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98" r:id="rId3"/>
    <p:sldId id="257" r:id="rId4"/>
    <p:sldId id="261" r:id="rId5"/>
    <p:sldId id="262" r:id="rId6"/>
    <p:sldId id="258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7" autoAdjust="0"/>
    <p:restoredTop sz="94660"/>
  </p:normalViewPr>
  <p:slideViewPr>
    <p:cSldViewPr>
      <p:cViewPr varScale="1">
        <p:scale>
          <a:sx n="54" d="100"/>
          <a:sy n="54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27E6E-4845-4089-84E9-0DDBDAEE6691}" type="datetimeFigureOut">
              <a:rPr lang="en-US" smtClean="0"/>
              <a:pPr/>
              <a:t>9/18/2009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880B5-0201-4F2B-9ABC-2BB3F1B27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880B5-0201-4F2B-9ABC-2BB3F1B2770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36345-4232-1A45-9999-5F439ECAADE2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36345-4232-1A45-9999-5F439ECAADE2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36345-4232-1A45-9999-5F439ECAADE2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36345-4232-1A45-9999-5F439ECAADE2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ALL MC!!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E97DF59-4A6D-4E76-973B-665F2060C7B9}" type="slidenum">
              <a:rPr lang="fi-FI" smtClean="0"/>
              <a:pPr/>
              <a:t>15</a:t>
            </a:fld>
            <a:endParaRPr lang="fi-FI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36345-4232-1A45-9999-5F439ECAADE2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36345-4232-1A45-9999-5F439ECAADE2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36345-4232-1A45-9999-5F439ECAADE2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Further improve </a:t>
            </a:r>
            <a:r>
              <a:rPr lang="en-GB" dirty="0" err="1" smtClean="0"/>
              <a:t>syst</a:t>
            </a:r>
            <a:r>
              <a:rPr lang="en-GB" dirty="0" smtClean="0"/>
              <a:t> </a:t>
            </a:r>
            <a:r>
              <a:rPr lang="en-GB" dirty="0" err="1" smtClean="0"/>
              <a:t>meast</a:t>
            </a:r>
            <a:r>
              <a:rPr lang="en-GB" dirty="0" smtClean="0"/>
              <a:t> by using data to constrain values of </a:t>
            </a:r>
            <a:r>
              <a:rPr lang="en-GB" dirty="0" err="1" smtClean="0"/>
              <a:t>syst</a:t>
            </a:r>
            <a:r>
              <a:rPr lang="en-GB" dirty="0" smtClean="0"/>
              <a:t> pars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C014F-1743-437F-A955-155EAEE25F36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36345-4232-1A45-9999-5F439ECAADE2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127064F-0D4A-46F5-9977-00629CBF198E}" type="slidenum">
              <a:rPr lang="en-GB"/>
              <a:pPr/>
              <a:t>3</a:t>
            </a:fld>
            <a:endParaRPr lang="en-GB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81" y="4343978"/>
            <a:ext cx="5028640" cy="41145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36345-4232-1A45-9999-5F439ECAADE2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36345-4232-1A45-9999-5F439ECAADE2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36345-4232-1A45-9999-5F439ECAADE2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36345-4232-1A45-9999-5F439ECAADE2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36345-4232-1A45-9999-5F439ECAADE2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36345-4232-1A45-9999-5F439ECAADE2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Result of fit to full data: very good chi2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C014F-1743-437F-A955-155EAEE25F36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Result of fit to full data: very good chi2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C014F-1743-437F-A955-155EAEE25F36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And shows clear ES peak, even at 3.5MeV threshold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C014F-1743-437F-A955-155EAEE25F36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And shows clear ES peak, even at 3.5MeV threshold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C014F-1743-437F-A955-155EAEE25F36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36345-4232-1A45-9999-5F439ECAADE2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Spectrum from previous analysis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C014F-1743-437F-A955-155EAEE25F36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Lower E + reduced </a:t>
            </a:r>
            <a:r>
              <a:rPr lang="en-GB" dirty="0" err="1" smtClean="0"/>
              <a:t>uncerts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C014F-1743-437F-A955-155EAEE25F36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Not showing shape of extracted</a:t>
            </a:r>
            <a:r>
              <a:rPr lang="en-GB" baseline="0" dirty="0" smtClean="0"/>
              <a:t> spectra, but you can see the magnitude of the </a:t>
            </a:r>
            <a:r>
              <a:rPr lang="en-GB" baseline="0" dirty="0" err="1" smtClean="0"/>
              <a:t>uncerts</a:t>
            </a:r>
            <a:endParaRPr lang="en-GB" baseline="0" dirty="0" smtClean="0"/>
          </a:p>
          <a:p>
            <a:r>
              <a:rPr lang="en-GB" baseline="0" dirty="0" smtClean="0"/>
              <a:t>Dominated by stats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C014F-1743-437F-A955-155EAEE25F36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NSP </a:t>
            </a:r>
            <a:r>
              <a:rPr lang="en-GB" dirty="0" err="1" smtClean="0"/>
              <a:t>uncerts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C014F-1743-437F-A955-155EAEE25F36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New bins + reduced </a:t>
            </a:r>
            <a:r>
              <a:rPr lang="en-GB" dirty="0" err="1" smtClean="0"/>
              <a:t>uncerts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C014F-1743-437F-A955-155EAEE25F36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Real interest: CC</a:t>
            </a:r>
          </a:p>
          <a:p>
            <a:r>
              <a:rPr lang="en-GB" dirty="0" smtClean="0"/>
              <a:t>No info from bin0, but normalise </a:t>
            </a:r>
            <a:r>
              <a:rPr lang="en-GB" dirty="0" err="1" smtClean="0"/>
              <a:t>bkg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C014F-1743-437F-A955-155EAEE25F36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Damn that’s good</a:t>
            </a:r>
            <a:endParaRPr lang="en-GB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36345-4232-1A45-9999-5F439ECAADE2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36345-4232-1A45-9999-5F439ECAADE2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36345-4232-1A45-9999-5F439ECAADE2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36345-4232-1A45-9999-5F439ECAADE2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4218DF-446B-48E2-AC11-ADADB99FB04A}" type="slidenum">
              <a:rPr lang="en-GB"/>
              <a:pPr/>
              <a:t>6</a:t>
            </a:fld>
            <a:endParaRPr lang="en-GB"/>
          </a:p>
        </p:txBody>
      </p:sp>
      <p:sp>
        <p:nvSpPr>
          <p:cNvPr id="37785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</p:spPr>
      </p:sp>
      <p:sp>
        <p:nvSpPr>
          <p:cNvPr id="37785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8081" cy="4114511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36345-4232-1A45-9999-5F439ECAADE2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36345-4232-1A45-9999-5F439ECAADE2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36345-4232-1A45-9999-5F439ECAADE2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36345-4232-1A45-9999-5F439ECAADE2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B719-3167-4DDC-B177-89F60EDAD850}" type="datetimeFigureOut">
              <a:rPr lang="en-US" smtClean="0"/>
              <a:pPr/>
              <a:t>9/18/2009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AF98-A7F9-4178-B002-4FD460D65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B719-3167-4DDC-B177-89F60EDAD850}" type="datetimeFigureOut">
              <a:rPr lang="en-US" smtClean="0"/>
              <a:pPr/>
              <a:t>9/18/2009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AF98-A7F9-4178-B002-4FD460D65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B719-3167-4DDC-B177-89F60EDAD850}" type="datetimeFigureOut">
              <a:rPr lang="en-US" smtClean="0"/>
              <a:pPr/>
              <a:t>9/18/2009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AF98-A7F9-4178-B002-4FD460D65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B719-3167-4DDC-B177-89F60EDAD850}" type="datetimeFigureOut">
              <a:rPr lang="en-US" smtClean="0"/>
              <a:pPr/>
              <a:t>9/18/2009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AF98-A7F9-4178-B002-4FD460D65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B719-3167-4DDC-B177-89F60EDAD850}" type="datetimeFigureOut">
              <a:rPr lang="en-US" smtClean="0"/>
              <a:pPr/>
              <a:t>9/18/2009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AF98-A7F9-4178-B002-4FD460D65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B719-3167-4DDC-B177-89F60EDAD850}" type="datetimeFigureOut">
              <a:rPr lang="en-US" smtClean="0"/>
              <a:pPr/>
              <a:t>9/18/2009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AF98-A7F9-4178-B002-4FD460D65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B719-3167-4DDC-B177-89F60EDAD850}" type="datetimeFigureOut">
              <a:rPr lang="en-US" smtClean="0"/>
              <a:pPr/>
              <a:t>9/18/2009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AF98-A7F9-4178-B002-4FD460D65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B719-3167-4DDC-B177-89F60EDAD850}" type="datetimeFigureOut">
              <a:rPr lang="en-US" smtClean="0"/>
              <a:pPr/>
              <a:t>9/18/2009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AF98-A7F9-4178-B002-4FD460D65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B719-3167-4DDC-B177-89F60EDAD850}" type="datetimeFigureOut">
              <a:rPr lang="en-US" smtClean="0"/>
              <a:pPr/>
              <a:t>9/18/2009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AF98-A7F9-4178-B002-4FD460D65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B719-3167-4DDC-B177-89F60EDAD850}" type="datetimeFigureOut">
              <a:rPr lang="en-US" smtClean="0"/>
              <a:pPr/>
              <a:t>9/18/2009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AF98-A7F9-4178-B002-4FD460D65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B719-3167-4DDC-B177-89F60EDAD850}" type="datetimeFigureOut">
              <a:rPr lang="en-US" smtClean="0"/>
              <a:pPr/>
              <a:t>9/18/2009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AF98-A7F9-4178-B002-4FD460D65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5B719-3167-4DDC-B177-89F60EDAD850}" type="datetimeFigureOut">
              <a:rPr lang="en-US" smtClean="0"/>
              <a:pPr/>
              <a:t>9/18/2009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0AF98-A7F9-4178-B002-4FD460D65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9.png"/><Relationship Id="rId10" Type="http://schemas.openxmlformats.org/officeDocument/2006/relationships/image" Target="../media/image21.png"/><Relationship Id="rId4" Type="http://schemas.openxmlformats.org/officeDocument/2006/relationships/image" Target="../media/image18.jpe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-381000"/>
            <a:ext cx="6096000" cy="75959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-228600"/>
            <a:ext cx="7772400" cy="1470025"/>
          </a:xfrm>
        </p:spPr>
        <p:txBody>
          <a:bodyPr/>
          <a:lstStyle/>
          <a:p>
            <a:r>
              <a:rPr lang="en-US" dirty="0" smtClean="0"/>
              <a:t>Neutrino Physics from SNO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867400"/>
            <a:ext cx="6400800" cy="990600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Aksel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Hallin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University of Alberta</a:t>
            </a:r>
          </a:p>
          <a:p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Erice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2009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5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7160935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buFontTx/>
              <a:buChar char="•"/>
            </a:pPr>
            <a:r>
              <a:rPr lang="en-US" sz="2400" dirty="0">
                <a:solidFill>
                  <a:srgbClr val="008000"/>
                </a:solidFill>
              </a:rPr>
              <a:t> Test the model of massive neutrino </a:t>
            </a:r>
            <a:r>
              <a:rPr lang="en-US" sz="2400" dirty="0" smtClean="0">
                <a:solidFill>
                  <a:srgbClr val="008000"/>
                </a:solidFill>
              </a:rPr>
              <a:t>mixing</a:t>
            </a:r>
          </a:p>
          <a:p>
            <a:pPr algn="l">
              <a:buFontTx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KamLAND+Solar</a:t>
            </a:r>
            <a:r>
              <a:rPr lang="en-US" dirty="0" smtClean="0">
                <a:solidFill>
                  <a:srgbClr val="008000"/>
                </a:solidFill>
              </a:rPr>
              <a:t> provides (weak) handle on </a:t>
            </a:r>
            <a:r>
              <a:rPr lang="en-US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q</a:t>
            </a:r>
            <a:r>
              <a:rPr lang="en-US" baseline="-25000" dirty="0" smtClean="0">
                <a:solidFill>
                  <a:srgbClr val="008000"/>
                </a:solidFill>
              </a:rPr>
              <a:t>13</a:t>
            </a:r>
            <a:endParaRPr lang="en-US" sz="2400" baseline="-25000" dirty="0">
              <a:solidFill>
                <a:srgbClr val="008000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28600" y="-2286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kumimoji="1" lang="en-US" sz="2800" b="1" dirty="0" smtClean="0">
                <a:solidFill>
                  <a:srgbClr val="000099"/>
                </a:solidFill>
              </a:rPr>
              <a:t>Physics Motivations for Low Threshold Analysis</a:t>
            </a:r>
            <a:endParaRPr kumimoji="1" lang="en-US" sz="2800" b="1" dirty="0">
              <a:solidFill>
                <a:srgbClr val="000099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752600"/>
            <a:ext cx="7958241" cy="436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6248400"/>
            <a:ext cx="6324600" cy="263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574579" y="5439532"/>
            <a:ext cx="406487" cy="24304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33400" y="-3048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kumimoji="1" lang="en-US" sz="3200" b="1" dirty="0" smtClean="0">
                <a:solidFill>
                  <a:srgbClr val="000099"/>
                </a:solidFill>
              </a:rPr>
              <a:t>Advantages of Low Threshold Analysis</a:t>
            </a:r>
            <a:endParaRPr kumimoji="1" lang="en-US" sz="3200" b="1" dirty="0">
              <a:solidFill>
                <a:srgbClr val="00009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rcRect t="1852" b="1111"/>
          <a:stretch>
            <a:fillRect/>
          </a:stretch>
        </p:blipFill>
        <p:spPr>
          <a:xfrm>
            <a:off x="1066800" y="3200400"/>
            <a:ext cx="7538566" cy="3657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400800" y="3124200"/>
            <a:ext cx="2514600" cy="228600"/>
          </a:xfrm>
          <a:prstGeom prst="rect">
            <a:avLst/>
          </a:prstGeom>
          <a:solidFill>
            <a:srgbClr val="FBFBFB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mic Sans MS" pitchFamily="-65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 b="50000"/>
          <a:stretch>
            <a:fillRect/>
          </a:stretch>
        </p:blipFill>
        <p:spPr bwMode="auto">
          <a:xfrm>
            <a:off x="0" y="762000"/>
            <a:ext cx="43592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 t="48387"/>
          <a:stretch>
            <a:fillRect/>
          </a:stretch>
        </p:blipFill>
        <p:spPr bwMode="auto">
          <a:xfrm>
            <a:off x="4784725" y="685800"/>
            <a:ext cx="43592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0" y="1066800"/>
            <a:ext cx="121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8000"/>
                </a:solidFill>
              </a:rPr>
              <a:t>E</a:t>
            </a:r>
            <a:r>
              <a:rPr lang="en-US" sz="1800" baseline="-25000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n</a:t>
            </a:r>
            <a:r>
              <a:rPr lang="en-US" sz="1800" dirty="0" smtClean="0">
                <a:solidFill>
                  <a:srgbClr val="008000"/>
                </a:solidFill>
              </a:rPr>
              <a:t>=6 </a:t>
            </a:r>
            <a:r>
              <a:rPr lang="en-US" sz="1800" dirty="0" err="1" smtClean="0">
                <a:solidFill>
                  <a:srgbClr val="008000"/>
                </a:solidFill>
              </a:rPr>
              <a:t>MeV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1143000"/>
            <a:ext cx="121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8000"/>
                </a:solidFill>
              </a:rPr>
              <a:t>E</a:t>
            </a:r>
            <a:r>
              <a:rPr lang="en-US" sz="1800" baseline="-25000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n</a:t>
            </a:r>
            <a:r>
              <a:rPr lang="en-US" sz="1800" dirty="0" smtClean="0">
                <a:solidFill>
                  <a:srgbClr val="008000"/>
                </a:solidFill>
              </a:rPr>
              <a:t>=6 </a:t>
            </a:r>
            <a:r>
              <a:rPr lang="en-US" sz="1800" dirty="0" err="1" smtClean="0">
                <a:solidFill>
                  <a:srgbClr val="008000"/>
                </a:solidFill>
              </a:rPr>
              <a:t>MeV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505200" y="381000"/>
            <a:ext cx="2005677" cy="4001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rgbClr val="003300"/>
              </a:buClr>
              <a:buFont typeface="Wingdings" pitchFamily="-65" charset="2"/>
              <a:buChar char="Ø"/>
            </a:pPr>
            <a:r>
              <a:rPr lang="en-US" sz="2000" dirty="0" smtClean="0"/>
              <a:t> </a:t>
            </a:r>
            <a:r>
              <a:rPr lang="en-US" sz="2000" dirty="0" smtClean="0">
                <a:latin typeface="Symbol" charset="2"/>
                <a:cs typeface="Symbol" charset="2"/>
              </a:rPr>
              <a:t>n</a:t>
            </a:r>
            <a:r>
              <a:rPr lang="en-US" sz="2000" baseline="-25000" dirty="0" smtClean="0"/>
              <a:t>e</a:t>
            </a:r>
            <a:r>
              <a:rPr lang="en-US" sz="2000" dirty="0" smtClean="0"/>
              <a:t> Statistics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 t="54033" r="9082" b="1393"/>
          <a:stretch>
            <a:fillRect/>
          </a:stretch>
        </p:blipFill>
        <p:spPr bwMode="auto">
          <a:xfrm>
            <a:off x="2214564" y="4098726"/>
            <a:ext cx="4473773" cy="27503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 t="3961" r="8719" b="51320"/>
          <a:stretch>
            <a:fillRect/>
          </a:stretch>
        </p:blipFill>
        <p:spPr bwMode="auto">
          <a:xfrm>
            <a:off x="2196704" y="1196579"/>
            <a:ext cx="4491633" cy="27592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3773910" y="1333873"/>
            <a:ext cx="0" cy="2203400"/>
          </a:xfrm>
          <a:prstGeom prst="line">
            <a:avLst/>
          </a:prstGeom>
          <a:noFill/>
          <a:ln w="76200">
            <a:solidFill>
              <a:srgbClr val="008000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64288" tIns="32144" rIns="64288" bIns="32144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4148956" y="4236021"/>
            <a:ext cx="0" cy="2167682"/>
          </a:xfrm>
          <a:prstGeom prst="line">
            <a:avLst/>
          </a:prstGeom>
          <a:noFill/>
          <a:ln w="76200">
            <a:solidFill>
              <a:srgbClr val="008000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64288" tIns="32144" rIns="64288" bIns="32144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Rectangle 6"/>
          <p:cNvSpPr>
            <a:spLocks/>
          </p:cNvSpPr>
          <p:nvPr/>
        </p:nvSpPr>
        <p:spPr bwMode="auto">
          <a:xfrm>
            <a:off x="4648200" y="1447800"/>
            <a:ext cx="1837431" cy="615553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ea typeface="Gill Sans" pitchFamily="-65" charset="0"/>
                <a:cs typeface="Gill Sans" pitchFamily="-65" charset="0"/>
              </a:rPr>
              <a:t>Phase I (D</a:t>
            </a:r>
            <a:r>
              <a:rPr lang="en-US" sz="2000" baseline="-25000" dirty="0" smtClean="0">
                <a:solidFill>
                  <a:srgbClr val="0000FF"/>
                </a:solidFill>
                <a:ea typeface="Gill Sans" pitchFamily="-65" charset="0"/>
                <a:cs typeface="Gill Sans" pitchFamily="-65" charset="0"/>
              </a:rPr>
              <a:t>2</a:t>
            </a:r>
            <a:r>
              <a:rPr lang="en-US" sz="2000" dirty="0" smtClean="0">
                <a:solidFill>
                  <a:srgbClr val="0000FF"/>
                </a:solidFill>
                <a:ea typeface="Gill Sans" pitchFamily="-65" charset="0"/>
                <a:cs typeface="Gill Sans" pitchFamily="-65" charset="0"/>
              </a:rPr>
              <a:t>O) 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  <a:ea typeface="Gill Sans" pitchFamily="-65" charset="0"/>
                <a:cs typeface="Gill Sans" pitchFamily="-65" charset="0"/>
              </a:rPr>
              <a:t>NC</a:t>
            </a:r>
            <a:endParaRPr lang="en-US" sz="2000" dirty="0">
              <a:solidFill>
                <a:srgbClr val="0000FF"/>
              </a:solidFill>
              <a:ea typeface="Gill Sans" pitchFamily="-65" charset="0"/>
              <a:cs typeface="Gill Sans" pitchFamily="-65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714626" y="1955602"/>
            <a:ext cx="1410891" cy="4307458"/>
            <a:chOff x="0" y="0"/>
            <a:chExt cx="1264" cy="3859"/>
          </a:xfrm>
        </p:grpSpPr>
        <p:sp>
          <p:nvSpPr>
            <p:cNvPr id="19465" name="Rectangle 9"/>
            <p:cNvSpPr>
              <a:spLocks/>
            </p:cNvSpPr>
            <p:nvPr/>
          </p:nvSpPr>
          <p:spPr bwMode="auto">
            <a:xfrm>
              <a:off x="85" y="960"/>
              <a:ext cx="695" cy="331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ea typeface="Gill Sans" pitchFamily="-65" charset="0"/>
                  <a:cs typeface="Gill Sans" pitchFamily="-65" charset="0"/>
                </a:rPr>
                <a:t>+74%</a:t>
              </a:r>
            </a:p>
          </p:txBody>
        </p:sp>
        <p:sp>
          <p:nvSpPr>
            <p:cNvPr id="19466" name="Rectangle 10"/>
            <p:cNvSpPr>
              <a:spLocks/>
            </p:cNvSpPr>
            <p:nvPr/>
          </p:nvSpPr>
          <p:spPr bwMode="auto">
            <a:xfrm>
              <a:off x="85" y="3528"/>
              <a:ext cx="695" cy="331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ea typeface="Gill Sans" pitchFamily="-65" charset="0"/>
                  <a:cs typeface="Gill Sans" pitchFamily="-65" charset="0"/>
                </a:rPr>
                <a:t>+68%</a:t>
              </a:r>
            </a:p>
          </p:txBody>
        </p:sp>
        <p:sp>
          <p:nvSpPr>
            <p:cNvPr id="19467" name="Line 11"/>
            <p:cNvSpPr>
              <a:spLocks noChangeShapeType="1"/>
            </p:cNvSpPr>
            <p:nvPr/>
          </p:nvSpPr>
          <p:spPr bwMode="auto">
            <a:xfrm>
              <a:off x="0" y="0"/>
              <a:ext cx="95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8" name="Line 12"/>
            <p:cNvSpPr>
              <a:spLocks noChangeShapeType="1"/>
            </p:cNvSpPr>
            <p:nvPr/>
          </p:nvSpPr>
          <p:spPr bwMode="auto">
            <a:xfrm>
              <a:off x="0" y="2560"/>
              <a:ext cx="12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 type="stealth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609600" y="-2286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kumimoji="1" lang="en-US" sz="3200" b="1" dirty="0" smtClean="0">
                <a:solidFill>
                  <a:srgbClr val="000099"/>
                </a:solidFill>
              </a:rPr>
              <a:t>Advantages of Low Threshold Analysis</a:t>
            </a:r>
            <a:endParaRPr kumimoji="1" lang="en-US" sz="3200" b="1" dirty="0">
              <a:solidFill>
                <a:srgbClr val="000099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505200" y="457200"/>
            <a:ext cx="2582758" cy="4001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rgbClr val="003300"/>
              </a:buClr>
              <a:buFont typeface="Wingdings" pitchFamily="-65" charset="2"/>
              <a:buChar char="Ø"/>
            </a:pPr>
            <a:r>
              <a:rPr lang="en-US" sz="2000" dirty="0" smtClean="0"/>
              <a:t> </a:t>
            </a:r>
            <a:r>
              <a:rPr lang="en-US" sz="2000" dirty="0" err="1" smtClean="0">
                <a:latin typeface="Symbol" charset="2"/>
                <a:cs typeface="Symbol" charset="2"/>
              </a:rPr>
              <a:t>n</a:t>
            </a:r>
            <a:r>
              <a:rPr lang="en-US" sz="2000" baseline="-25000" dirty="0" err="1" smtClean="0"/>
              <a:t>x</a:t>
            </a:r>
            <a:r>
              <a:rPr lang="en-US" sz="2000" dirty="0" smtClean="0"/>
              <a:t> (NC) Statistics</a:t>
            </a:r>
            <a:endParaRPr lang="en-US" sz="2000" dirty="0"/>
          </a:p>
        </p:txBody>
      </p:sp>
      <p:sp>
        <p:nvSpPr>
          <p:cNvPr id="16" name="Rectangle 6"/>
          <p:cNvSpPr>
            <a:spLocks/>
          </p:cNvSpPr>
          <p:nvPr/>
        </p:nvSpPr>
        <p:spPr bwMode="auto">
          <a:xfrm>
            <a:off x="4953000" y="4267200"/>
            <a:ext cx="1532631" cy="92333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ea typeface="Gill Sans" pitchFamily="-65" charset="0"/>
                <a:cs typeface="Gill Sans" pitchFamily="-65" charset="0"/>
              </a:rPr>
              <a:t>Phase II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ea typeface="Gill Sans" pitchFamily="-65" charset="0"/>
                <a:cs typeface="Gill Sans" pitchFamily="-65" charset="0"/>
              </a:rPr>
              <a:t>(D</a:t>
            </a:r>
            <a:r>
              <a:rPr lang="en-US" sz="2000" baseline="-25000" dirty="0" smtClean="0">
                <a:solidFill>
                  <a:srgbClr val="FF0000"/>
                </a:solidFill>
                <a:ea typeface="Gill Sans" pitchFamily="-65" charset="0"/>
                <a:cs typeface="Gill Sans" pitchFamily="-65" charset="0"/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ea typeface="Gill Sans" pitchFamily="-65" charset="0"/>
                <a:cs typeface="Gill Sans" pitchFamily="-65" charset="0"/>
              </a:rPr>
              <a:t>O+NaCl)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ea typeface="Gill Sans" pitchFamily="-65" charset="0"/>
                <a:cs typeface="Gill Sans" pitchFamily="-65" charset="0"/>
              </a:rPr>
              <a:t>NC</a:t>
            </a:r>
            <a:endParaRPr lang="en-US" sz="2000" dirty="0">
              <a:solidFill>
                <a:srgbClr val="FF0000"/>
              </a:solidFill>
              <a:ea typeface="Gill Sans" pitchFamily="-65" charset="0"/>
              <a:cs typeface="Gill Sans" pitchFamily="-6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003725" y="-1021333"/>
            <a:ext cx="3125391" cy="6686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003167" y="1932721"/>
            <a:ext cx="3125391" cy="66872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/>
          </p:cNvSpPr>
          <p:nvPr/>
        </p:nvSpPr>
        <p:spPr bwMode="auto">
          <a:xfrm>
            <a:off x="7467600" y="1905000"/>
            <a:ext cx="1074062" cy="738664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rgbClr val="400080"/>
                </a:solidFill>
                <a:ea typeface="Gill Sans" pitchFamily="-65" charset="0"/>
                <a:cs typeface="Gill Sans" pitchFamily="-65" charset="0"/>
              </a:rPr>
              <a:t>Phase I </a:t>
            </a:r>
          </a:p>
          <a:p>
            <a:pPr algn="ctr"/>
            <a:r>
              <a:rPr lang="en-US" dirty="0" smtClean="0">
                <a:solidFill>
                  <a:srgbClr val="400080"/>
                </a:solidFill>
                <a:ea typeface="Gill Sans" pitchFamily="-65" charset="0"/>
                <a:cs typeface="Gill Sans" pitchFamily="-65" charset="0"/>
              </a:rPr>
              <a:t>(D</a:t>
            </a:r>
            <a:r>
              <a:rPr lang="en-US" baseline="-25000" dirty="0" smtClean="0">
                <a:solidFill>
                  <a:srgbClr val="400080"/>
                </a:solidFill>
                <a:ea typeface="Gill Sans" pitchFamily="-65" charset="0"/>
                <a:cs typeface="Gill Sans" pitchFamily="-65" charset="0"/>
              </a:rPr>
              <a:t>2</a:t>
            </a:r>
            <a:r>
              <a:rPr lang="en-US" dirty="0" smtClean="0">
                <a:solidFill>
                  <a:srgbClr val="400080"/>
                </a:solidFill>
                <a:ea typeface="Gill Sans" pitchFamily="-65" charset="0"/>
                <a:cs typeface="Gill Sans" pitchFamily="-65" charset="0"/>
              </a:rPr>
              <a:t>O)</a:t>
            </a:r>
            <a:endParaRPr lang="en-US" dirty="0">
              <a:solidFill>
                <a:srgbClr val="400080"/>
              </a:solidFill>
              <a:ea typeface="Gill Sans" pitchFamily="-65" charset="0"/>
              <a:cs typeface="Gill Sans" pitchFamily="-65" charset="0"/>
            </a:endParaRPr>
          </a:p>
        </p:txBody>
      </p:sp>
      <p:sp>
        <p:nvSpPr>
          <p:cNvPr id="20484" name="Rectangle 4"/>
          <p:cNvSpPr>
            <a:spLocks/>
          </p:cNvSpPr>
          <p:nvPr/>
        </p:nvSpPr>
        <p:spPr bwMode="auto">
          <a:xfrm>
            <a:off x="7514798" y="4953000"/>
            <a:ext cx="1566585" cy="738664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8080"/>
                </a:solidFill>
                <a:ea typeface="Gill Sans" pitchFamily="-65" charset="0"/>
                <a:cs typeface="Gill Sans" pitchFamily="-65" charset="0"/>
              </a:rPr>
              <a:t>Phase II</a:t>
            </a:r>
          </a:p>
          <a:p>
            <a:r>
              <a:rPr lang="en-US" dirty="0" smtClean="0">
                <a:solidFill>
                  <a:srgbClr val="008080"/>
                </a:solidFill>
                <a:ea typeface="Gill Sans" pitchFamily="-65" charset="0"/>
                <a:cs typeface="Gill Sans" pitchFamily="-65" charset="0"/>
              </a:rPr>
              <a:t>(D</a:t>
            </a:r>
            <a:r>
              <a:rPr lang="en-US" baseline="-25000" dirty="0" smtClean="0">
                <a:solidFill>
                  <a:srgbClr val="008080"/>
                </a:solidFill>
                <a:ea typeface="Gill Sans" pitchFamily="-65" charset="0"/>
                <a:cs typeface="Gill Sans" pitchFamily="-65" charset="0"/>
              </a:rPr>
              <a:t>2</a:t>
            </a:r>
            <a:r>
              <a:rPr lang="en-US" dirty="0" smtClean="0">
                <a:solidFill>
                  <a:srgbClr val="008080"/>
                </a:solidFill>
                <a:ea typeface="Gill Sans" pitchFamily="-65" charset="0"/>
                <a:cs typeface="Gill Sans" pitchFamily="-65" charset="0"/>
              </a:rPr>
              <a:t>O+Salt)</a:t>
            </a:r>
            <a:endParaRPr lang="en-US" dirty="0">
              <a:solidFill>
                <a:srgbClr val="008080"/>
              </a:solidFill>
              <a:ea typeface="Gill Sans" pitchFamily="-65" charset="0"/>
              <a:cs typeface="Gill Sans" pitchFamily="-65" charset="0"/>
            </a:endParaRPr>
          </a:p>
        </p:txBody>
      </p:sp>
      <p:sp>
        <p:nvSpPr>
          <p:cNvPr id="20486" name="Rectangle 6"/>
          <p:cNvSpPr>
            <a:spLocks/>
          </p:cNvSpPr>
          <p:nvPr/>
        </p:nvSpPr>
        <p:spPr bwMode="auto">
          <a:xfrm>
            <a:off x="2120801" y="5956101"/>
            <a:ext cx="1562771" cy="38472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solidFill>
                  <a:srgbClr val="008080"/>
                </a:solidFill>
                <a:ea typeface="Gill Sans" pitchFamily="-65" charset="0"/>
                <a:cs typeface="Gill Sans" pitchFamily="-65" charset="0"/>
              </a:rPr>
              <a:t>“Beam On”</a:t>
            </a:r>
          </a:p>
        </p:txBody>
      </p:sp>
      <p:sp>
        <p:nvSpPr>
          <p:cNvPr id="20487" name="Rectangle 7"/>
          <p:cNvSpPr>
            <a:spLocks/>
          </p:cNvSpPr>
          <p:nvPr/>
        </p:nvSpPr>
        <p:spPr bwMode="auto">
          <a:xfrm>
            <a:off x="3183435" y="2687837"/>
            <a:ext cx="1720880" cy="38472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500" dirty="0">
                <a:solidFill>
                  <a:srgbClr val="400080"/>
                </a:solidFill>
                <a:ea typeface="Gill Sans" pitchFamily="-65" charset="0"/>
                <a:cs typeface="Gill Sans" pitchFamily="-65" charset="0"/>
              </a:rPr>
              <a:t>“Beam Off”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28600" y="-3048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kumimoji="1" lang="en-US" sz="2800" b="1" dirty="0" smtClean="0">
                <a:solidFill>
                  <a:srgbClr val="000099"/>
                </a:solidFill>
              </a:rPr>
              <a:t>Advantages of (2-Phase) Low Threshold Analysis</a:t>
            </a:r>
            <a:endParaRPr kumimoji="1" lang="en-US" sz="2800" b="1" dirty="0">
              <a:solidFill>
                <a:srgbClr val="000099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819400" y="457200"/>
            <a:ext cx="3801041" cy="4001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rgbClr val="003300"/>
              </a:buClr>
              <a:buFont typeface="Wingdings" pitchFamily="-65" charset="2"/>
              <a:buChar char="Ø"/>
            </a:pPr>
            <a:r>
              <a:rPr lang="en-US" sz="2000" dirty="0" smtClean="0"/>
              <a:t> </a:t>
            </a:r>
            <a:r>
              <a:rPr lang="en-US" sz="2000" dirty="0" smtClean="0">
                <a:latin typeface="Comic Sans MS"/>
                <a:cs typeface="Comic Sans MS"/>
              </a:rPr>
              <a:t> Breaking NC/CC Covariance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/>
          <a:srcRect r="5000"/>
          <a:stretch>
            <a:fillRect/>
          </a:stretch>
        </p:blipFill>
        <p:spPr bwMode="auto">
          <a:xfrm>
            <a:off x="3352800" y="1066800"/>
            <a:ext cx="5791200" cy="4717143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1676400"/>
            <a:ext cx="3657600" cy="3808413"/>
            <a:chOff x="1248" y="1265"/>
            <a:chExt cx="2736" cy="2763"/>
          </a:xfrm>
        </p:grpSpPr>
        <p:pic>
          <p:nvPicPr>
            <p:cNvPr id="1093641" name="Picture 9" descr="zvx_quie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8" y="1296"/>
              <a:ext cx="2736" cy="2732"/>
            </a:xfrm>
            <a:prstGeom prst="rect">
              <a:avLst/>
            </a:prstGeom>
            <a:noFill/>
          </p:spPr>
        </p:pic>
        <p:sp>
          <p:nvSpPr>
            <p:cNvPr id="1093642" name="Rectangle 10"/>
            <p:cNvSpPr>
              <a:spLocks noChangeArrowheads="1"/>
            </p:cNvSpPr>
            <p:nvPr/>
          </p:nvSpPr>
          <p:spPr bwMode="auto">
            <a:xfrm>
              <a:off x="1961" y="1265"/>
              <a:ext cx="1584" cy="96"/>
            </a:xfrm>
            <a:prstGeom prst="rect">
              <a:avLst/>
            </a:prstGeom>
            <a:solidFill>
              <a:srgbClr val="FFFFFF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93648" name="Text Box 16"/>
          <p:cNvSpPr txBox="1">
            <a:spLocks noChangeArrowheads="1"/>
          </p:cNvSpPr>
          <p:nvPr/>
        </p:nvSpPr>
        <p:spPr bwMode="auto">
          <a:xfrm>
            <a:off x="1219200" y="1371600"/>
            <a:ext cx="1558840" cy="3693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 err="1" smtClean="0"/>
              <a:t>T</a:t>
            </a:r>
            <a:r>
              <a:rPr lang="en-US" sz="1800" baseline="-25000" dirty="0" err="1" smtClean="0"/>
              <a:t>eff</a:t>
            </a:r>
            <a:r>
              <a:rPr lang="en-US" sz="1800" dirty="0" smtClean="0"/>
              <a:t>&gt;3.5 </a:t>
            </a:r>
            <a:r>
              <a:rPr lang="en-US" sz="1800" dirty="0" err="1"/>
              <a:t>MeV</a:t>
            </a:r>
            <a:endParaRPr lang="en-US" sz="1800" dirty="0"/>
          </a:p>
        </p:txBody>
      </p:sp>
      <p:sp>
        <p:nvSpPr>
          <p:cNvPr id="1093637" name="Rectangle 5"/>
          <p:cNvSpPr>
            <a:spLocks noChangeArrowheads="1"/>
          </p:cNvSpPr>
          <p:nvPr/>
        </p:nvSpPr>
        <p:spPr bwMode="auto">
          <a:xfrm>
            <a:off x="0" y="-2190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Challenges of a Low Threshold Measurement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5105400" y="1066800"/>
            <a:ext cx="0" cy="186125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stealth" w="lg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4191000" y="762000"/>
            <a:ext cx="1768222" cy="32313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2000" dirty="0">
                <a:solidFill>
                  <a:srgbClr val="FF0000"/>
                </a:solidFill>
                <a:latin typeface="Times New Roman" pitchFamily="-65" charset="0"/>
              </a:rPr>
              <a:t>Cosmic rays &lt; 3/hour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486400"/>
            <a:ext cx="39799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488032"/>
                </a:solidFill>
              </a:rPr>
              <a:t>All events </a:t>
            </a:r>
          </a:p>
          <a:p>
            <a:pPr algn="ctr"/>
            <a:r>
              <a:rPr lang="en-US" sz="2000" dirty="0" smtClean="0">
                <a:solidFill>
                  <a:srgbClr val="488032"/>
                </a:solidFill>
              </a:rPr>
              <a:t>(before background reduction);</a:t>
            </a:r>
          </a:p>
          <a:p>
            <a:pPr algn="ctr"/>
            <a:r>
              <a:rPr lang="en-US" sz="2000" dirty="0" smtClean="0">
                <a:solidFill>
                  <a:srgbClr val="488032"/>
                </a:solidFill>
              </a:rPr>
              <a:t>~5000 </a:t>
            </a:r>
            <a:r>
              <a:rPr lang="en-US" sz="2000" dirty="0" smtClean="0">
                <a:solidFill>
                  <a:srgbClr val="488032"/>
                </a:solidFill>
                <a:latin typeface="Symbol" charset="2"/>
                <a:cs typeface="Symbol" charset="2"/>
              </a:rPr>
              <a:t>n</a:t>
            </a:r>
            <a:r>
              <a:rPr lang="en-US" sz="2000" dirty="0" smtClean="0">
                <a:solidFill>
                  <a:srgbClr val="488032"/>
                </a:solidFill>
              </a:rPr>
              <a:t>s</a:t>
            </a:r>
            <a:endParaRPr lang="en-US" sz="2000" dirty="0">
              <a:solidFill>
                <a:srgbClr val="488032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819400" y="457200"/>
            <a:ext cx="3467616" cy="4001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rgbClr val="003300"/>
              </a:buClr>
              <a:buFont typeface="Wingdings" pitchFamily="-65" charset="2"/>
              <a:buChar char="Ø"/>
            </a:pPr>
            <a:r>
              <a:rPr lang="en-US" sz="2000" dirty="0" smtClean="0"/>
              <a:t> </a:t>
            </a:r>
            <a:r>
              <a:rPr lang="en-US" sz="2000" dirty="0" smtClean="0">
                <a:latin typeface="Comic Sans MS"/>
                <a:cs typeface="Comic Sans MS"/>
              </a:rPr>
              <a:t> Low Energy Backgrounds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 l="6268" t="56622" r="5252" b="1408"/>
          <a:stretch>
            <a:fillRect/>
          </a:stretch>
        </p:blipFill>
        <p:spPr bwMode="auto">
          <a:xfrm>
            <a:off x="657225" y="1317647"/>
            <a:ext cx="7829550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3540125" y="1285869"/>
            <a:ext cx="65405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600" b="1" dirty="0">
                <a:solidFill>
                  <a:schemeClr val="tx1"/>
                </a:solidFill>
                <a:latin typeface="Candara" pitchFamily="34" charset="0"/>
                <a:cs typeface="Andalus" pitchFamily="2" charset="-78"/>
              </a:rPr>
              <a:t>		3 neutrino </a:t>
            </a:r>
            <a:r>
              <a:rPr lang="fi-FI" sz="2600" b="1" dirty="0" smtClean="0">
                <a:solidFill>
                  <a:schemeClr val="tx1"/>
                </a:solidFill>
                <a:latin typeface="Candara" pitchFamily="34" charset="0"/>
                <a:cs typeface="Andalus" pitchFamily="2" charset="-78"/>
              </a:rPr>
              <a:t>signals</a:t>
            </a:r>
          </a:p>
          <a:p>
            <a:pPr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600" b="1" dirty="0" smtClean="0">
                <a:latin typeface="Candara" pitchFamily="34" charset="0"/>
                <a:cs typeface="Andalus" pitchFamily="2" charset="-78"/>
              </a:rPr>
              <a:t>		+ 17 backgrounds</a:t>
            </a:r>
          </a:p>
          <a:p>
            <a:pPr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600" b="1" dirty="0" smtClean="0">
                <a:solidFill>
                  <a:srgbClr val="00B050"/>
                </a:solidFill>
                <a:latin typeface="Candara" pitchFamily="34" charset="0"/>
                <a:cs typeface="Andalus" pitchFamily="2" charset="-78"/>
              </a:rPr>
              <a:t>			</a:t>
            </a:r>
            <a:endParaRPr lang="fi-FI" sz="2600" b="1" dirty="0">
              <a:solidFill>
                <a:srgbClr val="FF0000"/>
              </a:solidFill>
              <a:latin typeface="Candara" pitchFamily="34" charset="0"/>
              <a:cs typeface="Andalus" pitchFamily="2" charset="-78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27534" y="888821"/>
            <a:ext cx="3488932" cy="46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GB" sz="2500" dirty="0">
                <a:latin typeface="Candara" pitchFamily="34" charset="0"/>
                <a:cs typeface="Andalus" pitchFamily="2" charset="-78"/>
              </a:rPr>
              <a:t>Kinetic Energy </a:t>
            </a:r>
            <a:r>
              <a:rPr lang="en-GB" sz="2500" dirty="0" smtClean="0">
                <a:latin typeface="Candara" pitchFamily="34" charset="0"/>
                <a:cs typeface="Andalus" pitchFamily="2" charset="-78"/>
              </a:rPr>
              <a:t>Spectrum</a:t>
            </a:r>
            <a:endParaRPr lang="en-GB" sz="2500" dirty="0">
              <a:latin typeface="Candara" pitchFamily="34" charset="0"/>
              <a:cs typeface="Andalus" pitchFamily="2" charset="-78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30401" y="6292021"/>
            <a:ext cx="4149069" cy="45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  <a:latin typeface="Comic Sans MS"/>
                <a:cs typeface="Comic Sans MS"/>
              </a:rPr>
              <a:t>New Threshold </a:t>
            </a:r>
            <a:r>
              <a:rPr lang="en-GB" b="1" dirty="0">
                <a:solidFill>
                  <a:schemeClr val="accent1"/>
                </a:solidFill>
                <a:latin typeface="Comic Sans MS"/>
                <a:cs typeface="Comic Sans MS"/>
              </a:rPr>
              <a:t>= </a:t>
            </a:r>
            <a:r>
              <a:rPr lang="en-GB" b="1" dirty="0" smtClean="0">
                <a:solidFill>
                  <a:schemeClr val="accent1"/>
                </a:solidFill>
                <a:latin typeface="Comic Sans MS"/>
                <a:cs typeface="Comic Sans MS"/>
              </a:rPr>
              <a:t>3.5 </a:t>
            </a:r>
            <a:r>
              <a:rPr lang="en-GB" b="1" dirty="0" err="1">
                <a:solidFill>
                  <a:schemeClr val="accent1"/>
                </a:solidFill>
                <a:latin typeface="Comic Sans MS"/>
                <a:cs typeface="Comic Sans MS"/>
              </a:rPr>
              <a:t>MeV</a:t>
            </a:r>
            <a:endParaRPr lang="en-GB" b="1" dirty="0">
              <a:solidFill>
                <a:schemeClr val="accent1"/>
              </a:solidFill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5272" y="1428736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andara" pitchFamily="34" charset="0"/>
              </a:rPr>
              <a:t>MC</a:t>
            </a:r>
            <a:endParaRPr lang="en-GB" sz="2400" b="1" dirty="0">
              <a:latin typeface="Candara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-2190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 smtClean="0">
                <a:solidFill>
                  <a:srgbClr val="000099"/>
                </a:solidFill>
              </a:rPr>
              <a:t>Challenges of a Low Threshold Measurement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0" y="1371600"/>
            <a:ext cx="1428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b="1" dirty="0" smtClean="0">
                <a:solidFill>
                  <a:srgbClr val="FF0000"/>
                </a:solidFill>
                <a:latin typeface="Candara" pitchFamily="34" charset="0"/>
                <a:cs typeface="Andalus" pitchFamily="2" charset="-78"/>
              </a:rPr>
              <a:t>PMT </a:t>
            </a:r>
            <a:r>
              <a:rPr lang="fi-FI" b="1" dirty="0" err="1" smtClean="0">
                <a:solidFill>
                  <a:srgbClr val="FF0000"/>
                </a:solidFill>
                <a:latin typeface="Symbol" pitchFamily="18" charset="2"/>
                <a:cs typeface="Andalus" pitchFamily="2" charset="-78"/>
              </a:rPr>
              <a:t>b-g</a:t>
            </a:r>
            <a:r>
              <a:rPr lang="fi-FI" b="1" dirty="0" err="1" smtClean="0">
                <a:solidFill>
                  <a:srgbClr val="FF0000"/>
                </a:solidFill>
                <a:latin typeface="Candara" pitchFamily="34" charset="0"/>
                <a:cs typeface="Andalus" pitchFamily="2" charset="-78"/>
              </a:rPr>
              <a:t>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057400" y="3505200"/>
            <a:ext cx="2013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b="1" dirty="0" err="1" smtClean="0">
                <a:solidFill>
                  <a:srgbClr val="00B050"/>
                </a:solidFill>
                <a:latin typeface="Candara" pitchFamily="34" charset="0"/>
                <a:cs typeface="Andalus" pitchFamily="2" charset="-78"/>
              </a:rPr>
              <a:t>internal</a:t>
            </a:r>
            <a:r>
              <a:rPr lang="fi-FI" b="1" dirty="0" smtClean="0">
                <a:solidFill>
                  <a:srgbClr val="00B050"/>
                </a:solidFill>
                <a:latin typeface="Candara" pitchFamily="34" charset="0"/>
                <a:cs typeface="Andalus" pitchFamily="2" charset="-78"/>
              </a:rPr>
              <a:t> (D</a:t>
            </a:r>
            <a:r>
              <a:rPr lang="fi-FI" b="1" baseline="-25000" dirty="0" smtClean="0">
                <a:solidFill>
                  <a:srgbClr val="00B050"/>
                </a:solidFill>
                <a:latin typeface="Candara" pitchFamily="34" charset="0"/>
                <a:cs typeface="Andalus" pitchFamily="2" charset="-78"/>
              </a:rPr>
              <a:t>2</a:t>
            </a:r>
            <a:r>
              <a:rPr lang="fi-FI" b="1" dirty="0" smtClean="0">
                <a:solidFill>
                  <a:srgbClr val="00B050"/>
                </a:solidFill>
                <a:latin typeface="Candara" pitchFamily="34" charset="0"/>
                <a:cs typeface="Andalus" pitchFamily="2" charset="-78"/>
              </a:rPr>
              <a:t>O)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438400" y="4267200"/>
            <a:ext cx="2740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b="1" dirty="0" err="1" smtClean="0">
                <a:solidFill>
                  <a:srgbClr val="000099"/>
                </a:solidFill>
                <a:latin typeface="Candara" pitchFamily="34" charset="0"/>
                <a:cs typeface="Andalus" pitchFamily="2" charset="-78"/>
              </a:rPr>
              <a:t>external</a:t>
            </a:r>
            <a:r>
              <a:rPr lang="fi-FI" b="1" dirty="0" smtClean="0">
                <a:solidFill>
                  <a:srgbClr val="000099"/>
                </a:solidFill>
                <a:latin typeface="Candara" pitchFamily="34" charset="0"/>
                <a:cs typeface="Andalus" pitchFamily="2" charset="-78"/>
              </a:rPr>
              <a:t> (AV + H</a:t>
            </a:r>
            <a:r>
              <a:rPr lang="fi-FI" b="1" baseline="-25000" dirty="0" smtClean="0">
                <a:solidFill>
                  <a:srgbClr val="000099"/>
                </a:solidFill>
                <a:latin typeface="Candara" pitchFamily="34" charset="0"/>
                <a:cs typeface="Andalus" pitchFamily="2" charset="-78"/>
              </a:rPr>
              <a:t>2</a:t>
            </a:r>
            <a:r>
              <a:rPr lang="fi-FI" b="1" dirty="0" smtClean="0">
                <a:solidFill>
                  <a:srgbClr val="000099"/>
                </a:solidFill>
                <a:latin typeface="Candara" pitchFamily="34" charset="0"/>
                <a:cs typeface="Andalus" pitchFamily="2" charset="-78"/>
              </a:rPr>
              <a:t>O)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1257300" y="1638300"/>
            <a:ext cx="3048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1"/>
          </p:cNvCxnSpPr>
          <p:nvPr/>
        </p:nvCxnSpPr>
        <p:spPr>
          <a:xfrm rot="10800000" flipV="1">
            <a:off x="1676400" y="3736032"/>
            <a:ext cx="381000" cy="226367"/>
          </a:xfrm>
          <a:prstGeom prst="straightConnector1">
            <a:avLst/>
          </a:prstGeom>
          <a:ln>
            <a:solidFill>
              <a:srgbClr val="00C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1752600" y="4572000"/>
            <a:ext cx="609600" cy="22859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953000" y="3352800"/>
            <a:ext cx="3247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NC+CC+ES (Phase II)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rot="5400000" flipH="1" flipV="1">
            <a:off x="-114300" y="3771900"/>
            <a:ext cx="4800600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7" idx="1"/>
          </p:cNvCxnSpPr>
          <p:nvPr/>
        </p:nvCxnSpPr>
        <p:spPr>
          <a:xfrm rot="10800000" flipV="1">
            <a:off x="4724400" y="3583632"/>
            <a:ext cx="228600" cy="2263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5400000">
            <a:off x="1629593" y="2485207"/>
            <a:ext cx="1682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</a:rPr>
              <a:t>Old threshold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819400" y="457200"/>
            <a:ext cx="3467616" cy="4001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rgbClr val="003300"/>
              </a:buClr>
              <a:buFont typeface="Wingdings" pitchFamily="-65" charset="2"/>
              <a:buChar char="Ø"/>
            </a:pPr>
            <a:r>
              <a:rPr lang="en-US" sz="2000" dirty="0" smtClean="0"/>
              <a:t> </a:t>
            </a:r>
            <a:r>
              <a:rPr lang="en-US" sz="2000" dirty="0" smtClean="0">
                <a:latin typeface="Comic Sans MS"/>
                <a:cs typeface="Comic Sans MS"/>
              </a:rPr>
              <a:t> Low Energy Backgrounds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Text Box 2"/>
          <p:cNvSpPr txBox="1">
            <a:spLocks noChangeArrowheads="1"/>
          </p:cNvSpPr>
          <p:nvPr/>
        </p:nvSpPr>
        <p:spPr bwMode="auto">
          <a:xfrm>
            <a:off x="1066800" y="0"/>
            <a:ext cx="7086599" cy="107721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3200" b="1" dirty="0">
                <a:solidFill>
                  <a:schemeClr val="tx2"/>
                </a:solidFill>
              </a:rPr>
              <a:t>How</a:t>
            </a:r>
            <a:r>
              <a:rPr kumimoji="0" lang="en-US" sz="3200" b="1" dirty="0" smtClean="0">
                <a:solidFill>
                  <a:schemeClr val="tx2"/>
                </a:solidFill>
              </a:rPr>
              <a:t> Do We Make a Low Threshold Measurement?</a:t>
            </a:r>
            <a:endParaRPr kumimoji="0" lang="en-US" sz="3200" b="1" dirty="0">
              <a:solidFill>
                <a:schemeClr val="tx2"/>
              </a:solidFill>
            </a:endParaRPr>
          </a:p>
        </p:txBody>
      </p:sp>
      <p:sp>
        <p:nvSpPr>
          <p:cNvPr id="825347" name="Text Box 3"/>
          <p:cNvSpPr txBox="1">
            <a:spLocks noChangeArrowheads="1"/>
          </p:cNvSpPr>
          <p:nvPr/>
        </p:nvSpPr>
        <p:spPr bwMode="auto">
          <a:xfrm>
            <a:off x="1192213" y="1393825"/>
            <a:ext cx="451399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 dirty="0"/>
              <a:t>To make a meaningful measurement, </a:t>
            </a:r>
            <a:r>
              <a:rPr lang="en-US" i="1" dirty="0" smtClean="0"/>
              <a:t>we:</a:t>
            </a:r>
            <a:endParaRPr lang="en-US" i="1" dirty="0"/>
          </a:p>
          <a:p>
            <a:pPr>
              <a:buClr>
                <a:schemeClr val="bg2"/>
              </a:buClr>
              <a:buFontTx/>
              <a:buChar char="•"/>
            </a:pP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Reduced </a:t>
            </a:r>
            <a:r>
              <a:rPr lang="en-US" dirty="0">
                <a:solidFill>
                  <a:schemeClr val="tx2"/>
                </a:solidFill>
              </a:rPr>
              <a:t>backgrounds</a:t>
            </a:r>
          </a:p>
          <a:p>
            <a:pPr>
              <a:buClr>
                <a:schemeClr val="bg2"/>
              </a:buClr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 Reduced systematic uncertainties </a:t>
            </a:r>
          </a:p>
          <a:p>
            <a:pPr>
              <a:buClr>
                <a:schemeClr val="bg2"/>
              </a:buClr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 Fit for all signals and remaining backgrounds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352800"/>
            <a:ext cx="8686800" cy="830997"/>
          </a:xfrm>
          <a:prstGeom prst="rect">
            <a:avLst/>
          </a:prstGeom>
          <a:noFill/>
          <a:ln w="38100" cmpd="sng">
            <a:solidFill>
              <a:srgbClr val="4880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Entire analysis chain re-done, from charge pedestals to simulation upgrades to final `signal extraction’ fits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800600"/>
            <a:ext cx="67618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Primary reasons for improvement in precision: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488032"/>
                </a:solidFill>
              </a:rPr>
              <a:t>Increased statistics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488032"/>
                </a:solidFill>
              </a:rPr>
              <a:t>Breaking of NC/CC covariance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488032"/>
                </a:solidFill>
              </a:rPr>
              <a:t>Reduction in systematic uncertainties</a:t>
            </a:r>
            <a:endParaRPr lang="en-US" sz="2000" dirty="0">
              <a:solidFill>
                <a:srgbClr val="48803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rcRect b="50250"/>
          <a:stretch>
            <a:fillRect/>
          </a:stretch>
        </p:blipFill>
        <p:spPr>
          <a:xfrm>
            <a:off x="762000" y="1143000"/>
            <a:ext cx="3540545" cy="50504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rcRect t="50000"/>
          <a:stretch>
            <a:fillRect/>
          </a:stretch>
        </p:blipFill>
        <p:spPr>
          <a:xfrm>
            <a:off x="4953000" y="1033757"/>
            <a:ext cx="3581400" cy="5134418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76400" y="0"/>
            <a:ext cx="6335388" cy="5847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3200" b="1" dirty="0" smtClean="0">
                <a:solidFill>
                  <a:schemeClr val="bg1"/>
                </a:solidFill>
              </a:rPr>
              <a:t>Low Energy Threshold Analysis</a:t>
            </a:r>
            <a:endParaRPr kumimoji="0"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457200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Signal Extraction Fit (Signal </a:t>
            </a:r>
            <a:r>
              <a:rPr lang="en-US" dirty="0" err="1" smtClean="0"/>
              <a:t>PDFs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2438400"/>
            <a:ext cx="1053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Not used</a:t>
            </a:r>
            <a:endParaRPr lang="en-US" sz="1600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 bwMode="auto">
          <a:xfrm rot="10800000" flipV="1">
            <a:off x="2438400" y="2607676"/>
            <a:ext cx="533400" cy="135523"/>
          </a:xfrm>
          <a:prstGeom prst="straightConnector1">
            <a:avLst/>
          </a:prstGeom>
          <a:noFill/>
          <a:ln w="31750" cap="flat" cmpd="sng" algn="ctr">
            <a:solidFill>
              <a:srgbClr val="00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10800000" flipV="1">
            <a:off x="2971800" y="2760076"/>
            <a:ext cx="152400" cy="135524"/>
          </a:xfrm>
          <a:prstGeom prst="straightConnector1">
            <a:avLst/>
          </a:prstGeom>
          <a:noFill/>
          <a:ln w="31750" cap="flat" cmpd="sng" algn="ctr">
            <a:solidFill>
              <a:srgbClr val="00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5400000" flipH="1" flipV="1">
            <a:off x="2362200" y="4876800"/>
            <a:ext cx="2286000" cy="1588"/>
          </a:xfrm>
          <a:prstGeom prst="line">
            <a:avLst/>
          </a:prstGeom>
          <a:noFill/>
          <a:ln w="9525" cap="flat" cmpd="sng" algn="ctr">
            <a:solidFill>
              <a:srgbClr val="0033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048000" y="6396335"/>
            <a:ext cx="2358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1 D projections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6332361"/>
            <a:ext cx="2286000" cy="52563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05200" y="3429000"/>
            <a:ext cx="1219200" cy="338554"/>
          </a:xfrm>
          <a:prstGeom prst="rect">
            <a:avLst/>
          </a:prstGeom>
          <a:solidFill>
            <a:srgbClr val="FBFBFB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T</a:t>
            </a:r>
            <a:r>
              <a:rPr lang="en-US" sz="1600" baseline="-25000" dirty="0" err="1" smtClean="0"/>
              <a:t>eff</a:t>
            </a:r>
            <a:r>
              <a:rPr lang="en-US" sz="1600" dirty="0" smtClean="0"/>
              <a:t> (</a:t>
            </a:r>
            <a:r>
              <a:rPr lang="en-US" sz="1600" dirty="0" err="1" smtClean="0"/>
              <a:t>MeV</a:t>
            </a:r>
            <a:r>
              <a:rPr lang="en-US" sz="1600" dirty="0" smtClean="0"/>
              <a:t>)</a:t>
            </a:r>
            <a:endParaRPr lang="en-US" sz="1600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7772400" y="3429000"/>
            <a:ext cx="838200" cy="338554"/>
          </a:xfrm>
          <a:prstGeom prst="rect">
            <a:avLst/>
          </a:prstGeom>
          <a:solidFill>
            <a:srgbClr val="FBFBFB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cos</a:t>
            </a:r>
            <a:r>
              <a:rPr lang="en-US" sz="1600" dirty="0" err="1" smtClean="0">
                <a:latin typeface="Symbol" charset="2"/>
                <a:cs typeface="Symbol" charset="2"/>
              </a:rPr>
              <a:t>q</a:t>
            </a:r>
            <a:r>
              <a:rPr lang="en-US" sz="1600" baseline="-25000" dirty="0" err="1" smtClean="0"/>
              <a:t>sun</a:t>
            </a:r>
            <a:endParaRPr lang="en-US" sz="16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3505200" y="6019800"/>
            <a:ext cx="990600" cy="338554"/>
          </a:xfrm>
          <a:prstGeom prst="rect">
            <a:avLst/>
          </a:prstGeom>
          <a:solidFill>
            <a:srgbClr val="FBFBFB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(R/R</a:t>
            </a:r>
            <a:r>
              <a:rPr lang="en-US" sz="1600" baseline="-25000" dirty="0" smtClean="0"/>
              <a:t>AV</a:t>
            </a:r>
            <a:r>
              <a:rPr lang="en-US" sz="1600" dirty="0" smtClean="0"/>
              <a:t>)</a:t>
            </a:r>
            <a:r>
              <a:rPr lang="en-US" sz="1600" baseline="30000" dirty="0" smtClean="0"/>
              <a:t>3</a:t>
            </a:r>
            <a:endParaRPr lang="en-US" sz="1600" baseline="30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83500" y="6070600"/>
            <a:ext cx="14605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76400" y="0"/>
            <a:ext cx="6335388" cy="5847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3200" b="1" dirty="0" smtClean="0">
                <a:solidFill>
                  <a:schemeClr val="bg1"/>
                </a:solidFill>
              </a:rPr>
              <a:t>Low Energy Threshold Analysis</a:t>
            </a:r>
            <a:endParaRPr kumimoji="0" lang="en-US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 b="50000"/>
          <a:stretch>
            <a:fillRect/>
          </a:stretch>
        </p:blipFill>
        <p:spPr>
          <a:xfrm>
            <a:off x="685800" y="990600"/>
            <a:ext cx="3657600" cy="52805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rcRect t="49000"/>
          <a:stretch>
            <a:fillRect/>
          </a:stretch>
        </p:blipFill>
        <p:spPr>
          <a:xfrm>
            <a:off x="4849510" y="762000"/>
            <a:ext cx="3725654" cy="5486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457200"/>
            <a:ext cx="6571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Signal Extraction Fit (3 Background </a:t>
            </a:r>
            <a:r>
              <a:rPr lang="en-US" dirty="0" err="1" smtClean="0"/>
              <a:t>PDFs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auto">
          <a:xfrm rot="5400000" flipH="1" flipV="1">
            <a:off x="2362200" y="4876800"/>
            <a:ext cx="2286000" cy="1588"/>
          </a:xfrm>
          <a:prstGeom prst="line">
            <a:avLst/>
          </a:prstGeom>
          <a:noFill/>
          <a:ln w="9525" cap="flat" cmpd="sng" algn="ctr">
            <a:solidFill>
              <a:srgbClr val="0033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048000" y="6396335"/>
            <a:ext cx="2358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1 D projections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5200" y="3429000"/>
            <a:ext cx="1295400" cy="338554"/>
          </a:xfrm>
          <a:prstGeom prst="rect">
            <a:avLst/>
          </a:prstGeom>
          <a:solidFill>
            <a:srgbClr val="FBFBFB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T</a:t>
            </a:r>
            <a:r>
              <a:rPr lang="en-US" sz="1600" baseline="-25000" dirty="0" err="1" smtClean="0"/>
              <a:t>eff</a:t>
            </a:r>
            <a:r>
              <a:rPr lang="en-US" sz="1600" dirty="0" smtClean="0"/>
              <a:t> (</a:t>
            </a:r>
            <a:r>
              <a:rPr lang="en-US" sz="1600" dirty="0" err="1" smtClean="0"/>
              <a:t>MeV</a:t>
            </a:r>
            <a:r>
              <a:rPr lang="en-US" sz="1600" dirty="0" smtClean="0"/>
              <a:t>)</a:t>
            </a:r>
            <a:endParaRPr lang="en-US" sz="1600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7772400" y="3429000"/>
            <a:ext cx="838200" cy="338554"/>
          </a:xfrm>
          <a:prstGeom prst="rect">
            <a:avLst/>
          </a:prstGeom>
          <a:solidFill>
            <a:srgbClr val="FBFBFB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cos</a:t>
            </a:r>
            <a:r>
              <a:rPr lang="en-US" sz="1600" dirty="0" err="1" smtClean="0">
                <a:latin typeface="Symbol" charset="2"/>
                <a:cs typeface="Symbol" charset="2"/>
              </a:rPr>
              <a:t>q</a:t>
            </a:r>
            <a:r>
              <a:rPr lang="en-US" sz="1600" baseline="-25000" dirty="0" err="1" smtClean="0"/>
              <a:t>sun</a:t>
            </a:r>
            <a:endParaRPr lang="en-US" sz="16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3505200" y="6019800"/>
            <a:ext cx="990600" cy="338554"/>
          </a:xfrm>
          <a:prstGeom prst="rect">
            <a:avLst/>
          </a:prstGeom>
          <a:solidFill>
            <a:srgbClr val="FBFBFB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(R/R</a:t>
            </a:r>
            <a:r>
              <a:rPr lang="en-US" sz="1600" baseline="-25000" dirty="0" smtClean="0"/>
              <a:t>AV</a:t>
            </a:r>
            <a:r>
              <a:rPr lang="en-US" sz="1600" dirty="0" smtClean="0"/>
              <a:t>)</a:t>
            </a:r>
            <a:r>
              <a:rPr lang="en-US" sz="1600" baseline="30000" dirty="0" smtClean="0"/>
              <a:t>3</a:t>
            </a:r>
            <a:endParaRPr lang="en-US" sz="1600" baseline="30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83500" y="6070600"/>
            <a:ext cx="1460500" cy="304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0" y="6332361"/>
            <a:ext cx="2286000" cy="5256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4876800"/>
            <a:ext cx="1600200" cy="1213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3048000"/>
            <a:ext cx="750099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GB" sz="2000" dirty="0" smtClean="0">
                <a:solidFill>
                  <a:schemeClr val="tx2"/>
                </a:solidFill>
                <a:latin typeface="Comic Sans MS"/>
                <a:cs typeface="Comic Sans MS"/>
              </a:rPr>
              <a:t>1.  Maximum likelihood with binned </a:t>
            </a:r>
            <a:r>
              <a:rPr lang="en-GB" sz="2000" dirty="0" err="1" smtClean="0">
                <a:solidFill>
                  <a:schemeClr val="tx2"/>
                </a:solidFill>
                <a:latin typeface="Comic Sans MS"/>
                <a:cs typeface="Comic Sans MS"/>
              </a:rPr>
              <a:t>pdfs</a:t>
            </a:r>
            <a:r>
              <a:rPr lang="en-GB" sz="2000" dirty="0" smtClean="0">
                <a:solidFill>
                  <a:schemeClr val="tx2"/>
                </a:solidFill>
                <a:latin typeface="Comic Sans MS"/>
                <a:cs typeface="Comic Sans MS"/>
              </a:rPr>
              <a:t>:</a:t>
            </a:r>
          </a:p>
          <a:p>
            <a:pPr marL="1428750" lvl="2" indent="-514350"/>
            <a:r>
              <a:rPr lang="en-GB" sz="2000" dirty="0" err="1" smtClean="0">
                <a:solidFill>
                  <a:srgbClr val="008000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GB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 Manual scan of likelihood space (iterative)</a:t>
            </a:r>
          </a:p>
          <a:p>
            <a:pPr marL="914400" lvl="3">
              <a:buFont typeface="Arial"/>
              <a:buChar char="•"/>
            </a:pPr>
            <a:r>
              <a:rPr lang="en-GB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 Locate best fit and +/- 1</a:t>
            </a:r>
            <a:r>
              <a:rPr lang="en-GB" sz="2000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s</a:t>
            </a:r>
            <a:r>
              <a:rPr lang="en-GB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 uncertainty</a:t>
            </a:r>
          </a:p>
          <a:p>
            <a:pPr marL="457200" lvl="2"/>
            <a:r>
              <a:rPr lang="en-GB" sz="2000" dirty="0" smtClean="0">
                <a:solidFill>
                  <a:srgbClr val="008000"/>
                </a:solidFill>
                <a:latin typeface="Comic Sans MS"/>
                <a:cs typeface="Comic Sans MS"/>
                <a:sym typeface="Wingdings"/>
              </a:rPr>
              <a:t>		</a:t>
            </a:r>
            <a:r>
              <a:rPr lang="en-US" sz="2000" dirty="0" err="1" smtClean="0">
                <a:solidFill>
                  <a:srgbClr val="008000"/>
                </a:solidFill>
                <a:latin typeface="Comic Sans MS"/>
                <a:cs typeface="Comic Sans MS"/>
                <a:sym typeface="Wingdings"/>
              </a:rPr>
              <a:t></a:t>
            </a:r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  <a:sym typeface="Wingdings"/>
              </a:rPr>
              <a:t> data helps constrain </a:t>
            </a:r>
            <a:r>
              <a:rPr lang="en-US" sz="2000" dirty="0" err="1" smtClean="0">
                <a:solidFill>
                  <a:srgbClr val="008000"/>
                </a:solidFill>
                <a:latin typeface="Comic Sans MS"/>
                <a:cs typeface="Comic Sans MS"/>
                <a:sym typeface="Wingdings"/>
              </a:rPr>
              <a:t>systematics</a:t>
            </a:r>
            <a:endParaRPr lang="en-GB" sz="2000" dirty="0" smtClean="0">
              <a:solidFill>
                <a:srgbClr val="008000"/>
              </a:solidFill>
              <a:latin typeface="Comic Sans MS"/>
              <a:cs typeface="Comic Sans MS"/>
            </a:endParaRPr>
          </a:p>
          <a:p>
            <a:pPr marL="914400" lvl="3">
              <a:buFont typeface="Arial"/>
              <a:buChar char="•"/>
            </a:pPr>
            <a:r>
              <a:rPr lang="en-GB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`human intensive’</a:t>
            </a:r>
            <a:endParaRPr lang="en-GB" sz="3200" dirty="0" smtClean="0">
              <a:latin typeface="Candara" pitchFamily="34" charset="0"/>
            </a:endParaRPr>
          </a:p>
          <a:p>
            <a:pPr marL="514350" indent="-514350"/>
            <a:r>
              <a:rPr lang="en-GB" sz="2000" dirty="0" smtClean="0">
                <a:solidFill>
                  <a:srgbClr val="1F497D"/>
                </a:solidFill>
                <a:latin typeface="Comic Sans MS"/>
                <a:cs typeface="Comic Sans MS"/>
              </a:rPr>
              <a:t>2.  Kernel estimation---ML with </a:t>
            </a:r>
            <a:r>
              <a:rPr lang="en-GB" sz="2000" dirty="0" err="1" smtClean="0">
                <a:solidFill>
                  <a:srgbClr val="1F497D"/>
                </a:solidFill>
                <a:latin typeface="Comic Sans MS"/>
                <a:cs typeface="Comic Sans MS"/>
              </a:rPr>
              <a:t>unbinned</a:t>
            </a:r>
            <a:r>
              <a:rPr lang="en-GB" sz="2000" dirty="0" smtClean="0">
                <a:solidFill>
                  <a:srgbClr val="1F497D"/>
                </a:solidFill>
                <a:latin typeface="Comic Sans MS"/>
                <a:cs typeface="Comic Sans MS"/>
              </a:rPr>
              <a:t> </a:t>
            </a:r>
            <a:r>
              <a:rPr lang="en-GB" sz="2000" dirty="0" err="1" smtClean="0">
                <a:solidFill>
                  <a:srgbClr val="1F497D"/>
                </a:solidFill>
                <a:latin typeface="Comic Sans MS"/>
                <a:cs typeface="Comic Sans MS"/>
              </a:rPr>
              <a:t>pdfs</a:t>
            </a:r>
            <a:r>
              <a:rPr lang="en-GB" sz="2000" dirty="0" smtClean="0">
                <a:solidFill>
                  <a:srgbClr val="1F497D"/>
                </a:solidFill>
                <a:latin typeface="Comic Sans MS"/>
                <a:cs typeface="Comic Sans MS"/>
              </a:rPr>
              <a:t>:</a:t>
            </a:r>
          </a:p>
          <a:p>
            <a:pPr marL="514350" indent="-514350"/>
            <a:r>
              <a:rPr lang="en-GB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		</a:t>
            </a:r>
          </a:p>
          <a:p>
            <a:pPr marL="514350" indent="-514350"/>
            <a:endParaRPr lang="en-GB" sz="3200" dirty="0" smtClean="0">
              <a:latin typeface="Candara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676400" y="0"/>
            <a:ext cx="6335388" cy="5847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Low Energy Threshold Analysis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457200"/>
            <a:ext cx="3416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Signal Extraction Fit 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990600"/>
            <a:ext cx="8888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(3 signals+17 backgrounds)x2, and </a:t>
            </a:r>
            <a:r>
              <a:rPr lang="en-US" dirty="0" err="1" smtClean="0">
                <a:solidFill>
                  <a:srgbClr val="800000"/>
                </a:solidFill>
              </a:rPr>
              <a:t>pdfs</a:t>
            </a:r>
            <a:r>
              <a:rPr lang="en-US" dirty="0" smtClean="0">
                <a:solidFill>
                  <a:srgbClr val="800000"/>
                </a:solidFill>
              </a:rPr>
              <a:t> are multidimensional:</a:t>
            </a:r>
            <a:endParaRPr lang="en-US" dirty="0">
              <a:solidFill>
                <a:srgbClr val="800000"/>
              </a:solidFill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228600" y="1371600"/>
            <a:ext cx="7382407" cy="1079500"/>
            <a:chOff x="304800" y="1600200"/>
            <a:chExt cx="7382407" cy="10795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" y="1676400"/>
              <a:ext cx="2717800" cy="42465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800" y="2209800"/>
              <a:ext cx="4699000" cy="4699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200400" y="1600200"/>
              <a:ext cx="11383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ES, CC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05400" y="2209800"/>
              <a:ext cx="25818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NC, backgrounds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2590800"/>
            <a:ext cx="3377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Two distinct methods:  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" y="4953000"/>
            <a:ext cx="1536700" cy="11606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19400" y="4953000"/>
            <a:ext cx="1524000" cy="115677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8" cstate="print"/>
          <a:srcRect l="6584" t="16230" r="8642" b="5750"/>
          <a:stretch>
            <a:fillRect/>
          </a:stretch>
        </p:blipFill>
        <p:spPr bwMode="auto">
          <a:xfrm>
            <a:off x="6934200" y="3200400"/>
            <a:ext cx="199143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" name="Straight Arrow Connector 27"/>
          <p:cNvCxnSpPr/>
          <p:nvPr/>
        </p:nvCxnSpPr>
        <p:spPr>
          <a:xfrm>
            <a:off x="2514600" y="5486400"/>
            <a:ext cx="228600" cy="158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419600" y="5486400"/>
            <a:ext cx="228600" cy="158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477000" y="4800600"/>
            <a:ext cx="24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008000"/>
                </a:solidFill>
              </a:rPr>
              <a:t>Allows full `floating’ of </a:t>
            </a:r>
            <a:r>
              <a:rPr lang="en-US" sz="2000" dirty="0" err="1" smtClean="0">
                <a:solidFill>
                  <a:srgbClr val="008000"/>
                </a:solidFill>
              </a:rPr>
              <a:t>systematics</a:t>
            </a:r>
            <a:r>
              <a:rPr lang="en-US" sz="2000" dirty="0" smtClean="0">
                <a:solidFill>
                  <a:srgbClr val="008000"/>
                </a:solidFill>
              </a:rPr>
              <a:t>, incl. resolutions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1600" y="6248400"/>
            <a:ext cx="4378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rgbClr val="008000"/>
                </a:solidFill>
              </a:rPr>
              <a:t> CPU intensive---use graphics card!</a:t>
            </a:r>
            <a:endParaRPr lang="en-US" sz="2000" dirty="0">
              <a:solidFill>
                <a:srgbClr val="008000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48400" y="6096000"/>
            <a:ext cx="1763059" cy="762000"/>
          </a:xfrm>
          <a:prstGeom prst="rect">
            <a:avLst/>
          </a:prstGeom>
        </p:spPr>
      </p:pic>
      <p:cxnSp>
        <p:nvCxnSpPr>
          <p:cNvPr id="40" name="Straight Arrow Connector 39"/>
          <p:cNvCxnSpPr/>
          <p:nvPr/>
        </p:nvCxnSpPr>
        <p:spPr>
          <a:xfrm>
            <a:off x="6324600" y="5486400"/>
            <a:ext cx="228600" cy="158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39700" y="914400"/>
            <a:ext cx="8839200" cy="1676400"/>
          </a:xfrm>
          <a:prstGeom prst="rect">
            <a:avLst/>
          </a:prstGeom>
          <a:noFill/>
          <a:ln>
            <a:solidFill>
              <a:srgbClr val="4880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Neutrino Physics from SNO/SNO+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SNO+ will be discussed by Christine Kraus and Simon </a:t>
            </a:r>
            <a:r>
              <a:rPr lang="en-CA" dirty="0" err="1" smtClean="0"/>
              <a:t>Peeters</a:t>
            </a:r>
            <a:r>
              <a:rPr lang="en-CA" dirty="0" smtClean="0"/>
              <a:t>; also Art McDonald.</a:t>
            </a:r>
          </a:p>
          <a:p>
            <a:r>
              <a:rPr lang="en-CA" dirty="0" smtClean="0"/>
              <a:t>SNO 3 Phase analysis  by N. de Barros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756" name="Text Box 4"/>
          <p:cNvSpPr txBox="1">
            <a:spLocks noChangeArrowheads="1"/>
          </p:cNvSpPr>
          <p:nvPr/>
        </p:nvSpPr>
        <p:spPr bwMode="auto">
          <a:xfrm>
            <a:off x="2667000" y="533400"/>
            <a:ext cx="3711272" cy="46166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Font typeface="Wingdings" pitchFamily="-65" charset="2"/>
              <a:buChar char="Ø"/>
            </a:pPr>
            <a:r>
              <a:rPr kumimoji="0" lang="en-US" sz="2000" b="1" dirty="0" smtClean="0">
                <a:solidFill>
                  <a:srgbClr val="009900"/>
                </a:solidFill>
              </a:rPr>
              <a:t> </a:t>
            </a:r>
            <a:r>
              <a:rPr kumimoji="0" lang="en-US" b="1" dirty="0" smtClean="0">
                <a:solidFill>
                  <a:srgbClr val="009900"/>
                </a:solidFill>
              </a:rPr>
              <a:t>Background Reduction</a:t>
            </a:r>
            <a:endParaRPr kumimoji="0" lang="en-US" b="1" dirty="0">
              <a:solidFill>
                <a:srgbClr val="009900"/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676400" y="0"/>
            <a:ext cx="6335388" cy="5847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3200" b="1" dirty="0" smtClean="0">
                <a:solidFill>
                  <a:schemeClr val="bg1"/>
                </a:solidFill>
              </a:rPr>
              <a:t>Low Energy Threshold Analysis</a:t>
            </a:r>
            <a:endParaRPr kumimoji="0"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2743200" y="1219200"/>
            <a:ext cx="6172200" cy="83099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u="sng" dirty="0" smtClean="0"/>
              <a:t>New energy estimator </a:t>
            </a:r>
            <a:r>
              <a:rPr lang="en-US" dirty="0" smtClean="0"/>
              <a:t>includes both `prompt’ and `late’ light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904341" y="2286000"/>
            <a:ext cx="6239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12% more hits≈6% narrowing of resolution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</a:rPr>
              <a:t>~60% reduction of internal backgrounds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0" y="3886200"/>
            <a:ext cx="8610600" cy="46166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u="sng" dirty="0" smtClean="0"/>
              <a:t>New Cuts</a:t>
            </a:r>
            <a:r>
              <a:rPr lang="en-US" dirty="0" smtClean="0"/>
              <a:t> help reduce external backgrounds by ~80%</a:t>
            </a:r>
            <a:endParaRPr lang="en-US" dirty="0"/>
          </a:p>
        </p:txBody>
      </p:sp>
      <p:grpSp>
        <p:nvGrpSpPr>
          <p:cNvPr id="2" name="Group 10"/>
          <p:cNvGrpSpPr>
            <a:grpSpLocks noChangeAspect="1"/>
          </p:cNvGrpSpPr>
          <p:nvPr/>
        </p:nvGrpSpPr>
        <p:grpSpPr>
          <a:xfrm>
            <a:off x="304800" y="5243653"/>
            <a:ext cx="3228336" cy="1614347"/>
            <a:chOff x="1137600" y="3104967"/>
            <a:chExt cx="6091200" cy="3045920"/>
          </a:xfrm>
        </p:grpSpPr>
        <p:sp>
          <p:nvSpPr>
            <p:cNvPr id="17" name="Oval 3"/>
            <p:cNvSpPr>
              <a:spLocks noChangeArrowheads="1"/>
            </p:cNvSpPr>
            <p:nvPr/>
          </p:nvSpPr>
          <p:spPr bwMode="auto">
            <a:xfrm>
              <a:off x="1137600" y="3104967"/>
              <a:ext cx="3175200" cy="3045920"/>
            </a:xfrm>
            <a:prstGeom prst="ellipse">
              <a:avLst/>
            </a:prstGeom>
            <a:solidFill>
              <a:srgbClr val="A5A5E9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81639" tIns="42452" rIns="81639" bIns="42452"/>
            <a:lstStyle/>
            <a:p>
              <a:pPr>
                <a:tabLst>
                  <a:tab pos="0" algn="l"/>
                  <a:tab pos="414726" algn="l"/>
                  <a:tab pos="829452" algn="l"/>
                  <a:tab pos="1244178" algn="l"/>
                  <a:tab pos="1658904" algn="l"/>
                  <a:tab pos="2073631" algn="l"/>
                  <a:tab pos="2488357" algn="l"/>
                  <a:tab pos="2903083" algn="l"/>
                  <a:tab pos="3317809" algn="l"/>
                  <a:tab pos="3732535" algn="l"/>
                  <a:tab pos="4147261" algn="l"/>
                  <a:tab pos="4561987" algn="l"/>
                  <a:tab pos="4976713" algn="l"/>
                  <a:tab pos="5391440" algn="l"/>
                  <a:tab pos="5806166" algn="l"/>
                  <a:tab pos="6220892" algn="l"/>
                  <a:tab pos="6635618" algn="l"/>
                  <a:tab pos="7050344" algn="l"/>
                  <a:tab pos="7465070" algn="l"/>
                  <a:tab pos="7879796" algn="l"/>
                  <a:tab pos="8294522" algn="l"/>
                </a:tabLst>
              </a:pPr>
              <a:r>
                <a:rPr lang="en-GB" sz="1800" dirty="0" err="1">
                  <a:solidFill>
                    <a:srgbClr val="000000"/>
                  </a:solidFill>
                  <a:latin typeface="Andalus" charset="-78"/>
                  <a:cs typeface="Andalus" charset="-78"/>
                </a:rPr>
                <a:t>Fiducial</a:t>
              </a:r>
              <a:r>
                <a:rPr lang="en-GB" sz="1800" dirty="0">
                  <a:solidFill>
                    <a:srgbClr val="000000"/>
                  </a:solidFill>
                  <a:latin typeface="Andalus" charset="-78"/>
                  <a:cs typeface="Andalus" charset="-78"/>
                </a:rPr>
                <a:t> Volume</a:t>
              </a:r>
            </a:p>
          </p:txBody>
        </p:sp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6192000" y="4077069"/>
              <a:ext cx="583200" cy="907295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82945" tIns="41473" rIns="82945" bIns="41473" anchor="ctr"/>
            <a:lstStyle/>
            <a:p>
              <a:endParaRPr lang="en-GB"/>
            </a:p>
          </p:txBody>
        </p:sp>
        <p:sp>
          <p:nvSpPr>
            <p:cNvPr id="19" name="AutoShape 5"/>
            <p:cNvSpPr>
              <a:spLocks noChangeArrowheads="1"/>
            </p:cNvSpPr>
            <p:nvPr/>
          </p:nvSpPr>
          <p:spPr bwMode="auto">
            <a:xfrm>
              <a:off x="6580800" y="4271489"/>
              <a:ext cx="648000" cy="518454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82945" tIns="41473" rIns="82945" bIns="41473" anchor="ctr"/>
            <a:lstStyle/>
            <a:p>
              <a:endParaRPr lang="en-GB"/>
            </a:p>
          </p:txBody>
        </p:sp>
        <p:sp>
          <p:nvSpPr>
            <p:cNvPr id="20" name="AutoShape 6"/>
            <p:cNvSpPr>
              <a:spLocks noChangeArrowheads="1"/>
            </p:cNvSpPr>
            <p:nvPr/>
          </p:nvSpPr>
          <p:spPr bwMode="auto">
            <a:xfrm>
              <a:off x="6062400" y="4336296"/>
              <a:ext cx="518400" cy="712874"/>
            </a:xfrm>
            <a:prstGeom prst="irregularSeal1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/>
            <a:lstStyle/>
            <a:p>
              <a:endParaRPr lang="en-GB"/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5859361" y="4854750"/>
              <a:ext cx="362042" cy="5320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1639" tIns="42452" rIns="81639" bIns="42452">
              <a:spAutoFit/>
            </a:bodyPr>
            <a:lstStyle/>
            <a:p>
              <a:pPr>
                <a:tabLst>
                  <a:tab pos="0" algn="l"/>
                  <a:tab pos="414726" algn="l"/>
                  <a:tab pos="829452" algn="l"/>
                  <a:tab pos="1244178" algn="l"/>
                  <a:tab pos="1658904" algn="l"/>
                  <a:tab pos="2073631" algn="l"/>
                  <a:tab pos="2488357" algn="l"/>
                  <a:tab pos="2903083" algn="l"/>
                  <a:tab pos="3317809" algn="l"/>
                  <a:tab pos="3732535" algn="l"/>
                  <a:tab pos="4147261" algn="l"/>
                  <a:tab pos="4561987" algn="l"/>
                  <a:tab pos="4976713" algn="l"/>
                  <a:tab pos="5391440" algn="l"/>
                  <a:tab pos="5806166" algn="l"/>
                  <a:tab pos="6220892" algn="l"/>
                  <a:tab pos="6635618" algn="l"/>
                  <a:tab pos="7050344" algn="l"/>
                  <a:tab pos="7465070" algn="l"/>
                  <a:tab pos="7879796" algn="l"/>
                  <a:tab pos="8294522" algn="l"/>
                </a:tabLst>
              </a:pPr>
              <a:r>
                <a:rPr lang="el-GR" sz="2900" dirty="0">
                  <a:solidFill>
                    <a:srgbClr val="000000"/>
                  </a:solidFill>
                  <a:cs typeface="Andalus" charset="-78"/>
                </a:rPr>
                <a:t>β</a:t>
              </a:r>
            </a:p>
          </p:txBody>
        </p:sp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4752000" y="4347817"/>
              <a:ext cx="331585" cy="5320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1639" tIns="42452" rIns="81639" bIns="42452">
              <a:spAutoFit/>
            </a:bodyPr>
            <a:lstStyle/>
            <a:p>
              <a:pPr>
                <a:tabLst>
                  <a:tab pos="0" algn="l"/>
                  <a:tab pos="414726" algn="l"/>
                  <a:tab pos="829452" algn="l"/>
                  <a:tab pos="1244178" algn="l"/>
                  <a:tab pos="1658904" algn="l"/>
                  <a:tab pos="2073631" algn="l"/>
                  <a:tab pos="2488357" algn="l"/>
                  <a:tab pos="2903083" algn="l"/>
                  <a:tab pos="3317809" algn="l"/>
                  <a:tab pos="3732535" algn="l"/>
                  <a:tab pos="4147261" algn="l"/>
                  <a:tab pos="4561987" algn="l"/>
                  <a:tab pos="4976713" algn="l"/>
                  <a:tab pos="5391440" algn="l"/>
                  <a:tab pos="5806166" algn="l"/>
                  <a:tab pos="6220892" algn="l"/>
                  <a:tab pos="6635618" algn="l"/>
                  <a:tab pos="7050344" algn="l"/>
                  <a:tab pos="7465070" algn="l"/>
                  <a:tab pos="7879796" algn="l"/>
                  <a:tab pos="8294522" algn="l"/>
                </a:tabLst>
              </a:pPr>
              <a:r>
                <a:rPr lang="el-GR" sz="2900" dirty="0">
                  <a:solidFill>
                    <a:srgbClr val="000000"/>
                  </a:solidFill>
                  <a:cs typeface="Andalus" charset="-78"/>
                </a:rPr>
                <a:t>γ</a:t>
              </a:r>
            </a:p>
          </p:txBody>
        </p:sp>
        <p:sp>
          <p:nvSpPr>
            <p:cNvPr id="23" name="AutoShape 9"/>
            <p:cNvSpPr>
              <a:spLocks noChangeArrowheads="1"/>
            </p:cNvSpPr>
            <p:nvPr/>
          </p:nvSpPr>
          <p:spPr bwMode="auto">
            <a:xfrm>
              <a:off x="3924001" y="4660330"/>
              <a:ext cx="2116800" cy="250586"/>
            </a:xfrm>
            <a:custGeom>
              <a:avLst/>
              <a:gdLst>
                <a:gd name="T0" fmla="*/ 1662260 w 3276600"/>
                <a:gd name="T1" fmla="*/ 32199 h 279400"/>
                <a:gd name="T2" fmla="*/ 1407122 w 3276600"/>
                <a:gd name="T3" fmla="*/ 225390 h 279400"/>
                <a:gd name="T4" fmla="*/ 1128791 w 3276600"/>
                <a:gd name="T5" fmla="*/ 2477 h 279400"/>
                <a:gd name="T6" fmla="*/ 819533 w 3276600"/>
                <a:gd name="T7" fmla="*/ 240250 h 279400"/>
                <a:gd name="T8" fmla="*/ 518006 w 3276600"/>
                <a:gd name="T9" fmla="*/ 32199 h 279400"/>
                <a:gd name="T10" fmla="*/ 255138 w 3276600"/>
                <a:gd name="T11" fmla="*/ 269973 h 279400"/>
                <a:gd name="T12" fmla="*/ 0 w 3276600"/>
                <a:gd name="T13" fmla="*/ 47059 h 279400"/>
                <a:gd name="T14" fmla="*/ 0 w 3276600"/>
                <a:gd name="T15" fmla="*/ 48260 h 279400"/>
                <a:gd name="T16" fmla="*/ 0 w 3276600"/>
                <a:gd name="T17" fmla="*/ 0 h 279400"/>
                <a:gd name="T18" fmla="*/ 3276600 w 3276600"/>
                <a:gd name="T19" fmla="*/ 279400 h 279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3276600" h="279400">
                  <a:moveTo>
                    <a:pt x="3276600" y="33020"/>
                  </a:moveTo>
                  <a:cubicBezTo>
                    <a:pt x="3112770" y="134620"/>
                    <a:pt x="2948940" y="236220"/>
                    <a:pt x="2773680" y="231140"/>
                  </a:cubicBezTo>
                  <a:cubicBezTo>
                    <a:pt x="2598420" y="226060"/>
                    <a:pt x="2418080" y="0"/>
                    <a:pt x="2225040" y="2540"/>
                  </a:cubicBezTo>
                  <a:cubicBezTo>
                    <a:pt x="2032000" y="5080"/>
                    <a:pt x="1816100" y="241300"/>
                    <a:pt x="1615440" y="246380"/>
                  </a:cubicBezTo>
                  <a:cubicBezTo>
                    <a:pt x="1414780" y="251460"/>
                    <a:pt x="1206500" y="27940"/>
                    <a:pt x="1021080" y="33020"/>
                  </a:cubicBezTo>
                  <a:cubicBezTo>
                    <a:pt x="835660" y="38100"/>
                    <a:pt x="673100" y="274320"/>
                    <a:pt x="502920" y="276860"/>
                  </a:cubicBezTo>
                  <a:cubicBezTo>
                    <a:pt x="332740" y="279400"/>
                    <a:pt x="166370" y="163830"/>
                    <a:pt x="0" y="4826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82945" tIns="41473" rIns="82945" bIns="41473" anchor="ctr"/>
            <a:lstStyle/>
            <a:p>
              <a:endParaRPr lang="en-GB"/>
            </a:p>
          </p:txBody>
        </p:sp>
        <p:cxnSp>
          <p:nvCxnSpPr>
            <p:cNvPr id="24" name="AutoShape 10"/>
            <p:cNvCxnSpPr>
              <a:cxnSpLocks noChangeShapeType="1"/>
              <a:stCxn id="23" idx="3"/>
            </p:cNvCxnSpPr>
            <p:nvPr/>
          </p:nvCxnSpPr>
          <p:spPr bwMode="auto">
            <a:xfrm flipH="1">
              <a:off x="3664800" y="4703534"/>
              <a:ext cx="259200" cy="345636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25" name="Text Box 11"/>
            <p:cNvSpPr txBox="1">
              <a:spLocks noChangeArrowheads="1"/>
            </p:cNvSpPr>
            <p:nvPr/>
          </p:nvSpPr>
          <p:spPr bwMode="auto">
            <a:xfrm>
              <a:off x="3396961" y="4660329"/>
              <a:ext cx="362042" cy="5320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1639" tIns="42452" rIns="81639" bIns="42452">
              <a:spAutoFit/>
            </a:bodyPr>
            <a:lstStyle/>
            <a:p>
              <a:pPr>
                <a:tabLst>
                  <a:tab pos="0" algn="l"/>
                  <a:tab pos="414726" algn="l"/>
                  <a:tab pos="829452" algn="l"/>
                  <a:tab pos="1244178" algn="l"/>
                  <a:tab pos="1658904" algn="l"/>
                  <a:tab pos="2073631" algn="l"/>
                  <a:tab pos="2488357" algn="l"/>
                  <a:tab pos="2903083" algn="l"/>
                  <a:tab pos="3317809" algn="l"/>
                  <a:tab pos="3732535" algn="l"/>
                  <a:tab pos="4147261" algn="l"/>
                  <a:tab pos="4561987" algn="l"/>
                  <a:tab pos="4976713" algn="l"/>
                  <a:tab pos="5391440" algn="l"/>
                  <a:tab pos="5806166" algn="l"/>
                  <a:tab pos="6220892" algn="l"/>
                  <a:tab pos="6635618" algn="l"/>
                  <a:tab pos="7050344" algn="l"/>
                  <a:tab pos="7465070" algn="l"/>
                  <a:tab pos="7879796" algn="l"/>
                  <a:tab pos="8294522" algn="l"/>
                </a:tabLst>
              </a:pPr>
              <a:r>
                <a:rPr lang="el-GR" sz="2900" dirty="0">
                  <a:solidFill>
                    <a:srgbClr val="000000"/>
                  </a:solidFill>
                  <a:cs typeface="Andalus" charset="-78"/>
                </a:rPr>
                <a:t>β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981200" y="5029200"/>
            <a:ext cx="3794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High charge early in time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28" name="Straight Arrow Connector 27"/>
          <p:cNvCxnSpPr>
            <a:endCxn id="19" idx="0"/>
          </p:cNvCxnSpPr>
          <p:nvPr/>
        </p:nvCxnSpPr>
        <p:spPr bwMode="auto">
          <a:xfrm rot="5400000">
            <a:off x="3321752" y="5526064"/>
            <a:ext cx="375513" cy="296184"/>
          </a:xfrm>
          <a:prstGeom prst="straightConnector1">
            <a:avLst/>
          </a:prstGeom>
          <a:noFill/>
          <a:ln w="31750" cap="flat" cmpd="sng" algn="ctr">
            <a:solidFill>
              <a:srgbClr val="003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3175000" y="4724400"/>
            <a:ext cx="126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Example</a:t>
            </a:r>
            <a:r>
              <a:rPr lang="en-US" dirty="0" smtClean="0"/>
              <a:t>:</a:t>
            </a:r>
            <a:endParaRPr lang="en-US" dirty="0"/>
          </a:p>
        </p:txBody>
      </p:sp>
      <p:grpSp>
        <p:nvGrpSpPr>
          <p:cNvPr id="3" name="Group 34"/>
          <p:cNvGrpSpPr/>
          <p:nvPr/>
        </p:nvGrpSpPr>
        <p:grpSpPr>
          <a:xfrm>
            <a:off x="0" y="685800"/>
            <a:ext cx="2868625" cy="3222625"/>
            <a:chOff x="0" y="838200"/>
            <a:chExt cx="2868625" cy="3222625"/>
          </a:xfrm>
        </p:grpSpPr>
        <p:pic>
          <p:nvPicPr>
            <p:cNvPr id="13" name="Picture 19" descr="litepath"/>
            <p:cNvPicPr>
              <a:picLocks noChangeAspect="1" noChangeArrowheads="1"/>
            </p:cNvPicPr>
            <p:nvPr/>
          </p:nvPicPr>
          <p:blipFill>
            <a:blip r:embed="rId3" cstate="print"/>
            <a:srcRect t="7042"/>
            <a:stretch>
              <a:fillRect/>
            </a:stretch>
          </p:blipFill>
          <p:spPr bwMode="auto">
            <a:xfrm>
              <a:off x="0" y="838200"/>
              <a:ext cx="2868625" cy="3222625"/>
            </a:xfrm>
            <a:prstGeom prst="rect">
              <a:avLst/>
            </a:prstGeom>
            <a:noFill/>
          </p:spPr>
        </p:pic>
        <p:sp>
          <p:nvSpPr>
            <p:cNvPr id="1098758" name="Text Box 6"/>
            <p:cNvSpPr txBox="1">
              <a:spLocks noChangeArrowheads="1"/>
            </p:cNvSpPr>
            <p:nvPr/>
          </p:nvSpPr>
          <p:spPr bwMode="auto">
            <a:xfrm>
              <a:off x="193675" y="1355725"/>
              <a:ext cx="184150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kumimoji="0" lang="en-US" b="1">
                <a:solidFill>
                  <a:schemeClr val="bg1"/>
                </a:solidFill>
                <a:latin typeface="Times New Roman" pitchFamily="-65" charset="0"/>
              </a:endParaRPr>
            </a:p>
          </p:txBody>
        </p:sp>
        <p:sp>
          <p:nvSpPr>
            <p:cNvPr id="1098759" name="Text Box 7"/>
            <p:cNvSpPr txBox="1">
              <a:spLocks noChangeArrowheads="1"/>
            </p:cNvSpPr>
            <p:nvPr/>
          </p:nvSpPr>
          <p:spPr bwMode="auto">
            <a:xfrm>
              <a:off x="1100138" y="1668463"/>
              <a:ext cx="184150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kumimoji="0" lang="en-US" b="1">
                <a:solidFill>
                  <a:schemeClr val="bg1"/>
                </a:solidFill>
                <a:latin typeface="Times New Roman" pitchFamily="-65" charset="0"/>
              </a:endParaRPr>
            </a:p>
          </p:txBody>
        </p:sp>
        <p:sp>
          <p:nvSpPr>
            <p:cNvPr id="1098760" name="Text Box 8"/>
            <p:cNvSpPr txBox="1">
              <a:spLocks noChangeArrowheads="1"/>
            </p:cNvSpPr>
            <p:nvPr/>
          </p:nvSpPr>
          <p:spPr bwMode="auto">
            <a:xfrm>
              <a:off x="946150" y="1782763"/>
              <a:ext cx="184150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kumimoji="0" lang="en-US" b="1">
                <a:solidFill>
                  <a:schemeClr val="bg1"/>
                </a:solidFill>
                <a:latin typeface="Times New Roman" pitchFamily="-65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 rot="5400000" flipH="1" flipV="1">
              <a:off x="1333500" y="2171700"/>
              <a:ext cx="609600" cy="381000"/>
            </a:xfrm>
            <a:prstGeom prst="line">
              <a:avLst/>
            </a:prstGeom>
            <a:noFill/>
            <a:ln w="19050" cap="flat" cmpd="sng" algn="ctr">
              <a:solidFill>
                <a:schemeClr val="accent6">
                  <a:lumMod val="75000"/>
                </a:schemeClr>
              </a:solidFill>
              <a:prstDash val="lgDashDot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Arrow Connector 31"/>
            <p:cNvCxnSpPr>
              <a:endCxn id="13" idx="3"/>
            </p:cNvCxnSpPr>
            <p:nvPr/>
          </p:nvCxnSpPr>
          <p:spPr bwMode="auto">
            <a:xfrm>
              <a:off x="1828800" y="2057400"/>
              <a:ext cx="1039825" cy="392113"/>
            </a:xfrm>
            <a:prstGeom prst="straightConnector1">
              <a:avLst/>
            </a:prstGeom>
            <a:noFill/>
            <a:ln w="19050" cap="flat" cmpd="sng" algn="ctr">
              <a:solidFill>
                <a:schemeClr val="accent6">
                  <a:lumMod val="50000"/>
                </a:schemeClr>
              </a:solidFill>
              <a:prstDash val="lgDashDotDot"/>
              <a:round/>
              <a:headEnd type="none" w="med" len="med"/>
              <a:tailEnd type="arrow"/>
            </a:ln>
            <a:effectLst/>
          </p:spPr>
        </p:cxnSp>
        <p:sp>
          <p:nvSpPr>
            <p:cNvPr id="33" name="TextBox 32"/>
            <p:cNvSpPr txBox="1"/>
            <p:nvPr/>
          </p:nvSpPr>
          <p:spPr>
            <a:xfrm>
              <a:off x="990600" y="1828800"/>
              <a:ext cx="12105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800000"/>
                  </a:solidFill>
                  <a:latin typeface="Times New Roman"/>
                  <a:cs typeface="Times New Roman"/>
                </a:rPr>
                <a:t>Rayleigh Scatter</a:t>
              </a:r>
              <a:endParaRPr lang="en-US" sz="1200" dirty="0">
                <a:solidFill>
                  <a:srgbClr val="800000"/>
                </a:solidFill>
                <a:latin typeface="Times New Roman"/>
                <a:cs typeface="Times New Roman"/>
              </a:endParaRPr>
            </a:p>
          </p:txBody>
        </p:sp>
      </p:grpSp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284113"/>
            <a:ext cx="2590800" cy="25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extBox 35"/>
          <p:cNvSpPr txBox="1"/>
          <p:nvPr/>
        </p:nvSpPr>
        <p:spPr>
          <a:xfrm>
            <a:off x="3429000" y="62116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(it was good we fixed our pedestals…)</a:t>
            </a:r>
            <a:endParaRPr lang="en-US" sz="1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676400" y="0"/>
            <a:ext cx="6335388" cy="5847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3200" b="1" dirty="0" smtClean="0">
                <a:solidFill>
                  <a:schemeClr val="bg1"/>
                </a:solidFill>
              </a:rPr>
              <a:t>Low Energy Threshold Analysis</a:t>
            </a:r>
            <a:endParaRPr kumimoji="0"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533400"/>
            <a:ext cx="4095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800000"/>
                </a:solidFill>
              </a:rPr>
              <a:t>Systematic Uncertainties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295400"/>
            <a:ext cx="91358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 Nearly all systematic uncertainties from calibration data-MC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 Upgrades to MC simulation yielded many reductions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 Residual offsets used as corrections </a:t>
            </a:r>
            <a:r>
              <a:rPr lang="en-US" dirty="0" err="1" smtClean="0">
                <a:solidFill>
                  <a:srgbClr val="008000"/>
                </a:solidFill>
              </a:rPr>
              <a:t>w</a:t>
            </a:r>
            <a:r>
              <a:rPr lang="en-US" dirty="0" smtClean="0">
                <a:solidFill>
                  <a:srgbClr val="008000"/>
                </a:solidFill>
              </a:rPr>
              <a:t>/ </a:t>
            </a:r>
            <a:r>
              <a:rPr lang="en-US" dirty="0" err="1" smtClean="0">
                <a:solidFill>
                  <a:srgbClr val="008000"/>
                </a:solidFill>
              </a:rPr>
              <a:t>add`l</a:t>
            </a:r>
            <a:r>
              <a:rPr lang="en-US" dirty="0" smtClean="0">
                <a:solidFill>
                  <a:srgbClr val="008000"/>
                </a:solidFill>
              </a:rPr>
              <a:t> uncertainties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 All uncertainties verified with multiple calibration sources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819400"/>
            <a:ext cx="277390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xzn16pos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267200" y="3276600"/>
            <a:ext cx="4114800" cy="3437953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/>
          </p:cNvSpPr>
          <p:nvPr/>
        </p:nvSpPr>
        <p:spPr bwMode="auto">
          <a:xfrm>
            <a:off x="152400" y="5257800"/>
            <a:ext cx="8618871" cy="92333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ea typeface="Gill Sans" pitchFamily="-65" charset="0"/>
                <a:cs typeface="Gill Sans" pitchFamily="-65" charset="0"/>
              </a:rPr>
              <a:t>Volume-weighted uncertainties:   </a:t>
            </a:r>
          </a:p>
          <a:p>
            <a:r>
              <a:rPr lang="en-US" sz="2000" dirty="0" smtClean="0">
                <a:solidFill>
                  <a:srgbClr val="800000"/>
                </a:solidFill>
                <a:ea typeface="Gill Sans" pitchFamily="-65" charset="0"/>
                <a:cs typeface="Gill Sans" pitchFamily="-65" charset="0"/>
              </a:rPr>
              <a:t>   </a:t>
            </a:r>
            <a:r>
              <a:rPr lang="en-US" sz="2000" dirty="0" smtClean="0">
                <a:solidFill>
                  <a:srgbClr val="008000"/>
                </a:solidFill>
                <a:ea typeface="Gill Sans" pitchFamily="-65" charset="0"/>
                <a:cs typeface="Gill Sans" pitchFamily="-65" charset="0"/>
              </a:rPr>
              <a:t>Old:   </a:t>
            </a:r>
            <a:r>
              <a:rPr lang="en-US" sz="2000" dirty="0" smtClean="0">
                <a:solidFill>
                  <a:srgbClr val="800000"/>
                </a:solidFill>
                <a:ea typeface="Gill Sans" pitchFamily="-65" charset="0"/>
                <a:cs typeface="Gill Sans" pitchFamily="-65" charset="0"/>
              </a:rPr>
              <a:t>Phase I = ±1.2%  Phase II = ±1.1%</a:t>
            </a:r>
          </a:p>
          <a:p>
            <a:r>
              <a:rPr lang="en-US" sz="2000" dirty="0" smtClean="0">
                <a:solidFill>
                  <a:srgbClr val="800000"/>
                </a:solidFill>
                <a:ea typeface="Gill Sans" pitchFamily="-65" charset="0"/>
                <a:cs typeface="Gill Sans" pitchFamily="-65" charset="0"/>
              </a:rPr>
              <a:t>  </a:t>
            </a:r>
            <a:r>
              <a:rPr lang="en-US" sz="2000" dirty="0" smtClean="0">
                <a:solidFill>
                  <a:srgbClr val="008000"/>
                </a:solidFill>
                <a:ea typeface="Gill Sans" pitchFamily="-65" charset="0"/>
                <a:cs typeface="Gill Sans" pitchFamily="-65" charset="0"/>
              </a:rPr>
              <a:t>New:</a:t>
            </a:r>
            <a:r>
              <a:rPr lang="en-US" sz="2000" dirty="0" smtClean="0">
                <a:solidFill>
                  <a:srgbClr val="800000"/>
                </a:solidFill>
                <a:ea typeface="Gill Sans" pitchFamily="-65" charset="0"/>
                <a:cs typeface="Gill Sans" pitchFamily="-65" charset="0"/>
              </a:rPr>
              <a:t>	Phase I = ±0.6%  Phase II </a:t>
            </a:r>
            <a:r>
              <a:rPr lang="en-US" sz="2000" dirty="0">
                <a:solidFill>
                  <a:srgbClr val="800000"/>
                </a:solidFill>
                <a:ea typeface="Gill Sans" pitchFamily="-65" charset="0"/>
                <a:cs typeface="Gill Sans" pitchFamily="-65" charset="0"/>
              </a:rPr>
              <a:t>=</a:t>
            </a:r>
            <a:r>
              <a:rPr lang="en-US" sz="2000" dirty="0" smtClean="0">
                <a:solidFill>
                  <a:srgbClr val="800000"/>
                </a:solidFill>
                <a:ea typeface="Gill Sans" pitchFamily="-65" charset="0"/>
                <a:cs typeface="Gill Sans" pitchFamily="-65" charset="0"/>
              </a:rPr>
              <a:t> ±0.5% (about half Phase-correlated)</a:t>
            </a:r>
            <a:endParaRPr lang="en-US" sz="2000" dirty="0">
              <a:solidFill>
                <a:srgbClr val="800000"/>
              </a:solidFill>
              <a:ea typeface="Gill Sans" pitchFamily="-65" charset="0"/>
              <a:cs typeface="Gill Sans" pitchFamily="-65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676400" y="0"/>
            <a:ext cx="6335388" cy="5847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3200" b="1" dirty="0" smtClean="0">
                <a:solidFill>
                  <a:schemeClr val="bg1"/>
                </a:solidFill>
              </a:rPr>
              <a:t>Low Energy Threshold Analysis</a:t>
            </a:r>
            <a:endParaRPr kumimoji="0"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457200"/>
            <a:ext cx="5224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800000"/>
                </a:solidFill>
              </a:rPr>
              <a:t>Systematic Uncertainties—Energy Scale</a:t>
            </a:r>
            <a:endParaRPr lang="en-US" sz="2000" dirty="0">
              <a:solidFill>
                <a:srgbClr val="800000"/>
              </a:solidFill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609600" y="914400"/>
            <a:ext cx="8077199" cy="4190999"/>
            <a:chOff x="253380" y="1219200"/>
            <a:chExt cx="8545711" cy="4963493"/>
          </a:xfrm>
        </p:grpSpPr>
        <p:pic>
          <p:nvPicPr>
            <p:cNvPr id="27649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t="3888" r="52733" b="51588"/>
            <a:stretch>
              <a:fillRect/>
            </a:stretch>
          </p:blipFill>
          <p:spPr bwMode="auto">
            <a:xfrm>
              <a:off x="253380" y="1219200"/>
              <a:ext cx="4318620" cy="49634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990600" y="1752600"/>
              <a:ext cx="18477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No correction</a:t>
              </a:r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10200" y="1752600"/>
              <a:ext cx="21160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With correction</a:t>
              </a:r>
              <a:endParaRPr lang="en-US" sz="2000" dirty="0"/>
            </a:p>
          </p:txBody>
        </p:sp>
        <p:grpSp>
          <p:nvGrpSpPr>
            <p:cNvPr id="3" name="Group 11"/>
            <p:cNvGrpSpPr/>
            <p:nvPr/>
          </p:nvGrpSpPr>
          <p:grpSpPr>
            <a:xfrm>
              <a:off x="6781800" y="4800600"/>
              <a:ext cx="1856339" cy="831850"/>
              <a:chOff x="2286000" y="4800600"/>
              <a:chExt cx="1856339" cy="83185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286000" y="4800600"/>
                <a:ext cx="1856339" cy="831850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>
                <a:spLocks noChangeAspect="1"/>
              </p:cNvSpPr>
              <p:nvPr/>
            </p:nvSpPr>
            <p:spPr bwMode="auto">
              <a:xfrm>
                <a:off x="2355850" y="5143500"/>
                <a:ext cx="99441" cy="99441"/>
              </a:xfrm>
              <a:prstGeom prst="rect">
                <a:avLst/>
              </a:prstGeom>
              <a:solidFill>
                <a:srgbClr val="FF0000"/>
              </a:solidFill>
              <a:ln w="317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-65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914400" y="4800600"/>
              <a:ext cx="26073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aseline="30000" dirty="0" smtClean="0"/>
                <a:t>16</a:t>
              </a:r>
              <a:r>
                <a:rPr lang="en-US" sz="1800" dirty="0" smtClean="0"/>
                <a:t>N calibration source</a:t>
              </a:r>
            </a:p>
            <a:p>
              <a:r>
                <a:rPr lang="en-US" sz="1800" dirty="0" smtClean="0"/>
                <a:t>6.13 </a:t>
              </a:r>
              <a:r>
                <a:rPr lang="en-US" sz="1800" dirty="0" err="1" smtClean="0"/>
                <a:t>MeV</a:t>
              </a:r>
              <a:r>
                <a:rPr lang="en-US" sz="1800" dirty="0" smtClean="0"/>
                <a:t> </a:t>
              </a:r>
              <a:r>
                <a:rPr lang="en-US" sz="1800" dirty="0" err="1" smtClean="0">
                  <a:latin typeface="Symbol" charset="2"/>
                  <a:cs typeface="Symbol" charset="2"/>
                </a:rPr>
                <a:t>g</a:t>
              </a:r>
              <a:r>
                <a:rPr lang="en-US" sz="1800" dirty="0" err="1" smtClean="0"/>
                <a:t>s</a:t>
              </a:r>
              <a:endParaRPr lang="en-US" sz="1800" dirty="0"/>
            </a:p>
          </p:txBody>
        </p:sp>
        <p:pic>
          <p:nvPicPr>
            <p:cNvPr id="276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54366" r="54144" b="1445"/>
            <a:stretch>
              <a:fillRect/>
            </a:stretch>
          </p:blipFill>
          <p:spPr bwMode="auto">
            <a:xfrm>
              <a:off x="4646786" y="1295400"/>
              <a:ext cx="4152305" cy="48839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5" name="TextBox 14"/>
          <p:cNvSpPr txBox="1"/>
          <p:nvPr/>
        </p:nvSpPr>
        <p:spPr>
          <a:xfrm>
            <a:off x="345197" y="6324600"/>
            <a:ext cx="8798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Tested with: Independent </a:t>
            </a:r>
            <a:r>
              <a:rPr lang="en-US" sz="2000" baseline="30000" dirty="0" smtClean="0">
                <a:solidFill>
                  <a:srgbClr val="FF0000"/>
                </a:solidFill>
              </a:rPr>
              <a:t>16</a:t>
            </a:r>
            <a:r>
              <a:rPr lang="en-US" sz="2000" dirty="0" smtClean="0">
                <a:solidFill>
                  <a:srgbClr val="FF0000"/>
                </a:solidFill>
              </a:rPr>
              <a:t>N data, </a:t>
            </a:r>
            <a:r>
              <a:rPr lang="en-US" sz="2000" dirty="0" err="1" smtClean="0">
                <a:solidFill>
                  <a:srgbClr val="FF0000"/>
                </a:solidFill>
              </a:rPr>
              <a:t>n</a:t>
            </a:r>
            <a:r>
              <a:rPr lang="en-US" sz="2000" dirty="0" smtClean="0">
                <a:solidFill>
                  <a:srgbClr val="FF0000"/>
                </a:solidFill>
              </a:rPr>
              <a:t> capture events, </a:t>
            </a:r>
            <a:r>
              <a:rPr lang="en-US" sz="2000" dirty="0" err="1" smtClean="0">
                <a:solidFill>
                  <a:srgbClr val="FF0000"/>
                </a:solidFill>
              </a:rPr>
              <a:t>Rn</a:t>
            </a:r>
            <a:r>
              <a:rPr lang="en-US" sz="2000" dirty="0" smtClean="0">
                <a:solidFill>
                  <a:srgbClr val="FF0000"/>
                </a:solidFill>
              </a:rPr>
              <a:t> `spike’ events…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0" y="6553200"/>
            <a:ext cx="457200" cy="1"/>
          </a:xfrm>
          <a:prstGeom prst="straightConnector1">
            <a:avLst/>
          </a:prstGeom>
          <a:noFill/>
          <a:ln w="31750" cap="flat" cmpd="sng" algn="ctr">
            <a:solidFill>
              <a:srgbClr val="003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Rectangle 17"/>
          <p:cNvSpPr/>
          <p:nvPr/>
        </p:nvSpPr>
        <p:spPr bwMode="auto">
          <a:xfrm>
            <a:off x="5257800" y="2717813"/>
            <a:ext cx="3025775" cy="401649"/>
          </a:xfrm>
          <a:prstGeom prst="rect">
            <a:avLst/>
          </a:prstGeom>
          <a:solidFill>
            <a:srgbClr val="99FF66">
              <a:alpha val="55000"/>
            </a:srgb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mic Sans MS" pitchFamily="-65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990600"/>
            <a:ext cx="4265460" cy="4191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273" y="1143000"/>
            <a:ext cx="5095727" cy="365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/>
          </p:cNvSpPr>
          <p:nvPr/>
        </p:nvSpPr>
        <p:spPr bwMode="auto">
          <a:xfrm>
            <a:off x="4800600" y="3733800"/>
            <a:ext cx="3352800" cy="5334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a typeface="Gill Sans" pitchFamily="-65" charset="0"/>
                <a:cs typeface="Gill Sans" pitchFamily="-65" charset="0"/>
              </a:rPr>
              <a:t>Central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a typeface="Gill Sans" pitchFamily="-65" charset="0"/>
                <a:cs typeface="Gill Sans" pitchFamily="-65" charset="0"/>
              </a:rPr>
              <a:t>runs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a typeface="Gill Sans" pitchFamily="-65" charset="0"/>
                <a:cs typeface="Gill Sans" pitchFamily="-65" charset="0"/>
              </a:rPr>
              <a:t> remove source positioning offsets,</a:t>
            </a:r>
          </a:p>
          <a:p>
            <a:pPr algn="ctr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a typeface="Gill Sans" pitchFamily="-65" charset="0"/>
                <a:cs typeface="Gill Sans" pitchFamily="-65" charset="0"/>
              </a:rPr>
              <a:t> MC upgrades reduce shifts</a:t>
            </a:r>
          </a:p>
        </p:txBody>
      </p:sp>
      <p:sp>
        <p:nvSpPr>
          <p:cNvPr id="32772" name="Rectangle 4"/>
          <p:cNvSpPr>
            <a:spLocks/>
          </p:cNvSpPr>
          <p:nvPr/>
        </p:nvSpPr>
        <p:spPr bwMode="auto">
          <a:xfrm>
            <a:off x="304800" y="5029200"/>
            <a:ext cx="5562600" cy="1079302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000" dirty="0" err="1" smtClean="0">
                <a:solidFill>
                  <a:srgbClr val="800000"/>
                </a:solidFill>
                <a:ea typeface="Gill Sans" pitchFamily="-65" charset="0"/>
                <a:cs typeface="Gill Sans" pitchFamily="-65" charset="0"/>
              </a:rPr>
              <a:t>Fiducial</a:t>
            </a:r>
            <a:r>
              <a:rPr lang="en-US" sz="2000" dirty="0" smtClean="0">
                <a:solidFill>
                  <a:srgbClr val="800000"/>
                </a:solidFill>
                <a:ea typeface="Gill Sans" pitchFamily="-65" charset="0"/>
                <a:cs typeface="Gill Sans" pitchFamily="-65" charset="0"/>
              </a:rPr>
              <a:t> volume uncertainties:</a:t>
            </a:r>
          </a:p>
          <a:p>
            <a:r>
              <a:rPr lang="en-US" sz="2000" dirty="0" smtClean="0">
                <a:solidFill>
                  <a:srgbClr val="800000"/>
                </a:solidFill>
                <a:ea typeface="Gill Sans" pitchFamily="-65" charset="0"/>
                <a:cs typeface="Gill Sans" pitchFamily="-65" charset="0"/>
              </a:rPr>
              <a:t>     </a:t>
            </a:r>
            <a:r>
              <a:rPr lang="en-US" sz="2000" dirty="0" smtClean="0">
                <a:solidFill>
                  <a:srgbClr val="00CC00"/>
                </a:solidFill>
                <a:ea typeface="Gill Sans" pitchFamily="-65" charset="0"/>
                <a:cs typeface="Gill Sans" pitchFamily="-65" charset="0"/>
              </a:rPr>
              <a:t>Old:</a:t>
            </a:r>
            <a:r>
              <a:rPr lang="en-US" sz="2000" dirty="0" smtClean="0">
                <a:solidFill>
                  <a:srgbClr val="800000"/>
                </a:solidFill>
                <a:ea typeface="Gill Sans" pitchFamily="-65" charset="0"/>
                <a:cs typeface="Gill Sans" pitchFamily="-65" charset="0"/>
              </a:rPr>
              <a:t> Phase I </a:t>
            </a:r>
            <a:r>
              <a:rPr lang="en-US" sz="2000" dirty="0">
                <a:solidFill>
                  <a:srgbClr val="800000"/>
                </a:solidFill>
                <a:ea typeface="Gill Sans" pitchFamily="-65" charset="0"/>
                <a:cs typeface="Gill Sans" pitchFamily="-65" charset="0"/>
              </a:rPr>
              <a:t>~</a:t>
            </a:r>
            <a:r>
              <a:rPr lang="en-US" sz="2000" dirty="0" smtClean="0">
                <a:solidFill>
                  <a:srgbClr val="800000"/>
                </a:solidFill>
                <a:ea typeface="Gill Sans" pitchFamily="-65" charset="0"/>
                <a:cs typeface="Gill Sans" pitchFamily="-65" charset="0"/>
              </a:rPr>
              <a:t> ±3%  Phase II </a:t>
            </a:r>
            <a:r>
              <a:rPr lang="en-US" sz="2000" dirty="0">
                <a:solidFill>
                  <a:srgbClr val="800000"/>
                </a:solidFill>
                <a:ea typeface="Gill Sans" pitchFamily="-65" charset="0"/>
                <a:cs typeface="Gill Sans" pitchFamily="-65" charset="0"/>
              </a:rPr>
              <a:t>~</a:t>
            </a:r>
            <a:r>
              <a:rPr lang="en-US" sz="2000" dirty="0" smtClean="0">
                <a:solidFill>
                  <a:srgbClr val="800000"/>
                </a:solidFill>
                <a:ea typeface="Gill Sans" pitchFamily="-65" charset="0"/>
                <a:cs typeface="Gill Sans" pitchFamily="-65" charset="0"/>
              </a:rPr>
              <a:t> ±3%</a:t>
            </a:r>
          </a:p>
          <a:p>
            <a:r>
              <a:rPr lang="en-US" sz="2000" dirty="0" smtClean="0">
                <a:solidFill>
                  <a:srgbClr val="800000"/>
                </a:solidFill>
                <a:ea typeface="Gill Sans" pitchFamily="-65" charset="0"/>
                <a:cs typeface="Gill Sans" pitchFamily="-65" charset="0"/>
              </a:rPr>
              <a:t>    </a:t>
            </a:r>
            <a:r>
              <a:rPr lang="en-US" sz="2000" dirty="0" smtClean="0">
                <a:solidFill>
                  <a:srgbClr val="00CC00"/>
                </a:solidFill>
                <a:ea typeface="Gill Sans" pitchFamily="-65" charset="0"/>
                <a:cs typeface="Gill Sans" pitchFamily="-65" charset="0"/>
              </a:rPr>
              <a:t>New: </a:t>
            </a:r>
            <a:r>
              <a:rPr lang="en-US" sz="2000" dirty="0" smtClean="0">
                <a:solidFill>
                  <a:srgbClr val="800000"/>
                </a:solidFill>
                <a:ea typeface="Gill Sans" pitchFamily="-65" charset="0"/>
                <a:cs typeface="Gill Sans" pitchFamily="-65" charset="0"/>
              </a:rPr>
              <a:t>Phase I ~ ±1%  Phase II ~ ±0.6%</a:t>
            </a:r>
            <a:endParaRPr lang="en-US" sz="2000" dirty="0">
              <a:solidFill>
                <a:srgbClr val="00CC00"/>
              </a:solidFill>
              <a:ea typeface="Gill Sans" pitchFamily="-65" charset="0"/>
              <a:cs typeface="Gill Sans" pitchFamily="-65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676400" y="0"/>
            <a:ext cx="6335388" cy="5847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3200" b="1" dirty="0" smtClean="0">
                <a:solidFill>
                  <a:schemeClr val="bg1"/>
                </a:solidFill>
              </a:rPr>
              <a:t>Low Energy Threshold Analysis</a:t>
            </a:r>
            <a:endParaRPr kumimoji="0"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457200"/>
            <a:ext cx="4583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800000"/>
                </a:solidFill>
              </a:rPr>
              <a:t>Systematic Uncertainties—Position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7782" y="6172200"/>
            <a:ext cx="8326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Tested with: neutron captures, </a:t>
            </a:r>
            <a:r>
              <a:rPr lang="en-US" baseline="30000" dirty="0" smtClean="0">
                <a:solidFill>
                  <a:srgbClr val="FF0000"/>
                </a:solidFill>
              </a:rPr>
              <a:t>8</a:t>
            </a:r>
            <a:r>
              <a:rPr lang="en-US" dirty="0" smtClean="0">
                <a:solidFill>
                  <a:srgbClr val="FF0000"/>
                </a:solidFill>
              </a:rPr>
              <a:t>Li, outside-signal-box </a:t>
            </a:r>
            <a:r>
              <a:rPr lang="en-US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04800" y="6477000"/>
            <a:ext cx="609600" cy="1588"/>
          </a:xfrm>
          <a:prstGeom prst="straightConnector1">
            <a:avLst/>
          </a:prstGeom>
          <a:noFill/>
          <a:ln w="31750" cap="flat" cmpd="sng" algn="ctr">
            <a:solidFill>
              <a:srgbClr val="0033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43000"/>
            <a:ext cx="4127459" cy="3733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5800" y="1295400"/>
            <a:ext cx="695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CC00"/>
                </a:solidFill>
                <a:ea typeface="Gill Sans" pitchFamily="-65" charset="0"/>
                <a:cs typeface="Gill Sans" pitchFamily="-65" charset="0"/>
              </a:rPr>
              <a:t>Old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648200" y="1371600"/>
            <a:ext cx="809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CC00"/>
                </a:solidFill>
                <a:ea typeface="Gill Sans" pitchFamily="-65" charset="0"/>
                <a:cs typeface="Gill Sans" pitchFamily="-65" charset="0"/>
              </a:rPr>
              <a:t>New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676400" y="0"/>
            <a:ext cx="6335388" cy="5847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3200" b="1" dirty="0" smtClean="0">
                <a:solidFill>
                  <a:schemeClr val="bg1"/>
                </a:solidFill>
              </a:rPr>
              <a:t>Low Energy Threshold Analysis</a:t>
            </a:r>
            <a:endParaRPr kumimoji="0"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457200"/>
            <a:ext cx="5404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800000"/>
                </a:solidFill>
              </a:rPr>
              <a:t>Systematic Uncertainties—Isotropy (</a:t>
            </a:r>
            <a:r>
              <a:rPr lang="en-US" sz="2000" dirty="0" smtClean="0">
                <a:solidFill>
                  <a:srgbClr val="800000"/>
                </a:solidFill>
                <a:latin typeface="Symbol" charset="2"/>
                <a:cs typeface="Symbol" charset="2"/>
              </a:rPr>
              <a:t>b</a:t>
            </a:r>
            <a:r>
              <a:rPr lang="en-US" sz="2000" baseline="-25000" dirty="0" smtClean="0">
                <a:solidFill>
                  <a:srgbClr val="800000"/>
                </a:solidFill>
              </a:rPr>
              <a:t>14</a:t>
            </a:r>
            <a:r>
              <a:rPr lang="en-US" sz="2000" dirty="0" smtClean="0">
                <a:solidFill>
                  <a:srgbClr val="800000"/>
                </a:solidFill>
              </a:rPr>
              <a:t>)</a:t>
            </a:r>
            <a:endParaRPr lang="en-US" sz="2000" dirty="0">
              <a:solidFill>
                <a:srgbClr val="8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990600"/>
            <a:ext cx="6354935" cy="441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5257800"/>
            <a:ext cx="77179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MC simulation upgrades provide biggest source of improvement</a:t>
            </a:r>
          </a:p>
          <a:p>
            <a:r>
              <a:rPr lang="en-US" sz="2000" dirty="0" smtClean="0"/>
              <a:t>Tests with </a:t>
            </a:r>
            <a:r>
              <a:rPr lang="en-US" sz="2000" dirty="0" err="1" smtClean="0"/>
              <a:t>muon</a:t>
            </a:r>
            <a:r>
              <a:rPr lang="en-US" sz="2000" dirty="0" smtClean="0"/>
              <a:t> `followers’, Am-Be source, </a:t>
            </a:r>
            <a:r>
              <a:rPr lang="en-US" sz="2000" dirty="0" err="1" smtClean="0"/>
              <a:t>Rn</a:t>
            </a:r>
            <a:r>
              <a:rPr lang="en-US" sz="2000" dirty="0" smtClean="0"/>
              <a:t> spike</a:t>
            </a:r>
            <a:endParaRPr lang="en-US" sz="2000" dirty="0"/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381000" y="5778698"/>
            <a:ext cx="8763000" cy="1079302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Symbol" charset="2"/>
                <a:ea typeface="Gill Sans" pitchFamily="-65" charset="0"/>
                <a:cs typeface="Symbol" charset="2"/>
              </a:rPr>
              <a:t>b</a:t>
            </a:r>
            <a:r>
              <a:rPr lang="en-US" sz="2000" baseline="-25000" dirty="0" smtClean="0">
                <a:solidFill>
                  <a:srgbClr val="800000"/>
                </a:solidFill>
                <a:ea typeface="Gill Sans" pitchFamily="-65" charset="0"/>
                <a:cs typeface="Gill Sans" pitchFamily="-65" charset="0"/>
              </a:rPr>
              <a:t>14</a:t>
            </a:r>
            <a:r>
              <a:rPr lang="en-US" sz="2000" dirty="0" smtClean="0">
                <a:solidFill>
                  <a:srgbClr val="800000"/>
                </a:solidFill>
                <a:ea typeface="Gill Sans" pitchFamily="-65" charset="0"/>
                <a:cs typeface="Gill Sans" pitchFamily="-65" charset="0"/>
              </a:rPr>
              <a:t> Scale uncertainties:</a:t>
            </a:r>
          </a:p>
          <a:p>
            <a:r>
              <a:rPr lang="en-US" sz="2000" dirty="0" smtClean="0">
                <a:solidFill>
                  <a:srgbClr val="800000"/>
                </a:solidFill>
                <a:ea typeface="Gill Sans" pitchFamily="-65" charset="0"/>
                <a:cs typeface="Gill Sans" pitchFamily="-65" charset="0"/>
              </a:rPr>
              <a:t>     </a:t>
            </a:r>
            <a:r>
              <a:rPr lang="en-US" sz="2000" dirty="0" smtClean="0">
                <a:solidFill>
                  <a:srgbClr val="00CC00"/>
                </a:solidFill>
                <a:ea typeface="Gill Sans" pitchFamily="-65" charset="0"/>
                <a:cs typeface="Gill Sans" pitchFamily="-65" charset="0"/>
              </a:rPr>
              <a:t>Old:</a:t>
            </a:r>
            <a:r>
              <a:rPr lang="en-US" sz="2000" dirty="0" smtClean="0">
                <a:solidFill>
                  <a:srgbClr val="800000"/>
                </a:solidFill>
                <a:ea typeface="Gill Sans" pitchFamily="-65" charset="0"/>
                <a:cs typeface="Gill Sans" pitchFamily="-65" charset="0"/>
              </a:rPr>
              <a:t> Phase I  --- ,  Phase II  = ±0.85% electrons, ±0.48% neutrons</a:t>
            </a:r>
          </a:p>
          <a:p>
            <a:r>
              <a:rPr lang="en-US" sz="2000" dirty="0" smtClean="0">
                <a:solidFill>
                  <a:srgbClr val="800000"/>
                </a:solidFill>
                <a:ea typeface="Gill Sans" pitchFamily="-65" charset="0"/>
                <a:cs typeface="Gill Sans" pitchFamily="-65" charset="0"/>
              </a:rPr>
              <a:t>    </a:t>
            </a:r>
            <a:r>
              <a:rPr lang="en-US" sz="2000" dirty="0" smtClean="0">
                <a:solidFill>
                  <a:srgbClr val="00CC00"/>
                </a:solidFill>
                <a:ea typeface="Gill Sans" pitchFamily="-65" charset="0"/>
                <a:cs typeface="Gill Sans" pitchFamily="-65" charset="0"/>
              </a:rPr>
              <a:t>New: </a:t>
            </a:r>
            <a:r>
              <a:rPr lang="en-US" sz="2000" dirty="0" smtClean="0">
                <a:solidFill>
                  <a:srgbClr val="800000"/>
                </a:solidFill>
                <a:ea typeface="Gill Sans" pitchFamily="-65" charset="0"/>
                <a:cs typeface="Gill Sans" pitchFamily="-65" charset="0"/>
              </a:rPr>
              <a:t>Phase I ±0.42%,  Phase II =±0.24% electrons,</a:t>
            </a:r>
            <a:r>
              <a:rPr lang="en-US" sz="2000" baseline="30000" dirty="0" smtClean="0">
                <a:solidFill>
                  <a:srgbClr val="800000"/>
                </a:solidFill>
                <a:ea typeface="Gill Sans" pitchFamily="-65" charset="0"/>
                <a:cs typeface="Gill Sans" pitchFamily="-65" charset="0"/>
              </a:rPr>
              <a:t>+0.38%</a:t>
            </a:r>
            <a:r>
              <a:rPr lang="en-US" sz="2000" baseline="-25000" dirty="0" smtClean="0">
                <a:solidFill>
                  <a:srgbClr val="800000"/>
                </a:solidFill>
                <a:ea typeface="Gill Sans" pitchFamily="-65" charset="0"/>
                <a:cs typeface="Gill Sans" pitchFamily="-65" charset="0"/>
              </a:rPr>
              <a:t>-0.22%</a:t>
            </a:r>
            <a:r>
              <a:rPr lang="en-US" sz="2000" dirty="0" smtClean="0">
                <a:solidFill>
                  <a:srgbClr val="800000"/>
                </a:solidFill>
                <a:ea typeface="Gill Sans" pitchFamily="-65" charset="0"/>
                <a:cs typeface="Gill Sans" pitchFamily="-65" charset="0"/>
              </a:rPr>
              <a:t> neutrons</a:t>
            </a:r>
            <a:endParaRPr lang="en-US" sz="2000" dirty="0">
              <a:solidFill>
                <a:srgbClr val="00CC00"/>
              </a:solidFill>
              <a:ea typeface="Gill Sans" pitchFamily="-65" charset="0"/>
              <a:cs typeface="Gill Sans" pitchFamily="-6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381000" y="1295400"/>
            <a:ext cx="4097161" cy="3048000"/>
            <a:chOff x="1202400" y="1285860"/>
            <a:chExt cx="6841702" cy="4902275"/>
          </a:xfrm>
        </p:grpSpPr>
        <p:grpSp>
          <p:nvGrpSpPr>
            <p:cNvPr id="3" name="Group 2"/>
            <p:cNvGrpSpPr/>
            <p:nvPr/>
          </p:nvGrpSpPr>
          <p:grpSpPr>
            <a:xfrm>
              <a:off x="1202400" y="1285860"/>
              <a:ext cx="6841702" cy="4902275"/>
              <a:chOff x="1202400" y="1767066"/>
              <a:chExt cx="6841702" cy="4902275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779" t="55821" r="13301" b="529"/>
              <a:stretch>
                <a:fillRect/>
              </a:stretch>
            </p:blipFill>
            <p:spPr bwMode="auto">
              <a:xfrm>
                <a:off x="1202400" y="1767066"/>
                <a:ext cx="6739200" cy="490227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6" name="Oval 3"/>
              <p:cNvSpPr>
                <a:spLocks noChangeArrowheads="1"/>
              </p:cNvSpPr>
              <p:nvPr/>
            </p:nvSpPr>
            <p:spPr bwMode="auto">
              <a:xfrm>
                <a:off x="6386401" y="5178784"/>
                <a:ext cx="129600" cy="129614"/>
              </a:xfrm>
              <a:prstGeom prst="ellipse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82945" tIns="41473" rIns="82945" bIns="41473" anchor="ctr"/>
              <a:lstStyle/>
              <a:p>
                <a:endParaRPr lang="en-GB"/>
              </a:p>
            </p:txBody>
          </p:sp>
          <p:sp>
            <p:nvSpPr>
              <p:cNvPr id="7" name="Oval 4"/>
              <p:cNvSpPr>
                <a:spLocks noChangeArrowheads="1"/>
              </p:cNvSpPr>
              <p:nvPr/>
            </p:nvSpPr>
            <p:spPr bwMode="auto">
              <a:xfrm>
                <a:off x="6386401" y="5697238"/>
                <a:ext cx="129600" cy="129614"/>
              </a:xfrm>
              <a:prstGeom prst="ellipse">
                <a:avLst/>
              </a:pr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82945" tIns="41473" rIns="82945" bIns="41473" anchor="ctr"/>
              <a:lstStyle/>
              <a:p>
                <a:endParaRPr lang="en-GB"/>
              </a:p>
            </p:txBody>
          </p:sp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>
                <a:off x="4831200" y="4012261"/>
                <a:ext cx="3045600" cy="1441"/>
              </a:xfrm>
              <a:prstGeom prst="line">
                <a:avLst/>
              </a:prstGeom>
              <a:noFill/>
              <a:ln w="38160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lIns="82945" tIns="41473" rIns="82945" bIns="41473"/>
              <a:lstStyle/>
              <a:p>
                <a:endParaRPr lang="en-GB"/>
              </a:p>
            </p:txBody>
          </p:sp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 flipH="1">
                <a:off x="4829761" y="4013702"/>
                <a:ext cx="4320" cy="2203431"/>
              </a:xfrm>
              <a:prstGeom prst="line">
                <a:avLst/>
              </a:prstGeom>
              <a:noFill/>
              <a:ln w="38160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lIns="82945" tIns="41473" rIns="82945" bIns="41473"/>
              <a:lstStyle/>
              <a:p>
                <a:endParaRPr lang="en-GB"/>
              </a:p>
            </p:txBody>
          </p:sp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6037658" y="1889623"/>
                <a:ext cx="1879200" cy="3935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81639" tIns="42452" rIns="81639" bIns="42452">
                <a:spAutoFit/>
              </a:bodyPr>
              <a:lstStyle/>
              <a:p>
                <a:pPr>
                  <a:tabLst>
                    <a:tab pos="0" algn="l"/>
                    <a:tab pos="414726" algn="l"/>
                    <a:tab pos="829452" algn="l"/>
                    <a:tab pos="1244178" algn="l"/>
                    <a:tab pos="1658904" algn="l"/>
                    <a:tab pos="2073631" algn="l"/>
                    <a:tab pos="2488357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6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  <a:tab pos="8294522" algn="l"/>
                  </a:tabLst>
                </a:pPr>
                <a:r>
                  <a:rPr lang="en-GB" sz="2000" b="1" dirty="0" err="1">
                    <a:solidFill>
                      <a:srgbClr val="FF0000"/>
                    </a:solidFill>
                    <a:latin typeface="Comic Sans MS"/>
                    <a:cs typeface="Comic Sans MS"/>
                  </a:rPr>
                  <a:t>PassFail</a:t>
                </a:r>
                <a:endParaRPr lang="en-GB" sz="2000" b="1" dirty="0">
                  <a:solidFill>
                    <a:srgbClr val="FF0000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11" name="Text Box 8"/>
              <p:cNvSpPr txBox="1">
                <a:spLocks noChangeArrowheads="1"/>
              </p:cNvSpPr>
              <p:nvPr/>
            </p:nvSpPr>
            <p:spPr bwMode="auto">
              <a:xfrm>
                <a:off x="1850400" y="4012261"/>
                <a:ext cx="2188199" cy="39351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81639" tIns="42452" rIns="81639" bIns="42452">
                <a:spAutoFit/>
              </a:bodyPr>
              <a:lstStyle/>
              <a:p>
                <a:pPr>
                  <a:tabLst>
                    <a:tab pos="0" algn="l"/>
                    <a:tab pos="414726" algn="l"/>
                    <a:tab pos="829452" algn="l"/>
                    <a:tab pos="1244178" algn="l"/>
                    <a:tab pos="1658904" algn="l"/>
                    <a:tab pos="2073631" algn="l"/>
                    <a:tab pos="2488357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6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  <a:tab pos="8294522" algn="l"/>
                  </a:tabLst>
                </a:pPr>
                <a:r>
                  <a:rPr lang="en-GB" sz="2000" b="1" dirty="0" err="1" smtClean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FailPass</a:t>
                </a:r>
                <a:endParaRPr lang="en-GB" sz="2000" b="1" dirty="0">
                  <a:solidFill>
                    <a:srgbClr val="FF0000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12" name="Text Box 9"/>
              <p:cNvSpPr txBox="1">
                <a:spLocks noChangeArrowheads="1"/>
              </p:cNvSpPr>
              <p:nvPr/>
            </p:nvSpPr>
            <p:spPr bwMode="auto">
              <a:xfrm>
                <a:off x="6164902" y="3973090"/>
                <a:ext cx="1879200" cy="3935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81639" tIns="42452" rIns="81639" bIns="42452">
                <a:spAutoFit/>
              </a:bodyPr>
              <a:lstStyle/>
              <a:p>
                <a:pPr>
                  <a:tabLst>
                    <a:tab pos="0" algn="l"/>
                    <a:tab pos="414726" algn="l"/>
                    <a:tab pos="829452" algn="l"/>
                    <a:tab pos="1244178" algn="l"/>
                    <a:tab pos="1658904" algn="l"/>
                    <a:tab pos="2073631" algn="l"/>
                    <a:tab pos="2488357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6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  <a:tab pos="8294522" algn="l"/>
                  </a:tabLst>
                </a:pPr>
                <a:r>
                  <a:rPr lang="en-GB" sz="2000" b="1" dirty="0" err="1">
                    <a:solidFill>
                      <a:srgbClr val="FF0000"/>
                    </a:solidFill>
                    <a:latin typeface="Comic Sans MS"/>
                    <a:cs typeface="Comic Sans MS"/>
                  </a:rPr>
                  <a:t>FailFail</a:t>
                </a:r>
                <a:endParaRPr lang="en-GB" sz="2000" b="1" dirty="0">
                  <a:solidFill>
                    <a:srgbClr val="FF0000"/>
                  </a:solidFill>
                  <a:latin typeface="Comic Sans MS"/>
                  <a:cs typeface="Comic Sans MS"/>
                </a:endParaRPr>
              </a:p>
            </p:txBody>
          </p:sp>
        </p:grp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1838618" y="2879099"/>
              <a:ext cx="2188200" cy="6329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81639" tIns="42452" rIns="81639" bIns="42452">
              <a:spAutoFit/>
            </a:bodyPr>
            <a:lstStyle/>
            <a:p>
              <a:pPr>
                <a:tabLst>
                  <a:tab pos="0" algn="l"/>
                  <a:tab pos="414726" algn="l"/>
                  <a:tab pos="829452" algn="l"/>
                  <a:tab pos="1244178" algn="l"/>
                  <a:tab pos="1658904" algn="l"/>
                  <a:tab pos="2073631" algn="l"/>
                  <a:tab pos="2488357" algn="l"/>
                  <a:tab pos="2903083" algn="l"/>
                  <a:tab pos="3317809" algn="l"/>
                  <a:tab pos="3732535" algn="l"/>
                  <a:tab pos="4147261" algn="l"/>
                  <a:tab pos="4561987" algn="l"/>
                  <a:tab pos="4976713" algn="l"/>
                  <a:tab pos="5391440" algn="l"/>
                  <a:tab pos="5806166" algn="l"/>
                  <a:tab pos="6220892" algn="l"/>
                  <a:tab pos="6635618" algn="l"/>
                  <a:tab pos="7050344" algn="l"/>
                  <a:tab pos="7465070" algn="l"/>
                  <a:tab pos="7879796" algn="l"/>
                  <a:tab pos="8294522" algn="l"/>
                </a:tabLst>
              </a:pPr>
              <a:r>
                <a:rPr lang="en-GB" sz="2000" b="1" u="sng" dirty="0" err="1" smtClean="0">
                  <a:solidFill>
                    <a:srgbClr val="FF0000"/>
                  </a:solidFill>
                  <a:latin typeface="Comic Sans MS"/>
                  <a:cs typeface="Comic Sans MS"/>
                </a:rPr>
                <a:t>PassPass</a:t>
              </a:r>
              <a:endParaRPr lang="en-GB" sz="2000" b="1" u="sng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</p:grp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 l="1517" t="56204" r="13564"/>
          <a:stretch>
            <a:fillRect/>
          </a:stretch>
        </p:blipFill>
        <p:spPr bwMode="auto">
          <a:xfrm>
            <a:off x="4648200" y="1295400"/>
            <a:ext cx="4270118" cy="31157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 l="2373" t="57500" r="9145"/>
          <a:stretch>
            <a:fillRect/>
          </a:stretch>
        </p:blipFill>
        <p:spPr bwMode="auto">
          <a:xfrm>
            <a:off x="5257800" y="4527744"/>
            <a:ext cx="3429000" cy="23302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0" y="4737100"/>
            <a:ext cx="2743200" cy="176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44"/>
              </a:spcAft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fi-FI" i="1" dirty="0" smtClean="0">
                <a:latin typeface="Gill Sans MT" pitchFamily="34" charset="0"/>
                <a:cs typeface="Andalus" charset="-78"/>
              </a:rPr>
              <a:t>N</a:t>
            </a:r>
            <a:r>
              <a:rPr lang="fi-FI" i="1" baseline="-25000" dirty="0" smtClean="0">
                <a:latin typeface="Gill Sans MT" pitchFamily="34" charset="0"/>
                <a:cs typeface="Andalus" charset="-78"/>
              </a:rPr>
              <a:t>PF</a:t>
            </a:r>
            <a:r>
              <a:rPr lang="fi-FI" i="1" baseline="30000" dirty="0" smtClean="0">
                <a:latin typeface="Gill Sans MT" pitchFamily="34" charset="0"/>
                <a:cs typeface="Andalus" charset="-78"/>
              </a:rPr>
              <a:t> </a:t>
            </a:r>
            <a:r>
              <a:rPr lang="fi-FI" i="1" dirty="0" smtClean="0">
                <a:latin typeface="Gill Sans MT" pitchFamily="34" charset="0"/>
                <a:cs typeface="Andalus" charset="-78"/>
              </a:rPr>
              <a:t>= </a:t>
            </a:r>
            <a:r>
              <a:rPr lang="fi-FI" i="1" dirty="0" smtClean="0">
                <a:latin typeface="Symbol" pitchFamily="18" charset="2"/>
                <a:cs typeface="Andalus" charset="-78"/>
              </a:rPr>
              <a:t>e</a:t>
            </a:r>
            <a:r>
              <a:rPr lang="fi-FI" i="1" baseline="-25000" dirty="0" smtClean="0">
                <a:latin typeface="Gill Sans MT" pitchFamily="34" charset="0"/>
                <a:cs typeface="Andalus" charset="-78"/>
              </a:rPr>
              <a:t>1</a:t>
            </a:r>
            <a:r>
              <a:rPr lang="fi-FI" i="1" dirty="0" smtClean="0">
                <a:latin typeface="Gill Sans MT" pitchFamily="34" charset="0"/>
                <a:cs typeface="Andalus" charset="-78"/>
              </a:rPr>
              <a:t>(</a:t>
            </a:r>
            <a:r>
              <a:rPr lang="fi-FI" i="1" dirty="0" smtClean="0">
                <a:latin typeface="Symbol" pitchFamily="18" charset="2"/>
                <a:cs typeface="Andalus" charset="-78"/>
              </a:rPr>
              <a:t>1</a:t>
            </a:r>
            <a:r>
              <a:rPr lang="fi-FI" i="1" dirty="0" smtClean="0">
                <a:latin typeface="Gill Sans MT" pitchFamily="34" charset="0"/>
                <a:cs typeface="Andalus" charset="-78"/>
              </a:rPr>
              <a:t>-</a:t>
            </a:r>
            <a:r>
              <a:rPr lang="fi-FI" i="1" dirty="0" smtClean="0">
                <a:latin typeface="Symbol" pitchFamily="18" charset="2"/>
                <a:cs typeface="Andalus" charset="-78"/>
              </a:rPr>
              <a:t>e</a:t>
            </a:r>
            <a:r>
              <a:rPr lang="fi-FI" i="1" baseline="-25000" dirty="0" smtClean="0">
                <a:latin typeface="Gill Sans MT" pitchFamily="34" charset="0"/>
                <a:cs typeface="Andalus" charset="-78"/>
              </a:rPr>
              <a:t>2</a:t>
            </a:r>
            <a:r>
              <a:rPr lang="fi-FI" i="1" dirty="0" smtClean="0">
                <a:latin typeface="Gill Sans MT" pitchFamily="34" charset="0"/>
                <a:cs typeface="Andalus" charset="-78"/>
              </a:rPr>
              <a:t>)N</a:t>
            </a:r>
            <a:r>
              <a:rPr lang="fi-FI" i="1" baseline="-25000" dirty="0" smtClean="0">
                <a:latin typeface="Gill Sans MT" pitchFamily="34" charset="0"/>
                <a:cs typeface="Andalus" charset="-78"/>
              </a:rPr>
              <a:t>b</a:t>
            </a:r>
            <a:endParaRPr lang="fi-FI" i="1" dirty="0" smtClean="0">
              <a:latin typeface="Gill Sans MT" pitchFamily="34" charset="0"/>
              <a:cs typeface="Andalus" charset="-78"/>
            </a:endParaRPr>
          </a:p>
          <a:p>
            <a:pPr>
              <a:spcAft>
                <a:spcPts val="544"/>
              </a:spcAft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fi-FI" i="1" dirty="0" smtClean="0">
                <a:latin typeface="Gill Sans MT" pitchFamily="34" charset="0"/>
                <a:cs typeface="Andalus" charset="-78"/>
              </a:rPr>
              <a:t>N</a:t>
            </a:r>
            <a:r>
              <a:rPr lang="fi-FI" i="1" baseline="-25000" dirty="0" smtClean="0">
                <a:latin typeface="Gill Sans MT" pitchFamily="34" charset="0"/>
                <a:cs typeface="Andalus" charset="-78"/>
              </a:rPr>
              <a:t>FP</a:t>
            </a:r>
            <a:r>
              <a:rPr lang="fi-FI" i="1" dirty="0" smtClean="0">
                <a:latin typeface="Gill Sans MT" pitchFamily="34" charset="0"/>
                <a:cs typeface="Andalus" charset="-78"/>
              </a:rPr>
              <a:t> = (</a:t>
            </a:r>
            <a:r>
              <a:rPr lang="fi-FI" i="1" dirty="0" smtClean="0">
                <a:latin typeface="Symbol" pitchFamily="18" charset="2"/>
                <a:cs typeface="Andalus" charset="-78"/>
              </a:rPr>
              <a:t>1</a:t>
            </a:r>
            <a:r>
              <a:rPr lang="fi-FI" i="1" dirty="0" smtClean="0">
                <a:latin typeface="Gill Sans MT" pitchFamily="34" charset="0"/>
                <a:cs typeface="Andalus" charset="-78"/>
              </a:rPr>
              <a:t>-</a:t>
            </a:r>
            <a:r>
              <a:rPr lang="fi-FI" i="1" dirty="0" smtClean="0">
                <a:latin typeface="Symbol" pitchFamily="18" charset="2"/>
                <a:cs typeface="Andalus" charset="-78"/>
              </a:rPr>
              <a:t>e</a:t>
            </a:r>
            <a:r>
              <a:rPr lang="fi-FI" i="1" baseline="-25000" dirty="0" smtClean="0">
                <a:latin typeface="Gill Sans MT" pitchFamily="34" charset="0"/>
                <a:cs typeface="Andalus" charset="-78"/>
              </a:rPr>
              <a:t>1</a:t>
            </a:r>
            <a:r>
              <a:rPr lang="fi-FI" i="1" dirty="0" smtClean="0">
                <a:latin typeface="Gill Sans MT" pitchFamily="34" charset="0"/>
                <a:cs typeface="Andalus" charset="-78"/>
              </a:rPr>
              <a:t>)</a:t>
            </a:r>
            <a:r>
              <a:rPr lang="fi-FI" i="1" dirty="0" smtClean="0">
                <a:latin typeface="Symbol" pitchFamily="18" charset="2"/>
                <a:cs typeface="Andalus" charset="-78"/>
              </a:rPr>
              <a:t> e</a:t>
            </a:r>
            <a:r>
              <a:rPr lang="fi-FI" i="1" baseline="-25000" dirty="0" smtClean="0">
                <a:latin typeface="Gill Sans MT" pitchFamily="34" charset="0"/>
                <a:cs typeface="Andalus" charset="-78"/>
              </a:rPr>
              <a:t>2</a:t>
            </a:r>
            <a:r>
              <a:rPr lang="fi-FI" i="1" dirty="0" smtClean="0">
                <a:latin typeface="Gill Sans MT" pitchFamily="34" charset="0"/>
                <a:cs typeface="Andalus" charset="-78"/>
              </a:rPr>
              <a:t>N</a:t>
            </a:r>
            <a:r>
              <a:rPr lang="fi-FI" i="1" baseline="-25000" dirty="0" smtClean="0">
                <a:latin typeface="Gill Sans MT" pitchFamily="34" charset="0"/>
                <a:cs typeface="Andalus" charset="-78"/>
              </a:rPr>
              <a:t>b</a:t>
            </a:r>
            <a:endParaRPr lang="fi-FI" i="1" dirty="0" smtClean="0">
              <a:latin typeface="Gill Sans MT" pitchFamily="34" charset="0"/>
              <a:cs typeface="Andalus" charset="-78"/>
            </a:endParaRPr>
          </a:p>
          <a:p>
            <a:pPr>
              <a:spcAft>
                <a:spcPts val="544"/>
              </a:spcAft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fi-FI" i="1" dirty="0" smtClean="0">
                <a:latin typeface="Gill Sans MT" pitchFamily="34" charset="0"/>
                <a:cs typeface="Andalus" charset="-78"/>
              </a:rPr>
              <a:t>N</a:t>
            </a:r>
            <a:r>
              <a:rPr lang="fi-FI" i="1" baseline="-25000" dirty="0" smtClean="0">
                <a:latin typeface="Gill Sans MT" pitchFamily="34" charset="0"/>
                <a:cs typeface="Andalus" charset="-78"/>
              </a:rPr>
              <a:t>FF</a:t>
            </a:r>
            <a:r>
              <a:rPr lang="fi-FI" i="1" dirty="0" smtClean="0">
                <a:latin typeface="Gill Sans MT" pitchFamily="34" charset="0"/>
                <a:cs typeface="Andalus" charset="-78"/>
              </a:rPr>
              <a:t> = (</a:t>
            </a:r>
            <a:r>
              <a:rPr lang="fi-FI" i="1" dirty="0" smtClean="0">
                <a:latin typeface="Symbol" pitchFamily="18" charset="2"/>
                <a:cs typeface="Andalus" charset="-78"/>
              </a:rPr>
              <a:t>1</a:t>
            </a:r>
            <a:r>
              <a:rPr lang="fi-FI" i="1" dirty="0" smtClean="0">
                <a:latin typeface="Gill Sans MT" pitchFamily="34" charset="0"/>
                <a:cs typeface="Andalus" charset="-78"/>
              </a:rPr>
              <a:t>-</a:t>
            </a:r>
            <a:r>
              <a:rPr lang="fi-FI" i="1" dirty="0" smtClean="0">
                <a:latin typeface="Symbol" pitchFamily="18" charset="2"/>
                <a:cs typeface="Andalus" charset="-78"/>
              </a:rPr>
              <a:t>e</a:t>
            </a:r>
            <a:r>
              <a:rPr lang="fi-FI" i="1" baseline="-25000" dirty="0" smtClean="0">
                <a:latin typeface="Gill Sans MT" pitchFamily="34" charset="0"/>
                <a:cs typeface="Andalus" charset="-78"/>
              </a:rPr>
              <a:t>1</a:t>
            </a:r>
            <a:r>
              <a:rPr lang="fi-FI" i="1" dirty="0" smtClean="0">
                <a:latin typeface="Gill Sans MT" pitchFamily="34" charset="0"/>
                <a:cs typeface="Andalus" charset="-78"/>
              </a:rPr>
              <a:t>)(</a:t>
            </a:r>
            <a:r>
              <a:rPr lang="fi-FI" i="1" dirty="0" smtClean="0">
                <a:latin typeface="Symbol" pitchFamily="18" charset="2"/>
                <a:cs typeface="Andalus" charset="-78"/>
              </a:rPr>
              <a:t>1</a:t>
            </a:r>
            <a:r>
              <a:rPr lang="fi-FI" i="1" dirty="0" smtClean="0">
                <a:latin typeface="Gill Sans MT" pitchFamily="34" charset="0"/>
                <a:cs typeface="Andalus" charset="-78"/>
              </a:rPr>
              <a:t>-</a:t>
            </a:r>
            <a:r>
              <a:rPr lang="fi-FI" i="1" dirty="0" smtClean="0">
                <a:latin typeface="Symbol" pitchFamily="18" charset="2"/>
                <a:cs typeface="Andalus" charset="-78"/>
              </a:rPr>
              <a:t>e</a:t>
            </a:r>
            <a:r>
              <a:rPr lang="fi-FI" i="1" baseline="-25000" dirty="0" smtClean="0">
                <a:latin typeface="Gill Sans MT" pitchFamily="34" charset="0"/>
                <a:cs typeface="Andalus" charset="-78"/>
              </a:rPr>
              <a:t>2</a:t>
            </a:r>
            <a:r>
              <a:rPr lang="fi-FI" i="1" dirty="0" smtClean="0">
                <a:latin typeface="Gill Sans MT" pitchFamily="34" charset="0"/>
                <a:cs typeface="Andalus" charset="-78"/>
              </a:rPr>
              <a:t>)N</a:t>
            </a:r>
            <a:r>
              <a:rPr lang="fi-FI" i="1" baseline="-25000" dirty="0" smtClean="0">
                <a:latin typeface="Gill Sans MT" pitchFamily="34" charset="0"/>
                <a:cs typeface="Andalus" charset="-78"/>
              </a:rPr>
              <a:t>b</a:t>
            </a:r>
            <a:endParaRPr lang="fi-FI" i="1" dirty="0" smtClean="0">
              <a:latin typeface="Gill Sans MT" pitchFamily="34" charset="0"/>
              <a:cs typeface="Andalus" charset="-78"/>
            </a:endParaRPr>
          </a:p>
          <a:p>
            <a:pPr>
              <a:spcAft>
                <a:spcPts val="544"/>
              </a:spcAft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fi-FI" i="1" dirty="0" smtClean="0">
                <a:latin typeface="Gill Sans MT" pitchFamily="34" charset="0"/>
                <a:cs typeface="Andalus" charset="-78"/>
              </a:rPr>
              <a:t>N</a:t>
            </a:r>
            <a:r>
              <a:rPr lang="fi-FI" i="1" baseline="-25000" dirty="0" smtClean="0">
                <a:latin typeface="Gill Sans MT" pitchFamily="34" charset="0"/>
                <a:cs typeface="Andalus" charset="-78"/>
              </a:rPr>
              <a:t>PP</a:t>
            </a:r>
            <a:r>
              <a:rPr lang="fi-FI" i="1" dirty="0" smtClean="0">
                <a:latin typeface="Gill Sans MT" pitchFamily="34" charset="0"/>
                <a:cs typeface="Andalus" charset="-78"/>
              </a:rPr>
              <a:t> = </a:t>
            </a:r>
            <a:r>
              <a:rPr lang="fi-FI" i="1" dirty="0" smtClean="0">
                <a:latin typeface="Symbol" pitchFamily="18" charset="2"/>
                <a:cs typeface="Andalus" charset="-78"/>
              </a:rPr>
              <a:t>e</a:t>
            </a:r>
            <a:r>
              <a:rPr lang="fi-FI" i="1" baseline="-25000" dirty="0" smtClean="0">
                <a:latin typeface="Gill Sans MT" pitchFamily="34" charset="0"/>
                <a:cs typeface="Andalus" charset="-78"/>
              </a:rPr>
              <a:t>1</a:t>
            </a:r>
            <a:r>
              <a:rPr lang="fi-FI" i="1" dirty="0" smtClean="0">
                <a:latin typeface="Symbol" pitchFamily="18" charset="2"/>
                <a:cs typeface="Andalus" charset="-78"/>
              </a:rPr>
              <a:t>e</a:t>
            </a:r>
            <a:r>
              <a:rPr lang="fi-FI" i="1" baseline="-25000" dirty="0" smtClean="0">
                <a:latin typeface="Gill Sans MT" pitchFamily="34" charset="0"/>
                <a:cs typeface="Andalus" charset="-78"/>
              </a:rPr>
              <a:t>2</a:t>
            </a:r>
            <a:r>
              <a:rPr lang="fi-FI" i="1" dirty="0" smtClean="0">
                <a:latin typeface="Gill Sans MT" pitchFamily="34" charset="0"/>
                <a:cs typeface="Andalus" charset="-78"/>
              </a:rPr>
              <a:t>N</a:t>
            </a:r>
            <a:r>
              <a:rPr lang="fi-FI" i="1" baseline="-25000" dirty="0" smtClean="0">
                <a:latin typeface="Gill Sans MT" pitchFamily="34" charset="0"/>
                <a:cs typeface="Andalus" charset="-78"/>
              </a:rPr>
              <a:t>b</a:t>
            </a:r>
            <a:r>
              <a:rPr lang="fi-FI" i="1" dirty="0" smtClean="0">
                <a:latin typeface="Gill Sans MT" pitchFamily="34" charset="0"/>
                <a:cs typeface="Andalus" charset="-78"/>
              </a:rPr>
              <a:t> + </a:t>
            </a:r>
            <a:r>
              <a:rPr lang="fi-FI" i="1" dirty="0" err="1" smtClean="0">
                <a:latin typeface="Gill Sans MT" pitchFamily="34" charset="0"/>
                <a:cs typeface="Andalus" charset="-78"/>
              </a:rPr>
              <a:t>N</a:t>
            </a:r>
            <a:r>
              <a:rPr lang="fi-FI" i="1" baseline="-25000" dirty="0" err="1" smtClean="0">
                <a:latin typeface="Gill Sans MT" pitchFamily="34" charset="0"/>
                <a:cs typeface="Andalus" charset="-78"/>
              </a:rPr>
              <a:t>s</a:t>
            </a:r>
            <a:endParaRPr lang="fi-FI" i="1" baseline="-25000" dirty="0" smtClean="0">
              <a:latin typeface="Gill Sans MT" pitchFamily="34" charset="0"/>
              <a:cs typeface="Andalus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38401" y="5257800"/>
            <a:ext cx="2743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000" i="1" dirty="0" smtClean="0">
                <a:latin typeface="Gill Sans MT" pitchFamily="34" charset="0"/>
                <a:cs typeface="Andalus" charset="-78"/>
              </a:rPr>
              <a:t>      </a:t>
            </a:r>
            <a:r>
              <a:rPr lang="fi-FI" sz="2000" i="1" dirty="0" smtClean="0">
                <a:solidFill>
                  <a:srgbClr val="000000"/>
                </a:solidFill>
                <a:latin typeface="Gill Sans MT" pitchFamily="34" charset="0"/>
                <a:cs typeface="Andalus" charset="-78"/>
              </a:rPr>
              <a:t>N</a:t>
            </a:r>
            <a:r>
              <a:rPr lang="fi-FI" sz="2000" i="1" baseline="-25000" dirty="0" smtClean="0">
                <a:solidFill>
                  <a:srgbClr val="000000"/>
                </a:solidFill>
                <a:latin typeface="Gill Sans MT" pitchFamily="34" charset="0"/>
                <a:cs typeface="Andalus" charset="-78"/>
              </a:rPr>
              <a:t>PMT</a:t>
            </a:r>
            <a:r>
              <a:rPr lang="fi-FI" sz="2000" i="1" dirty="0" smtClean="0">
                <a:solidFill>
                  <a:srgbClr val="000000"/>
                </a:solidFill>
                <a:latin typeface="Gill Sans MT" pitchFamily="34" charset="0"/>
                <a:cs typeface="Andalus" charset="-78"/>
              </a:rPr>
              <a:t>= N</a:t>
            </a:r>
            <a:r>
              <a:rPr lang="fi-FI" sz="2000" i="1" baseline="-25000" dirty="0" smtClean="0">
                <a:solidFill>
                  <a:srgbClr val="000000"/>
                </a:solidFill>
                <a:latin typeface="Gill Sans MT" pitchFamily="34" charset="0"/>
                <a:cs typeface="Andalus" charset="-78"/>
              </a:rPr>
              <a:t>PP</a:t>
            </a:r>
            <a:r>
              <a:rPr lang="fi-FI" sz="2000" i="1" dirty="0" smtClean="0">
                <a:solidFill>
                  <a:srgbClr val="000000"/>
                </a:solidFill>
                <a:latin typeface="Gill Sans MT" pitchFamily="34" charset="0"/>
                <a:cs typeface="Andalus" charset="-78"/>
              </a:rPr>
              <a:t> – N</a:t>
            </a:r>
            <a:r>
              <a:rPr lang="fi-FI" sz="2000" i="1" baseline="-25000" dirty="0" smtClean="0">
                <a:solidFill>
                  <a:srgbClr val="000000"/>
                </a:solidFill>
                <a:latin typeface="Gill Sans MT" pitchFamily="34" charset="0"/>
                <a:cs typeface="Andalus" charset="-78"/>
              </a:rPr>
              <a:t>s</a:t>
            </a:r>
            <a:r>
              <a:rPr lang="fi-FI" sz="2000" i="1" dirty="0" smtClean="0">
                <a:solidFill>
                  <a:srgbClr val="000000"/>
                </a:solidFill>
                <a:latin typeface="Gill Sans MT" pitchFamily="34" charset="0"/>
                <a:cs typeface="Andalus" charset="-78"/>
              </a:rPr>
              <a:t> </a:t>
            </a:r>
          </a:p>
          <a:p>
            <a:r>
              <a:rPr lang="fi-FI" sz="2000" i="1" dirty="0">
                <a:solidFill>
                  <a:srgbClr val="000000"/>
                </a:solidFill>
                <a:latin typeface="Gill Sans MT" pitchFamily="34" charset="0"/>
                <a:cs typeface="Andalus" charset="-78"/>
              </a:rPr>
              <a:t>	</a:t>
            </a:r>
            <a:r>
              <a:rPr lang="fi-FI" sz="2000" i="1" dirty="0" smtClean="0">
                <a:solidFill>
                  <a:srgbClr val="000000"/>
                </a:solidFill>
                <a:latin typeface="Gill Sans MT" pitchFamily="34" charset="0"/>
                <a:cs typeface="Andalus" charset="-78"/>
              </a:rPr>
              <a:t>= N</a:t>
            </a:r>
            <a:r>
              <a:rPr lang="fi-FI" sz="2000" i="1" baseline="-25000" dirty="0" smtClean="0">
                <a:solidFill>
                  <a:srgbClr val="000000"/>
                </a:solidFill>
                <a:latin typeface="Gill Sans MT" pitchFamily="34" charset="0"/>
                <a:cs typeface="Andalus" charset="-78"/>
              </a:rPr>
              <a:t>FP</a:t>
            </a:r>
            <a:r>
              <a:rPr lang="fi-FI" sz="2000" i="1" dirty="0" smtClean="0">
                <a:solidFill>
                  <a:srgbClr val="000000"/>
                </a:solidFill>
                <a:latin typeface="Gill Sans MT" pitchFamily="34" charset="0"/>
                <a:cs typeface="Andalus" charset="-78"/>
              </a:rPr>
              <a:t> * N</a:t>
            </a:r>
            <a:r>
              <a:rPr lang="fi-FI" sz="2000" i="1" baseline="-25000" dirty="0" smtClean="0">
                <a:solidFill>
                  <a:srgbClr val="000000"/>
                </a:solidFill>
                <a:latin typeface="Gill Sans MT" pitchFamily="34" charset="0"/>
                <a:cs typeface="Andalus" charset="-78"/>
              </a:rPr>
              <a:t>PF</a:t>
            </a:r>
            <a:r>
              <a:rPr lang="fi-FI" sz="2000" i="1" dirty="0" smtClean="0">
                <a:solidFill>
                  <a:srgbClr val="000000"/>
                </a:solidFill>
                <a:latin typeface="Gill Sans MT" pitchFamily="34" charset="0"/>
                <a:cs typeface="Andalus" charset="-78"/>
              </a:rPr>
              <a:t> / N</a:t>
            </a:r>
            <a:r>
              <a:rPr lang="fi-FI" sz="2000" i="1" baseline="-25000" dirty="0" smtClean="0">
                <a:solidFill>
                  <a:srgbClr val="000000"/>
                </a:solidFill>
                <a:latin typeface="Gill Sans MT" pitchFamily="34" charset="0"/>
                <a:cs typeface="Andalus" charset="-78"/>
              </a:rPr>
              <a:t>FF</a:t>
            </a:r>
            <a:endParaRPr lang="en-GB" sz="2000" dirty="0"/>
          </a:p>
        </p:txBody>
      </p:sp>
      <p:sp>
        <p:nvSpPr>
          <p:cNvPr id="19" name="Right Arrow 18"/>
          <p:cNvSpPr/>
          <p:nvPr/>
        </p:nvSpPr>
        <p:spPr bwMode="auto">
          <a:xfrm>
            <a:off x="2438400" y="5334000"/>
            <a:ext cx="338328" cy="274320"/>
          </a:xfrm>
          <a:prstGeom prst="rightArrow">
            <a:avLst/>
          </a:prstGeom>
          <a:solidFill>
            <a:srgbClr val="00CC00"/>
          </a:solidFill>
          <a:ln w="3175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mic Sans MS" pitchFamily="-65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676400" y="0"/>
            <a:ext cx="6335388" cy="5847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3200" b="1" dirty="0" smtClean="0">
                <a:solidFill>
                  <a:schemeClr val="bg1"/>
                </a:solidFill>
              </a:rPr>
              <a:t>Low Energy Threshold Analysis</a:t>
            </a:r>
            <a:endParaRPr kumimoji="0" lang="en-US" sz="32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81400" y="457200"/>
            <a:ext cx="2056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800000"/>
                </a:solidFill>
              </a:rPr>
              <a:t>PMT </a:t>
            </a:r>
            <a:r>
              <a:rPr lang="en-US" sz="2000" dirty="0" err="1" smtClean="0">
                <a:solidFill>
                  <a:srgbClr val="800000"/>
                </a:solidFill>
                <a:latin typeface="Symbol" charset="2"/>
                <a:cs typeface="Symbol" charset="2"/>
              </a:rPr>
              <a:t>b-g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err="1" smtClean="0">
                <a:solidFill>
                  <a:srgbClr val="800000"/>
                </a:solidFill>
              </a:rPr>
              <a:t>PDFs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4800600" y="5410200"/>
            <a:ext cx="338328" cy="274320"/>
          </a:xfrm>
          <a:prstGeom prst="rightArrow">
            <a:avLst/>
          </a:prstGeom>
          <a:solidFill>
            <a:srgbClr val="00CC00"/>
          </a:solidFill>
          <a:ln w="3175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mic Sans MS" pitchFamily="-65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838200"/>
            <a:ext cx="8056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Not enough CPUs to simulate sample of </a:t>
            </a:r>
            <a:r>
              <a:rPr lang="en-US" sz="2000" dirty="0" err="1" smtClean="0">
                <a:solidFill>
                  <a:srgbClr val="008000"/>
                </a:solidFill>
              </a:rPr>
              <a:t>events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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Use data instead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19400" y="4191000"/>
            <a:ext cx="1599867" cy="369332"/>
          </a:xfrm>
          <a:prstGeom prst="rect">
            <a:avLst/>
          </a:prstGeom>
          <a:solidFill>
            <a:srgbClr val="FBFBFB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In-time ratio</a:t>
            </a:r>
            <a:endParaRPr lang="en-US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7386888" y="4114800"/>
            <a:ext cx="1599867" cy="369332"/>
          </a:xfrm>
          <a:prstGeom prst="rect">
            <a:avLst/>
          </a:prstGeom>
          <a:solidFill>
            <a:srgbClr val="FBFBFB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In-time ratio</a:t>
            </a:r>
            <a:endParaRPr lang="en-US" sz="1800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-1052121" y="2576121"/>
            <a:ext cx="2778375" cy="369332"/>
          </a:xfrm>
          <a:prstGeom prst="rect">
            <a:avLst/>
          </a:prstGeom>
          <a:solidFill>
            <a:srgbClr val="FBFBFB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Early charge probability</a:t>
            </a:r>
            <a:endParaRPr lang="en-US" sz="1800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3215080" y="2499921"/>
            <a:ext cx="2778375" cy="369332"/>
          </a:xfrm>
          <a:prstGeom prst="rect">
            <a:avLst/>
          </a:prstGeom>
          <a:solidFill>
            <a:srgbClr val="FBFBFB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Early charge probability</a:t>
            </a:r>
            <a:endParaRPr lang="en-US" sz="1800" dirty="0"/>
          </a:p>
        </p:txBody>
      </p:sp>
      <p:sp>
        <p:nvSpPr>
          <p:cNvPr id="29" name="TextBox 28"/>
          <p:cNvSpPr txBox="1"/>
          <p:nvPr/>
        </p:nvSpPr>
        <p:spPr>
          <a:xfrm>
            <a:off x="228600" y="6519446"/>
            <a:ext cx="5283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(so fixing pedestals gave us a handle on these </a:t>
            </a:r>
            <a:r>
              <a:rPr lang="en-US" sz="1600" dirty="0" err="1" smtClean="0"/>
              <a:t>bkds</a:t>
            </a:r>
            <a:r>
              <a:rPr lang="en-US" sz="1600" dirty="0" smtClean="0"/>
              <a:t>…)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4419600"/>
            <a:ext cx="3164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800000"/>
                </a:solidFill>
              </a:rPr>
              <a:t>`Bifurcated’ analysis</a:t>
            </a:r>
            <a:endParaRPr lang="en-US" u="sng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676400" y="0"/>
            <a:ext cx="6335388" cy="5847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3200" b="1" dirty="0" smtClean="0">
                <a:solidFill>
                  <a:schemeClr val="bg1"/>
                </a:solidFill>
              </a:rPr>
              <a:t>Low Energy Threshold Analysis</a:t>
            </a:r>
            <a:endParaRPr kumimoji="0"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457200"/>
            <a:ext cx="2608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800000"/>
                </a:solidFill>
              </a:rPr>
              <a:t> Analysis Summary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14400"/>
            <a:ext cx="9144000" cy="5878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sz="2200" dirty="0" smtClean="0">
                <a:solidFill>
                  <a:srgbClr val="008000"/>
                </a:solidFill>
              </a:rPr>
              <a:t>Fits are maximum likelihood in multiple dimensions (two methods)</a:t>
            </a:r>
          </a:p>
          <a:p>
            <a:pPr>
              <a:buFont typeface="Arial"/>
              <a:buChar char="•"/>
            </a:pPr>
            <a:r>
              <a:rPr lang="en-US" sz="2200" dirty="0" smtClean="0">
                <a:solidFill>
                  <a:srgbClr val="008000"/>
                </a:solidFill>
              </a:rPr>
              <a:t> Most </a:t>
            </a:r>
            <a:r>
              <a:rPr lang="en-US" sz="2200" dirty="0" err="1" smtClean="0">
                <a:solidFill>
                  <a:srgbClr val="008000"/>
                </a:solidFill>
              </a:rPr>
              <a:t>PDFs</a:t>
            </a:r>
            <a:r>
              <a:rPr lang="en-US" sz="2200" dirty="0" smtClean="0">
                <a:solidFill>
                  <a:srgbClr val="008000"/>
                </a:solidFill>
              </a:rPr>
              <a:t> generated with simulation</a:t>
            </a:r>
          </a:p>
          <a:p>
            <a:pPr>
              <a:buFont typeface="Arial"/>
              <a:buChar char="•"/>
            </a:pPr>
            <a:r>
              <a:rPr lang="en-US" sz="2200" dirty="0" smtClean="0">
                <a:solidFill>
                  <a:srgbClr val="008000"/>
                </a:solidFill>
              </a:rPr>
              <a:t> </a:t>
            </a:r>
            <a:r>
              <a:rPr lang="en-US" sz="2200" dirty="0" err="1" smtClean="0">
                <a:solidFill>
                  <a:srgbClr val="008000"/>
                </a:solidFill>
              </a:rPr>
              <a:t>Systematics</a:t>
            </a:r>
            <a:r>
              <a:rPr lang="en-US" sz="2200" dirty="0" smtClean="0">
                <a:solidFill>
                  <a:srgbClr val="008000"/>
                </a:solidFill>
              </a:rPr>
              <a:t> from data-MC comparisons</a:t>
            </a:r>
          </a:p>
          <a:p>
            <a:pPr>
              <a:buFont typeface="Arial"/>
              <a:buChar char="•"/>
            </a:pPr>
            <a:r>
              <a:rPr lang="en-US" sz="2200" dirty="0" smtClean="0">
                <a:solidFill>
                  <a:srgbClr val="008000"/>
                </a:solidFill>
              </a:rPr>
              <a:t> In some cases, corrections applied to MC PDFS based on comps.</a:t>
            </a:r>
          </a:p>
          <a:p>
            <a:pPr>
              <a:buFont typeface="Arial"/>
              <a:buChar char="•"/>
            </a:pPr>
            <a:r>
              <a:rPr lang="en-US" sz="2200" dirty="0" smtClean="0">
                <a:solidFill>
                  <a:srgbClr val="008000"/>
                </a:solidFill>
              </a:rPr>
              <a:t> Tested on multiple independent data sets</a:t>
            </a:r>
          </a:p>
          <a:p>
            <a:pPr>
              <a:buFont typeface="Arial"/>
              <a:buChar char="•"/>
            </a:pPr>
            <a:endParaRPr lang="en-US" sz="2200" dirty="0" smtClean="0">
              <a:solidFill>
                <a:srgbClr val="008000"/>
              </a:solidFill>
            </a:endParaRPr>
          </a:p>
          <a:p>
            <a:pPr>
              <a:buFont typeface="Arial"/>
              <a:buChar char="•"/>
            </a:pPr>
            <a:endParaRPr lang="en-US" sz="2200" dirty="0" smtClean="0">
              <a:solidFill>
                <a:srgbClr val="008000"/>
              </a:solidFill>
            </a:endParaRPr>
          </a:p>
          <a:p>
            <a:pPr>
              <a:buFont typeface="Arial"/>
              <a:buChar char="•"/>
            </a:pPr>
            <a:endParaRPr lang="en-US" sz="2200" dirty="0" smtClean="0">
              <a:solidFill>
                <a:srgbClr val="008000"/>
              </a:solidFill>
            </a:endParaRPr>
          </a:p>
          <a:p>
            <a:pPr>
              <a:buFont typeface="Arial"/>
              <a:buChar char="•"/>
            </a:pPr>
            <a:endParaRPr lang="en-US" sz="2200" dirty="0" smtClean="0">
              <a:solidFill>
                <a:srgbClr val="008000"/>
              </a:solidFill>
            </a:endParaRPr>
          </a:p>
          <a:p>
            <a:pPr>
              <a:buFont typeface="Arial"/>
              <a:buChar char="•"/>
            </a:pPr>
            <a:r>
              <a:rPr lang="en-US" sz="2200" dirty="0" smtClean="0">
                <a:solidFill>
                  <a:srgbClr val="008000"/>
                </a:solidFill>
              </a:rPr>
              <a:t> </a:t>
            </a:r>
          </a:p>
          <a:p>
            <a:pPr>
              <a:buFont typeface="Arial"/>
              <a:buChar char="•"/>
            </a:pPr>
            <a:endParaRPr lang="en-US" sz="2200" dirty="0" smtClean="0">
              <a:solidFill>
                <a:srgbClr val="008000"/>
              </a:solidFill>
            </a:endParaRPr>
          </a:p>
          <a:p>
            <a:pPr>
              <a:buFont typeface="Arial"/>
              <a:buChar char="•"/>
            </a:pPr>
            <a:r>
              <a:rPr lang="en-US" sz="2200" dirty="0" smtClean="0">
                <a:solidFill>
                  <a:srgbClr val="008000"/>
                </a:solidFill>
              </a:rPr>
              <a:t> PMT </a:t>
            </a:r>
            <a:r>
              <a:rPr lang="en-US" sz="2200" dirty="0" err="1" smtClean="0">
                <a:solidFill>
                  <a:srgbClr val="008000"/>
                </a:solidFill>
              </a:rPr>
              <a:t>pdf</a:t>
            </a:r>
            <a:r>
              <a:rPr lang="en-US" sz="2200" dirty="0" smtClean="0">
                <a:solidFill>
                  <a:srgbClr val="008000"/>
                </a:solidFill>
              </a:rPr>
              <a:t> generated from bifurcated analysis of data</a:t>
            </a:r>
          </a:p>
          <a:p>
            <a:pPr>
              <a:buFont typeface="Arial"/>
              <a:buChar char="•"/>
            </a:pPr>
            <a:r>
              <a:rPr lang="en-US" sz="2200" dirty="0" smtClean="0">
                <a:solidFill>
                  <a:srgbClr val="008000"/>
                </a:solidFill>
              </a:rPr>
              <a:t> Tested on MC and with independent analysis using direction vs. R</a:t>
            </a:r>
            <a:r>
              <a:rPr lang="en-US" sz="2200" baseline="30000" dirty="0" smtClean="0">
                <a:solidFill>
                  <a:srgbClr val="008000"/>
                </a:solidFill>
              </a:rPr>
              <a:t>3</a:t>
            </a:r>
          </a:p>
          <a:p>
            <a:pPr>
              <a:buFont typeface="Arial"/>
              <a:buChar char="•"/>
            </a:pPr>
            <a:r>
              <a:rPr lang="en-US" sz="2200" dirty="0" smtClean="0">
                <a:solidFill>
                  <a:srgbClr val="008000"/>
                </a:solidFill>
              </a:rPr>
              <a:t> Dominant </a:t>
            </a:r>
            <a:r>
              <a:rPr lang="en-US" sz="2200" dirty="0" err="1" smtClean="0">
                <a:solidFill>
                  <a:srgbClr val="008000"/>
                </a:solidFill>
              </a:rPr>
              <a:t>systematics</a:t>
            </a:r>
            <a:r>
              <a:rPr lang="en-US" sz="2200" dirty="0" smtClean="0">
                <a:solidFill>
                  <a:srgbClr val="008000"/>
                </a:solidFill>
              </a:rPr>
              <a:t> (6/20) allowed to vary in fit</a:t>
            </a:r>
          </a:p>
          <a:p>
            <a:pPr>
              <a:buFont typeface="Arial"/>
              <a:buChar char="•"/>
            </a:pPr>
            <a:r>
              <a:rPr lang="en-US" sz="2200" dirty="0" smtClean="0">
                <a:solidFill>
                  <a:srgbClr val="008000"/>
                </a:solidFill>
              </a:rPr>
              <a:t> Constrained by </a:t>
            </a:r>
            <a:r>
              <a:rPr lang="en-US" sz="2200" dirty="0" err="1" smtClean="0">
                <a:solidFill>
                  <a:srgbClr val="008000"/>
                </a:solidFill>
              </a:rPr>
              <a:t>calib</a:t>
            </a:r>
            <a:r>
              <a:rPr lang="en-US" sz="2200" dirty="0" smtClean="0">
                <a:solidFill>
                  <a:srgbClr val="008000"/>
                </a:solidFill>
              </a:rPr>
              <a:t>.</a:t>
            </a:r>
          </a:p>
          <a:p>
            <a:pPr>
              <a:buFont typeface="Arial"/>
              <a:buChar char="•"/>
            </a:pPr>
            <a:r>
              <a:rPr lang="en-US" sz="2200" dirty="0" smtClean="0">
                <a:solidFill>
                  <a:srgbClr val="008000"/>
                </a:solidFill>
              </a:rPr>
              <a:t> Note: many backgrounds look alike! But very few look like signal</a:t>
            </a:r>
          </a:p>
          <a:p>
            <a:pPr>
              <a:buFont typeface="Arial"/>
              <a:buChar char="•"/>
            </a:pPr>
            <a:r>
              <a:rPr lang="en-US" sz="2200" dirty="0" smtClean="0">
                <a:solidFill>
                  <a:srgbClr val="008000"/>
                </a:solidFill>
              </a:rPr>
              <a:t> Some backgrounds have ex-situ constraints from </a:t>
            </a:r>
            <a:r>
              <a:rPr lang="en-US" sz="2200" dirty="0" err="1" smtClean="0">
                <a:solidFill>
                  <a:srgbClr val="008000"/>
                </a:solidFill>
              </a:rPr>
              <a:t>radiochm</a:t>
            </a:r>
            <a:r>
              <a:rPr lang="en-US" sz="2200" dirty="0" smtClean="0">
                <a:solidFill>
                  <a:srgbClr val="008000"/>
                </a:solidFill>
              </a:rPr>
              <a:t>. assays</a:t>
            </a:r>
            <a:endParaRPr lang="en-US" sz="2200" dirty="0">
              <a:solidFill>
                <a:srgbClr val="008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 t="7143"/>
          <a:stretch>
            <a:fillRect/>
          </a:stretch>
        </p:blipFill>
        <p:spPr>
          <a:xfrm>
            <a:off x="0" y="2743200"/>
            <a:ext cx="8697418" cy="198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114800"/>
            <a:ext cx="68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aseline="30000" dirty="0" smtClean="0"/>
              <a:t>208</a:t>
            </a:r>
            <a:r>
              <a:rPr lang="en-US" sz="1800" dirty="0" smtClean="0"/>
              <a:t>Tl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8487" t="11790" r="8950" b="5240"/>
          <a:stretch>
            <a:fillRect/>
          </a:stretch>
        </p:blipFill>
        <p:spPr bwMode="auto">
          <a:xfrm>
            <a:off x="785786" y="928670"/>
            <a:ext cx="764386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47800" y="4724400"/>
            <a:ext cx="3000396" cy="584775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en-GB" sz="3200" b="1" baseline="30000" dirty="0" smtClean="0">
                <a:solidFill>
                  <a:srgbClr val="FF0000"/>
                </a:solidFill>
                <a:latin typeface="Gill Sans MT" pitchFamily="34" charset="0"/>
              </a:rPr>
              <a:t>2</a:t>
            </a:r>
            <a:r>
              <a:rPr lang="en-GB" sz="3200" b="1" dirty="0" smtClean="0">
                <a:solidFill>
                  <a:srgbClr val="FF0000"/>
                </a:solidFill>
                <a:latin typeface="Gill Sans MT" pitchFamily="34" charset="0"/>
              </a:rPr>
              <a:t> = 13.5 / 15</a:t>
            </a:r>
            <a:endParaRPr lang="en-GB" sz="3200" b="1" dirty="0">
              <a:solidFill>
                <a:srgbClr val="FF0000"/>
              </a:solidFill>
              <a:latin typeface="Gill Sans 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273224"/>
            <a:ext cx="548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PRELIMINARY</a:t>
            </a:r>
            <a:endParaRPr lang="en-GB" sz="3200" b="1" i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47800" y="0"/>
            <a:ext cx="6335388" cy="5847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Low Energy Threshold Analysis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457200"/>
            <a:ext cx="5083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800000"/>
                </a:solidFill>
              </a:rPr>
              <a:t> Full Fit to Data (1D projection, binned)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838200"/>
            <a:ext cx="190659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Phase II fit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273224"/>
            <a:ext cx="548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PRELIMINARY</a:t>
            </a:r>
            <a:endParaRPr lang="en-GB" sz="3200" b="1" i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47800" y="0"/>
            <a:ext cx="6335388" cy="5847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Low Energy Threshold Analysis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457200"/>
            <a:ext cx="5083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800000"/>
                </a:solidFill>
              </a:rPr>
              <a:t> Full Fit to Data (1D projection, binned)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838200"/>
            <a:ext cx="190659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Phase II fit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914400"/>
            <a:ext cx="7862142" cy="54370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81400" y="762000"/>
            <a:ext cx="173842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Phase I fit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5401" t="11790" r="8179" b="3056"/>
          <a:stretch>
            <a:fillRect/>
          </a:stretch>
        </p:blipFill>
        <p:spPr bwMode="auto">
          <a:xfrm>
            <a:off x="685800" y="1058042"/>
            <a:ext cx="7815290" cy="544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8"/>
          <p:cNvGrpSpPr/>
          <p:nvPr/>
        </p:nvGrpSpPr>
        <p:grpSpPr>
          <a:xfrm>
            <a:off x="1524000" y="928670"/>
            <a:ext cx="7119966" cy="3806148"/>
            <a:chOff x="1524000" y="928670"/>
            <a:chExt cx="7119966" cy="3806148"/>
          </a:xfrm>
        </p:grpSpPr>
        <p:sp>
          <p:nvSpPr>
            <p:cNvPr id="4" name="Oval 3"/>
            <p:cNvSpPr/>
            <p:nvPr/>
          </p:nvSpPr>
          <p:spPr>
            <a:xfrm>
              <a:off x="7143768" y="928670"/>
              <a:ext cx="1500198" cy="157163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3857620" y="2357430"/>
              <a:ext cx="3357586" cy="135732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524000" y="3657600"/>
              <a:ext cx="39290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>
                  <a:solidFill>
                    <a:srgbClr val="FF0000"/>
                  </a:solidFill>
                  <a:latin typeface="Candara" pitchFamily="34" charset="0"/>
                </a:rPr>
                <a:t>ES signal visible even at 3.5MeV threshold</a:t>
              </a:r>
              <a:endParaRPr lang="en-GB" sz="3200" dirty="0">
                <a:solidFill>
                  <a:srgbClr val="FF0000"/>
                </a:solidFill>
                <a:latin typeface="Candara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371600" y="5181600"/>
            <a:ext cx="3000396" cy="584775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en-GB" sz="3200" b="1" baseline="30000" dirty="0" smtClean="0">
                <a:solidFill>
                  <a:srgbClr val="FF0000"/>
                </a:solidFill>
                <a:latin typeface="Gill Sans MT" pitchFamily="34" charset="0"/>
              </a:rPr>
              <a:t>2</a:t>
            </a:r>
            <a:r>
              <a:rPr lang="en-GB" sz="3200" b="1" dirty="0" smtClean="0">
                <a:solidFill>
                  <a:srgbClr val="FF0000"/>
                </a:solidFill>
                <a:latin typeface="Gill Sans MT" pitchFamily="34" charset="0"/>
              </a:rPr>
              <a:t> = 3.0 / 7</a:t>
            </a:r>
            <a:endParaRPr lang="en-GB" sz="3200" b="1" dirty="0">
              <a:solidFill>
                <a:srgbClr val="FF0000"/>
              </a:solidFill>
              <a:latin typeface="Gill Sans M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457200"/>
            <a:ext cx="5083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800000"/>
                </a:solidFill>
              </a:rPr>
              <a:t> Full Fit to Data (1D projection, binned)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447800" y="0"/>
            <a:ext cx="6335388" cy="5847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Low Energy Threshold Analysis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273224"/>
            <a:ext cx="548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PRELIMINARY</a:t>
            </a:r>
            <a:endParaRPr lang="en-GB" sz="3200" b="1" i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914400"/>
            <a:ext cx="246298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Phase II </a:t>
            </a:r>
            <a:r>
              <a:rPr lang="en-US" dirty="0" err="1" smtClean="0"/>
              <a:t>cos</a:t>
            </a:r>
            <a:r>
              <a:rPr lang="en-US" dirty="0" err="1" smtClean="0">
                <a:latin typeface="Symbol" charset="2"/>
                <a:cs typeface="Symbol" charset="2"/>
              </a:rPr>
              <a:t>q</a:t>
            </a:r>
            <a:r>
              <a:rPr lang="en-US" baseline="-25000" dirty="0" err="1" smtClean="0"/>
              <a:t>sun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79974" y="385798"/>
            <a:ext cx="5164026" cy="696741"/>
          </a:xfrm>
        </p:spPr>
        <p:txBody>
          <a:bodyPr>
            <a:normAutofit fontScale="90000"/>
          </a:bodyPr>
          <a:lstStyle/>
          <a:p>
            <a:r>
              <a:rPr lang="en-US" altLang="en-US" sz="3800" dirty="0">
                <a:solidFill>
                  <a:srgbClr val="0033CC"/>
                </a:solidFill>
              </a:rPr>
              <a:t>Sudbury Neutrino Observatory</a:t>
            </a:r>
            <a:endParaRPr lang="en-US" altLang="en-US" dirty="0"/>
          </a:p>
        </p:txBody>
      </p:sp>
      <p:pic>
        <p:nvPicPr>
          <p:cNvPr id="3747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721" y="1524481"/>
            <a:ext cx="3956927" cy="472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4788" name="Line 4"/>
          <p:cNvSpPr>
            <a:spLocks noChangeShapeType="1"/>
          </p:cNvSpPr>
          <p:nvPr/>
        </p:nvSpPr>
        <p:spPr bwMode="auto">
          <a:xfrm>
            <a:off x="2818969" y="3429000"/>
            <a:ext cx="2515032" cy="457776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 type="triangle" w="med" len="med"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74789" name="Line 5"/>
          <p:cNvSpPr>
            <a:spLocks noChangeShapeType="1"/>
          </p:cNvSpPr>
          <p:nvPr/>
        </p:nvSpPr>
        <p:spPr bwMode="auto">
          <a:xfrm>
            <a:off x="2818968" y="2743776"/>
            <a:ext cx="3048000" cy="1143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74790" name="Line 6"/>
          <p:cNvSpPr>
            <a:spLocks noChangeShapeType="1"/>
          </p:cNvSpPr>
          <p:nvPr/>
        </p:nvSpPr>
        <p:spPr bwMode="auto">
          <a:xfrm>
            <a:off x="2818968" y="4800888"/>
            <a:ext cx="266772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74791" name="Line 7"/>
          <p:cNvSpPr>
            <a:spLocks noChangeShapeType="1"/>
          </p:cNvSpPr>
          <p:nvPr/>
        </p:nvSpPr>
        <p:spPr bwMode="auto">
          <a:xfrm flipV="1">
            <a:off x="2818969" y="5257225"/>
            <a:ext cx="2515032" cy="15259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74792" name="Line 8"/>
          <p:cNvSpPr>
            <a:spLocks noChangeShapeType="1"/>
          </p:cNvSpPr>
          <p:nvPr/>
        </p:nvSpPr>
        <p:spPr bwMode="auto">
          <a:xfrm>
            <a:off x="2818968" y="4190521"/>
            <a:ext cx="2591376" cy="15259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74793" name="Text Box 9"/>
          <p:cNvSpPr txBox="1">
            <a:spLocks noChangeArrowheads="1"/>
          </p:cNvSpPr>
          <p:nvPr/>
        </p:nvSpPr>
        <p:spPr bwMode="auto">
          <a:xfrm>
            <a:off x="1067376" y="4495704"/>
            <a:ext cx="1751592" cy="92327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91380" tIns="45692" rIns="91380" bIns="45692">
            <a:spAutoFit/>
          </a:bodyPr>
          <a:lstStyle/>
          <a:p>
            <a:pPr algn="ctr" defTabSz="456487"/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1700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</a:rPr>
              <a:t>tonnes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  Inner</a:t>
            </a:r>
          </a:p>
          <a:p>
            <a:pPr algn="ctr" defTabSz="456487"/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Shielding H</a:t>
            </a:r>
            <a:r>
              <a:rPr lang="en-US" altLang="en-US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374794" name="Text Box 10"/>
          <p:cNvSpPr txBox="1">
            <a:spLocks noChangeArrowheads="1"/>
          </p:cNvSpPr>
          <p:nvPr/>
        </p:nvSpPr>
        <p:spPr bwMode="auto">
          <a:xfrm>
            <a:off x="1066800" y="2438400"/>
            <a:ext cx="1751592" cy="646274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91380" tIns="45692" rIns="91380" bIns="45692">
            <a:spAutoFit/>
          </a:bodyPr>
          <a:lstStyle/>
          <a:p>
            <a:pPr algn="ctr" defTabSz="456487"/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</a:rPr>
              <a:t>1000 </a:t>
            </a:r>
            <a:r>
              <a:rPr lang="en-US" altLang="en-US" b="1" dirty="0" err="1">
                <a:solidFill>
                  <a:srgbClr val="000000"/>
                </a:solidFill>
                <a:latin typeface="Times New Roman" pitchFamily="18" charset="0"/>
              </a:rPr>
              <a:t>tonnes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</a:rPr>
              <a:t> D</a:t>
            </a:r>
            <a:r>
              <a:rPr lang="en-US" altLang="en-US" b="1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</a:rPr>
              <a:t>O</a:t>
            </a:r>
            <a:endParaRPr lang="en-US" alt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4795" name="Text Box 11"/>
          <p:cNvSpPr txBox="1">
            <a:spLocks noChangeArrowheads="1"/>
          </p:cNvSpPr>
          <p:nvPr/>
        </p:nvSpPr>
        <p:spPr bwMode="auto">
          <a:xfrm>
            <a:off x="1067376" y="5106072"/>
            <a:ext cx="1751592" cy="923273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lIns="91380" tIns="45692" rIns="91380" bIns="45692">
            <a:spAutoFit/>
          </a:bodyPr>
          <a:lstStyle/>
          <a:p>
            <a:pPr algn="ctr" defTabSz="456487"/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5300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</a:rPr>
              <a:t>tonnes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 Outer </a:t>
            </a:r>
          </a:p>
          <a:p>
            <a:pPr algn="ctr" defTabSz="456487"/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Shield H</a:t>
            </a:r>
            <a:r>
              <a:rPr lang="en-US" altLang="en-US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374796" name="Text Box 12"/>
          <p:cNvSpPr txBox="1">
            <a:spLocks noChangeArrowheads="1"/>
          </p:cNvSpPr>
          <p:nvPr/>
        </p:nvSpPr>
        <p:spPr bwMode="auto">
          <a:xfrm>
            <a:off x="1067376" y="3886776"/>
            <a:ext cx="1751592" cy="646274"/>
          </a:xfrm>
          <a:prstGeom prst="rect">
            <a:avLst/>
          </a:prstGeom>
          <a:solidFill>
            <a:srgbClr val="FF99CC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lIns="91380" tIns="45692" rIns="91380" bIns="45692">
            <a:spAutoFit/>
          </a:bodyPr>
          <a:lstStyle/>
          <a:p>
            <a:pPr algn="ctr" defTabSz="456487"/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12 m Diameter Acrylic Vessel</a:t>
            </a:r>
          </a:p>
        </p:txBody>
      </p:sp>
      <p:sp>
        <p:nvSpPr>
          <p:cNvPr id="374797" name="Text Box 13"/>
          <p:cNvSpPr txBox="1">
            <a:spLocks noChangeArrowheads="1"/>
          </p:cNvSpPr>
          <p:nvPr/>
        </p:nvSpPr>
        <p:spPr bwMode="auto">
          <a:xfrm>
            <a:off x="1067376" y="3047521"/>
            <a:ext cx="1751592" cy="120027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lIns="91380" tIns="45692" rIns="91380" bIns="45692">
            <a:spAutoFit/>
          </a:bodyPr>
          <a:lstStyle/>
          <a:p>
            <a:pPr defTabSz="456487"/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Support Structure for 9500 PMTs, 60% coverage</a:t>
            </a:r>
          </a:p>
        </p:txBody>
      </p:sp>
      <p:sp>
        <p:nvSpPr>
          <p:cNvPr id="374798" name="Line 14"/>
          <p:cNvSpPr>
            <a:spLocks noChangeShapeType="1"/>
          </p:cNvSpPr>
          <p:nvPr/>
        </p:nvSpPr>
        <p:spPr bwMode="auto">
          <a:xfrm flipV="1">
            <a:off x="2818968" y="5638705"/>
            <a:ext cx="2286000" cy="45777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74799" name="Text Box 15"/>
          <p:cNvSpPr txBox="1">
            <a:spLocks noChangeArrowheads="1"/>
          </p:cNvSpPr>
          <p:nvPr/>
        </p:nvSpPr>
        <p:spPr bwMode="auto">
          <a:xfrm>
            <a:off x="1066800" y="5934727"/>
            <a:ext cx="1751592" cy="923273"/>
          </a:xfrm>
          <a:prstGeom prst="rect">
            <a:avLst/>
          </a:prstGeom>
          <a:solidFill>
            <a:srgbClr val="C0C0C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91380" tIns="45692" rIns="91380" bIns="45692">
            <a:spAutoFit/>
          </a:bodyPr>
          <a:lstStyle/>
          <a:p>
            <a:pPr algn="ctr" defTabSz="456487"/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</a:rPr>
              <a:t>Urylon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 Liner and</a:t>
            </a:r>
          </a:p>
          <a:p>
            <a:pPr algn="ctr" defTabSz="456487"/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Radon Seal</a:t>
            </a:r>
          </a:p>
        </p:txBody>
      </p:sp>
      <p:pic>
        <p:nvPicPr>
          <p:cNvPr id="374800" name="Picture 16" descr="M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376" y="228888"/>
            <a:ext cx="3275592" cy="2159320"/>
          </a:xfrm>
          <a:prstGeom prst="rect">
            <a:avLst/>
          </a:prstGeom>
          <a:noFill/>
        </p:spPr>
      </p:pic>
      <p:grpSp>
        <p:nvGrpSpPr>
          <p:cNvPr id="60" name="Group 59"/>
          <p:cNvGrpSpPr/>
          <p:nvPr/>
        </p:nvGrpSpPr>
        <p:grpSpPr>
          <a:xfrm>
            <a:off x="228600" y="0"/>
            <a:ext cx="3505200" cy="6858000"/>
            <a:chOff x="0" y="0"/>
            <a:chExt cx="3505200" cy="7254875"/>
          </a:xfrm>
        </p:grpSpPr>
        <p:grpSp>
          <p:nvGrpSpPr>
            <p:cNvPr id="61" name="Group 37"/>
            <p:cNvGrpSpPr/>
            <p:nvPr/>
          </p:nvGrpSpPr>
          <p:grpSpPr>
            <a:xfrm>
              <a:off x="0" y="0"/>
              <a:ext cx="3505200" cy="6858000"/>
              <a:chOff x="3505200" y="0"/>
              <a:chExt cx="3505200" cy="6858000"/>
            </a:xfrm>
          </p:grpSpPr>
          <p:grpSp>
            <p:nvGrpSpPr>
              <p:cNvPr id="67" name="Group 2"/>
              <p:cNvGrpSpPr>
                <a:grpSpLocks/>
              </p:cNvGrpSpPr>
              <p:nvPr/>
            </p:nvGrpSpPr>
            <p:grpSpPr bwMode="auto">
              <a:xfrm>
                <a:off x="6400800" y="457200"/>
                <a:ext cx="520700" cy="579438"/>
                <a:chOff x="3820" y="912"/>
                <a:chExt cx="328" cy="365"/>
              </a:xfrm>
            </p:grpSpPr>
            <p:sp>
              <p:nvSpPr>
                <p:cNvPr id="89" name="Rectangle 3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820" y="912"/>
                  <a:ext cx="116" cy="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rot="10800000" wrap="none">
                  <a:prstTxWarp prst="textNoShape">
                    <a:avLst/>
                  </a:prstTxWarp>
                  <a:spAutoFit/>
                </a:bodyPr>
                <a:lstStyle/>
                <a:p>
                  <a:endParaRPr kumimoji="0" lang="en-GB" sz="3200">
                    <a:solidFill>
                      <a:schemeClr val="tx1"/>
                    </a:solidFill>
                    <a:latin typeface="Symbol" pitchFamily="-65" charset="2"/>
                  </a:endParaRPr>
                </a:p>
              </p:txBody>
            </p:sp>
            <p:sp>
              <p:nvSpPr>
                <p:cNvPr id="90" name="Rectangle 4"/>
                <p:cNvSpPr>
                  <a:spLocks noChangeArrowheads="1"/>
                </p:cNvSpPr>
                <p:nvPr/>
              </p:nvSpPr>
              <p:spPr bwMode="auto">
                <a:xfrm>
                  <a:off x="4032" y="964"/>
                  <a:ext cx="11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endParaRPr kumimoji="0" lang="en-US">
                    <a:solidFill>
                      <a:schemeClr val="tx1"/>
                    </a:solidFill>
                    <a:latin typeface="Times New Roman" pitchFamily="-65" charset="0"/>
                  </a:endParaRPr>
                </a:p>
              </p:txBody>
            </p:sp>
          </p:grpSp>
          <p:sp>
            <p:nvSpPr>
              <p:cNvPr id="68" name="Rectangle 67"/>
              <p:cNvSpPr/>
              <p:nvPr/>
            </p:nvSpPr>
            <p:spPr>
              <a:xfrm>
                <a:off x="3505200" y="0"/>
                <a:ext cx="3429000" cy="6858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9" name="Group 35"/>
              <p:cNvGrpSpPr/>
              <p:nvPr/>
            </p:nvGrpSpPr>
            <p:grpSpPr>
              <a:xfrm>
                <a:off x="3505200" y="0"/>
                <a:ext cx="3352800" cy="2438400"/>
                <a:chOff x="228600" y="990600"/>
                <a:chExt cx="2765425" cy="1574800"/>
              </a:xfrm>
            </p:grpSpPr>
            <p:sp useBgFill="1">
              <p:nvSpPr>
                <p:cNvPr id="77" name="Rectangle 20"/>
                <p:cNvSpPr>
                  <a:spLocks noChangeArrowheads="1"/>
                </p:cNvSpPr>
                <p:nvPr/>
              </p:nvSpPr>
              <p:spPr bwMode="auto">
                <a:xfrm>
                  <a:off x="228600" y="990600"/>
                  <a:ext cx="2765425" cy="1574800"/>
                </a:xfrm>
                <a:prstGeom prst="rect">
                  <a:avLst/>
                </a:prstGeom>
                <a:ln w="38100">
                  <a:solidFill>
                    <a:srgbClr val="333333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pic>
              <p:nvPicPr>
                <p:cNvPr id="78" name="Picture 21" descr="electron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04800" y="1035050"/>
                  <a:ext cx="2130425" cy="1387475"/>
                </a:xfrm>
                <a:prstGeom prst="rect">
                  <a:avLst/>
                </a:prstGeom>
              </p:spPr>
            </p:pic>
            <p:sp useBgFill="1">
              <p:nvSpPr>
                <p:cNvPr id="79" name="Rectangle 22"/>
                <p:cNvSpPr>
                  <a:spLocks noChangeArrowheads="1"/>
                </p:cNvSpPr>
                <p:nvPr/>
              </p:nvSpPr>
              <p:spPr bwMode="auto">
                <a:xfrm>
                  <a:off x="1582738" y="1035050"/>
                  <a:ext cx="925513" cy="153988"/>
                </a:xfrm>
                <a:prstGeom prst="rect">
                  <a:avLst/>
                </a:prstGeom>
                <a:ln w="38100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80" name="Group 23"/>
                <p:cNvGrpSpPr>
                  <a:grpSpLocks/>
                </p:cNvGrpSpPr>
                <p:nvPr/>
              </p:nvGrpSpPr>
              <p:grpSpPr bwMode="auto">
                <a:xfrm>
                  <a:off x="1331914" y="1122363"/>
                  <a:ext cx="1277939" cy="749300"/>
                  <a:chOff x="1477" y="2716"/>
                  <a:chExt cx="1234" cy="823"/>
                </a:xfrm>
                <a:solidFill>
                  <a:schemeClr val="bg1"/>
                </a:solidFill>
              </p:grpSpPr>
              <p:sp>
                <p:nvSpPr>
                  <p:cNvPr id="84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1912" y="2716"/>
                    <a:ext cx="412" cy="338"/>
                  </a:xfrm>
                  <a:prstGeom prst="ellipse">
                    <a:avLst/>
                  </a:prstGeom>
                  <a:grpFill/>
                  <a:ln w="38100">
                    <a:noFill/>
                    <a:round/>
                    <a:headEnd/>
                    <a:tailEnd/>
                  </a:ln>
                  <a:effectLst/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1477" y="2789"/>
                    <a:ext cx="992" cy="750"/>
                  </a:xfrm>
                  <a:prstGeom prst="rect">
                    <a:avLst/>
                  </a:prstGeom>
                  <a:grpFill/>
                  <a:ln w="381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/>
                  </a:p>
                </p:txBody>
              </p:sp>
              <p:pic>
                <p:nvPicPr>
                  <p:cNvPr id="86" name="Picture 26" descr="electron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 l="44655" t="19095" r="17735" b="53937"/>
                  <a:stretch>
                    <a:fillRect/>
                  </a:stretch>
                </p:blipFill>
                <p:spPr bwMode="auto">
                  <a:xfrm>
                    <a:off x="1936" y="3007"/>
                    <a:ext cx="750" cy="411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87" name="Line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49" y="3345"/>
                    <a:ext cx="702" cy="146"/>
                  </a:xfrm>
                  <a:prstGeom prst="line">
                    <a:avLst/>
                  </a:prstGeom>
                  <a:grpFill/>
                  <a:ln w="38100">
                    <a:solidFill>
                      <a:srgbClr val="333333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2469" y="2958"/>
                    <a:ext cx="242" cy="217"/>
                  </a:xfrm>
                  <a:prstGeom prst="ellipse">
                    <a:avLst/>
                  </a:prstGeom>
                  <a:grpFill/>
                  <a:ln w="381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 useBgFill="1">
              <p:nvSpPr>
                <p:cNvPr id="81" name="Oval 29"/>
                <p:cNvSpPr>
                  <a:spLocks noChangeArrowheads="1"/>
                </p:cNvSpPr>
                <p:nvPr/>
              </p:nvSpPr>
              <p:spPr bwMode="auto">
                <a:xfrm>
                  <a:off x="2108200" y="1717675"/>
                  <a:ext cx="125413" cy="88900"/>
                </a:xfrm>
                <a:prstGeom prst="ellipse">
                  <a:avLst/>
                </a:prstGeom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 useBgFill="1">
              <p:nvSpPr>
                <p:cNvPr id="82" name="Oval 30"/>
                <p:cNvSpPr>
                  <a:spLocks noChangeArrowheads="1"/>
                </p:cNvSpPr>
                <p:nvPr/>
              </p:nvSpPr>
              <p:spPr bwMode="auto">
                <a:xfrm>
                  <a:off x="2559050" y="1651000"/>
                  <a:ext cx="74613" cy="88900"/>
                </a:xfrm>
                <a:prstGeom prst="ellipse">
                  <a:avLst/>
                </a:prstGeom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 useBgFill="1">
              <p:nvSpPr>
                <p:cNvPr id="8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28600" y="990600"/>
                  <a:ext cx="2651125" cy="274638"/>
                </a:xfrm>
                <a:prstGeom prst="rect">
                  <a:avLst/>
                </a:prstGeom>
                <a:ln w="381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kumimoji="0" lang="en-US" sz="1200" dirty="0">
                      <a:solidFill>
                        <a:srgbClr val="FF0000"/>
                      </a:solidFill>
                    </a:rPr>
                    <a:t>Neutrino-Electron Scattering (ES)</a:t>
                  </a:r>
                </a:p>
              </p:txBody>
            </p:sp>
          </p:grpSp>
          <p:grpSp>
            <p:nvGrpSpPr>
              <p:cNvPr id="70" name="Group 34"/>
              <p:cNvGrpSpPr/>
              <p:nvPr/>
            </p:nvGrpSpPr>
            <p:grpSpPr>
              <a:xfrm>
                <a:off x="3505200" y="2438400"/>
                <a:ext cx="3505200" cy="2362200"/>
                <a:chOff x="231775" y="2698750"/>
                <a:chExt cx="2765425" cy="1960563"/>
              </a:xfrm>
            </p:grpSpPr>
            <p:grpSp>
              <p:nvGrpSpPr>
                <p:cNvPr id="71" name="Group 40"/>
                <p:cNvGrpSpPr>
                  <a:grpSpLocks/>
                </p:cNvGrpSpPr>
                <p:nvPr/>
              </p:nvGrpSpPr>
              <p:grpSpPr bwMode="auto">
                <a:xfrm>
                  <a:off x="290513" y="2844800"/>
                  <a:ext cx="2706687" cy="1806575"/>
                  <a:chOff x="364" y="2716"/>
                  <a:chExt cx="2226" cy="1494"/>
                </a:xfrm>
              </p:grpSpPr>
              <p:pic>
                <p:nvPicPr>
                  <p:cNvPr id="74" name="Picture 41" descr="charged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364" y="2716"/>
                    <a:ext cx="2190" cy="1494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75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1719" y="2741"/>
                    <a:ext cx="871" cy="217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1936" y="2886"/>
                    <a:ext cx="315" cy="29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8100">
                    <a:noFill/>
                    <a:round/>
                    <a:headEnd/>
                    <a:tailEnd/>
                  </a:ln>
                  <a:effectLst/>
                </p:spPr>
                <p:txBody>
                  <a:bodyPr anchor="ctr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72" name="Rectangle 44"/>
                <p:cNvSpPr>
                  <a:spLocks noChangeArrowheads="1"/>
                </p:cNvSpPr>
                <p:nvPr/>
              </p:nvSpPr>
              <p:spPr bwMode="auto">
                <a:xfrm>
                  <a:off x="231775" y="2698750"/>
                  <a:ext cx="2647950" cy="1960563"/>
                </a:xfrm>
                <a:prstGeom prst="rect">
                  <a:avLst/>
                </a:prstGeom>
                <a:noFill/>
                <a:ln w="38100">
                  <a:solidFill>
                    <a:srgbClr val="333333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693738" y="2738438"/>
                  <a:ext cx="1708150" cy="274637"/>
                </a:xfrm>
                <a:prstGeom prst="rect">
                  <a:avLst/>
                </a:prstGeom>
                <a:noFill/>
                <a:ln w="381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kumimoji="0" lang="en-US" sz="1200" dirty="0">
                      <a:solidFill>
                        <a:srgbClr val="FF0000"/>
                      </a:solidFill>
                    </a:rPr>
                    <a:t>Charged Current (CC)</a:t>
                  </a:r>
                </a:p>
              </p:txBody>
            </p:sp>
          </p:grpSp>
        </p:grpSp>
        <p:grpSp>
          <p:nvGrpSpPr>
            <p:cNvPr id="62" name="Group 38"/>
            <p:cNvGrpSpPr>
              <a:grpSpLocks/>
            </p:cNvGrpSpPr>
            <p:nvPr/>
          </p:nvGrpSpPr>
          <p:grpSpPr bwMode="auto">
            <a:xfrm>
              <a:off x="0" y="4800600"/>
              <a:ext cx="3352800" cy="2454275"/>
              <a:chOff x="98" y="1749"/>
              <a:chExt cx="1621" cy="1306"/>
            </a:xfrm>
          </p:grpSpPr>
          <p:sp>
            <p:nvSpPr>
              <p:cNvPr id="63" name="Rectangle 34"/>
              <p:cNvSpPr>
                <a:spLocks noChangeArrowheads="1"/>
              </p:cNvSpPr>
              <p:nvPr/>
            </p:nvSpPr>
            <p:spPr bwMode="auto">
              <a:xfrm>
                <a:off x="98" y="1749"/>
                <a:ext cx="1621" cy="1306"/>
              </a:xfrm>
              <a:prstGeom prst="rect">
                <a:avLst/>
              </a:prstGeom>
              <a:noFill/>
              <a:ln w="38100">
                <a:solidFill>
                  <a:srgbClr val="333333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Rectangle 35"/>
              <p:cNvSpPr>
                <a:spLocks noChangeArrowheads="1"/>
              </p:cNvSpPr>
              <p:nvPr/>
            </p:nvSpPr>
            <p:spPr bwMode="auto">
              <a:xfrm>
                <a:off x="152" y="2929"/>
                <a:ext cx="126" cy="90"/>
              </a:xfrm>
              <a:prstGeom prst="rect">
                <a:avLst/>
              </a:prstGeom>
              <a:solidFill>
                <a:srgbClr val="FFFFFF"/>
              </a:solidFill>
              <a:ln w="3810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Text Box 36"/>
              <p:cNvSpPr txBox="1">
                <a:spLocks noChangeArrowheads="1"/>
              </p:cNvSpPr>
              <p:nvPr/>
            </p:nvSpPr>
            <p:spPr bwMode="auto">
              <a:xfrm>
                <a:off x="297" y="1767"/>
                <a:ext cx="1243" cy="173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0" lang="en-US" sz="1200" dirty="0">
                    <a:solidFill>
                      <a:srgbClr val="FF0000"/>
                    </a:solidFill>
                  </a:rPr>
                  <a:t>Neutral Current (NC)</a:t>
                </a:r>
              </a:p>
            </p:txBody>
          </p:sp>
          <p:pic>
            <p:nvPicPr>
              <p:cNvPr id="66" name="Picture 33" descr="neutral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b="39030"/>
              <a:stretch>
                <a:fillRect/>
              </a:stretch>
            </p:blipFill>
            <p:spPr bwMode="auto">
              <a:xfrm>
                <a:off x="116" y="1946"/>
                <a:ext cx="1530" cy="1054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219200"/>
            <a:ext cx="8153400" cy="53567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57400" y="457200"/>
            <a:ext cx="5083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800000"/>
                </a:solidFill>
              </a:rPr>
              <a:t> Full Fit to Data (1D projection, binned)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447800" y="0"/>
            <a:ext cx="6335388" cy="5847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Low Energy Threshold Analysis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273224"/>
            <a:ext cx="548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PRELIMINARY</a:t>
            </a:r>
            <a:endParaRPr lang="en-GB" sz="3200" b="1" i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838200"/>
            <a:ext cx="22948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Phase I </a:t>
            </a:r>
            <a:r>
              <a:rPr lang="en-US" dirty="0" err="1" smtClean="0"/>
              <a:t>cos</a:t>
            </a:r>
            <a:r>
              <a:rPr lang="en-US" dirty="0" err="1" smtClean="0">
                <a:latin typeface="Symbol" charset="2"/>
                <a:cs typeface="Symbol" charset="2"/>
              </a:rPr>
              <a:t>q</a:t>
            </a:r>
            <a:r>
              <a:rPr lang="en-US" baseline="-25000" dirty="0" err="1" smtClean="0"/>
              <a:t>sun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3086" t="17249" r="12808" b="4148"/>
          <a:stretch>
            <a:fillRect/>
          </a:stretch>
        </p:blipFill>
        <p:spPr bwMode="auto">
          <a:xfrm>
            <a:off x="29752" y="857232"/>
            <a:ext cx="9084496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357554" y="1071546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ndara" pitchFamily="34" charset="0"/>
              </a:rPr>
              <a:t>Salt phase spectrum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643174" y="1285860"/>
            <a:ext cx="642942" cy="1588"/>
          </a:xfrm>
          <a:prstGeom prst="line">
            <a:avLst/>
          </a:prstGeom>
          <a:ln w="57150">
            <a:solidFill>
              <a:srgbClr val="0000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47800" y="0"/>
            <a:ext cx="6335388" cy="5847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Low Energy Threshold Analysis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457200"/>
            <a:ext cx="5955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800000"/>
                </a:solidFill>
              </a:rPr>
              <a:t> Uncertainties on ES Electron Recoil Spectrum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5562600"/>
            <a:ext cx="548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PRELIMINARY</a:t>
            </a:r>
            <a:endParaRPr lang="en-GB" sz="3200" b="1" i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3086" t="17249" r="12808" b="4148"/>
          <a:stretch>
            <a:fillRect/>
          </a:stretch>
        </p:blipFill>
        <p:spPr bwMode="auto">
          <a:xfrm>
            <a:off x="59504" y="857232"/>
            <a:ext cx="9084496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357554" y="1071546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ndara" pitchFamily="34" charset="0"/>
              </a:rPr>
              <a:t>Salt phase spectrum</a:t>
            </a:r>
          </a:p>
          <a:p>
            <a:r>
              <a:rPr lang="en-GB" sz="2400" dirty="0" smtClean="0">
                <a:latin typeface="Candara" pitchFamily="34" charset="0"/>
              </a:rPr>
              <a:t>LETA spectrum</a:t>
            </a:r>
            <a:endParaRPr lang="en-GB" sz="2400" dirty="0">
              <a:latin typeface="Candara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643174" y="1285860"/>
            <a:ext cx="642942" cy="1588"/>
          </a:xfrm>
          <a:prstGeom prst="line">
            <a:avLst/>
          </a:prstGeom>
          <a:ln w="57150">
            <a:solidFill>
              <a:srgbClr val="0000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43174" y="1643050"/>
            <a:ext cx="642942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00200" y="457200"/>
            <a:ext cx="5955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800000"/>
                </a:solidFill>
              </a:rPr>
              <a:t> Uncertainties on ES Electron Recoil Spectrum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447800" y="0"/>
            <a:ext cx="6335388" cy="5847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Low Energy Threshold Analysis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5486400"/>
            <a:ext cx="548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PRELIMINARY</a:t>
            </a:r>
            <a:endParaRPr lang="en-GB" sz="3200" b="1" i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6173" t="16157" r="8950" b="6332"/>
          <a:stretch>
            <a:fillRect/>
          </a:stretch>
        </p:blipFill>
        <p:spPr bwMode="auto">
          <a:xfrm>
            <a:off x="34197" y="928670"/>
            <a:ext cx="9075607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5984" y="1285860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ndara" pitchFamily="34" charset="0"/>
              </a:rPr>
              <a:t>Statistics (+ </a:t>
            </a:r>
            <a:r>
              <a:rPr lang="en-GB" sz="2400" dirty="0" err="1" smtClean="0">
                <a:latin typeface="Candara" pitchFamily="34" charset="0"/>
              </a:rPr>
              <a:t>bkg</a:t>
            </a:r>
            <a:r>
              <a:rPr lang="en-GB" sz="2400" dirty="0" smtClean="0">
                <a:latin typeface="Candara" pitchFamily="34" charset="0"/>
              </a:rPr>
              <a:t> correlations)</a:t>
            </a:r>
          </a:p>
          <a:p>
            <a:r>
              <a:rPr lang="en-GB" sz="2400" dirty="0" smtClean="0">
                <a:latin typeface="Candara" pitchFamily="34" charset="0"/>
              </a:rPr>
              <a:t>Detector </a:t>
            </a:r>
            <a:r>
              <a:rPr lang="en-GB" sz="2400" dirty="0" err="1" smtClean="0">
                <a:latin typeface="Candara" pitchFamily="34" charset="0"/>
              </a:rPr>
              <a:t>systematics</a:t>
            </a:r>
            <a:endParaRPr lang="en-GB" sz="2400" dirty="0">
              <a:latin typeface="Candara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643042" y="1500174"/>
            <a:ext cx="64294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643042" y="1785926"/>
            <a:ext cx="642942" cy="142876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000232" y="500042"/>
            <a:ext cx="5072098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447800" y="0"/>
            <a:ext cx="6335388" cy="5847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Low Energy Threshold Analysis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457200"/>
            <a:ext cx="5955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800000"/>
                </a:solidFill>
              </a:rPr>
              <a:t> Uncertainties on ES Electron Recoil Spectrum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5562600"/>
            <a:ext cx="548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PRELIMINARY</a:t>
            </a:r>
            <a:endParaRPr lang="en-GB" sz="3200" b="1" i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086" t="17249" r="12808" b="4148"/>
          <a:stretch>
            <a:fillRect/>
          </a:stretch>
        </p:blipFill>
        <p:spPr bwMode="auto">
          <a:xfrm>
            <a:off x="0" y="857232"/>
            <a:ext cx="9084496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000496" y="1071546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ndara" pitchFamily="34" charset="0"/>
              </a:rPr>
              <a:t>Salt phase spectrum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286116" y="1285860"/>
            <a:ext cx="642942" cy="1588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47800" y="0"/>
            <a:ext cx="6335388" cy="5847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Low Energy Threshold Analysis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457200"/>
            <a:ext cx="5929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800000"/>
                </a:solidFill>
              </a:rPr>
              <a:t> Uncertainties on CC Electron Recoil Spectrum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5638800"/>
            <a:ext cx="548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PRELIMINARY</a:t>
            </a:r>
            <a:endParaRPr lang="en-GB" sz="3200" b="1" i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086" t="17249" r="12808" b="4148"/>
          <a:stretch>
            <a:fillRect/>
          </a:stretch>
        </p:blipFill>
        <p:spPr bwMode="auto">
          <a:xfrm>
            <a:off x="0" y="857232"/>
            <a:ext cx="9084496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000496" y="1071546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ndara" pitchFamily="34" charset="0"/>
              </a:rPr>
              <a:t>Salt phase spectrum</a:t>
            </a:r>
          </a:p>
          <a:p>
            <a:r>
              <a:rPr lang="en-GB" sz="2400" dirty="0" smtClean="0">
                <a:latin typeface="Candara" pitchFamily="34" charset="0"/>
              </a:rPr>
              <a:t>LETA spectrum</a:t>
            </a:r>
            <a:endParaRPr lang="en-GB" sz="2400" dirty="0">
              <a:latin typeface="Candara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286116" y="1285860"/>
            <a:ext cx="642942" cy="1588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86116" y="1643050"/>
            <a:ext cx="64294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447800" y="0"/>
            <a:ext cx="6335388" cy="5847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Low Energy Threshold Analysis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457200"/>
            <a:ext cx="5929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800000"/>
                </a:solidFill>
              </a:rPr>
              <a:t> Uncertainties on CC Electron Recoil Spectrum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5562600"/>
            <a:ext cx="548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PRELIMINARY</a:t>
            </a:r>
            <a:endParaRPr lang="en-GB" sz="3200" b="1" i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6173" t="16157" r="8950" b="5240"/>
          <a:stretch>
            <a:fillRect/>
          </a:stretch>
        </p:blipFill>
        <p:spPr bwMode="auto">
          <a:xfrm>
            <a:off x="42651" y="928670"/>
            <a:ext cx="9058699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5984" y="1285860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ndara" pitchFamily="34" charset="0"/>
              </a:rPr>
              <a:t>Statistics (+ </a:t>
            </a:r>
            <a:r>
              <a:rPr lang="en-GB" sz="2400" dirty="0" err="1" smtClean="0">
                <a:latin typeface="Candara" pitchFamily="34" charset="0"/>
              </a:rPr>
              <a:t>bkg</a:t>
            </a:r>
            <a:r>
              <a:rPr lang="en-GB" sz="2400" dirty="0" smtClean="0">
                <a:latin typeface="Candara" pitchFamily="34" charset="0"/>
              </a:rPr>
              <a:t> correlations)</a:t>
            </a:r>
          </a:p>
          <a:p>
            <a:r>
              <a:rPr lang="en-GB" sz="2400" dirty="0" smtClean="0">
                <a:latin typeface="Candara" pitchFamily="34" charset="0"/>
              </a:rPr>
              <a:t>Detector </a:t>
            </a:r>
            <a:r>
              <a:rPr lang="en-GB" sz="2400" dirty="0" err="1" smtClean="0">
                <a:latin typeface="Candara" pitchFamily="34" charset="0"/>
              </a:rPr>
              <a:t>systematics</a:t>
            </a:r>
            <a:endParaRPr lang="en-GB" sz="2400" dirty="0">
              <a:latin typeface="Candara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643042" y="1500174"/>
            <a:ext cx="64294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643042" y="1785926"/>
            <a:ext cx="642942" cy="1428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000232" y="500042"/>
            <a:ext cx="5072098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447800" y="0"/>
            <a:ext cx="6335388" cy="5847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Low Energy Threshold Analysis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457200"/>
            <a:ext cx="5929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800000"/>
                </a:solidFill>
              </a:rPr>
              <a:t> Uncertainties on CC Electron Recoil Spectrum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5486400"/>
            <a:ext cx="548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PRELIMINARY</a:t>
            </a:r>
            <a:endParaRPr lang="en-GB" sz="3200" b="1" i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086" t="17249" r="12808" b="12882"/>
          <a:stretch>
            <a:fillRect/>
          </a:stretch>
        </p:blipFill>
        <p:spPr bwMode="auto">
          <a:xfrm>
            <a:off x="533400" y="1295400"/>
            <a:ext cx="778674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714744" y="5863256"/>
            <a:ext cx="5286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PRELIMINARY</a:t>
            </a:r>
            <a:endParaRPr lang="en-GB" sz="4400" b="1" i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7400" y="2819400"/>
            <a:ext cx="1905000" cy="2438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5867400" y="3511296"/>
            <a:ext cx="1905000" cy="158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429000" y="5943600"/>
            <a:ext cx="4800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447800" y="0"/>
            <a:ext cx="6335388" cy="5847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Low Energy Threshold Analysis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8800" y="457200"/>
            <a:ext cx="5929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800000"/>
                </a:solidFill>
              </a:rPr>
              <a:t> Uncertainties on CC Electron Recoil Spectrum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5867400"/>
            <a:ext cx="900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Phase I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743200" y="5867400"/>
            <a:ext cx="10128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Phase II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191000" y="5867400"/>
            <a:ext cx="1124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Phase III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562600" y="5867400"/>
            <a:ext cx="12235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Phase I+II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7010400" y="5867400"/>
            <a:ext cx="12235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Phase I+II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2133600" y="914400"/>
            <a:ext cx="4648200" cy="5746546"/>
            <a:chOff x="2209800" y="762000"/>
            <a:chExt cx="4648200" cy="57465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9800" y="762000"/>
              <a:ext cx="4648200" cy="574654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343400" y="4191000"/>
              <a:ext cx="126979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(Without </a:t>
              </a:r>
            </a:p>
            <a:p>
              <a:r>
                <a:rPr lang="en-US" sz="1600" dirty="0" smtClean="0"/>
                <a:t>Day/Night)</a:t>
              </a:r>
              <a:endParaRPr lang="en-US" sz="16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181600" y="4724400"/>
              <a:ext cx="12192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447800" y="0"/>
            <a:ext cx="6335388" cy="5847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Low Energy Threshold Analysis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457200"/>
            <a:ext cx="4006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800000"/>
                </a:solidFill>
              </a:rPr>
              <a:t> SNO-Only Mixing Parameters</a:t>
            </a:r>
            <a:endParaRPr lang="en-US" sz="20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447800" y="0"/>
            <a:ext cx="6335388" cy="5847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Low Energy Threshold Analysis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533400"/>
            <a:ext cx="4993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800000"/>
                </a:solidFill>
              </a:rPr>
              <a:t> Results to Look for in Upcoming Paper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524000"/>
            <a:ext cx="668644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9900"/>
                </a:solidFill>
              </a:rPr>
              <a:t> CC &amp; ES binned recoil spectra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9900"/>
                </a:solidFill>
              </a:rPr>
              <a:t> NC-measured total flux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9900"/>
                </a:solidFill>
              </a:rPr>
              <a:t> Direct extraction of survival probability P</a:t>
            </a:r>
            <a:r>
              <a:rPr lang="en-US" baseline="-25000" dirty="0" smtClean="0">
                <a:solidFill>
                  <a:srgbClr val="009900"/>
                </a:solidFill>
              </a:rPr>
              <a:t>ee</a:t>
            </a:r>
            <a:r>
              <a:rPr lang="en-US" sz="2000" dirty="0" smtClean="0">
                <a:solidFill>
                  <a:srgbClr val="800000"/>
                </a:solidFill>
              </a:rPr>
              <a:t>:</a:t>
            </a:r>
          </a:p>
          <a:p>
            <a:endParaRPr lang="en-US" dirty="0" smtClean="0">
              <a:solidFill>
                <a:srgbClr val="009900"/>
              </a:solidFill>
            </a:endParaRPr>
          </a:p>
          <a:p>
            <a:endParaRPr lang="en-US" dirty="0" smtClean="0">
              <a:solidFill>
                <a:srgbClr val="009900"/>
              </a:solidFill>
            </a:endParaRPr>
          </a:p>
          <a:p>
            <a:pPr>
              <a:buFont typeface="Arial"/>
              <a:buChar char="•"/>
            </a:pPr>
            <a:endParaRPr lang="en-US" dirty="0" smtClean="0">
              <a:solidFill>
                <a:srgbClr val="009900"/>
              </a:solidFill>
            </a:endParaRPr>
          </a:p>
          <a:p>
            <a:pPr>
              <a:buFont typeface="Arial"/>
              <a:buChar char="•"/>
            </a:pPr>
            <a:endParaRPr lang="en-US" dirty="0" smtClean="0">
              <a:solidFill>
                <a:srgbClr val="009900"/>
              </a:solidFill>
            </a:endParaRPr>
          </a:p>
          <a:p>
            <a:pPr>
              <a:buFont typeface="Arial"/>
              <a:buChar char="•"/>
            </a:pPr>
            <a:endParaRPr lang="en-US" dirty="0" smtClean="0">
              <a:solidFill>
                <a:srgbClr val="009900"/>
              </a:solidFill>
            </a:endParaRPr>
          </a:p>
          <a:p>
            <a:pPr>
              <a:buFont typeface="Arial"/>
              <a:buChar char="•"/>
            </a:pPr>
            <a:endParaRPr lang="en-US" dirty="0" smtClean="0">
              <a:solidFill>
                <a:srgbClr val="009900"/>
              </a:solidFill>
            </a:endParaRPr>
          </a:p>
          <a:p>
            <a:pPr>
              <a:buFont typeface="Arial"/>
              <a:buChar char="•"/>
            </a:pPr>
            <a:endParaRPr lang="en-US" dirty="0" smtClean="0">
              <a:solidFill>
                <a:srgbClr val="009900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Solar+KamLAND</a:t>
            </a:r>
            <a:r>
              <a:rPr lang="en-US" dirty="0" smtClean="0">
                <a:solidFill>
                  <a:srgbClr val="009900"/>
                </a:solidFill>
              </a:rPr>
              <a:t> two-flavor contours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 err="1" smtClean="0">
                <a:solidFill>
                  <a:srgbClr val="009900"/>
                </a:solidFill>
              </a:rPr>
              <a:t>Solar+KamLAND</a:t>
            </a:r>
            <a:r>
              <a:rPr lang="en-US" dirty="0" smtClean="0">
                <a:solidFill>
                  <a:srgbClr val="009900"/>
                </a:solidFill>
              </a:rPr>
              <a:t> three-flavor contours</a:t>
            </a:r>
            <a:endParaRPr lang="en-US" dirty="0">
              <a:solidFill>
                <a:srgbClr val="009900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 l="2039" t="7429" r="52654" b="8591"/>
          <a:stretch>
            <a:fillRect/>
          </a:stretch>
        </p:blipFill>
        <p:spPr bwMode="auto">
          <a:xfrm rot="16200000">
            <a:off x="6078474" y="1617726"/>
            <a:ext cx="1711452" cy="441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 rot="16200000">
            <a:off x="4341191" y="3608490"/>
            <a:ext cx="6785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i="1" dirty="0" err="1" smtClean="0">
                <a:latin typeface="Times New Roman"/>
                <a:cs typeface="Times New Roman"/>
              </a:rPr>
              <a:t>P</a:t>
            </a:r>
            <a:r>
              <a:rPr lang="en-US" sz="1800" baseline="-25000" dirty="0" err="1" smtClean="0">
                <a:latin typeface="Times New Roman"/>
                <a:cs typeface="Times New Roman"/>
              </a:rPr>
              <a:t>asym</a:t>
            </a:r>
            <a:endParaRPr lang="en-US" sz="1800" baseline="-25000" dirty="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4648200"/>
            <a:ext cx="463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Times New Roman"/>
                <a:cs typeface="Times New Roman"/>
              </a:rPr>
              <a:t>E</a:t>
            </a:r>
            <a:r>
              <a:rPr lang="en-US" sz="1800" i="1" baseline="-25000" dirty="0" smtClean="0">
                <a:latin typeface="Symbol" charset="2"/>
                <a:cs typeface="Symbol" charset="2"/>
              </a:rPr>
              <a:t>n</a:t>
            </a:r>
            <a:endParaRPr lang="en-US" sz="1800" i="1" baseline="-25000" dirty="0">
              <a:latin typeface="Symbol" charset="2"/>
              <a:cs typeface="Symbol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01000" y="4648200"/>
            <a:ext cx="463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Times New Roman"/>
                <a:cs typeface="Times New Roman"/>
              </a:rPr>
              <a:t>E</a:t>
            </a:r>
            <a:r>
              <a:rPr lang="en-US" sz="1800" i="1" baseline="-25000" dirty="0" smtClean="0">
                <a:latin typeface="Symbol" charset="2"/>
                <a:cs typeface="Symbol" charset="2"/>
              </a:rPr>
              <a:t>n</a:t>
            </a:r>
            <a:endParaRPr lang="en-US" sz="1800" i="1" baseline="-25000" dirty="0">
              <a:latin typeface="Symbol" charset="2"/>
              <a:cs typeface="Symbol" charset="2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l="48981" t="3516" r="4488" b="8591"/>
          <a:stretch>
            <a:fillRect/>
          </a:stretch>
        </p:blipFill>
        <p:spPr bwMode="auto">
          <a:xfrm rot="16200000">
            <a:off x="1417322" y="1583434"/>
            <a:ext cx="1737359" cy="45720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 rot="16200000">
            <a:off x="-237154" y="3519591"/>
            <a:ext cx="5759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i="1" dirty="0" err="1" smtClean="0">
                <a:latin typeface="Times New Roman"/>
                <a:cs typeface="Times New Roman"/>
              </a:rPr>
              <a:t>P</a:t>
            </a:r>
            <a:r>
              <a:rPr lang="en-US" sz="1800" baseline="-25000" dirty="0" err="1" smtClean="0">
                <a:latin typeface="Times New Roman"/>
                <a:cs typeface="Times New Roman"/>
              </a:rPr>
              <a:t>avg</a:t>
            </a:r>
            <a:endParaRPr lang="en-US" sz="1800" baseline="-25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1685" name="Object 5"/>
          <p:cNvGraphicFramePr>
            <a:graphicFrameLocks noChangeAspect="1"/>
          </p:cNvGraphicFramePr>
          <p:nvPr/>
        </p:nvGraphicFramePr>
        <p:xfrm>
          <a:off x="6772275" y="3810000"/>
          <a:ext cx="2371725" cy="3048000"/>
        </p:xfrm>
        <a:graphic>
          <a:graphicData uri="http://schemas.openxmlformats.org/presentationml/2006/ole">
            <p:oleObj spid="_x0000_s1026" name="Document" r:id="rId4" imgW="9438250" imgH="12105857" progId="">
              <p:embed/>
            </p:oleObj>
          </a:graphicData>
        </a:graphic>
      </p:graphicFrame>
      <p:sp>
        <p:nvSpPr>
          <p:cNvPr id="1351682" name="Text Box 2"/>
          <p:cNvSpPr txBox="1">
            <a:spLocks noChangeArrowheads="1"/>
          </p:cNvSpPr>
          <p:nvPr/>
        </p:nvSpPr>
        <p:spPr bwMode="auto">
          <a:xfrm>
            <a:off x="4724400" y="1828800"/>
            <a:ext cx="762000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kumimoji="0" lang="en-US" sz="3200">
              <a:solidFill>
                <a:schemeClr val="tx1"/>
              </a:solidFill>
              <a:latin typeface="Times New Roman" pitchFamily="-65" charset="0"/>
            </a:endParaRPr>
          </a:p>
        </p:txBody>
      </p:sp>
      <p:sp>
        <p:nvSpPr>
          <p:cNvPr id="1351683" name="Text Box 3"/>
          <p:cNvSpPr txBox="1">
            <a:spLocks noChangeArrowheads="1"/>
          </p:cNvSpPr>
          <p:nvPr/>
        </p:nvSpPr>
        <p:spPr bwMode="auto">
          <a:xfrm>
            <a:off x="1828800" y="996950"/>
            <a:ext cx="6431120" cy="338554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Wingdings" pitchFamily="-65" charset="2"/>
              <a:buChar char="ü"/>
            </a:pPr>
            <a:r>
              <a:rPr kumimoji="0" lang="en-US" sz="2800" b="1" dirty="0">
                <a:solidFill>
                  <a:srgbClr val="CC3300"/>
                </a:solidFill>
                <a:latin typeface="Times New Roman" pitchFamily="-65" charset="0"/>
              </a:rPr>
              <a:t> </a:t>
            </a:r>
            <a:r>
              <a:rPr kumimoji="0" lang="en-US" b="1" dirty="0">
                <a:solidFill>
                  <a:srgbClr val="CC3300"/>
                </a:solidFill>
              </a:rPr>
              <a:t>Phase I:</a:t>
            </a:r>
            <a:r>
              <a:rPr kumimoji="0" lang="en-US" b="1" dirty="0" smtClean="0">
                <a:solidFill>
                  <a:srgbClr val="CC3300"/>
                </a:solidFill>
              </a:rPr>
              <a:t> Just D</a:t>
            </a:r>
            <a:r>
              <a:rPr kumimoji="0" lang="en-US" b="1" baseline="-25000" dirty="0" smtClean="0">
                <a:solidFill>
                  <a:srgbClr val="CC3300"/>
                </a:solidFill>
              </a:rPr>
              <a:t>2</a:t>
            </a:r>
            <a:r>
              <a:rPr kumimoji="0" lang="en-US" b="1" dirty="0" smtClean="0">
                <a:solidFill>
                  <a:srgbClr val="CC3300"/>
                </a:solidFill>
              </a:rPr>
              <a:t>O:  neutron capture on deuterium</a:t>
            </a:r>
            <a:endParaRPr kumimoji="0" lang="en-US" sz="2800" b="1" dirty="0">
              <a:solidFill>
                <a:srgbClr val="FF9900"/>
              </a:solidFill>
              <a:latin typeface="Times New Roman" pitchFamily="-65" charset="0"/>
            </a:endParaRPr>
          </a:p>
          <a:p>
            <a:pPr lvl="1">
              <a:buFontTx/>
              <a:buChar char="•"/>
            </a:pPr>
            <a:r>
              <a:rPr kumimoji="0" lang="en-US" sz="2000" b="1" dirty="0">
                <a:solidFill>
                  <a:schemeClr val="tx2"/>
                </a:solidFill>
                <a:latin typeface="Times New Roman" pitchFamily="-65" charset="0"/>
              </a:rPr>
              <a:t> </a:t>
            </a:r>
            <a:r>
              <a:rPr kumimoji="0" lang="en-US" sz="2000" b="1" dirty="0">
                <a:solidFill>
                  <a:schemeClr val="tx2"/>
                </a:solidFill>
              </a:rPr>
              <a:t>Simple detector configuration, clean measurement</a:t>
            </a:r>
          </a:p>
          <a:p>
            <a:pPr lvl="1">
              <a:buFontTx/>
              <a:buChar char="•"/>
            </a:pPr>
            <a:r>
              <a:rPr kumimoji="0" lang="en-US" sz="2000" b="1" dirty="0">
                <a:solidFill>
                  <a:schemeClr val="tx2"/>
                </a:solidFill>
              </a:rPr>
              <a:t> Low neutron sensitivity</a:t>
            </a:r>
          </a:p>
          <a:p>
            <a:pPr lvl="1">
              <a:buFontTx/>
              <a:buChar char="•"/>
            </a:pPr>
            <a:r>
              <a:rPr kumimoji="0" lang="en-US" sz="2000" b="1" dirty="0">
                <a:solidFill>
                  <a:schemeClr val="tx2"/>
                </a:solidFill>
              </a:rPr>
              <a:t> Poor discrimination between neutrons and electrons</a:t>
            </a:r>
          </a:p>
          <a:p>
            <a:pPr>
              <a:buFont typeface="Wingdings" pitchFamily="-65" charset="2"/>
              <a:buChar char="ü"/>
            </a:pPr>
            <a:r>
              <a:rPr kumimoji="0" lang="en-US" b="1" dirty="0">
                <a:solidFill>
                  <a:srgbClr val="CC3300"/>
                </a:solidFill>
              </a:rPr>
              <a:t>Phase II: D</a:t>
            </a:r>
            <a:r>
              <a:rPr kumimoji="0" lang="en-US" b="1" baseline="-25000" dirty="0">
                <a:solidFill>
                  <a:srgbClr val="CC3300"/>
                </a:solidFill>
              </a:rPr>
              <a:t>2</a:t>
            </a:r>
            <a:r>
              <a:rPr kumimoji="0" lang="en-US" b="1" dirty="0">
                <a:solidFill>
                  <a:srgbClr val="CC3300"/>
                </a:solidFill>
              </a:rPr>
              <a:t>O + </a:t>
            </a:r>
            <a:r>
              <a:rPr kumimoji="0" lang="en-US" b="1" dirty="0" err="1" smtClean="0">
                <a:solidFill>
                  <a:srgbClr val="CC3300"/>
                </a:solidFill>
              </a:rPr>
              <a:t>NaCl</a:t>
            </a:r>
            <a:r>
              <a:rPr kumimoji="0" lang="en-US" b="1" dirty="0" smtClean="0">
                <a:solidFill>
                  <a:srgbClr val="CC3300"/>
                </a:solidFill>
              </a:rPr>
              <a:t>: neutron capture on Chlorine</a:t>
            </a:r>
            <a:endParaRPr kumimoji="0" lang="en-US" b="1" dirty="0">
              <a:solidFill>
                <a:srgbClr val="CC3300"/>
              </a:solidFill>
            </a:endParaRPr>
          </a:p>
          <a:p>
            <a:pPr lvl="1">
              <a:buFontTx/>
              <a:buChar char="•"/>
            </a:pPr>
            <a:r>
              <a:rPr kumimoji="0" lang="en-US" sz="2000" b="1" dirty="0">
                <a:solidFill>
                  <a:schemeClr val="tx2"/>
                </a:solidFill>
              </a:rPr>
              <a:t> Very good neutron sensitivity</a:t>
            </a:r>
          </a:p>
          <a:p>
            <a:pPr lvl="1">
              <a:buFontTx/>
              <a:buChar char="•"/>
            </a:pPr>
            <a:r>
              <a:rPr kumimoji="0" lang="en-US" sz="2000" b="1" dirty="0">
                <a:solidFill>
                  <a:schemeClr val="tx2"/>
                </a:solidFill>
              </a:rPr>
              <a:t> Better neutron electron separation</a:t>
            </a:r>
          </a:p>
          <a:p>
            <a:pPr>
              <a:buFontTx/>
              <a:buChar char="•"/>
            </a:pPr>
            <a:r>
              <a:rPr kumimoji="0" lang="en-US" sz="2800" b="1" dirty="0">
                <a:solidFill>
                  <a:srgbClr val="CC3300"/>
                </a:solidFill>
                <a:latin typeface="Times New Roman" pitchFamily="-65" charset="0"/>
              </a:rPr>
              <a:t> </a:t>
            </a:r>
            <a:r>
              <a:rPr kumimoji="0" lang="en-US" b="1" dirty="0">
                <a:solidFill>
                  <a:srgbClr val="CC3300"/>
                </a:solidFill>
              </a:rPr>
              <a:t>Phase III: D</a:t>
            </a:r>
            <a:r>
              <a:rPr kumimoji="0" lang="en-US" b="1" baseline="-25000" dirty="0">
                <a:solidFill>
                  <a:srgbClr val="CC3300"/>
                </a:solidFill>
              </a:rPr>
              <a:t>2</a:t>
            </a:r>
            <a:r>
              <a:rPr kumimoji="0" lang="en-US" b="1" dirty="0">
                <a:solidFill>
                  <a:srgbClr val="CC3300"/>
                </a:solidFill>
              </a:rPr>
              <a:t>O + </a:t>
            </a:r>
            <a:r>
              <a:rPr kumimoji="0" lang="en-US" b="1" baseline="30000" dirty="0">
                <a:solidFill>
                  <a:srgbClr val="CC3300"/>
                </a:solidFill>
              </a:rPr>
              <a:t>3</a:t>
            </a:r>
            <a:r>
              <a:rPr kumimoji="0" lang="en-US" b="1" dirty="0">
                <a:solidFill>
                  <a:srgbClr val="CC3300"/>
                </a:solidFill>
              </a:rPr>
              <a:t>He Proportional Counters</a:t>
            </a:r>
          </a:p>
          <a:p>
            <a:pPr lvl="1">
              <a:buFontTx/>
              <a:buChar char="•"/>
            </a:pPr>
            <a:r>
              <a:rPr kumimoji="0" lang="en-US" sz="2000" b="1" dirty="0">
                <a:solidFill>
                  <a:schemeClr val="tx2"/>
                </a:solidFill>
              </a:rPr>
              <a:t> Good neutron sensitivity</a:t>
            </a:r>
          </a:p>
          <a:p>
            <a:pPr lvl="1">
              <a:buFontTx/>
              <a:buChar char="•"/>
            </a:pPr>
            <a:r>
              <a:rPr kumimoji="0" lang="en-US" sz="2000" b="1" dirty="0">
                <a:solidFill>
                  <a:schemeClr val="tx2"/>
                </a:solidFill>
              </a:rPr>
              <a:t> Great neutron/electron separation</a:t>
            </a:r>
          </a:p>
        </p:txBody>
      </p:sp>
      <p:sp>
        <p:nvSpPr>
          <p:cNvPr id="1351684" name="Rectangle 4"/>
          <p:cNvSpPr>
            <a:spLocks noChangeArrowheads="1"/>
          </p:cNvSpPr>
          <p:nvPr/>
        </p:nvSpPr>
        <p:spPr bwMode="auto">
          <a:xfrm>
            <a:off x="228600" y="-2286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600" b="1" dirty="0">
                <a:solidFill>
                  <a:srgbClr val="000099"/>
                </a:solidFill>
              </a:rPr>
              <a:t>Three Phases of </a:t>
            </a:r>
            <a:r>
              <a:rPr lang="en-US" sz="3600" b="1" dirty="0" smtClean="0">
                <a:solidFill>
                  <a:srgbClr val="000099"/>
                </a:solidFill>
              </a:rPr>
              <a:t>SNO: 3 NC reactions</a:t>
            </a:r>
            <a:endParaRPr lang="en-US" sz="3600" b="1" dirty="0">
              <a:solidFill>
                <a:srgbClr val="000099"/>
              </a:solidFill>
            </a:endParaRPr>
          </a:p>
        </p:txBody>
      </p:sp>
      <p:pic>
        <p:nvPicPr>
          <p:cNvPr id="1351686" name="Picture 6" descr="nc_int"/>
          <p:cNvPicPr>
            <a:picLocks noChangeAspect="1" noChangeArrowheads="1"/>
          </p:cNvPicPr>
          <p:nvPr/>
        </p:nvPicPr>
        <p:blipFill>
          <a:blip r:embed="rId5" cstate="print"/>
          <a:srcRect r="8768"/>
          <a:stretch>
            <a:fillRect/>
          </a:stretch>
        </p:blipFill>
        <p:spPr bwMode="auto">
          <a:xfrm>
            <a:off x="0" y="4191000"/>
            <a:ext cx="2362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687" name="Line 7"/>
          <p:cNvSpPr>
            <a:spLocks noChangeShapeType="1"/>
          </p:cNvSpPr>
          <p:nvPr/>
        </p:nvSpPr>
        <p:spPr bwMode="auto">
          <a:xfrm flipH="1">
            <a:off x="762000" y="1295400"/>
            <a:ext cx="1066800" cy="2895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1688" name="Line 8"/>
          <p:cNvSpPr>
            <a:spLocks noChangeShapeType="1"/>
          </p:cNvSpPr>
          <p:nvPr/>
        </p:nvSpPr>
        <p:spPr bwMode="auto">
          <a:xfrm flipH="1">
            <a:off x="1219200" y="2743200"/>
            <a:ext cx="762000" cy="144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1689" name="Line 9"/>
          <p:cNvSpPr>
            <a:spLocks noChangeShapeType="1"/>
          </p:cNvSpPr>
          <p:nvPr/>
        </p:nvSpPr>
        <p:spPr bwMode="auto">
          <a:xfrm>
            <a:off x="6096000" y="3886200"/>
            <a:ext cx="6858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1" y="799841"/>
            <a:ext cx="2362200" cy="605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810000" y="0"/>
            <a:ext cx="1980029" cy="5847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Summary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371600"/>
            <a:ext cx="716093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488032"/>
                </a:solidFill>
              </a:rPr>
              <a:t> Low Energy Threshold Analysis nearly complete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488032"/>
                </a:solidFill>
              </a:rPr>
              <a:t> Expect significant improvements in precision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488032"/>
                </a:solidFill>
              </a:rPr>
              <a:t> Many other SNO analyses also finishing 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93738" y="-180975"/>
            <a:ext cx="8305800" cy="1143000"/>
          </a:xfrm>
        </p:spPr>
        <p:txBody>
          <a:bodyPr/>
          <a:lstStyle/>
          <a:p>
            <a:r>
              <a:rPr lang="en-US" sz="4000" dirty="0">
                <a:solidFill>
                  <a:schemeClr val="tx2"/>
                </a:solidFill>
                <a:latin typeface="Comic Sans MS" pitchFamily="-65" charset="0"/>
              </a:rPr>
              <a:t>Solar </a:t>
            </a:r>
            <a:r>
              <a:rPr lang="en-US" sz="4000" dirty="0">
                <a:solidFill>
                  <a:schemeClr val="tx2"/>
                </a:solidFill>
                <a:latin typeface="Symbol" pitchFamily="-65" charset="2"/>
              </a:rPr>
              <a:t>n</a:t>
            </a:r>
            <a:r>
              <a:rPr lang="en-US" sz="4000" dirty="0">
                <a:solidFill>
                  <a:schemeClr val="tx2"/>
                </a:solidFill>
                <a:latin typeface="Comic Sans MS" pitchFamily="-65" charset="0"/>
              </a:rPr>
              <a:t> Measurements</a:t>
            </a:r>
          </a:p>
        </p:txBody>
      </p:sp>
      <p:pic>
        <p:nvPicPr>
          <p:cNvPr id="12718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19200"/>
            <a:ext cx="7696200" cy="5257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271812" name="Text Box 4"/>
          <p:cNvSpPr txBox="1">
            <a:spLocks noChangeArrowheads="1"/>
          </p:cNvSpPr>
          <p:nvPr/>
        </p:nvSpPr>
        <p:spPr bwMode="auto">
          <a:xfrm>
            <a:off x="3497263" y="549275"/>
            <a:ext cx="2427287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rgbClr val="003300"/>
              </a:buClr>
              <a:buFont typeface="Wingdings" pitchFamily="-65" charset="2"/>
              <a:buChar char="Ø"/>
            </a:pPr>
            <a:r>
              <a:rPr lang="en-US" sz="2000" dirty="0"/>
              <a:t> Global Summary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body"/>
          </p:nvPr>
        </p:nvSpPr>
        <p:spPr>
          <a:xfrm>
            <a:off x="159891" y="997607"/>
            <a:ext cx="8647043" cy="1046440"/>
          </a:xfrm>
          <a:ln/>
        </p:spPr>
        <p:txBody>
          <a:bodyPr lIns="0" tIns="0" rIns="0" bIns="0" anchor="t">
            <a:spAutoFit/>
          </a:bodyPr>
          <a:lstStyle/>
          <a:p>
            <a:pPr marL="391686" indent="-293764" algn="l" defTabSz="414726">
              <a:spcBef>
                <a:spcPct val="20000"/>
              </a:spcBef>
              <a:buClr>
                <a:schemeClr val="hlink"/>
              </a:buClr>
              <a:buSzPct val="70000"/>
              <a:buFont typeface="Arial" pitchFamily="34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1758" algn="l"/>
                <a:tab pos="5909847" algn="l"/>
                <a:tab pos="6565057" algn="l"/>
                <a:tab pos="7221707" algn="l"/>
                <a:tab pos="7879796" algn="l"/>
                <a:tab pos="8535006" algn="l"/>
              </a:tabLst>
            </a:pPr>
            <a:r>
              <a:rPr lang="en-GB" sz="2000" dirty="0"/>
              <a:t>Ended data taking 28 Nov 2006</a:t>
            </a:r>
          </a:p>
          <a:p>
            <a:pPr marL="391686" indent="-293764" algn="l" defTabSz="414726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1758" algn="l"/>
                <a:tab pos="5909847" algn="l"/>
                <a:tab pos="6565057" algn="l"/>
                <a:tab pos="7221707" algn="l"/>
                <a:tab pos="7879796" algn="l"/>
                <a:tab pos="8535006" algn="l"/>
              </a:tabLst>
            </a:pPr>
            <a:r>
              <a:rPr lang="en-GB" sz="2000" dirty="0"/>
              <a:t>Most heavy water returned June 2007</a:t>
            </a:r>
          </a:p>
          <a:p>
            <a:pPr marL="391686" indent="-293764" algn="l" defTabSz="414726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1758" algn="l"/>
                <a:tab pos="5909847" algn="l"/>
                <a:tab pos="6565057" algn="l"/>
                <a:tab pos="7221707" algn="l"/>
                <a:tab pos="7879796" algn="l"/>
                <a:tab pos="8535006" algn="l"/>
              </a:tabLst>
            </a:pPr>
            <a:r>
              <a:rPr lang="en-GB" sz="2000" dirty="0"/>
              <a:t>Finish decommissioning end of 2007</a:t>
            </a:r>
          </a:p>
        </p:txBody>
      </p:sp>
      <p:sp>
        <p:nvSpPr>
          <p:cNvPr id="376835" name="Text Box 3"/>
          <p:cNvSpPr txBox="1">
            <a:spLocks noChangeArrowheads="1"/>
          </p:cNvSpPr>
          <p:nvPr/>
        </p:nvSpPr>
        <p:spPr bwMode="auto">
          <a:xfrm>
            <a:off x="105153" y="-2791"/>
            <a:ext cx="7511966" cy="621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lnSpc>
                <a:spcPct val="101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3617" algn="l"/>
                <a:tab pos="7220267" algn="l"/>
              </a:tabLst>
            </a:pPr>
            <a:r>
              <a:rPr lang="en-GB" sz="4000" dirty="0">
                <a:solidFill>
                  <a:srgbClr val="000000"/>
                </a:solidFill>
                <a:latin typeface="Tahoma" pitchFamily="34" charset="0"/>
              </a:rPr>
              <a:t>SNO</a:t>
            </a:r>
          </a:p>
        </p:txBody>
      </p:sp>
      <p:pic>
        <p:nvPicPr>
          <p:cNvPr id="3768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2023" y="1440"/>
            <a:ext cx="1451977" cy="755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76837" name="Line 5"/>
          <p:cNvSpPr>
            <a:spLocks noChangeShapeType="1"/>
          </p:cNvSpPr>
          <p:nvPr/>
        </p:nvSpPr>
        <p:spPr bwMode="auto">
          <a:xfrm>
            <a:off x="96511" y="670829"/>
            <a:ext cx="7441384" cy="0"/>
          </a:xfrm>
          <a:prstGeom prst="line">
            <a:avLst/>
          </a:prstGeom>
          <a:noFill/>
          <a:ln w="54720">
            <a:solidFill>
              <a:srgbClr val="DC23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6838" name="Text Box 6"/>
          <p:cNvSpPr txBox="1">
            <a:spLocks noChangeArrowheads="1"/>
          </p:cNvSpPr>
          <p:nvPr/>
        </p:nvSpPr>
        <p:spPr bwMode="auto">
          <a:xfrm>
            <a:off x="6075834" y="6578729"/>
            <a:ext cx="3141168" cy="2864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23" tIns="40811" rIns="81623" bIns="40811">
            <a:spAutoFit/>
          </a:bodyPr>
          <a:lstStyle/>
          <a:p>
            <a:pPr>
              <a:lnSpc>
                <a:spcPct val="102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GB" sz="1300" i="1" dirty="0">
                <a:solidFill>
                  <a:srgbClr val="000000"/>
                </a:solidFill>
                <a:latin typeface="Luxi Sans" pitchFamily="16" charset="0"/>
              </a:rPr>
              <a:t>TRIUMF Town Meeting 1-3 August 2007</a:t>
            </a:r>
          </a:p>
        </p:txBody>
      </p:sp>
      <p:pic>
        <p:nvPicPr>
          <p:cNvPr id="37683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23" y="807587"/>
            <a:ext cx="4563357" cy="5686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76840" name="AutoShape 8"/>
          <p:cNvSpPr>
            <a:spLocks noChangeArrowheads="1"/>
          </p:cNvSpPr>
          <p:nvPr/>
        </p:nvSpPr>
        <p:spPr bwMode="auto">
          <a:xfrm>
            <a:off x="208866" y="2473141"/>
            <a:ext cx="4367456" cy="3266332"/>
          </a:xfrm>
          <a:prstGeom prst="roundRect">
            <a:avLst>
              <a:gd name="adj" fmla="val 42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77386" dir="2700000" algn="ctr" rotWithShape="0">
              <a:srgbClr val="808080"/>
            </a:outerShdw>
          </a:effec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pic>
        <p:nvPicPr>
          <p:cNvPr id="37684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817" y="2576788"/>
            <a:ext cx="4149947" cy="31094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76842" name="AutoShape 10"/>
          <p:cNvSpPr>
            <a:spLocks noChangeArrowheads="1"/>
          </p:cNvSpPr>
          <p:nvPr/>
        </p:nvSpPr>
        <p:spPr bwMode="auto">
          <a:xfrm>
            <a:off x="455183" y="2727941"/>
            <a:ext cx="4367456" cy="3264892"/>
          </a:xfrm>
          <a:prstGeom prst="roundRect">
            <a:avLst>
              <a:gd name="adj" fmla="val 42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77386" dir="2700000" algn="ctr" rotWithShape="0">
              <a:srgbClr val="808080"/>
            </a:outerShdw>
          </a:effec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pic>
        <p:nvPicPr>
          <p:cNvPr id="37684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3134" y="2795599"/>
            <a:ext cx="4147067" cy="31094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76844" name="AutoShape 12"/>
          <p:cNvSpPr>
            <a:spLocks noChangeArrowheads="1"/>
          </p:cNvSpPr>
          <p:nvPr/>
        </p:nvSpPr>
        <p:spPr bwMode="auto">
          <a:xfrm>
            <a:off x="764881" y="2964027"/>
            <a:ext cx="4367456" cy="3264892"/>
          </a:xfrm>
          <a:prstGeom prst="roundRect">
            <a:avLst>
              <a:gd name="adj" fmla="val 42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77386" dir="2700000" algn="ctr" rotWithShape="0">
              <a:srgbClr val="808080"/>
            </a:outerShdw>
          </a:effec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pic>
        <p:nvPicPr>
          <p:cNvPr id="376845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5629" y="3036004"/>
            <a:ext cx="4148507" cy="31022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40" grpId="0" animBg="1"/>
      <p:bldP spid="376842" grpId="0" animBg="1"/>
      <p:bldP spid="3768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7" name="Rectangle 17"/>
          <p:cNvSpPr>
            <a:spLocks noChangeArrowheads="1"/>
          </p:cNvSpPr>
          <p:nvPr/>
        </p:nvSpPr>
        <p:spPr bwMode="auto">
          <a:xfrm>
            <a:off x="304800" y="0"/>
            <a:ext cx="84582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600" b="1" dirty="0" smtClean="0"/>
              <a:t>Current SNO Efforts</a:t>
            </a:r>
            <a:endParaRPr lang="en-US" sz="3600" b="1" dirty="0">
              <a:latin typeface="Times New Roman" pitchFamily="-65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0295" y="1143001"/>
            <a:ext cx="8701306" cy="266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sz="2400" dirty="0" smtClean="0">
                <a:solidFill>
                  <a:srgbClr val="009900"/>
                </a:solidFill>
              </a:rPr>
              <a:t>High frequency periodicity studies (solar </a:t>
            </a:r>
            <a:r>
              <a:rPr lang="en-US" sz="2400" i="1" dirty="0" err="1" smtClean="0">
                <a:solidFill>
                  <a:srgbClr val="009900"/>
                </a:solidFill>
              </a:rPr>
              <a:t>g</a:t>
            </a:r>
            <a:r>
              <a:rPr lang="en-US" sz="2400" dirty="0" smtClean="0">
                <a:solidFill>
                  <a:srgbClr val="009900"/>
                </a:solidFill>
              </a:rPr>
              <a:t>-modes)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009900"/>
                </a:solidFill>
              </a:rPr>
              <a:t> Burst searches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009900"/>
                </a:solidFill>
              </a:rPr>
              <a:t> Exotics (e.g., </a:t>
            </a:r>
            <a:r>
              <a:rPr lang="en-US" sz="2400" dirty="0" err="1" smtClean="0">
                <a:solidFill>
                  <a:srgbClr val="009900"/>
                </a:solidFill>
              </a:rPr>
              <a:t>n-nbar</a:t>
            </a:r>
            <a:r>
              <a:rPr lang="en-US" sz="2400" dirty="0" smtClean="0">
                <a:solidFill>
                  <a:srgbClr val="009900"/>
                </a:solidFill>
              </a:rPr>
              <a:t> oscillation)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009900"/>
                </a:solidFill>
              </a:rPr>
              <a:t> 3-Phase analysis including NCD pulse shape analysis and </a:t>
            </a:r>
            <a:r>
              <a:rPr lang="en-US" sz="2400" dirty="0" err="1" smtClean="0">
                <a:solidFill>
                  <a:srgbClr val="009900"/>
                </a:solidFill>
              </a:rPr>
              <a:t>hep</a:t>
            </a:r>
            <a:r>
              <a:rPr lang="en-US" sz="2400" dirty="0" smtClean="0">
                <a:solidFill>
                  <a:srgbClr val="009900"/>
                </a:solidFill>
              </a:rPr>
              <a:t> analysis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009900"/>
                </a:solidFill>
              </a:rPr>
              <a:t> Low Energy Threshold Analysis (LETA)</a:t>
            </a:r>
          </a:p>
          <a:p>
            <a:pPr>
              <a:buFont typeface="Arial"/>
              <a:buChar char="•"/>
            </a:pP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31" name="Curved Right Arrow 30"/>
          <p:cNvSpPr/>
          <p:nvPr/>
        </p:nvSpPr>
        <p:spPr bwMode="auto">
          <a:xfrm>
            <a:off x="1066800" y="3429000"/>
            <a:ext cx="838200" cy="461665"/>
          </a:xfrm>
          <a:prstGeom prst="curvedRightArrow">
            <a:avLst/>
          </a:prstGeom>
          <a:solidFill>
            <a:srgbClr val="800000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mic Sans MS" pitchFamily="-65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78056" y="3810000"/>
            <a:ext cx="736594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</a:rPr>
              <a:t>Joint Phase I+II down to </a:t>
            </a:r>
            <a:r>
              <a:rPr lang="en-US" sz="2800" b="1" dirty="0" err="1" smtClean="0">
                <a:solidFill>
                  <a:srgbClr val="0000FF"/>
                </a:solidFill>
              </a:rPr>
              <a:t>T</a:t>
            </a:r>
            <a:r>
              <a:rPr lang="en-US" sz="2800" b="1" baseline="-25000" dirty="0" err="1" smtClean="0">
                <a:solidFill>
                  <a:srgbClr val="0000FF"/>
                </a:solidFill>
              </a:rPr>
              <a:t>eff</a:t>
            </a:r>
            <a:r>
              <a:rPr lang="en-US" sz="2800" b="1" dirty="0" smtClean="0">
                <a:solidFill>
                  <a:srgbClr val="0000FF"/>
                </a:solidFill>
              </a:rPr>
              <a:t>&gt;3.5 </a:t>
            </a:r>
            <a:r>
              <a:rPr lang="en-US" sz="2800" b="1" dirty="0" err="1" smtClean="0">
                <a:solidFill>
                  <a:srgbClr val="0000FF"/>
                </a:solidFill>
              </a:rPr>
              <a:t>MeV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r>
              <a:rPr lang="en-US" sz="2800" b="1" dirty="0" smtClean="0">
                <a:solidFill>
                  <a:srgbClr val="800000"/>
                </a:solidFill>
              </a:rPr>
              <a:t>Significantly reduced </a:t>
            </a:r>
            <a:r>
              <a:rPr lang="en-US" sz="2800" b="1" dirty="0" err="1" smtClean="0">
                <a:solidFill>
                  <a:srgbClr val="800000"/>
                </a:solidFill>
              </a:rPr>
              <a:t>systematics</a:t>
            </a:r>
            <a:endParaRPr lang="en-US" sz="2800" b="1" dirty="0" smtClean="0">
              <a:solidFill>
                <a:srgbClr val="800000"/>
              </a:solidFill>
            </a:endParaRPr>
          </a:p>
          <a:p>
            <a:r>
              <a:rPr lang="en-US" sz="2800" b="1" dirty="0" smtClean="0">
                <a:solidFill>
                  <a:srgbClr val="800000"/>
                </a:solidFill>
              </a:rPr>
              <a:t>Direct </a:t>
            </a:r>
            <a:r>
              <a:rPr lang="en-US" sz="2800" b="1" dirty="0" smtClean="0">
                <a:solidFill>
                  <a:srgbClr val="800000"/>
                </a:solidFill>
                <a:latin typeface="Symbol" charset="2"/>
                <a:cs typeface="Symbol" charset="2"/>
              </a:rPr>
              <a:t>n</a:t>
            </a:r>
            <a:r>
              <a:rPr lang="en-US" sz="2800" b="1" baseline="-25000" dirty="0" smtClean="0">
                <a:solidFill>
                  <a:srgbClr val="800000"/>
                </a:solidFill>
              </a:rPr>
              <a:t>e</a:t>
            </a:r>
            <a:r>
              <a:rPr lang="en-US" sz="2800" b="1" dirty="0" smtClean="0">
                <a:solidFill>
                  <a:srgbClr val="800000"/>
                </a:solidFill>
              </a:rPr>
              <a:t> survival probability fit </a:t>
            </a:r>
            <a:endParaRPr lang="en-US" sz="2800" b="1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5105400"/>
            <a:ext cx="7418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(</a:t>
            </a:r>
            <a:r>
              <a:rPr lang="en-US" dirty="0" err="1" smtClean="0">
                <a:solidFill>
                  <a:srgbClr val="800000"/>
                </a:solidFill>
              </a:rPr>
              <a:t>Borexino</a:t>
            </a:r>
            <a:r>
              <a:rPr lang="en-US" dirty="0" smtClean="0">
                <a:solidFill>
                  <a:srgbClr val="800000"/>
                </a:solidFill>
              </a:rPr>
              <a:t> and Super-K also working in this regime)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5562600"/>
            <a:ext cx="5131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SNO trigger threshold &lt;~2.0 </a:t>
            </a:r>
            <a:r>
              <a:rPr lang="en-US" sz="2000" dirty="0" err="1" smtClean="0">
                <a:solidFill>
                  <a:schemeClr val="tx2"/>
                </a:solidFill>
              </a:rPr>
              <a:t>MeV</a:t>
            </a:r>
            <a:r>
              <a:rPr lang="en-US" sz="2000" dirty="0" smtClean="0">
                <a:solidFill>
                  <a:schemeClr val="tx2"/>
                </a:solidFill>
              </a:rPr>
              <a:t> for all phases 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5943600"/>
            <a:ext cx="56158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9"/>
                </a:solidFill>
              </a:rPr>
              <a:t>Previous SNO analysis thresholds: </a:t>
            </a:r>
          </a:p>
          <a:p>
            <a:pPr algn="ctr"/>
            <a:r>
              <a:rPr lang="en-US" sz="2000" dirty="0" smtClean="0">
                <a:solidFill>
                  <a:srgbClr val="000099"/>
                </a:solidFill>
              </a:rPr>
              <a:t>T&gt;5.0 MeV/5.5 MeV/6.0 </a:t>
            </a:r>
            <a:r>
              <a:rPr lang="en-US" sz="2000" dirty="0" err="1" smtClean="0">
                <a:solidFill>
                  <a:srgbClr val="000099"/>
                </a:solidFill>
              </a:rPr>
              <a:t>MeV</a:t>
            </a:r>
            <a:r>
              <a:rPr lang="en-US" sz="2000" dirty="0" smtClean="0">
                <a:solidFill>
                  <a:srgbClr val="000099"/>
                </a:solidFill>
              </a:rPr>
              <a:t> Phase I/II/III</a:t>
            </a:r>
            <a:endParaRPr lang="en-US" sz="2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1001" y="1295400"/>
            <a:ext cx="3733800" cy="1981200"/>
            <a:chOff x="243" y="515"/>
            <a:chExt cx="3193" cy="1561"/>
          </a:xfrm>
        </p:grpSpPr>
        <p:pic>
          <p:nvPicPr>
            <p:cNvPr id="849923" name="Picture 3" descr="msw-feynma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3" y="515"/>
              <a:ext cx="3193" cy="1561"/>
            </a:xfrm>
            <a:prstGeom prst="rect">
              <a:avLst/>
            </a:prstGeom>
            <a:noFill/>
            <a:ln/>
          </p:spPr>
        </p:pic>
        <p:sp>
          <p:nvSpPr>
            <p:cNvPr id="849924" name="Rectangle 4"/>
            <p:cNvSpPr>
              <a:spLocks noChangeArrowheads="1"/>
            </p:cNvSpPr>
            <p:nvPr/>
          </p:nvSpPr>
          <p:spPr bwMode="auto">
            <a:xfrm>
              <a:off x="243" y="515"/>
              <a:ext cx="3157" cy="1560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849925" name="Text Box 5"/>
          <p:cNvSpPr txBox="1">
            <a:spLocks noChangeArrowheads="1"/>
          </p:cNvSpPr>
          <p:nvPr/>
        </p:nvSpPr>
        <p:spPr bwMode="auto">
          <a:xfrm>
            <a:off x="1905000" y="1612900"/>
            <a:ext cx="1600200" cy="304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1400" dirty="0" err="1">
                <a:latin typeface="Symbol" pitchFamily="-65" charset="2"/>
              </a:rPr>
              <a:t>s(n</a:t>
            </a:r>
            <a:r>
              <a:rPr kumimoji="0" lang="en-US" sz="1400" baseline="-25000" dirty="0" err="1">
                <a:latin typeface="Symbol" pitchFamily="-65" charset="2"/>
              </a:rPr>
              <a:t>m,t</a:t>
            </a:r>
            <a:r>
              <a:rPr kumimoji="0" lang="en-US" sz="1400" dirty="0">
                <a:latin typeface="Symbol" pitchFamily="-65" charset="2"/>
              </a:rPr>
              <a:t>) = 0.155s(n</a:t>
            </a:r>
            <a:r>
              <a:rPr kumimoji="0" lang="en-US" sz="1400" baseline="-25000" dirty="0">
                <a:latin typeface="Times New Roman" pitchFamily="-65" charset="0"/>
              </a:rPr>
              <a:t>e</a:t>
            </a:r>
            <a:r>
              <a:rPr kumimoji="0" lang="en-US" sz="1400" dirty="0">
                <a:latin typeface="Symbol" pitchFamily="-65" charset="2"/>
              </a:rPr>
              <a:t>)</a:t>
            </a:r>
          </a:p>
        </p:txBody>
      </p:sp>
      <p:sp>
        <p:nvSpPr>
          <p:cNvPr id="849930" name="Text Box 10"/>
          <p:cNvSpPr txBox="1">
            <a:spLocks noChangeArrowheads="1"/>
          </p:cNvSpPr>
          <p:nvPr/>
        </p:nvSpPr>
        <p:spPr bwMode="auto">
          <a:xfrm>
            <a:off x="1676400" y="457200"/>
            <a:ext cx="50577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buFont typeface="Wingdings" pitchFamily="-65" charset="2"/>
              <a:buChar char="Ø"/>
            </a:pPr>
            <a:r>
              <a:rPr kumimoji="0" lang="en-US" dirty="0"/>
              <a:t> </a:t>
            </a:r>
            <a:r>
              <a:rPr kumimoji="0" lang="en-US" sz="2000" dirty="0"/>
              <a:t>MSW (Matter Effect) Phenomenology</a:t>
            </a:r>
          </a:p>
        </p:txBody>
      </p:sp>
      <p:sp>
        <p:nvSpPr>
          <p:cNvPr id="849937" name="Rectangle 17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Physics Motivations for Low Threshold Analysis</a:t>
            </a:r>
            <a:r>
              <a:rPr lang="en-US" sz="2800" b="1" dirty="0" smtClean="0">
                <a:solidFill>
                  <a:schemeClr val="bg2"/>
                </a:solidFill>
                <a:latin typeface="Verdana" pitchFamily="-65" charset="0"/>
              </a:rPr>
              <a:t/>
            </a:r>
            <a:br>
              <a:rPr lang="en-US" sz="2800" b="1" dirty="0" smtClean="0">
                <a:solidFill>
                  <a:schemeClr val="bg2"/>
                </a:solidFill>
                <a:latin typeface="Verdana" pitchFamily="-65" charset="0"/>
              </a:rPr>
            </a:br>
            <a:endParaRPr lang="en-US" sz="2800" b="1" dirty="0">
              <a:solidFill>
                <a:schemeClr val="bg2"/>
              </a:solidFill>
              <a:latin typeface="Times New Roman" pitchFamily="-65" charset="0"/>
            </a:endParaRPr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577850" y="3697288"/>
            <a:ext cx="4192588" cy="3132137"/>
            <a:chOff x="0" y="2304"/>
            <a:chExt cx="2478" cy="1855"/>
          </a:xfrm>
        </p:grpSpPr>
        <p:grpSp>
          <p:nvGrpSpPr>
            <p:cNvPr id="4" name="Group 46"/>
            <p:cNvGrpSpPr>
              <a:grpSpLocks/>
            </p:cNvGrpSpPr>
            <p:nvPr/>
          </p:nvGrpSpPr>
          <p:grpSpPr bwMode="auto">
            <a:xfrm>
              <a:off x="144" y="2304"/>
              <a:ext cx="2064" cy="1776"/>
              <a:chOff x="144" y="1354"/>
              <a:chExt cx="3120" cy="2822"/>
            </a:xfrm>
          </p:grpSpPr>
          <p:pic>
            <p:nvPicPr>
              <p:cNvPr id="849967" name="Picture 4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44" y="1354"/>
                <a:ext cx="3120" cy="2822"/>
              </a:xfrm>
              <a:prstGeom prst="rect">
                <a:avLst/>
              </a:prstGeom>
              <a:noFill/>
            </p:spPr>
          </p:pic>
          <p:graphicFrame>
            <p:nvGraphicFramePr>
              <p:cNvPr id="849968" name="Object 48"/>
              <p:cNvGraphicFramePr>
                <a:graphicFrameLocks noChangeAspect="1"/>
              </p:cNvGraphicFramePr>
              <p:nvPr/>
            </p:nvGraphicFramePr>
            <p:xfrm>
              <a:off x="816" y="2307"/>
              <a:ext cx="864" cy="621"/>
            </p:xfrm>
            <a:graphic>
              <a:graphicData uri="http://schemas.openxmlformats.org/presentationml/2006/ole">
                <p:oleObj spid="_x0000_s2051" name="Equation" r:id="rId6" imgW="812800" imgH="584200" progId="Equation.3">
                  <p:embed/>
                </p:oleObj>
              </a:graphicData>
            </a:graphic>
          </p:graphicFrame>
          <p:graphicFrame>
            <p:nvGraphicFramePr>
              <p:cNvPr id="849969" name="Object 49"/>
              <p:cNvGraphicFramePr>
                <a:graphicFrameLocks noChangeAspect="1"/>
              </p:cNvGraphicFramePr>
              <p:nvPr/>
            </p:nvGraphicFramePr>
            <p:xfrm>
              <a:off x="2123" y="2832"/>
              <a:ext cx="553" cy="459"/>
            </p:xfrm>
            <a:graphic>
              <a:graphicData uri="http://schemas.openxmlformats.org/presentationml/2006/ole">
                <p:oleObj spid="_x0000_s2052" name="Equation" r:id="rId7" imgW="520700" imgH="431800" progId="Equation.3">
                  <p:embed/>
                </p:oleObj>
              </a:graphicData>
            </a:graphic>
          </p:graphicFrame>
        </p:grpSp>
        <p:sp>
          <p:nvSpPr>
            <p:cNvPr id="849970" name="Rectangle 50"/>
            <p:cNvSpPr>
              <a:spLocks noChangeArrowheads="1"/>
            </p:cNvSpPr>
            <p:nvPr/>
          </p:nvSpPr>
          <p:spPr bwMode="auto">
            <a:xfrm>
              <a:off x="240" y="3216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971" name="Rectangle 51"/>
            <p:cNvSpPr>
              <a:spLocks noChangeArrowheads="1"/>
            </p:cNvSpPr>
            <p:nvPr/>
          </p:nvSpPr>
          <p:spPr bwMode="auto">
            <a:xfrm>
              <a:off x="1104" y="4032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972" name="Text Box 52"/>
            <p:cNvSpPr txBox="1">
              <a:spLocks noChangeArrowheads="1"/>
            </p:cNvSpPr>
            <p:nvPr/>
          </p:nvSpPr>
          <p:spPr bwMode="auto">
            <a:xfrm>
              <a:off x="0" y="2928"/>
              <a:ext cx="322" cy="2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>
                  <a:latin typeface="Times" pitchFamily="-65" charset="0"/>
                </a:rPr>
                <a:t>P</a:t>
              </a:r>
              <a:r>
                <a:rPr kumimoji="0" lang="en-US" baseline="-25000">
                  <a:latin typeface="Times" pitchFamily="-65" charset="0"/>
                </a:rPr>
                <a:t>ee</a:t>
              </a:r>
              <a:endParaRPr kumimoji="0" lang="en-US">
                <a:latin typeface="Times" pitchFamily="-65" charset="0"/>
              </a:endParaRPr>
            </a:p>
          </p:txBody>
        </p:sp>
        <p:sp>
          <p:nvSpPr>
            <p:cNvPr id="849973" name="Text Box 53"/>
            <p:cNvSpPr txBox="1">
              <a:spLocks noChangeArrowheads="1"/>
            </p:cNvSpPr>
            <p:nvPr/>
          </p:nvSpPr>
          <p:spPr bwMode="auto">
            <a:xfrm>
              <a:off x="1133" y="3888"/>
              <a:ext cx="288" cy="27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>
                  <a:latin typeface="Times" pitchFamily="-65" charset="0"/>
                </a:rPr>
                <a:t>E</a:t>
              </a:r>
              <a:r>
                <a:rPr kumimoji="0" lang="en-US" baseline="-25000">
                  <a:latin typeface="Symbol" pitchFamily="-65" charset="2"/>
                </a:rPr>
                <a:t>u</a:t>
              </a:r>
              <a:endParaRPr kumimoji="0" lang="en-US">
                <a:latin typeface="Times" pitchFamily="-65" charset="0"/>
              </a:endParaRPr>
            </a:p>
          </p:txBody>
        </p:sp>
        <p:sp>
          <p:nvSpPr>
            <p:cNvPr id="849974" name="Text Box 54"/>
            <p:cNvSpPr txBox="1">
              <a:spLocks noChangeArrowheads="1"/>
            </p:cNvSpPr>
            <p:nvPr/>
          </p:nvSpPr>
          <p:spPr bwMode="auto">
            <a:xfrm>
              <a:off x="1484" y="3936"/>
              <a:ext cx="994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kumimoji="0" lang="en-US" sz="1800" dirty="0" err="1">
                  <a:latin typeface="Times" pitchFamily="-65" charset="0"/>
                </a:rPr>
                <a:t>hep</a:t>
              </a:r>
              <a:r>
                <a:rPr kumimoji="0" lang="en-US" sz="1800" dirty="0">
                  <a:latin typeface="Times" pitchFamily="-65" charset="0"/>
                </a:rPr>
                <a:t>-ph/0305159</a:t>
              </a:r>
              <a:endParaRPr kumimoji="0" lang="en-US" dirty="0">
                <a:latin typeface="Times" pitchFamily="-65" charset="0"/>
              </a:endParaRPr>
            </a:p>
          </p:txBody>
        </p:sp>
        <p:graphicFrame>
          <p:nvGraphicFramePr>
            <p:cNvPr id="849975" name="Object 55"/>
            <p:cNvGraphicFramePr>
              <a:graphicFrameLocks noChangeAspect="1"/>
            </p:cNvGraphicFramePr>
            <p:nvPr/>
          </p:nvGraphicFramePr>
          <p:xfrm>
            <a:off x="1006" y="2448"/>
            <a:ext cx="828" cy="302"/>
          </p:xfrm>
          <a:graphic>
            <a:graphicData uri="http://schemas.openxmlformats.org/presentationml/2006/ole">
              <p:oleObj spid="_x0000_s2050" name="Equation" r:id="rId8" imgW="1079500" imgH="393700" progId="Equation.3">
                <p:embed/>
              </p:oleObj>
            </a:graphicData>
          </a:graphic>
        </p:graphicFrame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3962400" y="4800600"/>
            <a:ext cx="3048000" cy="1616075"/>
            <a:chOff x="3840" y="2976"/>
            <a:chExt cx="1920" cy="1018"/>
          </a:xfrm>
        </p:grpSpPr>
        <p:sp>
          <p:nvSpPr>
            <p:cNvPr id="849934" name="Line 14"/>
            <p:cNvSpPr>
              <a:spLocks noChangeShapeType="1"/>
            </p:cNvSpPr>
            <p:nvPr/>
          </p:nvSpPr>
          <p:spPr bwMode="auto">
            <a:xfrm flipH="1">
              <a:off x="3840" y="3120"/>
              <a:ext cx="3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933" name="Text Box 13"/>
            <p:cNvSpPr txBox="1">
              <a:spLocks noChangeArrowheads="1"/>
            </p:cNvSpPr>
            <p:nvPr/>
          </p:nvSpPr>
          <p:spPr bwMode="auto">
            <a:xfrm>
              <a:off x="3888" y="2976"/>
              <a:ext cx="1872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kumimoji="0" lang="en-US" sz="2000" dirty="0">
                  <a:solidFill>
                    <a:srgbClr val="006600"/>
                  </a:solidFill>
                </a:rPr>
                <a:t>Rise of survival probability at low </a:t>
              </a:r>
              <a:r>
                <a:rPr kumimoji="0" lang="en-US" sz="2000" dirty="0" err="1">
                  <a:solidFill>
                    <a:srgbClr val="006600"/>
                  </a:solidFill>
                </a:rPr>
                <a:t>T</a:t>
              </a:r>
              <a:r>
                <a:rPr kumimoji="0" lang="en-US" sz="2000" baseline="-25000" dirty="0" err="1">
                  <a:solidFill>
                    <a:srgbClr val="006600"/>
                  </a:solidFill>
                  <a:latin typeface="Symbol" pitchFamily="-65" charset="2"/>
                </a:rPr>
                <a:t>n</a:t>
              </a:r>
              <a:endParaRPr kumimoji="0" lang="en-US" sz="2000" baseline="-25000" dirty="0">
                <a:solidFill>
                  <a:srgbClr val="006600"/>
                </a:solidFill>
                <a:latin typeface="Symbol" pitchFamily="-65" charset="2"/>
              </a:endParaRPr>
            </a:p>
            <a:p>
              <a:pPr algn="ctr" eaLnBrk="1" hangingPunct="1"/>
              <a:r>
                <a:rPr kumimoji="0" lang="en-US" sz="2000" dirty="0">
                  <a:solidFill>
                    <a:srgbClr val="006600"/>
                  </a:solidFill>
                </a:rPr>
                <a:t>as we approach vacuum-average value of 1-(1/2)sin</a:t>
              </a:r>
              <a:r>
                <a:rPr kumimoji="0" lang="en-US" sz="2000" baseline="30000" dirty="0">
                  <a:solidFill>
                    <a:srgbClr val="006600"/>
                  </a:solidFill>
                </a:rPr>
                <a:t>2</a:t>
              </a:r>
              <a:r>
                <a:rPr kumimoji="0" lang="en-US" sz="2000" dirty="0">
                  <a:solidFill>
                    <a:srgbClr val="006600"/>
                  </a:solidFill>
                </a:rPr>
                <a:t>2</a:t>
              </a:r>
              <a:r>
                <a:rPr kumimoji="0" lang="en-US" sz="2000" dirty="0">
                  <a:solidFill>
                    <a:srgbClr val="006600"/>
                  </a:solidFill>
                  <a:latin typeface="Symbol" pitchFamily="-65" charset="2"/>
                </a:rPr>
                <a:t>q</a:t>
              </a:r>
            </a:p>
          </p:txBody>
        </p:sp>
      </p:grpSp>
      <p:grpSp>
        <p:nvGrpSpPr>
          <p:cNvPr id="6" name="Group 40"/>
          <p:cNvGrpSpPr/>
          <p:nvPr/>
        </p:nvGrpSpPr>
        <p:grpSpPr>
          <a:xfrm>
            <a:off x="4800600" y="990600"/>
            <a:ext cx="4133850" cy="3962400"/>
            <a:chOff x="381000" y="1447800"/>
            <a:chExt cx="4133850" cy="3962400"/>
          </a:xfrm>
        </p:grpSpPr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381000" y="1447800"/>
              <a:ext cx="4133850" cy="3962400"/>
              <a:chOff x="1440" y="912"/>
              <a:chExt cx="2412" cy="2335"/>
            </a:xfrm>
          </p:grpSpPr>
          <p:pic>
            <p:nvPicPr>
              <p:cNvPr id="48" name="Picture 1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440" y="912"/>
                <a:ext cx="2412" cy="2094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9" name="Picture 1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946" y="2959"/>
                <a:ext cx="1896" cy="288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8" name="Group 13"/>
            <p:cNvGrpSpPr/>
            <p:nvPr/>
          </p:nvGrpSpPr>
          <p:grpSpPr>
            <a:xfrm>
              <a:off x="1839912" y="1947862"/>
              <a:ext cx="2470150" cy="2832100"/>
              <a:chOff x="1839912" y="1947862"/>
              <a:chExt cx="2470150" cy="2832100"/>
            </a:xfrm>
          </p:grpSpPr>
          <p:sp>
            <p:nvSpPr>
              <p:cNvPr id="44" name="Freeform 15"/>
              <p:cNvSpPr>
                <a:spLocks/>
              </p:cNvSpPr>
              <p:nvPr/>
            </p:nvSpPr>
            <p:spPr bwMode="auto">
              <a:xfrm>
                <a:off x="1917700" y="2254250"/>
                <a:ext cx="1074737" cy="2189162"/>
              </a:xfrm>
              <a:custGeom>
                <a:avLst/>
                <a:gdLst/>
                <a:ahLst/>
                <a:cxnLst>
                  <a:cxn ang="0">
                    <a:pos x="0" y="1379"/>
                  </a:cxn>
                  <a:cxn ang="0">
                    <a:pos x="218" y="1161"/>
                  </a:cxn>
                  <a:cxn ang="0">
                    <a:pos x="508" y="846"/>
                  </a:cxn>
                  <a:cxn ang="0">
                    <a:pos x="605" y="459"/>
                  </a:cxn>
                  <a:cxn ang="0">
                    <a:pos x="677" y="0"/>
                  </a:cxn>
                </a:cxnLst>
                <a:rect l="0" t="0" r="r" b="b"/>
                <a:pathLst>
                  <a:path w="677" h="1379">
                    <a:moveTo>
                      <a:pt x="0" y="1379"/>
                    </a:moveTo>
                    <a:cubicBezTo>
                      <a:pt x="66" y="1314"/>
                      <a:pt x="133" y="1250"/>
                      <a:pt x="218" y="1161"/>
                    </a:cubicBezTo>
                    <a:cubicBezTo>
                      <a:pt x="303" y="1072"/>
                      <a:pt x="443" y="963"/>
                      <a:pt x="508" y="846"/>
                    </a:cubicBezTo>
                    <a:cubicBezTo>
                      <a:pt x="573" y="729"/>
                      <a:pt x="577" y="600"/>
                      <a:pt x="605" y="459"/>
                    </a:cubicBezTo>
                    <a:cubicBezTo>
                      <a:pt x="633" y="318"/>
                      <a:pt x="665" y="76"/>
                      <a:pt x="677" y="0"/>
                    </a:cubicBezTo>
                  </a:path>
                </a:pathLst>
              </a:custGeom>
              <a:noFill/>
              <a:ln w="31750" cap="flat" cmpd="sng">
                <a:solidFill>
                  <a:srgbClr val="339966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5" name="Text Box 16"/>
              <p:cNvSpPr txBox="1">
                <a:spLocks noChangeArrowheads="1"/>
              </p:cNvSpPr>
              <p:nvPr/>
            </p:nvSpPr>
            <p:spPr bwMode="auto">
              <a:xfrm rot="18185502">
                <a:off x="922337" y="3057525"/>
                <a:ext cx="2555875" cy="336550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009900"/>
                    </a:solidFill>
                  </a:rPr>
                  <a:t>Large spectral distortion</a:t>
                </a:r>
              </a:p>
            </p:txBody>
          </p:sp>
          <p:sp>
            <p:nvSpPr>
              <p:cNvPr id="46" name="Freeform 17"/>
              <p:cNvSpPr>
                <a:spLocks/>
              </p:cNvSpPr>
              <p:nvPr/>
            </p:nvSpPr>
            <p:spPr bwMode="auto">
              <a:xfrm>
                <a:off x="1917700" y="4213225"/>
                <a:ext cx="2035175" cy="268287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435" y="73"/>
                  </a:cxn>
                  <a:cxn ang="0">
                    <a:pos x="822" y="24"/>
                  </a:cxn>
                  <a:cxn ang="0">
                    <a:pos x="1282" y="0"/>
                  </a:cxn>
                </a:cxnLst>
                <a:rect l="0" t="0" r="r" b="b"/>
                <a:pathLst>
                  <a:path w="1282" h="169">
                    <a:moveTo>
                      <a:pt x="0" y="169"/>
                    </a:moveTo>
                    <a:cubicBezTo>
                      <a:pt x="149" y="133"/>
                      <a:pt x="298" y="97"/>
                      <a:pt x="435" y="73"/>
                    </a:cubicBezTo>
                    <a:cubicBezTo>
                      <a:pt x="572" y="49"/>
                      <a:pt x="681" y="36"/>
                      <a:pt x="822" y="24"/>
                    </a:cubicBezTo>
                    <a:cubicBezTo>
                      <a:pt x="963" y="12"/>
                      <a:pt x="1205" y="4"/>
                      <a:pt x="1282" y="0"/>
                    </a:cubicBezTo>
                  </a:path>
                </a:pathLst>
              </a:custGeom>
              <a:noFill/>
              <a:ln w="31750" cap="flat" cmpd="sng">
                <a:solidFill>
                  <a:srgbClr val="008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7" name="Text Box 18"/>
              <p:cNvSpPr txBox="1">
                <a:spLocks noChangeArrowheads="1"/>
              </p:cNvSpPr>
              <p:nvPr/>
            </p:nvSpPr>
            <p:spPr bwMode="auto">
              <a:xfrm rot="21148571">
                <a:off x="1839912" y="4443412"/>
                <a:ext cx="2470150" cy="336550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solidFill>
                      <a:srgbClr val="009900"/>
                    </a:solidFill>
                  </a:rPr>
                  <a:t>Large Day/Night effect</a:t>
                </a:r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6019800" y="838200"/>
            <a:ext cx="2802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`Unlucky’ Parameters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9844" name="Picture 12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4495800" cy="2346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878594" name="Rectangle 2"/>
          <p:cNvSpPr>
            <a:spLocks noChangeArrowheads="1"/>
          </p:cNvSpPr>
          <p:nvPr/>
        </p:nvSpPr>
        <p:spPr bwMode="auto">
          <a:xfrm>
            <a:off x="0" y="-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kumimoji="1" lang="en-US" sz="2800" b="1" dirty="0" smtClean="0">
                <a:solidFill>
                  <a:srgbClr val="000099"/>
                </a:solidFill>
              </a:rPr>
              <a:t>Physics Motivations for Low Threshold Analysis ( also SNO+ )</a:t>
            </a:r>
            <a:endParaRPr kumimoji="1" lang="en-US" sz="2800" b="1" dirty="0">
              <a:solidFill>
                <a:srgbClr val="000099"/>
              </a:solidFill>
            </a:endParaRPr>
          </a:p>
        </p:txBody>
      </p:sp>
      <p:sp>
        <p:nvSpPr>
          <p:cNvPr id="879839" name="Text Box 1247"/>
          <p:cNvSpPr txBox="1">
            <a:spLocks noChangeArrowheads="1"/>
          </p:cNvSpPr>
          <p:nvPr/>
        </p:nvSpPr>
        <p:spPr bwMode="auto">
          <a:xfrm>
            <a:off x="0" y="762000"/>
            <a:ext cx="9144000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008000"/>
                </a:solidFill>
              </a:rPr>
              <a:t>Nonstandard effects can be enhanced by MSW-like resonance</a:t>
            </a:r>
          </a:p>
        </p:txBody>
      </p:sp>
      <p:sp>
        <p:nvSpPr>
          <p:cNvPr id="879840" name="Text Box 1248"/>
          <p:cNvSpPr txBox="1">
            <a:spLocks noChangeArrowheads="1"/>
          </p:cNvSpPr>
          <p:nvPr/>
        </p:nvSpPr>
        <p:spPr bwMode="auto">
          <a:xfrm>
            <a:off x="5626100" y="6521450"/>
            <a:ext cx="3517900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rgbClr val="001BFD"/>
                </a:solidFill>
                <a:latin typeface="Times New Roman" pitchFamily="-65" charset="0"/>
              </a:rPr>
              <a:t>Barger, Huber, Marfatia, PRL95, (2005)</a:t>
            </a:r>
            <a:endParaRPr lang="en-US"/>
          </a:p>
        </p:txBody>
      </p:sp>
      <p:sp>
        <p:nvSpPr>
          <p:cNvPr id="879842" name="Text Box 1250"/>
          <p:cNvSpPr txBox="1">
            <a:spLocks noChangeArrowheads="1"/>
          </p:cNvSpPr>
          <p:nvPr/>
        </p:nvSpPr>
        <p:spPr bwMode="auto">
          <a:xfrm>
            <a:off x="0" y="1600200"/>
            <a:ext cx="4170363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 dirty="0">
                <a:solidFill>
                  <a:srgbClr val="001BFD"/>
                </a:solidFill>
                <a:latin typeface="Times New Roman" pitchFamily="-65" charset="0"/>
              </a:rPr>
              <a:t>Miranda, Tortola, Valle, </a:t>
            </a:r>
            <a:r>
              <a:rPr lang="en-US" sz="1600" i="1" dirty="0" err="1">
                <a:solidFill>
                  <a:srgbClr val="001BFD"/>
                </a:solidFill>
                <a:latin typeface="Times New Roman" pitchFamily="-65" charset="0"/>
              </a:rPr>
              <a:t>hep-ph/0406289</a:t>
            </a:r>
            <a:r>
              <a:rPr lang="en-US" sz="1600" i="1" dirty="0">
                <a:solidFill>
                  <a:srgbClr val="001BFD"/>
                </a:solidFill>
                <a:latin typeface="Times New Roman" pitchFamily="-65" charset="0"/>
              </a:rPr>
              <a:t> (2005</a:t>
            </a:r>
            <a:r>
              <a:rPr lang="en-US" sz="1600" i="1" dirty="0">
                <a:solidFill>
                  <a:schemeClr val="bg2"/>
                </a:solidFill>
                <a:latin typeface="Times New Roman" pitchFamily="-65" charset="0"/>
              </a:rPr>
              <a:t>)</a:t>
            </a:r>
            <a:endParaRPr lang="en-US" dirty="0"/>
          </a:p>
        </p:txBody>
      </p:sp>
      <p:pic>
        <p:nvPicPr>
          <p:cNvPr id="879843" name="Picture 1251"/>
          <p:cNvPicPr>
            <a:picLocks noChangeAspect="1" noChangeArrowheads="1"/>
          </p:cNvPicPr>
          <p:nvPr/>
        </p:nvPicPr>
        <p:blipFill>
          <a:blip r:embed="rId4" cstate="print"/>
          <a:srcRect t="40802" b="17487"/>
          <a:stretch>
            <a:fillRect/>
          </a:stretch>
        </p:blipFill>
        <p:spPr bwMode="auto">
          <a:xfrm>
            <a:off x="152400" y="4076700"/>
            <a:ext cx="4114800" cy="24479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879845" name="Text Box 1253"/>
          <p:cNvSpPr txBox="1">
            <a:spLocks noChangeArrowheads="1"/>
          </p:cNvSpPr>
          <p:nvPr/>
        </p:nvSpPr>
        <p:spPr bwMode="auto">
          <a:xfrm>
            <a:off x="0" y="6518275"/>
            <a:ext cx="4483100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 dirty="0" err="1">
                <a:solidFill>
                  <a:srgbClr val="001BFD"/>
                </a:solidFill>
                <a:latin typeface="Times New Roman" pitchFamily="-65" charset="0"/>
              </a:rPr>
              <a:t>Friedland</a:t>
            </a:r>
            <a:r>
              <a:rPr lang="en-US" sz="1600" i="1" dirty="0">
                <a:solidFill>
                  <a:srgbClr val="001BFD"/>
                </a:solidFill>
                <a:latin typeface="Times New Roman" pitchFamily="-65" charset="0"/>
              </a:rPr>
              <a:t>, </a:t>
            </a:r>
            <a:r>
              <a:rPr lang="en-US" sz="1600" i="1" dirty="0" err="1">
                <a:solidFill>
                  <a:srgbClr val="001BFD"/>
                </a:solidFill>
                <a:latin typeface="Times New Roman" pitchFamily="-65" charset="0"/>
              </a:rPr>
              <a:t>Lunardini</a:t>
            </a:r>
            <a:r>
              <a:rPr lang="en-US" sz="1600" i="1" dirty="0">
                <a:solidFill>
                  <a:srgbClr val="001BFD"/>
                </a:solidFill>
                <a:latin typeface="Times New Roman" pitchFamily="-65" charset="0"/>
              </a:rPr>
              <a:t>, </a:t>
            </a:r>
            <a:r>
              <a:rPr lang="en-US" sz="1600" i="1" dirty="0" err="1">
                <a:solidFill>
                  <a:srgbClr val="001BFD"/>
                </a:solidFill>
                <a:latin typeface="Times New Roman" pitchFamily="-65" charset="0"/>
              </a:rPr>
              <a:t>Pe</a:t>
            </a:r>
            <a:r>
              <a:rPr lang="en-US" sz="1600" i="1" dirty="0" err="1">
                <a:solidFill>
                  <a:srgbClr val="0066CC"/>
                </a:solidFill>
                <a:latin typeface="Times New Roman" pitchFamily="-65" charset="0"/>
              </a:rPr>
              <a:t>ñ</a:t>
            </a:r>
            <a:r>
              <a:rPr lang="en-US" sz="1600" i="1" dirty="0" err="1">
                <a:solidFill>
                  <a:srgbClr val="001BFD"/>
                </a:solidFill>
                <a:latin typeface="Times New Roman" pitchFamily="-65" charset="0"/>
              </a:rPr>
              <a:t>a-Garay</a:t>
            </a:r>
            <a:r>
              <a:rPr lang="en-US" sz="1600" i="1" dirty="0">
                <a:solidFill>
                  <a:srgbClr val="001BFD"/>
                </a:solidFill>
                <a:latin typeface="Times New Roman" pitchFamily="-65" charset="0"/>
              </a:rPr>
              <a:t>, PLB 594, (2004)</a:t>
            </a:r>
          </a:p>
        </p:txBody>
      </p:sp>
      <p:pic>
        <p:nvPicPr>
          <p:cNvPr id="879841" name="Picture 1249"/>
          <p:cNvPicPr>
            <a:picLocks noChangeAspect="1" noChangeArrowheads="1"/>
          </p:cNvPicPr>
          <p:nvPr/>
        </p:nvPicPr>
        <p:blipFill>
          <a:blip r:embed="rId5" cstate="print"/>
          <a:srcRect l="13762" t="7069" r="14679" b="25652"/>
          <a:stretch>
            <a:fillRect/>
          </a:stretch>
        </p:blipFill>
        <p:spPr bwMode="auto">
          <a:xfrm>
            <a:off x="5029200" y="4114800"/>
            <a:ext cx="3962400" cy="24177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879850" name="Rectangle 1258"/>
          <p:cNvSpPr>
            <a:spLocks noChangeArrowheads="1"/>
          </p:cNvSpPr>
          <p:nvPr/>
        </p:nvSpPr>
        <p:spPr bwMode="auto">
          <a:xfrm>
            <a:off x="7543800" y="1828800"/>
            <a:ext cx="1600200" cy="2098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latin typeface="Times New Roman" pitchFamily="-65" charset="0"/>
              </a:rPr>
              <a:t>M. C. Gonzalez-Garcia, P. C. de Holanda, </a:t>
            </a:r>
          </a:p>
          <a:p>
            <a:pPr algn="l"/>
            <a:r>
              <a:rPr lang="en-US" sz="1400">
                <a:latin typeface="Times New Roman" pitchFamily="-65" charset="0"/>
              </a:rPr>
              <a:t>E. Masso and</a:t>
            </a:r>
          </a:p>
          <a:p>
            <a:pPr algn="l"/>
            <a:r>
              <a:rPr lang="en-US" sz="1400">
                <a:latin typeface="Times New Roman" pitchFamily="-65" charset="0"/>
              </a:rPr>
              <a:t>R. Zukanovich Funchalc, </a:t>
            </a:r>
          </a:p>
          <a:p>
            <a:pPr algn="l"/>
            <a:r>
              <a:rPr lang="en-US" sz="1400">
                <a:latin typeface="Times New Roman" pitchFamily="-65" charset="0"/>
              </a:rPr>
              <a:t>hep-ph/0803.1180</a:t>
            </a:r>
          </a:p>
          <a:p>
            <a:pPr algn="l"/>
            <a:endParaRPr lang="en-US" sz="1400">
              <a:latin typeface="Times New Roman" pitchFamily="-65" charset="0"/>
            </a:endParaRPr>
          </a:p>
          <a:p>
            <a:endParaRPr lang="en-US"/>
          </a:p>
        </p:txBody>
      </p:sp>
      <p:pic>
        <p:nvPicPr>
          <p:cNvPr id="879851" name="Picture 1259"/>
          <p:cNvPicPr>
            <a:picLocks noChangeAspect="1" noChangeArrowheads="1"/>
          </p:cNvPicPr>
          <p:nvPr/>
        </p:nvPicPr>
        <p:blipFill>
          <a:blip r:embed="rId6" cstate="print"/>
          <a:srcRect l="5150" t="5997" r="7297"/>
          <a:stretch>
            <a:fillRect/>
          </a:stretch>
        </p:blipFill>
        <p:spPr bwMode="auto">
          <a:xfrm>
            <a:off x="4648200" y="1395413"/>
            <a:ext cx="2895600" cy="26701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1678</Words>
  <Application>Microsoft Office PowerPoint</Application>
  <PresentationFormat>On-screen Show (4:3)</PresentationFormat>
  <Paragraphs>374</Paragraphs>
  <Slides>40</Slides>
  <Notes>39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Office Theme</vt:lpstr>
      <vt:lpstr>Document</vt:lpstr>
      <vt:lpstr>Equation</vt:lpstr>
      <vt:lpstr>Neutrino Physics from SNO </vt:lpstr>
      <vt:lpstr>Neutrino Physics from SNO/SNO+</vt:lpstr>
      <vt:lpstr>Sudbury Neutrino Observatory</vt:lpstr>
      <vt:lpstr>Slide 4</vt:lpstr>
      <vt:lpstr>Solar n Measurements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Aksel</dc:creator>
  <cp:lastModifiedBy>Aksel</cp:lastModifiedBy>
  <cp:revision>12</cp:revision>
  <dcterms:created xsi:type="dcterms:W3CDTF">2009-09-14T16:08:40Z</dcterms:created>
  <dcterms:modified xsi:type="dcterms:W3CDTF">2009-09-18T09:52:49Z</dcterms:modified>
</cp:coreProperties>
</file>