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slideMasters/slideMaster8.xml" ContentType="application/vnd.openxmlformats-officedocument.presentationml.slideMaster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tags/tag1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Default Extension="gif" ContentType="image/gif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Masters/slideMaster7.xml" ContentType="application/vnd.openxmlformats-officedocument.presentationml.slideMaster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tags/tag2.xml" ContentType="application/vnd.openxmlformats-officedocument.presentationml.tags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  <p:sldMasterId id="2147483657" r:id="rId2"/>
    <p:sldMasterId id="2147483661" r:id="rId3"/>
    <p:sldMasterId id="2147483664" r:id="rId4"/>
    <p:sldMasterId id="2147483845" r:id="rId5"/>
    <p:sldMasterId id="2147483847" r:id="rId6"/>
    <p:sldMasterId id="2147483850" r:id="rId7"/>
    <p:sldMasterId id="2147483852" r:id="rId8"/>
  </p:sldMasterIdLst>
  <p:notesMasterIdLst>
    <p:notesMasterId r:id="rId49"/>
  </p:notesMasterIdLst>
  <p:sldIdLst>
    <p:sldId id="555" r:id="rId9"/>
    <p:sldId id="425" r:id="rId10"/>
    <p:sldId id="524" r:id="rId11"/>
    <p:sldId id="523" r:id="rId12"/>
    <p:sldId id="554" r:id="rId13"/>
    <p:sldId id="525" r:id="rId14"/>
    <p:sldId id="526" r:id="rId15"/>
    <p:sldId id="470" r:id="rId16"/>
    <p:sldId id="474" r:id="rId17"/>
    <p:sldId id="475" r:id="rId18"/>
    <p:sldId id="519" r:id="rId19"/>
    <p:sldId id="352" r:id="rId20"/>
    <p:sldId id="565" r:id="rId21"/>
    <p:sldId id="564" r:id="rId22"/>
    <p:sldId id="529" r:id="rId23"/>
    <p:sldId id="566" r:id="rId24"/>
    <p:sldId id="531" r:id="rId25"/>
    <p:sldId id="532" r:id="rId26"/>
    <p:sldId id="535" r:id="rId27"/>
    <p:sldId id="537" r:id="rId28"/>
    <p:sldId id="539" r:id="rId29"/>
    <p:sldId id="543" r:id="rId30"/>
    <p:sldId id="544" r:id="rId31"/>
    <p:sldId id="550" r:id="rId32"/>
    <p:sldId id="551" r:id="rId33"/>
    <p:sldId id="567" r:id="rId34"/>
    <p:sldId id="553" r:id="rId35"/>
    <p:sldId id="404" r:id="rId36"/>
    <p:sldId id="557" r:id="rId37"/>
    <p:sldId id="511" r:id="rId38"/>
    <p:sldId id="561" r:id="rId39"/>
    <p:sldId id="430" r:id="rId40"/>
    <p:sldId id="521" r:id="rId41"/>
    <p:sldId id="568" r:id="rId42"/>
    <p:sldId id="540" r:id="rId43"/>
    <p:sldId id="533" r:id="rId44"/>
    <p:sldId id="534" r:id="rId45"/>
    <p:sldId id="542" r:id="rId46"/>
    <p:sldId id="558" r:id="rId47"/>
    <p:sldId id="563" r:id="rId48"/>
  </p:sldIdLst>
  <p:sldSz cx="9144000" cy="6858000" type="screen4x3"/>
  <p:notesSz cx="7099300" cy="10234613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800" b="1" kern="1200">
        <a:solidFill>
          <a:srgbClr val="FF0000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800" b="1" kern="1200">
        <a:solidFill>
          <a:srgbClr val="FF0000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800" b="1" kern="1200">
        <a:solidFill>
          <a:srgbClr val="FF0000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800" b="1" kern="1200">
        <a:solidFill>
          <a:srgbClr val="FF0000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800" b="1" kern="1200">
        <a:solidFill>
          <a:srgbClr val="FF0000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800" b="1" kern="1200">
        <a:solidFill>
          <a:srgbClr val="FF0000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800" b="1" kern="1200">
        <a:solidFill>
          <a:srgbClr val="FF0000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800" b="1" kern="1200">
        <a:solidFill>
          <a:srgbClr val="FF0000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800" b="1" kern="1200">
        <a:solidFill>
          <a:srgbClr val="FF0000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FFFF99"/>
    <a:srgbClr val="FF00FF"/>
    <a:srgbClr val="0099CC"/>
    <a:srgbClr val="000066"/>
    <a:srgbClr val="FF9900"/>
    <a:srgbClr val="6699FF"/>
    <a:srgbClr val="FF6600"/>
    <a:srgbClr val="CCFF33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ile medio 2 - Color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3344" autoAdjust="0"/>
    <p:restoredTop sz="94660"/>
  </p:normalViewPr>
  <p:slideViewPr>
    <p:cSldViewPr>
      <p:cViewPr>
        <p:scale>
          <a:sx n="66" d="100"/>
          <a:sy n="66" d="100"/>
        </p:scale>
        <p:origin x="-1536" y="-138"/>
      </p:cViewPr>
      <p:guideLst>
        <p:guide orient="horz" pos="2160"/>
        <p:guide pos="2880"/>
      </p:guideLst>
    </p:cSldViewPr>
  </p:slideViewPr>
  <p:notesTextViewPr>
    <p:cViewPr>
      <p:scale>
        <a:sx n="50" d="100"/>
        <a:sy n="5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5" Type="http://schemas.openxmlformats.org/officeDocument/2006/relationships/image" Target="../media/image35.wmf"/><Relationship Id="rId4" Type="http://schemas.openxmlformats.org/officeDocument/2006/relationships/image" Target="../media/image3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l" defTabSz="966788">
              <a:defRPr sz="13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150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l" defTabSz="966788">
              <a:defRPr sz="13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A8CE99D-B890-41C4-8ECB-45D635D8379F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980EA7-D121-42F0-99CF-9B1962FFF03A}" type="slidenum">
              <a:rPr lang="en-US"/>
              <a:pPr/>
              <a:t>1</a:t>
            </a:fld>
            <a:endParaRPr lang="en-US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1EFD72-CDBA-4AEA-A431-FF0E74149BF9}" type="slidenum">
              <a:rPr lang="en-US"/>
              <a:pPr/>
              <a:t>10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B07E54-1EA5-431B-86F5-D1230FCC5701}" type="slidenum">
              <a:rPr lang="en-US"/>
              <a:pPr/>
              <a:t>11</a:t>
            </a:fld>
            <a:endParaRPr lang="en-US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FEE299-A599-435D-A77E-90BFC979315A}" type="slidenum">
              <a:rPr lang="en-US"/>
              <a:pPr/>
              <a:t>12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1741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B6DF8B-2BBF-4629-AFF6-CC16477CB908}" type="slidenum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it-IT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1536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788C382-9BDE-40E1-902F-C10314063223}" type="slidenum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it-IT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8CE99D-B890-41C4-8ECB-45D635D8379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fr-FR"/>
              <a:t>23/02/04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A47530-A75D-4B62-B2D8-82FD4A927A9A}" type="slidenum">
              <a:rPr lang="fr-FR"/>
              <a:pPr/>
              <a:t>16</a:t>
            </a:fld>
            <a:endParaRPr lang="fr-FR"/>
          </a:p>
        </p:txBody>
      </p:sp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8CE99D-B890-41C4-8ECB-45D635D8379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8CE99D-B890-41C4-8ECB-45D635D8379F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8CE99D-B890-41C4-8ECB-45D635D8379F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5DEFBC-1396-43AB-8F51-169A204C0027}" type="slidenum">
              <a:rPr lang="en-US"/>
              <a:pPr/>
              <a:t>2</a:t>
            </a:fld>
            <a:endParaRPr lang="en-US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8CE99D-B890-41C4-8ECB-45D635D8379F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8CE99D-B890-41C4-8ECB-45D635D8379F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8CE99D-B890-41C4-8ECB-45D635D8379F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8CE99D-B890-41C4-8ECB-45D635D8379F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8CE99D-B890-41C4-8ECB-45D635D8379F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8CE99D-B890-41C4-8ECB-45D635D8379F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8CE99D-B890-41C4-8ECB-45D635D8379F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306086-3238-4A2C-8720-E738FC4A5863}" type="slidenum">
              <a:rPr lang="en-US"/>
              <a:pPr/>
              <a:t>27</a:t>
            </a:fld>
            <a:endParaRPr lang="en-US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D7E710-1879-42D7-B12E-E0125A2E7DDB}" type="slidenum">
              <a:rPr lang="en-US"/>
              <a:pPr/>
              <a:t>28</a:t>
            </a:fld>
            <a:endParaRPr lang="en-US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2513"/>
            <a:ext cx="5207000" cy="4603750"/>
          </a:xfrm>
          <a:noFill/>
          <a:ln/>
        </p:spPr>
        <p:txBody>
          <a:bodyPr lIns="96625" tIns="48314" rIns="96625" bIns="48314"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01C456A-B4B8-4BC1-82D9-94A9158CC672}" type="slidenum">
              <a:rPr lang="en-US" sz="120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5DEFBC-1396-43AB-8F51-169A204C0027}" type="slidenum">
              <a:rPr lang="en-US"/>
              <a:pPr/>
              <a:t>3</a:t>
            </a:fld>
            <a:endParaRPr lang="en-US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0BFB1A-EB6D-4B13-BEF3-944F46576C5B}" type="slidenum">
              <a:rPr lang="en-US"/>
              <a:pPr/>
              <a:t>30</a:t>
            </a:fld>
            <a:endParaRPr lang="en-US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0BFB1A-EB6D-4B13-BEF3-944F46576C5B}" type="slidenum">
              <a:rPr lang="en-US"/>
              <a:pPr/>
              <a:t>31</a:t>
            </a:fld>
            <a:endParaRPr lang="en-US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7525CE-1732-4D3A-8761-EA55F25AE6DB}" type="slidenum">
              <a:rPr lang="en-US"/>
              <a:pPr/>
              <a:t>32</a:t>
            </a:fld>
            <a:endParaRPr lang="en-US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2544" tIns="46271" rIns="92544" bIns="46271"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CE96E8-19F4-4118-8357-9DAB9C67C5E5}" type="slidenum">
              <a:rPr lang="en-US"/>
              <a:pPr/>
              <a:t>33</a:t>
            </a:fld>
            <a:endParaRPr lang="en-US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8CE99D-B890-41C4-8ECB-45D635D8379F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8CE99D-B890-41C4-8ECB-45D635D8379F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83217" y="767596"/>
            <a:ext cx="4732867" cy="383798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fld id="{C5D195BE-91E3-4AAB-9E30-90A00DBE92EE}" type="slidenum">
              <a:rPr lang="en-US" sz="1200">
                <a:solidFill>
                  <a:prstClr val="black"/>
                </a:solidFill>
                <a:latin typeface="Verdana" pitchFamily="34" charset="0"/>
              </a:rPr>
              <a:pPr algn="r" rtl="0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t>36</a:t>
            </a:fld>
            <a:endParaRPr lang="en-US" sz="1200" dirty="0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8CE99D-B890-41C4-8ECB-45D635D8379F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8CE99D-B890-41C4-8ECB-45D635D8379F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66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96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6E158AB-8188-4DEC-B8F0-C4B11EE5D33F}" type="slidenum">
              <a:rPr lang="en-US" sz="120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sz="1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5DEFBC-1396-43AB-8F51-169A204C0027}" type="slidenum">
              <a:rPr lang="en-US"/>
              <a:pPr/>
              <a:t>4</a:t>
            </a:fld>
            <a:endParaRPr lang="en-US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0BFB1A-EB6D-4B13-BEF3-944F46576C5B}" type="slidenum">
              <a:rPr lang="en-US"/>
              <a:pPr/>
              <a:t>40</a:t>
            </a:fld>
            <a:endParaRPr lang="en-US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3E84E0-3230-41FD-B84B-17BD7A07E671}" type="slidenum">
              <a:rPr lang="fr-FR" smtClean="0"/>
              <a:pPr/>
              <a:t>5</a:t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8CE99D-B890-41C4-8ECB-45D635D8379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8CE99D-B890-41C4-8ECB-45D635D8379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1838D6-7B53-4871-A187-789F108CD58B}" type="slidenum">
              <a:rPr lang="en-US"/>
              <a:pPr/>
              <a:t>8</a:t>
            </a:fld>
            <a:endParaRPr lang="en-US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3C69FD-5BA9-4F40-BEC3-27FF9E70FC46}" type="slidenum">
              <a:rPr lang="en-US"/>
              <a:pPr/>
              <a:t>9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tares-pu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958013" y="0"/>
            <a:ext cx="2185987" cy="68580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395288" y="0"/>
            <a:ext cx="6410325" cy="68580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7088" y="0"/>
            <a:ext cx="8316912" cy="83661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395288" y="836613"/>
            <a:ext cx="8748712" cy="6021387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A2E96F-3ACD-4280-A7F0-D04A8933F91D}" type="slidenum">
              <a:rPr lang="fr-FR"/>
              <a:pPr>
                <a:defRPr/>
              </a:pPr>
              <a:t>‹N›</a:t>
            </a:fld>
            <a:endParaRPr lang="fr-F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B9C647-8BD0-486E-9EF3-B03320E45F2F}" type="slidenum">
              <a:rPr lang="fr-FR"/>
              <a:pPr>
                <a:defRPr/>
              </a:pPr>
              <a:t>‹N›</a:t>
            </a:fld>
            <a:endParaRPr lang="fr-F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4EAC0-24C0-42F5-AC64-BA497131D7EA}" type="slidenum">
              <a:rPr lang="fr-FR"/>
              <a:pPr>
                <a:defRPr/>
              </a:pPr>
              <a:t>‹N›</a:t>
            </a:fld>
            <a:endParaRPr lang="fr-F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A8738B-D070-4C05-819A-64D806EEDFAE}" type="slidenum">
              <a:rPr lang="fr-FR"/>
              <a:pPr>
                <a:defRPr/>
              </a:pPr>
              <a:t>‹N›</a:t>
            </a:fld>
            <a:endParaRPr lang="fr-F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939C64-4361-4D6E-847A-2FCA86215B34}" type="slidenum">
              <a:rPr lang="fr-FR"/>
              <a:pPr>
                <a:defRPr/>
              </a:pPr>
              <a:t>‹N›</a:t>
            </a:fld>
            <a:endParaRPr lang="fr-F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EB0BCB-5F2B-4AFD-A088-8B4163863BD5}" type="slidenum">
              <a:rPr lang="fr-FR"/>
              <a:pPr>
                <a:defRPr/>
              </a:pPr>
              <a:t>‹N›</a:t>
            </a:fld>
            <a:endParaRPr lang="fr-F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46028A-0B99-4145-B5E6-0CE9F92EE8FB}" type="slidenum">
              <a:rPr lang="fr-FR"/>
              <a:pPr>
                <a:defRPr/>
              </a:pPr>
              <a:t>‹N›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55573D-BCB0-4342-8602-C0EFA5E5FC60}" type="slidenum">
              <a:rPr lang="fr-FR"/>
              <a:pPr>
                <a:defRPr/>
              </a:pPr>
              <a:t>‹N›</a:t>
            </a:fld>
            <a:endParaRPr lang="fr-FR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B14E7E-9304-4BC8-BBD5-D900808ADE43}" type="slidenum">
              <a:rPr lang="fr-FR"/>
              <a:pPr>
                <a:defRPr/>
              </a:pPr>
              <a:t>‹N›</a:t>
            </a:fld>
            <a:endParaRPr lang="fr-F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BE9E6-18F4-4D2D-8E2B-DE23F157043C}" type="slidenum">
              <a:rPr lang="fr-FR"/>
              <a:pPr>
                <a:defRPr/>
              </a:pPr>
              <a:t>‹N›</a:t>
            </a:fld>
            <a:endParaRPr lang="fr-FR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FE832A-BBE8-4C4E-84B1-4B1F1598F938}" type="slidenum">
              <a:rPr lang="fr-FR"/>
              <a:pPr>
                <a:defRPr/>
              </a:pPr>
              <a:t>‹N›</a:t>
            </a:fld>
            <a:endParaRPr lang="fr-FR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9A2DEF-55E3-48F4-9AA3-72F1C20065DF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</p:cSld>
  <p:clrMapOvr>
    <a:masterClrMapping/>
  </p:clrMapOvr>
  <p:transition spd="med">
    <p:wipe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B75AAE-7CBA-49FB-9DB4-E478A57FB97F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</p:cSld>
  <p:clrMapOvr>
    <a:masterClrMapping/>
  </p:clrMapOvr>
  <p:transition spd="med">
    <p:wipe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8BE185-17E9-4503-80A0-05313EB1D926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</p:cSld>
  <p:clrMapOvr>
    <a:masterClrMapping/>
  </p:clrMapOvr>
  <p:transition spd="med">
    <p:wipe dir="r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CD4DFF-1F70-489A-971C-E2888E0591E1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</p:cSld>
  <p:clrMapOvr>
    <a:masterClrMapping/>
  </p:clrMapOvr>
  <p:transition spd="med">
    <p:wipe dir="r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3C4091-E3C6-4AA2-9A11-CF4E8A0BC35E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</p:cSld>
  <p:clrMapOvr>
    <a:masterClrMapping/>
  </p:clrMapOvr>
  <p:transition spd="med">
    <p:wipe dir="r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A3AB4C-0AF5-4DD9-B235-E247D12E4E36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</p:cSld>
  <p:clrMapOvr>
    <a:masterClrMapping/>
  </p:clrMapOvr>
  <p:transition spd="med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F41B26-2FB5-4299-A841-20F924F9B818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</p:cSld>
  <p:clrMapOvr>
    <a:masterClrMapping/>
  </p:clrMapOvr>
  <p:transition spd="med">
    <p:wipe dir="r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2D041E-8A73-4D4F-A984-62A596D91108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</p:cSld>
  <p:clrMapOvr>
    <a:masterClrMapping/>
  </p:clrMapOvr>
  <p:transition spd="med">
    <p:wipe dir="r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955ED6-827D-4F7F-AC6D-1850842F7E83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</p:cSld>
  <p:clrMapOvr>
    <a:masterClrMapping/>
  </p:clrMapOvr>
  <p:transition spd="med">
    <p:wipe dir="r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23D361-0A94-4AA1-90CC-5D192004BB19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</p:cSld>
  <p:clrMapOvr>
    <a:masterClrMapping/>
  </p:clrMapOvr>
  <p:transition spd="med">
    <p:wipe dir="r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0A34A6-5474-4BA3-AE8F-EA7D8CAFD062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</p:cSld>
  <p:clrMapOvr>
    <a:masterClrMapping/>
  </p:clrMapOvr>
  <p:transition spd="med">
    <p:wipe dir="r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A60794-9EB3-4475-BB50-5E0572FA88DE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FCAD25-3786-4E5B-B4E9-C4B5A5509C96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8AEEFF-5C31-4452-823D-FFB68128F14D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64A72F-F9B2-4B5D-8B79-FF48817A0746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639AB4-9158-44F2-8E1E-7946A19265E5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395288" y="836613"/>
            <a:ext cx="4297362" cy="6021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845050" y="836613"/>
            <a:ext cx="4298950" cy="6021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4826A0-B027-4C24-A2AE-9F76FC899E92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ED0D07-4EBE-4655-9482-E9A9F438D454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306FA0-938A-4ED8-954A-F5200147AF60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5B323C-2056-4A2D-B8D5-B2B9D2E133C2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B2F2DA-D74C-4D15-9FCF-931A3DD6A52F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D39922-CE2F-49EB-B86D-5AE376E17585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Aug 20, 2009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D. Zaborov, ANTARES experiment and its first results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A1CCE5-1829-42F0-B93D-552C52C3C820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3" name="Date Placeholder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C6D0-D5EE-4878-83A5-5B3EF481EF09}" type="datetime1">
              <a:rPr lang="en-US" smtClean="0"/>
              <a:pPr/>
              <a:t>9/19/2009</a:t>
            </a:fld>
            <a:endParaRPr lang="fr-FR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C83EC14-D960-4959-A2ED-46AEB54F9CE7}" type="slidenum">
              <a:rPr lang="fr-FR" smtClean="0"/>
              <a:pPr/>
              <a:t>‹N›</a:t>
            </a:fld>
            <a:endParaRPr lang="fr-FR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smtClean="0"/>
              <a:t>vincenzo flaminio</a:t>
            </a:r>
            <a:endParaRPr lang="fr-FR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>
  <p:cSld name="Titolo e  contenu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sz="quarter"/>
          </p:nvPr>
        </p:nvSpPr>
        <p:spPr>
          <a:xfrm>
            <a:off x="1227138" y="44450"/>
            <a:ext cx="7613650" cy="706438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1225550" y="914400"/>
            <a:ext cx="3863975" cy="27527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5241925" y="914400"/>
            <a:ext cx="3865563" cy="27527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1225550" y="3819525"/>
            <a:ext cx="3863975" cy="27527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241925" y="3819525"/>
            <a:ext cx="3865563" cy="27527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34925" y="6596063"/>
            <a:ext cx="1150938" cy="215900"/>
          </a:xfrm>
        </p:spPr>
        <p:txBody>
          <a:bodyPr/>
          <a:lstStyle>
            <a:lvl1pPr>
              <a:defRPr/>
            </a:lvl1pPr>
          </a:lstStyle>
          <a:p>
            <a:fld id="{40767365-514D-480B-BA41-A3103975955A}" type="datetime1">
              <a:rPr lang="en-US" smtClean="0"/>
              <a:pPr/>
              <a:t>9/19/2009</a:t>
            </a:fld>
            <a:endParaRPr lang="fr-FR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2093913" y="6596063"/>
            <a:ext cx="6632575" cy="2159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vincenzo flaminio</a:t>
            </a:r>
            <a:endParaRPr lang="fr-FR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8723313" y="6596063"/>
            <a:ext cx="385762" cy="215900"/>
          </a:xfrm>
        </p:spPr>
        <p:txBody>
          <a:bodyPr/>
          <a:lstStyle>
            <a:lvl1pPr>
              <a:defRPr/>
            </a:lvl1pPr>
          </a:lstStyle>
          <a:p>
            <a:fld id="{D0D801A7-9110-40DE-8AEC-C137C2A3BBEE}" type="slidenum">
              <a:rPr lang="fr-FR"/>
              <a:pPr/>
              <a:t>‹N›</a:t>
            </a:fld>
            <a:endParaRPr lang="fr-FR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19/09/2009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‹N›</a:t>
            </a:fld>
            <a:endParaRPr lang="es-E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M. Spurio- ANTARES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Extra-galactic Sources - Heidelberg '09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F0767C-A622-4B3D-9F86-82DDF2F66BE0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M. Spurio- ANTARES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Extra-galactic Sources - Heidelberg '09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408F4F-FF5D-4EE0-8A11-FB61980E3F04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2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50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27088" y="0"/>
            <a:ext cx="8316912" cy="836613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50000">
                <a:srgbClr val="0000FF"/>
              </a:gs>
              <a:gs pos="100000">
                <a:srgbClr val="000099"/>
              </a:gs>
            </a:gsLst>
            <a:lin ang="0" scaled="1"/>
          </a:gra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Klicken Sie, um das Titelformat zu bearbeiten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836613"/>
            <a:ext cx="8748712" cy="602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Klicken Sie, um die Formate des Vorlagentextes zu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</a:p>
        </p:txBody>
      </p:sp>
      <p:sp>
        <p:nvSpPr>
          <p:cNvPr id="276484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 rot="-5400000">
            <a:off x="-2141537" y="4383087"/>
            <a:ext cx="461645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 smtClean="0">
                <a:solidFill>
                  <a:schemeClr val="accent2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 du masque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3573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573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573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76B46E8A-3449-4907-B813-5F1BBA765386}" type="slidenum">
              <a:rPr lang="fr-FR"/>
              <a:pPr>
                <a:defRPr/>
              </a:pPr>
              <a:t>‹N›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das Titelformat zu bearbeiten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die Formate des Vorlagentextes zu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4464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464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464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251E995F-1727-40F6-B79A-7C19B4C27A4D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ransition spd="med">
    <p:wipe dir="r"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618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18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066800" y="6381750"/>
            <a:ext cx="6019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rgbClr val="FF0066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18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24800" y="6248400"/>
            <a:ext cx="1219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8A8DDD5-6F23-464A-928A-83D26A12F525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6666"/>
            </a:gs>
            <a:gs pos="100000">
              <a:srgbClr val="006666">
                <a:gamma/>
                <a:shade val="46275"/>
                <a:invGamma/>
              </a:srgbClr>
            </a:gs>
          </a:gsLst>
          <a:path path="rect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52400"/>
            <a:ext cx="82296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14400"/>
            <a:ext cx="8229600" cy="521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461125"/>
            <a:ext cx="1371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B2B2B2"/>
                </a:solidFill>
              </a:defRPr>
            </a:lvl1pPr>
          </a:lstStyle>
          <a:p>
            <a:r>
              <a:rPr lang="en-US"/>
              <a:t>Aug 20, 2009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52600" y="6461125"/>
            <a:ext cx="60960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B2B2B2"/>
                </a:solidFill>
              </a:defRPr>
            </a:lvl1pPr>
          </a:lstStyle>
          <a:p>
            <a:r>
              <a:rPr lang="en-US"/>
              <a:t>D. Zaborov, ANTARES experiment and its first results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24800" y="6461125"/>
            <a:ext cx="7620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B2B2B2"/>
                </a:solidFill>
              </a:defRPr>
            </a:lvl1pPr>
          </a:lstStyle>
          <a:p>
            <a:fld id="{55783835-7C35-4CE9-90A8-846FC091A639}" type="slidenum">
              <a:rPr lang="en-US"/>
              <a:pPr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</p:sldLayoutIdLst>
  <p:hf hdr="0"/>
  <p:txStyles>
    <p:titleStyle>
      <a:lvl1pPr algn="l" rtl="0" fontAlgn="base">
        <a:spcBef>
          <a:spcPct val="0"/>
        </a:spcBef>
        <a:spcAft>
          <a:spcPct val="0"/>
        </a:spcAft>
        <a:defRPr sz="3600">
          <a:solidFill>
            <a:srgbClr val="FF6600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rgbClr val="FF6600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rgbClr val="FF6600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rgbClr val="FF6600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rgbClr val="FF660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FF6600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FF6600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FF6600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FF6600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rgbClr val="FFFF00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rgbClr val="00FF00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8" name="Freeform 26"/>
          <p:cNvSpPr>
            <a:spLocks/>
          </p:cNvSpPr>
          <p:nvPr/>
        </p:nvSpPr>
        <p:spPr bwMode="auto">
          <a:xfrm>
            <a:off x="0" y="-1588"/>
            <a:ext cx="9142413" cy="6637338"/>
          </a:xfrm>
          <a:custGeom>
            <a:avLst/>
            <a:gdLst/>
            <a:ahLst/>
            <a:cxnLst>
              <a:cxn ang="0">
                <a:pos x="10" y="504"/>
              </a:cxn>
              <a:cxn ang="0">
                <a:pos x="702" y="503"/>
              </a:cxn>
              <a:cxn ang="0">
                <a:pos x="702" y="0"/>
              </a:cxn>
              <a:cxn ang="0">
                <a:pos x="713" y="0"/>
              </a:cxn>
              <a:cxn ang="0">
                <a:pos x="714" y="503"/>
              </a:cxn>
              <a:cxn ang="0">
                <a:pos x="5759" y="503"/>
              </a:cxn>
              <a:cxn ang="0">
                <a:pos x="5759" y="549"/>
              </a:cxn>
              <a:cxn ang="0">
                <a:pos x="714" y="547"/>
              </a:cxn>
              <a:cxn ang="0">
                <a:pos x="714" y="4181"/>
              </a:cxn>
              <a:cxn ang="0">
                <a:pos x="701" y="4181"/>
              </a:cxn>
              <a:cxn ang="0">
                <a:pos x="702" y="547"/>
              </a:cxn>
              <a:cxn ang="0">
                <a:pos x="0" y="547"/>
              </a:cxn>
              <a:cxn ang="0">
                <a:pos x="0" y="504"/>
              </a:cxn>
              <a:cxn ang="0">
                <a:pos x="10" y="504"/>
              </a:cxn>
            </a:cxnLst>
            <a:rect l="0" t="0" r="r" b="b"/>
            <a:pathLst>
              <a:path w="5759" h="4181">
                <a:moveTo>
                  <a:pt x="10" y="504"/>
                </a:moveTo>
                <a:lnTo>
                  <a:pt x="702" y="503"/>
                </a:lnTo>
                <a:lnTo>
                  <a:pt x="702" y="0"/>
                </a:lnTo>
                <a:lnTo>
                  <a:pt x="713" y="0"/>
                </a:lnTo>
                <a:lnTo>
                  <a:pt x="714" y="503"/>
                </a:lnTo>
                <a:lnTo>
                  <a:pt x="5759" y="503"/>
                </a:lnTo>
                <a:lnTo>
                  <a:pt x="5759" y="549"/>
                </a:lnTo>
                <a:lnTo>
                  <a:pt x="714" y="547"/>
                </a:lnTo>
                <a:lnTo>
                  <a:pt x="714" y="4181"/>
                </a:lnTo>
                <a:lnTo>
                  <a:pt x="701" y="4181"/>
                </a:lnTo>
                <a:lnTo>
                  <a:pt x="702" y="547"/>
                </a:lnTo>
                <a:lnTo>
                  <a:pt x="0" y="547"/>
                </a:lnTo>
                <a:lnTo>
                  <a:pt x="0" y="504"/>
                </a:lnTo>
                <a:lnTo>
                  <a:pt x="10" y="504"/>
                </a:lnTo>
                <a:close/>
              </a:path>
            </a:pathLst>
          </a:custGeom>
          <a:solidFill>
            <a:srgbClr val="F8D93D">
              <a:alpha val="50000"/>
            </a:srgbClr>
          </a:solidFill>
          <a:ln w="9525">
            <a:solidFill>
              <a:srgbClr val="F8D93D"/>
            </a:solidFill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925" y="6596063"/>
            <a:ext cx="11509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36000" bIns="45720" numCol="1" anchor="ctr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800">
                <a:solidFill>
                  <a:srgbClr val="5F5F5F"/>
                </a:solidFill>
              </a:defRPr>
            </a:lvl1pPr>
          </a:lstStyle>
          <a:p>
            <a:fld id="{3D3500E5-8021-4FCC-8AFA-5D81880AD8DF}" type="datetime1">
              <a:rPr lang="en-US" smtClean="0"/>
              <a:pPr/>
              <a:t>9/19/2009</a:t>
            </a:fld>
            <a:endParaRPr lang="fr-FR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093913" y="6596063"/>
            <a:ext cx="663257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00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800">
                <a:solidFill>
                  <a:srgbClr val="5F5F5F"/>
                </a:solidFill>
              </a:defRPr>
            </a:lvl1pPr>
          </a:lstStyle>
          <a:p>
            <a:r>
              <a:rPr lang="fr-FR" smtClean="0"/>
              <a:t>vincenzo flaminio</a:t>
            </a:r>
            <a:endParaRPr lang="fr-FR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3313" y="6596063"/>
            <a:ext cx="38576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800">
                <a:solidFill>
                  <a:srgbClr val="5F5F5F"/>
                </a:solidFill>
              </a:defRPr>
            </a:lvl1pPr>
          </a:lstStyle>
          <a:p>
            <a:fld id="{FC83EC14-D960-4959-A2ED-46AEB54F9CE7}" type="slidenum">
              <a:rPr lang="fr-FR"/>
              <a:pPr/>
              <a:t>‹N›</a:t>
            </a:fld>
            <a:endParaRPr lang="fr-FR"/>
          </a:p>
        </p:txBody>
      </p:sp>
      <p:sp>
        <p:nvSpPr>
          <p:cNvPr id="3090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1227138" y="44450"/>
            <a:ext cx="761365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 de cette diapositive</a:t>
            </a:r>
          </a:p>
        </p:txBody>
      </p:sp>
      <p:sp>
        <p:nvSpPr>
          <p:cNvPr id="3103" name="Rectangle 3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25550" y="914400"/>
            <a:ext cx="7881938" cy="56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3109" name="Text Box 37"/>
          <p:cNvSpPr txBox="1">
            <a:spLocks noChangeArrowheads="1"/>
          </p:cNvSpPr>
          <p:nvPr/>
        </p:nvSpPr>
        <p:spPr bwMode="auto">
          <a:xfrm>
            <a:off x="1187450" y="6596063"/>
            <a:ext cx="73025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rIns="90000"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fr-FR" sz="800">
                <a:solidFill>
                  <a:srgbClr val="5F5F5F"/>
                </a:solidFill>
              </a:rPr>
              <a:t>CEA DSM Irfu</a:t>
            </a:r>
          </a:p>
        </p:txBody>
      </p:sp>
      <p:pic>
        <p:nvPicPr>
          <p:cNvPr id="3115" name="Picture 43" descr="Sigle-Irfu_v_d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925" y="1196975"/>
            <a:ext cx="860425" cy="15113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4" r:id="rId3"/>
  </p:sldLayoutIdLst>
  <p:hf sldNum="0" hdr="0"/>
  <p:txStyles>
    <p:titleStyle>
      <a:lvl1pPr algn="l" rtl="0" fontAlgn="base">
        <a:spcBef>
          <a:spcPct val="0"/>
        </a:spcBef>
        <a:spcAft>
          <a:spcPct val="0"/>
        </a:spcAft>
        <a:defRPr b="1">
          <a:solidFill>
            <a:srgbClr val="5F5F5F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b="1">
          <a:solidFill>
            <a:srgbClr val="5F5F5F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b="1">
          <a:solidFill>
            <a:srgbClr val="5F5F5F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b="1">
          <a:solidFill>
            <a:srgbClr val="5F5F5F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b="1">
          <a:solidFill>
            <a:srgbClr val="5F5F5F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b="1">
          <a:solidFill>
            <a:srgbClr val="5F5F5F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b="1">
          <a:solidFill>
            <a:srgbClr val="5F5F5F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b="1">
          <a:solidFill>
            <a:srgbClr val="5F5F5F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b="1">
          <a:solidFill>
            <a:srgbClr val="5F5F5F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/>
              <a:pPr/>
              <a:t>19/09/2009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/>
              <a:pPr/>
              <a:t>‹N›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r>
              <a:rPr lang="it-IT"/>
              <a:t>M. Spurio- ANTARES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r>
              <a:rPr lang="it-IT"/>
              <a:t>Extra-galactic Sources - Heidelberg '09</a:t>
            </a:r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fld id="{226CD178-FDA6-4E65-AD25-83AEAA098A79}" type="slidenum">
              <a:rPr lang="it-IT"/>
              <a:pPr/>
              <a:t>‹N›</a:t>
            </a:fld>
            <a:endParaRPr lang="it-IT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53" r:id="rId1"/>
    <p:sldLayoutId id="2147483855" r:id="rId2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  <a:cs typeface="Arial" pitchFamily="34" charset="0"/>
        </a:defRPr>
      </a:lvl9pPr>
    </p:titleStyle>
    <p:bodyStyle>
      <a:lvl1pPr marL="547688" indent="-411163" algn="l" rtl="0" fontAlgn="base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>
          <a:solidFill>
            <a:schemeClr val="tx1"/>
          </a:solidFill>
          <a:latin typeface="+mn-lt"/>
          <a:cs typeface="+mn-cs"/>
        </a:defRPr>
      </a:lvl2pPr>
      <a:lvl3pPr marL="1133475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>
          <a:solidFill>
            <a:schemeClr val="tx1"/>
          </a:solidFill>
          <a:latin typeface="+mn-lt"/>
          <a:cs typeface="+mn-cs"/>
        </a:defRPr>
      </a:lvl3pPr>
      <a:lvl4pPr marL="1352550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>
          <a:solidFill>
            <a:schemeClr val="tx1"/>
          </a:solidFill>
          <a:latin typeface="+mn-lt"/>
          <a:cs typeface="+mn-cs"/>
        </a:defRPr>
      </a:lvl4pPr>
      <a:lvl5pPr marL="1544638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cs typeface="+mn-cs"/>
        </a:defRPr>
      </a:lvl5pPr>
      <a:lvl6pPr marL="2001838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cs typeface="+mn-cs"/>
        </a:defRPr>
      </a:lvl6pPr>
      <a:lvl7pPr marL="2459038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cs typeface="+mn-cs"/>
        </a:defRPr>
      </a:lvl7pPr>
      <a:lvl8pPr marL="2916238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cs typeface="+mn-cs"/>
        </a:defRPr>
      </a:lvl8pPr>
      <a:lvl9pPr marL="3373438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3.jpeg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38.jpeg"/><Relationship Id="rId3" Type="http://schemas.openxmlformats.org/officeDocument/2006/relationships/notesSlide" Target="../notesSlides/notesSlide14.xml"/><Relationship Id="rId7" Type="http://schemas.openxmlformats.org/officeDocument/2006/relationships/oleObject" Target="../embeddings/oleObject4.bin"/><Relationship Id="rId12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37.png"/><Relationship Id="rId5" Type="http://schemas.openxmlformats.org/officeDocument/2006/relationships/image" Target="../media/image36.jpeg"/><Relationship Id="rId10" Type="http://schemas.openxmlformats.org/officeDocument/2006/relationships/oleObject" Target="../embeddings/oleObject7.bin"/><Relationship Id="rId4" Type="http://schemas.openxmlformats.org/officeDocument/2006/relationships/image" Target="../media/image24.png"/><Relationship Id="rId9" Type="http://schemas.openxmlformats.org/officeDocument/2006/relationships/oleObject" Target="../embeddings/oleObject6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notesSlide" Target="../notesSlides/notesSlide16.xml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0.bin"/><Relationship Id="rId5" Type="http://schemas.openxmlformats.org/officeDocument/2006/relationships/oleObject" Target="../embeddings/oleObject9.bin"/><Relationship Id="rId4" Type="http://schemas.openxmlformats.org/officeDocument/2006/relationships/image" Target="../media/image43.wmf"/><Relationship Id="rId9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2.xml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56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18" Type="http://schemas.openxmlformats.org/officeDocument/2006/relationships/image" Target="../media/image89.png"/><Relationship Id="rId26" Type="http://schemas.openxmlformats.org/officeDocument/2006/relationships/image" Target="../media/image97.png"/><Relationship Id="rId39" Type="http://schemas.openxmlformats.org/officeDocument/2006/relationships/image" Target="../media/image110.png"/><Relationship Id="rId3" Type="http://schemas.openxmlformats.org/officeDocument/2006/relationships/notesSlide" Target="../notesSlides/notesSlide36.xml"/><Relationship Id="rId21" Type="http://schemas.openxmlformats.org/officeDocument/2006/relationships/image" Target="../media/image92.png"/><Relationship Id="rId34" Type="http://schemas.openxmlformats.org/officeDocument/2006/relationships/image" Target="../media/image105.wmf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17" Type="http://schemas.openxmlformats.org/officeDocument/2006/relationships/image" Target="../media/image88.png"/><Relationship Id="rId25" Type="http://schemas.openxmlformats.org/officeDocument/2006/relationships/image" Target="../media/image96.png"/><Relationship Id="rId33" Type="http://schemas.openxmlformats.org/officeDocument/2006/relationships/image" Target="../media/image104.png"/><Relationship Id="rId38" Type="http://schemas.openxmlformats.org/officeDocument/2006/relationships/image" Target="../media/image109.png"/><Relationship Id="rId2" Type="http://schemas.openxmlformats.org/officeDocument/2006/relationships/slideLayout" Target="../slideLayouts/slideLayout50.xml"/><Relationship Id="rId16" Type="http://schemas.openxmlformats.org/officeDocument/2006/relationships/image" Target="../media/image87.png"/><Relationship Id="rId20" Type="http://schemas.openxmlformats.org/officeDocument/2006/relationships/image" Target="../media/image91.png"/><Relationship Id="rId29" Type="http://schemas.openxmlformats.org/officeDocument/2006/relationships/image" Target="../media/image100.png"/><Relationship Id="rId1" Type="http://schemas.openxmlformats.org/officeDocument/2006/relationships/tags" Target="../tags/tag3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24" Type="http://schemas.openxmlformats.org/officeDocument/2006/relationships/image" Target="../media/image95.png"/><Relationship Id="rId32" Type="http://schemas.openxmlformats.org/officeDocument/2006/relationships/image" Target="../media/image103.png"/><Relationship Id="rId37" Type="http://schemas.openxmlformats.org/officeDocument/2006/relationships/image" Target="../media/image108.jpeg"/><Relationship Id="rId40" Type="http://schemas.openxmlformats.org/officeDocument/2006/relationships/image" Target="../media/image111.jpeg"/><Relationship Id="rId5" Type="http://schemas.openxmlformats.org/officeDocument/2006/relationships/image" Target="../media/image76.png"/><Relationship Id="rId15" Type="http://schemas.openxmlformats.org/officeDocument/2006/relationships/image" Target="../media/image86.png"/><Relationship Id="rId23" Type="http://schemas.openxmlformats.org/officeDocument/2006/relationships/image" Target="../media/image94.jpeg"/><Relationship Id="rId28" Type="http://schemas.openxmlformats.org/officeDocument/2006/relationships/image" Target="../media/image99.jpeg"/><Relationship Id="rId36" Type="http://schemas.openxmlformats.org/officeDocument/2006/relationships/image" Target="../media/image107.png"/><Relationship Id="rId10" Type="http://schemas.openxmlformats.org/officeDocument/2006/relationships/image" Target="../media/image81.png"/><Relationship Id="rId19" Type="http://schemas.openxmlformats.org/officeDocument/2006/relationships/image" Target="../media/image90.png"/><Relationship Id="rId31" Type="http://schemas.openxmlformats.org/officeDocument/2006/relationships/image" Target="../media/image102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Relationship Id="rId14" Type="http://schemas.openxmlformats.org/officeDocument/2006/relationships/image" Target="../media/image85.png"/><Relationship Id="rId22" Type="http://schemas.openxmlformats.org/officeDocument/2006/relationships/image" Target="../media/image93.png"/><Relationship Id="rId27" Type="http://schemas.openxmlformats.org/officeDocument/2006/relationships/image" Target="../media/image98.png"/><Relationship Id="rId30" Type="http://schemas.openxmlformats.org/officeDocument/2006/relationships/image" Target="../media/image101.png"/><Relationship Id="rId35" Type="http://schemas.openxmlformats.org/officeDocument/2006/relationships/image" Target="../media/image10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1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15.gi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3.jpeg"/><Relationship Id="rId12" Type="http://schemas.openxmlformats.org/officeDocument/2006/relationships/image" Target="../media/image18.pn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1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png"/><Relationship Id="rId10" Type="http://schemas.openxmlformats.org/officeDocument/2006/relationships/image" Target="../media/image16.jpe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0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ChangeArrowheads="1"/>
          </p:cNvSpPr>
          <p:nvPr/>
        </p:nvSpPr>
        <p:spPr bwMode="auto">
          <a:xfrm>
            <a:off x="533400" y="0"/>
            <a:ext cx="8229600" cy="792163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i="1" dirty="0" smtClean="0"/>
              <a:t>Physics with underwater neutrino telescopes</a:t>
            </a:r>
            <a:endParaRPr lang="en-US" dirty="0"/>
          </a:p>
        </p:txBody>
      </p:sp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152400" y="838200"/>
            <a:ext cx="8839200" cy="1006429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35000"/>
              </a:lnSpc>
            </a:pPr>
            <a:r>
              <a:rPr lang="en-US" sz="2400" i="1" dirty="0" err="1">
                <a:solidFill>
                  <a:schemeClr val="accent2"/>
                </a:solidFill>
                <a:latin typeface="Bookman Old Style" pitchFamily="18" charset="0"/>
              </a:rPr>
              <a:t>Vincenzo</a:t>
            </a:r>
            <a:r>
              <a:rPr lang="en-US" sz="2400" i="1" dirty="0">
                <a:solidFill>
                  <a:schemeClr val="accent2"/>
                </a:solidFill>
                <a:latin typeface="Bookman Old Style" pitchFamily="18" charset="0"/>
              </a:rPr>
              <a:t> </a:t>
            </a:r>
            <a:r>
              <a:rPr lang="en-US" sz="2400" i="1" dirty="0" err="1" smtClean="0">
                <a:solidFill>
                  <a:schemeClr val="accent2"/>
                </a:solidFill>
                <a:latin typeface="Bookman Old Style" pitchFamily="18" charset="0"/>
              </a:rPr>
              <a:t>Flaminio</a:t>
            </a:r>
            <a:r>
              <a:rPr lang="en-US" sz="2400" i="1" dirty="0" smtClean="0">
                <a:solidFill>
                  <a:schemeClr val="accent2"/>
                </a:solidFill>
                <a:latin typeface="Bookman Old Style" pitchFamily="18" charset="0"/>
              </a:rPr>
              <a:t> for the ANTARES Collaboration</a:t>
            </a:r>
            <a:endParaRPr lang="en-US" sz="2400" i="1" dirty="0">
              <a:solidFill>
                <a:schemeClr val="accent2"/>
              </a:solidFill>
              <a:latin typeface="Bookman Old Style" pitchFamily="18" charset="0"/>
            </a:endParaRPr>
          </a:p>
          <a:p>
            <a:pPr eaLnBrk="0" hangingPunct="0">
              <a:lnSpc>
                <a:spcPct val="135000"/>
              </a:lnSpc>
            </a:pPr>
            <a:r>
              <a:rPr lang="en-US" sz="2000" i="1" dirty="0" smtClean="0">
                <a:solidFill>
                  <a:schemeClr val="accent2"/>
                </a:solidFill>
                <a:latin typeface="Bookman Old Style" pitchFamily="18" charset="0"/>
              </a:rPr>
              <a:t>(Physics </a:t>
            </a:r>
            <a:r>
              <a:rPr lang="en-US" sz="2000" i="1" dirty="0">
                <a:solidFill>
                  <a:schemeClr val="accent2"/>
                </a:solidFill>
                <a:latin typeface="Bookman Old Style" pitchFamily="18" charset="0"/>
              </a:rPr>
              <a:t>Dept. &amp; </a:t>
            </a:r>
            <a:r>
              <a:rPr lang="en-US" sz="2000" i="1" dirty="0" smtClean="0">
                <a:solidFill>
                  <a:schemeClr val="accent2"/>
                </a:solidFill>
                <a:latin typeface="Bookman Old Style" pitchFamily="18" charset="0"/>
              </a:rPr>
              <a:t>INFN-Pisa)</a:t>
            </a:r>
            <a:endParaRPr lang="en-US" sz="1800" dirty="0">
              <a:solidFill>
                <a:schemeClr val="accent2"/>
              </a:solidFill>
            </a:endParaRPr>
          </a:p>
        </p:txBody>
      </p:sp>
      <p:sp>
        <p:nvSpPr>
          <p:cNvPr id="16394" name="Text Box 224"/>
          <p:cNvSpPr txBox="1">
            <a:spLocks noChangeArrowheads="1"/>
          </p:cNvSpPr>
          <p:nvPr/>
        </p:nvSpPr>
        <p:spPr bwMode="auto">
          <a:xfrm>
            <a:off x="3276600" y="6455709"/>
            <a:ext cx="3276600" cy="402291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</p:spPr>
        <p:txBody>
          <a:bodyPr wrap="square" lIns="90000" tIns="46800" rIns="90000" bIns="46800" anchorCtr="1">
            <a:spAutoFit/>
          </a:bodyPr>
          <a:lstStyle/>
          <a:p>
            <a:pPr algn="l"/>
            <a:r>
              <a:rPr lang="en-GB" sz="20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V. </a:t>
            </a:r>
            <a:r>
              <a:rPr lang="en-GB" sz="2000" dirty="0" err="1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Flaminio</a:t>
            </a:r>
            <a:r>
              <a:rPr lang="en-GB" sz="20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 err="1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Erice</a:t>
            </a:r>
            <a:r>
              <a:rPr lang="en-GB" sz="20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2009</a:t>
            </a:r>
            <a:endParaRPr lang="en-GB" sz="2000" dirty="0">
              <a:solidFill>
                <a:srgbClr val="FFFF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Immagine 10" descr="Fermi-alla-torre-di-Pisa-lar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65554"/>
            <a:ext cx="3124200" cy="5092446"/>
          </a:xfrm>
          <a:prstGeom prst="rect">
            <a:avLst/>
          </a:prstGeom>
        </p:spPr>
      </p:pic>
      <p:pic>
        <p:nvPicPr>
          <p:cNvPr id="7" name="Immagine 6" descr="majoran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1905000"/>
            <a:ext cx="4343400" cy="43434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A56EF8-775A-4B36-B879-1C9C1B1DB176}" type="slidenum">
              <a:rPr lang="de-DE"/>
              <a:pPr>
                <a:defRPr/>
              </a:pPr>
              <a:t>10</a:t>
            </a:fld>
            <a:endParaRPr lang="de-DE"/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260350"/>
            <a:ext cx="7772400" cy="576263"/>
          </a:xfrm>
          <a:solidFill>
            <a:srgbClr val="CCFFCC"/>
          </a:solidFill>
          <a:ln w="22225">
            <a:solidFill>
              <a:srgbClr val="FF0000"/>
            </a:solidFill>
          </a:ln>
        </p:spPr>
        <p:txBody>
          <a:bodyPr/>
          <a:lstStyle/>
          <a:p>
            <a:pPr eaLnBrk="1" hangingPunct="1"/>
            <a:r>
              <a:rPr lang="en-US" sz="3200" b="1" smtClean="0"/>
              <a:t>Atmospheric muon background</a:t>
            </a:r>
          </a:p>
        </p:txBody>
      </p:sp>
      <p:pic>
        <p:nvPicPr>
          <p:cNvPr id="20484" name="Picture 3"/>
          <p:cNvPicPr>
            <a:picLocks noChangeAspect="1" noChangeArrowheads="1"/>
          </p:cNvPicPr>
          <p:nvPr/>
        </p:nvPicPr>
        <p:blipFill>
          <a:blip r:embed="rId3"/>
          <a:srcRect r="57529"/>
          <a:stretch>
            <a:fillRect/>
          </a:stretch>
        </p:blipFill>
        <p:spPr bwMode="auto">
          <a:xfrm>
            <a:off x="3657600" y="914400"/>
            <a:ext cx="5029200" cy="4696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 Box 4"/>
          <p:cNvSpPr txBox="1">
            <a:spLocks noChangeArrowheads="1"/>
          </p:cNvSpPr>
          <p:nvPr/>
        </p:nvSpPr>
        <p:spPr bwMode="auto">
          <a:xfrm>
            <a:off x="0" y="1219200"/>
            <a:ext cx="3321050" cy="1793875"/>
          </a:xfrm>
          <a:prstGeom prst="rect">
            <a:avLst/>
          </a:prstGeom>
          <a:solidFill>
            <a:srgbClr val="CCFFCC"/>
          </a:solidFill>
          <a:ln w="222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l">
              <a:spcBef>
                <a:spcPct val="20000"/>
              </a:spcBef>
            </a:pPr>
            <a:r>
              <a:rPr lang="en-US" sz="2400">
                <a:solidFill>
                  <a:schemeClr val="tx1"/>
                </a:solidFill>
              </a:rPr>
              <a:t>Reduced background</a:t>
            </a:r>
          </a:p>
          <a:p>
            <a:pPr marL="342900" indent="-342900" algn="l">
              <a:spcBef>
                <a:spcPct val="20000"/>
              </a:spcBef>
            </a:pPr>
            <a:r>
              <a:rPr lang="en-US" sz="2400">
                <a:solidFill>
                  <a:schemeClr val="tx1"/>
                </a:solidFill>
              </a:rPr>
              <a:t>if only events from</a:t>
            </a:r>
          </a:p>
          <a:p>
            <a:pPr marL="342900" indent="-342900" algn="l">
              <a:spcBef>
                <a:spcPct val="20000"/>
              </a:spcBef>
            </a:pPr>
            <a:r>
              <a:rPr lang="en-US" sz="2400">
                <a:solidFill>
                  <a:schemeClr val="tx1"/>
                </a:solidFill>
              </a:rPr>
              <a:t>the other side of the</a:t>
            </a:r>
          </a:p>
          <a:p>
            <a:pPr marL="342900" indent="-342900" algn="l">
              <a:spcBef>
                <a:spcPct val="20000"/>
              </a:spcBef>
            </a:pPr>
            <a:r>
              <a:rPr lang="en-US" sz="2400">
                <a:solidFill>
                  <a:schemeClr val="tx1"/>
                </a:solidFill>
              </a:rPr>
              <a:t>Earth selected</a:t>
            </a:r>
          </a:p>
        </p:txBody>
      </p:sp>
      <p:sp>
        <p:nvSpPr>
          <p:cNvPr id="455723" name="Text Box 43"/>
          <p:cNvSpPr txBox="1">
            <a:spLocks noChangeArrowheads="1"/>
          </p:cNvSpPr>
          <p:nvPr/>
        </p:nvSpPr>
        <p:spPr bwMode="auto">
          <a:xfrm>
            <a:off x="2438400" y="6019800"/>
            <a:ext cx="6529352" cy="400110"/>
          </a:xfrm>
          <a:prstGeom prst="rect">
            <a:avLst/>
          </a:prstGeom>
          <a:noFill/>
          <a:ln w="190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 dirty="0"/>
              <a:t>Price to pay </a:t>
            </a:r>
            <a:r>
              <a:rPr lang="en-US" sz="2000" dirty="0">
                <a:sym typeface="Wingdings" pitchFamily="2" charset="2"/>
              </a:rPr>
              <a:t> cutoff due to </a:t>
            </a:r>
            <a:r>
              <a:rPr lang="en-US" sz="2000" dirty="0" smtClean="0">
                <a:sym typeface="Wingdings" pitchFamily="2" charset="2"/>
              </a:rPr>
              <a:t>absorption by the Earth</a:t>
            </a:r>
            <a:endParaRPr lang="en-US" sz="2000" dirty="0"/>
          </a:p>
        </p:txBody>
      </p:sp>
      <p:cxnSp>
        <p:nvCxnSpPr>
          <p:cNvPr id="8" name="Connettore 2 7"/>
          <p:cNvCxnSpPr/>
          <p:nvPr/>
        </p:nvCxnSpPr>
        <p:spPr bwMode="auto">
          <a:xfrm>
            <a:off x="3276600" y="2971800"/>
            <a:ext cx="1371600" cy="121920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572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572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5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57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B923849-9EB4-414E-9877-C8ADD198DB89}" type="slidenum">
              <a:rPr lang="en-US"/>
              <a:pPr/>
              <a:t>11</a:t>
            </a:fld>
            <a:endParaRPr lang="en-US"/>
          </a:p>
        </p:txBody>
      </p:sp>
      <p:sp>
        <p:nvSpPr>
          <p:cNvPr id="3076" name="Rectangle 2"/>
          <p:cNvSpPr>
            <a:spLocks noChangeArrowheads="1"/>
          </p:cNvSpPr>
          <p:nvPr/>
        </p:nvSpPr>
        <p:spPr bwMode="auto">
          <a:xfrm>
            <a:off x="1447800" y="152400"/>
            <a:ext cx="64468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>
              <a:lnSpc>
                <a:spcPct val="90000"/>
              </a:lnSpc>
              <a:spcBef>
                <a:spcPct val="50000"/>
              </a:spcBef>
              <a:buClr>
                <a:srgbClr val="F32727"/>
              </a:buClr>
            </a:pPr>
            <a:r>
              <a:rPr kumimoji="1" lang="fr-FR" sz="4000" b="0">
                <a:solidFill>
                  <a:srgbClr val="FFFF00"/>
                </a:solidFill>
                <a:latin typeface="Times New Roman" pitchFamily="18" charset="0"/>
              </a:rPr>
              <a:t>ANTARES detection principle</a:t>
            </a:r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3074" name="Image Photo Editor" r:id="rId4" imgW="7314286" imgH="5485714" progId="">
              <p:embed/>
            </p:oleObj>
          </a:graphicData>
        </a:graphic>
      </p:graphicFrame>
      <p:sp>
        <p:nvSpPr>
          <p:cNvPr id="3077" name="Text Box 4"/>
          <p:cNvSpPr txBox="1">
            <a:spLocks noChangeArrowheads="1"/>
          </p:cNvSpPr>
          <p:nvPr/>
        </p:nvSpPr>
        <p:spPr bwMode="auto">
          <a:xfrm>
            <a:off x="127000" y="0"/>
            <a:ext cx="63420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0">
                <a:solidFill>
                  <a:srgbClr val="FFFFCC"/>
                </a:solidFill>
              </a:rPr>
              <a:t>Neutrino detection principle</a:t>
            </a:r>
            <a:endParaRPr lang="en-US" sz="4400" b="0">
              <a:solidFill>
                <a:srgbClr val="FFFFCC"/>
              </a:solidFill>
              <a:latin typeface="Comic Sans MS" pitchFamily="66" charset="0"/>
            </a:endParaRPr>
          </a:p>
        </p:txBody>
      </p:sp>
      <p:sp>
        <p:nvSpPr>
          <p:cNvPr id="3078" name="Text Box 5"/>
          <p:cNvSpPr txBox="1">
            <a:spLocks noChangeArrowheads="1"/>
          </p:cNvSpPr>
          <p:nvPr/>
        </p:nvSpPr>
        <p:spPr bwMode="auto">
          <a:xfrm>
            <a:off x="2041525" y="6054725"/>
            <a:ext cx="342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/>
            <a:r>
              <a:rPr lang="en-US" sz="3200" b="0">
                <a:solidFill>
                  <a:srgbClr val="FF3300"/>
                </a:solidFill>
                <a:latin typeface="Symbol" pitchFamily="18" charset="2"/>
              </a:rPr>
              <a:t>n</a:t>
            </a:r>
            <a:endParaRPr lang="en-US" sz="3200" b="0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3079" name="Text Box 6"/>
          <p:cNvSpPr txBox="1">
            <a:spLocks noChangeArrowheads="1"/>
          </p:cNvSpPr>
          <p:nvPr/>
        </p:nvSpPr>
        <p:spPr bwMode="auto">
          <a:xfrm>
            <a:off x="3408363" y="5170488"/>
            <a:ext cx="3603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/>
            <a:r>
              <a:rPr lang="en-US" sz="3200" b="0">
                <a:solidFill>
                  <a:schemeClr val="bg1"/>
                </a:solidFill>
                <a:latin typeface="Symbol" pitchFamily="18" charset="2"/>
              </a:rPr>
              <a:t>m</a:t>
            </a:r>
            <a:endParaRPr lang="en-US" sz="3200" b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080" name="Line 7"/>
          <p:cNvSpPr>
            <a:spLocks noChangeShapeType="1"/>
          </p:cNvSpPr>
          <p:nvPr/>
        </p:nvSpPr>
        <p:spPr bwMode="auto">
          <a:xfrm flipV="1">
            <a:off x="5562600" y="2209800"/>
            <a:ext cx="1066800" cy="2362200"/>
          </a:xfrm>
          <a:prstGeom prst="line">
            <a:avLst/>
          </a:prstGeom>
          <a:noFill/>
          <a:ln w="9525">
            <a:solidFill>
              <a:schemeClr val="hlink"/>
            </a:solidFill>
            <a:prstDash val="dash"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3081" name="Line 8"/>
          <p:cNvSpPr>
            <a:spLocks noChangeShapeType="1"/>
          </p:cNvSpPr>
          <p:nvPr/>
        </p:nvSpPr>
        <p:spPr bwMode="auto">
          <a:xfrm flipV="1">
            <a:off x="6705600" y="2514600"/>
            <a:ext cx="685800" cy="1371600"/>
          </a:xfrm>
          <a:prstGeom prst="line">
            <a:avLst/>
          </a:prstGeom>
          <a:noFill/>
          <a:ln w="9525">
            <a:solidFill>
              <a:schemeClr val="hlink"/>
            </a:solidFill>
            <a:prstDash val="dash"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3082" name="Line 9"/>
          <p:cNvSpPr>
            <a:spLocks noChangeShapeType="1"/>
          </p:cNvSpPr>
          <p:nvPr/>
        </p:nvSpPr>
        <p:spPr bwMode="auto">
          <a:xfrm>
            <a:off x="6705600" y="3886200"/>
            <a:ext cx="1524000" cy="152400"/>
          </a:xfrm>
          <a:prstGeom prst="line">
            <a:avLst/>
          </a:prstGeom>
          <a:noFill/>
          <a:ln w="9525">
            <a:solidFill>
              <a:schemeClr val="hlink"/>
            </a:solidFill>
            <a:prstDash val="dash"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3083" name="Line 10"/>
          <p:cNvSpPr>
            <a:spLocks noChangeShapeType="1"/>
          </p:cNvSpPr>
          <p:nvPr/>
        </p:nvSpPr>
        <p:spPr bwMode="auto">
          <a:xfrm>
            <a:off x="5562600" y="4572000"/>
            <a:ext cx="2362200" cy="228600"/>
          </a:xfrm>
          <a:prstGeom prst="line">
            <a:avLst/>
          </a:prstGeom>
          <a:noFill/>
          <a:ln w="9525">
            <a:solidFill>
              <a:schemeClr val="hlink"/>
            </a:solidFill>
            <a:prstDash val="dash"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3084" name="Text Box 11"/>
          <p:cNvSpPr txBox="1">
            <a:spLocks noChangeArrowheads="1"/>
          </p:cNvSpPr>
          <p:nvPr/>
        </p:nvSpPr>
        <p:spPr bwMode="auto">
          <a:xfrm>
            <a:off x="6096000" y="1981200"/>
            <a:ext cx="3508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/>
            <a:r>
              <a:rPr lang="en-US" sz="4000" b="0">
                <a:solidFill>
                  <a:srgbClr val="99CCFF"/>
                </a:solidFill>
                <a:latin typeface="Symbol" pitchFamily="18" charset="2"/>
                <a:sym typeface="Bookshelf Symbol 2" pitchFamily="2" charset="2"/>
              </a:rPr>
              <a:t>g</a:t>
            </a:r>
            <a:r>
              <a:rPr lang="en-US" sz="3100" baseline="-25000">
                <a:solidFill>
                  <a:srgbClr val="99CCFF"/>
                </a:solidFill>
                <a:latin typeface="Symbol" pitchFamily="18" charset="2"/>
                <a:cs typeface="Arial" charset="0"/>
              </a:rPr>
              <a:t>č</a:t>
            </a:r>
          </a:p>
        </p:txBody>
      </p:sp>
      <p:sp>
        <p:nvSpPr>
          <p:cNvPr id="3085" name="Freeform 12"/>
          <p:cNvSpPr>
            <a:spLocks/>
          </p:cNvSpPr>
          <p:nvPr/>
        </p:nvSpPr>
        <p:spPr bwMode="auto">
          <a:xfrm>
            <a:off x="5740400" y="4178300"/>
            <a:ext cx="127000" cy="165100"/>
          </a:xfrm>
          <a:custGeom>
            <a:avLst/>
            <a:gdLst>
              <a:gd name="T0" fmla="*/ 0 w 80"/>
              <a:gd name="T1" fmla="*/ 0 h 104"/>
              <a:gd name="T2" fmla="*/ 56 w 80"/>
              <a:gd name="T3" fmla="*/ 56 h 104"/>
              <a:gd name="T4" fmla="*/ 72 w 80"/>
              <a:gd name="T5" fmla="*/ 80 h 104"/>
              <a:gd name="T6" fmla="*/ 80 w 80"/>
              <a:gd name="T7" fmla="*/ 104 h 104"/>
              <a:gd name="T8" fmla="*/ 0 60000 65536"/>
              <a:gd name="T9" fmla="*/ 0 60000 65536"/>
              <a:gd name="T10" fmla="*/ 0 60000 65536"/>
              <a:gd name="T11" fmla="*/ 0 60000 65536"/>
              <a:gd name="T12" fmla="*/ 0 w 80"/>
              <a:gd name="T13" fmla="*/ 0 h 104"/>
              <a:gd name="T14" fmla="*/ 80 w 80"/>
              <a:gd name="T15" fmla="*/ 104 h 10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0" h="104">
                <a:moveTo>
                  <a:pt x="0" y="0"/>
                </a:moveTo>
                <a:cubicBezTo>
                  <a:pt x="42" y="14"/>
                  <a:pt x="19" y="1"/>
                  <a:pt x="56" y="56"/>
                </a:cubicBezTo>
                <a:cubicBezTo>
                  <a:pt x="61" y="64"/>
                  <a:pt x="69" y="71"/>
                  <a:pt x="72" y="80"/>
                </a:cubicBezTo>
                <a:cubicBezTo>
                  <a:pt x="75" y="88"/>
                  <a:pt x="80" y="104"/>
                  <a:pt x="80" y="104"/>
                </a:cubicBezTo>
              </a:path>
            </a:pathLst>
          </a:cu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3086" name="Text Box 13"/>
          <p:cNvSpPr txBox="1">
            <a:spLocks noChangeArrowheads="1"/>
          </p:cNvSpPr>
          <p:nvPr/>
        </p:nvSpPr>
        <p:spPr bwMode="auto">
          <a:xfrm>
            <a:off x="5719763" y="3876675"/>
            <a:ext cx="7969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/>
            <a:r>
              <a:rPr lang="en-US" sz="3200" b="0">
                <a:solidFill>
                  <a:schemeClr val="hlink"/>
                </a:solidFill>
              </a:rPr>
              <a:t>43°</a:t>
            </a:r>
            <a:endParaRPr lang="en-US" sz="3200" b="0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3087" name="Line 14"/>
          <p:cNvSpPr>
            <a:spLocks noChangeShapeType="1"/>
          </p:cNvSpPr>
          <p:nvPr/>
        </p:nvSpPr>
        <p:spPr bwMode="auto">
          <a:xfrm>
            <a:off x="4495800" y="4572000"/>
            <a:ext cx="0" cy="533400"/>
          </a:xfrm>
          <a:prstGeom prst="line">
            <a:avLst/>
          </a:prstGeom>
          <a:noFill/>
          <a:ln w="9525">
            <a:solidFill>
              <a:srgbClr val="FFCC00"/>
            </a:solidFill>
            <a:prstDash val="lgDashDot"/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3088" name="Text Box 15"/>
          <p:cNvSpPr txBox="1">
            <a:spLocks noChangeArrowheads="1"/>
          </p:cNvSpPr>
          <p:nvPr/>
        </p:nvSpPr>
        <p:spPr bwMode="auto">
          <a:xfrm>
            <a:off x="4311650" y="3922713"/>
            <a:ext cx="946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400" b="0">
                <a:solidFill>
                  <a:srgbClr val="FFCC00"/>
                </a:solidFill>
              </a:rPr>
              <a:t>2500 m</a:t>
            </a:r>
          </a:p>
          <a:p>
            <a:pPr algn="l"/>
            <a:r>
              <a:rPr lang="en-US" sz="2400" b="0">
                <a:solidFill>
                  <a:srgbClr val="FFCC00"/>
                </a:solidFill>
              </a:rPr>
              <a:t>depth</a:t>
            </a:r>
          </a:p>
        </p:txBody>
      </p:sp>
      <p:pic>
        <p:nvPicPr>
          <p:cNvPr id="3089" name="Picture 1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762000"/>
            <a:ext cx="3708400" cy="3962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090" name="Text Box 17"/>
          <p:cNvSpPr txBox="1">
            <a:spLocks noChangeArrowheads="1"/>
          </p:cNvSpPr>
          <p:nvPr/>
        </p:nvSpPr>
        <p:spPr bwMode="auto">
          <a:xfrm>
            <a:off x="3581400" y="14478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 b="0">
                <a:solidFill>
                  <a:srgbClr val="FFCC00"/>
                </a:solidFill>
                <a:latin typeface="Helvetica" pitchFamily="34" charset="0"/>
              </a:rPr>
              <a:t>p</a:t>
            </a:r>
            <a:endParaRPr lang="en-US" sz="3200" b="0">
              <a:solidFill>
                <a:srgbClr val="FFCC00"/>
              </a:solidFill>
              <a:latin typeface="Times" pitchFamily="18" charset="0"/>
            </a:endParaRPr>
          </a:p>
        </p:txBody>
      </p:sp>
      <p:sp>
        <p:nvSpPr>
          <p:cNvPr id="3091" name="Text Box 18"/>
          <p:cNvSpPr txBox="1">
            <a:spLocks noChangeArrowheads="1"/>
          </p:cNvSpPr>
          <p:nvPr/>
        </p:nvSpPr>
        <p:spPr bwMode="auto">
          <a:xfrm>
            <a:off x="1524000" y="3675063"/>
            <a:ext cx="460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>
                <a:latin typeface="Symbol" pitchFamily="18" charset="2"/>
              </a:rPr>
              <a:t>n</a:t>
            </a:r>
            <a:r>
              <a:rPr lang="en-US" sz="3200" baseline="-25000">
                <a:latin typeface="Symbol" pitchFamily="18" charset="2"/>
              </a:rPr>
              <a:t>m</a:t>
            </a:r>
            <a:endParaRPr lang="en-US" sz="3200">
              <a:latin typeface="Symbol" pitchFamily="18" charset="2"/>
            </a:endParaRPr>
          </a:p>
        </p:txBody>
      </p:sp>
      <p:sp>
        <p:nvSpPr>
          <p:cNvPr id="3092" name="Text Box 19"/>
          <p:cNvSpPr txBox="1">
            <a:spLocks noChangeArrowheads="1"/>
          </p:cNvSpPr>
          <p:nvPr/>
        </p:nvSpPr>
        <p:spPr bwMode="auto">
          <a:xfrm>
            <a:off x="2241550" y="1066800"/>
            <a:ext cx="5508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>
                <a:latin typeface="Symbol" pitchFamily="18" charset="2"/>
              </a:rPr>
              <a:t>n</a:t>
            </a:r>
            <a:r>
              <a:rPr lang="en-US" sz="3200" baseline="-25000">
                <a:latin typeface="Symbol" pitchFamily="18" charset="2"/>
              </a:rPr>
              <a:t>m</a:t>
            </a:r>
            <a:endParaRPr lang="en-US" sz="3200">
              <a:latin typeface="Symbol" pitchFamily="18" charset="2"/>
            </a:endParaRPr>
          </a:p>
        </p:txBody>
      </p:sp>
      <p:sp>
        <p:nvSpPr>
          <p:cNvPr id="3093" name="Text Box 20"/>
          <p:cNvSpPr txBox="1">
            <a:spLocks noChangeArrowheads="1"/>
          </p:cNvSpPr>
          <p:nvPr/>
        </p:nvSpPr>
        <p:spPr bwMode="auto">
          <a:xfrm>
            <a:off x="1144588" y="1481138"/>
            <a:ext cx="3603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>
                <a:solidFill>
                  <a:srgbClr val="99CCFF"/>
                </a:solidFill>
                <a:latin typeface="Symbol" pitchFamily="18" charset="2"/>
              </a:rPr>
              <a:t>m</a:t>
            </a:r>
            <a:endParaRPr lang="en-US" sz="3200">
              <a:solidFill>
                <a:srgbClr val="99CCFF"/>
              </a:solidFill>
              <a:latin typeface="Times" pitchFamily="18" charset="0"/>
            </a:endParaRPr>
          </a:p>
        </p:txBody>
      </p:sp>
      <p:sp>
        <p:nvSpPr>
          <p:cNvPr id="3094" name="Rectangle 21"/>
          <p:cNvSpPr>
            <a:spLocks noChangeArrowheads="1"/>
          </p:cNvSpPr>
          <p:nvPr/>
        </p:nvSpPr>
        <p:spPr bwMode="auto">
          <a:xfrm rot="-1989646">
            <a:off x="1343025" y="1357313"/>
            <a:ext cx="169863" cy="1016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3095" name="Line 22"/>
          <p:cNvSpPr>
            <a:spLocks noChangeShapeType="1"/>
          </p:cNvSpPr>
          <p:nvPr/>
        </p:nvSpPr>
        <p:spPr bwMode="auto">
          <a:xfrm flipH="1" flipV="1">
            <a:off x="1547813" y="1916113"/>
            <a:ext cx="487362" cy="253523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3096" name="Line 23"/>
          <p:cNvSpPr>
            <a:spLocks noChangeShapeType="1"/>
          </p:cNvSpPr>
          <p:nvPr/>
        </p:nvSpPr>
        <p:spPr bwMode="auto">
          <a:xfrm flipH="1" flipV="1">
            <a:off x="1444625" y="1436688"/>
            <a:ext cx="103188" cy="479425"/>
          </a:xfrm>
          <a:prstGeom prst="line">
            <a:avLst/>
          </a:prstGeom>
          <a:noFill/>
          <a:ln w="28575">
            <a:solidFill>
              <a:srgbClr val="99CC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3097" name="Line 24"/>
          <p:cNvSpPr>
            <a:spLocks noChangeShapeType="1"/>
          </p:cNvSpPr>
          <p:nvPr/>
        </p:nvSpPr>
        <p:spPr bwMode="auto">
          <a:xfrm flipH="1" flipV="1">
            <a:off x="947738" y="1370013"/>
            <a:ext cx="441325" cy="11112"/>
          </a:xfrm>
          <a:prstGeom prst="line">
            <a:avLst/>
          </a:prstGeom>
          <a:noFill/>
          <a:ln w="28575">
            <a:solidFill>
              <a:srgbClr val="99CC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3098" name="Line 25"/>
          <p:cNvSpPr>
            <a:spLocks noChangeShapeType="1"/>
          </p:cNvSpPr>
          <p:nvPr/>
        </p:nvSpPr>
        <p:spPr bwMode="auto">
          <a:xfrm>
            <a:off x="314325" y="1101725"/>
            <a:ext cx="644525" cy="268288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3099" name="Line 26"/>
          <p:cNvSpPr>
            <a:spLocks noChangeShapeType="1"/>
          </p:cNvSpPr>
          <p:nvPr/>
        </p:nvSpPr>
        <p:spPr bwMode="auto">
          <a:xfrm>
            <a:off x="958850" y="1347788"/>
            <a:ext cx="79375" cy="257175"/>
          </a:xfrm>
          <a:prstGeom prst="line">
            <a:avLst/>
          </a:prstGeom>
          <a:noFill/>
          <a:ln w="1905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3100" name="Line 27"/>
          <p:cNvSpPr>
            <a:spLocks noChangeShapeType="1"/>
          </p:cNvSpPr>
          <p:nvPr/>
        </p:nvSpPr>
        <p:spPr bwMode="auto">
          <a:xfrm flipH="1" flipV="1">
            <a:off x="993775" y="1447800"/>
            <a:ext cx="203200" cy="200025"/>
          </a:xfrm>
          <a:prstGeom prst="line">
            <a:avLst/>
          </a:prstGeom>
          <a:noFill/>
          <a:ln w="1905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3101" name="Line 28"/>
          <p:cNvSpPr>
            <a:spLocks noChangeShapeType="1"/>
          </p:cNvSpPr>
          <p:nvPr/>
        </p:nvSpPr>
        <p:spPr bwMode="auto">
          <a:xfrm>
            <a:off x="958850" y="1357313"/>
            <a:ext cx="180975" cy="112712"/>
          </a:xfrm>
          <a:prstGeom prst="line">
            <a:avLst/>
          </a:prstGeom>
          <a:noFill/>
          <a:ln w="1905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3102" name="Line 29"/>
          <p:cNvSpPr>
            <a:spLocks noChangeShapeType="1"/>
          </p:cNvSpPr>
          <p:nvPr/>
        </p:nvSpPr>
        <p:spPr bwMode="auto">
          <a:xfrm flipH="1">
            <a:off x="947738" y="1314450"/>
            <a:ext cx="225425" cy="42863"/>
          </a:xfrm>
          <a:prstGeom prst="line">
            <a:avLst/>
          </a:prstGeom>
          <a:noFill/>
          <a:ln w="1905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3103" name="Line 30"/>
          <p:cNvSpPr>
            <a:spLocks noChangeShapeType="1"/>
          </p:cNvSpPr>
          <p:nvPr/>
        </p:nvSpPr>
        <p:spPr bwMode="auto">
          <a:xfrm>
            <a:off x="1128713" y="1458913"/>
            <a:ext cx="112712" cy="146050"/>
          </a:xfrm>
          <a:prstGeom prst="line">
            <a:avLst/>
          </a:prstGeom>
          <a:noFill/>
          <a:ln w="1905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3104" name="Line 31"/>
          <p:cNvSpPr>
            <a:spLocks noChangeShapeType="1"/>
          </p:cNvSpPr>
          <p:nvPr/>
        </p:nvSpPr>
        <p:spPr bwMode="auto">
          <a:xfrm flipH="1">
            <a:off x="1117600" y="1425575"/>
            <a:ext cx="123825" cy="33338"/>
          </a:xfrm>
          <a:prstGeom prst="line">
            <a:avLst/>
          </a:prstGeom>
          <a:noFill/>
          <a:ln w="1905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3105" name="Line 32"/>
          <p:cNvSpPr>
            <a:spLocks noChangeShapeType="1"/>
          </p:cNvSpPr>
          <p:nvPr/>
        </p:nvSpPr>
        <p:spPr bwMode="auto">
          <a:xfrm>
            <a:off x="1492250" y="1425575"/>
            <a:ext cx="1549400" cy="4349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3106" name="Line 33"/>
          <p:cNvSpPr>
            <a:spLocks noChangeShapeType="1"/>
          </p:cNvSpPr>
          <p:nvPr/>
        </p:nvSpPr>
        <p:spPr bwMode="auto">
          <a:xfrm flipH="1" flipV="1">
            <a:off x="2836863" y="1638300"/>
            <a:ext cx="182562" cy="211138"/>
          </a:xfrm>
          <a:prstGeom prst="line">
            <a:avLst/>
          </a:prstGeom>
          <a:noFill/>
          <a:ln w="1905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3107" name="Line 34"/>
          <p:cNvSpPr>
            <a:spLocks noChangeShapeType="1"/>
          </p:cNvSpPr>
          <p:nvPr/>
        </p:nvSpPr>
        <p:spPr bwMode="auto">
          <a:xfrm flipH="1">
            <a:off x="2713038" y="1725613"/>
            <a:ext cx="238125" cy="0"/>
          </a:xfrm>
          <a:prstGeom prst="line">
            <a:avLst/>
          </a:prstGeom>
          <a:noFill/>
          <a:ln w="1905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3108" name="Line 35"/>
          <p:cNvSpPr>
            <a:spLocks noChangeShapeType="1"/>
          </p:cNvSpPr>
          <p:nvPr/>
        </p:nvSpPr>
        <p:spPr bwMode="auto">
          <a:xfrm flipH="1">
            <a:off x="2735263" y="1882775"/>
            <a:ext cx="306387" cy="123825"/>
          </a:xfrm>
          <a:prstGeom prst="line">
            <a:avLst/>
          </a:prstGeom>
          <a:noFill/>
          <a:ln w="1905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3109" name="Line 36"/>
          <p:cNvSpPr>
            <a:spLocks noChangeShapeType="1"/>
          </p:cNvSpPr>
          <p:nvPr/>
        </p:nvSpPr>
        <p:spPr bwMode="auto">
          <a:xfrm flipH="1" flipV="1">
            <a:off x="2747963" y="1927225"/>
            <a:ext cx="101600" cy="46038"/>
          </a:xfrm>
          <a:prstGeom prst="line">
            <a:avLst/>
          </a:prstGeom>
          <a:noFill/>
          <a:ln w="1905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3110" name="Line 37"/>
          <p:cNvSpPr>
            <a:spLocks noChangeShapeType="1"/>
          </p:cNvSpPr>
          <p:nvPr/>
        </p:nvSpPr>
        <p:spPr bwMode="auto">
          <a:xfrm flipH="1" flipV="1">
            <a:off x="2713038" y="1771650"/>
            <a:ext cx="249237" cy="144463"/>
          </a:xfrm>
          <a:prstGeom prst="line">
            <a:avLst/>
          </a:prstGeom>
          <a:noFill/>
          <a:ln w="1905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3111" name="Line 38"/>
          <p:cNvSpPr>
            <a:spLocks noChangeShapeType="1"/>
          </p:cNvSpPr>
          <p:nvPr/>
        </p:nvSpPr>
        <p:spPr bwMode="auto">
          <a:xfrm flipH="1" flipV="1">
            <a:off x="2759075" y="1860550"/>
            <a:ext cx="101600" cy="22225"/>
          </a:xfrm>
          <a:prstGeom prst="line">
            <a:avLst/>
          </a:prstGeom>
          <a:noFill/>
          <a:ln w="1905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3112" name="Text Box 39"/>
          <p:cNvSpPr txBox="1">
            <a:spLocks noChangeArrowheads="1"/>
          </p:cNvSpPr>
          <p:nvPr/>
        </p:nvSpPr>
        <p:spPr bwMode="auto">
          <a:xfrm>
            <a:off x="228600" y="1211263"/>
            <a:ext cx="714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 b="0">
                <a:solidFill>
                  <a:srgbClr val="FFCC00"/>
                </a:solidFill>
                <a:latin typeface="Helvetica" pitchFamily="34" charset="0"/>
              </a:rPr>
              <a:t>p, </a:t>
            </a:r>
            <a:r>
              <a:rPr lang="en-US" sz="3200" b="0">
                <a:solidFill>
                  <a:srgbClr val="FFCC00"/>
                </a:solidFill>
                <a:latin typeface="Symbol" pitchFamily="18" charset="2"/>
              </a:rPr>
              <a:t>a</a:t>
            </a:r>
            <a:endParaRPr lang="en-US" sz="3200" b="0">
              <a:solidFill>
                <a:srgbClr val="FFCC00"/>
              </a:solidFill>
              <a:latin typeface="Times" pitchFamily="18" charset="0"/>
            </a:endParaRPr>
          </a:p>
        </p:txBody>
      </p:sp>
      <p:sp>
        <p:nvSpPr>
          <p:cNvPr id="3113" name="Freeform 40"/>
          <p:cNvSpPr>
            <a:spLocks/>
          </p:cNvSpPr>
          <p:nvPr/>
        </p:nvSpPr>
        <p:spPr bwMode="auto">
          <a:xfrm rot="-1229302">
            <a:off x="2895600" y="1143000"/>
            <a:ext cx="990600" cy="774700"/>
          </a:xfrm>
          <a:custGeom>
            <a:avLst/>
            <a:gdLst>
              <a:gd name="T0" fmla="*/ 0 w 624"/>
              <a:gd name="T1" fmla="*/ 336 h 488"/>
              <a:gd name="T2" fmla="*/ 288 w 624"/>
              <a:gd name="T3" fmla="*/ 432 h 488"/>
              <a:gd name="T4" fmla="*/ 624 w 624"/>
              <a:gd name="T5" fmla="*/ 0 h 488"/>
              <a:gd name="T6" fmla="*/ 0 60000 65536"/>
              <a:gd name="T7" fmla="*/ 0 60000 65536"/>
              <a:gd name="T8" fmla="*/ 0 60000 65536"/>
              <a:gd name="T9" fmla="*/ 0 w 624"/>
              <a:gd name="T10" fmla="*/ 0 h 488"/>
              <a:gd name="T11" fmla="*/ 624 w 624"/>
              <a:gd name="T12" fmla="*/ 488 h 4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24" h="488">
                <a:moveTo>
                  <a:pt x="0" y="336"/>
                </a:moveTo>
                <a:cubicBezTo>
                  <a:pt x="92" y="412"/>
                  <a:pt x="184" y="488"/>
                  <a:pt x="288" y="432"/>
                </a:cubicBezTo>
                <a:cubicBezTo>
                  <a:pt x="392" y="376"/>
                  <a:pt x="568" y="80"/>
                  <a:pt x="624" y="0"/>
                </a:cubicBezTo>
              </a:path>
            </a:pathLst>
          </a:cu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114" name="Text Box 41"/>
          <p:cNvSpPr txBox="1">
            <a:spLocks noChangeArrowheads="1"/>
          </p:cNvSpPr>
          <p:nvPr/>
        </p:nvSpPr>
        <p:spPr bwMode="auto">
          <a:xfrm>
            <a:off x="2282825" y="3733800"/>
            <a:ext cx="309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>
                <a:solidFill>
                  <a:schemeClr val="accent1"/>
                </a:solidFill>
                <a:latin typeface="Symbol" pitchFamily="18" charset="2"/>
              </a:rPr>
              <a:t>g</a:t>
            </a:r>
          </a:p>
        </p:txBody>
      </p:sp>
      <p:sp>
        <p:nvSpPr>
          <p:cNvPr id="3115" name="Line 42"/>
          <p:cNvSpPr>
            <a:spLocks noChangeShapeType="1"/>
          </p:cNvSpPr>
          <p:nvPr/>
        </p:nvSpPr>
        <p:spPr bwMode="auto">
          <a:xfrm flipH="1" flipV="1">
            <a:off x="2057400" y="3702050"/>
            <a:ext cx="130175" cy="71755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3116" name="Line 43"/>
          <p:cNvSpPr>
            <a:spLocks noChangeShapeType="1"/>
          </p:cNvSpPr>
          <p:nvPr/>
        </p:nvSpPr>
        <p:spPr bwMode="auto">
          <a:xfrm flipH="1" flipV="1">
            <a:off x="1981200" y="3200400"/>
            <a:ext cx="76200" cy="488950"/>
          </a:xfrm>
          <a:prstGeom prst="line">
            <a:avLst/>
          </a:prstGeom>
          <a:noFill/>
          <a:ln w="28575" cap="rnd">
            <a:solidFill>
              <a:schemeClr val="accent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3117" name="AutoShape 44"/>
          <p:cNvSpPr>
            <a:spLocks noChangeArrowheads="1"/>
          </p:cNvSpPr>
          <p:nvPr/>
        </p:nvSpPr>
        <p:spPr bwMode="auto">
          <a:xfrm>
            <a:off x="2713038" y="6008688"/>
            <a:ext cx="441325" cy="393700"/>
          </a:xfrm>
          <a:prstGeom prst="irregularSeal1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3118" name="Text Box 45"/>
          <p:cNvSpPr txBox="1">
            <a:spLocks noChangeArrowheads="1"/>
          </p:cNvSpPr>
          <p:nvPr/>
        </p:nvSpPr>
        <p:spPr bwMode="auto">
          <a:xfrm>
            <a:off x="838200" y="5410200"/>
            <a:ext cx="22733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GB">
                <a:solidFill>
                  <a:srgbClr val="FFFF00"/>
                </a:solidFill>
                <a:latin typeface="Times New Roman" pitchFamily="18" charset="0"/>
                <a:sym typeface="Symbol" pitchFamily="18" charset="2"/>
              </a:rPr>
              <a:t>interaction</a:t>
            </a:r>
          </a:p>
        </p:txBody>
      </p:sp>
      <p:sp>
        <p:nvSpPr>
          <p:cNvPr id="3119" name="Text Box 46"/>
          <p:cNvSpPr txBox="1">
            <a:spLocks noChangeArrowheads="1"/>
          </p:cNvSpPr>
          <p:nvPr/>
        </p:nvSpPr>
        <p:spPr bwMode="auto">
          <a:xfrm>
            <a:off x="4038600" y="1905000"/>
            <a:ext cx="195262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/>
            <a:r>
              <a:rPr lang="en-US" b="0">
                <a:solidFill>
                  <a:schemeClr val="hlink"/>
                </a:solidFill>
              </a:rPr>
              <a:t>Cherenkov</a:t>
            </a:r>
          </a:p>
          <a:p>
            <a:pPr algn="l" eaLnBrk="0" hangingPunct="0"/>
            <a:r>
              <a:rPr lang="en-US" b="0">
                <a:solidFill>
                  <a:schemeClr val="hlink"/>
                </a:solidFill>
              </a:rPr>
              <a:t>light from </a:t>
            </a:r>
            <a:r>
              <a:rPr lang="en-US" b="0">
                <a:solidFill>
                  <a:schemeClr val="hlink"/>
                </a:solidFill>
                <a:latin typeface="Symbol" pitchFamily="18" charset="2"/>
              </a:rPr>
              <a:t>m</a:t>
            </a:r>
            <a:endParaRPr lang="en-US" b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3120" name="Text Box 47"/>
          <p:cNvSpPr txBox="1">
            <a:spLocks noChangeArrowheads="1"/>
          </p:cNvSpPr>
          <p:nvPr/>
        </p:nvSpPr>
        <p:spPr bwMode="auto">
          <a:xfrm>
            <a:off x="5105400" y="685800"/>
            <a:ext cx="14890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/>
            <a:r>
              <a:rPr lang="en-US" b="0">
                <a:solidFill>
                  <a:srgbClr val="FFFF00"/>
                </a:solidFill>
              </a:rPr>
              <a:t>3D PMT</a:t>
            </a:r>
          </a:p>
          <a:p>
            <a:pPr algn="l" eaLnBrk="0" hangingPunct="0"/>
            <a:r>
              <a:rPr lang="en-US" b="0">
                <a:solidFill>
                  <a:srgbClr val="FFFF00"/>
                </a:solidFill>
              </a:rPr>
              <a:t> array </a:t>
            </a:r>
            <a:endParaRPr lang="en-US" b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3121" name="Text Box 48"/>
          <p:cNvSpPr txBox="1">
            <a:spLocks noChangeArrowheads="1"/>
          </p:cNvSpPr>
          <p:nvPr/>
        </p:nvSpPr>
        <p:spPr bwMode="auto">
          <a:xfrm>
            <a:off x="6523038" y="5013325"/>
            <a:ext cx="193516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b="0">
                <a:solidFill>
                  <a:srgbClr val="FFFF00"/>
                </a:solidFill>
              </a:rPr>
              <a:t>Measurement :</a:t>
            </a:r>
          </a:p>
          <a:p>
            <a:pPr eaLnBrk="0" hangingPunct="0"/>
            <a:r>
              <a:rPr lang="en-US" sz="2000" b="0">
                <a:solidFill>
                  <a:srgbClr val="FFFF00"/>
                </a:solidFill>
              </a:rPr>
              <a:t>Time &amp; position</a:t>
            </a:r>
          </a:p>
          <a:p>
            <a:pPr eaLnBrk="0" hangingPunct="0"/>
            <a:r>
              <a:rPr lang="en-US" sz="2000" b="0">
                <a:solidFill>
                  <a:srgbClr val="FFFF00"/>
                </a:solidFill>
              </a:rPr>
              <a:t> of hits</a:t>
            </a:r>
            <a:endParaRPr lang="en-US" sz="2000" b="0">
              <a:solidFill>
                <a:srgbClr val="FFFF00"/>
              </a:solidFill>
              <a:latin typeface="Comic Sans MS" pitchFamily="66" charset="0"/>
            </a:endParaRPr>
          </a:p>
        </p:txBody>
      </p:sp>
      <p:grpSp>
        <p:nvGrpSpPr>
          <p:cNvPr id="3122" name="Group 49"/>
          <p:cNvGrpSpPr>
            <a:grpSpLocks/>
          </p:cNvGrpSpPr>
          <p:nvPr/>
        </p:nvGrpSpPr>
        <p:grpSpPr bwMode="auto">
          <a:xfrm>
            <a:off x="5943600" y="6019800"/>
            <a:ext cx="2971800" cy="747713"/>
            <a:chOff x="3744" y="3792"/>
            <a:chExt cx="1872" cy="471"/>
          </a:xfrm>
        </p:grpSpPr>
        <p:sp>
          <p:nvSpPr>
            <p:cNvPr id="3123" name="Text Box 50"/>
            <p:cNvSpPr txBox="1">
              <a:spLocks noChangeArrowheads="1"/>
            </p:cNvSpPr>
            <p:nvPr/>
          </p:nvSpPr>
          <p:spPr bwMode="auto">
            <a:xfrm>
              <a:off x="3744" y="3936"/>
              <a:ext cx="187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b="0">
                  <a:solidFill>
                    <a:srgbClr val="FFFF00"/>
                  </a:solidFill>
                  <a:latin typeface="Symbol" pitchFamily="18" charset="2"/>
                </a:rPr>
                <a:t>m</a:t>
              </a:r>
              <a:r>
                <a:rPr lang="en-US" b="0">
                  <a:solidFill>
                    <a:srgbClr val="FFFF00"/>
                  </a:solidFill>
                </a:rPr>
                <a:t> (~ </a:t>
              </a:r>
              <a:r>
                <a:rPr lang="en-US" b="0">
                  <a:solidFill>
                    <a:srgbClr val="FFFF00"/>
                  </a:solidFill>
                  <a:latin typeface="Symbol" pitchFamily="18" charset="2"/>
                </a:rPr>
                <a:t>n</a:t>
              </a:r>
              <a:r>
                <a:rPr lang="en-US" b="0">
                  <a:solidFill>
                    <a:srgbClr val="FFFF00"/>
                  </a:solidFill>
                </a:rPr>
                <a:t>) trajectory</a:t>
              </a:r>
              <a:endParaRPr lang="en-US" b="0">
                <a:solidFill>
                  <a:srgbClr val="FFFF00"/>
                </a:solidFill>
                <a:latin typeface="Comic Sans MS" pitchFamily="66" charset="0"/>
              </a:endParaRPr>
            </a:p>
          </p:txBody>
        </p:sp>
        <p:sp>
          <p:nvSpPr>
            <p:cNvPr id="3124" name="AutoShape 51"/>
            <p:cNvSpPr>
              <a:spLocks noChangeArrowheads="1"/>
            </p:cNvSpPr>
            <p:nvPr/>
          </p:nvSpPr>
          <p:spPr bwMode="auto">
            <a:xfrm>
              <a:off x="4560" y="3792"/>
              <a:ext cx="240" cy="144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it-IT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0"/>
            <a:ext cx="8316912" cy="523875"/>
          </a:xfrm>
        </p:spPr>
        <p:txBody>
          <a:bodyPr/>
          <a:lstStyle/>
          <a:p>
            <a:pPr eaLnBrk="1" hangingPunct="1"/>
            <a:r>
              <a:rPr lang="en-US" sz="1800" b="1" dirty="0" smtClean="0"/>
              <a:t>Pioneering development</a:t>
            </a:r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44000" cy="5257800"/>
          </a:xfrm>
          <a:solidFill>
            <a:srgbClr val="CCFF33"/>
          </a:solidFill>
          <a:ln w="25400">
            <a:solidFill>
              <a:srgbClr val="FF0000"/>
            </a:solidFill>
          </a:ln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1800" b="1" dirty="0" smtClean="0">
                <a:sym typeface="Wingdings" pitchFamily="2" charset="2"/>
              </a:rPr>
              <a:t>Later experiments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b="1" dirty="0" smtClean="0">
                <a:solidFill>
                  <a:srgbClr val="FF0000"/>
                </a:solidFill>
                <a:sym typeface="Wingdings" pitchFamily="2" charset="2"/>
              </a:rPr>
              <a:t>Baikal</a:t>
            </a:r>
            <a:r>
              <a:rPr lang="en-US" sz="1600" b="1" dirty="0" smtClean="0">
                <a:sym typeface="Wingdings" pitchFamily="2" charset="2"/>
              </a:rPr>
              <a:t>  (Baikal lake, Russia, 1983  present)  depth 1100 m                          </a:t>
            </a:r>
            <a:r>
              <a:rPr lang="en-US" sz="1800" b="1" i="1" dirty="0" smtClean="0">
                <a:solidFill>
                  <a:srgbClr val="FF0000"/>
                </a:solidFill>
                <a:sym typeface="Wingdings" pitchFamily="2" charset="2"/>
              </a:rPr>
              <a:t>running</a:t>
            </a:r>
            <a:endParaRPr lang="en-US" sz="1600" b="1" i="1" dirty="0" smtClean="0">
              <a:solidFill>
                <a:srgbClr val="FF0000"/>
              </a:solidFill>
              <a:sym typeface="Wingdings" pitchFamily="2" charset="2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600" b="1" dirty="0" smtClean="0">
                <a:sym typeface="Wingdings" pitchFamily="2" charset="2"/>
              </a:rPr>
              <a:t>I.A. </a:t>
            </a:r>
            <a:r>
              <a:rPr lang="en-US" sz="1600" b="1" dirty="0" err="1" smtClean="0">
                <a:sym typeface="Wingdings" pitchFamily="2" charset="2"/>
              </a:rPr>
              <a:t>Belolaptikov</a:t>
            </a:r>
            <a:r>
              <a:rPr lang="en-US" sz="1600" b="1" dirty="0" smtClean="0">
                <a:sym typeface="Wingdings" pitchFamily="2" charset="2"/>
              </a:rPr>
              <a:t> et al., </a:t>
            </a:r>
            <a:r>
              <a:rPr lang="en-US" sz="1600" b="1" dirty="0" err="1" smtClean="0">
                <a:sym typeface="Wingdings" pitchFamily="2" charset="2"/>
              </a:rPr>
              <a:t>Astr</a:t>
            </a:r>
            <a:r>
              <a:rPr lang="en-US" sz="1600" b="1" dirty="0" smtClean="0">
                <a:sym typeface="Wingdings" pitchFamily="2" charset="2"/>
              </a:rPr>
              <a:t>. Ph. 7, 263, 1997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500" b="1" dirty="0" smtClean="0">
              <a:sym typeface="Wingdings" pitchFamily="2" charset="2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500" b="1" dirty="0" smtClean="0">
              <a:sym typeface="Wingdings" pitchFamily="2" charset="2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b="1" dirty="0" smtClean="0">
                <a:solidFill>
                  <a:srgbClr val="FF0000"/>
                </a:solidFill>
                <a:sym typeface="Wingdings" pitchFamily="2" charset="2"/>
              </a:rPr>
              <a:t>Nestor </a:t>
            </a:r>
            <a:r>
              <a:rPr lang="en-US" sz="1600" b="1" dirty="0" smtClean="0">
                <a:sym typeface="Wingdings" pitchFamily="2" charset="2"/>
              </a:rPr>
              <a:t>(</a:t>
            </a:r>
            <a:r>
              <a:rPr lang="en-US" sz="1600" b="1" dirty="0" err="1" smtClean="0">
                <a:sym typeface="Wingdings" pitchFamily="2" charset="2"/>
              </a:rPr>
              <a:t>Pylos</a:t>
            </a:r>
            <a:r>
              <a:rPr lang="en-US" sz="1600" b="1" dirty="0" smtClean="0">
                <a:sym typeface="Wingdings" pitchFamily="2" charset="2"/>
              </a:rPr>
              <a:t>, Greece   1996 - 2003) depth 4000 m             </a:t>
            </a:r>
            <a:r>
              <a:rPr lang="en-US" sz="1800" b="1" i="1" dirty="0" smtClean="0">
                <a:solidFill>
                  <a:srgbClr val="FF0000"/>
                </a:solidFill>
                <a:sym typeface="Wingdings" pitchFamily="2" charset="2"/>
              </a:rPr>
              <a:t>prototype ran in 2003</a:t>
            </a:r>
            <a:endParaRPr lang="en-US" sz="1600" b="1" i="1" dirty="0" smtClean="0">
              <a:solidFill>
                <a:srgbClr val="FF0000"/>
              </a:solidFill>
              <a:sym typeface="Wingdings" pitchFamily="2" charset="2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sz="1600" b="1" dirty="0" smtClean="0">
                <a:sym typeface="Wingdings" pitchFamily="2" charset="2"/>
              </a:rPr>
              <a:t>G. </a:t>
            </a:r>
            <a:r>
              <a:rPr lang="it-IT" sz="1600" b="1" dirty="0" err="1" smtClean="0">
                <a:sym typeface="Wingdings" pitchFamily="2" charset="2"/>
              </a:rPr>
              <a:t>Aggouras</a:t>
            </a:r>
            <a:r>
              <a:rPr lang="it-IT" sz="1600" b="1" dirty="0" smtClean="0">
                <a:sym typeface="Wingdings" pitchFamily="2" charset="2"/>
              </a:rPr>
              <a:t> </a:t>
            </a:r>
            <a:r>
              <a:rPr lang="it-IT" sz="1600" b="1" dirty="0" err="1" smtClean="0">
                <a:sym typeface="Wingdings" pitchFamily="2" charset="2"/>
              </a:rPr>
              <a:t>et</a:t>
            </a:r>
            <a:r>
              <a:rPr lang="it-IT" sz="1600" b="1" dirty="0" smtClean="0">
                <a:sym typeface="Wingdings" pitchFamily="2" charset="2"/>
              </a:rPr>
              <a:t> al., </a:t>
            </a:r>
            <a:r>
              <a:rPr lang="it-IT" sz="1600" b="1" dirty="0" err="1" smtClean="0">
                <a:sym typeface="Wingdings" pitchFamily="2" charset="2"/>
              </a:rPr>
              <a:t>Astr</a:t>
            </a:r>
            <a:r>
              <a:rPr lang="it-IT" sz="1600" b="1" dirty="0" smtClean="0">
                <a:sym typeface="Wingdings" pitchFamily="2" charset="2"/>
              </a:rPr>
              <a:t>. </a:t>
            </a:r>
            <a:r>
              <a:rPr lang="it-IT" sz="1600" b="1" dirty="0" err="1" smtClean="0">
                <a:sym typeface="Wingdings" pitchFamily="2" charset="2"/>
              </a:rPr>
              <a:t>Ph</a:t>
            </a:r>
            <a:r>
              <a:rPr lang="it-IT" sz="1600" b="1" dirty="0" smtClean="0">
                <a:sym typeface="Wingdings" pitchFamily="2" charset="2"/>
              </a:rPr>
              <a:t>. 23,  377, 2005</a:t>
            </a:r>
            <a:r>
              <a:rPr lang="en-US" sz="1600" b="1" dirty="0" smtClean="0">
                <a:sym typeface="Wingdings" pitchFamily="2" charset="2"/>
              </a:rPr>
              <a:t>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1400" b="1" dirty="0" smtClean="0">
              <a:sym typeface="Wingdings" pitchFamily="2" charset="2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300" b="1" dirty="0" smtClean="0">
              <a:sym typeface="Wingdings" pitchFamily="2" charset="2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800" b="1" dirty="0" smtClean="0">
                <a:solidFill>
                  <a:srgbClr val="FF0000"/>
                </a:solidFill>
                <a:sym typeface="Wingdings" pitchFamily="2" charset="2"/>
              </a:rPr>
              <a:t>NEMO</a:t>
            </a:r>
            <a:r>
              <a:rPr lang="en-US" sz="1600" b="1" dirty="0" smtClean="0">
                <a:sym typeface="Wingdings" pitchFamily="2" charset="2"/>
              </a:rPr>
              <a:t> (Capo </a:t>
            </a:r>
            <a:r>
              <a:rPr lang="en-US" sz="1600" b="1" dirty="0" err="1" smtClean="0">
                <a:sym typeface="Wingdings" pitchFamily="2" charset="2"/>
              </a:rPr>
              <a:t>Passero</a:t>
            </a:r>
            <a:r>
              <a:rPr lang="en-US" sz="1600" b="1" dirty="0" smtClean="0">
                <a:sym typeface="Wingdings" pitchFamily="2" charset="2"/>
              </a:rPr>
              <a:t>, Sicily 2001 present)    depth 3500 m </a:t>
            </a:r>
            <a:r>
              <a:rPr lang="en-US" sz="1600" b="1" i="1" dirty="0" smtClean="0">
                <a:sym typeface="Wingdings" pitchFamily="2" charset="2"/>
              </a:rPr>
              <a:t>                </a:t>
            </a:r>
            <a:r>
              <a:rPr lang="en-US" sz="1800" b="1" i="1" dirty="0" smtClean="0">
                <a:solidFill>
                  <a:srgbClr val="FF0000"/>
                </a:solidFill>
                <a:sym typeface="Wingdings" pitchFamily="2" charset="2"/>
              </a:rPr>
              <a:t>construction +</a:t>
            </a:r>
            <a:endParaRPr lang="en-US" sz="1600" b="1" i="1" dirty="0" smtClean="0">
              <a:solidFill>
                <a:srgbClr val="FF0000"/>
              </a:solidFill>
              <a:sym typeface="Wingdings" pitchFamily="2" charset="2"/>
            </a:endParaRPr>
          </a:p>
          <a:p>
            <a:pPr eaLnBrk="1" hangingPunct="1">
              <a:lnSpc>
                <a:spcPct val="90000"/>
              </a:lnSpc>
              <a:buFontTx/>
              <a:buAutoNum type="alphaUcPeriod"/>
            </a:pPr>
            <a:r>
              <a:rPr lang="en-US" sz="1600" b="1" dirty="0" smtClean="0">
                <a:sym typeface="Wingdings" pitchFamily="2" charset="2"/>
              </a:rPr>
              <a:t>Capone  et al., N.I.M. A 602, 47, 2009		</a:t>
            </a:r>
            <a:r>
              <a:rPr lang="en-US" sz="1800" b="1" dirty="0" smtClean="0">
                <a:sym typeface="Wingdings" pitchFamily="2" charset="2"/>
              </a:rPr>
              <a:t>        </a:t>
            </a:r>
            <a:r>
              <a:rPr lang="en-US" sz="1800" b="1" i="1" dirty="0" smtClean="0">
                <a:solidFill>
                  <a:srgbClr val="FF0000"/>
                </a:solidFill>
                <a:sym typeface="Wingdings" pitchFamily="2" charset="2"/>
              </a:rPr>
              <a:t>prototype ran in 2007</a:t>
            </a:r>
            <a:endParaRPr lang="en-US" sz="1600" b="1" i="1" dirty="0" smtClean="0">
              <a:solidFill>
                <a:srgbClr val="FF0000"/>
              </a:solidFill>
              <a:sym typeface="Wingdings" pitchFamily="2" charset="2"/>
            </a:endParaRPr>
          </a:p>
          <a:p>
            <a:pPr eaLnBrk="1" hangingPunct="1">
              <a:lnSpc>
                <a:spcPct val="90000"/>
              </a:lnSpc>
              <a:buNone/>
            </a:pPr>
            <a:endParaRPr lang="en-US" sz="1100" b="1" dirty="0" smtClean="0">
              <a:sym typeface="Wingdings" pitchFamily="2" charset="2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400" b="1" dirty="0" smtClean="0">
              <a:sym typeface="Wingdings" pitchFamily="2" charset="2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800" b="1" dirty="0" smtClean="0">
                <a:solidFill>
                  <a:srgbClr val="FF0000"/>
                </a:solidFill>
                <a:sym typeface="Wingdings" pitchFamily="2" charset="2"/>
              </a:rPr>
              <a:t>ANTARES </a:t>
            </a:r>
            <a:r>
              <a:rPr lang="en-US" sz="1600" b="1" dirty="0" smtClean="0">
                <a:sym typeface="Wingdings" pitchFamily="2" charset="2"/>
              </a:rPr>
              <a:t>(Toulon, France  2001  present) depth 2500 m    </a:t>
            </a:r>
            <a:r>
              <a:rPr lang="en-US" sz="1800" b="1" i="1" dirty="0" smtClean="0">
                <a:solidFill>
                  <a:srgbClr val="FF0000"/>
                </a:solidFill>
                <a:sym typeface="Wingdings" pitchFamily="2" charset="2"/>
              </a:rPr>
              <a:t>running since 2006</a:t>
            </a:r>
            <a:endParaRPr lang="en-US" sz="1600" b="1" i="1" dirty="0" smtClean="0">
              <a:solidFill>
                <a:srgbClr val="FF0000"/>
              </a:solidFill>
              <a:sym typeface="Wingdings" pitchFamily="2" charset="2"/>
            </a:endParaRPr>
          </a:p>
          <a:p>
            <a:pPr>
              <a:buNone/>
            </a:pPr>
            <a:r>
              <a:rPr lang="it-IT" sz="1600" b="1" dirty="0" smtClean="0"/>
              <a:t>E. </a:t>
            </a:r>
            <a:r>
              <a:rPr lang="it-IT" sz="1600" b="1" dirty="0" err="1" smtClean="0"/>
              <a:t>Aslanides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et</a:t>
            </a:r>
            <a:r>
              <a:rPr lang="it-IT" sz="1600" b="1" dirty="0" smtClean="0"/>
              <a:t> al.  </a:t>
            </a:r>
            <a:r>
              <a:rPr lang="it-IT" sz="1600" b="1" i="1" dirty="0" err="1" smtClean="0"/>
              <a:t>Preprint</a:t>
            </a:r>
            <a:r>
              <a:rPr lang="it-IT" sz="1600" b="1" i="1" dirty="0" smtClean="0"/>
              <a:t> </a:t>
            </a:r>
            <a:r>
              <a:rPr lang="it-IT" sz="1600" b="1" i="1" dirty="0" err="1" smtClean="0"/>
              <a:t>astroph</a:t>
            </a:r>
            <a:r>
              <a:rPr lang="it-IT" sz="1600" b="1" i="1" dirty="0" smtClean="0"/>
              <a:t>/</a:t>
            </a:r>
            <a:r>
              <a:rPr lang="it-IT" sz="1600" b="1" dirty="0" smtClean="0"/>
              <a:t>9907432, 1999</a:t>
            </a:r>
          </a:p>
          <a:p>
            <a:pPr>
              <a:buNone/>
            </a:pPr>
            <a:r>
              <a:rPr lang="it-IT" sz="1600" b="1" dirty="0" smtClean="0">
                <a:sym typeface="Wingdings" pitchFamily="2" charset="2"/>
              </a:rPr>
              <a:t>V. Flaminio, XIII Int. Works. on </a:t>
            </a:r>
            <a:r>
              <a:rPr lang="it-IT" sz="1600" b="1" dirty="0" smtClean="0">
                <a:latin typeface="Symbol" pitchFamily="18" charset="2"/>
                <a:sym typeface="Wingdings" pitchFamily="2" charset="2"/>
              </a:rPr>
              <a:t>n</a:t>
            </a:r>
            <a:r>
              <a:rPr lang="it-IT" sz="1600" b="1" dirty="0" smtClean="0">
                <a:sym typeface="Wingdings" pitchFamily="2" charset="2"/>
              </a:rPr>
              <a:t> </a:t>
            </a:r>
            <a:r>
              <a:rPr lang="it-IT" sz="1600" b="1" dirty="0" err="1" smtClean="0">
                <a:sym typeface="Wingdings" pitchFamily="2" charset="2"/>
              </a:rPr>
              <a:t>Telescopes</a:t>
            </a:r>
            <a:r>
              <a:rPr lang="it-IT" sz="1600" b="1" dirty="0" smtClean="0">
                <a:sym typeface="Wingdings" pitchFamily="2" charset="2"/>
              </a:rPr>
              <a:t>, </a:t>
            </a:r>
            <a:r>
              <a:rPr lang="it-IT" sz="1600" b="1" dirty="0" err="1" smtClean="0">
                <a:sym typeface="Wingdings" pitchFamily="2" charset="2"/>
              </a:rPr>
              <a:t>Venice</a:t>
            </a:r>
            <a:r>
              <a:rPr lang="it-IT" sz="1600" b="1" dirty="0" smtClean="0">
                <a:sym typeface="Wingdings" pitchFamily="2" charset="2"/>
              </a:rPr>
              <a:t>, 2009</a:t>
            </a:r>
          </a:p>
          <a:p>
            <a:pPr>
              <a:buNone/>
            </a:pPr>
            <a:endParaRPr lang="en-US" sz="1600" b="1" dirty="0" smtClean="0">
              <a:sym typeface="Wingdings" pitchFamily="2" charset="2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100" b="1" dirty="0" smtClean="0">
              <a:sym typeface="Wingdings" pitchFamily="2" charset="2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800" b="1" dirty="0" smtClean="0">
                <a:solidFill>
                  <a:srgbClr val="FF0000"/>
                </a:solidFill>
                <a:sym typeface="Wingdings" pitchFamily="2" charset="2"/>
              </a:rPr>
              <a:t>KM3NET </a:t>
            </a:r>
            <a:r>
              <a:rPr lang="en-US" sz="1600" b="1" dirty="0" smtClean="0">
                <a:sym typeface="Wingdings" pitchFamily="2" charset="2"/>
              </a:rPr>
              <a:t>(European Project: </a:t>
            </a:r>
            <a:r>
              <a:rPr lang="en-US" sz="1600" b="1" dirty="0" err="1" smtClean="0">
                <a:sym typeface="Wingdings" pitchFamily="2" charset="2"/>
              </a:rPr>
              <a:t>Antares+Nemo+Nestor</a:t>
            </a:r>
            <a:r>
              <a:rPr lang="en-US" sz="1600" b="1" dirty="0" smtClean="0">
                <a:sym typeface="Wingdings" pitchFamily="2" charset="2"/>
              </a:rPr>
              <a:t>)              </a:t>
            </a:r>
            <a:r>
              <a:rPr lang="en-US" sz="1800" b="1" i="1" dirty="0" smtClean="0">
                <a:solidFill>
                  <a:srgbClr val="FF0000"/>
                </a:solidFill>
                <a:sym typeface="Wingdings" pitchFamily="2" charset="2"/>
              </a:rPr>
              <a:t>FP6  Design Study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800" b="1" i="1" dirty="0" smtClean="0">
                <a:latin typeface="Arial" pitchFamily="34" charset="0"/>
                <a:sym typeface="Wingdings" pitchFamily="2" charset="2"/>
              </a:rPr>
              <a:t>http://www.km3net.org                                                       </a:t>
            </a:r>
            <a:r>
              <a:rPr lang="en-US" sz="1800" b="1" i="1" dirty="0" smtClean="0">
                <a:solidFill>
                  <a:srgbClr val="FF0000"/>
                </a:solidFill>
                <a:sym typeface="Wingdings" pitchFamily="2" charset="2"/>
              </a:rPr>
              <a:t>FP7  Prep. Phase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600" b="1" dirty="0" smtClean="0">
                <a:sym typeface="Wingdings" pitchFamily="2" charset="2"/>
              </a:rPr>
              <a:t>  </a:t>
            </a:r>
            <a:r>
              <a:rPr lang="en-US" sz="1800" b="1" dirty="0" smtClean="0">
                <a:solidFill>
                  <a:schemeClr val="accent2"/>
                </a:solidFill>
                <a:sym typeface="Wingdings" pitchFamily="2" charset="2"/>
              </a:rPr>
              <a:t>(Mediterranean: site to be decided)</a:t>
            </a:r>
            <a:endParaRPr lang="en-US" sz="1600" b="1" dirty="0" smtClean="0">
              <a:solidFill>
                <a:schemeClr val="accent2"/>
              </a:solidFill>
              <a:sym typeface="Wingdings" pitchFamily="2" charset="2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1800" b="1" dirty="0" smtClean="0">
              <a:sym typeface="Wingdings" pitchFamily="2" charset="2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1800" b="1" dirty="0" smtClean="0"/>
          </a:p>
        </p:txBody>
      </p:sp>
      <p:sp>
        <p:nvSpPr>
          <p:cNvPr id="4" name="CasellaDiTesto 3"/>
          <p:cNvSpPr txBox="1"/>
          <p:nvPr/>
        </p:nvSpPr>
        <p:spPr>
          <a:xfrm>
            <a:off x="0" y="685800"/>
            <a:ext cx="9123010" cy="757130"/>
          </a:xfrm>
          <a:prstGeom prst="rect">
            <a:avLst/>
          </a:prstGeom>
          <a:solidFill>
            <a:schemeClr val="accent1"/>
          </a:solidFill>
          <a:ln w="2222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l" eaLnBrk="1" hangingPunct="1">
              <a:lnSpc>
                <a:spcPct val="90000"/>
              </a:lnSpc>
              <a:buFontTx/>
              <a:buNone/>
            </a:pPr>
            <a:r>
              <a:rPr lang="en-US" dirty="0" err="1" smtClean="0"/>
              <a:t>Dumand</a:t>
            </a:r>
            <a:r>
              <a:rPr lang="en-US" dirty="0" smtClean="0"/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(Hawaii 1978-1992), depth 4500 m                            phased out</a:t>
            </a:r>
          </a:p>
          <a:p>
            <a:pPr algn="l" eaLnBrk="1" hangingPunct="1">
              <a:lnSpc>
                <a:spcPct val="90000"/>
              </a:lnSpc>
              <a:buFontTx/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Roberts, RMP 64, 1, 1992 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8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8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68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8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8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68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8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8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68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8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8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168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89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89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1689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89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89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1689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896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896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16896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896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896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0" dur="1000"/>
                                        <p:tgtEl>
                                          <p:spTgt spid="16896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896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896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5" dur="1000"/>
                                        <p:tgtEl>
                                          <p:spTgt spid="16896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896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896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2" dur="1000"/>
                                        <p:tgtEl>
                                          <p:spTgt spid="16896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896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896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7" dur="1000"/>
                                        <p:tgtEl>
                                          <p:spTgt spid="16896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896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896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2" dur="1000"/>
                                        <p:tgtEl>
                                          <p:spTgt spid="16896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0" y="6500813"/>
            <a:ext cx="9144000" cy="35718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6147" name="Segnaposto data 2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75455A5-9D2B-4228-9BDC-4B3B96A26FC3}" type="datetime1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19/09/2009</a:t>
            </a:fld>
            <a:endParaRPr lang="it-IT" smtClean="0"/>
          </a:p>
        </p:txBody>
      </p:sp>
      <p:sp>
        <p:nvSpPr>
          <p:cNvPr id="6148" name="Segnaposto numero diapositiva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010400" y="6492875"/>
            <a:ext cx="2133600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7C207E-6DF0-4B98-8087-9A8680FAADA9}" type="slidenum">
              <a:rPr lang="it-IT" sz="1600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it-IT" sz="1600" dirty="0" smtClean="0"/>
          </a:p>
        </p:txBody>
      </p:sp>
      <p:sp>
        <p:nvSpPr>
          <p:cNvPr id="8197" name="Titolo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0"/>
          </a:xfrm>
        </p:spPr>
        <p:txBody>
          <a:bodyPr/>
          <a:lstStyle/>
          <a:p>
            <a:pPr eaLnBrk="1" hangingPunct="1"/>
            <a:r>
              <a:rPr lang="it-IT" sz="2400" b="1" dirty="0" smtClean="0"/>
              <a:t/>
            </a:r>
            <a:br>
              <a:rPr lang="it-IT" sz="2400" b="1" dirty="0" smtClean="0"/>
            </a:br>
            <a:r>
              <a:rPr lang="it-IT" sz="2400" b="1" dirty="0" err="1" smtClean="0"/>
              <a:t>Mediterranean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Sea</a:t>
            </a:r>
            <a:r>
              <a:rPr lang="it-IT" sz="2400" b="1" dirty="0" smtClean="0"/>
              <a:t> </a:t>
            </a:r>
            <a:r>
              <a:rPr lang="it-IT" sz="2400" b="1" dirty="0" smtClean="0">
                <a:latin typeface="Symbol" pitchFamily="18" charset="2"/>
              </a:rPr>
              <a:t>n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Telescopes</a:t>
            </a:r>
            <a:r>
              <a:rPr lang="it-IT" sz="2400" b="1" dirty="0" smtClean="0"/>
              <a:t>  </a:t>
            </a:r>
            <a:r>
              <a:rPr lang="it-IT" sz="2400" b="1" dirty="0" smtClean="0">
                <a:sym typeface="Wingdings" pitchFamily="2" charset="2"/>
              </a:rPr>
              <a:t> </a:t>
            </a:r>
            <a:br>
              <a:rPr lang="it-IT" sz="2400" b="1" dirty="0" smtClean="0">
                <a:sym typeface="Wingdings" pitchFamily="2" charset="2"/>
              </a:rPr>
            </a:br>
            <a:r>
              <a:rPr lang="it-IT" sz="2400" b="1" dirty="0" err="1" smtClean="0"/>
              <a:t>Complementary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to</a:t>
            </a:r>
            <a:r>
              <a:rPr lang="it-IT" sz="2400" b="1" dirty="0" smtClean="0"/>
              <a:t> South Pole </a:t>
            </a:r>
            <a:br>
              <a:rPr lang="it-IT" sz="2400" b="1" dirty="0" smtClean="0"/>
            </a:br>
            <a:endParaRPr lang="it-IT" sz="2400" b="1" dirty="0" smtClean="0"/>
          </a:p>
        </p:txBody>
      </p:sp>
      <p:sp>
        <p:nvSpPr>
          <p:cNvPr id="6150" name="Segnaposto piè di pagina 5"/>
          <p:cNvSpPr>
            <a:spLocks noGrp="1"/>
          </p:cNvSpPr>
          <p:nvPr>
            <p:ph type="ftr" sz="quarter" idx="4294967295"/>
          </p:nvPr>
        </p:nvSpPr>
        <p:spPr bwMode="auto">
          <a:xfrm>
            <a:off x="2928938" y="6492875"/>
            <a:ext cx="2895600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600" dirty="0" smtClean="0"/>
              <a:t>V. Flaminio</a:t>
            </a:r>
          </a:p>
        </p:txBody>
      </p:sp>
      <p:pic>
        <p:nvPicPr>
          <p:cNvPr id="8199" name="Picture 7" descr="logo_1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8572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5"/>
          <p:cNvPicPr>
            <a:picLocks noChangeAspect="1" noChangeArrowheads="1"/>
          </p:cNvPicPr>
          <p:nvPr/>
        </p:nvPicPr>
        <p:blipFill>
          <a:blip r:embed="rId4"/>
          <a:srcRect l="25424" t="57983" r="14194"/>
          <a:stretch>
            <a:fillRect/>
          </a:stretch>
        </p:blipFill>
        <p:spPr bwMode="auto">
          <a:xfrm>
            <a:off x="0" y="0"/>
            <a:ext cx="1071563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" name="Picture 4" descr="plongeur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00FF"/>
              </a:clrFrom>
              <a:clrTo>
                <a:srgbClr val="FF00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-7637417">
            <a:off x="8090694" y="-69056"/>
            <a:ext cx="906463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2" name="Rettangolo 10"/>
          <p:cNvSpPr>
            <a:spLocks noChangeArrowheads="1"/>
          </p:cNvSpPr>
          <p:nvPr/>
        </p:nvSpPr>
        <p:spPr bwMode="auto">
          <a:xfrm>
            <a:off x="0" y="857250"/>
            <a:ext cx="421481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/>
            <a:r>
              <a:rPr lang="en-GB" sz="2000" dirty="0">
                <a:solidFill>
                  <a:srgbClr val="002060"/>
                </a:solidFill>
                <a:latin typeface="Calibri" pitchFamily="34" charset="0"/>
              </a:rPr>
              <a:t>AMANDA/</a:t>
            </a:r>
            <a:r>
              <a:rPr lang="en-GB" sz="2000" dirty="0" err="1">
                <a:solidFill>
                  <a:srgbClr val="002060"/>
                </a:solidFill>
                <a:latin typeface="Calibri" pitchFamily="34" charset="0"/>
              </a:rPr>
              <a:t>IceCube</a:t>
            </a:r>
            <a:r>
              <a:rPr lang="en-GB" sz="2000" dirty="0">
                <a:solidFill>
                  <a:srgbClr val="002060"/>
                </a:solidFill>
                <a:latin typeface="Calibri" pitchFamily="34" charset="0"/>
              </a:rPr>
              <a:t> (South Pole) </a:t>
            </a:r>
            <a:endParaRPr lang="en-GB" sz="2000" dirty="0" smtClean="0">
              <a:solidFill>
                <a:srgbClr val="002060"/>
              </a:solidFill>
              <a:latin typeface="Calibri" pitchFamily="34" charset="0"/>
            </a:endParaRPr>
          </a:p>
          <a:p>
            <a:pPr algn="l" eaLnBrk="0" hangingPunct="0"/>
            <a:r>
              <a:rPr lang="en-GB" sz="2000" dirty="0" smtClean="0">
                <a:solidFill>
                  <a:srgbClr val="002060"/>
                </a:solidFill>
                <a:latin typeface="Calibri" pitchFamily="34" charset="0"/>
              </a:rPr>
              <a:t>(</a:t>
            </a:r>
            <a:r>
              <a:rPr lang="en-GB" sz="2000" dirty="0">
                <a:solidFill>
                  <a:srgbClr val="002060"/>
                </a:solidFill>
                <a:latin typeface="Calibri" pitchFamily="34" charset="0"/>
              </a:rPr>
              <a:t>Ice: ~2°/0.6°)</a:t>
            </a:r>
          </a:p>
        </p:txBody>
      </p:sp>
      <p:sp>
        <p:nvSpPr>
          <p:cNvPr id="8203" name="Rettangolo 11"/>
          <p:cNvSpPr>
            <a:spLocks noChangeArrowheads="1"/>
          </p:cNvSpPr>
          <p:nvPr/>
        </p:nvSpPr>
        <p:spPr bwMode="auto">
          <a:xfrm>
            <a:off x="5572125" y="857250"/>
            <a:ext cx="4572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/>
            <a:r>
              <a:rPr lang="en-GB" sz="2000" dirty="0">
                <a:solidFill>
                  <a:srgbClr val="002060"/>
                </a:solidFill>
                <a:latin typeface="Calibri" pitchFamily="34" charset="0"/>
              </a:rPr>
              <a:t>ANTARES/KM3 (43° North)</a:t>
            </a:r>
          </a:p>
          <a:p>
            <a:pPr algn="l" eaLnBrk="0" hangingPunct="0"/>
            <a:r>
              <a:rPr lang="en-GB" sz="2000" dirty="0">
                <a:solidFill>
                  <a:srgbClr val="002060"/>
                </a:solidFill>
                <a:latin typeface="Calibri" pitchFamily="34" charset="0"/>
              </a:rPr>
              <a:t>(water: ~0.2°/0.1°)</a:t>
            </a:r>
          </a:p>
        </p:txBody>
      </p:sp>
      <p:grpSp>
        <p:nvGrpSpPr>
          <p:cNvPr id="2" name="Gruppo 48"/>
          <p:cNvGrpSpPr>
            <a:grpSpLocks/>
          </p:cNvGrpSpPr>
          <p:nvPr/>
        </p:nvGrpSpPr>
        <p:grpSpPr bwMode="auto">
          <a:xfrm>
            <a:off x="71438" y="1703388"/>
            <a:ext cx="9144000" cy="4797425"/>
            <a:chOff x="0" y="1703409"/>
            <a:chExt cx="9144000" cy="4797425"/>
          </a:xfrm>
        </p:grpSpPr>
        <p:sp>
          <p:nvSpPr>
            <p:cNvPr id="8205" name="Rectangle 3"/>
            <p:cNvSpPr>
              <a:spLocks noChangeArrowheads="1"/>
            </p:cNvSpPr>
            <p:nvPr/>
          </p:nvSpPr>
          <p:spPr bwMode="auto">
            <a:xfrm>
              <a:off x="0" y="1703409"/>
              <a:ext cx="9144000" cy="47974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latin typeface="Calibri" pitchFamily="34" charset="0"/>
              </a:endParaRPr>
            </a:p>
          </p:txBody>
        </p:sp>
        <p:pic>
          <p:nvPicPr>
            <p:cNvPr id="8206" name="Picture 4" descr="baikal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4057672"/>
              <a:ext cx="4503738" cy="2428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07" name="Picture 5" descr="antares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503738" y="4057672"/>
              <a:ext cx="4503737" cy="2443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08" name="Text Box 6"/>
            <p:cNvSpPr txBox="1">
              <a:spLocks noChangeArrowheads="1"/>
            </p:cNvSpPr>
            <p:nvPr/>
          </p:nvSpPr>
          <p:spPr bwMode="auto">
            <a:xfrm>
              <a:off x="2327275" y="5424509"/>
              <a:ext cx="18415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endParaRPr lang="fr-FR" sz="200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8209" name="Text Box 7"/>
            <p:cNvSpPr txBox="1">
              <a:spLocks noChangeArrowheads="1"/>
            </p:cNvSpPr>
            <p:nvPr/>
          </p:nvSpPr>
          <p:spPr bwMode="auto">
            <a:xfrm>
              <a:off x="4941888" y="4560909"/>
              <a:ext cx="18415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endParaRPr lang="fr-FR" sz="200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8210" name="AutoShape 8"/>
            <p:cNvSpPr>
              <a:spLocks noChangeArrowheads="1"/>
            </p:cNvSpPr>
            <p:nvPr/>
          </p:nvSpPr>
          <p:spPr bwMode="auto">
            <a:xfrm>
              <a:off x="1116013" y="4297384"/>
              <a:ext cx="225425" cy="214313"/>
            </a:xfrm>
            <a:prstGeom prst="star4">
              <a:avLst>
                <a:gd name="adj" fmla="val 12500"/>
              </a:avLst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latin typeface="Calibri" pitchFamily="34" charset="0"/>
              </a:endParaRPr>
            </a:p>
          </p:txBody>
        </p:sp>
        <p:sp>
          <p:nvSpPr>
            <p:cNvPr id="8211" name="Text Box 9"/>
            <p:cNvSpPr txBox="1">
              <a:spLocks noChangeArrowheads="1"/>
            </p:cNvSpPr>
            <p:nvPr/>
          </p:nvSpPr>
          <p:spPr bwMode="auto">
            <a:xfrm>
              <a:off x="1697037" y="4537096"/>
              <a:ext cx="1173719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eaLnBrk="0" hangingPunct="0">
                <a:defRPr/>
              </a:pPr>
              <a:r>
                <a:rPr lang="fr-FR" sz="1800" b="1" dirty="0" err="1">
                  <a:solidFill>
                    <a:srgbClr val="FFFFFF"/>
                  </a:solidFill>
                  <a:latin typeface="+mj-lt"/>
                </a:rPr>
                <a:t>Mkn</a:t>
              </a:r>
              <a:r>
                <a:rPr lang="fr-FR" b="1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fr-FR" sz="2000" b="1" dirty="0">
                  <a:solidFill>
                    <a:srgbClr val="FFFFFF"/>
                  </a:solidFill>
                  <a:latin typeface="+mj-lt"/>
                </a:rPr>
                <a:t>501</a:t>
              </a:r>
            </a:p>
          </p:txBody>
        </p:sp>
        <p:sp>
          <p:nvSpPr>
            <p:cNvPr id="8212" name="AutoShape 10"/>
            <p:cNvSpPr>
              <a:spLocks noChangeArrowheads="1"/>
            </p:cNvSpPr>
            <p:nvPr/>
          </p:nvSpPr>
          <p:spPr bwMode="auto">
            <a:xfrm>
              <a:off x="1562100" y="4800622"/>
              <a:ext cx="225425" cy="215900"/>
            </a:xfrm>
            <a:prstGeom prst="star4">
              <a:avLst>
                <a:gd name="adj" fmla="val 12500"/>
              </a:avLst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latin typeface="Calibri" pitchFamily="34" charset="0"/>
              </a:endParaRPr>
            </a:p>
          </p:txBody>
        </p:sp>
        <p:sp>
          <p:nvSpPr>
            <p:cNvPr id="8213" name="Text Box 11"/>
            <p:cNvSpPr txBox="1">
              <a:spLocks noChangeArrowheads="1"/>
            </p:cNvSpPr>
            <p:nvPr/>
          </p:nvSpPr>
          <p:spPr bwMode="auto">
            <a:xfrm>
              <a:off x="1258887" y="4151334"/>
              <a:ext cx="1173719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eaLnBrk="0" hangingPunct="0">
                <a:defRPr/>
              </a:pPr>
              <a:r>
                <a:rPr lang="fr-FR" sz="1800" b="1" dirty="0" err="1">
                  <a:solidFill>
                    <a:srgbClr val="FFFFFF"/>
                  </a:solidFill>
                  <a:latin typeface="+mj-lt"/>
                </a:rPr>
                <a:t>Mkn</a:t>
              </a:r>
              <a:r>
                <a:rPr lang="fr-FR" b="1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fr-FR" sz="2000" b="1" dirty="0">
                  <a:solidFill>
                    <a:srgbClr val="FFFFFF"/>
                  </a:solidFill>
                  <a:latin typeface="+mj-lt"/>
                </a:rPr>
                <a:t>421</a:t>
              </a:r>
            </a:p>
          </p:txBody>
        </p:sp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3586155" y="4851422"/>
              <a:ext cx="852176" cy="452437"/>
              <a:chOff x="3960" y="1810"/>
              <a:chExt cx="545" cy="302"/>
            </a:xfrm>
          </p:grpSpPr>
          <p:sp>
            <p:nvSpPr>
              <p:cNvPr id="8239" name="AutoShape 13"/>
              <p:cNvSpPr>
                <a:spLocks noChangeArrowheads="1"/>
              </p:cNvSpPr>
              <p:nvPr/>
            </p:nvSpPr>
            <p:spPr bwMode="auto">
              <a:xfrm>
                <a:off x="4368" y="2016"/>
                <a:ext cx="96" cy="9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50 w 21600"/>
                  <a:gd name="T25" fmla="*/ 3150 h 21600"/>
                  <a:gd name="T26" fmla="*/ 18450 w 21600"/>
                  <a:gd name="T27" fmla="*/ 18450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fr-FR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240" name="Text Box 14"/>
              <p:cNvSpPr txBox="1">
                <a:spLocks noChangeArrowheads="1"/>
              </p:cNvSpPr>
              <p:nvPr/>
            </p:nvSpPr>
            <p:spPr bwMode="auto">
              <a:xfrm>
                <a:off x="3960" y="1810"/>
                <a:ext cx="545" cy="2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fr-FR" sz="1800" b="1" dirty="0">
                    <a:solidFill>
                      <a:srgbClr val="FFFFFF"/>
                    </a:solidFill>
                    <a:latin typeface="+mj-lt"/>
                  </a:rPr>
                  <a:t>CRAB</a:t>
                </a:r>
                <a:endParaRPr lang="fr-FR" b="1" dirty="0">
                  <a:solidFill>
                    <a:srgbClr val="FFFFFF"/>
                  </a:solidFill>
                  <a:latin typeface="+mj-lt"/>
                </a:endParaRPr>
              </a:p>
            </p:txBody>
          </p:sp>
        </p:grpSp>
        <p:grpSp>
          <p:nvGrpSpPr>
            <p:cNvPr id="4" name="Group 15"/>
            <p:cNvGrpSpPr>
              <a:grpSpLocks/>
            </p:cNvGrpSpPr>
            <p:nvPr/>
          </p:nvGrpSpPr>
          <p:grpSpPr bwMode="auto">
            <a:xfrm>
              <a:off x="1317618" y="5194325"/>
              <a:ext cx="876528" cy="585608"/>
              <a:chOff x="3732" y="1991"/>
              <a:chExt cx="560" cy="391"/>
            </a:xfrm>
          </p:grpSpPr>
          <p:sp>
            <p:nvSpPr>
              <p:cNvPr id="26" name="AutoShape 16"/>
              <p:cNvSpPr>
                <a:spLocks noChangeArrowheads="1"/>
              </p:cNvSpPr>
              <p:nvPr/>
            </p:nvSpPr>
            <p:spPr bwMode="auto">
              <a:xfrm>
                <a:off x="3840" y="1991"/>
                <a:ext cx="213" cy="148"/>
              </a:xfrm>
              <a:prstGeom prst="star5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8238" name="Text Box 17"/>
              <p:cNvSpPr txBox="1">
                <a:spLocks noChangeArrowheads="1"/>
              </p:cNvSpPr>
              <p:nvPr/>
            </p:nvSpPr>
            <p:spPr bwMode="auto">
              <a:xfrm>
                <a:off x="3732" y="2135"/>
                <a:ext cx="560" cy="2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 eaLnBrk="0" hangingPunct="0">
                  <a:defRPr/>
                </a:pPr>
                <a:r>
                  <a:rPr lang="fr-FR" sz="1800" b="1" dirty="0">
                    <a:solidFill>
                      <a:srgbClr val="FFFFFF"/>
                    </a:solidFill>
                    <a:latin typeface="+mj-lt"/>
                  </a:rPr>
                  <a:t>SS433</a:t>
                </a:r>
                <a:endParaRPr lang="fr-FR" b="1" dirty="0">
                  <a:solidFill>
                    <a:srgbClr val="FFFFFF"/>
                  </a:solidFill>
                  <a:latin typeface="+mj-lt"/>
                </a:endParaRPr>
              </a:p>
            </p:txBody>
          </p:sp>
        </p:grpSp>
        <p:sp>
          <p:nvSpPr>
            <p:cNvPr id="28" name="AutoShape 18"/>
            <p:cNvSpPr>
              <a:spLocks noChangeArrowheads="1"/>
            </p:cNvSpPr>
            <p:nvPr/>
          </p:nvSpPr>
          <p:spPr bwMode="auto">
            <a:xfrm>
              <a:off x="7019925" y="5192734"/>
              <a:ext cx="315912" cy="222250"/>
            </a:xfrm>
            <a:prstGeom prst="star5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8217" name="AutoShape 19"/>
            <p:cNvSpPr>
              <a:spLocks noChangeArrowheads="1"/>
            </p:cNvSpPr>
            <p:nvPr/>
          </p:nvSpPr>
          <p:spPr bwMode="auto">
            <a:xfrm>
              <a:off x="6156325" y="4773634"/>
              <a:ext cx="225425" cy="215900"/>
            </a:xfrm>
            <a:prstGeom prst="star4">
              <a:avLst>
                <a:gd name="adj" fmla="val 12500"/>
              </a:avLst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latin typeface="Calibri" pitchFamily="34" charset="0"/>
              </a:endParaRPr>
            </a:p>
          </p:txBody>
        </p:sp>
        <p:sp>
          <p:nvSpPr>
            <p:cNvPr id="8218" name="Text Box 20"/>
            <p:cNvSpPr txBox="1">
              <a:spLocks noChangeArrowheads="1"/>
            </p:cNvSpPr>
            <p:nvPr/>
          </p:nvSpPr>
          <p:spPr bwMode="auto">
            <a:xfrm>
              <a:off x="6227762" y="4505346"/>
              <a:ext cx="119616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fr-FR" sz="2000" b="1" dirty="0" err="1">
                  <a:solidFill>
                    <a:srgbClr val="FFFFFF"/>
                  </a:solidFill>
                  <a:latin typeface="+mn-lt"/>
                </a:rPr>
                <a:t>Mkn</a:t>
              </a:r>
              <a:r>
                <a:rPr lang="fr-FR" sz="2000" b="1" dirty="0">
                  <a:solidFill>
                    <a:srgbClr val="FFFFFF"/>
                  </a:solidFill>
                  <a:latin typeface="+mn-lt"/>
                </a:rPr>
                <a:t> 501</a:t>
              </a:r>
            </a:p>
          </p:txBody>
        </p:sp>
        <p:sp>
          <p:nvSpPr>
            <p:cNvPr id="8219" name="AutoShape 21"/>
            <p:cNvSpPr>
              <a:spLocks noChangeArrowheads="1"/>
            </p:cNvSpPr>
            <p:nvPr/>
          </p:nvSpPr>
          <p:spPr bwMode="auto">
            <a:xfrm>
              <a:off x="6818313" y="5230834"/>
              <a:ext cx="150812" cy="144463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2147483647 w 21600"/>
                <a:gd name="T13" fmla="*/ 2147483647 h 21600"/>
                <a:gd name="T14" fmla="*/ 2147483647 w 21600"/>
                <a:gd name="T15" fmla="*/ 2147483647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3 h 21600"/>
                <a:gd name="T26" fmla="*/ 18437 w 21600"/>
                <a:gd name="T27" fmla="*/ 18437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fr-FR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8220" name="Text Box 22"/>
            <p:cNvSpPr txBox="1">
              <a:spLocks noChangeArrowheads="1"/>
            </p:cNvSpPr>
            <p:nvPr/>
          </p:nvSpPr>
          <p:spPr bwMode="auto">
            <a:xfrm>
              <a:off x="6183312" y="4922859"/>
              <a:ext cx="1909497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fr-FR" sz="2000" b="1" dirty="0">
                  <a:solidFill>
                    <a:srgbClr val="FFFFFF"/>
                  </a:solidFill>
                  <a:latin typeface="+mj-lt"/>
                </a:rPr>
                <a:t>RX J1713.7-39</a:t>
              </a:r>
            </a:p>
          </p:txBody>
        </p:sp>
        <p:sp>
          <p:nvSpPr>
            <p:cNvPr id="8221" name="Text Box 23"/>
            <p:cNvSpPr txBox="1">
              <a:spLocks noChangeArrowheads="1"/>
            </p:cNvSpPr>
            <p:nvPr/>
          </p:nvSpPr>
          <p:spPr bwMode="auto">
            <a:xfrm>
              <a:off x="6724650" y="5445146"/>
              <a:ext cx="1303562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fr-FR" sz="2000" b="1" dirty="0">
                  <a:solidFill>
                    <a:srgbClr val="FFFFFF"/>
                  </a:solidFill>
                  <a:latin typeface="+mj-lt"/>
                </a:rPr>
                <a:t>GX339</a:t>
              </a:r>
              <a:r>
                <a:rPr lang="fr-FR" b="1" dirty="0">
                  <a:solidFill>
                    <a:srgbClr val="FFFFFF"/>
                  </a:solidFill>
                  <a:latin typeface="+mj-lt"/>
                </a:rPr>
                <a:t>-4</a:t>
              </a:r>
            </a:p>
          </p:txBody>
        </p:sp>
        <p:grpSp>
          <p:nvGrpSpPr>
            <p:cNvPr id="5" name="Group 24"/>
            <p:cNvGrpSpPr>
              <a:grpSpLocks/>
            </p:cNvGrpSpPr>
            <p:nvPr/>
          </p:nvGrpSpPr>
          <p:grpSpPr bwMode="auto">
            <a:xfrm>
              <a:off x="5826120" y="5192732"/>
              <a:ext cx="956355" cy="617330"/>
              <a:chOff x="3734" y="1991"/>
              <a:chExt cx="611" cy="411"/>
            </a:xfrm>
          </p:grpSpPr>
          <p:sp>
            <p:nvSpPr>
              <p:cNvPr id="35" name="AutoShape 25"/>
              <p:cNvSpPr>
                <a:spLocks noChangeArrowheads="1"/>
              </p:cNvSpPr>
              <p:nvPr/>
            </p:nvSpPr>
            <p:spPr bwMode="auto">
              <a:xfrm>
                <a:off x="3840" y="1991"/>
                <a:ext cx="202" cy="148"/>
              </a:xfrm>
              <a:prstGeom prst="star5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8236" name="Text Box 26"/>
              <p:cNvSpPr txBox="1">
                <a:spLocks noChangeArrowheads="1"/>
              </p:cNvSpPr>
              <p:nvPr/>
            </p:nvSpPr>
            <p:spPr bwMode="auto">
              <a:xfrm>
                <a:off x="3734" y="2136"/>
                <a:ext cx="611" cy="2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fr-FR" sz="2000" b="1" dirty="0">
                    <a:solidFill>
                      <a:srgbClr val="FFFFFF"/>
                    </a:solidFill>
                    <a:latin typeface="+mj-lt"/>
                  </a:rPr>
                  <a:t>SS433</a:t>
                </a:r>
                <a:endParaRPr lang="fr-FR" b="1" dirty="0">
                  <a:solidFill>
                    <a:srgbClr val="FFFFFF"/>
                  </a:solidFill>
                  <a:latin typeface="+mj-lt"/>
                </a:endParaRPr>
              </a:p>
            </p:txBody>
          </p:sp>
        </p:grpSp>
        <p:grpSp>
          <p:nvGrpSpPr>
            <p:cNvPr id="6" name="Group 27"/>
            <p:cNvGrpSpPr>
              <a:grpSpLocks/>
            </p:cNvGrpSpPr>
            <p:nvPr/>
          </p:nvGrpSpPr>
          <p:grpSpPr bwMode="auto">
            <a:xfrm>
              <a:off x="8094662" y="4848247"/>
              <a:ext cx="852177" cy="454025"/>
              <a:chOff x="3962" y="1809"/>
              <a:chExt cx="545" cy="303"/>
            </a:xfrm>
          </p:grpSpPr>
          <p:sp>
            <p:nvSpPr>
              <p:cNvPr id="8233" name="AutoShape 28"/>
              <p:cNvSpPr>
                <a:spLocks noChangeArrowheads="1"/>
              </p:cNvSpPr>
              <p:nvPr/>
            </p:nvSpPr>
            <p:spPr bwMode="auto">
              <a:xfrm>
                <a:off x="4368" y="2016"/>
                <a:ext cx="96" cy="9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50 w 21600"/>
                  <a:gd name="T25" fmla="*/ 3150 h 21600"/>
                  <a:gd name="T26" fmla="*/ 18450 w 21600"/>
                  <a:gd name="T27" fmla="*/ 18450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fr-FR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234" name="Text Box 29"/>
              <p:cNvSpPr txBox="1">
                <a:spLocks noChangeArrowheads="1"/>
              </p:cNvSpPr>
              <p:nvPr/>
            </p:nvSpPr>
            <p:spPr bwMode="auto">
              <a:xfrm>
                <a:off x="3962" y="1809"/>
                <a:ext cx="545" cy="2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fr-FR" sz="1800" b="1" dirty="0">
                    <a:solidFill>
                      <a:srgbClr val="FFFFFF"/>
                    </a:solidFill>
                    <a:latin typeface="+mj-lt"/>
                  </a:rPr>
                  <a:t>CRAB</a:t>
                </a:r>
                <a:endParaRPr lang="fr-FR" sz="2400" b="1" dirty="0">
                  <a:solidFill>
                    <a:srgbClr val="FFFFFF"/>
                  </a:solidFill>
                  <a:latin typeface="+mj-lt"/>
                </a:endParaRPr>
              </a:p>
            </p:txBody>
          </p:sp>
        </p:grpSp>
        <p:grpSp>
          <p:nvGrpSpPr>
            <p:cNvPr id="7" name="Group 30"/>
            <p:cNvGrpSpPr>
              <a:grpSpLocks/>
            </p:cNvGrpSpPr>
            <p:nvPr/>
          </p:nvGrpSpPr>
          <p:grpSpPr bwMode="auto">
            <a:xfrm>
              <a:off x="7875579" y="5230834"/>
              <a:ext cx="800390" cy="525376"/>
              <a:chOff x="5044" y="2016"/>
              <a:chExt cx="512" cy="350"/>
            </a:xfrm>
          </p:grpSpPr>
          <p:sp>
            <p:nvSpPr>
              <p:cNvPr id="8231" name="AutoShape 31"/>
              <p:cNvSpPr>
                <a:spLocks noChangeArrowheads="1"/>
              </p:cNvSpPr>
              <p:nvPr/>
            </p:nvSpPr>
            <p:spPr bwMode="auto">
              <a:xfrm>
                <a:off x="5088" y="2016"/>
                <a:ext cx="96" cy="9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50 w 21600"/>
                  <a:gd name="T25" fmla="*/ 3150 h 21600"/>
                  <a:gd name="T26" fmla="*/ 18450 w 21600"/>
                  <a:gd name="T27" fmla="*/ 18450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fr-FR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232" name="Text Box 32"/>
              <p:cNvSpPr txBox="1">
                <a:spLocks noChangeArrowheads="1"/>
              </p:cNvSpPr>
              <p:nvPr/>
            </p:nvSpPr>
            <p:spPr bwMode="auto">
              <a:xfrm>
                <a:off x="5044" y="2120"/>
                <a:ext cx="512" cy="2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fr-FR" sz="1800" b="1" dirty="0">
                    <a:solidFill>
                      <a:srgbClr val="FFFFFF"/>
                    </a:solidFill>
                    <a:latin typeface="+mj-lt"/>
                  </a:rPr>
                  <a:t>VELA</a:t>
                </a:r>
                <a:endParaRPr lang="fr-FR" sz="2400" b="1" dirty="0">
                  <a:solidFill>
                    <a:srgbClr val="FFFFFF"/>
                  </a:solidFill>
                  <a:latin typeface="+mj-lt"/>
                </a:endParaRPr>
              </a:p>
            </p:txBody>
          </p:sp>
        </p:grpSp>
        <p:sp>
          <p:nvSpPr>
            <p:cNvPr id="8225" name="Line 33"/>
            <p:cNvSpPr>
              <a:spLocks noChangeShapeType="1"/>
            </p:cNvSpPr>
            <p:nvPr/>
          </p:nvSpPr>
          <p:spPr bwMode="auto">
            <a:xfrm>
              <a:off x="6592888" y="5302272"/>
              <a:ext cx="14922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226" name="Line 34"/>
            <p:cNvSpPr>
              <a:spLocks noChangeShapeType="1"/>
            </p:cNvSpPr>
            <p:nvPr/>
          </p:nvSpPr>
          <p:spPr bwMode="auto">
            <a:xfrm flipH="1">
              <a:off x="6667500" y="5230834"/>
              <a:ext cx="0" cy="14446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227" name="Text Box 35"/>
            <p:cNvSpPr txBox="1">
              <a:spLocks noChangeArrowheads="1"/>
            </p:cNvSpPr>
            <p:nvPr/>
          </p:nvSpPr>
          <p:spPr bwMode="auto">
            <a:xfrm>
              <a:off x="6229350" y="5770584"/>
              <a:ext cx="1180130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fr-FR" sz="2000" b="1" dirty="0" err="1">
                  <a:solidFill>
                    <a:srgbClr val="FFFFFF"/>
                  </a:solidFill>
                  <a:latin typeface="+mj-lt"/>
                </a:rPr>
                <a:t>Galactic</a:t>
              </a:r>
              <a:endParaRPr lang="fr-FR" sz="2000" b="1" dirty="0">
                <a:solidFill>
                  <a:srgbClr val="FFFFFF"/>
                </a:solidFill>
                <a:latin typeface="+mj-lt"/>
              </a:endParaRPr>
            </a:p>
            <a:p>
              <a:pPr algn="ctr" eaLnBrk="0" hangingPunct="0">
                <a:defRPr/>
              </a:pPr>
              <a:r>
                <a:rPr lang="fr-FR" sz="2000" b="1" dirty="0">
                  <a:solidFill>
                    <a:srgbClr val="FFFFFF"/>
                  </a:solidFill>
                  <a:latin typeface="+mj-lt"/>
                </a:rPr>
                <a:t>Centre</a:t>
              </a:r>
            </a:p>
          </p:txBody>
        </p:sp>
        <p:sp>
          <p:nvSpPr>
            <p:cNvPr id="8228" name="Line 36"/>
            <p:cNvSpPr>
              <a:spLocks noChangeShapeType="1"/>
            </p:cNvSpPr>
            <p:nvPr/>
          </p:nvSpPr>
          <p:spPr bwMode="auto">
            <a:xfrm flipV="1">
              <a:off x="6659563" y="5376884"/>
              <a:ext cx="0" cy="43180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prstDash val="sysDot"/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it-IT"/>
            </a:p>
          </p:txBody>
        </p:sp>
        <p:pic>
          <p:nvPicPr>
            <p:cNvPr id="8229" name="Picture 37" descr="1tev_amanda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0" y="1716109"/>
              <a:ext cx="4572000" cy="228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30" name="Picture 38" descr="1tev_antares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4535488" y="1716109"/>
              <a:ext cx="4537075" cy="2268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0" y="6500813"/>
            <a:ext cx="9144000" cy="35718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033" name="Segnaposto data 2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3BA280-FC98-48FF-ADEB-34F4EED8975B}" type="datetime1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19/09/2009</a:t>
            </a:fld>
            <a:endParaRPr lang="it-IT" smtClean="0"/>
          </a:p>
        </p:txBody>
      </p:sp>
      <p:sp>
        <p:nvSpPr>
          <p:cNvPr id="1034" name="Segnaposto numero diapositiva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010400" y="6492875"/>
            <a:ext cx="2133600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28402F-BB6E-4640-B9E8-603EC549258C}" type="slidenum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it-IT" smtClean="0"/>
          </a:p>
        </p:txBody>
      </p:sp>
      <p:sp>
        <p:nvSpPr>
          <p:cNvPr id="1035" name="Titolo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0"/>
          </a:xfrm>
        </p:spPr>
        <p:txBody>
          <a:bodyPr/>
          <a:lstStyle/>
          <a:p>
            <a:pPr eaLnBrk="1" hangingPunct="1"/>
            <a:r>
              <a:rPr lang="en-GB" smtClean="0"/>
              <a:t>The ANTARES Collaboration</a:t>
            </a:r>
            <a:endParaRPr lang="it-IT" smtClean="0"/>
          </a:p>
        </p:txBody>
      </p:sp>
      <p:sp>
        <p:nvSpPr>
          <p:cNvPr id="1036" name="Segnaposto piè di pagina 5"/>
          <p:cNvSpPr>
            <a:spLocks noGrp="1"/>
          </p:cNvSpPr>
          <p:nvPr>
            <p:ph type="ftr" sz="quarter" idx="4294967295"/>
          </p:nvPr>
        </p:nvSpPr>
        <p:spPr bwMode="auto">
          <a:xfrm>
            <a:off x="2928938" y="6492875"/>
            <a:ext cx="2895600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dirty="0" smtClean="0"/>
              <a:t>A. Margiotta -</a:t>
            </a:r>
          </a:p>
        </p:txBody>
      </p:sp>
      <p:pic>
        <p:nvPicPr>
          <p:cNvPr id="1037" name="Picture 7" descr="logo_1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8572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8" name="Picture 15" descr="bgLightningVolt_Deep_Blue_Sea-1"/>
          <p:cNvPicPr>
            <a:picLocks noChangeAspect="1" noChangeArrowheads="1"/>
          </p:cNvPicPr>
          <p:nvPr/>
        </p:nvPicPr>
        <p:blipFill>
          <a:blip r:embed="rId5"/>
          <a:srcRect t="15315" b="31123"/>
          <a:stretch>
            <a:fillRect/>
          </a:stretch>
        </p:blipFill>
        <p:spPr bwMode="auto">
          <a:xfrm>
            <a:off x="0" y="857250"/>
            <a:ext cx="9144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9" name="Segnaposto numero diapositiva 54"/>
          <p:cNvSpPr txBox="1">
            <a:spLocks noGrp="1"/>
          </p:cNvSpPr>
          <p:nvPr/>
        </p:nvSpPr>
        <p:spPr bwMode="auto">
          <a:xfrm>
            <a:off x="7010400" y="65246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7C93953F-C273-4066-B64A-BD34DF374991}" type="slidenum">
              <a:rPr lang="it-IT" sz="1400">
                <a:solidFill>
                  <a:srgbClr val="FFFFFF"/>
                </a:solidFill>
                <a:latin typeface="Calibri" pitchFamily="34" charset="0"/>
              </a:rPr>
              <a:pPr algn="r"/>
              <a:t>14</a:t>
            </a:fld>
            <a:endParaRPr lang="it-IT" sz="1400">
              <a:solidFill>
                <a:srgbClr val="FFFFFF"/>
              </a:solidFill>
              <a:latin typeface="Calibri" pitchFamily="34" charset="0"/>
            </a:endParaRP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2595563" y="685800"/>
          <a:ext cx="4949825" cy="3598863"/>
        </p:xfrm>
        <a:graphic>
          <a:graphicData uri="http://schemas.openxmlformats.org/presentationml/2006/ole">
            <p:oleObj spid="_x0000_s84994" name="Clip" r:id="rId6" imgW="7353000" imgH="5473440" progId="">
              <p:embed/>
            </p:oleObj>
          </a:graphicData>
        </a:graphic>
      </p:graphicFrame>
      <p:sp>
        <p:nvSpPr>
          <p:cNvPr id="1040" name="Oval 5"/>
          <p:cNvSpPr>
            <a:spLocks noChangeArrowheads="1"/>
          </p:cNvSpPr>
          <p:nvPr/>
        </p:nvSpPr>
        <p:spPr bwMode="auto">
          <a:xfrm>
            <a:off x="3702050" y="3195638"/>
            <a:ext cx="87313" cy="8731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sz="2400">
              <a:latin typeface="Calibri" pitchFamily="34" charset="0"/>
            </a:endParaRPr>
          </a:p>
        </p:txBody>
      </p:sp>
      <p:sp>
        <p:nvSpPr>
          <p:cNvPr id="1041" name="Oval 6"/>
          <p:cNvSpPr>
            <a:spLocks noChangeArrowheads="1"/>
          </p:cNvSpPr>
          <p:nvPr/>
        </p:nvSpPr>
        <p:spPr bwMode="auto">
          <a:xfrm>
            <a:off x="3887788" y="2684463"/>
            <a:ext cx="88900" cy="8731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sz="2400">
              <a:latin typeface="Calibri" pitchFamily="34" charset="0"/>
            </a:endParaRPr>
          </a:p>
        </p:txBody>
      </p:sp>
      <p:sp>
        <p:nvSpPr>
          <p:cNvPr id="1042" name="Oval 7"/>
          <p:cNvSpPr>
            <a:spLocks noChangeArrowheads="1"/>
          </p:cNvSpPr>
          <p:nvPr/>
        </p:nvSpPr>
        <p:spPr bwMode="auto">
          <a:xfrm>
            <a:off x="3230563" y="3414713"/>
            <a:ext cx="87312" cy="857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sz="2400">
              <a:latin typeface="Calibri" pitchFamily="34" charset="0"/>
            </a:endParaRPr>
          </a:p>
        </p:txBody>
      </p:sp>
      <p:sp>
        <p:nvSpPr>
          <p:cNvPr id="1043" name="Oval 8"/>
          <p:cNvSpPr>
            <a:spLocks noChangeArrowheads="1"/>
          </p:cNvSpPr>
          <p:nvPr/>
        </p:nvSpPr>
        <p:spPr bwMode="auto">
          <a:xfrm>
            <a:off x="3563938" y="2801938"/>
            <a:ext cx="87312" cy="88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sz="2400">
              <a:latin typeface="Calibri" pitchFamily="34" charset="0"/>
            </a:endParaRPr>
          </a:p>
        </p:txBody>
      </p:sp>
      <p:sp>
        <p:nvSpPr>
          <p:cNvPr id="1044" name="Oval 9"/>
          <p:cNvSpPr>
            <a:spLocks noChangeArrowheads="1"/>
          </p:cNvSpPr>
          <p:nvPr/>
        </p:nvSpPr>
        <p:spPr bwMode="auto">
          <a:xfrm>
            <a:off x="3206750" y="2589213"/>
            <a:ext cx="87313" cy="857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sz="2400">
              <a:latin typeface="Calibri" pitchFamily="34" charset="0"/>
            </a:endParaRPr>
          </a:p>
        </p:txBody>
      </p:sp>
      <p:sp>
        <p:nvSpPr>
          <p:cNvPr id="1045" name="Oval 10"/>
          <p:cNvSpPr>
            <a:spLocks noChangeArrowheads="1"/>
          </p:cNvSpPr>
          <p:nvPr/>
        </p:nvSpPr>
        <p:spPr bwMode="auto">
          <a:xfrm>
            <a:off x="3887788" y="2771775"/>
            <a:ext cx="87312" cy="8731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sz="2400">
              <a:latin typeface="Calibri" pitchFamily="34" charset="0"/>
            </a:endParaRPr>
          </a:p>
        </p:txBody>
      </p:sp>
      <p:sp>
        <p:nvSpPr>
          <p:cNvPr id="1046" name="Oval 11"/>
          <p:cNvSpPr>
            <a:spLocks noChangeArrowheads="1"/>
          </p:cNvSpPr>
          <p:nvPr/>
        </p:nvSpPr>
        <p:spPr bwMode="auto">
          <a:xfrm>
            <a:off x="4140200" y="3167063"/>
            <a:ext cx="85725" cy="8731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sz="2400">
              <a:latin typeface="Calibri" pitchFamily="34" charset="0"/>
            </a:endParaRPr>
          </a:p>
        </p:txBody>
      </p:sp>
      <p:sp>
        <p:nvSpPr>
          <p:cNvPr id="1047" name="Oval 12"/>
          <p:cNvSpPr>
            <a:spLocks noChangeArrowheads="1"/>
          </p:cNvSpPr>
          <p:nvPr/>
        </p:nvSpPr>
        <p:spPr bwMode="auto">
          <a:xfrm>
            <a:off x="4543425" y="3576638"/>
            <a:ext cx="87313" cy="8731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sz="2400">
              <a:latin typeface="Calibri" pitchFamily="34" charset="0"/>
            </a:endParaRPr>
          </a:p>
        </p:txBody>
      </p:sp>
      <p:sp>
        <p:nvSpPr>
          <p:cNvPr id="1048" name="Oval 13"/>
          <p:cNvSpPr>
            <a:spLocks noChangeArrowheads="1"/>
          </p:cNvSpPr>
          <p:nvPr/>
        </p:nvSpPr>
        <p:spPr bwMode="auto">
          <a:xfrm>
            <a:off x="4337050" y="3856038"/>
            <a:ext cx="87313" cy="8731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sz="2400">
              <a:latin typeface="Calibri" pitchFamily="34" charset="0"/>
            </a:endParaRPr>
          </a:p>
        </p:txBody>
      </p:sp>
      <p:graphicFrame>
        <p:nvGraphicFramePr>
          <p:cNvPr id="1027" name="Object 16"/>
          <p:cNvGraphicFramePr>
            <a:graphicFrameLocks/>
          </p:cNvGraphicFramePr>
          <p:nvPr/>
        </p:nvGraphicFramePr>
        <p:xfrm>
          <a:off x="1571625" y="3554413"/>
          <a:ext cx="1028700" cy="517525"/>
        </p:xfrm>
        <a:graphic>
          <a:graphicData uri="http://schemas.openxmlformats.org/presentationml/2006/ole">
            <p:oleObj spid="_x0000_s84995" name="Microsoft ClipArt Gallery" r:id="rId7" imgW="2844800" imgH="1892300" progId="">
              <p:embed/>
            </p:oleObj>
          </a:graphicData>
        </a:graphic>
      </p:graphicFrame>
      <p:sp>
        <p:nvSpPr>
          <p:cNvPr id="22" name="Text Box 17"/>
          <p:cNvSpPr txBox="1">
            <a:spLocks noChangeArrowheads="1"/>
          </p:cNvSpPr>
          <p:nvPr/>
        </p:nvSpPr>
        <p:spPr bwMode="auto">
          <a:xfrm>
            <a:off x="1042988" y="4151313"/>
            <a:ext cx="2814637" cy="263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fontAlgn="auto" hangingPunct="0">
              <a:spcBef>
                <a:spcPts val="0"/>
              </a:spcBef>
              <a:spcAft>
                <a:spcPct val="20000"/>
              </a:spcAft>
              <a:buClr>
                <a:srgbClr val="3333CC"/>
              </a:buClr>
              <a:buSzPct val="60000"/>
              <a:buFont typeface="Wingdings" pitchFamily="2" charset="2"/>
              <a:buChar char="v"/>
              <a:defRPr/>
            </a:pPr>
            <a:r>
              <a:rPr lang="es-ES_tradnl" sz="1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Arial" pitchFamily="34" charset="0"/>
              </a:rPr>
              <a:t> </a:t>
            </a:r>
            <a:r>
              <a:rPr lang="es-ES_tradnl" sz="1400" b="0" dirty="0">
                <a:solidFill>
                  <a:srgbClr val="FFFF00"/>
                </a:solidFill>
                <a:latin typeface="+mn-lt"/>
                <a:cs typeface="Arial" pitchFamily="34" charset="0"/>
              </a:rPr>
              <a:t>CPPM, </a:t>
            </a:r>
            <a:r>
              <a:rPr lang="es-ES_tradnl" sz="1400" b="0" dirty="0" err="1">
                <a:solidFill>
                  <a:srgbClr val="FFFF00"/>
                </a:solidFill>
                <a:latin typeface="+mn-lt"/>
                <a:cs typeface="Arial" pitchFamily="34" charset="0"/>
              </a:rPr>
              <a:t>Marseille</a:t>
            </a:r>
            <a:r>
              <a:rPr lang="es-ES_tradnl" sz="1400" b="0" dirty="0">
                <a:solidFill>
                  <a:srgbClr val="FFFF00"/>
                </a:solidFill>
                <a:latin typeface="+mn-lt"/>
                <a:cs typeface="Arial" pitchFamily="34" charset="0"/>
              </a:rPr>
              <a:t> </a:t>
            </a:r>
          </a:p>
          <a:p>
            <a:pPr algn="l" eaLnBrk="0" fontAlgn="auto" hangingPunct="0">
              <a:spcBef>
                <a:spcPts val="0"/>
              </a:spcBef>
              <a:spcAft>
                <a:spcPct val="20000"/>
              </a:spcAft>
              <a:buClr>
                <a:srgbClr val="3333CC"/>
              </a:buClr>
              <a:buSzPct val="60000"/>
              <a:buFont typeface="Wingdings" pitchFamily="2" charset="2"/>
              <a:buChar char="v"/>
              <a:defRPr/>
            </a:pPr>
            <a:r>
              <a:rPr lang="es-ES_tradnl" sz="1400" b="0" dirty="0">
                <a:solidFill>
                  <a:srgbClr val="FFFF00"/>
                </a:solidFill>
                <a:latin typeface="+mn-lt"/>
                <a:cs typeface="Arial" pitchFamily="34" charset="0"/>
              </a:rPr>
              <a:t> DSM/IRFU/CEA, </a:t>
            </a:r>
            <a:r>
              <a:rPr lang="es-ES_tradnl" sz="1400" b="0" dirty="0" err="1">
                <a:solidFill>
                  <a:srgbClr val="FFFF00"/>
                </a:solidFill>
                <a:latin typeface="+mn-lt"/>
                <a:cs typeface="Arial" pitchFamily="34" charset="0"/>
              </a:rPr>
              <a:t>Saclay</a:t>
            </a:r>
            <a:r>
              <a:rPr lang="es-ES_tradnl" sz="1400" b="0" dirty="0">
                <a:solidFill>
                  <a:srgbClr val="FFFF00"/>
                </a:solidFill>
                <a:latin typeface="+mn-lt"/>
                <a:cs typeface="Arial" pitchFamily="34" charset="0"/>
              </a:rPr>
              <a:t> </a:t>
            </a:r>
          </a:p>
          <a:p>
            <a:pPr algn="l" eaLnBrk="0" fontAlgn="auto" hangingPunct="0">
              <a:spcBef>
                <a:spcPts val="0"/>
              </a:spcBef>
              <a:spcAft>
                <a:spcPct val="20000"/>
              </a:spcAft>
              <a:buClr>
                <a:srgbClr val="3333CC"/>
              </a:buClr>
              <a:buSzPct val="60000"/>
              <a:buFont typeface="Wingdings" pitchFamily="2" charset="2"/>
              <a:buChar char="v"/>
              <a:defRPr/>
            </a:pPr>
            <a:r>
              <a:rPr lang="es-ES_tradnl" sz="1400" b="0" dirty="0">
                <a:solidFill>
                  <a:srgbClr val="FFFF00"/>
                </a:solidFill>
                <a:latin typeface="+mn-lt"/>
                <a:cs typeface="Arial" pitchFamily="34" charset="0"/>
              </a:rPr>
              <a:t> APC, Paris</a:t>
            </a:r>
          </a:p>
          <a:p>
            <a:pPr algn="l" eaLnBrk="0" fontAlgn="auto" hangingPunct="0">
              <a:spcBef>
                <a:spcPts val="0"/>
              </a:spcBef>
              <a:spcAft>
                <a:spcPct val="20000"/>
              </a:spcAft>
              <a:buClr>
                <a:srgbClr val="3333CC"/>
              </a:buClr>
              <a:buSzPct val="60000"/>
              <a:buFont typeface="Wingdings" pitchFamily="2" charset="2"/>
              <a:buChar char="v"/>
              <a:defRPr/>
            </a:pPr>
            <a:r>
              <a:rPr lang="es-ES_tradnl" sz="1400" b="0" dirty="0">
                <a:solidFill>
                  <a:srgbClr val="FF0000"/>
                </a:solidFill>
                <a:latin typeface="+mn-lt"/>
                <a:cs typeface="Arial" pitchFamily="34" charset="0"/>
              </a:rPr>
              <a:t> LPC, Clermont-Ferrand</a:t>
            </a:r>
          </a:p>
          <a:p>
            <a:pPr algn="l" eaLnBrk="0" fontAlgn="auto" hangingPunct="0">
              <a:spcBef>
                <a:spcPts val="0"/>
              </a:spcBef>
              <a:spcAft>
                <a:spcPct val="20000"/>
              </a:spcAft>
              <a:buClr>
                <a:srgbClr val="3333CC"/>
              </a:buClr>
              <a:buSzPct val="60000"/>
              <a:buFont typeface="Wingdings" pitchFamily="2" charset="2"/>
              <a:buChar char="v"/>
              <a:defRPr/>
            </a:pPr>
            <a:r>
              <a:rPr lang="es-ES_tradnl" sz="1400" b="0" dirty="0">
                <a:solidFill>
                  <a:srgbClr val="FFFF00"/>
                </a:solidFill>
                <a:latin typeface="+mn-lt"/>
                <a:cs typeface="Arial" pitchFamily="34" charset="0"/>
              </a:rPr>
              <a:t> IPHC (</a:t>
            </a:r>
            <a:r>
              <a:rPr lang="es-ES_tradnl" sz="1400" b="0" dirty="0" err="1">
                <a:solidFill>
                  <a:srgbClr val="FFFF00"/>
                </a:solidFill>
                <a:latin typeface="+mn-lt"/>
                <a:cs typeface="Arial" pitchFamily="34" charset="0"/>
              </a:rPr>
              <a:t>IReS</a:t>
            </a:r>
            <a:r>
              <a:rPr lang="es-ES_tradnl" sz="1400" b="0" dirty="0">
                <a:solidFill>
                  <a:srgbClr val="FFFF00"/>
                </a:solidFill>
                <a:latin typeface="+mn-lt"/>
                <a:cs typeface="Arial" pitchFamily="34" charset="0"/>
              </a:rPr>
              <a:t>), </a:t>
            </a:r>
            <a:r>
              <a:rPr lang="es-ES_tradnl" sz="1400" b="0" dirty="0" err="1">
                <a:solidFill>
                  <a:srgbClr val="FFFF00"/>
                </a:solidFill>
                <a:latin typeface="+mn-lt"/>
                <a:cs typeface="Arial" pitchFamily="34" charset="0"/>
              </a:rPr>
              <a:t>Strasbourg</a:t>
            </a:r>
            <a:endParaRPr lang="es-ES_tradnl" sz="1400" b="0" dirty="0">
              <a:solidFill>
                <a:srgbClr val="FFFF00"/>
              </a:solidFill>
              <a:latin typeface="+mn-lt"/>
              <a:cs typeface="Arial" pitchFamily="34" charset="0"/>
            </a:endParaRPr>
          </a:p>
          <a:p>
            <a:pPr algn="l" eaLnBrk="0" fontAlgn="auto" hangingPunct="0">
              <a:spcBef>
                <a:spcPts val="0"/>
              </a:spcBef>
              <a:spcAft>
                <a:spcPct val="20000"/>
              </a:spcAft>
              <a:buClr>
                <a:srgbClr val="3333CC"/>
              </a:buClr>
              <a:buSzPct val="60000"/>
              <a:buFont typeface="Wingdings" pitchFamily="2" charset="2"/>
              <a:buChar char="v"/>
              <a:defRPr/>
            </a:pPr>
            <a:r>
              <a:rPr lang="es-ES_tradnl" sz="1400" b="0" dirty="0">
                <a:solidFill>
                  <a:srgbClr val="FFFF00"/>
                </a:solidFill>
                <a:latin typeface="+mn-lt"/>
                <a:cs typeface="Arial" pitchFamily="34" charset="0"/>
              </a:rPr>
              <a:t> Univ. de H.-A., </a:t>
            </a:r>
            <a:r>
              <a:rPr lang="es-ES_tradnl" sz="1400" b="0" dirty="0" err="1">
                <a:solidFill>
                  <a:srgbClr val="FFFF00"/>
                </a:solidFill>
                <a:latin typeface="+mn-lt"/>
                <a:cs typeface="Arial" pitchFamily="34" charset="0"/>
              </a:rPr>
              <a:t>Mulhouse</a:t>
            </a:r>
            <a:endParaRPr lang="es-ES_tradnl" sz="1400" b="0" dirty="0">
              <a:solidFill>
                <a:srgbClr val="FFFF00"/>
              </a:solidFill>
              <a:latin typeface="+mn-lt"/>
              <a:cs typeface="Arial" pitchFamily="34" charset="0"/>
            </a:endParaRPr>
          </a:p>
          <a:p>
            <a:pPr algn="l" eaLnBrk="0" fontAlgn="auto" hangingPunct="0">
              <a:spcBef>
                <a:spcPts val="0"/>
              </a:spcBef>
              <a:spcAft>
                <a:spcPct val="20000"/>
              </a:spcAft>
              <a:buClr>
                <a:srgbClr val="3333CC"/>
              </a:buClr>
              <a:buSzPct val="60000"/>
              <a:buFont typeface="Wingdings" pitchFamily="2" charset="2"/>
              <a:buChar char="v"/>
              <a:defRPr/>
            </a:pPr>
            <a:r>
              <a:rPr lang="es-ES_tradnl" sz="1400" b="0" dirty="0">
                <a:solidFill>
                  <a:srgbClr val="FFFF00"/>
                </a:solidFill>
                <a:latin typeface="+mn-lt"/>
                <a:cs typeface="Arial" pitchFamily="34" charset="0"/>
              </a:rPr>
              <a:t> IFREMER, </a:t>
            </a:r>
            <a:r>
              <a:rPr lang="es-ES_tradnl" sz="1400" b="0" dirty="0" err="1">
                <a:solidFill>
                  <a:srgbClr val="FFFF00"/>
                </a:solidFill>
                <a:latin typeface="+mn-lt"/>
                <a:cs typeface="Arial" pitchFamily="34" charset="0"/>
              </a:rPr>
              <a:t>Toulon</a:t>
            </a:r>
            <a:r>
              <a:rPr lang="es-ES_tradnl" sz="1400" b="0" dirty="0">
                <a:solidFill>
                  <a:srgbClr val="FFFF00"/>
                </a:solidFill>
                <a:latin typeface="+mn-lt"/>
                <a:cs typeface="Arial" pitchFamily="34" charset="0"/>
              </a:rPr>
              <a:t>/Brest</a:t>
            </a:r>
          </a:p>
          <a:p>
            <a:pPr algn="l" eaLnBrk="0" fontAlgn="auto" hangingPunct="0">
              <a:spcBef>
                <a:spcPts val="0"/>
              </a:spcBef>
              <a:spcAft>
                <a:spcPct val="20000"/>
              </a:spcAft>
              <a:buClr>
                <a:srgbClr val="3333CC"/>
              </a:buClr>
              <a:buSzPct val="60000"/>
              <a:buFont typeface="Wingdings" pitchFamily="2" charset="2"/>
              <a:buChar char="v"/>
              <a:defRPr/>
            </a:pPr>
            <a:r>
              <a:rPr lang="es-ES_tradnl" sz="1400" b="0" dirty="0">
                <a:solidFill>
                  <a:srgbClr val="FFFF00"/>
                </a:solidFill>
                <a:latin typeface="+mn-lt"/>
                <a:cs typeface="Arial" pitchFamily="34" charset="0"/>
              </a:rPr>
              <a:t> C.O.M. </a:t>
            </a:r>
            <a:r>
              <a:rPr lang="es-ES_tradnl" sz="1400" b="0" dirty="0" err="1">
                <a:solidFill>
                  <a:srgbClr val="FFFF00"/>
                </a:solidFill>
                <a:latin typeface="+mn-lt"/>
                <a:cs typeface="Arial" pitchFamily="34" charset="0"/>
              </a:rPr>
              <a:t>Marseille</a:t>
            </a:r>
            <a:endParaRPr lang="es-ES_tradnl" sz="1400" b="0" dirty="0">
              <a:solidFill>
                <a:srgbClr val="FFFF00"/>
              </a:solidFill>
              <a:latin typeface="+mn-lt"/>
              <a:cs typeface="Arial" pitchFamily="34" charset="0"/>
            </a:endParaRPr>
          </a:p>
          <a:p>
            <a:pPr algn="l" eaLnBrk="0" fontAlgn="auto" hangingPunct="0">
              <a:spcBef>
                <a:spcPts val="0"/>
              </a:spcBef>
              <a:spcAft>
                <a:spcPct val="20000"/>
              </a:spcAft>
              <a:buClr>
                <a:srgbClr val="3333CC"/>
              </a:buClr>
              <a:buSzPct val="60000"/>
              <a:buFont typeface="Wingdings" pitchFamily="2" charset="2"/>
              <a:buChar char="v"/>
              <a:defRPr/>
            </a:pPr>
            <a:r>
              <a:rPr lang="es-ES_tradnl" sz="1400" b="0" dirty="0">
                <a:solidFill>
                  <a:srgbClr val="FFFF00"/>
                </a:solidFill>
                <a:latin typeface="+mn-lt"/>
                <a:cs typeface="Arial" pitchFamily="34" charset="0"/>
              </a:rPr>
              <a:t> LAM, </a:t>
            </a:r>
            <a:r>
              <a:rPr lang="es-ES_tradnl" sz="1400" b="0" dirty="0" err="1">
                <a:solidFill>
                  <a:srgbClr val="FFFF00"/>
                </a:solidFill>
                <a:latin typeface="+mn-lt"/>
                <a:cs typeface="Arial" pitchFamily="34" charset="0"/>
              </a:rPr>
              <a:t>Marseille</a:t>
            </a:r>
            <a:endParaRPr lang="es-ES_tradnl" sz="1400" b="0" dirty="0">
              <a:solidFill>
                <a:srgbClr val="FFFF00"/>
              </a:solidFill>
              <a:latin typeface="+mn-lt"/>
              <a:cs typeface="Arial" pitchFamily="34" charset="0"/>
            </a:endParaRPr>
          </a:p>
          <a:p>
            <a:pPr algn="l" eaLnBrk="0" fontAlgn="auto" hangingPunct="0">
              <a:spcBef>
                <a:spcPts val="0"/>
              </a:spcBef>
              <a:spcAft>
                <a:spcPct val="20000"/>
              </a:spcAft>
              <a:buClr>
                <a:srgbClr val="3333CC"/>
              </a:buClr>
              <a:buSzPct val="60000"/>
              <a:buFont typeface="Wingdings" pitchFamily="2" charset="2"/>
              <a:buChar char="v"/>
              <a:defRPr/>
            </a:pPr>
            <a:r>
              <a:rPr lang="es-ES_tradnl" sz="1400" b="0" dirty="0">
                <a:solidFill>
                  <a:srgbClr val="FFFF00"/>
                </a:solidFill>
                <a:latin typeface="+mn-lt"/>
                <a:cs typeface="Arial" pitchFamily="34" charset="0"/>
              </a:rPr>
              <a:t> </a:t>
            </a:r>
            <a:r>
              <a:rPr lang="es-ES_tradnl" sz="1400" b="0" dirty="0" err="1">
                <a:solidFill>
                  <a:srgbClr val="FFFF00"/>
                </a:solidFill>
                <a:latin typeface="+mn-lt"/>
                <a:cs typeface="Arial" pitchFamily="34" charset="0"/>
              </a:rPr>
              <a:t>GeoAzur</a:t>
            </a:r>
            <a:r>
              <a:rPr lang="es-ES_tradnl" sz="1400" b="0" dirty="0">
                <a:solidFill>
                  <a:srgbClr val="FFFF00"/>
                </a:solidFill>
                <a:latin typeface="+mn-lt"/>
                <a:cs typeface="Arial" pitchFamily="34" charset="0"/>
              </a:rPr>
              <a:t> </a:t>
            </a:r>
            <a:r>
              <a:rPr lang="es-ES_tradnl" sz="1400" b="0" dirty="0" err="1">
                <a:solidFill>
                  <a:srgbClr val="FFFF00"/>
                </a:solidFill>
                <a:latin typeface="+mn-lt"/>
                <a:cs typeface="Arial" pitchFamily="34" charset="0"/>
              </a:rPr>
              <a:t>Villefranche</a:t>
            </a:r>
            <a:endParaRPr lang="es-ES" sz="1400" b="0" dirty="0">
              <a:solidFill>
                <a:srgbClr val="FFFF00"/>
              </a:solidFill>
              <a:latin typeface="+mn-lt"/>
              <a:cs typeface="Arial" pitchFamily="34" charset="0"/>
            </a:endParaRPr>
          </a:p>
        </p:txBody>
      </p:sp>
      <p:sp>
        <p:nvSpPr>
          <p:cNvPr id="23" name="Text Box 23"/>
          <p:cNvSpPr txBox="1">
            <a:spLocks noChangeArrowheads="1"/>
          </p:cNvSpPr>
          <p:nvPr/>
        </p:nvSpPr>
        <p:spPr bwMode="auto">
          <a:xfrm>
            <a:off x="3286125" y="4614863"/>
            <a:ext cx="2514600" cy="1858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fontAlgn="auto" hangingPunct="0">
              <a:spcBef>
                <a:spcPts val="0"/>
              </a:spcBef>
              <a:spcAft>
                <a:spcPct val="20000"/>
              </a:spcAft>
              <a:buClr>
                <a:srgbClr val="3333CC"/>
              </a:buClr>
              <a:buSzPct val="60000"/>
              <a:buFont typeface="Wingdings" pitchFamily="2" charset="2"/>
              <a:buChar char="v"/>
              <a:defRPr/>
            </a:pPr>
            <a:r>
              <a:rPr lang="es-ES_tradnl" sz="1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Arial" pitchFamily="34" charset="0"/>
              </a:rPr>
              <a:t> </a:t>
            </a:r>
            <a:r>
              <a:rPr lang="es-ES_tradnl" sz="1400" b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latin typeface="+mn-lt"/>
                <a:cs typeface="Arial" pitchFamily="34" charset="0"/>
              </a:rPr>
              <a:t>University</a:t>
            </a:r>
            <a:r>
              <a:rPr lang="es-ES_tradnl" sz="1400" b="0" dirty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latin typeface="+mn-lt"/>
                <a:cs typeface="Arial" pitchFamily="34" charset="0"/>
              </a:rPr>
              <a:t>/INFN of Bari </a:t>
            </a:r>
          </a:p>
          <a:p>
            <a:pPr algn="l" eaLnBrk="0" fontAlgn="auto" hangingPunct="0">
              <a:spcBef>
                <a:spcPts val="0"/>
              </a:spcBef>
              <a:spcAft>
                <a:spcPct val="20000"/>
              </a:spcAft>
              <a:buClr>
                <a:srgbClr val="3333CC"/>
              </a:buClr>
              <a:buSzPct val="60000"/>
              <a:buFont typeface="Wingdings" pitchFamily="2" charset="2"/>
              <a:buChar char="v"/>
              <a:defRPr/>
            </a:pPr>
            <a:r>
              <a:rPr lang="es-ES_tradnl" sz="1400" b="0" dirty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latin typeface="+mn-lt"/>
                <a:cs typeface="Arial" pitchFamily="34" charset="0"/>
              </a:rPr>
              <a:t> </a:t>
            </a:r>
            <a:r>
              <a:rPr lang="es-ES_tradnl" sz="1400" b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latin typeface="+mn-lt"/>
                <a:cs typeface="Arial" pitchFamily="34" charset="0"/>
              </a:rPr>
              <a:t>University</a:t>
            </a:r>
            <a:r>
              <a:rPr lang="es-ES_tradnl" sz="1400" b="0" dirty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latin typeface="+mn-lt"/>
                <a:cs typeface="Arial" pitchFamily="34" charset="0"/>
              </a:rPr>
              <a:t>/INFN of </a:t>
            </a:r>
            <a:r>
              <a:rPr lang="es-ES_tradnl" sz="1400" b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latin typeface="+mn-lt"/>
                <a:cs typeface="Arial" pitchFamily="34" charset="0"/>
              </a:rPr>
              <a:t>Bologna</a:t>
            </a:r>
            <a:r>
              <a:rPr lang="es-ES_tradnl" sz="1400" b="0" dirty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latin typeface="+mn-lt"/>
                <a:cs typeface="Arial" pitchFamily="34" charset="0"/>
              </a:rPr>
              <a:t> </a:t>
            </a:r>
          </a:p>
          <a:p>
            <a:pPr algn="l" eaLnBrk="0" fontAlgn="auto" hangingPunct="0">
              <a:spcBef>
                <a:spcPts val="0"/>
              </a:spcBef>
              <a:spcAft>
                <a:spcPct val="20000"/>
              </a:spcAft>
              <a:buClr>
                <a:srgbClr val="3333CC"/>
              </a:buClr>
              <a:buSzPct val="60000"/>
              <a:buFont typeface="Wingdings" pitchFamily="2" charset="2"/>
              <a:buChar char="v"/>
              <a:defRPr/>
            </a:pPr>
            <a:r>
              <a:rPr lang="es-ES_tradnl" sz="1400" b="0" dirty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latin typeface="+mn-lt"/>
                <a:cs typeface="Arial" pitchFamily="34" charset="0"/>
              </a:rPr>
              <a:t> </a:t>
            </a:r>
            <a:r>
              <a:rPr lang="es-ES_tradnl" sz="1400" b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latin typeface="+mn-lt"/>
                <a:cs typeface="Arial" pitchFamily="34" charset="0"/>
              </a:rPr>
              <a:t>University</a:t>
            </a:r>
            <a:r>
              <a:rPr lang="es-ES_tradnl" sz="1400" b="0" dirty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latin typeface="+mn-lt"/>
                <a:cs typeface="Arial" pitchFamily="34" charset="0"/>
              </a:rPr>
              <a:t>/INFN of Catania </a:t>
            </a:r>
          </a:p>
          <a:p>
            <a:pPr algn="l" eaLnBrk="0" fontAlgn="auto" hangingPunct="0">
              <a:spcBef>
                <a:spcPts val="0"/>
              </a:spcBef>
              <a:spcAft>
                <a:spcPct val="20000"/>
              </a:spcAft>
              <a:buClr>
                <a:srgbClr val="3333CC"/>
              </a:buClr>
              <a:buSzPct val="60000"/>
              <a:buFont typeface="Wingdings" pitchFamily="2" charset="2"/>
              <a:buChar char="v"/>
              <a:defRPr/>
            </a:pPr>
            <a:r>
              <a:rPr lang="es-ES_tradnl" sz="1400" b="0" dirty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latin typeface="+mn-lt"/>
                <a:cs typeface="Arial" pitchFamily="34" charset="0"/>
              </a:rPr>
              <a:t> LNS  – Catania</a:t>
            </a:r>
          </a:p>
          <a:p>
            <a:pPr algn="l" eaLnBrk="0" fontAlgn="auto" hangingPunct="0">
              <a:spcBef>
                <a:spcPts val="0"/>
              </a:spcBef>
              <a:spcAft>
                <a:spcPct val="20000"/>
              </a:spcAft>
              <a:buClr>
                <a:srgbClr val="3333CC"/>
              </a:buClr>
              <a:buSzPct val="60000"/>
              <a:buFont typeface="Wingdings" pitchFamily="2" charset="2"/>
              <a:buChar char="v"/>
              <a:defRPr/>
            </a:pPr>
            <a:r>
              <a:rPr lang="es-ES_tradnl" sz="1400" b="0" dirty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latin typeface="+mn-lt"/>
                <a:cs typeface="Arial" pitchFamily="34" charset="0"/>
              </a:rPr>
              <a:t> </a:t>
            </a:r>
            <a:r>
              <a:rPr lang="es-ES_tradnl" sz="1400" b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latin typeface="+mn-lt"/>
                <a:cs typeface="Arial" pitchFamily="34" charset="0"/>
              </a:rPr>
              <a:t>University</a:t>
            </a:r>
            <a:r>
              <a:rPr lang="es-ES_tradnl" sz="1400" b="0" dirty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latin typeface="+mn-lt"/>
                <a:cs typeface="Arial" pitchFamily="34" charset="0"/>
              </a:rPr>
              <a:t>/INFN of Pisa</a:t>
            </a:r>
          </a:p>
          <a:p>
            <a:pPr algn="l" eaLnBrk="0" fontAlgn="auto" hangingPunct="0">
              <a:spcBef>
                <a:spcPts val="0"/>
              </a:spcBef>
              <a:spcAft>
                <a:spcPct val="20000"/>
              </a:spcAft>
              <a:buClr>
                <a:srgbClr val="3333CC"/>
              </a:buClr>
              <a:buSzPct val="60000"/>
              <a:buFont typeface="Wingdings" pitchFamily="2" charset="2"/>
              <a:buChar char="v"/>
              <a:defRPr/>
            </a:pPr>
            <a:r>
              <a:rPr lang="es-ES_tradnl" sz="1400" b="0" dirty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latin typeface="+mn-lt"/>
                <a:cs typeface="Arial" pitchFamily="34" charset="0"/>
              </a:rPr>
              <a:t> </a:t>
            </a:r>
            <a:r>
              <a:rPr lang="es-ES_tradnl" sz="1400" b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latin typeface="+mn-lt"/>
                <a:cs typeface="Arial" pitchFamily="34" charset="0"/>
              </a:rPr>
              <a:t>University</a:t>
            </a:r>
            <a:r>
              <a:rPr lang="es-ES_tradnl" sz="1400" b="0" dirty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latin typeface="+mn-lt"/>
                <a:cs typeface="Arial" pitchFamily="34" charset="0"/>
              </a:rPr>
              <a:t>/INFN of Rome </a:t>
            </a:r>
          </a:p>
          <a:p>
            <a:pPr algn="l" eaLnBrk="0" fontAlgn="auto" hangingPunct="0">
              <a:spcBef>
                <a:spcPts val="0"/>
              </a:spcBef>
              <a:spcAft>
                <a:spcPct val="20000"/>
              </a:spcAft>
              <a:buClr>
                <a:srgbClr val="3333CC"/>
              </a:buClr>
              <a:buSzPct val="60000"/>
              <a:buFont typeface="Wingdings" pitchFamily="2" charset="2"/>
              <a:buChar char="v"/>
              <a:defRPr/>
            </a:pPr>
            <a:r>
              <a:rPr lang="es-ES_tradnl" sz="1400" b="0" dirty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latin typeface="+mn-lt"/>
                <a:cs typeface="Arial" pitchFamily="34" charset="0"/>
              </a:rPr>
              <a:t> </a:t>
            </a:r>
            <a:r>
              <a:rPr lang="es-ES_tradnl" sz="1400" b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latin typeface="+mn-lt"/>
                <a:cs typeface="Arial" pitchFamily="34" charset="0"/>
              </a:rPr>
              <a:t>University</a:t>
            </a:r>
            <a:r>
              <a:rPr lang="es-ES_tradnl" sz="1400" b="0" dirty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latin typeface="+mn-lt"/>
                <a:cs typeface="Arial" pitchFamily="34" charset="0"/>
              </a:rPr>
              <a:t>/INFN of </a:t>
            </a:r>
            <a:r>
              <a:rPr lang="es-ES_tradnl" sz="1400" b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latin typeface="+mn-lt"/>
                <a:cs typeface="Arial" pitchFamily="34" charset="0"/>
              </a:rPr>
              <a:t>Genova</a:t>
            </a:r>
            <a:r>
              <a:rPr lang="es-ES_tradnl" sz="1400" b="0" dirty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latin typeface="+mn-lt"/>
                <a:cs typeface="Arial" pitchFamily="34" charset="0"/>
              </a:rPr>
              <a:t> </a:t>
            </a:r>
            <a:endParaRPr lang="es-ES" sz="1400" b="0" dirty="0">
              <a:solidFill>
                <a:srgbClr val="FFFF00"/>
              </a:solidFill>
              <a:effectLst>
                <a:outerShdw blurRad="38100" dist="38100" dir="2700000" algn="tl">
                  <a:srgbClr val="69676D"/>
                </a:outerShdw>
              </a:effectLst>
              <a:latin typeface="+mn-lt"/>
              <a:cs typeface="Arial" pitchFamily="34" charset="0"/>
            </a:endParaRPr>
          </a:p>
        </p:txBody>
      </p:sp>
      <p:graphicFrame>
        <p:nvGraphicFramePr>
          <p:cNvPr id="1028" name="Object 24"/>
          <p:cNvGraphicFramePr>
            <a:graphicFrameLocks/>
          </p:cNvGraphicFramePr>
          <p:nvPr/>
        </p:nvGraphicFramePr>
        <p:xfrm>
          <a:off x="242888" y="2874963"/>
          <a:ext cx="914400" cy="457200"/>
        </p:xfrm>
        <a:graphic>
          <a:graphicData uri="http://schemas.openxmlformats.org/presentationml/2006/ole">
            <p:oleObj spid="_x0000_s84996" name="Microsoft ClipArt Gallery" r:id="rId8" imgW="2908300" imgH="1892300" progId="">
              <p:embed/>
            </p:oleObj>
          </a:graphicData>
        </a:graphic>
      </p:graphicFrame>
      <p:sp>
        <p:nvSpPr>
          <p:cNvPr id="25" name="Text Box 25"/>
          <p:cNvSpPr txBox="1">
            <a:spLocks noChangeArrowheads="1"/>
          </p:cNvSpPr>
          <p:nvPr/>
        </p:nvSpPr>
        <p:spPr bwMode="auto">
          <a:xfrm>
            <a:off x="-36513" y="3390900"/>
            <a:ext cx="160813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buClr>
                <a:srgbClr val="3333CC"/>
              </a:buClr>
              <a:buSzPct val="60000"/>
              <a:buFont typeface="Wingdings" pitchFamily="2" charset="2"/>
              <a:buChar char="v"/>
              <a:defRPr/>
            </a:pPr>
            <a:r>
              <a:rPr lang="es-ES_tradnl" sz="140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Arial" pitchFamily="34" charset="0"/>
              </a:rPr>
              <a:t> </a:t>
            </a:r>
            <a:r>
              <a:rPr lang="es-ES_tradnl" sz="1400" b="0" dirty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latin typeface="+mn-lt"/>
                <a:cs typeface="Arial" pitchFamily="34" charset="0"/>
              </a:rPr>
              <a:t>IFIC, Valencia</a:t>
            </a:r>
          </a:p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buClr>
                <a:srgbClr val="3333CC"/>
              </a:buClr>
              <a:buSzPct val="60000"/>
              <a:buFont typeface="Wingdings" pitchFamily="2" charset="2"/>
              <a:buChar char="v"/>
              <a:defRPr/>
            </a:pPr>
            <a:r>
              <a:rPr lang="es-ES" sz="1400" b="0" dirty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latin typeface="+mn-lt"/>
                <a:cs typeface="Arial" pitchFamily="34" charset="0"/>
              </a:rPr>
              <a:t> UPV, Valencia</a:t>
            </a:r>
          </a:p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buClr>
                <a:srgbClr val="3333CC"/>
              </a:buClr>
              <a:buSzPct val="60000"/>
              <a:buFont typeface="Wingdings" pitchFamily="2" charset="2"/>
              <a:buChar char="v"/>
              <a:defRPr/>
            </a:pPr>
            <a:r>
              <a:rPr lang="es-ES" sz="1400" b="0" dirty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latin typeface="+mn-lt"/>
                <a:cs typeface="Arial" pitchFamily="34" charset="0"/>
              </a:rPr>
              <a:t> </a:t>
            </a:r>
            <a:r>
              <a:rPr lang="es-ES" sz="1400" b="0" dirty="0">
                <a:solidFill>
                  <a:srgbClr val="FF00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latin typeface="+mn-lt"/>
                <a:cs typeface="Arial" pitchFamily="34" charset="0"/>
              </a:rPr>
              <a:t>UPC, Barcelona </a:t>
            </a:r>
          </a:p>
        </p:txBody>
      </p:sp>
      <p:graphicFrame>
        <p:nvGraphicFramePr>
          <p:cNvPr id="1029" name="Object 26"/>
          <p:cNvGraphicFramePr>
            <a:graphicFrameLocks/>
          </p:cNvGraphicFramePr>
          <p:nvPr/>
        </p:nvGraphicFramePr>
        <p:xfrm>
          <a:off x="428625" y="1071563"/>
          <a:ext cx="935038" cy="457200"/>
        </p:xfrm>
        <a:graphic>
          <a:graphicData uri="http://schemas.openxmlformats.org/presentationml/2006/ole">
            <p:oleObj spid="_x0000_s84997" name="Microsoft ClipArt Gallery" r:id="rId9" imgW="2870200" imgH="1892300" progId="">
              <p:embed/>
            </p:oleObj>
          </a:graphicData>
        </a:graphic>
      </p:graphicFrame>
      <p:sp>
        <p:nvSpPr>
          <p:cNvPr id="27" name="Text Box 27"/>
          <p:cNvSpPr txBox="1">
            <a:spLocks noChangeArrowheads="1"/>
          </p:cNvSpPr>
          <p:nvPr/>
        </p:nvSpPr>
        <p:spPr bwMode="auto">
          <a:xfrm>
            <a:off x="242888" y="1568450"/>
            <a:ext cx="202565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buClr>
                <a:srgbClr val="3333CC"/>
              </a:buClr>
              <a:buSzPct val="60000"/>
              <a:buFont typeface="Wingdings" pitchFamily="2" charset="2"/>
              <a:buChar char="v"/>
              <a:defRPr/>
            </a:pPr>
            <a:r>
              <a:rPr lang="es-ES_tradnl" sz="1400" b="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Arial" pitchFamily="34" charset="0"/>
              </a:rPr>
              <a:t> </a:t>
            </a:r>
            <a:r>
              <a:rPr lang="es-ES_tradnl" sz="1400" b="0" dirty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latin typeface="+mn-lt"/>
                <a:cs typeface="Arial" pitchFamily="34" charset="0"/>
              </a:rPr>
              <a:t>NIKHEF, </a:t>
            </a:r>
          </a:p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buClr>
                <a:srgbClr val="3333CC"/>
              </a:buClr>
              <a:buSzPct val="60000"/>
              <a:buFont typeface="Wingdings" pitchFamily="2" charset="2"/>
              <a:buChar char="v"/>
              <a:defRPr/>
            </a:pPr>
            <a:r>
              <a:rPr lang="es-ES_tradnl" sz="1400" b="0" dirty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latin typeface="+mn-lt"/>
                <a:cs typeface="Arial" pitchFamily="34" charset="0"/>
              </a:rPr>
              <a:t> </a:t>
            </a:r>
            <a:r>
              <a:rPr lang="es-ES_tradnl" sz="1400" b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latin typeface="+mn-lt"/>
                <a:cs typeface="Arial" pitchFamily="34" charset="0"/>
              </a:rPr>
              <a:t>Amsterdam</a:t>
            </a:r>
            <a:r>
              <a:rPr lang="es-ES_tradnl" sz="1400" b="0" dirty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latin typeface="+mn-lt"/>
                <a:cs typeface="Arial" pitchFamily="34" charset="0"/>
              </a:rPr>
              <a:t> </a:t>
            </a:r>
          </a:p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buClr>
                <a:srgbClr val="3333CC"/>
              </a:buClr>
              <a:buSzPct val="60000"/>
              <a:buFont typeface="Wingdings" pitchFamily="2" charset="2"/>
              <a:buChar char="v"/>
              <a:defRPr/>
            </a:pPr>
            <a:r>
              <a:rPr lang="es-ES_tradnl" sz="1400" b="0" dirty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latin typeface="+mn-lt"/>
                <a:cs typeface="Arial" pitchFamily="34" charset="0"/>
              </a:rPr>
              <a:t> Utrecht</a:t>
            </a:r>
          </a:p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buClr>
                <a:srgbClr val="3333CC"/>
              </a:buClr>
              <a:buSzPct val="60000"/>
              <a:buFont typeface="Wingdings" pitchFamily="2" charset="2"/>
              <a:buChar char="v"/>
              <a:defRPr/>
            </a:pPr>
            <a:r>
              <a:rPr lang="es-ES_tradnl" sz="1400" b="0" dirty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latin typeface="+mn-lt"/>
                <a:cs typeface="Arial" pitchFamily="34" charset="0"/>
              </a:rPr>
              <a:t> KVI </a:t>
            </a:r>
            <a:r>
              <a:rPr lang="es-ES_tradnl" sz="1400" b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latin typeface="+mn-lt"/>
                <a:cs typeface="Arial" pitchFamily="34" charset="0"/>
              </a:rPr>
              <a:t>Groningen</a:t>
            </a:r>
            <a:endParaRPr lang="es-ES_tradnl" sz="1400" b="0" dirty="0">
              <a:solidFill>
                <a:srgbClr val="FFFF00"/>
              </a:solidFill>
              <a:effectLst>
                <a:outerShdw blurRad="38100" dist="38100" dir="2700000" algn="tl">
                  <a:srgbClr val="69676D"/>
                </a:outerShdw>
              </a:effectLst>
              <a:latin typeface="+mn-lt"/>
              <a:cs typeface="Arial" pitchFamily="34" charset="0"/>
            </a:endParaRPr>
          </a:p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buClr>
                <a:srgbClr val="3333CC"/>
              </a:buClr>
              <a:buSzPct val="60000"/>
              <a:buFont typeface="Wingdings" pitchFamily="2" charset="2"/>
              <a:buChar char="v"/>
              <a:defRPr/>
            </a:pPr>
            <a:r>
              <a:rPr lang="es-ES" sz="1400" b="0" dirty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latin typeface="+mn-lt"/>
                <a:cs typeface="Arial" pitchFamily="34" charset="0"/>
              </a:rPr>
              <a:t> </a:t>
            </a:r>
            <a:r>
              <a:rPr lang="es-ES" sz="1400" b="0" dirty="0">
                <a:solidFill>
                  <a:srgbClr val="FF00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latin typeface="+mn-lt"/>
                <a:cs typeface="Arial" pitchFamily="34" charset="0"/>
              </a:rPr>
              <a:t>NIOZ </a:t>
            </a:r>
            <a:r>
              <a:rPr lang="es-ES" sz="1400" b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latin typeface="+mn-lt"/>
                <a:cs typeface="Arial" pitchFamily="34" charset="0"/>
              </a:rPr>
              <a:t>Texel</a:t>
            </a:r>
            <a:endParaRPr lang="es-ES" sz="1400" b="0" dirty="0">
              <a:solidFill>
                <a:srgbClr val="FF0000"/>
              </a:solidFill>
              <a:effectLst>
                <a:outerShdw blurRad="38100" dist="38100" dir="2700000" algn="tl">
                  <a:srgbClr val="69676D"/>
                </a:outerShdw>
              </a:effectLst>
              <a:latin typeface="+mn-lt"/>
              <a:cs typeface="Arial" pitchFamily="34" charset="0"/>
            </a:endParaRPr>
          </a:p>
        </p:txBody>
      </p:sp>
      <p:graphicFrame>
        <p:nvGraphicFramePr>
          <p:cNvPr id="1030" name="Object 28"/>
          <p:cNvGraphicFramePr>
            <a:graphicFrameLocks/>
          </p:cNvGraphicFramePr>
          <p:nvPr/>
        </p:nvGraphicFramePr>
        <p:xfrm>
          <a:off x="6961188" y="1173163"/>
          <a:ext cx="914400" cy="457200"/>
        </p:xfrm>
        <a:graphic>
          <a:graphicData uri="http://schemas.openxmlformats.org/presentationml/2006/ole">
            <p:oleObj spid="_x0000_s84998" name="Microsoft ClipArt Gallery" r:id="rId10" imgW="2870200" imgH="1917700" progId="">
              <p:embed/>
            </p:oleObj>
          </a:graphicData>
        </a:graphic>
      </p:graphicFrame>
      <p:sp>
        <p:nvSpPr>
          <p:cNvPr id="29" name="Text Box 29"/>
          <p:cNvSpPr txBox="1">
            <a:spLocks noChangeArrowheads="1"/>
          </p:cNvSpPr>
          <p:nvPr/>
        </p:nvSpPr>
        <p:spPr bwMode="auto">
          <a:xfrm>
            <a:off x="6796088" y="1706563"/>
            <a:ext cx="19192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buClr>
                <a:srgbClr val="3333CC"/>
              </a:buClr>
              <a:buSzPct val="60000"/>
              <a:buFont typeface="Wingdings" pitchFamily="2" charset="2"/>
              <a:buChar char="v"/>
              <a:defRPr/>
            </a:pPr>
            <a:r>
              <a:rPr lang="es-ES_tradnl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Arial" pitchFamily="34" charset="0"/>
              </a:rPr>
              <a:t> </a:t>
            </a:r>
            <a:r>
              <a:rPr lang="es-ES_tradnl" sz="1400" b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latin typeface="+mn-lt"/>
                <a:cs typeface="Arial" pitchFamily="34" charset="0"/>
              </a:rPr>
              <a:t>ITEP,Moscow</a:t>
            </a:r>
            <a:endParaRPr lang="es-ES_tradnl" sz="1400" b="0" dirty="0">
              <a:solidFill>
                <a:srgbClr val="FFFF00"/>
              </a:solidFill>
              <a:effectLst>
                <a:outerShdw blurRad="38100" dist="38100" dir="2700000" algn="tl">
                  <a:srgbClr val="69676D"/>
                </a:outerShdw>
              </a:effectLst>
              <a:latin typeface="+mn-lt"/>
              <a:cs typeface="Arial" pitchFamily="34" charset="0"/>
            </a:endParaRPr>
          </a:p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buClr>
                <a:srgbClr val="3333CC"/>
              </a:buClr>
              <a:buSzPct val="60000"/>
              <a:buFont typeface="Wingdings" pitchFamily="2" charset="2"/>
              <a:buChar char="v"/>
              <a:defRPr/>
            </a:pPr>
            <a:r>
              <a:rPr lang="es-ES_tradnl" sz="1400" b="0" dirty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latin typeface="+mn-lt"/>
                <a:cs typeface="Arial" pitchFamily="34" charset="0"/>
              </a:rPr>
              <a:t> </a:t>
            </a:r>
            <a:r>
              <a:rPr lang="es-ES_tradnl" sz="1400" b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latin typeface="+mn-lt"/>
                <a:cs typeface="Arial" pitchFamily="34" charset="0"/>
              </a:rPr>
              <a:t>Moscow</a:t>
            </a:r>
            <a:r>
              <a:rPr lang="es-ES_tradnl" sz="1400" b="0" dirty="0">
                <a:solidFill>
                  <a:srgbClr val="FF00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latin typeface="+mn-lt"/>
                <a:cs typeface="Arial" pitchFamily="34" charset="0"/>
              </a:rPr>
              <a:t> </a:t>
            </a:r>
            <a:r>
              <a:rPr lang="es-ES_tradnl" sz="1400" b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latin typeface="+mn-lt"/>
                <a:cs typeface="Arial" pitchFamily="34" charset="0"/>
              </a:rPr>
              <a:t>State</a:t>
            </a:r>
            <a:r>
              <a:rPr lang="es-ES_tradnl" sz="1400" b="0" dirty="0">
                <a:solidFill>
                  <a:srgbClr val="FF00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latin typeface="+mn-lt"/>
                <a:cs typeface="Arial" pitchFamily="34" charset="0"/>
              </a:rPr>
              <a:t> </a:t>
            </a:r>
            <a:r>
              <a:rPr lang="es-ES_tradnl" sz="1400" b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latin typeface="+mn-lt"/>
                <a:cs typeface="Arial" pitchFamily="34" charset="0"/>
              </a:rPr>
              <a:t>Univ</a:t>
            </a:r>
            <a:endParaRPr lang="es-ES" sz="1400" b="0" dirty="0">
              <a:solidFill>
                <a:srgbClr val="FF0000"/>
              </a:solidFill>
              <a:effectLst>
                <a:outerShdw blurRad="38100" dist="38100" dir="2700000" algn="tl">
                  <a:srgbClr val="69676D"/>
                </a:outerShdw>
              </a:effectLst>
              <a:latin typeface="+mn-lt"/>
              <a:cs typeface="Arial" pitchFamily="34" charset="0"/>
            </a:endParaRPr>
          </a:p>
        </p:txBody>
      </p:sp>
      <p:sp>
        <p:nvSpPr>
          <p:cNvPr id="1054" name="Oval 30"/>
          <p:cNvSpPr>
            <a:spLocks noChangeArrowheads="1"/>
          </p:cNvSpPr>
          <p:nvPr/>
        </p:nvSpPr>
        <p:spPr bwMode="auto">
          <a:xfrm>
            <a:off x="3778250" y="3221038"/>
            <a:ext cx="88900" cy="857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sz="2400">
              <a:latin typeface="Calibri" pitchFamily="34" charset="0"/>
            </a:endParaRPr>
          </a:p>
        </p:txBody>
      </p:sp>
      <p:sp>
        <p:nvSpPr>
          <p:cNvPr id="1055" name="Oval 31"/>
          <p:cNvSpPr>
            <a:spLocks noChangeArrowheads="1"/>
          </p:cNvSpPr>
          <p:nvPr/>
        </p:nvSpPr>
        <p:spPr bwMode="auto">
          <a:xfrm>
            <a:off x="4348163" y="3919538"/>
            <a:ext cx="88900" cy="857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sz="2400">
              <a:latin typeface="Calibri" pitchFamily="34" charset="0"/>
            </a:endParaRPr>
          </a:p>
        </p:txBody>
      </p:sp>
      <p:sp>
        <p:nvSpPr>
          <p:cNvPr id="1056" name="Oval 32"/>
          <p:cNvSpPr>
            <a:spLocks noChangeArrowheads="1"/>
          </p:cNvSpPr>
          <p:nvPr/>
        </p:nvSpPr>
        <p:spPr bwMode="auto">
          <a:xfrm>
            <a:off x="3844925" y="2366963"/>
            <a:ext cx="88900" cy="857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sz="2400">
              <a:latin typeface="Calibri" pitchFamily="34" charset="0"/>
            </a:endParaRPr>
          </a:p>
        </p:txBody>
      </p:sp>
      <p:sp>
        <p:nvSpPr>
          <p:cNvPr id="1057" name="Oval 33"/>
          <p:cNvSpPr>
            <a:spLocks noChangeArrowheads="1"/>
          </p:cNvSpPr>
          <p:nvPr/>
        </p:nvSpPr>
        <p:spPr bwMode="auto">
          <a:xfrm>
            <a:off x="4194175" y="3436938"/>
            <a:ext cx="88900" cy="8731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sz="2400">
              <a:latin typeface="Calibri" pitchFamily="34" charset="0"/>
            </a:endParaRPr>
          </a:p>
        </p:txBody>
      </p:sp>
      <p:sp>
        <p:nvSpPr>
          <p:cNvPr id="1058" name="Oval 34"/>
          <p:cNvSpPr>
            <a:spLocks noChangeArrowheads="1"/>
          </p:cNvSpPr>
          <p:nvPr/>
        </p:nvSpPr>
        <p:spPr bwMode="auto">
          <a:xfrm>
            <a:off x="3625850" y="3179763"/>
            <a:ext cx="88900" cy="857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sz="2400">
              <a:latin typeface="Calibri" pitchFamily="34" charset="0"/>
            </a:endParaRPr>
          </a:p>
        </p:txBody>
      </p:sp>
      <p:sp>
        <p:nvSpPr>
          <p:cNvPr id="1059" name="Oval 35"/>
          <p:cNvSpPr>
            <a:spLocks noChangeArrowheads="1"/>
          </p:cNvSpPr>
          <p:nvPr/>
        </p:nvSpPr>
        <p:spPr bwMode="auto">
          <a:xfrm>
            <a:off x="5645150" y="1773238"/>
            <a:ext cx="88900" cy="857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sz="2400">
              <a:latin typeface="Calibri" pitchFamily="34" charset="0"/>
            </a:endParaRPr>
          </a:p>
        </p:txBody>
      </p:sp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2214563" y="1071563"/>
            <a:ext cx="822325" cy="493712"/>
            <a:chOff x="4512" y="3792"/>
            <a:chExt cx="518" cy="311"/>
          </a:xfrm>
        </p:grpSpPr>
        <p:sp>
          <p:nvSpPr>
            <p:cNvPr id="1079" name="Rectangle 37"/>
            <p:cNvSpPr>
              <a:spLocks noChangeArrowheads="1"/>
            </p:cNvSpPr>
            <p:nvPr/>
          </p:nvSpPr>
          <p:spPr bwMode="auto">
            <a:xfrm>
              <a:off x="4512" y="3792"/>
              <a:ext cx="518" cy="286"/>
            </a:xfrm>
            <a:prstGeom prst="rect">
              <a:avLst/>
            </a:prstGeom>
            <a:solidFill>
              <a:srgbClr val="FC012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 sz="2400">
                <a:latin typeface="Calibri" pitchFamily="34" charset="0"/>
              </a:endParaRPr>
            </a:p>
          </p:txBody>
        </p:sp>
        <p:sp>
          <p:nvSpPr>
            <p:cNvPr id="1080" name="Rectangle 38"/>
            <p:cNvSpPr>
              <a:spLocks noChangeArrowheads="1"/>
            </p:cNvSpPr>
            <p:nvPr/>
          </p:nvSpPr>
          <p:spPr bwMode="auto">
            <a:xfrm>
              <a:off x="4512" y="4004"/>
              <a:ext cx="518" cy="99"/>
            </a:xfrm>
            <a:prstGeom prst="rect">
              <a:avLst/>
            </a:prstGeom>
            <a:solidFill>
              <a:srgbClr val="FDBA3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 sz="2400">
                <a:latin typeface="Calibri" pitchFamily="34" charset="0"/>
              </a:endParaRPr>
            </a:p>
          </p:txBody>
        </p:sp>
        <p:sp>
          <p:nvSpPr>
            <p:cNvPr id="1081" name="Rectangle 39"/>
            <p:cNvSpPr>
              <a:spLocks noChangeArrowheads="1"/>
            </p:cNvSpPr>
            <p:nvPr/>
          </p:nvSpPr>
          <p:spPr bwMode="auto">
            <a:xfrm>
              <a:off x="4512" y="3792"/>
              <a:ext cx="518" cy="9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 sz="2400">
                <a:latin typeface="Calibri" pitchFamily="34" charset="0"/>
              </a:endParaRPr>
            </a:p>
          </p:txBody>
        </p:sp>
      </p:grpSp>
      <p:sp>
        <p:nvSpPr>
          <p:cNvPr id="40" name="Text Box 40"/>
          <p:cNvSpPr txBox="1">
            <a:spLocks noChangeArrowheads="1"/>
          </p:cNvSpPr>
          <p:nvPr/>
        </p:nvSpPr>
        <p:spPr bwMode="auto">
          <a:xfrm>
            <a:off x="1928813" y="1571625"/>
            <a:ext cx="21209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buClr>
                <a:srgbClr val="3333CC"/>
              </a:buClr>
              <a:buSzPct val="60000"/>
              <a:buFont typeface="Wingdings" pitchFamily="2" charset="2"/>
              <a:buChar char="Ø"/>
              <a:defRPr/>
            </a:pPr>
            <a:r>
              <a:rPr lang="es-ES_tradnl" sz="140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Arial" pitchFamily="34" charset="0"/>
              </a:rPr>
              <a:t> </a:t>
            </a:r>
            <a:r>
              <a:rPr lang="es-ES_tradnl" sz="1400" b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latin typeface="+mn-lt"/>
                <a:cs typeface="Arial" pitchFamily="34" charset="0"/>
              </a:rPr>
              <a:t>University</a:t>
            </a:r>
            <a:r>
              <a:rPr lang="es-ES_tradnl" sz="1400" b="0" dirty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latin typeface="+mn-lt"/>
                <a:cs typeface="Arial" pitchFamily="34" charset="0"/>
              </a:rPr>
              <a:t> of  </a:t>
            </a:r>
            <a:r>
              <a:rPr lang="es-ES_tradnl" sz="1400" b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latin typeface="+mn-lt"/>
                <a:cs typeface="Arial" pitchFamily="34" charset="0"/>
              </a:rPr>
              <a:t>Erlangen</a:t>
            </a:r>
            <a:endParaRPr lang="es-ES_tradnl" sz="1400" b="0" dirty="0">
              <a:solidFill>
                <a:srgbClr val="FFFF00"/>
              </a:solidFill>
              <a:effectLst>
                <a:outerShdw blurRad="38100" dist="38100" dir="2700000" algn="tl">
                  <a:srgbClr val="69676D"/>
                </a:outerShdw>
              </a:effectLst>
              <a:latin typeface="+mn-lt"/>
              <a:cs typeface="Arial" pitchFamily="34" charset="0"/>
            </a:endParaRPr>
          </a:p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buClr>
                <a:srgbClr val="3333CC"/>
              </a:buClr>
              <a:buSzPct val="60000"/>
              <a:defRPr/>
            </a:pPr>
            <a:r>
              <a:rPr lang="es-ES_tradnl" sz="1400" b="0" dirty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latin typeface="+mn-lt"/>
                <a:cs typeface="Arial" pitchFamily="34" charset="0"/>
              </a:rPr>
              <a:t>   </a:t>
            </a:r>
            <a:r>
              <a:rPr lang="es-ES_tradnl" sz="1400" b="0" dirty="0">
                <a:solidFill>
                  <a:srgbClr val="FF00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latin typeface="+mn-lt"/>
                <a:cs typeface="Arial" pitchFamily="34" charset="0"/>
              </a:rPr>
              <a:t>Bamberg </a:t>
            </a:r>
            <a:r>
              <a:rPr lang="es-ES_tradnl" sz="1400" b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latin typeface="+mn-lt"/>
                <a:cs typeface="Arial" pitchFamily="34" charset="0"/>
              </a:rPr>
              <a:t>Observatory</a:t>
            </a:r>
            <a:r>
              <a:rPr lang="es-ES_tradnl" sz="1400" b="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Arial" pitchFamily="34" charset="0"/>
              </a:rPr>
              <a:t> </a:t>
            </a:r>
            <a:endParaRPr lang="es-ES" sz="1400" b="0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n-lt"/>
              <a:cs typeface="Arial" pitchFamily="34" charset="0"/>
            </a:endParaRPr>
          </a:p>
        </p:txBody>
      </p:sp>
      <p:sp>
        <p:nvSpPr>
          <p:cNvPr id="1062" name="Oval 41"/>
          <p:cNvSpPr>
            <a:spLocks noChangeArrowheads="1"/>
          </p:cNvSpPr>
          <p:nvPr/>
        </p:nvSpPr>
        <p:spPr bwMode="auto">
          <a:xfrm>
            <a:off x="4103688" y="2692400"/>
            <a:ext cx="87312" cy="88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sz="2400">
              <a:latin typeface="Calibri" pitchFamily="34" charset="0"/>
            </a:endParaRPr>
          </a:p>
        </p:txBody>
      </p:sp>
      <p:sp>
        <p:nvSpPr>
          <p:cNvPr id="1063" name="Rectangle 42"/>
          <p:cNvSpPr>
            <a:spLocks noChangeArrowheads="1"/>
          </p:cNvSpPr>
          <p:nvPr/>
        </p:nvSpPr>
        <p:spPr bwMode="auto">
          <a:xfrm>
            <a:off x="2214563" y="1071563"/>
            <a:ext cx="811212" cy="488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 sz="2400">
              <a:latin typeface="Calibri" pitchFamily="34" charset="0"/>
            </a:endParaRPr>
          </a:p>
        </p:txBody>
      </p:sp>
      <p:sp>
        <p:nvSpPr>
          <p:cNvPr id="1064" name="Oval 43"/>
          <p:cNvSpPr>
            <a:spLocks noChangeArrowheads="1"/>
          </p:cNvSpPr>
          <p:nvPr/>
        </p:nvSpPr>
        <p:spPr bwMode="auto">
          <a:xfrm>
            <a:off x="3959225" y="2339975"/>
            <a:ext cx="88900" cy="857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sz="2400">
              <a:latin typeface="Calibri" pitchFamily="34" charset="0"/>
            </a:endParaRPr>
          </a:p>
        </p:txBody>
      </p:sp>
      <p:sp>
        <p:nvSpPr>
          <p:cNvPr id="1065" name="Oval 44"/>
          <p:cNvSpPr>
            <a:spLocks noChangeArrowheads="1"/>
          </p:cNvSpPr>
          <p:nvPr/>
        </p:nvSpPr>
        <p:spPr bwMode="auto">
          <a:xfrm>
            <a:off x="3563938" y="2852738"/>
            <a:ext cx="87312" cy="88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sz="2400">
              <a:latin typeface="Calibri" pitchFamily="34" charset="0"/>
            </a:endParaRPr>
          </a:p>
        </p:txBody>
      </p:sp>
      <p:sp>
        <p:nvSpPr>
          <p:cNvPr id="1066" name="Oval 45"/>
          <p:cNvSpPr>
            <a:spLocks noChangeArrowheads="1"/>
          </p:cNvSpPr>
          <p:nvPr/>
        </p:nvSpPr>
        <p:spPr bwMode="auto">
          <a:xfrm>
            <a:off x="3984625" y="3125788"/>
            <a:ext cx="87313" cy="88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sz="2400">
              <a:latin typeface="Calibri" pitchFamily="34" charset="0"/>
            </a:endParaRPr>
          </a:p>
        </p:txBody>
      </p:sp>
      <p:pic>
        <p:nvPicPr>
          <p:cNvPr id="1067" name="Picture 48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667625" y="2476500"/>
            <a:ext cx="863600" cy="573088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68" name="Oval 49"/>
          <p:cNvSpPr>
            <a:spLocks noChangeArrowheads="1"/>
          </p:cNvSpPr>
          <p:nvPr/>
        </p:nvSpPr>
        <p:spPr bwMode="auto">
          <a:xfrm>
            <a:off x="5148263" y="3141663"/>
            <a:ext cx="87312" cy="88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sz="2400">
              <a:latin typeface="Calibri" pitchFamily="34" charset="0"/>
            </a:endParaRPr>
          </a:p>
        </p:txBody>
      </p:sp>
      <p:sp>
        <p:nvSpPr>
          <p:cNvPr id="48" name="Rectangle 50"/>
          <p:cNvSpPr>
            <a:spLocks noChangeArrowheads="1"/>
          </p:cNvSpPr>
          <p:nvPr/>
        </p:nvSpPr>
        <p:spPr bwMode="auto">
          <a:xfrm>
            <a:off x="7410450" y="3124200"/>
            <a:ext cx="1426994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rgbClr val="3333CC"/>
              </a:buClr>
              <a:buSzPct val="60000"/>
              <a:buFont typeface="Wingdings" pitchFamily="2" charset="2"/>
              <a:buChar char="v"/>
              <a:defRPr/>
            </a:pPr>
            <a:r>
              <a:rPr lang="en-GB" sz="1400" dirty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latin typeface="+mn-lt"/>
                <a:cs typeface="Arial" pitchFamily="34" charset="0"/>
              </a:rPr>
              <a:t> </a:t>
            </a:r>
            <a:r>
              <a:rPr lang="en-GB" sz="1400" b="0" dirty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latin typeface="+mn-lt"/>
                <a:cs typeface="Arial" pitchFamily="34" charset="0"/>
              </a:rPr>
              <a:t>ISS, </a:t>
            </a:r>
            <a:r>
              <a:rPr lang="en-GB" sz="1400" b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latin typeface="+mn-lt"/>
                <a:cs typeface="Arial" pitchFamily="34" charset="0"/>
              </a:rPr>
              <a:t>Bucarest</a:t>
            </a:r>
            <a:endParaRPr lang="en-GB" sz="1400" b="0" dirty="0">
              <a:solidFill>
                <a:srgbClr val="FFFF00"/>
              </a:solidFill>
              <a:effectLst>
                <a:outerShdw blurRad="38100" dist="38100" dir="2700000" algn="tl">
                  <a:srgbClr val="69676D"/>
                </a:outerShdw>
              </a:effectLst>
              <a:latin typeface="+mn-lt"/>
              <a:cs typeface="Arial" pitchFamily="34" charset="0"/>
            </a:endParaRPr>
          </a:p>
        </p:txBody>
      </p:sp>
      <p:grpSp>
        <p:nvGrpSpPr>
          <p:cNvPr id="3" name="Group 58"/>
          <p:cNvGrpSpPr>
            <a:grpSpLocks/>
          </p:cNvGrpSpPr>
          <p:nvPr/>
        </p:nvGrpSpPr>
        <p:grpSpPr bwMode="auto">
          <a:xfrm>
            <a:off x="3929063" y="4054475"/>
            <a:ext cx="1028700" cy="517525"/>
            <a:chOff x="4876" y="2840"/>
            <a:chExt cx="648" cy="326"/>
          </a:xfrm>
        </p:grpSpPr>
        <p:graphicFrame>
          <p:nvGraphicFramePr>
            <p:cNvPr id="1031" name="Object 48"/>
            <p:cNvGraphicFramePr>
              <a:graphicFrameLocks/>
            </p:cNvGraphicFramePr>
            <p:nvPr/>
          </p:nvGraphicFramePr>
          <p:xfrm>
            <a:off x="4876" y="2840"/>
            <a:ext cx="648" cy="326"/>
          </p:xfrm>
          <a:graphic>
            <a:graphicData uri="http://schemas.openxmlformats.org/presentationml/2006/ole">
              <p:oleObj spid="_x0000_s84999" name="Microsoft ClipArt Gallery" r:id="rId12" imgW="2844800" imgH="1892300" progId="">
                <p:embed/>
              </p:oleObj>
            </a:graphicData>
          </a:graphic>
        </p:graphicFrame>
        <p:sp>
          <p:nvSpPr>
            <p:cNvPr id="1078" name="Rectangle 22"/>
            <p:cNvSpPr>
              <a:spLocks noChangeArrowheads="1"/>
            </p:cNvSpPr>
            <p:nvPr/>
          </p:nvSpPr>
          <p:spPr bwMode="auto">
            <a:xfrm>
              <a:off x="4876" y="2843"/>
              <a:ext cx="227" cy="315"/>
            </a:xfrm>
            <a:prstGeom prst="rect">
              <a:avLst/>
            </a:prstGeom>
            <a:solidFill>
              <a:srgbClr val="037C03"/>
            </a:solidFill>
            <a:ln w="12700">
              <a:solidFill>
                <a:srgbClr val="037C0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 sz="2400">
                <a:latin typeface="Calibri" pitchFamily="34" charset="0"/>
              </a:endParaRPr>
            </a:p>
          </p:txBody>
        </p:sp>
      </p:grpSp>
      <p:sp>
        <p:nvSpPr>
          <p:cNvPr id="1071" name="Oval 11"/>
          <p:cNvSpPr>
            <a:spLocks noChangeArrowheads="1"/>
          </p:cNvSpPr>
          <p:nvPr/>
        </p:nvSpPr>
        <p:spPr bwMode="auto">
          <a:xfrm>
            <a:off x="4140200" y="3284538"/>
            <a:ext cx="85725" cy="8731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sz="2400">
              <a:latin typeface="Calibri" pitchFamily="34" charset="0"/>
            </a:endParaRPr>
          </a:p>
        </p:txBody>
      </p:sp>
      <p:sp>
        <p:nvSpPr>
          <p:cNvPr id="1072" name="Oval 44"/>
          <p:cNvSpPr>
            <a:spLocks noChangeArrowheads="1"/>
          </p:cNvSpPr>
          <p:nvPr/>
        </p:nvSpPr>
        <p:spPr bwMode="auto">
          <a:xfrm>
            <a:off x="3571875" y="3000375"/>
            <a:ext cx="87313" cy="88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sz="2400">
              <a:latin typeface="Calibri" pitchFamily="34" charset="0"/>
            </a:endParaRPr>
          </a:p>
        </p:txBody>
      </p:sp>
      <p:sp>
        <p:nvSpPr>
          <p:cNvPr id="54" name="AutoShape 5"/>
          <p:cNvSpPr>
            <a:spLocks noChangeArrowheads="1"/>
          </p:cNvSpPr>
          <p:nvPr/>
        </p:nvSpPr>
        <p:spPr bwMode="auto">
          <a:xfrm flipV="1">
            <a:off x="3643313" y="3286125"/>
            <a:ext cx="203200" cy="21431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4500" y="10800"/>
                </a:moveTo>
                <a:cubicBezTo>
                  <a:pt x="4500" y="14279"/>
                  <a:pt x="7321" y="17100"/>
                  <a:pt x="10800" y="17100"/>
                </a:cubicBezTo>
                <a:cubicBezTo>
                  <a:pt x="14279" y="17100"/>
                  <a:pt x="17100" y="14279"/>
                  <a:pt x="17100" y="10800"/>
                </a:cubicBezTo>
                <a:cubicBezTo>
                  <a:pt x="17100" y="7321"/>
                  <a:pt x="14279" y="4500"/>
                  <a:pt x="10800" y="4500"/>
                </a:cubicBezTo>
                <a:cubicBezTo>
                  <a:pt x="7321" y="4500"/>
                  <a:pt x="4500" y="7321"/>
                  <a:pt x="4500" y="10800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1074" name="Picture 3" descr="IMG_0570"/>
          <p:cNvPicPr>
            <a:picLocks noChangeAspect="1" noChangeArrowheads="1"/>
          </p:cNvPicPr>
          <p:nvPr/>
        </p:nvPicPr>
        <p:blipFill>
          <a:blip r:embed="rId13"/>
          <a:srcRect t="11015" b="22838"/>
          <a:stretch>
            <a:fillRect/>
          </a:stretch>
        </p:blipFill>
        <p:spPr bwMode="auto">
          <a:xfrm>
            <a:off x="5786438" y="4786313"/>
            <a:ext cx="3286125" cy="184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" name="TextBox 50"/>
          <p:cNvSpPr txBox="1">
            <a:spLocks noChangeArrowheads="1"/>
          </p:cNvSpPr>
          <p:nvPr/>
        </p:nvSpPr>
        <p:spPr bwMode="auto">
          <a:xfrm>
            <a:off x="6143625" y="3929063"/>
            <a:ext cx="2624949" cy="92333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fr-FR" sz="1800" dirty="0">
                <a:latin typeface="Calibri" pitchFamily="34" charset="0"/>
              </a:rPr>
              <a:t>7 countries</a:t>
            </a:r>
          </a:p>
          <a:p>
            <a:pPr algn="l"/>
            <a:r>
              <a:rPr lang="fr-FR" sz="1800" dirty="0">
                <a:latin typeface="Calibri" pitchFamily="34" charset="0"/>
              </a:rPr>
              <a:t>29 institutes</a:t>
            </a:r>
          </a:p>
          <a:p>
            <a:pPr algn="l"/>
            <a:r>
              <a:rPr lang="fr-FR" sz="1800" dirty="0">
                <a:latin typeface="Calibri" pitchFamily="34" charset="0"/>
              </a:rPr>
              <a:t>~150 </a:t>
            </a:r>
            <a:r>
              <a:rPr lang="fr-FR" sz="1800" dirty="0" err="1">
                <a:latin typeface="Calibri" pitchFamily="34" charset="0"/>
              </a:rPr>
              <a:t>scientists</a:t>
            </a:r>
            <a:r>
              <a:rPr lang="fr-FR" sz="1800" dirty="0">
                <a:latin typeface="Calibri" pitchFamily="34" charset="0"/>
              </a:rPr>
              <a:t>+</a:t>
            </a:r>
            <a:r>
              <a:rPr lang="fr-FR" sz="1800" dirty="0" err="1">
                <a:latin typeface="Calibri" pitchFamily="34" charset="0"/>
              </a:rPr>
              <a:t>engineers</a:t>
            </a:r>
            <a:endParaRPr lang="fr-FR" sz="1800" dirty="0">
              <a:latin typeface="Calibri" pitchFamily="34" charset="0"/>
            </a:endParaRPr>
          </a:p>
        </p:txBody>
      </p:sp>
      <p:sp>
        <p:nvSpPr>
          <p:cNvPr id="1076" name="Oval 35"/>
          <p:cNvSpPr>
            <a:spLocks noChangeArrowheads="1"/>
          </p:cNvSpPr>
          <p:nvPr/>
        </p:nvSpPr>
        <p:spPr bwMode="auto">
          <a:xfrm>
            <a:off x="5715000" y="1857375"/>
            <a:ext cx="88900" cy="857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sz="2400">
              <a:latin typeface="Calibri" pitchFamily="34" charset="0"/>
            </a:endParaRPr>
          </a:p>
        </p:txBody>
      </p:sp>
      <p:sp>
        <p:nvSpPr>
          <p:cNvPr id="1077" name="Oval 7"/>
          <p:cNvSpPr>
            <a:spLocks noChangeArrowheads="1"/>
          </p:cNvSpPr>
          <p:nvPr/>
        </p:nvSpPr>
        <p:spPr bwMode="auto">
          <a:xfrm>
            <a:off x="3413125" y="3286125"/>
            <a:ext cx="87313" cy="857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sz="2400">
              <a:latin typeface="Calibri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2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084" name="Rectangle 4"/>
          <p:cNvSpPr>
            <a:spLocks noGrp="1" noChangeArrowheads="1"/>
          </p:cNvSpPr>
          <p:nvPr>
            <p:ph type="title" sz="quarter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The ANTARES site</a:t>
            </a:r>
            <a:endParaRPr lang="fr-FR" sz="2000" dirty="0">
              <a:solidFill>
                <a:schemeClr val="tx1"/>
              </a:solidFill>
            </a:endParaRPr>
          </a:p>
        </p:txBody>
      </p:sp>
      <p:pic>
        <p:nvPicPr>
          <p:cNvPr id="814089" name="Picture 9" descr="europe-cloudfree-msg1-desk-102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1322387" y="914400"/>
            <a:ext cx="3670300" cy="2752725"/>
          </a:xfrm>
          <a:noFill/>
          <a:ln/>
        </p:spPr>
      </p:pic>
      <p:sp>
        <p:nvSpPr>
          <p:cNvPr id="814086" name="Rectangle 6"/>
          <p:cNvSpPr>
            <a:spLocks noGrp="1" noChangeArrowheads="1"/>
          </p:cNvSpPr>
          <p:nvPr>
            <p:ph sz="quarter" idx="2"/>
          </p:nvPr>
        </p:nvSpPr>
        <p:spPr/>
        <p:txBody>
          <a:bodyPr/>
          <a:lstStyle/>
          <a:p>
            <a:endParaRPr lang="fr-FR" sz="2400" dirty="0"/>
          </a:p>
          <a:p>
            <a:r>
              <a:rPr lang="fr-FR" sz="2000" dirty="0"/>
              <a:t>42°50’ latitude Nord</a:t>
            </a:r>
          </a:p>
          <a:p>
            <a:r>
              <a:rPr lang="fr-FR" sz="2000" dirty="0"/>
              <a:t>6°10’ longitude Est</a:t>
            </a:r>
          </a:p>
        </p:txBody>
      </p:sp>
      <p:sp>
        <p:nvSpPr>
          <p:cNvPr id="814087" name="Rectangle 7"/>
          <p:cNvSpPr>
            <a:spLocks noGrp="1" noChangeArrowheads="1"/>
          </p:cNvSpPr>
          <p:nvPr>
            <p:ph sz="quarter" idx="3"/>
          </p:nvPr>
        </p:nvSpPr>
        <p:spPr>
          <a:xfrm>
            <a:off x="5280025" y="2743200"/>
            <a:ext cx="3863975" cy="838200"/>
          </a:xfrm>
        </p:spPr>
        <p:txBody>
          <a:bodyPr/>
          <a:lstStyle/>
          <a:p>
            <a:pPr>
              <a:buNone/>
            </a:pPr>
            <a:r>
              <a:rPr lang="en-US" sz="1800" dirty="0" smtClean="0"/>
              <a:t>Galactic Center visible </a:t>
            </a:r>
            <a:r>
              <a:rPr lang="en-US" sz="1800" dirty="0"/>
              <a:t>75% </a:t>
            </a:r>
            <a:r>
              <a:rPr lang="en-US" sz="1800" dirty="0" smtClean="0"/>
              <a:t>of the </a:t>
            </a:r>
          </a:p>
          <a:p>
            <a:pPr>
              <a:buNone/>
            </a:pPr>
            <a:r>
              <a:rPr lang="en-US" sz="1800" dirty="0" smtClean="0"/>
              <a:t>day</a:t>
            </a:r>
            <a:endParaRPr lang="fr-FR" sz="1800" dirty="0"/>
          </a:p>
        </p:txBody>
      </p:sp>
      <p:sp>
        <p:nvSpPr>
          <p:cNvPr id="10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D1EEC-D7B0-4ED2-93DC-DA66E95C6E40}" type="datetime1">
              <a:rPr lang="en-US" smtClean="0"/>
              <a:pPr/>
              <a:t>9/19/2009</a:t>
            </a:fld>
            <a:endParaRPr lang="fr-FR"/>
          </a:p>
        </p:txBody>
      </p:sp>
      <p:sp>
        <p:nvSpPr>
          <p:cNvPr id="11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vincenzo flaminio</a:t>
            </a:r>
            <a:endParaRPr lang="fr-FR"/>
          </a:p>
        </p:txBody>
      </p:sp>
      <p:sp>
        <p:nvSpPr>
          <p:cNvPr id="814090" name="Oval 10"/>
          <p:cNvSpPr>
            <a:spLocks noChangeArrowheads="1"/>
          </p:cNvSpPr>
          <p:nvPr/>
        </p:nvSpPr>
        <p:spPr bwMode="auto">
          <a:xfrm>
            <a:off x="2479675" y="2814638"/>
            <a:ext cx="215900" cy="215900"/>
          </a:xfrm>
          <a:prstGeom prst="ellipse">
            <a:avLst/>
          </a:prstGeom>
          <a:noFill/>
          <a:ln w="31750" algn="ctr">
            <a:solidFill>
              <a:srgbClr val="F8D93D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4546600" y="3429001"/>
            <a:ext cx="4606925" cy="3208338"/>
            <a:chOff x="2864" y="2226"/>
            <a:chExt cx="2902" cy="2021"/>
          </a:xfrm>
        </p:grpSpPr>
        <p:pic>
          <p:nvPicPr>
            <p:cNvPr id="814103" name="Picture 23" descr="skyMap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864" y="2435"/>
              <a:ext cx="2902" cy="1812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814092" name="Text Box 12"/>
            <p:cNvSpPr txBox="1">
              <a:spLocks noChangeArrowheads="1"/>
            </p:cNvSpPr>
            <p:nvPr/>
          </p:nvSpPr>
          <p:spPr bwMode="auto">
            <a:xfrm>
              <a:off x="4196" y="2226"/>
              <a:ext cx="1564" cy="192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400" dirty="0"/>
                <a:t>Galactic coordinates</a:t>
              </a:r>
              <a:endParaRPr lang="fr-FR" sz="1400" dirty="0"/>
            </a:p>
          </p:txBody>
        </p:sp>
      </p:grpSp>
      <p:pic>
        <p:nvPicPr>
          <p:cNvPr id="12" name="Immagine 11" descr="MichelPach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" y="838200"/>
            <a:ext cx="8736836" cy="6019800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0" y="2590800"/>
            <a:ext cx="2784737" cy="338554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sz="1600" b="1" dirty="0" smtClean="0">
                <a:solidFill>
                  <a:srgbClr val="0070C0"/>
                </a:solidFill>
              </a:rPr>
              <a:t>The Michel </a:t>
            </a:r>
            <a:r>
              <a:rPr lang="it-IT" sz="1600" b="1" dirty="0" err="1" smtClean="0">
                <a:solidFill>
                  <a:srgbClr val="0070C0"/>
                </a:solidFill>
              </a:rPr>
              <a:t>Pacha</a:t>
            </a:r>
            <a:r>
              <a:rPr lang="it-IT" sz="1600" b="1" dirty="0" smtClean="0">
                <a:solidFill>
                  <a:srgbClr val="0070C0"/>
                </a:solidFill>
              </a:rPr>
              <a:t> Building</a:t>
            </a:r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533400" y="3048000"/>
            <a:ext cx="15872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0" dirty="0" smtClean="0">
                <a:solidFill>
                  <a:srgbClr val="002060"/>
                </a:solidFill>
              </a:rPr>
              <a:t>(</a:t>
            </a:r>
            <a:r>
              <a:rPr lang="it-IT" sz="1600" b="0" dirty="0" err="1" smtClean="0">
                <a:solidFill>
                  <a:srgbClr val="002060"/>
                </a:solidFill>
              </a:rPr>
              <a:t>Marius</a:t>
            </a:r>
            <a:r>
              <a:rPr lang="it-IT" sz="1600" b="0" dirty="0" smtClean="0">
                <a:solidFill>
                  <a:srgbClr val="002060"/>
                </a:solidFill>
              </a:rPr>
              <a:t> Michel)</a:t>
            </a:r>
            <a:endParaRPr lang="it-IT" sz="1600" b="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advTm="547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4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4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0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8140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9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0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8140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140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8140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40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8140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8140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40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814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814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4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8140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8140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40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8140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8140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40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6" dur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4086" grpId="0" build="p"/>
      <p:bldP spid="814087" grpId="0" build="p"/>
      <p:bldP spid="814087" grpId="1" build="p"/>
      <p:bldP spid="814090" grpId="0" animBg="1"/>
      <p:bldP spid="13" grpId="0" animBg="1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8/03/04</a:t>
            </a:r>
            <a:endParaRPr lang="fr-FR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0"/>
            <a:ext cx="6754813" cy="914400"/>
          </a:xfrm>
        </p:spPr>
        <p:txBody>
          <a:bodyPr/>
          <a:lstStyle/>
          <a:p>
            <a:r>
              <a:rPr lang="fr-FR" dirty="0" smtClean="0">
                <a:solidFill>
                  <a:srgbClr val="FFB310"/>
                </a:solidFill>
              </a:rPr>
              <a:t>Antares « </a:t>
            </a:r>
            <a:r>
              <a:rPr lang="fr-FR" dirty="0" err="1" smtClean="0">
                <a:solidFill>
                  <a:srgbClr val="FFB310"/>
                </a:solidFill>
              </a:rPr>
              <a:t>Demonstrator</a:t>
            </a:r>
            <a:r>
              <a:rPr lang="fr-FR" dirty="0" smtClean="0">
                <a:solidFill>
                  <a:srgbClr val="FFB310"/>
                </a:solidFill>
              </a:rPr>
              <a:t> »</a:t>
            </a:r>
            <a:br>
              <a:rPr lang="fr-FR" dirty="0" smtClean="0">
                <a:solidFill>
                  <a:srgbClr val="FFB310"/>
                </a:solidFill>
              </a:rPr>
            </a:br>
            <a:r>
              <a:rPr lang="fr-FR" dirty="0" err="1" smtClean="0">
                <a:solidFill>
                  <a:srgbClr val="FFB310"/>
                </a:solidFill>
              </a:rPr>
              <a:t>deployed</a:t>
            </a:r>
            <a:r>
              <a:rPr lang="fr-FR" dirty="0" smtClean="0">
                <a:solidFill>
                  <a:srgbClr val="FFB310"/>
                </a:solidFill>
              </a:rPr>
              <a:t>  end  1999 (1100 m </a:t>
            </a:r>
            <a:r>
              <a:rPr lang="fr-FR" dirty="0" err="1" smtClean="0">
                <a:solidFill>
                  <a:srgbClr val="FFB310"/>
                </a:solidFill>
              </a:rPr>
              <a:t>depth</a:t>
            </a:r>
            <a:r>
              <a:rPr lang="fr-FR" dirty="0" smtClean="0">
                <a:solidFill>
                  <a:srgbClr val="FFB310"/>
                </a:solidFill>
              </a:rPr>
              <a:t>)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00400" y="4572000"/>
            <a:ext cx="2743200" cy="1219200"/>
          </a:xfrm>
          <a:ln w="28575">
            <a:solidFill>
              <a:srgbClr val="FF0000"/>
            </a:solidFill>
          </a:ln>
        </p:spPr>
        <p:txBody>
          <a:bodyPr/>
          <a:lstStyle/>
          <a:p>
            <a:pPr marL="342900" indent="-342900">
              <a:lnSpc>
                <a:spcPct val="90000"/>
              </a:lnSpc>
              <a:buFontTx/>
              <a:buNone/>
            </a:pPr>
            <a:r>
              <a:rPr lang="fr-FR" sz="1800" b="1" dirty="0" err="1" smtClean="0">
                <a:solidFill>
                  <a:srgbClr val="FF0000"/>
                </a:solidFill>
              </a:rPr>
              <a:t>Atm</a:t>
            </a:r>
            <a:r>
              <a:rPr lang="fr-FR" sz="1800" b="1" dirty="0" smtClean="0">
                <a:solidFill>
                  <a:srgbClr val="FF0000"/>
                </a:solidFill>
              </a:rPr>
              <a:t>. </a:t>
            </a:r>
            <a:r>
              <a:rPr lang="fr-FR" sz="1800" b="1" dirty="0" smtClean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fr-FR" sz="1800" b="1" baseline="30000" dirty="0" smtClean="0">
                <a:solidFill>
                  <a:srgbClr val="FF0000"/>
                </a:solidFill>
              </a:rPr>
              <a:t>s</a:t>
            </a:r>
            <a:r>
              <a:rPr lang="fr-FR" sz="1800" b="1" dirty="0" smtClean="0">
                <a:solidFill>
                  <a:srgbClr val="FF0000"/>
                </a:solidFill>
              </a:rPr>
              <a:t> </a:t>
            </a:r>
          </a:p>
          <a:p>
            <a:pPr marL="342900" indent="-342900">
              <a:lnSpc>
                <a:spcPct val="90000"/>
              </a:lnSpc>
              <a:buFontTx/>
              <a:buNone/>
            </a:pPr>
            <a:r>
              <a:rPr lang="fr-FR" sz="1800" b="1" dirty="0" err="1" smtClean="0">
                <a:solidFill>
                  <a:srgbClr val="FF0000"/>
                </a:solidFill>
              </a:rPr>
              <a:t>angular</a:t>
            </a:r>
            <a:r>
              <a:rPr lang="fr-FR" sz="1800" b="1" dirty="0" smtClean="0">
                <a:solidFill>
                  <a:srgbClr val="FF0000"/>
                </a:solidFill>
              </a:rPr>
              <a:t> distribution </a:t>
            </a:r>
          </a:p>
          <a:p>
            <a:pPr marL="342900" indent="-342900">
              <a:lnSpc>
                <a:spcPct val="90000"/>
              </a:lnSpc>
              <a:buFontTx/>
              <a:buNone/>
            </a:pPr>
            <a:r>
              <a:rPr lang="fr-FR" sz="1800" b="1" dirty="0" err="1" smtClean="0">
                <a:solidFill>
                  <a:srgbClr val="FF0000"/>
                </a:solidFill>
              </a:rPr>
              <a:t>compared</a:t>
            </a:r>
            <a:r>
              <a:rPr lang="fr-FR" sz="1800" b="1" dirty="0" smtClean="0">
                <a:solidFill>
                  <a:srgbClr val="FF0000"/>
                </a:solidFill>
              </a:rPr>
              <a:t> to MC</a:t>
            </a:r>
            <a:endParaRPr lang="fr-FR" sz="1800" b="1" dirty="0">
              <a:solidFill>
                <a:srgbClr val="FF0000"/>
              </a:solidFill>
            </a:endParaRPr>
          </a:p>
        </p:txBody>
      </p:sp>
      <p:pic>
        <p:nvPicPr>
          <p:cNvPr id="8294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22938" y="2819400"/>
            <a:ext cx="3421062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0" y="1447800"/>
            <a:ext cx="3048000" cy="5410200"/>
            <a:chOff x="3936" y="672"/>
            <a:chExt cx="1824" cy="3648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3936" y="672"/>
              <a:ext cx="1824" cy="3648"/>
              <a:chOff x="3648" y="0"/>
              <a:chExt cx="2112" cy="4320"/>
            </a:xfrm>
          </p:grpSpPr>
          <p:graphicFrame>
            <p:nvGraphicFramePr>
              <p:cNvPr id="82951" name="Object 7"/>
              <p:cNvGraphicFramePr>
                <a:graphicFrameLocks noChangeAspect="1"/>
              </p:cNvGraphicFramePr>
              <p:nvPr/>
            </p:nvGraphicFramePr>
            <p:xfrm>
              <a:off x="3648" y="0"/>
              <a:ext cx="2112" cy="4320"/>
            </p:xfrm>
            <a:graphic>
              <a:graphicData uri="http://schemas.openxmlformats.org/presentationml/2006/ole">
                <p:oleObj spid="_x0000_s95234" name="Image Photo Editor" r:id="rId5" imgW="8554644" imgH="12361905" progId="">
                  <p:embed/>
                </p:oleObj>
              </a:graphicData>
            </a:graphic>
          </p:graphicFrame>
          <p:graphicFrame>
            <p:nvGraphicFramePr>
              <p:cNvPr id="82952" name="Object 8"/>
              <p:cNvGraphicFramePr>
                <a:graphicFrameLocks noChangeAspect="1"/>
              </p:cNvGraphicFramePr>
              <p:nvPr/>
            </p:nvGraphicFramePr>
            <p:xfrm>
              <a:off x="3792" y="2736"/>
              <a:ext cx="576" cy="96"/>
            </p:xfrm>
            <a:graphic>
              <a:graphicData uri="http://schemas.openxmlformats.org/presentationml/2006/ole">
                <p:oleObj spid="_x0000_s95235" name="Image Photo Editor" r:id="rId6" imgW="8554644" imgH="12361905" progId="">
                  <p:embed/>
                </p:oleObj>
              </a:graphicData>
            </a:graphic>
          </p:graphicFrame>
          <p:graphicFrame>
            <p:nvGraphicFramePr>
              <p:cNvPr id="82953" name="Object 9"/>
              <p:cNvGraphicFramePr>
                <a:graphicFrameLocks noChangeAspect="1"/>
              </p:cNvGraphicFramePr>
              <p:nvPr/>
            </p:nvGraphicFramePr>
            <p:xfrm>
              <a:off x="3792" y="2928"/>
              <a:ext cx="576" cy="96"/>
            </p:xfrm>
            <a:graphic>
              <a:graphicData uri="http://schemas.openxmlformats.org/presentationml/2006/ole">
                <p:oleObj spid="_x0000_s95236" name="Image Photo Editor" r:id="rId7" imgW="8554644" imgH="12361905" progId="">
                  <p:embed/>
                </p:oleObj>
              </a:graphicData>
            </a:graphic>
          </p:graphicFrame>
          <p:graphicFrame>
            <p:nvGraphicFramePr>
              <p:cNvPr id="82954" name="Object 10"/>
              <p:cNvGraphicFramePr>
                <a:graphicFrameLocks noChangeAspect="1"/>
              </p:cNvGraphicFramePr>
              <p:nvPr/>
            </p:nvGraphicFramePr>
            <p:xfrm>
              <a:off x="3792" y="2160"/>
              <a:ext cx="576" cy="96"/>
            </p:xfrm>
            <a:graphic>
              <a:graphicData uri="http://schemas.openxmlformats.org/presentationml/2006/ole">
                <p:oleObj spid="_x0000_s95237" name="Image Photo Editor" r:id="rId8" imgW="8554644" imgH="12361905" progId="">
                  <p:embed/>
                </p:oleObj>
              </a:graphicData>
            </a:graphic>
          </p:graphicFrame>
        </p:grpSp>
        <p:pic>
          <p:nvPicPr>
            <p:cNvPr id="82955" name="Picture 11"/>
            <p:cNvPicPr>
              <a:picLocks noChangeAspect="1" noChangeArrowheads="1"/>
            </p:cNvPicPr>
            <p:nvPr/>
          </p:nvPicPr>
          <p:blipFill>
            <a:blip r:embed="rId9"/>
            <a:srcRect l="22145" r="22145"/>
            <a:stretch>
              <a:fillRect/>
            </a:stretch>
          </p:blipFill>
          <p:spPr bwMode="auto">
            <a:xfrm>
              <a:off x="4620" y="1488"/>
              <a:ext cx="1140" cy="1534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</p:pic>
      </p:grpSp>
      <p:sp>
        <p:nvSpPr>
          <p:cNvPr id="82956" name="Text Box 12"/>
          <p:cNvSpPr txBox="1">
            <a:spLocks noChangeArrowheads="1"/>
          </p:cNvSpPr>
          <p:nvPr/>
        </p:nvSpPr>
        <p:spPr bwMode="auto">
          <a:xfrm>
            <a:off x="5029200" y="2209800"/>
            <a:ext cx="4114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fr-FR" sz="2400" dirty="0" smtClean="0">
                <a:latin typeface="Comic Sans MS" pitchFamily="66" charset="0"/>
              </a:rPr>
              <a:t>A. Kouchner </a:t>
            </a:r>
            <a:r>
              <a:rPr lang="fr-FR" sz="2400" dirty="0" err="1" smtClean="0">
                <a:latin typeface="Comic Sans MS" pitchFamily="66" charset="0"/>
              </a:rPr>
              <a:t>PhD</a:t>
            </a:r>
            <a:r>
              <a:rPr lang="fr-FR" sz="2400" dirty="0" smtClean="0">
                <a:latin typeface="Comic Sans MS" pitchFamily="66" charset="0"/>
              </a:rPr>
              <a:t> </a:t>
            </a:r>
            <a:r>
              <a:rPr lang="fr-FR" sz="2400" dirty="0" err="1" smtClean="0">
                <a:latin typeface="Comic Sans MS" pitchFamily="66" charset="0"/>
              </a:rPr>
              <a:t>Thesis</a:t>
            </a:r>
            <a:endParaRPr lang="fr-FR" sz="2400" dirty="0">
              <a:latin typeface="Comic Sans MS" pitchFamily="6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227138" y="44450"/>
            <a:ext cx="7613650" cy="706438"/>
          </a:xfrm>
        </p:spPr>
        <p:txBody>
          <a:bodyPr/>
          <a:lstStyle/>
          <a:p>
            <a:r>
              <a:rPr lang="en-US"/>
              <a:t>The ANTARES detector</a:t>
            </a:r>
            <a:endParaRPr lang="fr-FR"/>
          </a:p>
        </p:txBody>
      </p:sp>
      <p:sp>
        <p:nvSpPr>
          <p:cNvPr id="133" name="Segnaposto data 3"/>
          <p:cNvSpPr>
            <a:spLocks noGrp="1"/>
          </p:cNvSpPr>
          <p:nvPr>
            <p:ph type="dt" sz="half" idx="10"/>
          </p:nvPr>
        </p:nvSpPr>
        <p:spPr>
          <a:xfrm>
            <a:off x="34925" y="6596063"/>
            <a:ext cx="1150938" cy="215900"/>
          </a:xfrm>
        </p:spPr>
        <p:txBody>
          <a:bodyPr/>
          <a:lstStyle/>
          <a:p>
            <a:endParaRPr lang="fr-FR" sz="1200" dirty="0"/>
          </a:p>
        </p:txBody>
      </p:sp>
      <p:sp>
        <p:nvSpPr>
          <p:cNvPr id="134" name="Segnaposto piè di pagina 4"/>
          <p:cNvSpPr>
            <a:spLocks noGrp="1"/>
          </p:cNvSpPr>
          <p:nvPr>
            <p:ph type="ftr" sz="quarter" idx="12"/>
          </p:nvPr>
        </p:nvSpPr>
        <p:spPr>
          <a:xfrm>
            <a:off x="2093913" y="6596063"/>
            <a:ext cx="6632575" cy="215900"/>
          </a:xfrm>
        </p:spPr>
        <p:txBody>
          <a:bodyPr/>
          <a:lstStyle/>
          <a:p>
            <a:r>
              <a:rPr lang="fr-FR" smtClean="0"/>
              <a:t>vincenzo flaminio</a:t>
            </a:r>
            <a:endParaRPr lang="fr-FR"/>
          </a:p>
        </p:txBody>
      </p:sp>
      <p:pic>
        <p:nvPicPr>
          <p:cNvPr id="789508" name="Picture 3" descr="antares_pu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7450" y="908050"/>
            <a:ext cx="7916863" cy="593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881188" y="5876925"/>
            <a:ext cx="1106487" cy="576263"/>
            <a:chOff x="551" y="3600"/>
            <a:chExt cx="697" cy="363"/>
          </a:xfrm>
        </p:grpSpPr>
        <p:sp>
          <p:nvSpPr>
            <p:cNvPr id="789622" name="Line 7"/>
            <p:cNvSpPr>
              <a:spLocks noChangeShapeType="1"/>
            </p:cNvSpPr>
            <p:nvPr/>
          </p:nvSpPr>
          <p:spPr bwMode="auto">
            <a:xfrm>
              <a:off x="590" y="3600"/>
              <a:ext cx="658" cy="159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9623" name="Text Box 8"/>
            <p:cNvSpPr txBox="1">
              <a:spLocks noChangeArrowheads="1"/>
            </p:cNvSpPr>
            <p:nvPr/>
          </p:nvSpPr>
          <p:spPr bwMode="auto">
            <a:xfrm>
              <a:off x="551" y="3701"/>
              <a:ext cx="574" cy="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US" altLang="fr-FR" sz="2100" dirty="0">
                  <a:solidFill>
                    <a:schemeClr val="bg1"/>
                  </a:solidFill>
                  <a:latin typeface="Comic Sans MS" pitchFamily="66" charset="0"/>
                </a:rPr>
                <a:t>~</a:t>
              </a:r>
              <a:r>
                <a:rPr lang="fr-FR" altLang="fr-FR" sz="1800" dirty="0">
                  <a:solidFill>
                    <a:schemeClr val="bg1"/>
                  </a:solidFill>
                  <a:latin typeface="Comic Sans MS" pitchFamily="66" charset="0"/>
                </a:rPr>
                <a:t>6</a:t>
              </a:r>
              <a:r>
                <a:rPr lang="en-US" altLang="fr-FR" sz="1800" dirty="0">
                  <a:solidFill>
                    <a:schemeClr val="bg1"/>
                  </a:solidFill>
                  <a:latin typeface="Comic Sans MS" pitchFamily="66" charset="0"/>
                </a:rPr>
                <a:t>0 m</a:t>
              </a:r>
            </a:p>
          </p:txBody>
        </p:sp>
      </p:grpSp>
      <p:grpSp>
        <p:nvGrpSpPr>
          <p:cNvPr id="3" name="Group 39"/>
          <p:cNvGrpSpPr>
            <a:grpSpLocks/>
          </p:cNvGrpSpPr>
          <p:nvPr/>
        </p:nvGrpSpPr>
        <p:grpSpPr bwMode="auto">
          <a:xfrm>
            <a:off x="3328988" y="5224463"/>
            <a:ext cx="911225" cy="841375"/>
            <a:chOff x="1471" y="3113"/>
            <a:chExt cx="574" cy="530"/>
          </a:xfrm>
        </p:grpSpPr>
        <p:sp>
          <p:nvSpPr>
            <p:cNvPr id="789625" name="Text Box 11"/>
            <p:cNvSpPr txBox="1">
              <a:spLocks noChangeArrowheads="1"/>
            </p:cNvSpPr>
            <p:nvPr/>
          </p:nvSpPr>
          <p:spPr bwMode="auto">
            <a:xfrm>
              <a:off x="1486" y="3230"/>
              <a:ext cx="55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US" altLang="fr-FR" sz="1800" dirty="0">
                  <a:solidFill>
                    <a:schemeClr val="bg1"/>
                  </a:solidFill>
                  <a:latin typeface="Comic Sans MS" pitchFamily="66" charset="0"/>
                </a:rPr>
                <a:t>100 m</a:t>
              </a:r>
            </a:p>
          </p:txBody>
        </p:sp>
        <p:sp>
          <p:nvSpPr>
            <p:cNvPr id="789626" name="Line 12"/>
            <p:cNvSpPr>
              <a:spLocks noChangeShapeType="1"/>
            </p:cNvSpPr>
            <p:nvPr/>
          </p:nvSpPr>
          <p:spPr bwMode="auto">
            <a:xfrm rot="368779" flipH="1" flipV="1">
              <a:off x="1471" y="3113"/>
              <a:ext cx="34" cy="53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40"/>
          <p:cNvGrpSpPr>
            <a:grpSpLocks/>
          </p:cNvGrpSpPr>
          <p:nvPr/>
        </p:nvGrpSpPr>
        <p:grpSpPr bwMode="auto">
          <a:xfrm>
            <a:off x="3492500" y="1341438"/>
            <a:ext cx="976313" cy="3887787"/>
            <a:chOff x="1565" y="616"/>
            <a:chExt cx="615" cy="2449"/>
          </a:xfrm>
        </p:grpSpPr>
        <p:sp>
          <p:nvSpPr>
            <p:cNvPr id="789628" name="Text Box 14"/>
            <p:cNvSpPr txBox="1">
              <a:spLocks noChangeArrowheads="1"/>
            </p:cNvSpPr>
            <p:nvPr/>
          </p:nvSpPr>
          <p:spPr bwMode="auto">
            <a:xfrm>
              <a:off x="1621" y="1211"/>
              <a:ext cx="55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r>
                <a:rPr lang="en-US" altLang="fr-FR" sz="1800" dirty="0">
                  <a:solidFill>
                    <a:schemeClr val="bg1"/>
                  </a:solidFill>
                  <a:latin typeface="Comic Sans MS" pitchFamily="66" charset="0"/>
                </a:rPr>
                <a:t>350 m</a:t>
              </a:r>
            </a:p>
          </p:txBody>
        </p:sp>
        <p:sp>
          <p:nvSpPr>
            <p:cNvPr id="789629" name="Line 15"/>
            <p:cNvSpPr>
              <a:spLocks noChangeShapeType="1"/>
            </p:cNvSpPr>
            <p:nvPr/>
          </p:nvSpPr>
          <p:spPr bwMode="auto">
            <a:xfrm rot="203297" flipV="1">
              <a:off x="1565" y="616"/>
              <a:ext cx="5" cy="2449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1219200" y="3429000"/>
            <a:ext cx="1092200" cy="504825"/>
            <a:chOff x="-23" y="1728"/>
            <a:chExt cx="676" cy="270"/>
          </a:xfrm>
        </p:grpSpPr>
        <p:sp>
          <p:nvSpPr>
            <p:cNvPr id="789631" name="Line 17"/>
            <p:cNvSpPr>
              <a:spLocks noChangeShapeType="1"/>
            </p:cNvSpPr>
            <p:nvPr/>
          </p:nvSpPr>
          <p:spPr bwMode="auto">
            <a:xfrm flipH="1">
              <a:off x="623" y="1728"/>
              <a:ext cx="30" cy="27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9632" name="Text Box 18"/>
            <p:cNvSpPr txBox="1">
              <a:spLocks noChangeArrowheads="1"/>
            </p:cNvSpPr>
            <p:nvPr/>
          </p:nvSpPr>
          <p:spPr bwMode="auto">
            <a:xfrm>
              <a:off x="-23" y="1767"/>
              <a:ext cx="667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US" altLang="fr-FR" sz="1800" dirty="0">
                  <a:solidFill>
                    <a:schemeClr val="bg1"/>
                  </a:solidFill>
                  <a:latin typeface="Comic Sans MS" pitchFamily="66" charset="0"/>
                </a:rPr>
                <a:t>14.5 m</a:t>
              </a:r>
              <a:endParaRPr lang="en-US" altLang="fr-FR" sz="2000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sp>
        <p:nvSpPr>
          <p:cNvPr id="789633" name="Text Box 19"/>
          <p:cNvSpPr txBox="1">
            <a:spLocks noChangeArrowheads="1"/>
          </p:cNvSpPr>
          <p:nvPr/>
        </p:nvSpPr>
        <p:spPr bwMode="auto">
          <a:xfrm>
            <a:off x="7248525" y="6146800"/>
            <a:ext cx="1412566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fr-FR" sz="2100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altLang="fr-FR" sz="1800" dirty="0">
                <a:solidFill>
                  <a:schemeClr val="bg1"/>
                </a:solidFill>
                <a:latin typeface="Comic Sans MS" pitchFamily="66" charset="0"/>
              </a:rPr>
              <a:t>Link cable</a:t>
            </a:r>
          </a:p>
        </p:txBody>
      </p:sp>
      <p:sp>
        <p:nvSpPr>
          <p:cNvPr id="789634" name="Text Box 21"/>
          <p:cNvSpPr txBox="1">
            <a:spLocks noChangeArrowheads="1"/>
          </p:cNvSpPr>
          <p:nvPr/>
        </p:nvSpPr>
        <p:spPr bwMode="auto">
          <a:xfrm>
            <a:off x="8061325" y="5529263"/>
            <a:ext cx="1010212" cy="48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0"/>
              </a:spcBef>
            </a:pPr>
            <a:r>
              <a:rPr lang="en-US" altLang="fr-FR" sz="1600" dirty="0">
                <a:solidFill>
                  <a:schemeClr val="bg1"/>
                </a:solidFill>
                <a:latin typeface="Comic Sans MS" pitchFamily="66" charset="0"/>
              </a:rPr>
              <a:t>Junction</a:t>
            </a:r>
          </a:p>
          <a:p>
            <a:pPr eaLnBrk="0" hangingPunct="0">
              <a:lnSpc>
                <a:spcPct val="80000"/>
              </a:lnSpc>
              <a:spcBef>
                <a:spcPct val="0"/>
              </a:spcBef>
            </a:pPr>
            <a:r>
              <a:rPr lang="en-US" altLang="fr-FR" sz="1600" dirty="0">
                <a:solidFill>
                  <a:schemeClr val="bg1"/>
                </a:solidFill>
                <a:latin typeface="Comic Sans MS" pitchFamily="66" charset="0"/>
              </a:rPr>
              <a:t>Box</a:t>
            </a:r>
          </a:p>
        </p:txBody>
      </p:sp>
      <p:sp>
        <p:nvSpPr>
          <p:cNvPr id="789635" name="Text Box 22"/>
          <p:cNvSpPr txBox="1">
            <a:spLocks noChangeArrowheads="1"/>
          </p:cNvSpPr>
          <p:nvPr/>
        </p:nvSpPr>
        <p:spPr bwMode="auto">
          <a:xfrm>
            <a:off x="7558088" y="4005263"/>
            <a:ext cx="1114408" cy="53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0"/>
              </a:spcBef>
            </a:pPr>
            <a:r>
              <a:rPr lang="fr-FR" altLang="fr-FR" sz="1800" dirty="0">
                <a:solidFill>
                  <a:schemeClr val="bg1"/>
                </a:solidFill>
                <a:latin typeface="Comic Sans MS" pitchFamily="66" charset="0"/>
              </a:rPr>
              <a:t>C</a:t>
            </a:r>
            <a:r>
              <a:rPr lang="en-US" altLang="fr-FR" sz="1800" dirty="0">
                <a:solidFill>
                  <a:schemeClr val="bg1"/>
                </a:solidFill>
                <a:latin typeface="Comic Sans MS" pitchFamily="66" charset="0"/>
              </a:rPr>
              <a:t>able to</a:t>
            </a:r>
          </a:p>
          <a:p>
            <a:pPr eaLnBrk="0" hangingPunct="0">
              <a:lnSpc>
                <a:spcPct val="80000"/>
              </a:lnSpc>
              <a:spcBef>
                <a:spcPct val="0"/>
              </a:spcBef>
            </a:pPr>
            <a:r>
              <a:rPr lang="en-US" altLang="fr-FR" sz="1800" dirty="0">
                <a:solidFill>
                  <a:schemeClr val="bg1"/>
                </a:solidFill>
                <a:latin typeface="Comic Sans MS" pitchFamily="66" charset="0"/>
              </a:rPr>
              <a:t>shore</a:t>
            </a:r>
          </a:p>
        </p:txBody>
      </p:sp>
      <p:sp>
        <p:nvSpPr>
          <p:cNvPr id="789636" name="Text Box 32"/>
          <p:cNvSpPr txBox="1">
            <a:spLocks noChangeArrowheads="1"/>
          </p:cNvSpPr>
          <p:nvPr/>
        </p:nvSpPr>
        <p:spPr bwMode="auto">
          <a:xfrm>
            <a:off x="1227138" y="1038225"/>
            <a:ext cx="18002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/>
            <a:r>
              <a:rPr lang="en-GB" sz="1800" dirty="0">
                <a:solidFill>
                  <a:schemeClr val="bg1"/>
                </a:solidFill>
                <a:latin typeface="Comic Sans MS" pitchFamily="66" charset="0"/>
              </a:rPr>
              <a:t>2500m depth</a:t>
            </a:r>
          </a:p>
        </p:txBody>
      </p:sp>
      <p:cxnSp>
        <p:nvCxnSpPr>
          <p:cNvPr id="789637" name="Straight Arrow Connector 33"/>
          <p:cNvCxnSpPr>
            <a:cxnSpLocks noChangeShapeType="1"/>
          </p:cNvCxnSpPr>
          <p:nvPr/>
        </p:nvCxnSpPr>
        <p:spPr bwMode="auto">
          <a:xfrm>
            <a:off x="6813550" y="6126163"/>
            <a:ext cx="500063" cy="214312"/>
          </a:xfrm>
          <a:prstGeom prst="straightConnector1">
            <a:avLst/>
          </a:prstGeom>
          <a:noFill/>
          <a:ln w="28575" algn="ctr">
            <a:solidFill>
              <a:schemeClr val="bg1"/>
            </a:solidFill>
            <a:round/>
            <a:headEnd type="triangle" w="med" len="med"/>
            <a:tailEnd/>
          </a:ln>
        </p:spPr>
      </p:cxnSp>
      <p:pic>
        <p:nvPicPr>
          <p:cNvPr id="789638" name="Picture 134" descr="image00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61238" y="896938"/>
            <a:ext cx="1747837" cy="1619250"/>
          </a:xfrm>
          <a:prstGeom prst="rect">
            <a:avLst/>
          </a:prstGeom>
          <a:noFill/>
        </p:spPr>
      </p:pic>
      <p:pic>
        <p:nvPicPr>
          <p:cNvPr id="83558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4120" y="4984288"/>
            <a:ext cx="651743" cy="977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45" name="Straight Arrow Connector 144"/>
          <p:cNvCxnSpPr/>
          <p:nvPr/>
        </p:nvCxnSpPr>
        <p:spPr bwMode="auto">
          <a:xfrm rot="16200000" flipV="1">
            <a:off x="91252" y="5080007"/>
            <a:ext cx="290521" cy="1588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6" name="Straight Arrow Connector 145"/>
          <p:cNvCxnSpPr/>
          <p:nvPr/>
        </p:nvCxnSpPr>
        <p:spPr bwMode="auto">
          <a:xfrm rot="16200000" flipH="1">
            <a:off x="75360" y="5798367"/>
            <a:ext cx="327073" cy="1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8" name="TextBox 147"/>
          <p:cNvSpPr txBox="1"/>
          <p:nvPr/>
        </p:nvSpPr>
        <p:spPr>
          <a:xfrm>
            <a:off x="34925" y="5336768"/>
            <a:ext cx="5341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 smtClean="0">
                <a:solidFill>
                  <a:srgbClr val="FF0000"/>
                </a:solidFill>
              </a:rPr>
              <a:t>57 m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Tm="540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89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89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89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789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89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5" dur="1000"/>
                                        <p:tgtEl>
                                          <p:spTgt spid="789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35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35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9633" grpId="0"/>
      <p:bldP spid="789634" grpId="0"/>
      <p:bldP spid="789635" grpId="0"/>
      <p:bldP spid="789636" grpId="0"/>
      <p:bldP spid="148" grpId="0"/>
      <p:bldP spid="148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227138" y="44450"/>
            <a:ext cx="7613650" cy="706438"/>
          </a:xfrm>
        </p:spPr>
        <p:txBody>
          <a:bodyPr/>
          <a:lstStyle/>
          <a:p>
            <a:r>
              <a:rPr lang="en-US"/>
              <a:t>The ANTARES detector</a:t>
            </a:r>
            <a:endParaRPr lang="fr-FR"/>
          </a:p>
        </p:txBody>
      </p:sp>
      <p:sp>
        <p:nvSpPr>
          <p:cNvPr id="13" name="Segnaposto data 3"/>
          <p:cNvSpPr>
            <a:spLocks noGrp="1"/>
          </p:cNvSpPr>
          <p:nvPr>
            <p:ph type="dt" sz="half" idx="10"/>
          </p:nvPr>
        </p:nvSpPr>
        <p:spPr>
          <a:xfrm>
            <a:off x="34925" y="6596063"/>
            <a:ext cx="1150938" cy="215900"/>
          </a:xfrm>
        </p:spPr>
        <p:txBody>
          <a:bodyPr/>
          <a:lstStyle/>
          <a:p>
            <a:fld id="{2010BD3D-7145-4768-B106-F6B0256202DC}" type="datetime1">
              <a:rPr lang="en-US" smtClean="0"/>
              <a:pPr/>
              <a:t>9/19/2009</a:t>
            </a:fld>
            <a:endParaRPr lang="fr-FR"/>
          </a:p>
        </p:txBody>
      </p:sp>
      <p:sp>
        <p:nvSpPr>
          <p:cNvPr id="14" name="Segnaposto piè di pagina 4"/>
          <p:cNvSpPr>
            <a:spLocks noGrp="1"/>
          </p:cNvSpPr>
          <p:nvPr>
            <p:ph type="ftr" sz="quarter" idx="12"/>
          </p:nvPr>
        </p:nvSpPr>
        <p:spPr>
          <a:xfrm>
            <a:off x="2093913" y="6596063"/>
            <a:ext cx="6632575" cy="215900"/>
          </a:xfrm>
        </p:spPr>
        <p:txBody>
          <a:bodyPr/>
          <a:lstStyle/>
          <a:p>
            <a:r>
              <a:rPr lang="fr-FR" smtClean="0"/>
              <a:t>vincenzo flaminio</a:t>
            </a:r>
            <a:endParaRPr lang="fr-FR"/>
          </a:p>
        </p:txBody>
      </p:sp>
      <p:pic>
        <p:nvPicPr>
          <p:cNvPr id="790531" name="Picture 3" descr="antares_pu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7450" y="908050"/>
            <a:ext cx="7916863" cy="593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0666" name="Text Box 29"/>
          <p:cNvSpPr txBox="1">
            <a:spLocks noChangeArrowheads="1"/>
          </p:cNvSpPr>
          <p:nvPr/>
        </p:nvSpPr>
        <p:spPr bwMode="auto">
          <a:xfrm>
            <a:off x="6448425" y="2860675"/>
            <a:ext cx="1046163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fr-FR" altLang="fr-FR" sz="2100">
                <a:solidFill>
                  <a:schemeClr val="bg1"/>
                </a:solidFill>
                <a:latin typeface="Comic Sans MS" pitchFamily="66" charset="0"/>
              </a:rPr>
              <a:t>S</a:t>
            </a:r>
            <a:r>
              <a:rPr lang="en-US" altLang="fr-FR" sz="2100">
                <a:solidFill>
                  <a:schemeClr val="bg1"/>
                </a:solidFill>
                <a:latin typeface="Comic Sans MS" pitchFamily="66" charset="0"/>
              </a:rPr>
              <a:t>torey</a:t>
            </a:r>
          </a:p>
        </p:txBody>
      </p:sp>
      <p:pic>
        <p:nvPicPr>
          <p:cNvPr id="790667" name="Picture 30" descr="IMG_093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24738" y="1820863"/>
            <a:ext cx="1550987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7337425" y="2012950"/>
            <a:ext cx="1077913" cy="3000375"/>
            <a:chOff x="6929455" y="858026"/>
            <a:chExt cx="1078451" cy="3000396"/>
          </a:xfrm>
        </p:grpSpPr>
        <p:cxnSp>
          <p:nvCxnSpPr>
            <p:cNvPr id="790670" name="Straight Arrow Connector 32"/>
            <p:cNvCxnSpPr>
              <a:cxnSpLocks noChangeShapeType="1"/>
            </p:cNvCxnSpPr>
            <p:nvPr/>
          </p:nvCxnSpPr>
          <p:spPr bwMode="auto">
            <a:xfrm rot="5400000">
              <a:off x="7041582" y="2234070"/>
              <a:ext cx="582737" cy="806991"/>
            </a:xfrm>
            <a:prstGeom prst="straightConnector1">
              <a:avLst/>
            </a:prstGeom>
            <a:noFill/>
            <a:ln w="38100" algn="ctr">
              <a:solidFill>
                <a:schemeClr val="bg1"/>
              </a:solidFill>
              <a:round/>
              <a:headEnd/>
              <a:tailEnd type="triangle" w="med" len="med"/>
            </a:ln>
          </p:spPr>
        </p:cxnSp>
        <p:cxnSp>
          <p:nvCxnSpPr>
            <p:cNvPr id="790671" name="Straight Connector 35"/>
            <p:cNvCxnSpPr>
              <a:cxnSpLocks noChangeShapeType="1"/>
            </p:cNvCxnSpPr>
            <p:nvPr/>
          </p:nvCxnSpPr>
          <p:spPr bwMode="auto">
            <a:xfrm rot="5400000">
              <a:off x="6215074" y="2357430"/>
              <a:ext cx="3000396" cy="1588"/>
            </a:xfrm>
            <a:prstGeom prst="line">
              <a:avLst/>
            </a:prstGeom>
            <a:noFill/>
            <a:ln w="28575" algn="ctr">
              <a:solidFill>
                <a:schemeClr val="bg1"/>
              </a:solidFill>
              <a:prstDash val="dash"/>
              <a:round/>
              <a:headEnd/>
              <a:tailEnd/>
            </a:ln>
          </p:spPr>
        </p:cxnSp>
        <p:sp>
          <p:nvSpPr>
            <p:cNvPr id="39" name="Arc 38"/>
            <p:cNvSpPr>
              <a:spLocks noChangeArrowheads="1"/>
            </p:cNvSpPr>
            <p:nvPr/>
          </p:nvSpPr>
          <p:spPr bwMode="auto">
            <a:xfrm rot="9523887">
              <a:off x="7364964" y="2120588"/>
              <a:ext cx="642942" cy="642942"/>
            </a:xfrm>
            <a:custGeom>
              <a:avLst/>
              <a:gdLst>
                <a:gd name="T0" fmla="*/ 411457 w 642942"/>
                <a:gd name="T1" fmla="*/ 12851 h 642942"/>
                <a:gd name="T2" fmla="*/ 321471 w 642942"/>
                <a:gd name="T3" fmla="*/ 321471 h 642942"/>
                <a:gd name="T4" fmla="*/ 636788 w 642942"/>
                <a:gd name="T5" fmla="*/ 258871 h 642942"/>
                <a:gd name="T6" fmla="*/ 11796480 60000 65536"/>
                <a:gd name="T7" fmla="*/ 23592960 60000 65536"/>
                <a:gd name="T8" fmla="*/ 5898240 60000 65536"/>
                <a:gd name="T9" fmla="*/ 411457 w 642942"/>
                <a:gd name="T10" fmla="*/ 12851 h 642942"/>
                <a:gd name="T11" fmla="*/ 636788 w 642942"/>
                <a:gd name="T12" fmla="*/ 258871 h 6429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42942" h="642942" stroke="0">
                  <a:moveTo>
                    <a:pt x="411457" y="12851"/>
                  </a:moveTo>
                  <a:lnTo>
                    <a:pt x="411456" y="12851"/>
                  </a:lnTo>
                  <a:cubicBezTo>
                    <a:pt x="526571" y="46415"/>
                    <a:pt x="613438" y="141258"/>
                    <a:pt x="636788" y="258870"/>
                  </a:cubicBezTo>
                  <a:lnTo>
                    <a:pt x="321471" y="321471"/>
                  </a:lnTo>
                  <a:close/>
                </a:path>
                <a:path w="642942" h="642942" fill="none">
                  <a:moveTo>
                    <a:pt x="411457" y="12851"/>
                  </a:moveTo>
                  <a:lnTo>
                    <a:pt x="411456" y="12851"/>
                  </a:lnTo>
                  <a:cubicBezTo>
                    <a:pt x="526571" y="46415"/>
                    <a:pt x="613438" y="141258"/>
                    <a:pt x="636788" y="258870"/>
                  </a:cubicBezTo>
                </a:path>
              </a:pathLst>
            </a:custGeom>
            <a:noFill/>
            <a:ln w="38100" algn="ctr">
              <a:solidFill>
                <a:schemeClr val="bg1"/>
              </a:solidFill>
              <a:round/>
              <a:headEnd/>
              <a:tailEnd/>
            </a:ln>
          </p:spPr>
          <p:txBody>
            <a:bodyPr rot="10800000"/>
            <a:lstStyle/>
            <a:p>
              <a:pPr algn="l" eaLnBrk="0" hangingPunct="0">
                <a:spcBef>
                  <a:spcPct val="0"/>
                </a:spcBef>
                <a:defRPr/>
              </a:pPr>
              <a:endParaRPr lang="en-GB"/>
            </a:p>
          </p:txBody>
        </p:sp>
        <p:sp>
          <p:nvSpPr>
            <p:cNvPr id="790673" name="TextBox 39"/>
            <p:cNvSpPr txBox="1">
              <a:spLocks noChangeArrowheads="1"/>
            </p:cNvSpPr>
            <p:nvPr/>
          </p:nvSpPr>
          <p:spPr bwMode="auto">
            <a:xfrm>
              <a:off x="7086696" y="2828127"/>
              <a:ext cx="568609" cy="3968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r>
                <a:rPr lang="en-GB" sz="2000">
                  <a:solidFill>
                    <a:schemeClr val="bg1"/>
                  </a:solidFill>
                </a:rPr>
                <a:t>45°</a:t>
              </a:r>
            </a:p>
          </p:txBody>
        </p:sp>
      </p:grpSp>
      <p:cxnSp>
        <p:nvCxnSpPr>
          <p:cNvPr id="790674" name="Straight Arrow Connector 41"/>
          <p:cNvCxnSpPr>
            <a:cxnSpLocks noChangeShapeType="1"/>
          </p:cNvCxnSpPr>
          <p:nvPr/>
        </p:nvCxnSpPr>
        <p:spPr bwMode="auto">
          <a:xfrm rot="10800000">
            <a:off x="6194425" y="3297238"/>
            <a:ext cx="1000125" cy="1587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round/>
            <a:headEnd/>
            <a:tailEnd type="arrow" w="med" len="med"/>
          </a:ln>
        </p:spPr>
      </p:cxnSp>
      <p:sp>
        <p:nvSpPr>
          <p:cNvPr id="790675" name="Oval 147"/>
          <p:cNvSpPr>
            <a:spLocks noChangeArrowheads="1"/>
          </p:cNvSpPr>
          <p:nvPr/>
        </p:nvSpPr>
        <p:spPr bwMode="auto">
          <a:xfrm>
            <a:off x="5845175" y="2860675"/>
            <a:ext cx="327025" cy="784225"/>
          </a:xfrm>
          <a:prstGeom prst="ellipse">
            <a:avLst/>
          </a:prstGeom>
          <a:noFill/>
          <a:ln w="25400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 advTm="918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90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90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90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90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0666" grpId="0"/>
      <p:bldP spid="79067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0F79F-7541-409C-A297-CAC6298B74CF}" type="slidenum">
              <a:rPr lang="it-IT"/>
              <a:pPr/>
              <a:t>19</a:t>
            </a:fld>
            <a:endParaRPr lang="it-IT"/>
          </a:p>
        </p:txBody>
      </p:sp>
      <p:sp>
        <p:nvSpPr>
          <p:cNvPr id="169986" name="1 Título"/>
          <p:cNvSpPr>
            <a:spLocks noGrp="1"/>
          </p:cNvSpPr>
          <p:nvPr>
            <p:ph type="title" idx="4294967295"/>
          </p:nvPr>
        </p:nvSpPr>
        <p:spPr bwMode="auto">
          <a:xfrm>
            <a:off x="76200" y="-100013"/>
            <a:ext cx="8991600" cy="131127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/>
          <a:p>
            <a:r>
              <a:rPr lang="en-US" sz="2800" dirty="0"/>
              <a:t>Expected Performance </a:t>
            </a:r>
            <a:r>
              <a:rPr lang="en-US" sz="2800" dirty="0" smtClean="0"/>
              <a:t>(12 lines </a:t>
            </a:r>
            <a:r>
              <a:rPr lang="en-US" sz="2800" dirty="0"/>
              <a:t>detector)</a:t>
            </a:r>
          </a:p>
        </p:txBody>
      </p:sp>
      <p:sp>
        <p:nvSpPr>
          <p:cNvPr id="169987" name="Text Box 14"/>
          <p:cNvSpPr txBox="1">
            <a:spLocks noChangeArrowheads="1"/>
          </p:cNvSpPr>
          <p:nvPr/>
        </p:nvSpPr>
        <p:spPr bwMode="auto">
          <a:xfrm>
            <a:off x="468313" y="981075"/>
            <a:ext cx="310515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 b="1">
                <a:latin typeface="Arial" pitchFamily="34" charset="0"/>
              </a:rPr>
              <a:t>Neutrino effective area</a:t>
            </a: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5427663" y="981075"/>
            <a:ext cx="310515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 b="1">
                <a:latin typeface="Arial" pitchFamily="34" charset="0"/>
              </a:rPr>
              <a:t>Angular resolution</a:t>
            </a:r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4643438" y="1433513"/>
            <a:ext cx="4591050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/>
            <a:r>
              <a:rPr lang="en-US" sz="1800" dirty="0">
                <a:latin typeface="Arial" pitchFamily="34" charset="0"/>
              </a:rPr>
              <a:t>For E</a:t>
            </a:r>
            <a:r>
              <a:rPr lang="en-US" sz="1800" baseline="-25000" dirty="0">
                <a:latin typeface="Arial" pitchFamily="34" charset="0"/>
                <a:sym typeface="Symbol" pitchFamily="18" charset="2"/>
              </a:rPr>
              <a:t></a:t>
            </a:r>
            <a:r>
              <a:rPr lang="en-US" sz="1800" dirty="0">
                <a:latin typeface="Arial" pitchFamily="34" charset="0"/>
              </a:rPr>
              <a:t>  &lt; 10 </a:t>
            </a:r>
            <a:r>
              <a:rPr lang="en-US" sz="1800" dirty="0" err="1">
                <a:latin typeface="Arial" pitchFamily="34" charset="0"/>
              </a:rPr>
              <a:t>TeV</a:t>
            </a:r>
            <a:r>
              <a:rPr lang="en-US" sz="1800" dirty="0">
                <a:latin typeface="Arial" pitchFamily="34" charset="0"/>
              </a:rPr>
              <a:t>, the angular resolution </a:t>
            </a:r>
            <a:r>
              <a:rPr lang="en-US" sz="1800" dirty="0" smtClean="0">
                <a:latin typeface="Arial" pitchFamily="34" charset="0"/>
              </a:rPr>
              <a:t>is dominated </a:t>
            </a:r>
            <a:r>
              <a:rPr lang="en-US" sz="1800" dirty="0">
                <a:latin typeface="Arial" pitchFamily="34" charset="0"/>
              </a:rPr>
              <a:t>by the </a:t>
            </a:r>
            <a:r>
              <a:rPr lang="en-US" sz="1800" dirty="0">
                <a:latin typeface="Arial" pitchFamily="34" charset="0"/>
                <a:sym typeface="Symbol" pitchFamily="18" charset="2"/>
              </a:rPr>
              <a:t>- angle.</a:t>
            </a:r>
          </a:p>
          <a:p>
            <a:pPr algn="l" eaLnBrk="0" hangingPunct="0"/>
            <a:r>
              <a:rPr lang="en-US" sz="1800" dirty="0">
                <a:latin typeface="Arial" pitchFamily="34" charset="0"/>
                <a:sym typeface="Symbol" pitchFamily="18" charset="2"/>
              </a:rPr>
              <a:t>For </a:t>
            </a:r>
            <a:r>
              <a:rPr lang="en-US" sz="1800" dirty="0">
                <a:latin typeface="Arial" pitchFamily="34" charset="0"/>
              </a:rPr>
              <a:t>E</a:t>
            </a:r>
            <a:r>
              <a:rPr lang="en-US" sz="1800" baseline="-25000" dirty="0">
                <a:latin typeface="Arial" pitchFamily="34" charset="0"/>
                <a:sym typeface="Symbol" pitchFamily="18" charset="2"/>
              </a:rPr>
              <a:t></a:t>
            </a:r>
            <a:r>
              <a:rPr lang="en-US" sz="1800" dirty="0">
                <a:latin typeface="Arial" pitchFamily="34" charset="0"/>
                <a:sym typeface="Symbol" pitchFamily="18" charset="2"/>
              </a:rPr>
              <a:t> &gt; 10 </a:t>
            </a:r>
            <a:r>
              <a:rPr lang="en-US" sz="1800" dirty="0" err="1">
                <a:latin typeface="Arial" pitchFamily="34" charset="0"/>
                <a:sym typeface="Symbol" pitchFamily="18" charset="2"/>
              </a:rPr>
              <a:t>TeV</a:t>
            </a:r>
            <a:r>
              <a:rPr lang="en-US" sz="1800" dirty="0">
                <a:latin typeface="Arial" pitchFamily="34" charset="0"/>
                <a:sym typeface="Symbol" pitchFamily="18" charset="2"/>
              </a:rPr>
              <a:t>, the resolution is limited by track reconstruction errors.</a:t>
            </a:r>
          </a:p>
        </p:txBody>
      </p:sp>
      <p:sp>
        <p:nvSpPr>
          <p:cNvPr id="169990" name="Text Box 18"/>
          <p:cNvSpPr txBox="1">
            <a:spLocks noChangeArrowheads="1"/>
          </p:cNvSpPr>
          <p:nvPr/>
        </p:nvSpPr>
        <p:spPr bwMode="auto">
          <a:xfrm>
            <a:off x="1524000" y="3579813"/>
            <a:ext cx="2554288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800" dirty="0" err="1">
                <a:latin typeface="Arial" pitchFamily="34" charset="0"/>
              </a:rPr>
              <a:t>N</a:t>
            </a:r>
            <a:r>
              <a:rPr lang="en-US" sz="1800" baseline="-25000" dirty="0" err="1">
                <a:latin typeface="Arial" pitchFamily="34" charset="0"/>
              </a:rPr>
              <a:t>det</a:t>
            </a:r>
            <a:r>
              <a:rPr lang="en-US" sz="1800" dirty="0">
                <a:latin typeface="Arial" pitchFamily="34" charset="0"/>
              </a:rPr>
              <a:t>=</a:t>
            </a:r>
            <a:r>
              <a:rPr lang="en-US" sz="1800" dirty="0" err="1">
                <a:latin typeface="Arial" pitchFamily="34" charset="0"/>
              </a:rPr>
              <a:t>A</a:t>
            </a:r>
            <a:r>
              <a:rPr lang="en-US" sz="1800" baseline="-25000" dirty="0" err="1">
                <a:latin typeface="Arial" pitchFamily="34" charset="0"/>
              </a:rPr>
              <a:t>eff</a:t>
            </a:r>
            <a:r>
              <a:rPr lang="en-US" sz="1800" dirty="0">
                <a:latin typeface="Arial" pitchFamily="34" charset="0"/>
              </a:rPr>
              <a:t> × Time × Flux</a:t>
            </a:r>
          </a:p>
        </p:txBody>
      </p:sp>
      <p:sp>
        <p:nvSpPr>
          <p:cNvPr id="169991" name="Text Box 19"/>
          <p:cNvSpPr txBox="1">
            <a:spLocks noChangeArrowheads="1"/>
          </p:cNvSpPr>
          <p:nvPr/>
        </p:nvSpPr>
        <p:spPr bwMode="auto">
          <a:xfrm>
            <a:off x="179388" y="1433513"/>
            <a:ext cx="4319587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/>
            <a:r>
              <a:rPr lang="en-US" sz="1600" dirty="0">
                <a:latin typeface="Arial" pitchFamily="34" charset="0"/>
                <a:cs typeface="Arial" pitchFamily="34" charset="0"/>
              </a:rPr>
              <a:t>For E</a:t>
            </a:r>
            <a:r>
              <a:rPr lang="en-US" sz="1600" baseline="-25000" dirty="0">
                <a:latin typeface="Arial" pitchFamily="34" charset="0"/>
                <a:cs typeface="Arial" pitchFamily="34" charset="0"/>
                <a:sym typeface="Symbol" pitchFamily="18" charset="2"/>
              </a:rPr>
              <a:t>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&lt;10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PeV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A</a:t>
            </a:r>
            <a:r>
              <a:rPr lang="en-US" sz="1600" baseline="-25000" dirty="0" err="1">
                <a:latin typeface="Arial" pitchFamily="34" charset="0"/>
                <a:cs typeface="Arial" pitchFamily="34" charset="0"/>
              </a:rPr>
              <a:t>eff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 grows with energy due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to the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increase of  </a:t>
            </a:r>
            <a:r>
              <a:rPr lang="en-US" sz="1600" dirty="0" err="1">
                <a:latin typeface="Symbol" pitchFamily="18" charset="2"/>
                <a:cs typeface="Arial" pitchFamily="34" charset="0"/>
              </a:rPr>
              <a:t>s</a:t>
            </a:r>
            <a:r>
              <a:rPr lang="en-US" sz="1600" baseline="-25000" dirty="0" err="1">
                <a:latin typeface="Symbol" pitchFamily="18" charset="2"/>
                <a:cs typeface="Arial" pitchFamily="34" charset="0"/>
              </a:rPr>
              <a:t>n</a:t>
            </a:r>
            <a:r>
              <a:rPr lang="en-US" sz="1600" dirty="0">
                <a:latin typeface="Symbol" pitchFamily="18" charset="2"/>
                <a:cs typeface="Arial" pitchFamily="34" charset="0"/>
              </a:rPr>
              <a:t>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and the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muon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range.</a:t>
            </a:r>
          </a:p>
          <a:p>
            <a:pPr algn="l" eaLnBrk="0" hangingPunct="0"/>
            <a:r>
              <a:rPr lang="en-US" sz="1600" dirty="0">
                <a:latin typeface="Arial" pitchFamily="34" charset="0"/>
                <a:cs typeface="Arial" pitchFamily="34" charset="0"/>
              </a:rPr>
              <a:t>For E</a:t>
            </a:r>
            <a:r>
              <a:rPr lang="en-US" sz="1600" baseline="-25000" dirty="0">
                <a:latin typeface="Arial" pitchFamily="34" charset="0"/>
                <a:cs typeface="Arial" pitchFamily="34" charset="0"/>
                <a:sym typeface="Symbol" pitchFamily="18" charset="2"/>
              </a:rPr>
              <a:t>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&gt;10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PeV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the Earth becomes opaque to neutrinos.</a:t>
            </a:r>
            <a:endParaRPr lang="en-US" sz="1600" dirty="0"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3" y="2781300"/>
            <a:ext cx="4178300" cy="411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999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2781300"/>
            <a:ext cx="4211638" cy="407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0"/>
            <a:ext cx="8316912" cy="468313"/>
          </a:xfrm>
        </p:spPr>
        <p:txBody>
          <a:bodyPr/>
          <a:lstStyle/>
          <a:p>
            <a:pPr eaLnBrk="1" hangingPunct="1"/>
            <a:r>
              <a:rPr lang="en-US" sz="3200" dirty="0" smtClean="0">
                <a:latin typeface="Symbol" pitchFamily="18" charset="2"/>
              </a:rPr>
              <a:t>n</a:t>
            </a:r>
            <a:r>
              <a:rPr lang="en-US" sz="3200" baseline="30000" dirty="0" smtClean="0"/>
              <a:t>s</a:t>
            </a:r>
            <a:r>
              <a:rPr lang="en-US" sz="3200" dirty="0" smtClean="0"/>
              <a:t> from space: the long march</a:t>
            </a:r>
          </a:p>
        </p:txBody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609600"/>
            <a:ext cx="8839200" cy="1066800"/>
          </a:xfrm>
          <a:solidFill>
            <a:srgbClr val="CCFF33"/>
          </a:solidFill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2800" b="1" dirty="0" smtClean="0"/>
              <a:t> Solar neutrinos  (</a:t>
            </a:r>
            <a:r>
              <a:rPr lang="en-US" sz="2800" b="1" dirty="0" err="1" smtClean="0"/>
              <a:t>MeV</a:t>
            </a:r>
            <a:r>
              <a:rPr lang="en-US" sz="2800" b="1" dirty="0" smtClean="0"/>
              <a:t> energies)</a:t>
            </a:r>
          </a:p>
          <a:p>
            <a:pPr eaLnBrk="1" hangingPunct="1">
              <a:buNone/>
            </a:pPr>
            <a:r>
              <a:rPr lang="en-US" b="1" dirty="0" smtClean="0">
                <a:sym typeface="Wingdings" pitchFamily="2" charset="2"/>
              </a:rPr>
              <a:t>  Davis et al. 1955 – 1978                               </a:t>
            </a:r>
            <a:r>
              <a:rPr lang="en-US" b="1" dirty="0" err="1" smtClean="0">
                <a:sym typeface="Wingdings" pitchFamily="2" charset="2"/>
              </a:rPr>
              <a:t>Koshiba</a:t>
            </a:r>
            <a:r>
              <a:rPr lang="en-US" b="1" dirty="0" smtClean="0">
                <a:sym typeface="Wingdings" pitchFamily="2" charset="2"/>
              </a:rPr>
              <a:t> et al.,   1987-1988</a:t>
            </a:r>
          </a:p>
          <a:p>
            <a:pPr eaLnBrk="1" hangingPunct="1">
              <a:buFontTx/>
              <a:buNone/>
            </a:pPr>
            <a:r>
              <a:rPr lang="en-US" b="1" dirty="0" smtClean="0">
                <a:sym typeface="Wingdings" pitchFamily="2" charset="2"/>
              </a:rPr>
              <a:t>             </a:t>
            </a:r>
            <a:endParaRPr lang="en-US" sz="600" b="1" i="1" dirty="0" smtClean="0">
              <a:solidFill>
                <a:schemeClr val="accent2"/>
              </a:solidFill>
              <a:latin typeface="Tempus Sans ITC" pitchFamily="82" charset="0"/>
              <a:sym typeface="Wingdings" pitchFamily="2" charset="2"/>
            </a:endParaRPr>
          </a:p>
        </p:txBody>
      </p:sp>
      <p:pic>
        <p:nvPicPr>
          <p:cNvPr id="10" name="Immagine 9" descr="koshiba_interview_phot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042" y="1752600"/>
            <a:ext cx="2972508" cy="2743200"/>
          </a:xfrm>
          <a:prstGeom prst="rect">
            <a:avLst/>
          </a:prstGeom>
        </p:spPr>
      </p:pic>
      <p:pic>
        <p:nvPicPr>
          <p:cNvPr id="11" name="Immagine 10" descr="D2121002-raydavis-w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828800"/>
            <a:ext cx="1905000" cy="2930769"/>
          </a:xfrm>
          <a:prstGeom prst="rect">
            <a:avLst/>
          </a:prstGeom>
        </p:spPr>
      </p:pic>
      <p:pic>
        <p:nvPicPr>
          <p:cNvPr id="12" name="Immagine 11" descr="phy02_interview_photo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0" y="4419600"/>
            <a:ext cx="4064000" cy="2438400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2362200" y="3200400"/>
            <a:ext cx="3570208" cy="1200329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sz="1800" dirty="0" err="1" smtClean="0">
                <a:solidFill>
                  <a:schemeClr val="tx1"/>
                </a:solidFill>
              </a:rPr>
              <a:t>Riccardo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Giacconi</a:t>
            </a:r>
            <a:r>
              <a:rPr lang="en-US" sz="1800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800" dirty="0" smtClean="0">
                <a:solidFill>
                  <a:schemeClr val="tx1"/>
                </a:solidFill>
              </a:rPr>
              <a:t>Masatoshi </a:t>
            </a:r>
            <a:r>
              <a:rPr lang="en-US" sz="1800" dirty="0" err="1" smtClean="0">
                <a:solidFill>
                  <a:schemeClr val="tx1"/>
                </a:solidFill>
              </a:rPr>
              <a:t>Koshiba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800" dirty="0" smtClean="0">
                <a:solidFill>
                  <a:schemeClr val="tx1"/>
                </a:solidFill>
              </a:rPr>
              <a:t>Raymond Davis Jr. </a:t>
            </a:r>
          </a:p>
          <a:p>
            <a:pPr algn="l"/>
            <a:r>
              <a:rPr lang="en-US" sz="1800" dirty="0" smtClean="0">
                <a:solidFill>
                  <a:schemeClr val="tx1"/>
                </a:solidFill>
              </a:rPr>
              <a:t>Stockholm, 12 December 2002.</a:t>
            </a:r>
            <a:endParaRPr lang="it-IT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187805"/>
            <a:ext cx="5482638" cy="3670195"/>
          </a:xfrm>
          <a:prstGeom prst="rect">
            <a:avLst/>
          </a:prstGeom>
        </p:spPr>
      </p:pic>
      <p:pic>
        <p:nvPicPr>
          <p:cNvPr id="3" name="Picture 1" descr="DSC_009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11091" y="1524000"/>
            <a:ext cx="3570695" cy="5334000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371600" y="228600"/>
            <a:ext cx="6840537" cy="92333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5400" i="1" dirty="0">
                <a:solidFill>
                  <a:srgbClr val="FFFF00"/>
                </a:solidFill>
                <a:latin typeface="Monotype Corsiva" pitchFamily="66" charset="0"/>
              </a:rPr>
              <a:t>Detector operations</a:t>
            </a:r>
            <a:endParaRPr lang="fr-FR" sz="5400" i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0784" name="Picture 4" descr="Median_rate_All_Line1_F1F25.gif"/>
          <p:cNvPicPr>
            <a:picLocks noChangeAspect="1"/>
          </p:cNvPicPr>
          <p:nvPr/>
        </p:nvPicPr>
        <p:blipFill>
          <a:blip r:embed="rId4"/>
          <a:srcRect t="6487" b="5981"/>
          <a:stretch>
            <a:fillRect/>
          </a:stretch>
        </p:blipFill>
        <p:spPr bwMode="auto">
          <a:xfrm>
            <a:off x="2155825" y="4101306"/>
            <a:ext cx="6953250" cy="254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0780" name="Picture 12" descr="frame200705211"/>
          <p:cNvPicPr>
            <a:picLocks noChangeAspect="1" noChangeArrowheads="1"/>
          </p:cNvPicPr>
          <p:nvPr/>
        </p:nvPicPr>
        <p:blipFill>
          <a:blip r:embed="rId5"/>
          <a:srcRect l="1971" t="13872" r="4434" b="2890"/>
          <a:stretch>
            <a:fillRect/>
          </a:stretch>
        </p:blipFill>
        <p:spPr bwMode="auto">
          <a:xfrm>
            <a:off x="2155825" y="1400176"/>
            <a:ext cx="7005638" cy="2654300"/>
          </a:xfrm>
          <a:prstGeom prst="rect">
            <a:avLst/>
          </a:prstGeom>
          <a:noFill/>
        </p:spPr>
      </p:pic>
      <p:sp>
        <p:nvSpPr>
          <p:cNvPr id="800770" name="Rectangle 2"/>
          <p:cNvSpPr>
            <a:spLocks noGrp="1" noChangeArrowheads="1"/>
          </p:cNvSpPr>
          <p:nvPr>
            <p:ph type="title"/>
          </p:nvPr>
        </p:nvSpPr>
        <p:spPr>
          <a:xfrm>
            <a:off x="338139" y="44450"/>
            <a:ext cx="8502649" cy="706438"/>
          </a:xfrm>
        </p:spPr>
        <p:txBody>
          <a:bodyPr/>
          <a:lstStyle/>
          <a:p>
            <a:r>
              <a:rPr lang="en-US" sz="2400" dirty="0">
                <a:solidFill>
                  <a:srgbClr val="FFFF00"/>
                </a:solidFill>
              </a:rPr>
              <a:t>The detected signal</a:t>
            </a:r>
            <a:endParaRPr lang="fr-FR" sz="2400" dirty="0">
              <a:solidFill>
                <a:srgbClr val="FFFF00"/>
              </a:solidFill>
            </a:endParaRPr>
          </a:p>
        </p:txBody>
      </p:sp>
      <p:sp>
        <p:nvSpPr>
          <p:cNvPr id="19" name="Segnaposto data 3"/>
          <p:cNvSpPr>
            <a:spLocks noGrp="1"/>
          </p:cNvSpPr>
          <p:nvPr>
            <p:ph type="dt" sz="half" idx="10"/>
          </p:nvPr>
        </p:nvSpPr>
        <p:spPr>
          <a:xfrm>
            <a:off x="34925" y="6596063"/>
            <a:ext cx="1150938" cy="215900"/>
          </a:xfrm>
        </p:spPr>
        <p:txBody>
          <a:bodyPr/>
          <a:lstStyle/>
          <a:p>
            <a:r>
              <a:rPr lang="fr-FR" dirty="0" err="1" smtClean="0"/>
              <a:t>September</a:t>
            </a:r>
            <a:r>
              <a:rPr lang="fr-FR" dirty="0" smtClean="0"/>
              <a:t> 2009</a:t>
            </a:r>
            <a:endParaRPr lang="fr-FR" dirty="0"/>
          </a:p>
        </p:txBody>
      </p:sp>
      <p:sp>
        <p:nvSpPr>
          <p:cNvPr id="20" name="Segnaposto piè di pagina 4"/>
          <p:cNvSpPr>
            <a:spLocks noGrp="1"/>
          </p:cNvSpPr>
          <p:nvPr>
            <p:ph type="ftr" sz="quarter" idx="12"/>
          </p:nvPr>
        </p:nvSpPr>
        <p:spPr>
          <a:xfrm>
            <a:off x="2093913" y="6596063"/>
            <a:ext cx="6632575" cy="215900"/>
          </a:xfrm>
        </p:spPr>
        <p:txBody>
          <a:bodyPr/>
          <a:lstStyle/>
          <a:p>
            <a:r>
              <a:rPr lang="fr-FR" smtClean="0"/>
              <a:t>vincenzo flaminio</a:t>
            </a:r>
            <a:endParaRPr lang="fr-FR"/>
          </a:p>
        </p:txBody>
      </p:sp>
      <p:sp>
        <p:nvSpPr>
          <p:cNvPr id="800781" name="Line 13"/>
          <p:cNvSpPr>
            <a:spLocks noChangeShapeType="1"/>
          </p:cNvSpPr>
          <p:nvPr/>
        </p:nvSpPr>
        <p:spPr bwMode="auto">
          <a:xfrm>
            <a:off x="2895600" y="2514600"/>
            <a:ext cx="578643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00782" name="Text Box 14"/>
          <p:cNvSpPr txBox="1">
            <a:spLocks noChangeArrowheads="1"/>
          </p:cNvSpPr>
          <p:nvPr/>
        </p:nvSpPr>
        <p:spPr bwMode="auto">
          <a:xfrm>
            <a:off x="3348038" y="2082800"/>
            <a:ext cx="863600" cy="40011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dirty="0"/>
              <a:t>2 min</a:t>
            </a:r>
            <a:endParaRPr lang="fr-FR" sz="2000" dirty="0"/>
          </a:p>
        </p:txBody>
      </p:sp>
      <p:sp>
        <p:nvSpPr>
          <p:cNvPr id="800783" name="Rectangle 15"/>
          <p:cNvSpPr>
            <a:spLocks noChangeArrowheads="1"/>
          </p:cNvSpPr>
          <p:nvPr/>
        </p:nvSpPr>
        <p:spPr bwMode="auto">
          <a:xfrm>
            <a:off x="34925" y="6165850"/>
            <a:ext cx="2984500" cy="477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42950" lvl="1" indent="-285750" algn="l">
              <a:lnSpc>
                <a:spcPct val="90000"/>
              </a:lnSpc>
              <a:spcBef>
                <a:spcPct val="20000"/>
              </a:spcBef>
            </a:pPr>
            <a:r>
              <a:rPr lang="en-US" sz="1400" b="1" dirty="0">
                <a:sym typeface="Symbol" pitchFamily="18" charset="2"/>
              </a:rPr>
              <a:t>* 10</a:t>
            </a:r>
            <a:r>
              <a:rPr lang="en-US" sz="1400" b="1" dirty="0">
                <a:cs typeface="Arial" charset="0"/>
                <a:sym typeface="Symbol" pitchFamily="18" charset="2"/>
              </a:rPr>
              <a:t>’’ PMT, 0.3 </a:t>
            </a:r>
            <a:r>
              <a:rPr lang="en-US" sz="1400" b="1" dirty="0" err="1">
                <a:cs typeface="Arial" charset="0"/>
                <a:sym typeface="Symbol" pitchFamily="18" charset="2"/>
              </a:rPr>
              <a:t>p.e</a:t>
            </a:r>
            <a:r>
              <a:rPr lang="en-US" sz="1400" b="1" dirty="0">
                <a:cs typeface="Arial" charset="0"/>
                <a:sym typeface="Symbol" pitchFamily="18" charset="2"/>
              </a:rPr>
              <a:t>. threshold </a:t>
            </a:r>
          </a:p>
        </p:txBody>
      </p:sp>
      <p:sp>
        <p:nvSpPr>
          <p:cNvPr id="800785" name="Line 17"/>
          <p:cNvSpPr>
            <a:spLocks noChangeShapeType="1"/>
          </p:cNvSpPr>
          <p:nvPr/>
        </p:nvSpPr>
        <p:spPr bwMode="auto">
          <a:xfrm>
            <a:off x="2090738" y="5054600"/>
            <a:ext cx="62388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00786" name="Text Box 18"/>
          <p:cNvSpPr txBox="1">
            <a:spLocks noChangeArrowheads="1"/>
          </p:cNvSpPr>
          <p:nvPr/>
        </p:nvSpPr>
        <p:spPr bwMode="auto">
          <a:xfrm>
            <a:off x="2916238" y="4652963"/>
            <a:ext cx="2000250" cy="40011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dirty="0"/>
              <a:t>792 days</a:t>
            </a:r>
            <a:endParaRPr lang="fr-FR" sz="2000" dirty="0"/>
          </a:p>
        </p:txBody>
      </p:sp>
      <p:sp>
        <p:nvSpPr>
          <p:cNvPr id="800777" name="Rectangle 9"/>
          <p:cNvSpPr>
            <a:spLocks noGrp="1" noChangeArrowheads="1"/>
          </p:cNvSpPr>
          <p:nvPr>
            <p:ph idx="1"/>
          </p:nvPr>
        </p:nvSpPr>
        <p:spPr>
          <a:xfrm>
            <a:off x="338139" y="671408"/>
            <a:ext cx="3041650" cy="646218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fr-FR" sz="1800" b="1" dirty="0">
                <a:solidFill>
                  <a:srgbClr val="FFFF00"/>
                </a:solidFill>
              </a:rPr>
              <a:t>Muon (</a:t>
            </a:r>
            <a:r>
              <a:rPr lang="fr-FR" sz="1800" b="1" dirty="0" err="1" smtClean="0">
                <a:solidFill>
                  <a:srgbClr val="FFFF00"/>
                </a:solidFill>
              </a:rPr>
              <a:t>Cherenkov</a:t>
            </a:r>
            <a:r>
              <a:rPr lang="fr-FR" sz="1800" b="1" dirty="0" smtClean="0">
                <a:solidFill>
                  <a:srgbClr val="FFFF00"/>
                </a:solidFill>
              </a:rPr>
              <a:t>)</a:t>
            </a:r>
          </a:p>
          <a:p>
            <a:pPr>
              <a:lnSpc>
                <a:spcPct val="90000"/>
              </a:lnSpc>
            </a:pPr>
            <a:r>
              <a:rPr lang="fr-FR" sz="1800" b="1" dirty="0" smtClean="0">
                <a:solidFill>
                  <a:srgbClr val="FFFF00"/>
                </a:solidFill>
              </a:rPr>
              <a:t>2  µs </a:t>
            </a:r>
            <a:r>
              <a:rPr lang="fr-FR" sz="1800" b="1" dirty="0" err="1">
                <a:solidFill>
                  <a:srgbClr val="FFFF00"/>
                </a:solidFill>
              </a:rPr>
              <a:t>crossing</a:t>
            </a:r>
            <a:r>
              <a:rPr lang="fr-FR" sz="1800" b="1" dirty="0">
                <a:solidFill>
                  <a:srgbClr val="FFFF00"/>
                </a:solidFill>
              </a:rPr>
              <a:t> time</a:t>
            </a:r>
          </a:p>
          <a:p>
            <a:pPr lvl="1">
              <a:lnSpc>
                <a:spcPct val="90000"/>
              </a:lnSpc>
              <a:buFontTx/>
              <a:buNone/>
            </a:pPr>
            <a:endParaRPr lang="fr-FR" sz="1800" dirty="0"/>
          </a:p>
        </p:txBody>
      </p:sp>
      <p:sp>
        <p:nvSpPr>
          <p:cNvPr id="800778" name="Rectangle 10"/>
          <p:cNvSpPr>
            <a:spLocks noChangeArrowheads="1"/>
          </p:cNvSpPr>
          <p:nvPr/>
        </p:nvSpPr>
        <p:spPr bwMode="auto">
          <a:xfrm>
            <a:off x="34925" y="4054476"/>
            <a:ext cx="3344863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</a:pPr>
            <a:r>
              <a:rPr lang="fr-FR" sz="1200" b="1" dirty="0" smtClean="0"/>
              <a:t>Bioluminescence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</a:pPr>
            <a:endParaRPr lang="fr-FR" sz="1200" b="1" dirty="0" smtClean="0"/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</a:pPr>
            <a:r>
              <a:rPr lang="fr-FR" sz="1200" b="1" dirty="0" err="1" smtClean="0"/>
              <a:t>Continuous</a:t>
            </a:r>
            <a:r>
              <a:rPr lang="fr-FR" sz="1200" b="1" dirty="0" smtClean="0"/>
              <a:t> </a:t>
            </a:r>
            <a:r>
              <a:rPr lang="fr-FR" sz="1200" b="1" dirty="0"/>
              <a:t>background  </a:t>
            </a:r>
            <a:endParaRPr lang="fr-FR" sz="1200" b="1" dirty="0" smtClean="0"/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</a:pPr>
            <a:r>
              <a:rPr lang="fr-FR" sz="1200" b="1" dirty="0" smtClean="0">
                <a:sym typeface="Symbol" pitchFamily="18" charset="2"/>
              </a:rPr>
              <a:t> 60 </a:t>
            </a:r>
            <a:r>
              <a:rPr lang="fr-FR" sz="1200" b="1" dirty="0">
                <a:sym typeface="Symbol" pitchFamily="18" charset="2"/>
              </a:rPr>
              <a:t>kHz </a:t>
            </a:r>
            <a:r>
              <a:rPr lang="fr-FR" sz="1200" b="1" dirty="0" smtClean="0">
                <a:sym typeface="Symbol" pitchFamily="18" charset="2"/>
              </a:rPr>
              <a:t>*</a:t>
            </a:r>
            <a:endParaRPr lang="fr-FR" sz="1200" b="1" dirty="0">
              <a:sym typeface="Symbol" pitchFamily="18" charset="2"/>
            </a:endParaRP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</a:pPr>
            <a:endParaRPr lang="fr-FR" sz="1200" b="1" dirty="0" smtClean="0"/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</a:pPr>
            <a:r>
              <a:rPr lang="fr-FR" sz="1200" b="1" dirty="0" err="1" smtClean="0"/>
              <a:t>Occasional</a:t>
            </a:r>
            <a:r>
              <a:rPr lang="fr-FR" sz="1200" b="1" dirty="0" smtClean="0"/>
              <a:t> </a:t>
            </a:r>
            <a:r>
              <a:rPr lang="fr-FR" sz="1200" b="1" dirty="0" err="1"/>
              <a:t>bursts</a:t>
            </a:r>
            <a:r>
              <a:rPr lang="fr-FR" sz="1200" b="1" dirty="0"/>
              <a:t> ~MHz</a:t>
            </a:r>
          </a:p>
        </p:txBody>
      </p:sp>
    </p:spTree>
    <p:custDataLst>
      <p:tags r:id="rId1"/>
    </p:custDataLst>
  </p:cSld>
  <p:clrMapOvr>
    <a:masterClrMapping/>
  </p:clrMapOvr>
  <p:transition advTm="106749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57072-E434-46F1-8A46-8788A0FB076A}" type="slidenum">
              <a:rPr lang="it-IT"/>
              <a:pPr/>
              <a:t>22</a:t>
            </a:fld>
            <a:endParaRPr lang="it-IT"/>
          </a:p>
        </p:txBody>
      </p:sp>
      <p:pic>
        <p:nvPicPr>
          <p:cNvPr id="145410" name="Picture 2" descr="r34927_7155_5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7488" y="1633538"/>
            <a:ext cx="4895850" cy="4468812"/>
          </a:xfrm>
          <a:prstGeom prst="rect">
            <a:avLst/>
          </a:prstGeom>
          <a:noFill/>
        </p:spPr>
      </p:pic>
      <p:sp>
        <p:nvSpPr>
          <p:cNvPr id="145412" name="Text Box 4"/>
          <p:cNvSpPr txBox="1">
            <a:spLocks noChangeArrowheads="1"/>
          </p:cNvSpPr>
          <p:nvPr/>
        </p:nvSpPr>
        <p:spPr bwMode="auto">
          <a:xfrm>
            <a:off x="5307013" y="1498600"/>
            <a:ext cx="3654425" cy="6740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sz="1400" dirty="0">
                <a:cs typeface="Lucida Sans Unicode" pitchFamily="34" charset="0"/>
              </a:rPr>
              <a:t>Example of a </a:t>
            </a:r>
            <a:r>
              <a:rPr lang="en-US" sz="1400" dirty="0">
                <a:solidFill>
                  <a:srgbClr val="FF0000"/>
                </a:solidFill>
                <a:cs typeface="Lucida Sans Unicode" pitchFamily="34" charset="0"/>
              </a:rPr>
              <a:t>reconstructed up-going </a:t>
            </a:r>
            <a:r>
              <a:rPr lang="en-US" sz="1400" dirty="0" err="1">
                <a:solidFill>
                  <a:srgbClr val="FF0000"/>
                </a:solidFill>
                <a:cs typeface="Lucida Sans Unicode" pitchFamily="34" charset="0"/>
              </a:rPr>
              <a:t>muon</a:t>
            </a:r>
            <a:r>
              <a:rPr lang="en-US" sz="1400" dirty="0">
                <a:cs typeface="Lucida Sans Unicode" pitchFamily="34" charset="0"/>
              </a:rPr>
              <a:t> (i.e. a neutrino candidate) detected in 6/12 detector lines:</a:t>
            </a:r>
          </a:p>
        </p:txBody>
      </p:sp>
      <p:sp>
        <p:nvSpPr>
          <p:cNvPr id="145413" name="Rectangle 5"/>
          <p:cNvSpPr>
            <a:spLocks noChangeArrowheads="1"/>
          </p:cNvSpPr>
          <p:nvPr/>
        </p:nvSpPr>
        <p:spPr bwMode="auto">
          <a:xfrm>
            <a:off x="1577975" y="1760538"/>
            <a:ext cx="941388" cy="852487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5414" name="Rectangle 6"/>
          <p:cNvSpPr>
            <a:spLocks noChangeArrowheads="1"/>
          </p:cNvSpPr>
          <p:nvPr/>
        </p:nvSpPr>
        <p:spPr bwMode="auto">
          <a:xfrm>
            <a:off x="2808288" y="1754188"/>
            <a:ext cx="941387" cy="852487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5415" name="Rectangle 7"/>
          <p:cNvSpPr>
            <a:spLocks noChangeArrowheads="1"/>
          </p:cNvSpPr>
          <p:nvPr/>
        </p:nvSpPr>
        <p:spPr bwMode="auto">
          <a:xfrm>
            <a:off x="2801938" y="2871788"/>
            <a:ext cx="941387" cy="852487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5416" name="Rectangle 8"/>
          <p:cNvSpPr>
            <a:spLocks noChangeArrowheads="1"/>
          </p:cNvSpPr>
          <p:nvPr/>
        </p:nvSpPr>
        <p:spPr bwMode="auto">
          <a:xfrm>
            <a:off x="1585913" y="2867025"/>
            <a:ext cx="941387" cy="852488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5417" name="Rectangle 9"/>
          <p:cNvSpPr>
            <a:spLocks noChangeArrowheads="1"/>
          </p:cNvSpPr>
          <p:nvPr/>
        </p:nvSpPr>
        <p:spPr bwMode="auto">
          <a:xfrm>
            <a:off x="355600" y="2873375"/>
            <a:ext cx="941388" cy="852488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5418" name="Rectangle 10"/>
          <p:cNvSpPr>
            <a:spLocks noChangeArrowheads="1"/>
          </p:cNvSpPr>
          <p:nvPr/>
        </p:nvSpPr>
        <p:spPr bwMode="auto">
          <a:xfrm>
            <a:off x="4032250" y="2867025"/>
            <a:ext cx="941388" cy="852488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5419" name="Rectangle 11"/>
          <p:cNvSpPr>
            <a:spLocks noChangeArrowheads="1"/>
          </p:cNvSpPr>
          <p:nvPr/>
        </p:nvSpPr>
        <p:spPr bwMode="auto">
          <a:xfrm>
            <a:off x="4025900" y="3984625"/>
            <a:ext cx="941388" cy="852488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5420" name="Rectangle 12"/>
          <p:cNvSpPr>
            <a:spLocks noChangeArrowheads="1"/>
          </p:cNvSpPr>
          <p:nvPr/>
        </p:nvSpPr>
        <p:spPr bwMode="auto">
          <a:xfrm>
            <a:off x="2797175" y="3979863"/>
            <a:ext cx="941388" cy="852487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5421" name="Rectangle 13"/>
          <p:cNvSpPr>
            <a:spLocks noChangeArrowheads="1"/>
          </p:cNvSpPr>
          <p:nvPr/>
        </p:nvSpPr>
        <p:spPr bwMode="auto">
          <a:xfrm>
            <a:off x="1579563" y="3973513"/>
            <a:ext cx="941387" cy="852487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5422" name="Rectangle 14"/>
          <p:cNvSpPr>
            <a:spLocks noChangeArrowheads="1"/>
          </p:cNvSpPr>
          <p:nvPr/>
        </p:nvSpPr>
        <p:spPr bwMode="auto">
          <a:xfrm>
            <a:off x="350838" y="3979863"/>
            <a:ext cx="941387" cy="852487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5423" name="Rectangle 15"/>
          <p:cNvSpPr>
            <a:spLocks noChangeArrowheads="1"/>
          </p:cNvSpPr>
          <p:nvPr/>
        </p:nvSpPr>
        <p:spPr bwMode="auto">
          <a:xfrm>
            <a:off x="2803525" y="5099050"/>
            <a:ext cx="941388" cy="852488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5424" name="Rectangle 16"/>
          <p:cNvSpPr>
            <a:spLocks noChangeArrowheads="1"/>
          </p:cNvSpPr>
          <p:nvPr/>
        </p:nvSpPr>
        <p:spPr bwMode="auto">
          <a:xfrm>
            <a:off x="1573213" y="5105400"/>
            <a:ext cx="941387" cy="852488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5425" name="Rectangle 17"/>
          <p:cNvSpPr>
            <a:spLocks noChangeArrowheads="1"/>
          </p:cNvSpPr>
          <p:nvPr/>
        </p:nvSpPr>
        <p:spPr bwMode="auto">
          <a:xfrm>
            <a:off x="5202238" y="2544763"/>
            <a:ext cx="3792537" cy="3521075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45426" name="Picture 18" descr="r33236f109727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40338" y="2601913"/>
            <a:ext cx="3683000" cy="3432175"/>
          </a:xfrm>
          <a:prstGeom prst="rect">
            <a:avLst/>
          </a:prstGeom>
          <a:noFill/>
        </p:spPr>
      </p:pic>
      <p:sp>
        <p:nvSpPr>
          <p:cNvPr id="145428" name="Rectangle 20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4500" dirty="0"/>
              <a:t>Neutrino-induced </a:t>
            </a:r>
            <a:r>
              <a:rPr lang="en-US" sz="4500" dirty="0" err="1"/>
              <a:t>muon</a:t>
            </a:r>
            <a:endParaRPr lang="en-US" sz="4500" dirty="0"/>
          </a:p>
        </p:txBody>
      </p:sp>
      <p:sp>
        <p:nvSpPr>
          <p:cNvPr id="145429" name="Line 21"/>
          <p:cNvSpPr>
            <a:spLocks noChangeShapeType="1"/>
          </p:cNvSpPr>
          <p:nvPr/>
        </p:nvSpPr>
        <p:spPr bwMode="auto">
          <a:xfrm flipH="1">
            <a:off x="179388" y="6165850"/>
            <a:ext cx="5184775" cy="1588"/>
          </a:xfrm>
          <a:prstGeom prst="line">
            <a:avLst/>
          </a:prstGeom>
          <a:noFill/>
          <a:ln w="41275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5430" name="Text Box 22"/>
          <p:cNvSpPr txBox="1">
            <a:spLocks noChangeArrowheads="1"/>
          </p:cNvSpPr>
          <p:nvPr/>
        </p:nvSpPr>
        <p:spPr bwMode="auto">
          <a:xfrm>
            <a:off x="3886200" y="5562600"/>
            <a:ext cx="1313181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  <a:latin typeface="Arial" pitchFamily="34" charset="0"/>
              </a:rPr>
              <a:t>Hit </a:t>
            </a:r>
            <a:r>
              <a:rPr lang="it-IT" sz="2400" b="1" dirty="0" err="1" smtClean="0">
                <a:solidFill>
                  <a:srgbClr val="FF0000"/>
                </a:solidFill>
                <a:latin typeface="Arial" pitchFamily="34" charset="0"/>
              </a:rPr>
              <a:t>time</a:t>
            </a:r>
            <a:endParaRPr lang="it-IT" sz="2400" b="1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145431" name="Line 23"/>
          <p:cNvSpPr>
            <a:spLocks noChangeShapeType="1"/>
          </p:cNvSpPr>
          <p:nvPr/>
        </p:nvSpPr>
        <p:spPr bwMode="auto">
          <a:xfrm>
            <a:off x="211138" y="836613"/>
            <a:ext cx="0" cy="5329237"/>
          </a:xfrm>
          <a:prstGeom prst="line">
            <a:avLst/>
          </a:prstGeom>
          <a:noFill/>
          <a:ln w="41275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5432" name="Text Box 24"/>
          <p:cNvSpPr txBox="1">
            <a:spLocks noChangeArrowheads="1"/>
          </p:cNvSpPr>
          <p:nvPr/>
        </p:nvSpPr>
        <p:spPr bwMode="auto">
          <a:xfrm>
            <a:off x="334963" y="1603375"/>
            <a:ext cx="107273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  <a:latin typeface="Arial" pitchFamily="34" charset="0"/>
              </a:rPr>
              <a:t>PMT z</a:t>
            </a:r>
            <a:endParaRPr lang="it-IT" sz="2400" b="1" dirty="0">
              <a:solidFill>
                <a:srgbClr val="FF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3000"/>
                                        <p:tgtEl>
                                          <p:spTgt spid="145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3000"/>
                                        <p:tgtEl>
                                          <p:spTgt spid="145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/>
                                        <p:tgtEl>
                                          <p:spTgt spid="145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/>
                                        <p:tgtEl>
                                          <p:spTgt spid="145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5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7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3000"/>
                                        <p:tgtEl>
                                          <p:spTgt spid="145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/>
                                        <p:tgtEl>
                                          <p:spTgt spid="145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/>
                                        <p:tgtEl>
                                          <p:spTgt spid="145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/>
                                        <p:tgtEl>
                                          <p:spTgt spid="145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5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7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3000"/>
                                        <p:tgtEl>
                                          <p:spTgt spid="145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/>
                                        <p:tgtEl>
                                          <p:spTgt spid="145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/>
                                        <p:tgtEl>
                                          <p:spTgt spid="145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/>
                                        <p:tgtEl>
                                          <p:spTgt spid="145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5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7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3000"/>
                                        <p:tgtEl>
                                          <p:spTgt spid="145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/>
                                        <p:tgtEl>
                                          <p:spTgt spid="145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/>
                                        <p:tgtEl>
                                          <p:spTgt spid="145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/>
                                        <p:tgtEl>
                                          <p:spTgt spid="145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5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7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3000"/>
                                        <p:tgtEl>
                                          <p:spTgt spid="145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/>
                                        <p:tgtEl>
                                          <p:spTgt spid="145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/>
                                        <p:tgtEl>
                                          <p:spTgt spid="1454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/>
                                        <p:tgtEl>
                                          <p:spTgt spid="1454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5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7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3000"/>
                                        <p:tgtEl>
                                          <p:spTgt spid="145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/>
                                        <p:tgtEl>
                                          <p:spTgt spid="145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/>
                                        <p:tgtEl>
                                          <p:spTgt spid="145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/>
                                        <p:tgtEl>
                                          <p:spTgt spid="145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5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7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3000"/>
                                        <p:tgtEl>
                                          <p:spTgt spid="145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/>
                                        <p:tgtEl>
                                          <p:spTgt spid="145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/>
                                        <p:tgtEl>
                                          <p:spTgt spid="1454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0"/>
                                        <p:tgtEl>
                                          <p:spTgt spid="1454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7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3000"/>
                                        <p:tgtEl>
                                          <p:spTgt spid="145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0"/>
                                        <p:tgtEl>
                                          <p:spTgt spid="145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/>
                                        <p:tgtEl>
                                          <p:spTgt spid="145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/>
                                        <p:tgtEl>
                                          <p:spTgt spid="145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5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7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3000"/>
                                        <p:tgtEl>
                                          <p:spTgt spid="145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0"/>
                                        <p:tgtEl>
                                          <p:spTgt spid="145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0"/>
                                        <p:tgtEl>
                                          <p:spTgt spid="145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0"/>
                                        <p:tgtEl>
                                          <p:spTgt spid="145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5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7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3000"/>
                                        <p:tgtEl>
                                          <p:spTgt spid="145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0"/>
                                        <p:tgtEl>
                                          <p:spTgt spid="145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0"/>
                                        <p:tgtEl>
                                          <p:spTgt spid="145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0"/>
                                        <p:tgtEl>
                                          <p:spTgt spid="145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5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7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3000"/>
                                        <p:tgtEl>
                                          <p:spTgt spid="145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000"/>
                                        <p:tgtEl>
                                          <p:spTgt spid="145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0"/>
                                        <p:tgtEl>
                                          <p:spTgt spid="1454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0"/>
                                        <p:tgtEl>
                                          <p:spTgt spid="1454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5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7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3000"/>
                                        <p:tgtEl>
                                          <p:spTgt spid="145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000"/>
                                        <p:tgtEl>
                                          <p:spTgt spid="145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000"/>
                                        <p:tgtEl>
                                          <p:spTgt spid="145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000"/>
                                        <p:tgtEl>
                                          <p:spTgt spid="145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5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13" grpId="0" animBg="1"/>
      <p:bldP spid="145414" grpId="0" animBg="1"/>
      <p:bldP spid="145415" grpId="0" animBg="1"/>
      <p:bldP spid="145416" grpId="0" animBg="1"/>
      <p:bldP spid="145417" grpId="0" animBg="1"/>
      <p:bldP spid="145418" grpId="0" animBg="1"/>
      <p:bldP spid="145419" grpId="0" animBg="1"/>
      <p:bldP spid="145420" grpId="0" animBg="1"/>
      <p:bldP spid="145421" grpId="0" animBg="1"/>
      <p:bldP spid="145422" grpId="0" animBg="1"/>
      <p:bldP spid="145423" grpId="0" animBg="1"/>
      <p:bldP spid="1454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D0449-C4BD-4E1E-9701-BE625B3A0C89}" type="slidenum">
              <a:rPr lang="it-IT"/>
              <a:pPr/>
              <a:t>23</a:t>
            </a:fld>
            <a:endParaRPr lang="it-IT"/>
          </a:p>
        </p:txBody>
      </p:sp>
      <p:sp>
        <p:nvSpPr>
          <p:cNvPr id="148482" name="1 Título"/>
          <p:cNvSpPr>
            <a:spLocks noGrp="1"/>
          </p:cNvSpPr>
          <p:nvPr>
            <p:ph type="title" idx="4294967295"/>
          </p:nvPr>
        </p:nvSpPr>
        <p:spPr bwMode="auto">
          <a:xfrm>
            <a:off x="457200" y="44450"/>
            <a:ext cx="82296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/>
          <a:p>
            <a:r>
              <a:rPr lang="en-US" sz="4500"/>
              <a:t>Detector footprint</a:t>
            </a:r>
          </a:p>
        </p:txBody>
      </p:sp>
      <p:sp>
        <p:nvSpPr>
          <p:cNvPr id="148483" name="2 Marcador de contenido"/>
          <p:cNvSpPr>
            <a:spLocks noGrp="1"/>
          </p:cNvSpPr>
          <p:nvPr>
            <p:ph idx="4294967295"/>
          </p:nvPr>
        </p:nvSpPr>
        <p:spPr bwMode="auto">
          <a:xfrm>
            <a:off x="457200" y="1052513"/>
            <a:ext cx="8229600" cy="52863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342900" indent="-342900">
              <a:buFont typeface="Wingdings 2" pitchFamily="18" charset="2"/>
              <a:buNone/>
            </a:pPr>
            <a:r>
              <a:rPr lang="en-US" sz="1800">
                <a:latin typeface="Lucida Sans" pitchFamily="34" charset="0"/>
              </a:rPr>
              <a:t>Detector as seen by atmospheric muons: reconstructed  position of the muon at the time of the first triggered hit</a:t>
            </a:r>
          </a:p>
        </p:txBody>
      </p:sp>
      <p:pic>
        <p:nvPicPr>
          <p:cNvPr id="14848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1804988"/>
            <a:ext cx="6369050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41" name="Picture 13" descr="C:\Documents and Settings\zaborov\Desktop\Lomonosov-2009\theta_allall_log3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982663"/>
            <a:ext cx="6708775" cy="4503737"/>
          </a:xfrm>
          <a:prstGeom prst="rect">
            <a:avLst/>
          </a:prstGeom>
          <a:noFill/>
        </p:spPr>
      </p:pic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Zenith angle distribution</a:t>
            </a:r>
            <a:endParaRPr lang="ru-RU" sz="3200" dirty="0"/>
          </a:p>
        </p:txBody>
      </p:sp>
      <p:sp>
        <p:nvSpPr>
          <p:cNvPr id="99333" name="Rectangle 5"/>
          <p:cNvSpPr>
            <a:spLocks noChangeArrowheads="1"/>
          </p:cNvSpPr>
          <p:nvPr/>
        </p:nvSpPr>
        <p:spPr bwMode="auto">
          <a:xfrm>
            <a:off x="1143000" y="2990850"/>
            <a:ext cx="2551113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r>
              <a:rPr lang="en-US" sz="1800" b="1" dirty="0">
                <a:sym typeface="Symbol" pitchFamily="18" charset="2"/>
              </a:rPr>
              <a:t>neutrinos</a:t>
            </a:r>
          </a:p>
        </p:txBody>
      </p:sp>
      <p:sp>
        <p:nvSpPr>
          <p:cNvPr id="99336" name="Rectangle 8"/>
          <p:cNvSpPr>
            <a:spLocks noChangeArrowheads="1"/>
          </p:cNvSpPr>
          <p:nvPr/>
        </p:nvSpPr>
        <p:spPr bwMode="auto">
          <a:xfrm>
            <a:off x="5257800" y="2514600"/>
            <a:ext cx="3886200" cy="161582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1800" dirty="0"/>
              <a:t>June 2007 – Dec 2008</a:t>
            </a:r>
          </a:p>
          <a:p>
            <a:pPr algn="l">
              <a:spcBef>
                <a:spcPct val="50000"/>
              </a:spcBef>
            </a:pPr>
            <a:r>
              <a:rPr lang="en-GB" sz="1800" dirty="0"/>
              <a:t>5+10+12 lines</a:t>
            </a:r>
          </a:p>
          <a:p>
            <a:pPr algn="l">
              <a:spcBef>
                <a:spcPct val="50000"/>
              </a:spcBef>
            </a:pPr>
            <a:r>
              <a:rPr lang="en-GB" sz="1800" dirty="0"/>
              <a:t>341 active day</a:t>
            </a:r>
          </a:p>
          <a:p>
            <a:pPr algn="l">
              <a:spcBef>
                <a:spcPct val="50000"/>
              </a:spcBef>
            </a:pPr>
            <a:r>
              <a:rPr lang="en-GB" sz="1800" dirty="0"/>
              <a:t>1062 upward neutrino candidates</a:t>
            </a:r>
          </a:p>
        </p:txBody>
      </p:sp>
      <p:sp>
        <p:nvSpPr>
          <p:cNvPr id="99337" name="Text Box 9"/>
          <p:cNvSpPr txBox="1">
            <a:spLocks noChangeArrowheads="1"/>
          </p:cNvSpPr>
          <p:nvPr/>
        </p:nvSpPr>
        <p:spPr bwMode="auto">
          <a:xfrm>
            <a:off x="1447800" y="5105400"/>
            <a:ext cx="11977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000" dirty="0" err="1"/>
              <a:t>upgoing</a:t>
            </a:r>
            <a:endParaRPr lang="ru-RU" sz="2000" dirty="0"/>
          </a:p>
        </p:txBody>
      </p:sp>
      <p:sp>
        <p:nvSpPr>
          <p:cNvPr id="99338" name="Text Box 10"/>
          <p:cNvSpPr txBox="1">
            <a:spLocks noChangeArrowheads="1"/>
          </p:cNvSpPr>
          <p:nvPr/>
        </p:nvSpPr>
        <p:spPr bwMode="auto">
          <a:xfrm>
            <a:off x="4572000" y="5105400"/>
            <a:ext cx="155363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000" dirty="0" err="1"/>
              <a:t>downgoing</a:t>
            </a:r>
            <a:endParaRPr lang="ru-RU" sz="2000" dirty="0"/>
          </a:p>
        </p:txBody>
      </p:sp>
      <p:sp>
        <p:nvSpPr>
          <p:cNvPr id="99339" name="Text Box 11"/>
          <p:cNvSpPr txBox="1">
            <a:spLocks noChangeArrowheads="1"/>
          </p:cNvSpPr>
          <p:nvPr/>
        </p:nvSpPr>
        <p:spPr bwMode="auto">
          <a:xfrm>
            <a:off x="152400" y="5881688"/>
            <a:ext cx="559961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600" dirty="0">
                <a:solidFill>
                  <a:srgbClr val="00FF00"/>
                </a:solidFill>
              </a:rPr>
              <a:t>Good agreement with “standard” neutrino oscillations</a:t>
            </a:r>
            <a:r>
              <a:rPr lang="en-US" dirty="0">
                <a:solidFill>
                  <a:srgbClr val="00FF00"/>
                </a:solidFill>
              </a:rPr>
              <a:t>:</a:t>
            </a:r>
          </a:p>
        </p:txBody>
      </p:sp>
      <p:sp>
        <p:nvSpPr>
          <p:cNvPr id="99342" name="Line 14"/>
          <p:cNvSpPr>
            <a:spLocks noChangeShapeType="1"/>
          </p:cNvSpPr>
          <p:nvPr/>
        </p:nvSpPr>
        <p:spPr bwMode="auto">
          <a:xfrm>
            <a:off x="2362200" y="3429000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99343" name="Text Box 15"/>
          <p:cNvSpPr txBox="1">
            <a:spLocks noChangeArrowheads="1"/>
          </p:cNvSpPr>
          <p:nvPr/>
        </p:nvSpPr>
        <p:spPr bwMode="auto">
          <a:xfrm>
            <a:off x="5630474" y="6019800"/>
            <a:ext cx="35135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FFFF00"/>
                </a:solidFill>
              </a:rPr>
              <a:t>sin</a:t>
            </a:r>
            <a:r>
              <a:rPr lang="en-US" sz="1800" baseline="30000" dirty="0">
                <a:solidFill>
                  <a:srgbClr val="FFFF00"/>
                </a:solidFill>
              </a:rPr>
              <a:t>2</a:t>
            </a:r>
            <a:r>
              <a:rPr lang="en-US" sz="1800" dirty="0">
                <a:solidFill>
                  <a:srgbClr val="FFFF00"/>
                </a:solidFill>
              </a:rPr>
              <a:t> 2</a:t>
            </a:r>
            <a:r>
              <a:rPr lang="en-US" sz="1800" dirty="0">
                <a:solidFill>
                  <a:srgbClr val="FFFF00"/>
                </a:solidFill>
                <a:cs typeface="Arial" charset="0"/>
              </a:rPr>
              <a:t>θ</a:t>
            </a:r>
            <a:r>
              <a:rPr lang="en-US" sz="1800" dirty="0">
                <a:solidFill>
                  <a:srgbClr val="FFFF00"/>
                </a:solidFill>
              </a:rPr>
              <a:t> = 1; </a:t>
            </a:r>
            <a:r>
              <a:rPr lang="en-US" sz="1800" dirty="0">
                <a:solidFill>
                  <a:srgbClr val="FFFF00"/>
                </a:solidFill>
                <a:cs typeface="Arial" charset="0"/>
              </a:rPr>
              <a:t>Δ</a:t>
            </a:r>
            <a:r>
              <a:rPr lang="en-US" sz="1800" dirty="0">
                <a:solidFill>
                  <a:srgbClr val="FFFF00"/>
                </a:solidFill>
              </a:rPr>
              <a:t>m</a:t>
            </a:r>
            <a:r>
              <a:rPr lang="en-US" sz="1800" baseline="30000" dirty="0">
                <a:solidFill>
                  <a:srgbClr val="FFFF00"/>
                </a:solidFill>
              </a:rPr>
              <a:t>2</a:t>
            </a:r>
            <a:r>
              <a:rPr lang="en-US" sz="1800" dirty="0">
                <a:solidFill>
                  <a:srgbClr val="FFFF00"/>
                </a:solidFill>
              </a:rPr>
              <a:t> = 2.4 </a:t>
            </a:r>
            <a:r>
              <a:rPr lang="en-US" sz="1800" dirty="0">
                <a:solidFill>
                  <a:srgbClr val="FFFF00"/>
                </a:solidFill>
                <a:cs typeface="Arial" charset="0"/>
              </a:rPr>
              <a:t>·</a:t>
            </a:r>
            <a:r>
              <a:rPr lang="en-US" sz="1800" dirty="0">
                <a:solidFill>
                  <a:srgbClr val="FFFF00"/>
                </a:solidFill>
              </a:rPr>
              <a:t> 10</a:t>
            </a:r>
            <a:r>
              <a:rPr lang="en-US" sz="1800" baseline="30000" dirty="0">
                <a:solidFill>
                  <a:srgbClr val="FFFF00"/>
                </a:solidFill>
              </a:rPr>
              <a:t>-3</a:t>
            </a:r>
            <a:r>
              <a:rPr lang="en-US" sz="1800" dirty="0">
                <a:solidFill>
                  <a:srgbClr val="FFFF00"/>
                </a:solidFill>
              </a:rPr>
              <a:t> eV</a:t>
            </a:r>
            <a:r>
              <a:rPr lang="en-US" sz="1800" baseline="30000" dirty="0">
                <a:solidFill>
                  <a:srgbClr val="FFFF00"/>
                </a:solidFill>
              </a:rPr>
              <a:t>2</a:t>
            </a:r>
            <a:endParaRPr lang="ru-RU" sz="1800" baseline="30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 smtClean="0"/>
              <a:t>2007 data </a:t>
            </a:r>
            <a:r>
              <a:rPr lang="en-US" sz="2400" b="1" dirty="0" smtClean="0">
                <a:sym typeface="Wingdings" pitchFamily="2" charset="2"/>
              </a:rPr>
              <a:t> </a:t>
            </a:r>
            <a:r>
              <a:rPr lang="en-US" sz="2400" b="1" dirty="0" smtClean="0"/>
              <a:t>neutrino </a:t>
            </a:r>
            <a:r>
              <a:rPr lang="en-US" sz="2400" b="1" dirty="0"/>
              <a:t>sky map (all sky search)</a:t>
            </a:r>
            <a:endParaRPr lang="ru-RU" sz="2400" b="1" dirty="0"/>
          </a:p>
        </p:txBody>
      </p:sp>
      <p:sp>
        <p:nvSpPr>
          <p:cNvPr id="96271" name="Text Box 15"/>
          <p:cNvSpPr txBox="1">
            <a:spLocks noChangeArrowheads="1"/>
          </p:cNvSpPr>
          <p:nvPr/>
        </p:nvSpPr>
        <p:spPr bwMode="auto">
          <a:xfrm>
            <a:off x="0" y="5105400"/>
            <a:ext cx="422423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Effective </a:t>
            </a:r>
            <a:r>
              <a:rPr lang="en-US" sz="1800" b="1" dirty="0">
                <a:solidFill>
                  <a:schemeClr val="bg1"/>
                </a:solidFill>
              </a:rPr>
              <a:t>live time: 140 </a:t>
            </a:r>
            <a:r>
              <a:rPr lang="en-US" sz="1800" b="1" dirty="0" smtClean="0">
                <a:solidFill>
                  <a:schemeClr val="bg1"/>
                </a:solidFill>
              </a:rPr>
              <a:t>days – 5 lines</a:t>
            </a:r>
            <a:endParaRPr lang="en-US" sz="1800" b="1" dirty="0">
              <a:solidFill>
                <a:schemeClr val="bg1"/>
              </a:solidFill>
            </a:endParaRPr>
          </a:p>
          <a:p>
            <a:pPr algn="l"/>
            <a:r>
              <a:rPr lang="en-US" sz="1800" b="1" dirty="0">
                <a:solidFill>
                  <a:schemeClr val="bg1"/>
                </a:solidFill>
              </a:rPr>
              <a:t>94 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upgoing</a:t>
            </a:r>
            <a:r>
              <a:rPr lang="en-US" sz="1800" b="1" dirty="0" smtClean="0">
                <a:solidFill>
                  <a:schemeClr val="bg1"/>
                </a:solidFill>
              </a:rPr>
              <a:t> neutrinos</a:t>
            </a:r>
            <a:endParaRPr lang="ru-RU" sz="1800" b="1" dirty="0">
              <a:solidFill>
                <a:schemeClr val="bg1"/>
              </a:solidFill>
            </a:endParaRPr>
          </a:p>
        </p:txBody>
      </p:sp>
      <p:pic>
        <p:nvPicPr>
          <p:cNvPr id="96272" name="Picture 16" descr="C:\Documents and Settings\zaborov\Desktop\Lomonosov-2009\skymap_Real_5Lines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76400"/>
            <a:ext cx="4080169" cy="2743200"/>
          </a:xfrm>
          <a:prstGeom prst="rect">
            <a:avLst/>
          </a:prstGeom>
          <a:noFill/>
        </p:spPr>
      </p:pic>
      <p:sp>
        <p:nvSpPr>
          <p:cNvPr id="96273" name="Text Box 17"/>
          <p:cNvSpPr txBox="1">
            <a:spLocks noChangeArrowheads="1"/>
          </p:cNvSpPr>
          <p:nvPr/>
        </p:nvSpPr>
        <p:spPr bwMode="auto">
          <a:xfrm>
            <a:off x="609600" y="4495800"/>
            <a:ext cx="296267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/>
              <a:t>Equatorial coordinates</a:t>
            </a:r>
            <a:endParaRPr lang="ru-RU" sz="2000" dirty="0"/>
          </a:p>
        </p:txBody>
      </p:sp>
      <p:sp>
        <p:nvSpPr>
          <p:cNvPr id="96274" name="Text Box 18"/>
          <p:cNvSpPr txBox="1">
            <a:spLocks noChangeArrowheads="1"/>
          </p:cNvSpPr>
          <p:nvPr/>
        </p:nvSpPr>
        <p:spPr bwMode="auto">
          <a:xfrm>
            <a:off x="381000" y="1143000"/>
            <a:ext cx="32496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FFFF00"/>
                </a:solidFill>
              </a:rPr>
              <a:t>No significant excess found</a:t>
            </a:r>
            <a:endParaRPr lang="ru-RU" sz="1800" dirty="0">
              <a:solidFill>
                <a:srgbClr val="FFFF00"/>
              </a:solidFill>
            </a:endParaRPr>
          </a:p>
        </p:txBody>
      </p:sp>
      <p:pic>
        <p:nvPicPr>
          <p:cNvPr id="8" name="Picture 7" descr="C:\Documents and Settings\zaborov\Desktop\seminar-ITEP-2009\public-plots-downloaded\Plot_UpperLimit_unbin_v2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1066800"/>
            <a:ext cx="3961391" cy="3738563"/>
          </a:xfrm>
          <a:prstGeom prst="rect">
            <a:avLst/>
          </a:prstGeom>
          <a:noFill/>
        </p:spPr>
      </p:pic>
      <p:sp>
        <p:nvSpPr>
          <p:cNvPr id="9" name="Rettangolo 8"/>
          <p:cNvSpPr/>
          <p:nvPr/>
        </p:nvSpPr>
        <p:spPr>
          <a:xfrm>
            <a:off x="4572000" y="510540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GB" sz="1800" dirty="0" smtClean="0">
                <a:solidFill>
                  <a:schemeClr val="bg1"/>
                </a:solidFill>
              </a:rPr>
              <a:t>Upper limits obtained with 2007 data compared with 1 year of complete detector  and other experiments</a:t>
            </a:r>
          </a:p>
          <a:p>
            <a:pPr algn="l"/>
            <a:endParaRPr lang="en-GB" sz="1800" dirty="0" smtClean="0">
              <a:solidFill>
                <a:schemeClr val="bg1"/>
              </a:solidFill>
            </a:endParaRPr>
          </a:p>
          <a:p>
            <a:pPr algn="l"/>
            <a:r>
              <a:rPr lang="en-GB" sz="1800" dirty="0" smtClean="0">
                <a:solidFill>
                  <a:schemeClr val="bg1"/>
                </a:solidFill>
              </a:rPr>
              <a:t>Analysis of  full detector  data  ongoing</a:t>
            </a:r>
            <a:endParaRPr lang="en-GB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316912" cy="836613"/>
          </a:xfrm>
        </p:spPr>
        <p:txBody>
          <a:bodyPr/>
          <a:lstStyle/>
          <a:p>
            <a:r>
              <a:rPr lang="it-IT" dirty="0" err="1" smtClean="0"/>
              <a:t>Additional</a:t>
            </a:r>
            <a:r>
              <a:rPr lang="it-IT" dirty="0" smtClean="0"/>
              <a:t> </a:t>
            </a:r>
            <a:r>
              <a:rPr lang="it-IT" dirty="0" err="1" smtClean="0"/>
              <a:t>initiatives</a:t>
            </a:r>
            <a:r>
              <a:rPr lang="it-IT" dirty="0" smtClean="0"/>
              <a:t> in ANTARES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304800" y="1219200"/>
            <a:ext cx="8647688" cy="95410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marL="514350" lvl="0" indent="-514350">
              <a:buAutoNum type="alphaLcParenR"/>
            </a:pPr>
            <a:r>
              <a:rPr lang="it-IT" b="0" kern="0" dirty="0" err="1" smtClean="0">
                <a:solidFill>
                  <a:srgbClr val="FFFF00"/>
                </a:solidFill>
              </a:rPr>
              <a:t>Antares-Virgo-Ligo</a:t>
            </a:r>
            <a:r>
              <a:rPr lang="it-IT" b="0" kern="0" dirty="0" smtClean="0">
                <a:solidFill>
                  <a:srgbClr val="FFFF00"/>
                </a:solidFill>
              </a:rPr>
              <a:t> </a:t>
            </a:r>
            <a:r>
              <a:rPr lang="it-IT" b="0" kern="0" dirty="0" err="1" smtClean="0">
                <a:solidFill>
                  <a:srgbClr val="FFFF00"/>
                </a:solidFill>
              </a:rPr>
              <a:t>agreeement</a:t>
            </a:r>
            <a:r>
              <a:rPr lang="it-IT" b="0" kern="0" dirty="0" smtClean="0">
                <a:solidFill>
                  <a:srgbClr val="FFFF00"/>
                </a:solidFill>
              </a:rPr>
              <a:t> (common trigger)</a:t>
            </a:r>
          </a:p>
          <a:p>
            <a:pPr marL="514350" lvl="0" indent="-514350" algn="l">
              <a:buAutoNum type="alphaLcParenR"/>
            </a:pPr>
            <a:r>
              <a:rPr lang="it-IT" b="0" kern="0" dirty="0" err="1" smtClean="0">
                <a:solidFill>
                  <a:srgbClr val="FFFF00"/>
                </a:solidFill>
              </a:rPr>
              <a:t>Antares</a:t>
            </a:r>
            <a:r>
              <a:rPr lang="it-IT" b="0" kern="0" dirty="0" smtClean="0">
                <a:solidFill>
                  <a:srgbClr val="FFFF00"/>
                </a:solidFill>
              </a:rPr>
              <a:t> </a:t>
            </a:r>
            <a:r>
              <a:rPr lang="it-IT" b="0" kern="0" dirty="0" err="1" smtClean="0">
                <a:solidFill>
                  <a:srgbClr val="FFFF00"/>
                </a:solidFill>
              </a:rPr>
              <a:t>Alerts</a:t>
            </a:r>
            <a:r>
              <a:rPr lang="it-IT" b="0" kern="0" dirty="0" smtClean="0">
                <a:solidFill>
                  <a:srgbClr val="FFFF00"/>
                </a:solidFill>
              </a:rPr>
              <a:t> </a:t>
            </a:r>
            <a:r>
              <a:rPr lang="it-IT" b="0" kern="0" dirty="0" err="1" smtClean="0">
                <a:solidFill>
                  <a:srgbClr val="FFFF00"/>
                </a:solidFill>
              </a:rPr>
              <a:t>to</a:t>
            </a:r>
            <a:r>
              <a:rPr lang="it-IT" b="0" kern="0" dirty="0" smtClean="0">
                <a:solidFill>
                  <a:srgbClr val="FFFF00"/>
                </a:solidFill>
              </a:rPr>
              <a:t> </a:t>
            </a:r>
            <a:r>
              <a:rPr lang="it-IT" b="0" kern="0" dirty="0" err="1" smtClean="0">
                <a:solidFill>
                  <a:srgbClr val="FFFF00"/>
                </a:solidFill>
              </a:rPr>
              <a:t>Optical</a:t>
            </a:r>
            <a:r>
              <a:rPr lang="it-IT" b="0" kern="0" dirty="0" smtClean="0">
                <a:solidFill>
                  <a:srgbClr val="FFFF00"/>
                </a:solidFill>
              </a:rPr>
              <a:t> </a:t>
            </a:r>
            <a:r>
              <a:rPr lang="it-IT" b="0" kern="0" dirty="0" err="1" smtClean="0">
                <a:solidFill>
                  <a:srgbClr val="FFFF00"/>
                </a:solidFill>
              </a:rPr>
              <a:t>Tescopes</a:t>
            </a:r>
            <a:r>
              <a:rPr lang="it-IT" b="0" kern="0" dirty="0" smtClean="0">
                <a:solidFill>
                  <a:srgbClr val="FFFF00"/>
                </a:solidFill>
              </a:rPr>
              <a:t> (</a:t>
            </a:r>
            <a:r>
              <a:rPr lang="it-IT" b="0" kern="0" dirty="0" err="1" smtClean="0">
                <a:solidFill>
                  <a:srgbClr val="FFFF00"/>
                </a:solidFill>
              </a:rPr>
              <a:t>Tarot</a:t>
            </a:r>
            <a:r>
              <a:rPr lang="it-IT" b="0" kern="0" dirty="0" smtClean="0">
                <a:solidFill>
                  <a:srgbClr val="FFFF00"/>
                </a:solidFill>
              </a:rPr>
              <a:t>)</a:t>
            </a:r>
          </a:p>
        </p:txBody>
      </p:sp>
      <p:pic>
        <p:nvPicPr>
          <p:cNvPr id="5" name="Immagine 4" descr="Tarot_Aler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2286000"/>
            <a:ext cx="3686981" cy="45720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304800" y="3657600"/>
            <a:ext cx="3935693" cy="12003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it-IT" sz="2400" dirty="0" err="1" smtClean="0">
                <a:solidFill>
                  <a:schemeClr val="tx1"/>
                </a:solidFill>
              </a:rPr>
              <a:t>September</a:t>
            </a:r>
            <a:r>
              <a:rPr lang="it-IT" sz="2400" dirty="0" smtClean="0">
                <a:solidFill>
                  <a:schemeClr val="tx1"/>
                </a:solidFill>
              </a:rPr>
              <a:t> 18, 2009</a:t>
            </a:r>
          </a:p>
          <a:p>
            <a:pPr algn="l"/>
            <a:r>
              <a:rPr lang="it-IT" sz="2400" b="0" dirty="0" err="1" smtClean="0"/>
              <a:t>observed</a:t>
            </a:r>
            <a:r>
              <a:rPr lang="it-IT" sz="2400" b="0" dirty="0" smtClean="0"/>
              <a:t> neutrino and </a:t>
            </a:r>
            <a:r>
              <a:rPr lang="it-IT" sz="2400" b="0" dirty="0" err="1" smtClean="0"/>
              <a:t>alert</a:t>
            </a:r>
            <a:endParaRPr lang="it-IT" sz="2400" b="0" dirty="0" smtClean="0"/>
          </a:p>
          <a:p>
            <a:pPr algn="l"/>
            <a:r>
              <a:rPr lang="it-IT" sz="2400" b="0" dirty="0" smtClean="0"/>
              <a:t>sent </a:t>
            </a:r>
            <a:r>
              <a:rPr lang="it-IT" sz="2400" b="0" dirty="0" err="1" smtClean="0"/>
              <a:t>to</a:t>
            </a:r>
            <a:r>
              <a:rPr lang="it-IT" sz="2400" b="0" dirty="0" smtClean="0"/>
              <a:t> TAROT</a:t>
            </a:r>
            <a:endParaRPr lang="it-IT" sz="2400" b="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numero diapositiva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8B88093-4CC9-4A55-9014-95C2C3A385AE}" type="slidenum">
              <a:rPr lang="en-GB"/>
              <a:pPr>
                <a:defRPr/>
              </a:pPr>
              <a:t>27</a:t>
            </a:fld>
            <a:endParaRPr lang="en-GB"/>
          </a:p>
        </p:txBody>
      </p:sp>
      <p:sp>
        <p:nvSpPr>
          <p:cNvPr id="28675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/>
          <a:lstStyle/>
          <a:p>
            <a:pPr algn="l" eaLnBrk="1" hangingPunct="1"/>
            <a:r>
              <a:rPr lang="en-US" sz="2400" b="1" dirty="0" smtClean="0"/>
              <a:t>NESTOR</a:t>
            </a:r>
            <a:r>
              <a:rPr lang="en-US" sz="2400" b="1" dirty="0" smtClean="0">
                <a:sym typeface="Wingdings" pitchFamily="2" charset="2"/>
              </a:rPr>
              <a:t> Prototype deployed  in the Mediterranean (2003)</a:t>
            </a:r>
            <a:endParaRPr lang="en-US" sz="2400" b="1" dirty="0" smtClean="0"/>
          </a:p>
        </p:txBody>
      </p:sp>
      <p:pic>
        <p:nvPicPr>
          <p:cNvPr id="28676" name="Picture 6" descr="resvanis_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514600"/>
            <a:ext cx="3500438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13" descr="resvanis_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38600" y="3043238"/>
            <a:ext cx="5105400" cy="381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8" name="Text Box 14"/>
          <p:cNvSpPr txBox="1">
            <a:spLocks noChangeArrowheads="1"/>
          </p:cNvSpPr>
          <p:nvPr/>
        </p:nvSpPr>
        <p:spPr bwMode="auto">
          <a:xfrm>
            <a:off x="5467350" y="990600"/>
            <a:ext cx="3676650" cy="1006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/>
              <a:t>32 m diameter floor (6 floors)</a:t>
            </a:r>
          </a:p>
          <a:p>
            <a:pPr algn="l"/>
            <a:r>
              <a:rPr lang="en-US" sz="2000"/>
              <a:t>30 m between floors</a:t>
            </a:r>
          </a:p>
          <a:p>
            <a:pPr algn="l"/>
            <a:r>
              <a:rPr lang="en-US" sz="2000"/>
              <a:t>144 15” PMTs</a:t>
            </a:r>
          </a:p>
        </p:txBody>
      </p:sp>
      <p:sp>
        <p:nvSpPr>
          <p:cNvPr id="28679" name="Text Box 15"/>
          <p:cNvSpPr txBox="1">
            <a:spLocks noChangeArrowheads="1"/>
          </p:cNvSpPr>
          <p:nvPr/>
        </p:nvSpPr>
        <p:spPr bwMode="auto">
          <a:xfrm>
            <a:off x="4391025" y="2209800"/>
            <a:ext cx="4752975" cy="717550"/>
          </a:xfrm>
          <a:prstGeom prst="rect">
            <a:avLst/>
          </a:prstGeom>
          <a:noFill/>
          <a:ln w="15875" algn="ctr">
            <a:solidFill>
              <a:srgbClr val="00008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>
                <a:solidFill>
                  <a:schemeClr val="accent2"/>
                </a:solidFill>
              </a:rPr>
              <a:t>At the center of each floor a Ti sphere</a:t>
            </a:r>
          </a:p>
          <a:p>
            <a:pPr algn="l"/>
            <a:r>
              <a:rPr lang="en-US" sz="2000">
                <a:solidFill>
                  <a:schemeClr val="accent2"/>
                </a:solidFill>
              </a:rPr>
              <a:t>Houses the floor electronics</a:t>
            </a:r>
          </a:p>
        </p:txBody>
      </p:sp>
      <p:sp>
        <p:nvSpPr>
          <p:cNvPr id="28680" name="Line 16"/>
          <p:cNvSpPr>
            <a:spLocks noChangeShapeType="1"/>
          </p:cNvSpPr>
          <p:nvPr/>
        </p:nvSpPr>
        <p:spPr bwMode="auto">
          <a:xfrm flipH="1">
            <a:off x="5943600" y="2895600"/>
            <a:ext cx="685800" cy="2209800"/>
          </a:xfrm>
          <a:prstGeom prst="line">
            <a:avLst/>
          </a:prstGeom>
          <a:noFill/>
          <a:ln w="25400">
            <a:solidFill>
              <a:srgbClr val="000080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endParaRPr lang="it-IT"/>
          </a:p>
        </p:txBody>
      </p:sp>
      <p:sp>
        <p:nvSpPr>
          <p:cNvPr id="28681" name="Text Box 17"/>
          <p:cNvSpPr txBox="1">
            <a:spLocks noChangeArrowheads="1"/>
          </p:cNvSpPr>
          <p:nvPr/>
        </p:nvSpPr>
        <p:spPr bwMode="auto">
          <a:xfrm>
            <a:off x="0" y="762000"/>
            <a:ext cx="4865688" cy="13144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600"/>
              <a:t>Avoid underwater connections </a:t>
            </a:r>
            <a:r>
              <a:rPr lang="en-US" sz="1600">
                <a:sym typeface="Wingdings" pitchFamily="2" charset="2"/>
              </a:rPr>
              <a:t> no use of ROV</a:t>
            </a:r>
          </a:p>
          <a:p>
            <a:pPr algn="l"/>
            <a:endParaRPr lang="en-US" sz="1600">
              <a:sym typeface="Wingdings" pitchFamily="2" charset="2"/>
            </a:endParaRPr>
          </a:p>
          <a:p>
            <a:pPr algn="l"/>
            <a:r>
              <a:rPr lang="en-US" sz="1600">
                <a:sym typeface="Wingdings" pitchFamily="2" charset="2"/>
              </a:rPr>
              <a:t>Implications: have to recover entire detector in </a:t>
            </a:r>
          </a:p>
          <a:p>
            <a:pPr algn="l"/>
            <a:r>
              <a:rPr lang="en-US" sz="1600">
                <a:sym typeface="Wingdings" pitchFamily="2" charset="2"/>
              </a:rPr>
              <a:t>case of repairs</a:t>
            </a:r>
          </a:p>
          <a:p>
            <a:pPr algn="l"/>
            <a:r>
              <a:rPr lang="en-US" sz="1600">
                <a:sym typeface="Wingdings" pitchFamily="2" charset="2"/>
              </a:rPr>
              <a:t>(not recommended after DUMAND experience)</a:t>
            </a:r>
            <a:endParaRPr lang="en-US" sz="160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714" name="Picture 2" descr="DSCF1468"/>
          <p:cNvPicPr>
            <a:picLocks noChangeAspect="1" noChangeArrowheads="1"/>
          </p:cNvPicPr>
          <p:nvPr/>
        </p:nvPicPr>
        <p:blipFill>
          <a:blip r:embed="rId3"/>
          <a:srcRect l="19685" t="5536" r="19685" b="3691"/>
          <a:stretch>
            <a:fillRect/>
          </a:stretch>
        </p:blipFill>
        <p:spPr bwMode="auto">
          <a:xfrm>
            <a:off x="6934200" y="990600"/>
            <a:ext cx="2114550" cy="4224338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sp>
        <p:nvSpPr>
          <p:cNvPr id="3481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mtClean="0"/>
              <a:t>The Mini Tower for NEMO Phase-1</a:t>
            </a: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t="9450" b="9450"/>
          <a:stretch>
            <a:fillRect/>
          </a:stretch>
        </p:blipFill>
        <p:spPr bwMode="auto">
          <a:xfrm>
            <a:off x="76200" y="3657600"/>
            <a:ext cx="4305300" cy="1447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34821" name="Line 5"/>
          <p:cNvSpPr>
            <a:spLocks noChangeShapeType="1"/>
          </p:cNvSpPr>
          <p:nvPr/>
        </p:nvSpPr>
        <p:spPr bwMode="auto">
          <a:xfrm>
            <a:off x="381000" y="4267200"/>
            <a:ext cx="111125" cy="500063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 type="triangle" w="sm" len="sm"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34822" name="Line 6"/>
          <p:cNvSpPr>
            <a:spLocks noChangeShapeType="1"/>
          </p:cNvSpPr>
          <p:nvPr/>
        </p:nvSpPr>
        <p:spPr bwMode="auto">
          <a:xfrm>
            <a:off x="609600" y="4267200"/>
            <a:ext cx="76200" cy="45720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 type="triangle" w="sm" len="sm"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34823" name="Rectangle 7"/>
          <p:cNvSpPr>
            <a:spLocks noChangeArrowheads="1"/>
          </p:cNvSpPr>
          <p:nvPr/>
        </p:nvSpPr>
        <p:spPr bwMode="auto">
          <a:xfrm>
            <a:off x="152400" y="3749675"/>
            <a:ext cx="142398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/>
            <a:r>
              <a:rPr lang="it-IT" sz="1600">
                <a:solidFill>
                  <a:srgbClr val="000066"/>
                </a:solidFill>
              </a:rPr>
              <a:t>Optical modules</a:t>
            </a:r>
          </a:p>
        </p:txBody>
      </p:sp>
      <p:sp>
        <p:nvSpPr>
          <p:cNvPr id="34824" name="Rectangle 8"/>
          <p:cNvSpPr>
            <a:spLocks noChangeArrowheads="1"/>
          </p:cNvSpPr>
          <p:nvPr/>
        </p:nvSpPr>
        <p:spPr bwMode="auto">
          <a:xfrm>
            <a:off x="1524000" y="3657600"/>
            <a:ext cx="19367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/>
            <a:r>
              <a:rPr lang="en-US" sz="1600">
                <a:solidFill>
                  <a:srgbClr val="000066"/>
                </a:solidFill>
              </a:rPr>
              <a:t>Floor control module</a:t>
            </a:r>
            <a:endParaRPr lang="it-IT" sz="1600">
              <a:solidFill>
                <a:srgbClr val="000066"/>
              </a:solidFill>
            </a:endParaRPr>
          </a:p>
        </p:txBody>
      </p:sp>
      <p:sp>
        <p:nvSpPr>
          <p:cNvPr id="34825" name="Line 9"/>
          <p:cNvSpPr>
            <a:spLocks noChangeShapeType="1"/>
          </p:cNvSpPr>
          <p:nvPr/>
        </p:nvSpPr>
        <p:spPr bwMode="auto">
          <a:xfrm>
            <a:off x="2438400" y="3962400"/>
            <a:ext cx="228600" cy="30480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 type="triangle" w="sm" len="sm"/>
          </a:ln>
        </p:spPr>
        <p:txBody>
          <a:bodyPr wrap="none" anchor="ctr"/>
          <a:lstStyle/>
          <a:p>
            <a:endParaRPr lang="it-IT"/>
          </a:p>
        </p:txBody>
      </p:sp>
      <p:pic>
        <p:nvPicPr>
          <p:cNvPr id="243722" name="Picture 10" descr="foto torre"/>
          <p:cNvPicPr>
            <a:picLocks noChangeAspect="1" noChangeArrowheads="1"/>
          </p:cNvPicPr>
          <p:nvPr/>
        </p:nvPicPr>
        <p:blipFill>
          <a:blip r:embed="rId5">
            <a:lum bright="12000"/>
          </a:blip>
          <a:srcRect/>
          <a:stretch>
            <a:fillRect/>
          </a:stretch>
        </p:blipFill>
        <p:spPr bwMode="auto">
          <a:xfrm>
            <a:off x="304800" y="914400"/>
            <a:ext cx="4067175" cy="269398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sp>
        <p:nvSpPr>
          <p:cNvPr id="34827" name="Text Box 12"/>
          <p:cNvSpPr txBox="1">
            <a:spLocks noChangeArrowheads="1"/>
          </p:cNvSpPr>
          <p:nvPr/>
        </p:nvSpPr>
        <p:spPr bwMode="auto">
          <a:xfrm>
            <a:off x="7010400" y="4527550"/>
            <a:ext cx="183832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it-IT" sz="1400">
                <a:solidFill>
                  <a:schemeClr val="bg1"/>
                </a:solidFill>
              </a:rPr>
              <a:t>Backbone cable</a:t>
            </a:r>
          </a:p>
          <a:p>
            <a:pPr algn="l"/>
            <a:r>
              <a:rPr lang="it-IT" sz="1400">
                <a:solidFill>
                  <a:schemeClr val="bg1"/>
                </a:solidFill>
              </a:rPr>
              <a:t>(electro-optical) Nexans-D0330</a:t>
            </a: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34828" name="Rectangle 13"/>
          <p:cNvSpPr>
            <a:spLocks noChangeArrowheads="1"/>
          </p:cNvSpPr>
          <p:nvPr/>
        </p:nvSpPr>
        <p:spPr bwMode="auto">
          <a:xfrm>
            <a:off x="6858000" y="5410200"/>
            <a:ext cx="22860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it-IT" sz="1600" i="1">
                <a:solidFill>
                  <a:srgbClr val="000099"/>
                </a:solidFill>
              </a:rPr>
              <a:t>Mechanical stresses are applied only to the tensioning ropes</a:t>
            </a:r>
            <a:endParaRPr lang="en-GB" sz="1600" i="1">
              <a:solidFill>
                <a:srgbClr val="000099"/>
              </a:solidFill>
            </a:endParaRPr>
          </a:p>
        </p:txBody>
      </p:sp>
      <p:pic>
        <p:nvPicPr>
          <p:cNvPr id="34829" name="Picture 14" descr="Complessivo 4 piani con funi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95800" y="979488"/>
            <a:ext cx="2341563" cy="549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4830" name="AutoShape 15"/>
          <p:cNvCxnSpPr>
            <a:cxnSpLocks noChangeShapeType="1"/>
          </p:cNvCxnSpPr>
          <p:nvPr/>
        </p:nvCxnSpPr>
        <p:spPr bwMode="auto">
          <a:xfrm flipH="1" flipV="1">
            <a:off x="5572125" y="3171825"/>
            <a:ext cx="398463" cy="892175"/>
          </a:xfrm>
          <a:prstGeom prst="straightConnector1">
            <a:avLst/>
          </a:prstGeom>
          <a:noFill/>
          <a:ln w="31750" cap="sq">
            <a:solidFill>
              <a:srgbClr val="FF9933"/>
            </a:solidFill>
            <a:round/>
            <a:headEnd type="oval" w="med" len="med"/>
            <a:tailEnd type="oval" w="med" len="med"/>
          </a:ln>
        </p:spPr>
      </p:cxnSp>
      <p:cxnSp>
        <p:nvCxnSpPr>
          <p:cNvPr id="34831" name="AutoShape 16"/>
          <p:cNvCxnSpPr>
            <a:cxnSpLocks noChangeShapeType="1"/>
          </p:cNvCxnSpPr>
          <p:nvPr/>
        </p:nvCxnSpPr>
        <p:spPr bwMode="auto">
          <a:xfrm flipV="1">
            <a:off x="5548313" y="2257425"/>
            <a:ext cx="414337" cy="925513"/>
          </a:xfrm>
          <a:prstGeom prst="straightConnector1">
            <a:avLst/>
          </a:prstGeom>
          <a:noFill/>
          <a:ln w="31750" cap="sq">
            <a:solidFill>
              <a:srgbClr val="FF9933"/>
            </a:solidFill>
            <a:round/>
            <a:headEnd type="oval" w="med" len="med"/>
            <a:tailEnd type="oval" w="med" len="med"/>
          </a:ln>
        </p:spPr>
      </p:cxnSp>
      <p:cxnSp>
        <p:nvCxnSpPr>
          <p:cNvPr id="34832" name="AutoShape 17"/>
          <p:cNvCxnSpPr>
            <a:cxnSpLocks noChangeShapeType="1"/>
          </p:cNvCxnSpPr>
          <p:nvPr/>
        </p:nvCxnSpPr>
        <p:spPr bwMode="auto">
          <a:xfrm flipH="1" flipV="1">
            <a:off x="5535613" y="1373188"/>
            <a:ext cx="396875" cy="892175"/>
          </a:xfrm>
          <a:prstGeom prst="straightConnector1">
            <a:avLst/>
          </a:prstGeom>
          <a:noFill/>
          <a:ln w="31750" cap="sq">
            <a:solidFill>
              <a:srgbClr val="FF9933"/>
            </a:solidFill>
            <a:round/>
            <a:headEnd type="oval" w="med" len="med"/>
            <a:tailEnd type="oval" w="med" len="med"/>
          </a:ln>
        </p:spPr>
      </p:cxnSp>
      <p:cxnSp>
        <p:nvCxnSpPr>
          <p:cNvPr id="34833" name="AutoShape 18"/>
          <p:cNvCxnSpPr>
            <a:cxnSpLocks noChangeShapeType="1"/>
          </p:cNvCxnSpPr>
          <p:nvPr/>
        </p:nvCxnSpPr>
        <p:spPr bwMode="auto">
          <a:xfrm flipH="1">
            <a:off x="5654675" y="4062413"/>
            <a:ext cx="323850" cy="2246312"/>
          </a:xfrm>
          <a:prstGeom prst="straightConnector1">
            <a:avLst/>
          </a:prstGeom>
          <a:noFill/>
          <a:ln w="31750" cap="sq">
            <a:solidFill>
              <a:srgbClr val="FF9933"/>
            </a:solidFill>
            <a:round/>
            <a:headEnd type="oval" w="med" len="med"/>
            <a:tailEnd type="oval" w="med" len="med"/>
          </a:ln>
        </p:spPr>
      </p:cxnSp>
      <p:sp>
        <p:nvSpPr>
          <p:cNvPr id="34834" name="Text Box 19"/>
          <p:cNvSpPr txBox="1">
            <a:spLocks noChangeArrowheads="1"/>
          </p:cNvSpPr>
          <p:nvPr/>
        </p:nvSpPr>
        <p:spPr bwMode="auto">
          <a:xfrm>
            <a:off x="4535488" y="5959475"/>
            <a:ext cx="1230312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/>
            <a:r>
              <a:rPr lang="en-GB" sz="1200" i="1" dirty="0">
                <a:solidFill>
                  <a:schemeClr val="hlink"/>
                </a:solidFill>
              </a:rPr>
              <a:t>Tower Base Module</a:t>
            </a:r>
          </a:p>
        </p:txBody>
      </p:sp>
      <p:sp>
        <p:nvSpPr>
          <p:cNvPr id="34835" name="Text Box 20"/>
          <p:cNvSpPr txBox="1">
            <a:spLocks noChangeArrowheads="1"/>
          </p:cNvSpPr>
          <p:nvPr/>
        </p:nvSpPr>
        <p:spPr bwMode="auto">
          <a:xfrm>
            <a:off x="4648200" y="3848100"/>
            <a:ext cx="735013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l"/>
            <a:r>
              <a:rPr lang="it-IT" sz="1400" b="0" i="1">
                <a:solidFill>
                  <a:schemeClr val="hlink"/>
                </a:solidFill>
              </a:rPr>
              <a:t>Floor </a:t>
            </a:r>
            <a:r>
              <a:rPr lang="en-GB" sz="1400" b="0" i="1">
                <a:solidFill>
                  <a:schemeClr val="hlink"/>
                </a:solidFill>
              </a:rPr>
              <a:t>1</a:t>
            </a:r>
          </a:p>
        </p:txBody>
      </p:sp>
      <p:sp>
        <p:nvSpPr>
          <p:cNvPr id="34836" name="Text Box 21"/>
          <p:cNvSpPr txBox="1">
            <a:spLocks noChangeArrowheads="1"/>
          </p:cNvSpPr>
          <p:nvPr/>
        </p:nvSpPr>
        <p:spPr bwMode="auto">
          <a:xfrm>
            <a:off x="4648200" y="3032125"/>
            <a:ext cx="735013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l"/>
            <a:r>
              <a:rPr lang="it-IT" sz="1400" b="0" i="1" dirty="0" err="1">
                <a:solidFill>
                  <a:schemeClr val="hlink"/>
                </a:solidFill>
              </a:rPr>
              <a:t>Floor</a:t>
            </a:r>
            <a:r>
              <a:rPr lang="it-IT" sz="1400" b="0" i="1" dirty="0">
                <a:solidFill>
                  <a:schemeClr val="hlink"/>
                </a:solidFill>
              </a:rPr>
              <a:t> </a:t>
            </a:r>
            <a:r>
              <a:rPr lang="en-GB" sz="1400" b="0" i="1" dirty="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34837" name="Text Box 22"/>
          <p:cNvSpPr txBox="1">
            <a:spLocks noChangeArrowheads="1"/>
          </p:cNvSpPr>
          <p:nvPr/>
        </p:nvSpPr>
        <p:spPr bwMode="auto">
          <a:xfrm>
            <a:off x="4648200" y="2130425"/>
            <a:ext cx="735013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l"/>
            <a:r>
              <a:rPr lang="it-IT" sz="1400" b="0" i="1">
                <a:solidFill>
                  <a:schemeClr val="hlink"/>
                </a:solidFill>
              </a:rPr>
              <a:t>Floor </a:t>
            </a:r>
            <a:r>
              <a:rPr lang="en-GB" sz="1400" b="0" i="1">
                <a:solidFill>
                  <a:schemeClr val="hlink"/>
                </a:solidFill>
              </a:rPr>
              <a:t>3</a:t>
            </a:r>
          </a:p>
        </p:txBody>
      </p:sp>
      <p:sp>
        <p:nvSpPr>
          <p:cNvPr id="34838" name="Text Box 23"/>
          <p:cNvSpPr txBox="1">
            <a:spLocks noChangeArrowheads="1"/>
          </p:cNvSpPr>
          <p:nvPr/>
        </p:nvSpPr>
        <p:spPr bwMode="auto">
          <a:xfrm>
            <a:off x="4648200" y="1258888"/>
            <a:ext cx="735013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l"/>
            <a:r>
              <a:rPr lang="it-IT" sz="1400" b="0" i="1">
                <a:solidFill>
                  <a:schemeClr val="hlink"/>
                </a:solidFill>
              </a:rPr>
              <a:t>Floor </a:t>
            </a:r>
            <a:r>
              <a:rPr lang="en-GB" sz="1400" b="0" i="1">
                <a:solidFill>
                  <a:schemeClr val="hlink"/>
                </a:solidFill>
              </a:rPr>
              <a:t>4</a:t>
            </a:r>
          </a:p>
        </p:txBody>
      </p:sp>
      <p:sp>
        <p:nvSpPr>
          <p:cNvPr id="34839" name="Oval 24"/>
          <p:cNvSpPr>
            <a:spLocks noChangeArrowheads="1"/>
          </p:cNvSpPr>
          <p:nvPr/>
        </p:nvSpPr>
        <p:spPr bwMode="auto">
          <a:xfrm>
            <a:off x="5926138" y="4022725"/>
            <a:ext cx="100012" cy="95250"/>
          </a:xfrm>
          <a:prstGeom prst="ellipse">
            <a:avLst/>
          </a:prstGeom>
          <a:solidFill>
            <a:srgbClr val="FFFF00"/>
          </a:solidFill>
          <a:ln w="12700" cap="sq">
            <a:solidFill>
              <a:schemeClr val="accent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34840" name="Oval 25"/>
          <p:cNvSpPr>
            <a:spLocks noChangeArrowheads="1"/>
          </p:cNvSpPr>
          <p:nvPr/>
        </p:nvSpPr>
        <p:spPr bwMode="auto">
          <a:xfrm>
            <a:off x="5510213" y="3132138"/>
            <a:ext cx="101600" cy="93662"/>
          </a:xfrm>
          <a:prstGeom prst="ellipse">
            <a:avLst/>
          </a:prstGeom>
          <a:solidFill>
            <a:srgbClr val="FFFF00"/>
          </a:solidFill>
          <a:ln w="12700" cap="sq">
            <a:solidFill>
              <a:schemeClr val="accent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34841" name="Oval 26"/>
          <p:cNvSpPr>
            <a:spLocks noChangeArrowheads="1"/>
          </p:cNvSpPr>
          <p:nvPr/>
        </p:nvSpPr>
        <p:spPr bwMode="auto">
          <a:xfrm>
            <a:off x="5894388" y="2230438"/>
            <a:ext cx="100012" cy="93662"/>
          </a:xfrm>
          <a:prstGeom prst="ellipse">
            <a:avLst/>
          </a:prstGeom>
          <a:solidFill>
            <a:srgbClr val="FFFF00"/>
          </a:solidFill>
          <a:ln w="12700" cap="sq">
            <a:solidFill>
              <a:schemeClr val="accent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34842" name="Oval 27"/>
          <p:cNvSpPr>
            <a:spLocks noChangeArrowheads="1"/>
          </p:cNvSpPr>
          <p:nvPr/>
        </p:nvSpPr>
        <p:spPr bwMode="auto">
          <a:xfrm>
            <a:off x="5472113" y="1338263"/>
            <a:ext cx="100012" cy="93662"/>
          </a:xfrm>
          <a:prstGeom prst="ellipse">
            <a:avLst/>
          </a:prstGeom>
          <a:solidFill>
            <a:srgbClr val="FFFF00"/>
          </a:solidFill>
          <a:ln w="12700" cap="sq">
            <a:solidFill>
              <a:schemeClr val="accent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34843" name="Text Box 28"/>
          <p:cNvSpPr txBox="1">
            <a:spLocks noChangeArrowheads="1"/>
          </p:cNvSpPr>
          <p:nvPr/>
        </p:nvSpPr>
        <p:spPr bwMode="auto">
          <a:xfrm>
            <a:off x="5924550" y="5033963"/>
            <a:ext cx="108585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/>
            <a:r>
              <a:rPr lang="it-IT" sz="1200" i="1">
                <a:solidFill>
                  <a:srgbClr val="FF9900"/>
                </a:solidFill>
              </a:rPr>
              <a:t>Backbone e.o. cable</a:t>
            </a:r>
            <a:endParaRPr lang="en-GB" sz="1200" i="1">
              <a:solidFill>
                <a:srgbClr val="FF9900"/>
              </a:solidFill>
            </a:endParaRPr>
          </a:p>
        </p:txBody>
      </p:sp>
      <p:sp>
        <p:nvSpPr>
          <p:cNvPr id="34844" name="Rectangle 29"/>
          <p:cNvSpPr>
            <a:spLocks noChangeArrowheads="1"/>
          </p:cNvSpPr>
          <p:nvPr/>
        </p:nvSpPr>
        <p:spPr bwMode="auto">
          <a:xfrm>
            <a:off x="4419600" y="4572000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it-IT" sz="1200" i="1">
                <a:solidFill>
                  <a:schemeClr val="bg1"/>
                </a:solidFill>
              </a:rPr>
              <a:t>Tensioning ropes</a:t>
            </a:r>
            <a:endParaRPr lang="en-GB" sz="1200" i="1">
              <a:solidFill>
                <a:schemeClr val="bg1"/>
              </a:solidFill>
            </a:endParaRPr>
          </a:p>
        </p:txBody>
      </p:sp>
      <p:sp>
        <p:nvSpPr>
          <p:cNvPr id="34845" name="Rectangle 30"/>
          <p:cNvSpPr>
            <a:spLocks noChangeArrowheads="1"/>
          </p:cNvSpPr>
          <p:nvPr/>
        </p:nvSpPr>
        <p:spPr bwMode="auto">
          <a:xfrm>
            <a:off x="5848350" y="2454275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it-IT" sz="1200" i="1">
                <a:solidFill>
                  <a:schemeClr val="tx1"/>
                </a:solidFill>
              </a:rPr>
              <a:t>Tensioning ropes</a:t>
            </a:r>
            <a:endParaRPr lang="en-GB" sz="1200" i="1">
              <a:solidFill>
                <a:schemeClr val="tx1"/>
              </a:solidFill>
            </a:endParaRPr>
          </a:p>
        </p:txBody>
      </p:sp>
      <p:pic>
        <p:nvPicPr>
          <p:cNvPr id="243743" name="Picture 31" descr="DSCF1469"/>
          <p:cNvPicPr>
            <a:picLocks noChangeAspect="1" noChangeArrowheads="1"/>
          </p:cNvPicPr>
          <p:nvPr/>
        </p:nvPicPr>
        <p:blipFill>
          <a:blip r:embed="rId7" cstate="print"/>
          <a:srcRect l="18454" t="22556" r="12303" b="10252"/>
          <a:stretch>
            <a:fillRect/>
          </a:stretch>
        </p:blipFill>
        <p:spPr bwMode="auto">
          <a:xfrm>
            <a:off x="1905000" y="4786313"/>
            <a:ext cx="2362200" cy="1719262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sp>
        <p:nvSpPr>
          <p:cNvPr id="34847" name="Text Box 32"/>
          <p:cNvSpPr txBox="1">
            <a:spLocks noChangeArrowheads="1"/>
          </p:cNvSpPr>
          <p:nvPr/>
        </p:nvSpPr>
        <p:spPr bwMode="auto">
          <a:xfrm>
            <a:off x="1981200" y="6019800"/>
            <a:ext cx="168116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it-IT" sz="1400">
                <a:solidFill>
                  <a:schemeClr val="bg1"/>
                </a:solidFill>
              </a:rPr>
              <a:t>e.o. Jumper cable</a:t>
            </a:r>
          </a:p>
          <a:p>
            <a:pPr algn="l"/>
            <a:r>
              <a:rPr lang="it-IT" sz="1400">
                <a:solidFill>
                  <a:schemeClr val="bg1"/>
                </a:solidFill>
              </a:rPr>
              <a:t>Tower base - JB</a:t>
            </a: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34848" name="Text Box 33"/>
          <p:cNvSpPr txBox="1">
            <a:spLocks noChangeArrowheads="1"/>
          </p:cNvSpPr>
          <p:nvPr/>
        </p:nvSpPr>
        <p:spPr bwMode="auto">
          <a:xfrm>
            <a:off x="5867400" y="3733800"/>
            <a:ext cx="1085850" cy="2746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/>
            <a:r>
              <a:rPr lang="it-IT" sz="1200" i="1">
                <a:solidFill>
                  <a:srgbClr val="FFCC00"/>
                </a:solidFill>
              </a:rPr>
              <a:t>Break-out</a:t>
            </a:r>
            <a:endParaRPr lang="en-GB" sz="1200" i="1">
              <a:solidFill>
                <a:srgbClr val="FFCC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14290"/>
            <a:ext cx="2614602" cy="9906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bg1"/>
                </a:solidFill>
              </a:rPr>
              <a:t>KM3NeT    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36454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4286256"/>
            <a:ext cx="2876550" cy="85725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364549" name="Picture 5" descr="nestor-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19400" y="3924315"/>
            <a:ext cx="1576388" cy="1576387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364550" name="Picture 6" descr="antares-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3857628"/>
            <a:ext cx="1719262" cy="1663700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172038" name="Text Box 7"/>
          <p:cNvSpPr txBox="1">
            <a:spLocks noChangeArrowheads="1"/>
          </p:cNvSpPr>
          <p:nvPr/>
        </p:nvSpPr>
        <p:spPr bwMode="auto">
          <a:xfrm>
            <a:off x="2209800" y="4143375"/>
            <a:ext cx="538163" cy="923925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>
                <a:solidFill>
                  <a:srgbClr val="FFFFFF"/>
                </a:solidFill>
                <a:latin typeface="Corbel" pitchFamily="34" charset="0"/>
              </a:rPr>
              <a:t>+</a:t>
            </a:r>
          </a:p>
        </p:txBody>
      </p:sp>
      <p:sp>
        <p:nvSpPr>
          <p:cNvPr id="172039" name="Text Box 8"/>
          <p:cNvSpPr txBox="1">
            <a:spLocks noChangeArrowheads="1"/>
          </p:cNvSpPr>
          <p:nvPr/>
        </p:nvSpPr>
        <p:spPr bwMode="auto">
          <a:xfrm>
            <a:off x="4533900" y="4143375"/>
            <a:ext cx="538163" cy="923925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>
                <a:solidFill>
                  <a:srgbClr val="FFFFFF"/>
                </a:solidFill>
                <a:latin typeface="Corbel" pitchFamily="34" charset="0"/>
              </a:rPr>
              <a:t>+</a:t>
            </a:r>
          </a:p>
        </p:txBody>
      </p:sp>
      <p:sp>
        <p:nvSpPr>
          <p:cNvPr id="172040" name="Text Box 9"/>
          <p:cNvSpPr txBox="1">
            <a:spLocks noChangeArrowheads="1"/>
          </p:cNvSpPr>
          <p:nvPr/>
        </p:nvSpPr>
        <p:spPr bwMode="auto">
          <a:xfrm>
            <a:off x="8001000" y="4286250"/>
            <a:ext cx="1087438" cy="923925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>
                <a:solidFill>
                  <a:srgbClr val="FFFFFF"/>
                </a:solidFill>
                <a:latin typeface="Corbel" pitchFamily="34" charset="0"/>
              </a:rPr>
              <a:t>+…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457200" y="857250"/>
            <a:ext cx="8229600" cy="2357438"/>
          </a:xfrm>
        </p:spPr>
        <p:txBody>
          <a:bodyPr>
            <a:normAutofit fontScale="77500" lnSpcReduction="20000"/>
          </a:bodyPr>
          <a:lstStyle/>
          <a:p>
            <a:pPr marL="320040" indent="-320040" fontAlgn="auto">
              <a:spcAft>
                <a:spcPts val="0"/>
              </a:spcAft>
              <a:buFont typeface="Wingdings 2"/>
              <a:buNone/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20040" indent="-320040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A research facility in the Mediterranean Sea</a:t>
            </a:r>
          </a:p>
          <a:p>
            <a:pPr marL="320040" indent="-320040" fontAlgn="auto">
              <a:spcAft>
                <a:spcPts val="0"/>
              </a:spcAft>
              <a:buFont typeface="Wingdings 2"/>
              <a:buNone/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30936" lvl="1" indent="-274320" fontAlgn="auto">
              <a:spcAft>
                <a:spcPts val="0"/>
              </a:spcAft>
              <a:buFont typeface="Wingdings 2"/>
              <a:buChar char=""/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next generation neutrino telescope</a:t>
            </a:r>
          </a:p>
          <a:p>
            <a:pPr marL="630936" lvl="1" indent="-274320" fontAlgn="auto">
              <a:spcAft>
                <a:spcPts val="0"/>
              </a:spcAft>
              <a:buFont typeface="Wingdings 2"/>
              <a:buNone/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30936" lvl="1" indent="-274320" fontAlgn="auto">
              <a:spcAft>
                <a:spcPts val="0"/>
              </a:spcAft>
              <a:buFont typeface="Wingdings 2"/>
              <a:buChar char=""/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Cabled observatory for Earth and Marine sciences</a:t>
            </a:r>
          </a:p>
          <a:p>
            <a:pPr marL="630936" lvl="1" indent="-274320" fontAlgn="auto">
              <a:spcAft>
                <a:spcPts val="0"/>
              </a:spcAft>
              <a:buFont typeface="Wingdings 2"/>
              <a:buNone/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20040" indent="-320040" fontAlgn="auto">
              <a:spcAft>
                <a:spcPts val="0"/>
              </a:spcAft>
              <a:buFont typeface="Wingdings 2"/>
              <a:buNone/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1214438" y="5929313"/>
            <a:ext cx="6143625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rgbClr val="FA7D7A"/>
              </a:buClr>
              <a:buSzPct val="70000"/>
              <a:buFont typeface="Wingdings" pitchFamily="2" charset="2"/>
              <a:buNone/>
              <a:defRPr/>
            </a:pPr>
            <a:r>
              <a:rPr lang="en-US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rbel"/>
                <a:cs typeface="+mn-cs"/>
              </a:rPr>
              <a:t>38 institutes from 10 European countries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rgbClr val="FA7D7A"/>
              </a:buClr>
              <a:buSzPct val="70000"/>
              <a:buFont typeface="Wingdings" pitchFamily="2" charset="2"/>
              <a:buNone/>
              <a:defRPr/>
            </a:pPr>
            <a:endParaRPr lang="en-US" sz="2800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rbel"/>
              <a:cs typeface="+mn-cs"/>
            </a:endParaRPr>
          </a:p>
        </p:txBody>
      </p:sp>
    </p:spTree>
  </p:cSld>
  <p:clrMapOvr>
    <a:masterClrMapping/>
  </p:clrMapOvr>
  <p:transition advTm="14087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0"/>
            <a:ext cx="8316912" cy="468313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Symbol" pitchFamily="18" charset="2"/>
              </a:rPr>
              <a:t>n</a:t>
            </a:r>
            <a:r>
              <a:rPr lang="en-US" baseline="30000" dirty="0" smtClean="0"/>
              <a:t>s</a:t>
            </a:r>
            <a:r>
              <a:rPr lang="en-US" dirty="0" smtClean="0"/>
              <a:t> from space: the long march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0" y="685800"/>
            <a:ext cx="9180718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ym typeface="Wingdings" pitchFamily="2" charset="2"/>
              </a:rPr>
              <a:t>Later  observation of </a:t>
            </a:r>
            <a:r>
              <a:rPr lang="en-US" sz="2000" dirty="0">
                <a:latin typeface="Symbol" pitchFamily="18" charset="2"/>
                <a:sym typeface="Wingdings" pitchFamily="2" charset="2"/>
              </a:rPr>
              <a:t>n</a:t>
            </a:r>
            <a:r>
              <a:rPr lang="en-US" sz="2000" baseline="30000" dirty="0">
                <a:sym typeface="Wingdings" pitchFamily="2" charset="2"/>
              </a:rPr>
              <a:t>s</a:t>
            </a:r>
            <a:r>
              <a:rPr lang="en-US" sz="2000" dirty="0">
                <a:sym typeface="Wingdings" pitchFamily="2" charset="2"/>
              </a:rPr>
              <a:t> from </a:t>
            </a:r>
            <a:r>
              <a:rPr lang="en-US" sz="2000" dirty="0" smtClean="0">
                <a:sym typeface="Wingdings" pitchFamily="2" charset="2"/>
              </a:rPr>
              <a:t>SN1987a </a:t>
            </a:r>
            <a:r>
              <a:rPr lang="en-US" sz="2000" dirty="0">
                <a:sym typeface="Wingdings" pitchFamily="2" charset="2"/>
              </a:rPr>
              <a:t> help clarify mechanism of </a:t>
            </a:r>
            <a:r>
              <a:rPr lang="en-US" sz="2000" dirty="0" smtClean="0">
                <a:sym typeface="Wingdings" pitchFamily="2" charset="2"/>
              </a:rPr>
              <a:t>SNs</a:t>
            </a:r>
          </a:p>
          <a:p>
            <a:r>
              <a:rPr lang="en-US" sz="2000" dirty="0" smtClean="0">
                <a:sym typeface="Wingdings" pitchFamily="2" charset="2"/>
              </a:rPr>
              <a:t>(Energies around 10 </a:t>
            </a:r>
            <a:r>
              <a:rPr lang="en-US" sz="2000" dirty="0" err="1" smtClean="0">
                <a:sym typeface="Wingdings" pitchFamily="2" charset="2"/>
              </a:rPr>
              <a:t>MeV</a:t>
            </a:r>
            <a:r>
              <a:rPr lang="en-US" sz="2000" dirty="0" smtClean="0">
                <a:sym typeface="Wingdings" pitchFamily="2" charset="2"/>
              </a:rPr>
              <a:t>)</a:t>
            </a:r>
            <a:endParaRPr lang="en-US" sz="2000" dirty="0" smtClean="0"/>
          </a:p>
          <a:p>
            <a:endParaRPr lang="it-IT" dirty="0"/>
          </a:p>
        </p:txBody>
      </p:sp>
      <p:pic>
        <p:nvPicPr>
          <p:cNvPr id="9" name="Immagine 8" descr="HST_SN_1987A_20th_anniversar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00200" y="1637245"/>
            <a:ext cx="6660869" cy="5220755"/>
          </a:xfrm>
          <a:prstGeom prst="rect">
            <a:avLst/>
          </a:prstGeom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Km3Net Design Study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0" y="1143000"/>
            <a:ext cx="9000413" cy="1569660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pPr algn="l"/>
            <a:r>
              <a:rPr lang="it-IT" sz="2400" dirty="0" smtClean="0">
                <a:solidFill>
                  <a:srgbClr val="FFFF00"/>
                </a:solidFill>
              </a:rPr>
              <a:t>Design </a:t>
            </a:r>
            <a:r>
              <a:rPr lang="it-IT" sz="2400" dirty="0" err="1" smtClean="0">
                <a:solidFill>
                  <a:srgbClr val="FFFF00"/>
                </a:solidFill>
              </a:rPr>
              <a:t>study</a:t>
            </a:r>
            <a:r>
              <a:rPr lang="it-IT" sz="2400" dirty="0" smtClean="0">
                <a:solidFill>
                  <a:srgbClr val="FFFF00"/>
                </a:solidFill>
              </a:rPr>
              <a:t>  </a:t>
            </a:r>
            <a:r>
              <a:rPr lang="it-IT" sz="2400" dirty="0" smtClean="0">
                <a:solidFill>
                  <a:srgbClr val="FFFF00"/>
                </a:solidFill>
                <a:sym typeface="Wingdings" pitchFamily="2" charset="2"/>
              </a:rPr>
              <a:t> </a:t>
            </a:r>
            <a:r>
              <a:rPr lang="it-IT" sz="2400" i="1" dirty="0" err="1" smtClean="0">
                <a:solidFill>
                  <a:srgbClr val="FFFF00"/>
                </a:solidFill>
              </a:rPr>
              <a:t>funded</a:t>
            </a:r>
            <a:r>
              <a:rPr lang="it-IT" sz="2400" i="1" dirty="0" smtClean="0">
                <a:solidFill>
                  <a:srgbClr val="FFFF00"/>
                </a:solidFill>
              </a:rPr>
              <a:t> </a:t>
            </a:r>
            <a:r>
              <a:rPr lang="it-IT" sz="2400" i="1" dirty="0" err="1" smtClean="0">
                <a:solidFill>
                  <a:srgbClr val="FFFF00"/>
                </a:solidFill>
              </a:rPr>
              <a:t>by</a:t>
            </a:r>
            <a:r>
              <a:rPr lang="it-IT" sz="2400" i="1" dirty="0" smtClean="0">
                <a:solidFill>
                  <a:srgbClr val="FFFF00"/>
                </a:solidFill>
              </a:rPr>
              <a:t> EU FP6 in </a:t>
            </a:r>
            <a:r>
              <a:rPr lang="it-IT" sz="2400" i="1" dirty="0" err="1" smtClean="0">
                <a:solidFill>
                  <a:srgbClr val="FFFF00"/>
                </a:solidFill>
              </a:rPr>
              <a:t>February</a:t>
            </a:r>
            <a:r>
              <a:rPr lang="it-IT" sz="2400" i="1" dirty="0" smtClean="0">
                <a:solidFill>
                  <a:srgbClr val="FFFF00"/>
                </a:solidFill>
              </a:rPr>
              <a:t> 2006</a:t>
            </a:r>
          </a:p>
          <a:p>
            <a:endParaRPr lang="it-IT" sz="2400" i="1" dirty="0" smtClean="0">
              <a:solidFill>
                <a:srgbClr val="FFFF00"/>
              </a:solidFill>
            </a:endParaRPr>
          </a:p>
          <a:p>
            <a:pPr algn="l"/>
            <a:r>
              <a:rPr lang="it-IT" sz="2400" i="1" dirty="0" err="1" smtClean="0">
                <a:solidFill>
                  <a:srgbClr val="FFFF00"/>
                </a:solidFill>
              </a:rPr>
              <a:t>Development</a:t>
            </a:r>
            <a:r>
              <a:rPr lang="it-IT" sz="2400" i="1" dirty="0" smtClean="0">
                <a:solidFill>
                  <a:srgbClr val="FFFF00"/>
                </a:solidFill>
              </a:rPr>
              <a:t>  </a:t>
            </a:r>
            <a:r>
              <a:rPr lang="it-IT" sz="2400" i="1" dirty="0" err="1" smtClean="0">
                <a:solidFill>
                  <a:srgbClr val="FFFF00"/>
                </a:solidFill>
              </a:rPr>
              <a:t>of</a:t>
            </a:r>
            <a:r>
              <a:rPr lang="it-IT" sz="2400" i="1" dirty="0" smtClean="0">
                <a:solidFill>
                  <a:srgbClr val="FFFF00"/>
                </a:solidFill>
              </a:rPr>
              <a:t> a </a:t>
            </a:r>
            <a:r>
              <a:rPr lang="it-IT" sz="2400" i="1" dirty="0" err="1" smtClean="0">
                <a:solidFill>
                  <a:srgbClr val="FFFF00"/>
                </a:solidFill>
              </a:rPr>
              <a:t>cost-effective</a:t>
            </a:r>
            <a:r>
              <a:rPr lang="it-IT" sz="2400" i="1" dirty="0" smtClean="0">
                <a:solidFill>
                  <a:srgbClr val="FFFF00"/>
                </a:solidFill>
              </a:rPr>
              <a:t> design </a:t>
            </a:r>
            <a:r>
              <a:rPr lang="it-IT" sz="2400" i="1" dirty="0" err="1" smtClean="0">
                <a:solidFill>
                  <a:srgbClr val="FFFF00"/>
                </a:solidFill>
              </a:rPr>
              <a:t>for</a:t>
            </a:r>
            <a:r>
              <a:rPr lang="it-IT" sz="2400" i="1" dirty="0" smtClean="0">
                <a:solidFill>
                  <a:srgbClr val="FFFF00"/>
                </a:solidFill>
              </a:rPr>
              <a:t> a </a:t>
            </a:r>
            <a:r>
              <a:rPr lang="it-IT" sz="2400" i="1" dirty="0" err="1" smtClean="0">
                <a:solidFill>
                  <a:srgbClr val="FFFF00"/>
                </a:solidFill>
              </a:rPr>
              <a:t>cubic</a:t>
            </a:r>
            <a:r>
              <a:rPr lang="it-IT" sz="2400" i="1" dirty="0" smtClean="0">
                <a:solidFill>
                  <a:srgbClr val="FFFF00"/>
                </a:solidFill>
              </a:rPr>
              <a:t> km </a:t>
            </a:r>
            <a:r>
              <a:rPr lang="it-IT" sz="2400" i="1" dirty="0" err="1" smtClean="0">
                <a:solidFill>
                  <a:srgbClr val="FFFF00"/>
                </a:solidFill>
              </a:rPr>
              <a:t>sized</a:t>
            </a:r>
            <a:endParaRPr lang="it-IT" sz="2400" i="1" dirty="0" smtClean="0">
              <a:solidFill>
                <a:srgbClr val="FFFF00"/>
              </a:solidFill>
            </a:endParaRPr>
          </a:p>
          <a:p>
            <a:pPr algn="l"/>
            <a:r>
              <a:rPr lang="it-IT" sz="2400" i="1" dirty="0" err="1" smtClean="0">
                <a:solidFill>
                  <a:srgbClr val="FFFF00"/>
                </a:solidFill>
              </a:rPr>
              <a:t>deep-sea</a:t>
            </a:r>
            <a:r>
              <a:rPr lang="it-IT" sz="2400" i="1" dirty="0" smtClean="0">
                <a:solidFill>
                  <a:srgbClr val="FFFF00"/>
                </a:solidFill>
              </a:rPr>
              <a:t> </a:t>
            </a:r>
            <a:r>
              <a:rPr lang="it-IT" sz="2400" i="1" dirty="0" err="1" smtClean="0">
                <a:solidFill>
                  <a:srgbClr val="FFFF00"/>
                </a:solidFill>
              </a:rPr>
              <a:t>infrastructure</a:t>
            </a:r>
            <a:r>
              <a:rPr lang="it-IT" sz="2400" i="1" dirty="0" smtClean="0">
                <a:solidFill>
                  <a:srgbClr val="FFFF00"/>
                </a:solidFill>
              </a:rPr>
              <a:t> </a:t>
            </a:r>
            <a:r>
              <a:rPr lang="it-IT" sz="2400" i="1" dirty="0" err="1" smtClean="0">
                <a:solidFill>
                  <a:srgbClr val="FFFF00"/>
                </a:solidFill>
              </a:rPr>
              <a:t>housing</a:t>
            </a:r>
            <a:r>
              <a:rPr lang="it-IT" sz="2400" i="1" dirty="0" smtClean="0">
                <a:solidFill>
                  <a:srgbClr val="FFFF00"/>
                </a:solidFill>
              </a:rPr>
              <a:t> a neutrino </a:t>
            </a:r>
            <a:r>
              <a:rPr lang="it-IT" sz="2400" i="1" dirty="0" err="1" smtClean="0">
                <a:solidFill>
                  <a:srgbClr val="FFFF00"/>
                </a:solidFill>
              </a:rPr>
              <a:t>telescope…</a:t>
            </a:r>
            <a:r>
              <a:rPr lang="it-IT" sz="2400" i="1" dirty="0" smtClean="0">
                <a:solidFill>
                  <a:srgbClr val="FFFF00"/>
                </a:solidFill>
              </a:rPr>
              <a:t>.</a:t>
            </a:r>
            <a:endParaRPr lang="it-IT" sz="2400" i="1" dirty="0">
              <a:solidFill>
                <a:srgbClr val="FFFF00"/>
              </a:solidFill>
            </a:endParaRPr>
          </a:p>
        </p:txBody>
      </p:sp>
      <p:pic>
        <p:nvPicPr>
          <p:cNvPr id="6" name="Picture 2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273800" y="2801083"/>
            <a:ext cx="2870200" cy="4056917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7" name="CasellaDiTesto 6"/>
          <p:cNvSpPr txBox="1"/>
          <p:nvPr/>
        </p:nvSpPr>
        <p:spPr>
          <a:xfrm>
            <a:off x="381000" y="3124200"/>
            <a:ext cx="4099199" cy="3308598"/>
          </a:xfrm>
          <a:prstGeom prst="rect">
            <a:avLst/>
          </a:prstGeom>
          <a:noFill/>
          <a:ln w="3175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it-IT" sz="2400" dirty="0" err="1" smtClean="0"/>
              <a:t>Conceptual</a:t>
            </a:r>
            <a:r>
              <a:rPr lang="it-IT" sz="2400" dirty="0" smtClean="0"/>
              <a:t> Design Report</a:t>
            </a:r>
          </a:p>
          <a:p>
            <a:pPr algn="l"/>
            <a:r>
              <a:rPr lang="it-IT" sz="2400" dirty="0" smtClean="0"/>
              <a:t> </a:t>
            </a:r>
            <a:r>
              <a:rPr lang="it-IT" sz="2400" dirty="0" err="1" smtClean="0"/>
              <a:t>released</a:t>
            </a:r>
            <a:r>
              <a:rPr lang="it-IT" sz="2400" dirty="0" smtClean="0"/>
              <a:t> in </a:t>
            </a:r>
            <a:r>
              <a:rPr lang="it-IT" sz="2400" dirty="0" err="1" smtClean="0"/>
              <a:t>April</a:t>
            </a:r>
            <a:r>
              <a:rPr lang="it-IT" sz="2400" dirty="0" smtClean="0"/>
              <a:t> 2008</a:t>
            </a:r>
          </a:p>
          <a:p>
            <a:pPr algn="l"/>
            <a:r>
              <a:rPr lang="it-IT" sz="2000" i="1" dirty="0" smtClean="0">
                <a:solidFill>
                  <a:schemeClr val="tx2"/>
                </a:solidFill>
              </a:rPr>
              <a:t>  (www.km3net.org)</a:t>
            </a:r>
          </a:p>
          <a:p>
            <a:pPr marL="344488" indent="-344488" algn="l" fontAlgn="auto">
              <a:spcAft>
                <a:spcPts val="0"/>
              </a:spcAft>
              <a:defRPr/>
            </a:pPr>
            <a:r>
              <a:rPr lang="en-GB" sz="2000" dirty="0" smtClean="0"/>
              <a:t> </a:t>
            </a:r>
          </a:p>
          <a:p>
            <a:pPr marL="344488" indent="-344488" algn="l" fontAlgn="auto">
              <a:spcAft>
                <a:spcPts val="0"/>
              </a:spcAft>
              <a:defRPr/>
            </a:pPr>
            <a:r>
              <a:rPr lang="en-GB" sz="2000" dirty="0" smtClean="0"/>
              <a:t>Includes:</a:t>
            </a:r>
          </a:p>
          <a:p>
            <a:pPr marL="858838" lvl="1" indent="-400050" algn="l" fontAlgn="auto">
              <a:spcBef>
                <a:spcPct val="15000"/>
              </a:spcBef>
              <a:spcAft>
                <a:spcPct val="15000"/>
              </a:spcAft>
              <a:buClr>
                <a:srgbClr val="006600"/>
              </a:buClr>
              <a:buFont typeface="Wingdings 2"/>
              <a:buNone/>
              <a:defRPr/>
            </a:pPr>
            <a:r>
              <a:rPr lang="en-GB" sz="2000" dirty="0" smtClean="0"/>
              <a:t>Science case</a:t>
            </a:r>
          </a:p>
          <a:p>
            <a:pPr marL="858838" lvl="1" indent="-400050" algn="l" fontAlgn="auto">
              <a:spcBef>
                <a:spcPct val="15000"/>
              </a:spcBef>
              <a:spcAft>
                <a:spcPct val="15000"/>
              </a:spcAft>
              <a:buClr>
                <a:srgbClr val="006600"/>
              </a:buClr>
              <a:buFont typeface="Wingdings 2"/>
              <a:buNone/>
              <a:defRPr/>
            </a:pPr>
            <a:r>
              <a:rPr lang="en-GB" sz="2000" dirty="0" smtClean="0"/>
              <a:t>Site studies</a:t>
            </a:r>
          </a:p>
          <a:p>
            <a:pPr marL="858838" lvl="1" indent="-400050" algn="l" fontAlgn="auto">
              <a:spcBef>
                <a:spcPct val="15000"/>
              </a:spcBef>
              <a:spcAft>
                <a:spcPct val="15000"/>
              </a:spcAft>
              <a:buClr>
                <a:srgbClr val="006600"/>
              </a:buClr>
              <a:buFont typeface="Wingdings 2"/>
              <a:buNone/>
              <a:defRPr/>
            </a:pPr>
            <a:r>
              <a:rPr lang="en-GB" sz="2000" dirty="0" smtClean="0"/>
              <a:t>Design goals</a:t>
            </a:r>
          </a:p>
          <a:p>
            <a:pPr marL="858838" lvl="1" indent="-400050" algn="l" fontAlgn="auto">
              <a:spcBef>
                <a:spcPct val="15000"/>
              </a:spcBef>
              <a:spcAft>
                <a:spcPct val="15000"/>
              </a:spcAft>
              <a:buClr>
                <a:srgbClr val="006600"/>
              </a:buClr>
              <a:buFont typeface="Wingdings 2"/>
              <a:buNone/>
              <a:defRPr/>
            </a:pPr>
            <a:r>
              <a:rPr lang="en-GB" sz="2000" dirty="0" smtClean="0"/>
              <a:t>Technical implementation</a:t>
            </a:r>
            <a:endParaRPr lang="it-IT" sz="1800" dirty="0" smtClean="0"/>
          </a:p>
        </p:txBody>
      </p:sp>
      <p:cxnSp>
        <p:nvCxnSpPr>
          <p:cNvPr id="9" name="Connettore 2 8"/>
          <p:cNvCxnSpPr/>
          <p:nvPr/>
        </p:nvCxnSpPr>
        <p:spPr bwMode="auto">
          <a:xfrm>
            <a:off x="4495800" y="4114800"/>
            <a:ext cx="1752600" cy="609600"/>
          </a:xfrm>
          <a:prstGeom prst="straightConnector1">
            <a:avLst/>
          </a:prstGeom>
          <a:noFill/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3200" b="1" dirty="0" smtClean="0"/>
              <a:t>Km3Net Preparatory Phase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0" y="838200"/>
            <a:ext cx="9144000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it-IT" sz="2400" dirty="0" err="1" smtClean="0">
                <a:solidFill>
                  <a:schemeClr val="tx1"/>
                </a:solidFill>
              </a:rPr>
              <a:t>Funded</a:t>
            </a:r>
            <a:r>
              <a:rPr lang="it-IT" sz="2400" dirty="0" smtClean="0">
                <a:solidFill>
                  <a:schemeClr val="tx1"/>
                </a:solidFill>
              </a:rPr>
              <a:t> </a:t>
            </a:r>
            <a:r>
              <a:rPr lang="it-IT" sz="2400" dirty="0" err="1" smtClean="0">
                <a:solidFill>
                  <a:schemeClr val="tx1"/>
                </a:solidFill>
              </a:rPr>
              <a:t>by</a:t>
            </a:r>
            <a:r>
              <a:rPr lang="it-IT" sz="2400" dirty="0" smtClean="0">
                <a:solidFill>
                  <a:schemeClr val="tx1"/>
                </a:solidFill>
              </a:rPr>
              <a:t> the EU FP7 </a:t>
            </a:r>
            <a:r>
              <a:rPr lang="it-IT" sz="2400" dirty="0" err="1" smtClean="0">
                <a:solidFill>
                  <a:schemeClr val="tx1"/>
                </a:solidFill>
              </a:rPr>
              <a:t>framework</a:t>
            </a:r>
            <a:r>
              <a:rPr lang="it-IT" sz="2400" dirty="0" smtClean="0">
                <a:solidFill>
                  <a:schemeClr val="tx1"/>
                </a:solidFill>
              </a:rPr>
              <a:t> in March 2008</a:t>
            </a:r>
          </a:p>
          <a:p>
            <a:pPr algn="l"/>
            <a:endParaRPr lang="it-IT" sz="2400" dirty="0" smtClean="0">
              <a:solidFill>
                <a:schemeClr val="tx1"/>
              </a:solidFill>
            </a:endParaRPr>
          </a:p>
          <a:p>
            <a:pPr algn="just"/>
            <a:r>
              <a:rPr lang="it-IT" sz="2400" i="1" dirty="0" err="1" smtClean="0">
                <a:solidFill>
                  <a:schemeClr val="tx1"/>
                </a:solidFill>
              </a:rPr>
              <a:t>Primary</a:t>
            </a:r>
            <a:r>
              <a:rPr lang="it-IT" sz="2400" i="1" dirty="0" smtClean="0">
                <a:solidFill>
                  <a:schemeClr val="tx1"/>
                </a:solidFill>
              </a:rPr>
              <a:t> </a:t>
            </a:r>
            <a:r>
              <a:rPr lang="it-IT" sz="2400" i="1" dirty="0" err="1" smtClean="0">
                <a:solidFill>
                  <a:schemeClr val="tx1"/>
                </a:solidFill>
              </a:rPr>
              <a:t>objective</a:t>
            </a:r>
            <a:r>
              <a:rPr lang="it-IT" sz="2400" i="1" dirty="0" smtClean="0">
                <a:solidFill>
                  <a:schemeClr val="tx1"/>
                </a:solidFill>
              </a:rPr>
              <a:t> </a:t>
            </a:r>
            <a:r>
              <a:rPr lang="it-IT" sz="2400" i="1" dirty="0" smtClean="0">
                <a:solidFill>
                  <a:schemeClr val="tx1"/>
                </a:solidFill>
                <a:sym typeface="Wingdings" pitchFamily="2" charset="2"/>
              </a:rPr>
              <a:t> </a:t>
            </a:r>
            <a:r>
              <a:rPr lang="it-IT" sz="2400" i="1" dirty="0" err="1" smtClean="0">
                <a:solidFill>
                  <a:schemeClr val="tx1"/>
                </a:solidFill>
                <a:sym typeface="Wingdings" pitchFamily="2" charset="2"/>
              </a:rPr>
              <a:t>pave</a:t>
            </a:r>
            <a:r>
              <a:rPr lang="it-IT" sz="2400" i="1" dirty="0" smtClean="0">
                <a:solidFill>
                  <a:schemeClr val="tx1"/>
                </a:solidFill>
                <a:sym typeface="Wingdings" pitchFamily="2" charset="2"/>
              </a:rPr>
              <a:t> the </a:t>
            </a:r>
            <a:r>
              <a:rPr lang="it-IT" sz="2400" i="1" dirty="0" err="1" smtClean="0">
                <a:solidFill>
                  <a:schemeClr val="tx1"/>
                </a:solidFill>
                <a:sym typeface="Wingdings" pitchFamily="2" charset="2"/>
              </a:rPr>
              <a:t>path</a:t>
            </a:r>
            <a:r>
              <a:rPr lang="it-IT" sz="2400" i="1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it-IT" sz="2400" i="1" dirty="0" err="1" smtClean="0">
                <a:solidFill>
                  <a:schemeClr val="tx1"/>
                </a:solidFill>
                <a:sym typeface="Wingdings" pitchFamily="2" charset="2"/>
              </a:rPr>
              <a:t>to</a:t>
            </a:r>
            <a:r>
              <a:rPr lang="it-IT" sz="2400" i="1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it-IT" sz="2400" i="1" dirty="0" err="1" smtClean="0">
                <a:solidFill>
                  <a:schemeClr val="tx1"/>
                </a:solidFill>
                <a:sym typeface="Wingdings" pitchFamily="2" charset="2"/>
              </a:rPr>
              <a:t>political</a:t>
            </a:r>
            <a:r>
              <a:rPr lang="it-IT" sz="2400" i="1" dirty="0" smtClean="0">
                <a:solidFill>
                  <a:schemeClr val="tx1"/>
                </a:solidFill>
                <a:sym typeface="Wingdings" pitchFamily="2" charset="2"/>
              </a:rPr>
              <a:t> and </a:t>
            </a:r>
            <a:r>
              <a:rPr lang="it-IT" sz="2400" i="1" dirty="0" err="1" smtClean="0">
                <a:solidFill>
                  <a:schemeClr val="tx1"/>
                </a:solidFill>
                <a:sym typeface="Wingdings" pitchFamily="2" charset="2"/>
              </a:rPr>
              <a:t>scientific</a:t>
            </a:r>
            <a:r>
              <a:rPr lang="it-IT" sz="2400" i="1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</a:p>
          <a:p>
            <a:pPr algn="just"/>
            <a:r>
              <a:rPr lang="it-IT" sz="2400" i="1" dirty="0" err="1" smtClean="0">
                <a:solidFill>
                  <a:schemeClr val="tx1"/>
                </a:solidFill>
                <a:sym typeface="Wingdings" pitchFamily="2" charset="2"/>
              </a:rPr>
              <a:t>convergence</a:t>
            </a:r>
            <a:r>
              <a:rPr lang="it-IT" sz="2400" i="1" dirty="0" smtClean="0">
                <a:solidFill>
                  <a:schemeClr val="tx1"/>
                </a:solidFill>
                <a:sym typeface="Wingdings" pitchFamily="2" charset="2"/>
              </a:rPr>
              <a:t> on the </a:t>
            </a:r>
            <a:r>
              <a:rPr lang="it-IT" sz="2400" i="1" dirty="0" err="1" smtClean="0">
                <a:solidFill>
                  <a:schemeClr val="tx1"/>
                </a:solidFill>
                <a:sym typeface="Wingdings" pitchFamily="2" charset="2"/>
              </a:rPr>
              <a:t>legal</a:t>
            </a:r>
            <a:r>
              <a:rPr lang="it-IT" sz="2400" i="1" dirty="0" smtClean="0">
                <a:solidFill>
                  <a:schemeClr val="tx1"/>
                </a:solidFill>
                <a:sym typeface="Wingdings" pitchFamily="2" charset="2"/>
              </a:rPr>
              <a:t>, </a:t>
            </a:r>
            <a:r>
              <a:rPr lang="it-IT" sz="2400" i="1" dirty="0" err="1" smtClean="0">
                <a:solidFill>
                  <a:schemeClr val="tx1"/>
                </a:solidFill>
                <a:sym typeface="Wingdings" pitchFamily="2" charset="2"/>
              </a:rPr>
              <a:t>governance</a:t>
            </a:r>
            <a:r>
              <a:rPr lang="it-IT" sz="2400" i="1" dirty="0" smtClean="0">
                <a:solidFill>
                  <a:schemeClr val="tx1"/>
                </a:solidFill>
                <a:sym typeface="Wingdings" pitchFamily="2" charset="2"/>
              </a:rPr>
              <a:t>, </a:t>
            </a:r>
            <a:r>
              <a:rPr lang="it-IT" sz="2400" i="1" dirty="0" err="1" smtClean="0">
                <a:solidFill>
                  <a:schemeClr val="tx1"/>
                </a:solidFill>
                <a:sym typeface="Wingdings" pitchFamily="2" charset="2"/>
              </a:rPr>
              <a:t>financial</a:t>
            </a:r>
            <a:r>
              <a:rPr lang="it-IT" sz="2400" i="1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it-IT" sz="2400" i="1" dirty="0" err="1" smtClean="0">
                <a:solidFill>
                  <a:schemeClr val="tx1"/>
                </a:solidFill>
                <a:sym typeface="Wingdings" pitchFamily="2" charset="2"/>
              </a:rPr>
              <a:t>engineering</a:t>
            </a:r>
            <a:r>
              <a:rPr lang="it-IT" sz="2400" i="1" dirty="0" smtClean="0">
                <a:solidFill>
                  <a:schemeClr val="tx1"/>
                </a:solidFill>
                <a:sym typeface="Wingdings" pitchFamily="2" charset="2"/>
              </a:rPr>
              <a:t> and </a:t>
            </a:r>
            <a:r>
              <a:rPr lang="it-IT" sz="2400" i="1" dirty="0" err="1" smtClean="0">
                <a:solidFill>
                  <a:schemeClr val="tx1"/>
                </a:solidFill>
                <a:sym typeface="Wingdings" pitchFamily="2" charset="2"/>
              </a:rPr>
              <a:t>siting</a:t>
            </a:r>
            <a:r>
              <a:rPr lang="it-IT" sz="2400" i="1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it-IT" sz="2400" i="1" dirty="0" err="1" smtClean="0">
                <a:solidFill>
                  <a:schemeClr val="tx1"/>
                </a:solidFill>
                <a:sym typeface="Wingdings" pitchFamily="2" charset="2"/>
              </a:rPr>
              <a:t>aspects</a:t>
            </a:r>
            <a:r>
              <a:rPr lang="it-IT" sz="2400" i="1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it-IT" sz="2400" i="1" dirty="0" err="1" smtClean="0">
                <a:solidFill>
                  <a:schemeClr val="tx1"/>
                </a:solidFill>
                <a:sym typeface="Wingdings" pitchFamily="2" charset="2"/>
              </a:rPr>
              <a:t>of</a:t>
            </a:r>
            <a:r>
              <a:rPr lang="it-IT" sz="2400" i="1" dirty="0" smtClean="0">
                <a:solidFill>
                  <a:schemeClr val="tx1"/>
                </a:solidFill>
                <a:sym typeface="Wingdings" pitchFamily="2" charset="2"/>
              </a:rPr>
              <a:t> the </a:t>
            </a:r>
            <a:r>
              <a:rPr lang="it-IT" sz="2400" i="1" dirty="0" err="1" smtClean="0">
                <a:solidFill>
                  <a:schemeClr val="tx1"/>
                </a:solidFill>
                <a:sym typeface="Wingdings" pitchFamily="2" charset="2"/>
              </a:rPr>
              <a:t>infrastructure…</a:t>
            </a:r>
            <a:r>
              <a:rPr lang="it-IT" sz="2400" i="1" dirty="0" smtClean="0">
                <a:solidFill>
                  <a:schemeClr val="tx1"/>
                </a:solidFill>
                <a:sym typeface="Wingdings" pitchFamily="2" charset="2"/>
              </a:rPr>
              <a:t>..</a:t>
            </a:r>
            <a:endParaRPr lang="it-IT" sz="2400" i="1" dirty="0" smtClean="0">
              <a:solidFill>
                <a:schemeClr val="tx1"/>
              </a:solidFill>
            </a:endParaRPr>
          </a:p>
        </p:txBody>
      </p:sp>
      <p:pic>
        <p:nvPicPr>
          <p:cNvPr id="6" name="Immagine 5" descr="km3net 13.jpg"/>
          <p:cNvPicPr>
            <a:picLocks noChangeAspect="1"/>
          </p:cNvPicPr>
          <p:nvPr/>
        </p:nvPicPr>
        <p:blipFill>
          <a:blip r:embed="rId3" cstate="print"/>
          <a:srcRect t="22572" b="8026"/>
          <a:stretch>
            <a:fillRect/>
          </a:stretch>
        </p:blipFill>
        <p:spPr>
          <a:xfrm>
            <a:off x="0" y="2995431"/>
            <a:ext cx="9144000" cy="3862569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0" y="2971800"/>
            <a:ext cx="29610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Km3net </a:t>
            </a:r>
            <a:r>
              <a:rPr lang="it-IT" dirty="0" err="1" smtClean="0"/>
              <a:t>timeline</a:t>
            </a:r>
            <a:endParaRPr lang="it-IT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z="3200" smtClean="0">
                <a:latin typeface="Comic Sans MS" pitchFamily="66" charset="0"/>
              </a:rPr>
              <a:t>Conclusions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23950"/>
            <a:ext cx="9144000" cy="57340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dirty="0" smtClean="0">
                <a:solidFill>
                  <a:srgbClr val="000066"/>
                </a:solidFill>
                <a:latin typeface="Comic Sans MS" pitchFamily="66" charset="0"/>
              </a:rPr>
              <a:t>Long march towards underwater cosmic neutrino detection has undergone an acceleration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dirty="0" smtClean="0">
              <a:solidFill>
                <a:srgbClr val="000066"/>
              </a:solidFill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dirty="0" smtClean="0">
                <a:solidFill>
                  <a:srgbClr val="000066"/>
                </a:solidFill>
                <a:latin typeface="Comic Sans MS" pitchFamily="66" charset="0"/>
              </a:rPr>
              <a:t>Nestor </a:t>
            </a:r>
            <a:r>
              <a:rPr lang="en-US" dirty="0" smtClean="0">
                <a:solidFill>
                  <a:srgbClr val="000066"/>
                </a:solidFill>
                <a:latin typeface="Comic Sans MS" pitchFamily="66" charset="0"/>
                <a:sym typeface="Wingdings" pitchFamily="2" charset="2"/>
              </a:rPr>
              <a:t> first serious attempt in the Mediterranean  results published</a:t>
            </a:r>
            <a:endParaRPr lang="en-US" dirty="0" smtClean="0">
              <a:solidFill>
                <a:srgbClr val="000066"/>
              </a:solidFill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dirty="0" smtClean="0">
              <a:solidFill>
                <a:srgbClr val="000066"/>
              </a:solidFill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dirty="0" smtClean="0">
                <a:solidFill>
                  <a:srgbClr val="000066"/>
                </a:solidFill>
                <a:latin typeface="Comic Sans MS" pitchFamily="66" charset="0"/>
              </a:rPr>
              <a:t>ANTARES made a major step forward during 2006-2007 and the 12-lines detector with 875 OMs was completed in 2008.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dirty="0" smtClean="0">
              <a:solidFill>
                <a:srgbClr val="000066"/>
              </a:solidFill>
              <a:latin typeface="Comic Sans MS" pitchFamily="66" charset="0"/>
              <a:sym typeface="Symbol" pitchFamily="18" charset="2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dirty="0" smtClean="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NEMO </a:t>
            </a:r>
            <a:r>
              <a:rPr lang="en-US" dirty="0" smtClean="0">
                <a:solidFill>
                  <a:srgbClr val="000066"/>
                </a:solidFill>
                <a:latin typeface="Comic Sans MS" pitchFamily="66" charset="0"/>
                <a:sym typeface="Wingdings" pitchFamily="2" charset="2"/>
              </a:rPr>
              <a:t> big effort towards Capo </a:t>
            </a:r>
            <a:r>
              <a:rPr lang="en-US" dirty="0" err="1" smtClean="0">
                <a:solidFill>
                  <a:srgbClr val="000066"/>
                </a:solidFill>
                <a:latin typeface="Comic Sans MS" pitchFamily="66" charset="0"/>
                <a:sym typeface="Wingdings" pitchFamily="2" charset="2"/>
              </a:rPr>
              <a:t>Passero</a:t>
            </a:r>
            <a:r>
              <a:rPr lang="en-US" dirty="0" smtClean="0">
                <a:solidFill>
                  <a:srgbClr val="000066"/>
                </a:solidFill>
                <a:latin typeface="Comic Sans MS" pitchFamily="66" charset="0"/>
                <a:sym typeface="Wingdings" pitchFamily="2" charset="2"/>
              </a:rPr>
              <a:t> site (3500 m)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dirty="0" smtClean="0">
                <a:solidFill>
                  <a:srgbClr val="000066"/>
                </a:solidFill>
                <a:latin typeface="Comic Sans MS" pitchFamily="66" charset="0"/>
                <a:sym typeface="Wingdings" pitchFamily="2" charset="2"/>
              </a:rPr>
              <a:t>     Construction of detector for NEMO </a:t>
            </a:r>
            <a:r>
              <a:rPr lang="en-US" dirty="0" err="1" smtClean="0">
                <a:solidFill>
                  <a:srgbClr val="000066"/>
                </a:solidFill>
                <a:latin typeface="Comic Sans MS" pitchFamily="66" charset="0"/>
                <a:sym typeface="Wingdings" pitchFamily="2" charset="2"/>
              </a:rPr>
              <a:t>PhaseI</a:t>
            </a:r>
            <a:r>
              <a:rPr lang="en-US" dirty="0" smtClean="0">
                <a:solidFill>
                  <a:srgbClr val="000066"/>
                </a:solidFill>
                <a:latin typeface="Comic Sans MS" pitchFamily="66" charset="0"/>
                <a:sym typeface="Wingdings" pitchFamily="2" charset="2"/>
              </a:rPr>
              <a:t> completed.  Results being published.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dirty="0" smtClean="0">
                <a:solidFill>
                  <a:srgbClr val="000066"/>
                </a:solidFill>
                <a:latin typeface="Comic Sans MS" pitchFamily="66" charset="0"/>
                <a:sym typeface="Wingdings" pitchFamily="2" charset="2"/>
              </a:rPr>
              <a:t>     The 100 km electro-optical cable for NEMO </a:t>
            </a:r>
            <a:r>
              <a:rPr lang="en-US" dirty="0" err="1" smtClean="0">
                <a:solidFill>
                  <a:srgbClr val="000066"/>
                </a:solidFill>
                <a:latin typeface="Comic Sans MS" pitchFamily="66" charset="0"/>
                <a:sym typeface="Wingdings" pitchFamily="2" charset="2"/>
              </a:rPr>
              <a:t>PhaseII</a:t>
            </a:r>
            <a:r>
              <a:rPr lang="en-US" dirty="0" smtClean="0">
                <a:solidFill>
                  <a:srgbClr val="000066"/>
                </a:solidFill>
                <a:latin typeface="Comic Sans MS" pitchFamily="66" charset="0"/>
                <a:sym typeface="Wingdings" pitchFamily="2" charset="2"/>
              </a:rPr>
              <a:t>  installed and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dirty="0" smtClean="0">
                <a:solidFill>
                  <a:srgbClr val="000066"/>
                </a:solidFill>
                <a:latin typeface="Comic Sans MS" pitchFamily="66" charset="0"/>
                <a:sym typeface="Wingdings" pitchFamily="2" charset="2"/>
              </a:rPr>
              <a:t>     shore-station building  ready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dirty="0" smtClean="0">
              <a:solidFill>
                <a:srgbClr val="000066"/>
              </a:solidFill>
              <a:latin typeface="Comic Sans MS" pitchFamily="66" charset="0"/>
              <a:sym typeface="Symbol" pitchFamily="18" charset="2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dirty="0" smtClean="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Joint European effort towards a km3 detector in the Mediterranean 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dirty="0" smtClean="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     well advanced  </a:t>
            </a:r>
            <a:r>
              <a:rPr lang="en-US" smtClean="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(Km3NeT  DS+PP)  </a:t>
            </a:r>
            <a:endParaRPr lang="en-US" dirty="0" smtClean="0">
              <a:solidFill>
                <a:srgbClr val="000066"/>
              </a:solidFill>
              <a:latin typeface="Comic Sans MS" pitchFamily="66" charset="0"/>
              <a:sym typeface="Symbol" pitchFamily="18" charset="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E95293-A57B-40AC-898C-F1D49E7DF9D2}" type="slidenum">
              <a:rPr lang="fr-FR"/>
              <a:pPr>
                <a:defRPr/>
              </a:pPr>
              <a:t>33</a:t>
            </a:fld>
            <a:endParaRPr lang="fr-FR"/>
          </a:p>
        </p:txBody>
      </p:sp>
      <p:sp>
        <p:nvSpPr>
          <p:cNvPr id="6041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066800"/>
          </a:xfrm>
          <a:solidFill>
            <a:schemeClr val="bg1"/>
          </a:solidFill>
          <a:ln w="22225">
            <a:solidFill>
              <a:srgbClr val="FF0000"/>
            </a:solidFill>
          </a:ln>
        </p:spPr>
        <p:txBody>
          <a:bodyPr/>
          <a:lstStyle/>
          <a:p>
            <a:pPr eaLnBrk="1" hangingPunct="1"/>
            <a:r>
              <a:rPr lang="en-US" sz="3200" b="1" smtClean="0">
                <a:solidFill>
                  <a:schemeClr val="accent2"/>
                </a:solidFill>
              </a:rPr>
              <a:t>The End</a:t>
            </a:r>
            <a:endParaRPr lang="fr-FR" sz="3200" b="1" smtClean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Background Material</a:t>
            </a:r>
            <a:endParaRPr lang="it-IT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EB0BCB-5F2B-4AFD-A088-8B4163863BD5}" type="slidenum">
              <a:rPr lang="fr-FR" smtClean="0"/>
              <a:pPr>
                <a:defRPr/>
              </a:pPr>
              <a:t>34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1101-40DF-4756-8225-20A90D2FB144}" type="slidenum">
              <a:rPr lang="it-IT" smtClean="0"/>
              <a:pPr/>
              <a:t>35</a:t>
            </a:fld>
            <a:endParaRPr lang="it-IT"/>
          </a:p>
        </p:txBody>
      </p:sp>
      <p:sp>
        <p:nvSpPr>
          <p:cNvPr id="152578" name="1 Título"/>
          <p:cNvSpPr>
            <a:spLocks noGrp="1"/>
          </p:cNvSpPr>
          <p:nvPr>
            <p:ph type="title" idx="4294967295"/>
          </p:nvPr>
        </p:nvSpPr>
        <p:spPr bwMode="auto">
          <a:xfrm>
            <a:off x="0" y="274638"/>
            <a:ext cx="82296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/>
          <a:p>
            <a:r>
              <a:rPr lang="en-US" sz="4000" dirty="0"/>
              <a:t>Detector positioning</a:t>
            </a:r>
          </a:p>
        </p:txBody>
      </p:sp>
      <p:pic>
        <p:nvPicPr>
          <p:cNvPr id="152579" name="39 Imagen" descr="positioing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0" y="1420813"/>
            <a:ext cx="4937125" cy="543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2580" name="TextBox 80"/>
          <p:cNvSpPr txBox="1">
            <a:spLocks noChangeArrowheads="1"/>
          </p:cNvSpPr>
          <p:nvPr/>
        </p:nvSpPr>
        <p:spPr bwMode="auto">
          <a:xfrm>
            <a:off x="6705600" y="2971800"/>
            <a:ext cx="2019300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GB" sz="1600" dirty="0">
                <a:solidFill>
                  <a:schemeClr val="bg2"/>
                </a:solidFill>
                <a:latin typeface="Franklin Gothic Book" pitchFamily="34" charset="0"/>
              </a:rPr>
              <a:t>Measure every 2 min</a:t>
            </a:r>
          </a:p>
          <a:p>
            <a:pPr eaLnBrk="0" hangingPunct="0"/>
            <a:endParaRPr lang="en-GB" sz="1600" dirty="0">
              <a:solidFill>
                <a:schemeClr val="bg2"/>
              </a:solidFill>
              <a:latin typeface="Franklin Gothic Book" pitchFamily="34" charset="0"/>
            </a:endParaRPr>
          </a:p>
          <a:p>
            <a:pPr eaLnBrk="0" hangingPunct="0"/>
            <a:r>
              <a:rPr lang="en-GB" sz="1600" dirty="0">
                <a:solidFill>
                  <a:schemeClr val="bg2"/>
                </a:solidFill>
                <a:latin typeface="Franklin Gothic Book" pitchFamily="34" charset="0"/>
              </a:rPr>
              <a:t>-Distance line bases </a:t>
            </a:r>
          </a:p>
          <a:p>
            <a:pPr eaLnBrk="0" hangingPunct="0"/>
            <a:r>
              <a:rPr lang="en-GB" sz="1600" dirty="0">
                <a:solidFill>
                  <a:schemeClr val="bg2"/>
                </a:solidFill>
                <a:latin typeface="Franklin Gothic Book" pitchFamily="34" charset="0"/>
              </a:rPr>
              <a:t>to 5 storeys/line and</a:t>
            </a:r>
            <a:br>
              <a:rPr lang="en-GB" sz="1600" dirty="0">
                <a:solidFill>
                  <a:schemeClr val="bg2"/>
                </a:solidFill>
                <a:latin typeface="Franklin Gothic Book" pitchFamily="34" charset="0"/>
              </a:rPr>
            </a:br>
            <a:r>
              <a:rPr lang="en-GB" sz="1600" dirty="0">
                <a:solidFill>
                  <a:schemeClr val="bg2"/>
                </a:solidFill>
                <a:latin typeface="Franklin Gothic Book" pitchFamily="34" charset="0"/>
              </a:rPr>
              <a:t>transponders</a:t>
            </a:r>
          </a:p>
          <a:p>
            <a:pPr eaLnBrk="0" hangingPunct="0"/>
            <a:endParaRPr lang="en-GB" sz="1600" dirty="0">
              <a:solidFill>
                <a:schemeClr val="bg2"/>
              </a:solidFill>
              <a:latin typeface="Franklin Gothic Book" pitchFamily="34" charset="0"/>
            </a:endParaRPr>
          </a:p>
          <a:p>
            <a:pPr eaLnBrk="0" hangingPunct="0"/>
            <a:r>
              <a:rPr lang="en-GB" sz="1600" dirty="0">
                <a:solidFill>
                  <a:schemeClr val="bg2"/>
                </a:solidFill>
                <a:latin typeface="Franklin Gothic Book" pitchFamily="34" charset="0"/>
              </a:rPr>
              <a:t>-Headings and tilts</a:t>
            </a:r>
          </a:p>
        </p:txBody>
      </p:sp>
      <p:sp>
        <p:nvSpPr>
          <p:cNvPr id="41" name="2 Marcador de contenido"/>
          <p:cNvSpPr txBox="1">
            <a:spLocks/>
          </p:cNvSpPr>
          <p:nvPr/>
        </p:nvSpPr>
        <p:spPr>
          <a:xfrm>
            <a:off x="0" y="1554163"/>
            <a:ext cx="3581400" cy="416083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algn="l">
              <a:lnSpc>
                <a:spcPct val="80000"/>
              </a:lnSpc>
              <a:spcBef>
                <a:spcPct val="20000"/>
              </a:spcBef>
            </a:pPr>
            <a:r>
              <a:rPr lang="en-US" sz="2000" dirty="0" smtClean="0">
                <a:latin typeface="Arial" pitchFamily="34" charset="0"/>
              </a:rPr>
              <a:t>       </a:t>
            </a:r>
            <a:r>
              <a:rPr lang="en-US" sz="1400" dirty="0" smtClean="0">
                <a:latin typeface="Arial" pitchFamily="34" charset="0"/>
              </a:rPr>
              <a:t>Acoustic </a:t>
            </a:r>
            <a:r>
              <a:rPr lang="en-US" sz="1400" dirty="0">
                <a:latin typeface="Arial" pitchFamily="34" charset="0"/>
              </a:rPr>
              <a:t>system:</a:t>
            </a:r>
          </a:p>
          <a:p>
            <a:pPr marL="742950" lvl="1" indent="-285750" algn="l">
              <a:lnSpc>
                <a:spcPct val="80000"/>
              </a:lnSpc>
              <a:spcBef>
                <a:spcPct val="20000"/>
              </a:spcBef>
              <a:buFont typeface="Wingdings 2" pitchFamily="18" charset="2"/>
              <a:buChar char=""/>
            </a:pPr>
            <a:r>
              <a:rPr lang="en-US" sz="1800" dirty="0">
                <a:latin typeface="Arial" pitchFamily="34" charset="0"/>
              </a:rPr>
              <a:t>One emitter-receiver at the bottom of each line</a:t>
            </a:r>
          </a:p>
          <a:p>
            <a:pPr marL="742950" lvl="1" indent="-285750" algn="l">
              <a:lnSpc>
                <a:spcPct val="80000"/>
              </a:lnSpc>
              <a:spcBef>
                <a:spcPct val="20000"/>
              </a:spcBef>
              <a:buFont typeface="Wingdings 2" pitchFamily="18" charset="2"/>
              <a:buChar char=""/>
            </a:pPr>
            <a:r>
              <a:rPr lang="en-US" sz="1800" dirty="0">
                <a:latin typeface="Arial" pitchFamily="34" charset="0"/>
              </a:rPr>
              <a:t>Five receivers along each line</a:t>
            </a:r>
          </a:p>
          <a:p>
            <a:pPr marL="742950" lvl="1" indent="-285750" algn="l">
              <a:lnSpc>
                <a:spcPct val="80000"/>
              </a:lnSpc>
              <a:spcBef>
                <a:spcPct val="20000"/>
              </a:spcBef>
              <a:buFont typeface="Wingdings 2" pitchFamily="18" charset="2"/>
              <a:buChar char=""/>
            </a:pPr>
            <a:r>
              <a:rPr lang="en-US" sz="1800" dirty="0">
                <a:latin typeface="Arial" pitchFamily="34" charset="0"/>
              </a:rPr>
              <a:t>Four autonomous transponders on pyramidal basis</a:t>
            </a:r>
            <a:endParaRPr lang="en-US" sz="1400" dirty="0">
              <a:latin typeface="Arial" pitchFamily="34" charset="0"/>
            </a:endParaRPr>
          </a:p>
          <a:p>
            <a:pPr marL="342900" indent="-342900" algn="l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en-US" sz="1400" dirty="0">
              <a:latin typeface="Arial" pitchFamily="34" charset="0"/>
            </a:endParaRPr>
          </a:p>
          <a:p>
            <a:pPr marL="342900" indent="-342900" algn="l">
              <a:lnSpc>
                <a:spcPct val="80000"/>
              </a:lnSpc>
              <a:spcBef>
                <a:spcPct val="20000"/>
              </a:spcBef>
            </a:pPr>
            <a:r>
              <a:rPr lang="en-US" sz="1400" dirty="0" smtClean="0">
                <a:latin typeface="Arial" pitchFamily="34" charset="0"/>
              </a:rPr>
              <a:t>       Additional </a:t>
            </a:r>
            <a:r>
              <a:rPr lang="en-US" sz="1400" dirty="0">
                <a:latin typeface="Arial" pitchFamily="34" charset="0"/>
              </a:rPr>
              <a:t>devices </a:t>
            </a:r>
            <a:r>
              <a:rPr lang="en-US" sz="1400" dirty="0" smtClean="0">
                <a:latin typeface="Arial" pitchFamily="34" charset="0"/>
              </a:rPr>
              <a:t>provide independent </a:t>
            </a:r>
            <a:r>
              <a:rPr lang="en-US" sz="1400" dirty="0">
                <a:latin typeface="Arial" pitchFamily="34" charset="0"/>
              </a:rPr>
              <a:t>sound velocity measurements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082" name="AutoShape 2"/>
          <p:cNvSpPr>
            <a:spLocks noChangeArrowheads="1"/>
          </p:cNvSpPr>
          <p:nvPr/>
        </p:nvSpPr>
        <p:spPr bwMode="auto">
          <a:xfrm rot="10800000">
            <a:off x="503238" y="4265613"/>
            <a:ext cx="6829425" cy="1497012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noFill/>
          <a:ln w="38100" algn="ctr">
            <a:solidFill>
              <a:srgbClr val="00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GB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70088" name="AutoShape 8"/>
          <p:cNvSpPr>
            <a:spLocks noChangeArrowheads="1"/>
          </p:cNvSpPr>
          <p:nvPr/>
        </p:nvSpPr>
        <p:spPr bwMode="auto">
          <a:xfrm flipV="1">
            <a:off x="503238" y="4265613"/>
            <a:ext cx="6829425" cy="1497012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GB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70328" name="Oval 248"/>
          <p:cNvSpPr>
            <a:spLocks noChangeArrowheads="1"/>
          </p:cNvSpPr>
          <p:nvPr/>
        </p:nvSpPr>
        <p:spPr bwMode="auto">
          <a:xfrm>
            <a:off x="5230813" y="4694238"/>
            <a:ext cx="458787" cy="182562"/>
          </a:xfrm>
          <a:prstGeom prst="ellipse">
            <a:avLst/>
          </a:prstGeom>
          <a:noFill/>
          <a:ln w="38100" algn="ctr">
            <a:solidFill>
              <a:srgbClr val="00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GB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70327" name="Oval 247"/>
          <p:cNvSpPr>
            <a:spLocks noChangeArrowheads="1"/>
          </p:cNvSpPr>
          <p:nvPr/>
        </p:nvSpPr>
        <p:spPr bwMode="auto">
          <a:xfrm>
            <a:off x="5661025" y="5195888"/>
            <a:ext cx="458788" cy="182562"/>
          </a:xfrm>
          <a:prstGeom prst="ellipse">
            <a:avLst/>
          </a:prstGeom>
          <a:noFill/>
          <a:ln w="38100" algn="ctr">
            <a:solidFill>
              <a:srgbClr val="00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GB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70326" name="Oval 246"/>
          <p:cNvSpPr>
            <a:spLocks noChangeArrowheads="1"/>
          </p:cNvSpPr>
          <p:nvPr/>
        </p:nvSpPr>
        <p:spPr bwMode="auto">
          <a:xfrm>
            <a:off x="4289425" y="4810125"/>
            <a:ext cx="458788" cy="182563"/>
          </a:xfrm>
          <a:prstGeom prst="ellipse">
            <a:avLst/>
          </a:prstGeom>
          <a:noFill/>
          <a:ln w="38100" algn="ctr">
            <a:solidFill>
              <a:srgbClr val="00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GB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70325" name="Oval 245"/>
          <p:cNvSpPr>
            <a:spLocks noChangeArrowheads="1"/>
          </p:cNvSpPr>
          <p:nvPr/>
        </p:nvSpPr>
        <p:spPr bwMode="auto">
          <a:xfrm>
            <a:off x="3025775" y="4775200"/>
            <a:ext cx="458788" cy="182563"/>
          </a:xfrm>
          <a:prstGeom prst="ellipse">
            <a:avLst/>
          </a:prstGeom>
          <a:noFill/>
          <a:ln w="38100" algn="ctr">
            <a:solidFill>
              <a:srgbClr val="00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GB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70324" name="Oval 244"/>
          <p:cNvSpPr>
            <a:spLocks noChangeArrowheads="1"/>
          </p:cNvSpPr>
          <p:nvPr/>
        </p:nvSpPr>
        <p:spPr bwMode="auto">
          <a:xfrm>
            <a:off x="2101850" y="4684713"/>
            <a:ext cx="458788" cy="182562"/>
          </a:xfrm>
          <a:prstGeom prst="ellipse">
            <a:avLst/>
          </a:prstGeom>
          <a:noFill/>
          <a:ln w="38100" algn="ctr">
            <a:solidFill>
              <a:srgbClr val="00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GB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70089" name="Rectangle 9"/>
          <p:cNvSpPr>
            <a:spLocks noGrp="1" noChangeArrowheads="1"/>
          </p:cNvSpPr>
          <p:nvPr>
            <p:ph type="title" idx="4294967295"/>
          </p:nvPr>
        </p:nvSpPr>
        <p:spPr>
          <a:xfrm>
            <a:off x="142845" y="285728"/>
            <a:ext cx="3571900" cy="990600"/>
          </a:xfrm>
        </p:spPr>
        <p:txBody>
          <a:bodyPr>
            <a:normAutofit/>
          </a:bodyPr>
          <a:lstStyle/>
          <a:p>
            <a:pPr algn="l"/>
            <a:r>
              <a:rPr lang="en-US" sz="3600" b="1" i="1" dirty="0" smtClean="0">
                <a:latin typeface="Lucida Handwriting" pitchFamily="66" charset="0"/>
              </a:rPr>
              <a:t>Deployment</a:t>
            </a:r>
            <a:endParaRPr lang="en-US" sz="3600" b="1" i="1" dirty="0">
              <a:latin typeface="Lucida Handwriting" pitchFamily="66" charset="0"/>
            </a:endParaRPr>
          </a:p>
        </p:txBody>
      </p:sp>
      <p:sp>
        <p:nvSpPr>
          <p:cNvPr id="1070083" name="Oval 3"/>
          <p:cNvSpPr>
            <a:spLocks noChangeArrowheads="1"/>
          </p:cNvSpPr>
          <p:nvPr/>
        </p:nvSpPr>
        <p:spPr bwMode="auto">
          <a:xfrm>
            <a:off x="4395788" y="5105400"/>
            <a:ext cx="458787" cy="219075"/>
          </a:xfrm>
          <a:prstGeom prst="ellipse">
            <a:avLst/>
          </a:prstGeom>
          <a:noFill/>
          <a:ln w="38100" algn="ctr">
            <a:solidFill>
              <a:srgbClr val="00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GB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70084" name="Oval 4"/>
          <p:cNvSpPr>
            <a:spLocks noChangeArrowheads="1"/>
          </p:cNvSpPr>
          <p:nvPr/>
        </p:nvSpPr>
        <p:spPr bwMode="auto">
          <a:xfrm>
            <a:off x="4608513" y="5435600"/>
            <a:ext cx="458787" cy="217488"/>
          </a:xfrm>
          <a:prstGeom prst="ellipse">
            <a:avLst/>
          </a:prstGeom>
          <a:noFill/>
          <a:ln w="38100" algn="ctr">
            <a:solidFill>
              <a:srgbClr val="00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GB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70085" name="Oval 5"/>
          <p:cNvSpPr>
            <a:spLocks noChangeArrowheads="1"/>
          </p:cNvSpPr>
          <p:nvPr/>
        </p:nvSpPr>
        <p:spPr bwMode="auto">
          <a:xfrm>
            <a:off x="2874963" y="5105400"/>
            <a:ext cx="458787" cy="182563"/>
          </a:xfrm>
          <a:prstGeom prst="ellipse">
            <a:avLst/>
          </a:prstGeom>
          <a:noFill/>
          <a:ln w="38100" algn="ctr">
            <a:solidFill>
              <a:srgbClr val="00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GB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70086" name="Oval 6"/>
          <p:cNvSpPr>
            <a:spLocks noChangeArrowheads="1"/>
          </p:cNvSpPr>
          <p:nvPr/>
        </p:nvSpPr>
        <p:spPr bwMode="auto">
          <a:xfrm>
            <a:off x="1671638" y="5141913"/>
            <a:ext cx="458787" cy="182562"/>
          </a:xfrm>
          <a:prstGeom prst="ellipse">
            <a:avLst/>
          </a:prstGeom>
          <a:noFill/>
          <a:ln w="38100" algn="ctr">
            <a:solidFill>
              <a:srgbClr val="00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GB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70087" name="Oval 7"/>
          <p:cNvSpPr>
            <a:spLocks noChangeArrowheads="1"/>
          </p:cNvSpPr>
          <p:nvPr/>
        </p:nvSpPr>
        <p:spPr bwMode="auto">
          <a:xfrm>
            <a:off x="2697163" y="5435600"/>
            <a:ext cx="458787" cy="180975"/>
          </a:xfrm>
          <a:prstGeom prst="ellipse">
            <a:avLst/>
          </a:prstGeom>
          <a:noFill/>
          <a:ln w="38100" algn="ctr">
            <a:solidFill>
              <a:srgbClr val="00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GB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70090" name="Oval 10"/>
          <p:cNvSpPr>
            <a:spLocks noChangeArrowheads="1"/>
          </p:cNvSpPr>
          <p:nvPr/>
        </p:nvSpPr>
        <p:spPr bwMode="auto">
          <a:xfrm>
            <a:off x="3333750" y="4521200"/>
            <a:ext cx="106363" cy="73025"/>
          </a:xfrm>
          <a:prstGeom prst="ellipse">
            <a:avLst/>
          </a:prstGeom>
          <a:solidFill>
            <a:srgbClr val="FF330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GB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70091" name="Oval 11"/>
          <p:cNvSpPr>
            <a:spLocks noChangeArrowheads="1"/>
          </p:cNvSpPr>
          <p:nvPr/>
        </p:nvSpPr>
        <p:spPr bwMode="auto">
          <a:xfrm>
            <a:off x="4360863" y="4521200"/>
            <a:ext cx="106362" cy="73025"/>
          </a:xfrm>
          <a:prstGeom prst="ellipse">
            <a:avLst/>
          </a:prstGeom>
          <a:solidFill>
            <a:srgbClr val="FF330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GB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70092" name="Oval 12"/>
          <p:cNvSpPr>
            <a:spLocks noChangeArrowheads="1"/>
          </p:cNvSpPr>
          <p:nvPr/>
        </p:nvSpPr>
        <p:spPr bwMode="auto">
          <a:xfrm>
            <a:off x="3228975" y="4813300"/>
            <a:ext cx="104775" cy="73025"/>
          </a:xfrm>
          <a:prstGeom prst="ellipse">
            <a:avLst/>
          </a:prstGeom>
          <a:solidFill>
            <a:srgbClr val="FF330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GB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70093" name="Oval 13"/>
          <p:cNvSpPr>
            <a:spLocks noChangeArrowheads="1"/>
          </p:cNvSpPr>
          <p:nvPr/>
        </p:nvSpPr>
        <p:spPr bwMode="auto">
          <a:xfrm>
            <a:off x="4467225" y="4813300"/>
            <a:ext cx="106363" cy="73025"/>
          </a:xfrm>
          <a:prstGeom prst="ellipse">
            <a:avLst/>
          </a:prstGeom>
          <a:solidFill>
            <a:srgbClr val="FF330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GB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70094" name="Oval 14"/>
          <p:cNvSpPr>
            <a:spLocks noChangeArrowheads="1"/>
          </p:cNvSpPr>
          <p:nvPr/>
        </p:nvSpPr>
        <p:spPr bwMode="auto">
          <a:xfrm>
            <a:off x="2273300" y="4703763"/>
            <a:ext cx="106363" cy="74612"/>
          </a:xfrm>
          <a:prstGeom prst="ellipse">
            <a:avLst/>
          </a:prstGeom>
          <a:solidFill>
            <a:srgbClr val="FF330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GB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70095" name="Oval 15"/>
          <p:cNvSpPr>
            <a:spLocks noChangeArrowheads="1"/>
          </p:cNvSpPr>
          <p:nvPr/>
        </p:nvSpPr>
        <p:spPr bwMode="auto">
          <a:xfrm>
            <a:off x="5386388" y="4703763"/>
            <a:ext cx="106362" cy="74612"/>
          </a:xfrm>
          <a:prstGeom prst="ellipse">
            <a:avLst/>
          </a:prstGeom>
          <a:solidFill>
            <a:srgbClr val="FF330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GB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70096" name="Oval 16"/>
          <p:cNvSpPr>
            <a:spLocks noChangeArrowheads="1"/>
          </p:cNvSpPr>
          <p:nvPr/>
        </p:nvSpPr>
        <p:spPr bwMode="auto">
          <a:xfrm>
            <a:off x="3087688" y="5105400"/>
            <a:ext cx="104775" cy="74613"/>
          </a:xfrm>
          <a:prstGeom prst="ellipse">
            <a:avLst/>
          </a:prstGeom>
          <a:solidFill>
            <a:srgbClr val="FF330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GB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70097" name="Oval 17"/>
          <p:cNvSpPr>
            <a:spLocks noChangeArrowheads="1"/>
          </p:cNvSpPr>
          <p:nvPr/>
        </p:nvSpPr>
        <p:spPr bwMode="auto">
          <a:xfrm>
            <a:off x="4608513" y="5105400"/>
            <a:ext cx="106362" cy="74613"/>
          </a:xfrm>
          <a:prstGeom prst="ellipse">
            <a:avLst/>
          </a:prstGeom>
          <a:solidFill>
            <a:srgbClr val="FF330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GB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70098" name="Oval 18"/>
          <p:cNvSpPr>
            <a:spLocks noChangeArrowheads="1"/>
          </p:cNvSpPr>
          <p:nvPr/>
        </p:nvSpPr>
        <p:spPr bwMode="auto">
          <a:xfrm>
            <a:off x="5845175" y="5214938"/>
            <a:ext cx="107950" cy="73025"/>
          </a:xfrm>
          <a:prstGeom prst="ellipse">
            <a:avLst/>
          </a:prstGeom>
          <a:solidFill>
            <a:srgbClr val="FF330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GB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70099" name="Oval 19"/>
          <p:cNvSpPr>
            <a:spLocks noChangeArrowheads="1"/>
          </p:cNvSpPr>
          <p:nvPr/>
        </p:nvSpPr>
        <p:spPr bwMode="auto">
          <a:xfrm>
            <a:off x="4749800" y="5470525"/>
            <a:ext cx="104775" cy="73025"/>
          </a:xfrm>
          <a:prstGeom prst="ellipse">
            <a:avLst/>
          </a:prstGeom>
          <a:solidFill>
            <a:srgbClr val="FF330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GB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70100" name="Oval 20"/>
          <p:cNvSpPr>
            <a:spLocks noChangeArrowheads="1"/>
          </p:cNvSpPr>
          <p:nvPr/>
        </p:nvSpPr>
        <p:spPr bwMode="auto">
          <a:xfrm>
            <a:off x="1847850" y="5180013"/>
            <a:ext cx="106363" cy="73025"/>
          </a:xfrm>
          <a:prstGeom prst="ellipse">
            <a:avLst/>
          </a:prstGeom>
          <a:solidFill>
            <a:srgbClr val="FF330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GB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70101" name="Oval 21"/>
          <p:cNvSpPr>
            <a:spLocks noChangeArrowheads="1"/>
          </p:cNvSpPr>
          <p:nvPr/>
        </p:nvSpPr>
        <p:spPr bwMode="auto">
          <a:xfrm>
            <a:off x="2908300" y="5470525"/>
            <a:ext cx="106363" cy="73025"/>
          </a:xfrm>
          <a:prstGeom prst="ellipse">
            <a:avLst/>
          </a:prstGeom>
          <a:solidFill>
            <a:srgbClr val="FF330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GB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70102" name="Oval 22"/>
          <p:cNvSpPr>
            <a:spLocks noChangeArrowheads="1"/>
          </p:cNvSpPr>
          <p:nvPr/>
        </p:nvSpPr>
        <p:spPr bwMode="auto">
          <a:xfrm>
            <a:off x="3830638" y="5611813"/>
            <a:ext cx="104775" cy="73025"/>
          </a:xfrm>
          <a:prstGeom prst="ellipse">
            <a:avLst/>
          </a:prstGeom>
          <a:solidFill>
            <a:srgbClr val="FF330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GB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4541838" y="2281238"/>
            <a:ext cx="212725" cy="2997200"/>
            <a:chOff x="3469" y="431"/>
            <a:chExt cx="403" cy="3505"/>
          </a:xfrm>
        </p:grpSpPr>
        <p:pic>
          <p:nvPicPr>
            <p:cNvPr id="1070104" name="Picture 2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15" y="3649"/>
              <a:ext cx="317" cy="28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1070105" name="Line 25"/>
            <p:cNvSpPr>
              <a:spLocks noChangeShapeType="1"/>
            </p:cNvSpPr>
            <p:nvPr/>
          </p:nvSpPr>
          <p:spPr bwMode="auto">
            <a:xfrm>
              <a:off x="3645" y="743"/>
              <a:ext cx="23" cy="29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 rtl="0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GB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grpSp>
          <p:nvGrpSpPr>
            <p:cNvPr id="3" name="Group 26"/>
            <p:cNvGrpSpPr>
              <a:grpSpLocks/>
            </p:cNvGrpSpPr>
            <p:nvPr/>
          </p:nvGrpSpPr>
          <p:grpSpPr bwMode="auto">
            <a:xfrm>
              <a:off x="3475" y="2129"/>
              <a:ext cx="397" cy="1308"/>
              <a:chOff x="3475" y="2129"/>
              <a:chExt cx="397" cy="1308"/>
            </a:xfrm>
          </p:grpSpPr>
          <p:pic>
            <p:nvPicPr>
              <p:cNvPr id="1070107" name="Picture 27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487" y="3225"/>
                <a:ext cx="385" cy="21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070108" name="Picture 28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475" y="2129"/>
                <a:ext cx="385" cy="21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070109" name="Picture 29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475" y="2405"/>
                <a:ext cx="385" cy="21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070110" name="Picture 30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481" y="2673"/>
                <a:ext cx="385" cy="21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070111" name="Picture 31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481" y="2946"/>
                <a:ext cx="385" cy="21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</p:grpSp>
        <p:pic>
          <p:nvPicPr>
            <p:cNvPr id="1070112" name="Picture 32" descr="buoy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497" y="487"/>
              <a:ext cx="294" cy="271"/>
            </a:xfrm>
            <a:prstGeom prst="rect">
              <a:avLst/>
            </a:prstGeom>
            <a:noFill/>
          </p:spPr>
        </p:pic>
        <p:sp>
          <p:nvSpPr>
            <p:cNvPr id="1070113" name="Rectangle 33"/>
            <p:cNvSpPr>
              <a:spLocks noChangeArrowheads="1"/>
            </p:cNvSpPr>
            <p:nvPr/>
          </p:nvSpPr>
          <p:spPr bwMode="auto">
            <a:xfrm>
              <a:off x="3589" y="431"/>
              <a:ext cx="82" cy="99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GB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pic>
          <p:nvPicPr>
            <p:cNvPr id="1070114" name="Picture 3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474" y="1859"/>
              <a:ext cx="385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1070115" name="Picture 3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469" y="771"/>
              <a:ext cx="385" cy="21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1070116" name="Picture 3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470" y="1047"/>
              <a:ext cx="385" cy="21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1070117" name="Picture 3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476" y="1315"/>
              <a:ext cx="385" cy="21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1070118" name="Picture 3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475" y="1588"/>
              <a:ext cx="385" cy="21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4" name="Group 39"/>
          <p:cNvGrpSpPr>
            <a:grpSpLocks/>
          </p:cNvGrpSpPr>
          <p:nvPr/>
        </p:nvGrpSpPr>
        <p:grpSpPr bwMode="auto">
          <a:xfrm>
            <a:off x="4405313" y="2187575"/>
            <a:ext cx="230187" cy="2774950"/>
            <a:chOff x="3469" y="431"/>
            <a:chExt cx="403" cy="3505"/>
          </a:xfrm>
        </p:grpSpPr>
        <p:pic>
          <p:nvPicPr>
            <p:cNvPr id="1070120" name="Picture 40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515" y="3649"/>
              <a:ext cx="317" cy="28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1070121" name="Line 41"/>
            <p:cNvSpPr>
              <a:spLocks noChangeShapeType="1"/>
            </p:cNvSpPr>
            <p:nvPr/>
          </p:nvSpPr>
          <p:spPr bwMode="auto">
            <a:xfrm>
              <a:off x="3645" y="743"/>
              <a:ext cx="23" cy="29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 rtl="0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GB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grpSp>
          <p:nvGrpSpPr>
            <p:cNvPr id="5" name="Group 42"/>
            <p:cNvGrpSpPr>
              <a:grpSpLocks/>
            </p:cNvGrpSpPr>
            <p:nvPr/>
          </p:nvGrpSpPr>
          <p:grpSpPr bwMode="auto">
            <a:xfrm>
              <a:off x="3475" y="2129"/>
              <a:ext cx="397" cy="1308"/>
              <a:chOff x="3475" y="2129"/>
              <a:chExt cx="397" cy="1308"/>
            </a:xfrm>
          </p:grpSpPr>
          <p:pic>
            <p:nvPicPr>
              <p:cNvPr id="1070123" name="Picture 43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3487" y="3225"/>
                <a:ext cx="385" cy="21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070124" name="Picture 44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3475" y="2129"/>
                <a:ext cx="385" cy="21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070125" name="Picture 45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3475" y="2405"/>
                <a:ext cx="385" cy="21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070126" name="Picture 46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3481" y="2673"/>
                <a:ext cx="385" cy="21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070127" name="Picture 47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3481" y="2946"/>
                <a:ext cx="385" cy="21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</p:grpSp>
        <p:pic>
          <p:nvPicPr>
            <p:cNvPr id="1070128" name="Picture 48" descr="buoy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497" y="487"/>
              <a:ext cx="294" cy="271"/>
            </a:xfrm>
            <a:prstGeom prst="rect">
              <a:avLst/>
            </a:prstGeom>
            <a:noFill/>
          </p:spPr>
        </p:pic>
        <p:sp>
          <p:nvSpPr>
            <p:cNvPr id="1070129" name="Rectangle 49"/>
            <p:cNvSpPr>
              <a:spLocks noChangeArrowheads="1"/>
            </p:cNvSpPr>
            <p:nvPr/>
          </p:nvSpPr>
          <p:spPr bwMode="auto">
            <a:xfrm>
              <a:off x="3589" y="431"/>
              <a:ext cx="82" cy="99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GB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pic>
          <p:nvPicPr>
            <p:cNvPr id="1070130" name="Picture 50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474" y="1859"/>
              <a:ext cx="385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1070131" name="Picture 51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469" y="771"/>
              <a:ext cx="385" cy="21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1070132" name="Picture 5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470" y="1047"/>
              <a:ext cx="385" cy="21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1070133" name="Picture 53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476" y="1315"/>
              <a:ext cx="385" cy="21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1070134" name="Picture 54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475" y="1588"/>
              <a:ext cx="385" cy="21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6" name="Group 55"/>
          <p:cNvGrpSpPr>
            <a:grpSpLocks/>
          </p:cNvGrpSpPr>
          <p:nvPr/>
        </p:nvGrpSpPr>
        <p:grpSpPr bwMode="auto">
          <a:xfrm>
            <a:off x="4303713" y="2073275"/>
            <a:ext cx="184150" cy="2608263"/>
            <a:chOff x="3469" y="431"/>
            <a:chExt cx="403" cy="3505"/>
          </a:xfrm>
        </p:grpSpPr>
        <p:pic>
          <p:nvPicPr>
            <p:cNvPr id="1070136" name="Picture 56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515" y="3649"/>
              <a:ext cx="317" cy="28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1070137" name="Line 57"/>
            <p:cNvSpPr>
              <a:spLocks noChangeShapeType="1"/>
            </p:cNvSpPr>
            <p:nvPr/>
          </p:nvSpPr>
          <p:spPr bwMode="auto">
            <a:xfrm>
              <a:off x="3645" y="743"/>
              <a:ext cx="23" cy="29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 rtl="0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GB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grpSp>
          <p:nvGrpSpPr>
            <p:cNvPr id="7" name="Group 58"/>
            <p:cNvGrpSpPr>
              <a:grpSpLocks/>
            </p:cNvGrpSpPr>
            <p:nvPr/>
          </p:nvGrpSpPr>
          <p:grpSpPr bwMode="auto">
            <a:xfrm>
              <a:off x="3475" y="2129"/>
              <a:ext cx="397" cy="1308"/>
              <a:chOff x="3475" y="2129"/>
              <a:chExt cx="397" cy="1308"/>
            </a:xfrm>
          </p:grpSpPr>
          <p:pic>
            <p:nvPicPr>
              <p:cNvPr id="1070139" name="Picture 59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3487" y="3225"/>
                <a:ext cx="385" cy="21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070140" name="Picture 60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3475" y="2129"/>
                <a:ext cx="385" cy="21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070141" name="Picture 61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3475" y="2405"/>
                <a:ext cx="385" cy="21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070142" name="Picture 62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3481" y="2673"/>
                <a:ext cx="385" cy="21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070143" name="Picture 63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3481" y="2946"/>
                <a:ext cx="385" cy="21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</p:grpSp>
        <p:pic>
          <p:nvPicPr>
            <p:cNvPr id="1070144" name="Picture 64" descr="buoy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3497" y="487"/>
              <a:ext cx="294" cy="271"/>
            </a:xfrm>
            <a:prstGeom prst="rect">
              <a:avLst/>
            </a:prstGeom>
            <a:noFill/>
          </p:spPr>
        </p:pic>
        <p:sp>
          <p:nvSpPr>
            <p:cNvPr id="1070145" name="Rectangle 65"/>
            <p:cNvSpPr>
              <a:spLocks noChangeArrowheads="1"/>
            </p:cNvSpPr>
            <p:nvPr/>
          </p:nvSpPr>
          <p:spPr bwMode="auto">
            <a:xfrm>
              <a:off x="3589" y="431"/>
              <a:ext cx="82" cy="99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GB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pic>
          <p:nvPicPr>
            <p:cNvPr id="1070146" name="Picture 66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3474" y="1859"/>
              <a:ext cx="385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1070147" name="Picture 67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469" y="771"/>
              <a:ext cx="385" cy="21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1070148" name="Picture 68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470" y="1047"/>
              <a:ext cx="385" cy="21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1070149" name="Picture 69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476" y="1315"/>
              <a:ext cx="385" cy="21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1070150" name="Picture 70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475" y="1588"/>
              <a:ext cx="385" cy="21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8" name="Group 71"/>
          <p:cNvGrpSpPr>
            <a:grpSpLocks/>
          </p:cNvGrpSpPr>
          <p:nvPr/>
        </p:nvGrpSpPr>
        <p:grpSpPr bwMode="auto">
          <a:xfrm>
            <a:off x="3146425" y="2128838"/>
            <a:ext cx="230188" cy="2774950"/>
            <a:chOff x="3469" y="431"/>
            <a:chExt cx="403" cy="3505"/>
          </a:xfrm>
        </p:grpSpPr>
        <p:pic>
          <p:nvPicPr>
            <p:cNvPr id="1070152" name="Picture 7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515" y="3649"/>
              <a:ext cx="317" cy="28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1070153" name="Line 73"/>
            <p:cNvSpPr>
              <a:spLocks noChangeShapeType="1"/>
            </p:cNvSpPr>
            <p:nvPr/>
          </p:nvSpPr>
          <p:spPr bwMode="auto">
            <a:xfrm>
              <a:off x="3645" y="743"/>
              <a:ext cx="23" cy="29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 rtl="0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GB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grpSp>
          <p:nvGrpSpPr>
            <p:cNvPr id="9" name="Group 74"/>
            <p:cNvGrpSpPr>
              <a:grpSpLocks/>
            </p:cNvGrpSpPr>
            <p:nvPr/>
          </p:nvGrpSpPr>
          <p:grpSpPr bwMode="auto">
            <a:xfrm>
              <a:off x="3475" y="2129"/>
              <a:ext cx="397" cy="1308"/>
              <a:chOff x="3475" y="2129"/>
              <a:chExt cx="397" cy="1308"/>
            </a:xfrm>
          </p:grpSpPr>
          <p:pic>
            <p:nvPicPr>
              <p:cNvPr id="1070155" name="Picture 75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3487" y="3225"/>
                <a:ext cx="385" cy="21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070156" name="Picture 76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3475" y="2129"/>
                <a:ext cx="385" cy="21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070157" name="Picture 77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3475" y="2405"/>
                <a:ext cx="385" cy="21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070158" name="Picture 78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3481" y="2673"/>
                <a:ext cx="385" cy="21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070159" name="Picture 79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3481" y="2946"/>
                <a:ext cx="385" cy="21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</p:grpSp>
        <p:pic>
          <p:nvPicPr>
            <p:cNvPr id="1070160" name="Picture 80" descr="buoy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497" y="487"/>
              <a:ext cx="294" cy="271"/>
            </a:xfrm>
            <a:prstGeom prst="rect">
              <a:avLst/>
            </a:prstGeom>
            <a:noFill/>
          </p:spPr>
        </p:pic>
        <p:sp>
          <p:nvSpPr>
            <p:cNvPr id="1070161" name="Rectangle 81"/>
            <p:cNvSpPr>
              <a:spLocks noChangeArrowheads="1"/>
            </p:cNvSpPr>
            <p:nvPr/>
          </p:nvSpPr>
          <p:spPr bwMode="auto">
            <a:xfrm>
              <a:off x="3589" y="431"/>
              <a:ext cx="82" cy="99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GB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pic>
          <p:nvPicPr>
            <p:cNvPr id="1070162" name="Picture 8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474" y="1859"/>
              <a:ext cx="385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1070163" name="Picture 83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469" y="771"/>
              <a:ext cx="385" cy="21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1070164" name="Picture 84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470" y="1047"/>
              <a:ext cx="385" cy="21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1070165" name="Picture 85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476" y="1315"/>
              <a:ext cx="385" cy="21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1070166" name="Picture 86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475" y="1588"/>
              <a:ext cx="385" cy="21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0" name="Group 87"/>
          <p:cNvGrpSpPr>
            <a:grpSpLocks/>
          </p:cNvGrpSpPr>
          <p:nvPr/>
        </p:nvGrpSpPr>
        <p:grpSpPr bwMode="auto">
          <a:xfrm>
            <a:off x="2232025" y="2035175"/>
            <a:ext cx="233363" cy="2773363"/>
            <a:chOff x="3469" y="431"/>
            <a:chExt cx="403" cy="3505"/>
          </a:xfrm>
        </p:grpSpPr>
        <p:pic>
          <p:nvPicPr>
            <p:cNvPr id="1070168" name="Picture 8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515" y="3649"/>
              <a:ext cx="317" cy="28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1070169" name="Line 89"/>
            <p:cNvSpPr>
              <a:spLocks noChangeShapeType="1"/>
            </p:cNvSpPr>
            <p:nvPr/>
          </p:nvSpPr>
          <p:spPr bwMode="auto">
            <a:xfrm>
              <a:off x="3645" y="743"/>
              <a:ext cx="23" cy="29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 rtl="0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GB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grpSp>
          <p:nvGrpSpPr>
            <p:cNvPr id="11" name="Group 90"/>
            <p:cNvGrpSpPr>
              <a:grpSpLocks/>
            </p:cNvGrpSpPr>
            <p:nvPr/>
          </p:nvGrpSpPr>
          <p:grpSpPr bwMode="auto">
            <a:xfrm>
              <a:off x="3475" y="2129"/>
              <a:ext cx="397" cy="1308"/>
              <a:chOff x="3475" y="2129"/>
              <a:chExt cx="397" cy="1308"/>
            </a:xfrm>
          </p:grpSpPr>
          <p:pic>
            <p:nvPicPr>
              <p:cNvPr id="1070171" name="Picture 91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3487" y="3225"/>
                <a:ext cx="385" cy="21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070172" name="Picture 92"/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/>
              <a:stretch>
                <a:fillRect/>
              </a:stretch>
            </p:blipFill>
            <p:spPr bwMode="auto">
              <a:xfrm>
                <a:off x="3475" y="2129"/>
                <a:ext cx="385" cy="21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070173" name="Picture 93"/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/>
              <a:stretch>
                <a:fillRect/>
              </a:stretch>
            </p:blipFill>
            <p:spPr bwMode="auto">
              <a:xfrm>
                <a:off x="3475" y="2405"/>
                <a:ext cx="385" cy="21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070174" name="Picture 94"/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/>
              <a:stretch>
                <a:fillRect/>
              </a:stretch>
            </p:blipFill>
            <p:spPr bwMode="auto">
              <a:xfrm>
                <a:off x="3481" y="2673"/>
                <a:ext cx="385" cy="21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070175" name="Picture 95"/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/>
              <a:stretch>
                <a:fillRect/>
              </a:stretch>
            </p:blipFill>
            <p:spPr bwMode="auto">
              <a:xfrm>
                <a:off x="3481" y="2946"/>
                <a:ext cx="385" cy="21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</p:grpSp>
        <p:pic>
          <p:nvPicPr>
            <p:cNvPr id="1070176" name="Picture 96" descr="buoy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3497" y="487"/>
              <a:ext cx="294" cy="271"/>
            </a:xfrm>
            <a:prstGeom prst="rect">
              <a:avLst/>
            </a:prstGeom>
            <a:noFill/>
          </p:spPr>
        </p:pic>
        <p:sp>
          <p:nvSpPr>
            <p:cNvPr id="1070177" name="Rectangle 97"/>
            <p:cNvSpPr>
              <a:spLocks noChangeArrowheads="1"/>
            </p:cNvSpPr>
            <p:nvPr/>
          </p:nvSpPr>
          <p:spPr bwMode="auto">
            <a:xfrm>
              <a:off x="3589" y="431"/>
              <a:ext cx="82" cy="99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GB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pic>
          <p:nvPicPr>
            <p:cNvPr id="1070178" name="Picture 98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3474" y="1859"/>
              <a:ext cx="385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1070179" name="Picture 99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3469" y="771"/>
              <a:ext cx="385" cy="21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1070180" name="Picture 100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3470" y="1047"/>
              <a:ext cx="385" cy="21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1070181" name="Picture 101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3476" y="1315"/>
              <a:ext cx="385" cy="21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1070182" name="Picture 102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3475" y="1588"/>
              <a:ext cx="385" cy="21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2" name="Group 103"/>
          <p:cNvGrpSpPr>
            <a:grpSpLocks/>
          </p:cNvGrpSpPr>
          <p:nvPr/>
        </p:nvGrpSpPr>
        <p:grpSpPr bwMode="auto">
          <a:xfrm>
            <a:off x="5351463" y="2044700"/>
            <a:ext cx="230187" cy="2773363"/>
            <a:chOff x="3469" y="431"/>
            <a:chExt cx="403" cy="3505"/>
          </a:xfrm>
        </p:grpSpPr>
        <p:pic>
          <p:nvPicPr>
            <p:cNvPr id="1070184" name="Picture 10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515" y="3649"/>
              <a:ext cx="317" cy="28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1070185" name="Line 105"/>
            <p:cNvSpPr>
              <a:spLocks noChangeShapeType="1"/>
            </p:cNvSpPr>
            <p:nvPr/>
          </p:nvSpPr>
          <p:spPr bwMode="auto">
            <a:xfrm>
              <a:off x="3645" y="743"/>
              <a:ext cx="23" cy="29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 rtl="0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GB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grpSp>
          <p:nvGrpSpPr>
            <p:cNvPr id="13" name="Group 106"/>
            <p:cNvGrpSpPr>
              <a:grpSpLocks/>
            </p:cNvGrpSpPr>
            <p:nvPr/>
          </p:nvGrpSpPr>
          <p:grpSpPr bwMode="auto">
            <a:xfrm>
              <a:off x="3475" y="2129"/>
              <a:ext cx="397" cy="1308"/>
              <a:chOff x="3475" y="2129"/>
              <a:chExt cx="397" cy="1308"/>
            </a:xfrm>
          </p:grpSpPr>
          <p:pic>
            <p:nvPicPr>
              <p:cNvPr id="1070187" name="Picture 107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3487" y="3225"/>
                <a:ext cx="385" cy="21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070188" name="Picture 108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3475" y="2129"/>
                <a:ext cx="385" cy="21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070189" name="Picture 109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3475" y="2405"/>
                <a:ext cx="385" cy="21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070190" name="Picture 110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3481" y="2673"/>
                <a:ext cx="385" cy="21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070191" name="Picture 111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3481" y="2946"/>
                <a:ext cx="385" cy="21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</p:grpSp>
        <p:pic>
          <p:nvPicPr>
            <p:cNvPr id="1070192" name="Picture 112" descr="buoy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497" y="487"/>
              <a:ext cx="294" cy="271"/>
            </a:xfrm>
            <a:prstGeom prst="rect">
              <a:avLst/>
            </a:prstGeom>
            <a:noFill/>
          </p:spPr>
        </p:pic>
        <p:sp>
          <p:nvSpPr>
            <p:cNvPr id="1070193" name="Rectangle 113"/>
            <p:cNvSpPr>
              <a:spLocks noChangeArrowheads="1"/>
            </p:cNvSpPr>
            <p:nvPr/>
          </p:nvSpPr>
          <p:spPr bwMode="auto">
            <a:xfrm>
              <a:off x="3589" y="431"/>
              <a:ext cx="82" cy="99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GB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pic>
          <p:nvPicPr>
            <p:cNvPr id="1070194" name="Picture 114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474" y="1859"/>
              <a:ext cx="385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1070195" name="Picture 115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469" y="771"/>
              <a:ext cx="385" cy="21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1070196" name="Picture 116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470" y="1047"/>
              <a:ext cx="385" cy="21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1070197" name="Picture 117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476" y="1315"/>
              <a:ext cx="385" cy="21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1070198" name="Picture 118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475" y="1588"/>
              <a:ext cx="385" cy="21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4" name="Group 119"/>
          <p:cNvGrpSpPr>
            <a:grpSpLocks/>
          </p:cNvGrpSpPr>
          <p:nvPr/>
        </p:nvGrpSpPr>
        <p:grpSpPr bwMode="auto">
          <a:xfrm>
            <a:off x="3294063" y="2044700"/>
            <a:ext cx="185737" cy="2608263"/>
            <a:chOff x="3469" y="431"/>
            <a:chExt cx="403" cy="3505"/>
          </a:xfrm>
        </p:grpSpPr>
        <p:pic>
          <p:nvPicPr>
            <p:cNvPr id="1070200" name="Picture 120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515" y="3649"/>
              <a:ext cx="317" cy="28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1070201" name="Line 121"/>
            <p:cNvSpPr>
              <a:spLocks noChangeShapeType="1"/>
            </p:cNvSpPr>
            <p:nvPr/>
          </p:nvSpPr>
          <p:spPr bwMode="auto">
            <a:xfrm>
              <a:off x="3645" y="743"/>
              <a:ext cx="23" cy="29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 rtl="0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GB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grpSp>
          <p:nvGrpSpPr>
            <p:cNvPr id="15" name="Group 122"/>
            <p:cNvGrpSpPr>
              <a:grpSpLocks/>
            </p:cNvGrpSpPr>
            <p:nvPr/>
          </p:nvGrpSpPr>
          <p:grpSpPr bwMode="auto">
            <a:xfrm>
              <a:off x="3475" y="2129"/>
              <a:ext cx="397" cy="1308"/>
              <a:chOff x="3475" y="2129"/>
              <a:chExt cx="397" cy="1308"/>
            </a:xfrm>
          </p:grpSpPr>
          <p:pic>
            <p:nvPicPr>
              <p:cNvPr id="1070203" name="Picture 123"/>
              <p:cNvPicPr>
                <a:picLocks noChangeAspect="1" noChangeArrowheads="1"/>
              </p:cNvPicPr>
              <p:nvPr/>
            </p:nvPicPr>
            <p:blipFill>
              <a:blip r:embed="rId19" cstate="print"/>
              <a:srcRect/>
              <a:stretch>
                <a:fillRect/>
              </a:stretch>
            </p:blipFill>
            <p:spPr bwMode="auto">
              <a:xfrm>
                <a:off x="3487" y="3225"/>
                <a:ext cx="385" cy="21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070204" name="Picture 124"/>
              <p:cNvPicPr>
                <a:picLocks noChangeAspect="1" noChangeArrowheads="1"/>
              </p:cNvPicPr>
              <p:nvPr/>
            </p:nvPicPr>
            <p:blipFill>
              <a:blip r:embed="rId20" cstate="print"/>
              <a:srcRect/>
              <a:stretch>
                <a:fillRect/>
              </a:stretch>
            </p:blipFill>
            <p:spPr bwMode="auto">
              <a:xfrm>
                <a:off x="3475" y="2129"/>
                <a:ext cx="385" cy="21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070205" name="Picture 125"/>
              <p:cNvPicPr>
                <a:picLocks noChangeAspect="1" noChangeArrowheads="1"/>
              </p:cNvPicPr>
              <p:nvPr/>
            </p:nvPicPr>
            <p:blipFill>
              <a:blip r:embed="rId20" cstate="print"/>
              <a:srcRect/>
              <a:stretch>
                <a:fillRect/>
              </a:stretch>
            </p:blipFill>
            <p:spPr bwMode="auto">
              <a:xfrm>
                <a:off x="3475" y="2405"/>
                <a:ext cx="385" cy="21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070206" name="Picture 126"/>
              <p:cNvPicPr>
                <a:picLocks noChangeAspect="1" noChangeArrowheads="1"/>
              </p:cNvPicPr>
              <p:nvPr/>
            </p:nvPicPr>
            <p:blipFill>
              <a:blip r:embed="rId20" cstate="print"/>
              <a:srcRect/>
              <a:stretch>
                <a:fillRect/>
              </a:stretch>
            </p:blipFill>
            <p:spPr bwMode="auto">
              <a:xfrm>
                <a:off x="3481" y="2673"/>
                <a:ext cx="385" cy="21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070207" name="Picture 127"/>
              <p:cNvPicPr>
                <a:picLocks noChangeAspect="1" noChangeArrowheads="1"/>
              </p:cNvPicPr>
              <p:nvPr/>
            </p:nvPicPr>
            <p:blipFill>
              <a:blip r:embed="rId20" cstate="print"/>
              <a:srcRect/>
              <a:stretch>
                <a:fillRect/>
              </a:stretch>
            </p:blipFill>
            <p:spPr bwMode="auto">
              <a:xfrm>
                <a:off x="3481" y="2946"/>
                <a:ext cx="385" cy="21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</p:grpSp>
        <p:pic>
          <p:nvPicPr>
            <p:cNvPr id="1070208" name="Picture 128" descr="buoy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3497" y="487"/>
              <a:ext cx="294" cy="271"/>
            </a:xfrm>
            <a:prstGeom prst="rect">
              <a:avLst/>
            </a:prstGeom>
            <a:noFill/>
          </p:spPr>
        </p:pic>
        <p:sp>
          <p:nvSpPr>
            <p:cNvPr id="1070209" name="Rectangle 129"/>
            <p:cNvSpPr>
              <a:spLocks noChangeArrowheads="1"/>
            </p:cNvSpPr>
            <p:nvPr/>
          </p:nvSpPr>
          <p:spPr bwMode="auto">
            <a:xfrm>
              <a:off x="3589" y="431"/>
              <a:ext cx="82" cy="99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GB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pic>
          <p:nvPicPr>
            <p:cNvPr id="1070210" name="Picture 130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3474" y="1859"/>
              <a:ext cx="385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1070211" name="Picture 131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3469" y="771"/>
              <a:ext cx="385" cy="21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1070212" name="Picture 132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3470" y="1047"/>
              <a:ext cx="385" cy="21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1070213" name="Picture 133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3476" y="1315"/>
              <a:ext cx="385" cy="21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1070214" name="Picture 134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3475" y="1588"/>
              <a:ext cx="385" cy="21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6" name="Group 135"/>
          <p:cNvGrpSpPr>
            <a:grpSpLocks/>
          </p:cNvGrpSpPr>
          <p:nvPr/>
        </p:nvGrpSpPr>
        <p:grpSpPr bwMode="auto">
          <a:xfrm>
            <a:off x="3001963" y="2235200"/>
            <a:ext cx="212725" cy="2994025"/>
            <a:chOff x="3469" y="431"/>
            <a:chExt cx="403" cy="3505"/>
          </a:xfrm>
        </p:grpSpPr>
        <p:pic>
          <p:nvPicPr>
            <p:cNvPr id="1070216" name="Picture 13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15" y="3649"/>
              <a:ext cx="317" cy="28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1070217" name="Line 137"/>
            <p:cNvSpPr>
              <a:spLocks noChangeShapeType="1"/>
            </p:cNvSpPr>
            <p:nvPr/>
          </p:nvSpPr>
          <p:spPr bwMode="auto">
            <a:xfrm>
              <a:off x="3645" y="743"/>
              <a:ext cx="23" cy="29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 rtl="0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GB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grpSp>
          <p:nvGrpSpPr>
            <p:cNvPr id="17" name="Group 138"/>
            <p:cNvGrpSpPr>
              <a:grpSpLocks/>
            </p:cNvGrpSpPr>
            <p:nvPr/>
          </p:nvGrpSpPr>
          <p:grpSpPr bwMode="auto">
            <a:xfrm>
              <a:off x="3475" y="2129"/>
              <a:ext cx="397" cy="1308"/>
              <a:chOff x="3475" y="2129"/>
              <a:chExt cx="397" cy="1308"/>
            </a:xfrm>
          </p:grpSpPr>
          <p:pic>
            <p:nvPicPr>
              <p:cNvPr id="1070219" name="Picture 139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487" y="3225"/>
                <a:ext cx="385" cy="21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070220" name="Picture 140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475" y="2129"/>
                <a:ext cx="385" cy="21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070221" name="Picture 141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475" y="2405"/>
                <a:ext cx="385" cy="21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070222" name="Picture 142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481" y="2673"/>
                <a:ext cx="385" cy="21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070223" name="Picture 143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481" y="2946"/>
                <a:ext cx="385" cy="21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</p:grpSp>
        <p:pic>
          <p:nvPicPr>
            <p:cNvPr id="1070224" name="Picture 144" descr="buoy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497" y="487"/>
              <a:ext cx="294" cy="271"/>
            </a:xfrm>
            <a:prstGeom prst="rect">
              <a:avLst/>
            </a:prstGeom>
            <a:noFill/>
          </p:spPr>
        </p:pic>
        <p:sp>
          <p:nvSpPr>
            <p:cNvPr id="1070225" name="Rectangle 145"/>
            <p:cNvSpPr>
              <a:spLocks noChangeArrowheads="1"/>
            </p:cNvSpPr>
            <p:nvPr/>
          </p:nvSpPr>
          <p:spPr bwMode="auto">
            <a:xfrm>
              <a:off x="3589" y="431"/>
              <a:ext cx="82" cy="99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GB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pic>
          <p:nvPicPr>
            <p:cNvPr id="1070226" name="Picture 14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474" y="1859"/>
              <a:ext cx="385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1070227" name="Picture 14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469" y="771"/>
              <a:ext cx="385" cy="21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1070228" name="Picture 14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470" y="1047"/>
              <a:ext cx="385" cy="21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1070229" name="Picture 14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476" y="1315"/>
              <a:ext cx="385" cy="21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1070230" name="Picture 15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475" y="1588"/>
              <a:ext cx="385" cy="21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070231" name="Picture 151" descr="spermwhale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0" y="4291013"/>
            <a:ext cx="254000" cy="87312"/>
          </a:xfrm>
          <a:prstGeom prst="rect">
            <a:avLst/>
          </a:prstGeom>
          <a:noFill/>
        </p:spPr>
      </p:pic>
      <p:sp>
        <p:nvSpPr>
          <p:cNvPr id="1070232" name="Rectangle 152"/>
          <p:cNvSpPr>
            <a:spLocks noChangeArrowheads="1"/>
          </p:cNvSpPr>
          <p:nvPr/>
        </p:nvSpPr>
        <p:spPr bwMode="auto">
          <a:xfrm>
            <a:off x="-258763" y="4256088"/>
            <a:ext cx="1527176" cy="138112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GB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grpSp>
        <p:nvGrpSpPr>
          <p:cNvPr id="18" name="Group 153"/>
          <p:cNvGrpSpPr>
            <a:grpSpLocks/>
          </p:cNvGrpSpPr>
          <p:nvPr/>
        </p:nvGrpSpPr>
        <p:grpSpPr bwMode="auto">
          <a:xfrm>
            <a:off x="1247775" y="3908425"/>
            <a:ext cx="457200" cy="347663"/>
            <a:chOff x="755" y="2365"/>
            <a:chExt cx="366" cy="269"/>
          </a:xfrm>
        </p:grpSpPr>
        <p:sp>
          <p:nvSpPr>
            <p:cNvPr id="1070234" name="Line 154"/>
            <p:cNvSpPr>
              <a:spLocks noChangeShapeType="1"/>
            </p:cNvSpPr>
            <p:nvPr/>
          </p:nvSpPr>
          <p:spPr bwMode="auto">
            <a:xfrm>
              <a:off x="845" y="2473"/>
              <a:ext cx="130" cy="1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algn="l" rtl="0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GB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070235" name="Line 155"/>
            <p:cNvSpPr>
              <a:spLocks noChangeShapeType="1"/>
            </p:cNvSpPr>
            <p:nvPr/>
          </p:nvSpPr>
          <p:spPr bwMode="auto">
            <a:xfrm>
              <a:off x="906" y="2434"/>
              <a:ext cx="215" cy="1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algn="l" rtl="0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GB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pic>
          <p:nvPicPr>
            <p:cNvPr id="1070236" name="Picture 156" descr="JB"/>
            <p:cNvPicPr>
              <a:picLocks noChangeAspect="1" noChangeArrowheads="1"/>
            </p:cNvPicPr>
            <p:nvPr/>
          </p:nvPicPr>
          <p:blipFill>
            <a:blip r:embed="rId23"/>
            <a:srcRect/>
            <a:stretch>
              <a:fillRect/>
            </a:stretch>
          </p:blipFill>
          <p:spPr bwMode="auto">
            <a:xfrm>
              <a:off x="755" y="2365"/>
              <a:ext cx="216" cy="138"/>
            </a:xfrm>
            <a:prstGeom prst="rect">
              <a:avLst/>
            </a:prstGeom>
            <a:noFill/>
          </p:spPr>
        </p:pic>
        <p:sp>
          <p:nvSpPr>
            <p:cNvPr id="1070237" name="Line 157"/>
            <p:cNvSpPr>
              <a:spLocks noChangeShapeType="1"/>
            </p:cNvSpPr>
            <p:nvPr/>
          </p:nvSpPr>
          <p:spPr bwMode="auto">
            <a:xfrm>
              <a:off x="922" y="2495"/>
              <a:ext cx="162" cy="1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algn="l" rtl="0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GB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Group 158"/>
          <p:cNvGrpSpPr>
            <a:grpSpLocks/>
          </p:cNvGrpSpPr>
          <p:nvPr/>
        </p:nvGrpSpPr>
        <p:grpSpPr bwMode="auto">
          <a:xfrm>
            <a:off x="2817813" y="2344738"/>
            <a:ext cx="231775" cy="3205162"/>
            <a:chOff x="3469" y="431"/>
            <a:chExt cx="403" cy="3505"/>
          </a:xfrm>
        </p:grpSpPr>
        <p:pic>
          <p:nvPicPr>
            <p:cNvPr id="1070239" name="Picture 159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3515" y="3649"/>
              <a:ext cx="317" cy="28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1070240" name="Line 160"/>
            <p:cNvSpPr>
              <a:spLocks noChangeShapeType="1"/>
            </p:cNvSpPr>
            <p:nvPr/>
          </p:nvSpPr>
          <p:spPr bwMode="auto">
            <a:xfrm>
              <a:off x="3645" y="743"/>
              <a:ext cx="23" cy="29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 rtl="0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GB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grpSp>
          <p:nvGrpSpPr>
            <p:cNvPr id="20" name="Group 161"/>
            <p:cNvGrpSpPr>
              <a:grpSpLocks/>
            </p:cNvGrpSpPr>
            <p:nvPr/>
          </p:nvGrpSpPr>
          <p:grpSpPr bwMode="auto">
            <a:xfrm>
              <a:off x="3475" y="2129"/>
              <a:ext cx="397" cy="1308"/>
              <a:chOff x="3475" y="2129"/>
              <a:chExt cx="397" cy="1308"/>
            </a:xfrm>
          </p:grpSpPr>
          <p:pic>
            <p:nvPicPr>
              <p:cNvPr id="1070242" name="Picture 162"/>
              <p:cNvPicPr>
                <a:picLocks noChangeAspect="1" noChangeArrowheads="1"/>
              </p:cNvPicPr>
              <p:nvPr/>
            </p:nvPicPr>
            <p:blipFill>
              <a:blip r:embed="rId25" cstate="print"/>
              <a:srcRect/>
              <a:stretch>
                <a:fillRect/>
              </a:stretch>
            </p:blipFill>
            <p:spPr bwMode="auto">
              <a:xfrm>
                <a:off x="3487" y="3225"/>
                <a:ext cx="385" cy="21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070243" name="Picture 163"/>
              <p:cNvPicPr>
                <a:picLocks noChangeAspect="1" noChangeArrowheads="1"/>
              </p:cNvPicPr>
              <p:nvPr/>
            </p:nvPicPr>
            <p:blipFill>
              <a:blip r:embed="rId26" cstate="print"/>
              <a:srcRect/>
              <a:stretch>
                <a:fillRect/>
              </a:stretch>
            </p:blipFill>
            <p:spPr bwMode="auto">
              <a:xfrm>
                <a:off x="3475" y="2129"/>
                <a:ext cx="385" cy="21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070244" name="Picture 164"/>
              <p:cNvPicPr>
                <a:picLocks noChangeAspect="1" noChangeArrowheads="1"/>
              </p:cNvPicPr>
              <p:nvPr/>
            </p:nvPicPr>
            <p:blipFill>
              <a:blip r:embed="rId26" cstate="print"/>
              <a:srcRect/>
              <a:stretch>
                <a:fillRect/>
              </a:stretch>
            </p:blipFill>
            <p:spPr bwMode="auto">
              <a:xfrm>
                <a:off x="3475" y="2405"/>
                <a:ext cx="385" cy="21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070245" name="Picture 165"/>
              <p:cNvPicPr>
                <a:picLocks noChangeAspect="1" noChangeArrowheads="1"/>
              </p:cNvPicPr>
              <p:nvPr/>
            </p:nvPicPr>
            <p:blipFill>
              <a:blip r:embed="rId26" cstate="print"/>
              <a:srcRect/>
              <a:stretch>
                <a:fillRect/>
              </a:stretch>
            </p:blipFill>
            <p:spPr bwMode="auto">
              <a:xfrm>
                <a:off x="3481" y="2673"/>
                <a:ext cx="385" cy="21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070246" name="Picture 166"/>
              <p:cNvPicPr>
                <a:picLocks noChangeAspect="1" noChangeArrowheads="1"/>
              </p:cNvPicPr>
              <p:nvPr/>
            </p:nvPicPr>
            <p:blipFill>
              <a:blip r:embed="rId26" cstate="print"/>
              <a:srcRect/>
              <a:stretch>
                <a:fillRect/>
              </a:stretch>
            </p:blipFill>
            <p:spPr bwMode="auto">
              <a:xfrm>
                <a:off x="3481" y="2946"/>
                <a:ext cx="385" cy="21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</p:grpSp>
        <p:pic>
          <p:nvPicPr>
            <p:cNvPr id="1070247" name="Picture 167" descr="buoy"/>
            <p:cNvPicPr>
              <a:picLocks noChangeAspect="1" noChangeArrowheads="1"/>
            </p:cNvPicPr>
            <p:nvPr/>
          </p:nvPicPr>
          <p:blipFill>
            <a:blip r:embed="rId27" cstate="print"/>
            <a:srcRect/>
            <a:stretch>
              <a:fillRect/>
            </a:stretch>
          </p:blipFill>
          <p:spPr bwMode="auto">
            <a:xfrm>
              <a:off x="3497" y="487"/>
              <a:ext cx="294" cy="271"/>
            </a:xfrm>
            <a:prstGeom prst="rect">
              <a:avLst/>
            </a:prstGeom>
            <a:noFill/>
          </p:spPr>
        </p:pic>
        <p:sp>
          <p:nvSpPr>
            <p:cNvPr id="1070248" name="Rectangle 168"/>
            <p:cNvSpPr>
              <a:spLocks noChangeArrowheads="1"/>
            </p:cNvSpPr>
            <p:nvPr/>
          </p:nvSpPr>
          <p:spPr bwMode="auto">
            <a:xfrm>
              <a:off x="3589" y="431"/>
              <a:ext cx="82" cy="99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GB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pic>
          <p:nvPicPr>
            <p:cNvPr id="1070249" name="Picture 169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3474" y="1859"/>
              <a:ext cx="385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1070250" name="Picture 170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3469" y="771"/>
              <a:ext cx="385" cy="21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1070251" name="Picture 171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3470" y="1047"/>
              <a:ext cx="385" cy="21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1070252" name="Picture 172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3476" y="1315"/>
              <a:ext cx="385" cy="21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1070253" name="Picture 173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3475" y="1588"/>
              <a:ext cx="385" cy="21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21" name="Group 174"/>
          <p:cNvGrpSpPr>
            <a:grpSpLocks/>
          </p:cNvGrpSpPr>
          <p:nvPr/>
        </p:nvGrpSpPr>
        <p:grpSpPr bwMode="auto">
          <a:xfrm>
            <a:off x="4714875" y="2366963"/>
            <a:ext cx="231775" cy="3205162"/>
            <a:chOff x="3469" y="431"/>
            <a:chExt cx="403" cy="3505"/>
          </a:xfrm>
        </p:grpSpPr>
        <p:pic>
          <p:nvPicPr>
            <p:cNvPr id="1070255" name="Picture 175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3515" y="3649"/>
              <a:ext cx="317" cy="28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1070256" name="Line 176"/>
            <p:cNvSpPr>
              <a:spLocks noChangeShapeType="1"/>
            </p:cNvSpPr>
            <p:nvPr/>
          </p:nvSpPr>
          <p:spPr bwMode="auto">
            <a:xfrm>
              <a:off x="3645" y="743"/>
              <a:ext cx="23" cy="29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 rtl="0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GB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grpSp>
          <p:nvGrpSpPr>
            <p:cNvPr id="22" name="Group 177"/>
            <p:cNvGrpSpPr>
              <a:grpSpLocks/>
            </p:cNvGrpSpPr>
            <p:nvPr/>
          </p:nvGrpSpPr>
          <p:grpSpPr bwMode="auto">
            <a:xfrm>
              <a:off x="3475" y="2129"/>
              <a:ext cx="397" cy="1308"/>
              <a:chOff x="3475" y="2129"/>
              <a:chExt cx="397" cy="1308"/>
            </a:xfrm>
          </p:grpSpPr>
          <p:pic>
            <p:nvPicPr>
              <p:cNvPr id="1070258" name="Picture 178"/>
              <p:cNvPicPr>
                <a:picLocks noChangeAspect="1" noChangeArrowheads="1"/>
              </p:cNvPicPr>
              <p:nvPr/>
            </p:nvPicPr>
            <p:blipFill>
              <a:blip r:embed="rId25" cstate="print"/>
              <a:srcRect/>
              <a:stretch>
                <a:fillRect/>
              </a:stretch>
            </p:blipFill>
            <p:spPr bwMode="auto">
              <a:xfrm>
                <a:off x="3487" y="3225"/>
                <a:ext cx="385" cy="21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070259" name="Picture 179"/>
              <p:cNvPicPr>
                <a:picLocks noChangeAspect="1" noChangeArrowheads="1"/>
              </p:cNvPicPr>
              <p:nvPr/>
            </p:nvPicPr>
            <p:blipFill>
              <a:blip r:embed="rId26" cstate="print"/>
              <a:srcRect/>
              <a:stretch>
                <a:fillRect/>
              </a:stretch>
            </p:blipFill>
            <p:spPr bwMode="auto">
              <a:xfrm>
                <a:off x="3475" y="2129"/>
                <a:ext cx="385" cy="21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070260" name="Picture 180"/>
              <p:cNvPicPr>
                <a:picLocks noChangeAspect="1" noChangeArrowheads="1"/>
              </p:cNvPicPr>
              <p:nvPr/>
            </p:nvPicPr>
            <p:blipFill>
              <a:blip r:embed="rId26" cstate="print"/>
              <a:srcRect/>
              <a:stretch>
                <a:fillRect/>
              </a:stretch>
            </p:blipFill>
            <p:spPr bwMode="auto">
              <a:xfrm>
                <a:off x="3475" y="2405"/>
                <a:ext cx="385" cy="21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070261" name="Picture 181"/>
              <p:cNvPicPr>
                <a:picLocks noChangeAspect="1" noChangeArrowheads="1"/>
              </p:cNvPicPr>
              <p:nvPr/>
            </p:nvPicPr>
            <p:blipFill>
              <a:blip r:embed="rId26" cstate="print"/>
              <a:srcRect/>
              <a:stretch>
                <a:fillRect/>
              </a:stretch>
            </p:blipFill>
            <p:spPr bwMode="auto">
              <a:xfrm>
                <a:off x="3481" y="2673"/>
                <a:ext cx="385" cy="21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070262" name="Picture 182"/>
              <p:cNvPicPr>
                <a:picLocks noChangeAspect="1" noChangeArrowheads="1"/>
              </p:cNvPicPr>
              <p:nvPr/>
            </p:nvPicPr>
            <p:blipFill>
              <a:blip r:embed="rId26" cstate="print"/>
              <a:srcRect/>
              <a:stretch>
                <a:fillRect/>
              </a:stretch>
            </p:blipFill>
            <p:spPr bwMode="auto">
              <a:xfrm>
                <a:off x="3481" y="2946"/>
                <a:ext cx="385" cy="21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</p:grpSp>
        <p:pic>
          <p:nvPicPr>
            <p:cNvPr id="1070263" name="Picture 183" descr="buoy"/>
            <p:cNvPicPr>
              <a:picLocks noChangeAspect="1" noChangeArrowheads="1"/>
            </p:cNvPicPr>
            <p:nvPr/>
          </p:nvPicPr>
          <p:blipFill>
            <a:blip r:embed="rId27" cstate="print"/>
            <a:srcRect/>
            <a:stretch>
              <a:fillRect/>
            </a:stretch>
          </p:blipFill>
          <p:spPr bwMode="auto">
            <a:xfrm>
              <a:off x="3497" y="487"/>
              <a:ext cx="294" cy="271"/>
            </a:xfrm>
            <a:prstGeom prst="rect">
              <a:avLst/>
            </a:prstGeom>
            <a:noFill/>
          </p:spPr>
        </p:pic>
        <p:sp>
          <p:nvSpPr>
            <p:cNvPr id="1070264" name="Rectangle 184"/>
            <p:cNvSpPr>
              <a:spLocks noChangeArrowheads="1"/>
            </p:cNvSpPr>
            <p:nvPr/>
          </p:nvSpPr>
          <p:spPr bwMode="auto">
            <a:xfrm>
              <a:off x="3589" y="431"/>
              <a:ext cx="82" cy="99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GB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pic>
          <p:nvPicPr>
            <p:cNvPr id="1070265" name="Picture 185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3474" y="1859"/>
              <a:ext cx="385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1070266" name="Picture 186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3469" y="771"/>
              <a:ext cx="385" cy="21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1070267" name="Picture 187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3470" y="1047"/>
              <a:ext cx="385" cy="21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1070268" name="Picture 188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3476" y="1315"/>
              <a:ext cx="385" cy="21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1070269" name="Picture 189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3475" y="1588"/>
              <a:ext cx="385" cy="21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23" name="Group 190"/>
          <p:cNvGrpSpPr>
            <a:grpSpLocks/>
          </p:cNvGrpSpPr>
          <p:nvPr/>
        </p:nvGrpSpPr>
        <p:grpSpPr bwMode="auto">
          <a:xfrm>
            <a:off x="5794375" y="2330450"/>
            <a:ext cx="212725" cy="2995613"/>
            <a:chOff x="3469" y="431"/>
            <a:chExt cx="403" cy="3505"/>
          </a:xfrm>
        </p:grpSpPr>
        <p:pic>
          <p:nvPicPr>
            <p:cNvPr id="1070271" name="Picture 19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15" y="3649"/>
              <a:ext cx="317" cy="28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1070272" name="Line 192"/>
            <p:cNvSpPr>
              <a:spLocks noChangeShapeType="1"/>
            </p:cNvSpPr>
            <p:nvPr/>
          </p:nvSpPr>
          <p:spPr bwMode="auto">
            <a:xfrm>
              <a:off x="3645" y="743"/>
              <a:ext cx="23" cy="29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 rtl="0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GB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grpSp>
          <p:nvGrpSpPr>
            <p:cNvPr id="24" name="Group 193"/>
            <p:cNvGrpSpPr>
              <a:grpSpLocks/>
            </p:cNvGrpSpPr>
            <p:nvPr/>
          </p:nvGrpSpPr>
          <p:grpSpPr bwMode="auto">
            <a:xfrm>
              <a:off x="3475" y="2129"/>
              <a:ext cx="397" cy="1308"/>
              <a:chOff x="3475" y="2129"/>
              <a:chExt cx="397" cy="1308"/>
            </a:xfrm>
          </p:grpSpPr>
          <p:pic>
            <p:nvPicPr>
              <p:cNvPr id="1070274" name="Picture 194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487" y="3225"/>
                <a:ext cx="385" cy="21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070275" name="Picture 195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475" y="2129"/>
                <a:ext cx="385" cy="21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070276" name="Picture 196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475" y="2405"/>
                <a:ext cx="385" cy="21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070277" name="Picture 197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481" y="2673"/>
                <a:ext cx="385" cy="21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070278" name="Picture 198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481" y="2946"/>
                <a:ext cx="385" cy="21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</p:grpSp>
        <p:pic>
          <p:nvPicPr>
            <p:cNvPr id="1070279" name="Picture 199" descr="buoy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497" y="487"/>
              <a:ext cx="294" cy="271"/>
            </a:xfrm>
            <a:prstGeom prst="rect">
              <a:avLst/>
            </a:prstGeom>
            <a:noFill/>
          </p:spPr>
        </p:pic>
        <p:sp>
          <p:nvSpPr>
            <p:cNvPr id="1070280" name="Rectangle 200"/>
            <p:cNvSpPr>
              <a:spLocks noChangeArrowheads="1"/>
            </p:cNvSpPr>
            <p:nvPr/>
          </p:nvSpPr>
          <p:spPr bwMode="auto">
            <a:xfrm>
              <a:off x="3589" y="431"/>
              <a:ext cx="82" cy="99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GB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pic>
          <p:nvPicPr>
            <p:cNvPr id="1070281" name="Picture 20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474" y="1859"/>
              <a:ext cx="385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1070282" name="Picture 20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469" y="771"/>
              <a:ext cx="385" cy="21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1070283" name="Picture 20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470" y="1047"/>
              <a:ext cx="385" cy="21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1070284" name="Picture 20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476" y="1315"/>
              <a:ext cx="385" cy="21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1070285" name="Picture 20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475" y="1588"/>
              <a:ext cx="385" cy="21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  <p:sp>
        <p:nvSpPr>
          <p:cNvPr id="1070286" name="Rectangle 206"/>
          <p:cNvSpPr>
            <a:spLocks noChangeArrowheads="1"/>
          </p:cNvSpPr>
          <p:nvPr/>
        </p:nvSpPr>
        <p:spPr bwMode="auto">
          <a:xfrm>
            <a:off x="6213475" y="4246563"/>
            <a:ext cx="795338" cy="163512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GB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70288" name="Freeform 208"/>
          <p:cNvSpPr>
            <a:spLocks/>
          </p:cNvSpPr>
          <p:nvPr/>
        </p:nvSpPr>
        <p:spPr bwMode="auto">
          <a:xfrm>
            <a:off x="909638" y="2819400"/>
            <a:ext cx="327025" cy="1179513"/>
          </a:xfrm>
          <a:custGeom>
            <a:avLst/>
            <a:gdLst/>
            <a:ahLst/>
            <a:cxnLst>
              <a:cxn ang="0">
                <a:pos x="0" y="17"/>
              </a:cxn>
              <a:cxn ang="0">
                <a:pos x="92" y="125"/>
              </a:cxn>
              <a:cxn ang="0">
                <a:pos x="138" y="770"/>
              </a:cxn>
              <a:cxn ang="0">
                <a:pos x="261" y="916"/>
              </a:cxn>
            </a:cxnLst>
            <a:rect l="0" t="0" r="r" b="b"/>
            <a:pathLst>
              <a:path w="261" h="916">
                <a:moveTo>
                  <a:pt x="0" y="17"/>
                </a:moveTo>
                <a:cubicBezTo>
                  <a:pt x="34" y="8"/>
                  <a:pt x="69" y="0"/>
                  <a:pt x="92" y="125"/>
                </a:cubicBezTo>
                <a:cubicBezTo>
                  <a:pt x="115" y="250"/>
                  <a:pt x="110" y="638"/>
                  <a:pt x="138" y="770"/>
                </a:cubicBezTo>
                <a:cubicBezTo>
                  <a:pt x="166" y="902"/>
                  <a:pt x="240" y="892"/>
                  <a:pt x="261" y="916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GB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grpSp>
        <p:nvGrpSpPr>
          <p:cNvPr id="25" name="Group 212"/>
          <p:cNvGrpSpPr>
            <a:grpSpLocks/>
          </p:cNvGrpSpPr>
          <p:nvPr/>
        </p:nvGrpSpPr>
        <p:grpSpPr bwMode="auto">
          <a:xfrm>
            <a:off x="1798638" y="2281238"/>
            <a:ext cx="212725" cy="2997200"/>
            <a:chOff x="3469" y="431"/>
            <a:chExt cx="403" cy="3505"/>
          </a:xfrm>
        </p:grpSpPr>
        <p:pic>
          <p:nvPicPr>
            <p:cNvPr id="1070293" name="Picture 21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15" y="3649"/>
              <a:ext cx="317" cy="28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1070294" name="Line 214"/>
            <p:cNvSpPr>
              <a:spLocks noChangeShapeType="1"/>
            </p:cNvSpPr>
            <p:nvPr/>
          </p:nvSpPr>
          <p:spPr bwMode="auto">
            <a:xfrm>
              <a:off x="3645" y="743"/>
              <a:ext cx="23" cy="29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 rtl="0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GB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grpSp>
          <p:nvGrpSpPr>
            <p:cNvPr id="26" name="Group 215"/>
            <p:cNvGrpSpPr>
              <a:grpSpLocks/>
            </p:cNvGrpSpPr>
            <p:nvPr/>
          </p:nvGrpSpPr>
          <p:grpSpPr bwMode="auto">
            <a:xfrm>
              <a:off x="3475" y="2129"/>
              <a:ext cx="397" cy="1308"/>
              <a:chOff x="3475" y="2129"/>
              <a:chExt cx="397" cy="1308"/>
            </a:xfrm>
          </p:grpSpPr>
          <p:pic>
            <p:nvPicPr>
              <p:cNvPr id="1070296" name="Picture 216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487" y="3225"/>
                <a:ext cx="385" cy="21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070297" name="Picture 217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475" y="2129"/>
                <a:ext cx="385" cy="21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070298" name="Picture 218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475" y="2405"/>
                <a:ext cx="385" cy="21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070299" name="Picture 219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481" y="2673"/>
                <a:ext cx="385" cy="21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070300" name="Picture 220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481" y="2946"/>
                <a:ext cx="385" cy="21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</p:grpSp>
        <p:pic>
          <p:nvPicPr>
            <p:cNvPr id="1070301" name="Picture 221" descr="buoy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497" y="487"/>
              <a:ext cx="294" cy="271"/>
            </a:xfrm>
            <a:prstGeom prst="rect">
              <a:avLst/>
            </a:prstGeom>
            <a:noFill/>
          </p:spPr>
        </p:pic>
        <p:sp>
          <p:nvSpPr>
            <p:cNvPr id="1070302" name="Rectangle 222"/>
            <p:cNvSpPr>
              <a:spLocks noChangeArrowheads="1"/>
            </p:cNvSpPr>
            <p:nvPr/>
          </p:nvSpPr>
          <p:spPr bwMode="auto">
            <a:xfrm>
              <a:off x="3589" y="431"/>
              <a:ext cx="82" cy="99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GB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pic>
          <p:nvPicPr>
            <p:cNvPr id="1070303" name="Picture 22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474" y="1859"/>
              <a:ext cx="385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1070304" name="Picture 22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469" y="771"/>
              <a:ext cx="385" cy="21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1070305" name="Picture 22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470" y="1047"/>
              <a:ext cx="385" cy="21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1070306" name="Picture 22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476" y="1315"/>
              <a:ext cx="385" cy="21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1070307" name="Picture 22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475" y="1588"/>
              <a:ext cx="385" cy="21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070309" name="Picture 229" descr="VillaPacha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422275" y="2020888"/>
            <a:ext cx="1060450" cy="82391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70310" name="Text Box 230"/>
          <p:cNvSpPr txBox="1">
            <a:spLocks noChangeArrowheads="1"/>
          </p:cNvSpPr>
          <p:nvPr/>
        </p:nvSpPr>
        <p:spPr bwMode="auto">
          <a:xfrm>
            <a:off x="311150" y="3271838"/>
            <a:ext cx="765175" cy="228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000" b="1" i="1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(40 km)</a:t>
            </a:r>
            <a:endParaRPr lang="en-US" sz="1000" b="1" i="1" kern="1200">
              <a:solidFill>
                <a:srgbClr val="FF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70311" name="Text Box 231"/>
          <p:cNvSpPr txBox="1">
            <a:spLocks noChangeArrowheads="1"/>
          </p:cNvSpPr>
          <p:nvPr/>
        </p:nvSpPr>
        <p:spPr bwMode="auto">
          <a:xfrm>
            <a:off x="242888" y="1770063"/>
            <a:ext cx="1441450" cy="228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000" b="1" i="1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La Seyne-sur-Mer</a:t>
            </a:r>
            <a:endParaRPr lang="en-US" sz="1000" b="1" i="1" kern="1200">
              <a:solidFill>
                <a:srgbClr val="FF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70321" name="Text Box 241"/>
          <p:cNvSpPr txBox="1">
            <a:spLocks noChangeArrowheads="1"/>
          </p:cNvSpPr>
          <p:nvPr/>
        </p:nvSpPr>
        <p:spPr bwMode="auto">
          <a:xfrm>
            <a:off x="6459538" y="1476375"/>
            <a:ext cx="2459037" cy="22923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173038" indent="-173038" algn="l" defTabSz="171450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200" b="1" i="1" u="sng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Data taking periods:</a:t>
            </a:r>
          </a:p>
          <a:p>
            <a:pPr marL="173038" indent="-173038" algn="l" defTabSz="171450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endParaRPr lang="en-US" sz="1200" b="1" i="1" u="sng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  <a:p>
            <a:pPr marL="173038" indent="-173038" algn="l" defTabSz="171450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000" b="1" i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MILOM		:	Mar ’05 – Mar ‘06</a:t>
            </a:r>
          </a:p>
          <a:p>
            <a:pPr marL="173038" indent="-173038" algn="l" defTabSz="171450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000" b="1" i="1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  <a:p>
            <a:pPr marL="173038" indent="-173038" algn="l" defTabSz="171450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000" b="1" i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Line 1		:	Mar ’06 - Sep ’06</a:t>
            </a:r>
          </a:p>
          <a:p>
            <a:pPr marL="173038" indent="-173038" algn="l" defTabSz="171450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endParaRPr lang="en-US" sz="1000" b="1" i="1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  <a:p>
            <a:pPr marL="173038" indent="-173038" algn="l" defTabSz="171450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000" b="1" i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Line 1-2	:	Sep ’06 - Jan ’07</a:t>
            </a:r>
          </a:p>
          <a:p>
            <a:pPr marL="173038" indent="-173038" algn="l" defTabSz="171450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endParaRPr lang="en-US" sz="1000" b="1" i="1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  <a:p>
            <a:pPr marL="173038" indent="-173038" algn="l" defTabSz="171450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000" b="1" i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Line 1-5	:	Jan ’07 - Dec ’07</a:t>
            </a:r>
          </a:p>
          <a:p>
            <a:pPr marL="173038" indent="-173038" algn="l" defTabSz="171450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endParaRPr lang="en-US" sz="1000" b="1" i="1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  <a:p>
            <a:pPr marL="173038" indent="-173038" algn="l" defTabSz="171450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000" b="1" i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Line 1-10	:	Dec ’07 - May ’08</a:t>
            </a:r>
          </a:p>
          <a:p>
            <a:pPr marL="173038" indent="-173038" algn="l" defTabSz="171450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endParaRPr lang="en-US" sz="1000" b="1" i="1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  <a:p>
            <a:pPr marL="173038" indent="-173038" algn="l" defTabSz="171450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000" b="1" i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Complete	:	May’08 onwards</a:t>
            </a:r>
          </a:p>
        </p:txBody>
      </p:sp>
      <p:sp>
        <p:nvSpPr>
          <p:cNvPr id="1070330" name="Rectangle 250"/>
          <p:cNvSpPr>
            <a:spLocks noChangeArrowheads="1"/>
          </p:cNvSpPr>
          <p:nvPr/>
        </p:nvSpPr>
        <p:spPr bwMode="auto">
          <a:xfrm>
            <a:off x="6503988" y="2420938"/>
            <a:ext cx="2335212" cy="32067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GB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70331" name="Rectangle 251"/>
          <p:cNvSpPr>
            <a:spLocks noChangeArrowheads="1"/>
          </p:cNvSpPr>
          <p:nvPr/>
        </p:nvSpPr>
        <p:spPr bwMode="auto">
          <a:xfrm>
            <a:off x="6450013" y="2786063"/>
            <a:ext cx="2433637" cy="32067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GB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70332" name="Rectangle 252"/>
          <p:cNvSpPr>
            <a:spLocks noChangeArrowheads="1"/>
          </p:cNvSpPr>
          <p:nvPr/>
        </p:nvSpPr>
        <p:spPr bwMode="auto">
          <a:xfrm>
            <a:off x="6392863" y="3087688"/>
            <a:ext cx="2495550" cy="32067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GB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70333" name="Rectangle 253"/>
          <p:cNvSpPr>
            <a:spLocks noChangeArrowheads="1"/>
          </p:cNvSpPr>
          <p:nvPr/>
        </p:nvSpPr>
        <p:spPr bwMode="auto">
          <a:xfrm>
            <a:off x="6376988" y="3465513"/>
            <a:ext cx="2493962" cy="32067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GB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70334" name="Text Box 254"/>
          <p:cNvSpPr txBox="1">
            <a:spLocks noChangeArrowheads="1"/>
          </p:cNvSpPr>
          <p:nvPr/>
        </p:nvSpPr>
        <p:spPr bwMode="auto">
          <a:xfrm>
            <a:off x="417513" y="5849938"/>
            <a:ext cx="1263650" cy="228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000" b="1" i="1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(2.5 km depth)</a:t>
            </a:r>
            <a:endParaRPr lang="en-US" sz="1000" b="1" i="1" kern="1200">
              <a:solidFill>
                <a:srgbClr val="FF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70336" name="Rectangle 256"/>
          <p:cNvSpPr>
            <a:spLocks noChangeArrowheads="1"/>
          </p:cNvSpPr>
          <p:nvPr/>
        </p:nvSpPr>
        <p:spPr bwMode="auto">
          <a:xfrm>
            <a:off x="6462713" y="2174875"/>
            <a:ext cx="2397125" cy="23495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GB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70337" name="Oval 257"/>
          <p:cNvSpPr>
            <a:spLocks noChangeArrowheads="1"/>
          </p:cNvSpPr>
          <p:nvPr/>
        </p:nvSpPr>
        <p:spPr bwMode="auto">
          <a:xfrm>
            <a:off x="3630613" y="5540375"/>
            <a:ext cx="458787" cy="180975"/>
          </a:xfrm>
          <a:prstGeom prst="ellipse">
            <a:avLst/>
          </a:prstGeom>
          <a:noFill/>
          <a:ln w="38100" algn="ctr">
            <a:solidFill>
              <a:srgbClr val="00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GB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grpSp>
        <p:nvGrpSpPr>
          <p:cNvPr id="27" name="Group 232"/>
          <p:cNvGrpSpPr>
            <a:grpSpLocks/>
          </p:cNvGrpSpPr>
          <p:nvPr/>
        </p:nvGrpSpPr>
        <p:grpSpPr bwMode="auto">
          <a:xfrm>
            <a:off x="3775075" y="4025900"/>
            <a:ext cx="211138" cy="1674813"/>
            <a:chOff x="3532" y="766"/>
            <a:chExt cx="562" cy="3126"/>
          </a:xfrm>
        </p:grpSpPr>
        <p:pic>
          <p:nvPicPr>
            <p:cNvPr id="1070313" name="Picture 233"/>
            <p:cNvPicPr>
              <a:picLocks noChangeAspect="1" noChangeArrowheads="1"/>
            </p:cNvPicPr>
            <p:nvPr/>
          </p:nvPicPr>
          <p:blipFill>
            <a:blip r:embed="rId29" cstate="print"/>
            <a:srcRect/>
            <a:stretch>
              <a:fillRect/>
            </a:stretch>
          </p:blipFill>
          <p:spPr bwMode="auto">
            <a:xfrm>
              <a:off x="3570" y="3434"/>
              <a:ext cx="463" cy="45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1070314" name="Line 234"/>
            <p:cNvSpPr>
              <a:spLocks noChangeShapeType="1"/>
            </p:cNvSpPr>
            <p:nvPr/>
          </p:nvSpPr>
          <p:spPr bwMode="auto">
            <a:xfrm flipH="1">
              <a:off x="3786" y="1593"/>
              <a:ext cx="1" cy="190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 rtl="0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GB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pic>
          <p:nvPicPr>
            <p:cNvPr id="1070315" name="Picture 235"/>
            <p:cNvPicPr>
              <a:picLocks noChangeAspect="1" noChangeArrowheads="1"/>
            </p:cNvPicPr>
            <p:nvPr/>
          </p:nvPicPr>
          <p:blipFill>
            <a:blip r:embed="rId30" cstate="print"/>
            <a:srcRect/>
            <a:stretch>
              <a:fillRect/>
            </a:stretch>
          </p:blipFill>
          <p:spPr bwMode="auto">
            <a:xfrm>
              <a:off x="3532" y="2302"/>
              <a:ext cx="562" cy="33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1070316" name="Picture 236" descr="buoys"/>
            <p:cNvPicPr>
              <a:picLocks noChangeAspect="1" noChangeArrowheads="1"/>
            </p:cNvPicPr>
            <p:nvPr/>
          </p:nvPicPr>
          <p:blipFill>
            <a:blip r:embed="rId31" cstate="print"/>
            <a:srcRect/>
            <a:stretch>
              <a:fillRect/>
            </a:stretch>
          </p:blipFill>
          <p:spPr bwMode="auto">
            <a:xfrm>
              <a:off x="3547" y="766"/>
              <a:ext cx="545" cy="911"/>
            </a:xfrm>
            <a:prstGeom prst="rect">
              <a:avLst/>
            </a:prstGeom>
            <a:noFill/>
          </p:spPr>
        </p:pic>
        <p:sp>
          <p:nvSpPr>
            <p:cNvPr id="1070317" name="Rectangle 237"/>
            <p:cNvSpPr>
              <a:spLocks noChangeArrowheads="1"/>
            </p:cNvSpPr>
            <p:nvPr/>
          </p:nvSpPr>
          <p:spPr bwMode="auto">
            <a:xfrm>
              <a:off x="3702" y="771"/>
              <a:ext cx="120" cy="157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GB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pic>
          <p:nvPicPr>
            <p:cNvPr id="1070318" name="Picture 238" descr="storey1"/>
            <p:cNvPicPr>
              <a:picLocks noChangeAspect="1" noChangeArrowheads="1"/>
            </p:cNvPicPr>
            <p:nvPr/>
          </p:nvPicPr>
          <p:blipFill>
            <a:blip r:embed="rId32" cstate="print"/>
            <a:srcRect/>
            <a:stretch>
              <a:fillRect/>
            </a:stretch>
          </p:blipFill>
          <p:spPr bwMode="auto">
            <a:xfrm>
              <a:off x="3560" y="2776"/>
              <a:ext cx="492" cy="409"/>
            </a:xfrm>
            <a:prstGeom prst="rect">
              <a:avLst/>
            </a:prstGeom>
            <a:noFill/>
          </p:spPr>
        </p:pic>
        <p:pic>
          <p:nvPicPr>
            <p:cNvPr id="1070319" name="Picture 239" descr="storey3"/>
            <p:cNvPicPr>
              <a:picLocks noChangeAspect="1" noChangeArrowheads="1"/>
            </p:cNvPicPr>
            <p:nvPr/>
          </p:nvPicPr>
          <p:blipFill>
            <a:blip r:embed="rId33" cstate="print"/>
            <a:srcRect/>
            <a:stretch>
              <a:fillRect/>
            </a:stretch>
          </p:blipFill>
          <p:spPr bwMode="auto">
            <a:xfrm>
              <a:off x="3560" y="1769"/>
              <a:ext cx="503" cy="418"/>
            </a:xfrm>
            <a:prstGeom prst="rect">
              <a:avLst/>
            </a:prstGeom>
            <a:noFill/>
          </p:spPr>
        </p:pic>
      </p:grpSp>
      <p:pic>
        <p:nvPicPr>
          <p:cNvPr id="248" name="Picture 7"/>
          <p:cNvPicPr>
            <a:picLocks noChangeAspect="1" noChangeArrowheads="1"/>
          </p:cNvPicPr>
          <p:nvPr/>
        </p:nvPicPr>
        <p:blipFill>
          <a:blip r:embed="rId34"/>
          <a:srcRect t="19974"/>
          <a:stretch>
            <a:fillRect/>
          </a:stretch>
        </p:blipFill>
        <p:spPr bwMode="auto">
          <a:xfrm>
            <a:off x="2214546" y="5876871"/>
            <a:ext cx="1285884" cy="90971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49" name="Picture 5"/>
          <p:cNvPicPr>
            <a:picLocks noChangeAspect="1" noChangeArrowheads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4000496" y="5905392"/>
            <a:ext cx="1428760" cy="88808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50" name="Picture 8"/>
          <p:cNvPicPr>
            <a:picLocks noChangeAspect="1" noChangeArrowheads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4143372" y="392791"/>
            <a:ext cx="1286175" cy="8572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52" name="Picture 9"/>
          <p:cNvPicPr>
            <a:picLocks noChangeAspect="1" noChangeArrowheads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6000760" y="381183"/>
            <a:ext cx="1357322" cy="90467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53" name="Picture 12"/>
          <p:cNvPicPr>
            <a:picLocks noChangeAspect="1" noChangeArrowheads="1"/>
          </p:cNvPicPr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7643834" y="5875596"/>
            <a:ext cx="1214446" cy="91099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54" name="Picture 9"/>
          <p:cNvPicPr>
            <a:picLocks noChangeAspect="1" noChangeArrowheads="1"/>
          </p:cNvPicPr>
          <p:nvPr/>
        </p:nvPicPr>
        <p:blipFill>
          <a:blip r:embed="rId39" cstate="print"/>
          <a:srcRect/>
          <a:stretch>
            <a:fillRect/>
          </a:stretch>
        </p:blipFill>
        <p:spPr bwMode="auto">
          <a:xfrm>
            <a:off x="5786446" y="5851469"/>
            <a:ext cx="1455753" cy="97090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55" name="254 Imagen" descr="DSC03211.JPG"/>
          <p:cNvPicPr>
            <a:picLocks noChangeAspect="1"/>
          </p:cNvPicPr>
          <p:nvPr/>
        </p:nvPicPr>
        <p:blipFill>
          <a:blip r:embed="rId40" cstate="print"/>
          <a:stretch>
            <a:fillRect/>
          </a:stretch>
        </p:blipFill>
        <p:spPr>
          <a:xfrm>
            <a:off x="6929454" y="4071942"/>
            <a:ext cx="1809762" cy="135732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132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070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1070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1070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1000" fill="hold"/>
                                        <p:tgtEl>
                                          <p:spTgt spid="1070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1000" fill="hold"/>
                                        <p:tgtEl>
                                          <p:spTgt spid="1070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1000" fill="hold"/>
                                        <p:tgtEl>
                                          <p:spTgt spid="1070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5" presetClass="emph" presetSubtype="0" repeatCount="indefinite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9" dur="1000" fill="hold"/>
                                        <p:tgtEl>
                                          <p:spTgt spid="1070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3" dur="1000" fill="hold"/>
                                        <p:tgtEl>
                                          <p:spTgt spid="1070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7" dur="1000" fill="hold"/>
                                        <p:tgtEl>
                                          <p:spTgt spid="1070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1" dur="1000" fill="hold"/>
                                        <p:tgtEl>
                                          <p:spTgt spid="1070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5" dur="1000" fill="hold"/>
                                        <p:tgtEl>
                                          <p:spTgt spid="1070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9" dur="1000" fill="hold"/>
                                        <p:tgtEl>
                                          <p:spTgt spid="1070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9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9" dur="1000" fill="hold"/>
                                        <p:tgtEl>
                                          <p:spTgt spid="1070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0082" grpId="0" animBg="1"/>
      <p:bldP spid="1070082" grpId="1" animBg="1"/>
      <p:bldP spid="1070328" grpId="0" animBg="1"/>
      <p:bldP spid="1070328" grpId="1" animBg="1"/>
      <p:bldP spid="1070328" grpId="2" animBg="1"/>
      <p:bldP spid="1070327" grpId="0" animBg="1"/>
      <p:bldP spid="1070327" grpId="1" animBg="1"/>
      <p:bldP spid="1070327" grpId="2" animBg="1"/>
      <p:bldP spid="1070326" grpId="0" animBg="1"/>
      <p:bldP spid="1070326" grpId="1" animBg="1"/>
      <p:bldP spid="1070326" grpId="2" animBg="1"/>
      <p:bldP spid="1070325" grpId="0" animBg="1"/>
      <p:bldP spid="1070325" grpId="1" animBg="1"/>
      <p:bldP spid="1070325" grpId="2" animBg="1"/>
      <p:bldP spid="1070324" grpId="0" animBg="1"/>
      <p:bldP spid="1070324" grpId="1" animBg="1"/>
      <p:bldP spid="1070324" grpId="2" animBg="1"/>
      <p:bldP spid="1070083" grpId="0" animBg="1"/>
      <p:bldP spid="1070083" grpId="1" animBg="1"/>
      <p:bldP spid="1070083" grpId="2" animBg="1"/>
      <p:bldP spid="1070084" grpId="0" animBg="1"/>
      <p:bldP spid="1070084" grpId="1" animBg="1"/>
      <p:bldP spid="1070084" grpId="2" animBg="1"/>
      <p:bldP spid="1070085" grpId="0" animBg="1"/>
      <p:bldP spid="1070085" grpId="1" animBg="1"/>
      <p:bldP spid="1070085" grpId="2" animBg="1"/>
      <p:bldP spid="1070086" grpId="0" animBg="1"/>
      <p:bldP spid="1070086" grpId="1" animBg="1"/>
      <p:bldP spid="1070086" grpId="2" animBg="1"/>
      <p:bldP spid="1070087" grpId="0" animBg="1"/>
      <p:bldP spid="1070087" grpId="1" animBg="1"/>
      <p:bldP spid="1070087" grpId="2" animBg="1"/>
      <p:bldP spid="1070330" grpId="0" animBg="1"/>
      <p:bldP spid="1070331" grpId="0" animBg="1"/>
      <p:bldP spid="1070332" grpId="0" animBg="1"/>
      <p:bldP spid="1070333" grpId="0" animBg="1"/>
      <p:bldP spid="1070336" grpId="0" animBg="1"/>
      <p:bldP spid="1070337" grpId="0" animBg="1"/>
      <p:bldP spid="1070337" grpId="1" animBg="1"/>
      <p:bldP spid="1070337" grpId="2" animBg="1"/>
      <p:bldP spid="1070337" grpId="3" animBg="1"/>
      <p:bldP spid="1070337" grpId="4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322" name="Rectangle 2"/>
          <p:cNvSpPr>
            <a:spLocks noGrp="1" noChangeArrowheads="1"/>
          </p:cNvSpPr>
          <p:nvPr>
            <p:ph type="title"/>
          </p:nvPr>
        </p:nvSpPr>
        <p:spPr>
          <a:xfrm>
            <a:off x="1227138" y="44450"/>
            <a:ext cx="7613650" cy="706438"/>
          </a:xfrm>
        </p:spPr>
        <p:txBody>
          <a:bodyPr/>
          <a:lstStyle/>
          <a:p>
            <a:r>
              <a:rPr lang="en-US" sz="2800" dirty="0">
                <a:solidFill>
                  <a:srgbClr val="FFFF99"/>
                </a:solidFill>
              </a:rPr>
              <a:t>Detector layout</a:t>
            </a:r>
            <a:endParaRPr lang="fr-FR" sz="2800" dirty="0">
              <a:solidFill>
                <a:srgbClr val="FFFF99"/>
              </a:solidFill>
            </a:endParaRPr>
          </a:p>
        </p:txBody>
      </p:sp>
      <p:sp>
        <p:nvSpPr>
          <p:cNvPr id="9" name="Segnaposto data 3"/>
          <p:cNvSpPr>
            <a:spLocks noGrp="1"/>
          </p:cNvSpPr>
          <p:nvPr>
            <p:ph type="dt" sz="half" idx="10"/>
          </p:nvPr>
        </p:nvSpPr>
        <p:spPr>
          <a:xfrm>
            <a:off x="34925" y="6596063"/>
            <a:ext cx="1150938" cy="215900"/>
          </a:xfrm>
        </p:spPr>
        <p:txBody>
          <a:bodyPr/>
          <a:lstStyle/>
          <a:p>
            <a:r>
              <a:rPr lang="fr-FR" dirty="0" smtClean="0"/>
              <a:t>9/19/2009</a:t>
            </a:r>
            <a:endParaRPr lang="fr-FR" dirty="0"/>
          </a:p>
        </p:txBody>
      </p:sp>
      <p:sp>
        <p:nvSpPr>
          <p:cNvPr id="10" name="Segnaposto piè di pagina 4"/>
          <p:cNvSpPr>
            <a:spLocks noGrp="1"/>
          </p:cNvSpPr>
          <p:nvPr>
            <p:ph type="ftr" sz="quarter" idx="12"/>
          </p:nvPr>
        </p:nvSpPr>
        <p:spPr>
          <a:xfrm>
            <a:off x="2093913" y="6596063"/>
            <a:ext cx="6632575" cy="215900"/>
          </a:xfrm>
        </p:spPr>
        <p:txBody>
          <a:bodyPr/>
          <a:lstStyle/>
          <a:p>
            <a:r>
              <a:rPr lang="fr-FR" smtClean="0"/>
              <a:t>vincenzo flaminio</a:t>
            </a:r>
            <a:endParaRPr lang="fr-FR"/>
          </a:p>
        </p:txBody>
      </p:sp>
      <p:pic>
        <p:nvPicPr>
          <p:cNvPr id="824395" name="Picture 75" descr="de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6375" y="1196975"/>
            <a:ext cx="4464050" cy="4843463"/>
          </a:xfrm>
          <a:prstGeom prst="rect">
            <a:avLst/>
          </a:prstGeom>
          <a:noFill/>
        </p:spPr>
      </p:pic>
      <p:pic>
        <p:nvPicPr>
          <p:cNvPr id="824327" name="Picture 7" descr="ac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29438" y="1277938"/>
            <a:ext cx="1223962" cy="3159125"/>
          </a:xfrm>
          <a:prstGeom prst="rect">
            <a:avLst/>
          </a:prstGeom>
          <a:noFill/>
        </p:spPr>
      </p:pic>
      <p:sp>
        <p:nvSpPr>
          <p:cNvPr id="824329" name="Text Box 9"/>
          <p:cNvSpPr txBox="1">
            <a:spLocks noChangeArrowheads="1"/>
          </p:cNvSpPr>
          <p:nvPr/>
        </p:nvSpPr>
        <p:spPr bwMode="auto">
          <a:xfrm>
            <a:off x="6437313" y="917575"/>
            <a:ext cx="2212975" cy="40011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dirty="0"/>
              <a:t>Acoustic storey</a:t>
            </a:r>
            <a:endParaRPr lang="fr-FR" sz="2000" dirty="0"/>
          </a:p>
        </p:txBody>
      </p:sp>
      <p:sp>
        <p:nvSpPr>
          <p:cNvPr id="824331" name="Text Box 11"/>
          <p:cNvSpPr txBox="1">
            <a:spLocks noChangeArrowheads="1"/>
          </p:cNvSpPr>
          <p:nvPr/>
        </p:nvSpPr>
        <p:spPr bwMode="auto">
          <a:xfrm>
            <a:off x="6084888" y="5373688"/>
            <a:ext cx="3095625" cy="1477328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sz="1800" dirty="0"/>
              <a:t>… and several instruments for environment studies with the ANTARES infrastructure</a:t>
            </a:r>
            <a:endParaRPr lang="fr-FR" sz="1800" dirty="0"/>
          </a:p>
        </p:txBody>
      </p:sp>
      <p:sp>
        <p:nvSpPr>
          <p:cNvPr id="824394" name="Oval 74"/>
          <p:cNvSpPr>
            <a:spLocks noChangeArrowheads="1"/>
          </p:cNvSpPr>
          <p:nvPr/>
        </p:nvSpPr>
        <p:spPr bwMode="auto">
          <a:xfrm>
            <a:off x="4495800" y="1905000"/>
            <a:ext cx="423862" cy="369887"/>
          </a:xfrm>
          <a:prstGeom prst="ellipse">
            <a:avLst/>
          </a:prstGeom>
          <a:noFill/>
          <a:ln w="25400" algn="ctr">
            <a:solidFill>
              <a:srgbClr val="0000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 advTm="367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4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82439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24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24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24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4329" grpId="0"/>
      <p:bldP spid="824331" grpId="0"/>
      <p:bldP spid="824394" grpId="0" animBg="1"/>
      <p:bldP spid="824394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AF42B-2A79-457A-B3FC-ACFBC55EE1B3}" type="slidenum">
              <a:rPr lang="it-IT"/>
              <a:pPr/>
              <a:t>38</a:t>
            </a:fld>
            <a:endParaRPr lang="it-IT"/>
          </a:p>
        </p:txBody>
      </p:sp>
      <p:pic>
        <p:nvPicPr>
          <p:cNvPr id="144387" name="Picture 3" descr="12lineevent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07963" y="1400175"/>
            <a:ext cx="4892675" cy="4814888"/>
          </a:xfrm>
          <a:solidFill>
            <a:schemeClr val="bg2"/>
          </a:solidFill>
          <a:ln>
            <a:miter lim="800000"/>
            <a:headEnd/>
            <a:tailEnd/>
          </a:ln>
        </p:spPr>
      </p:pic>
      <p:sp>
        <p:nvSpPr>
          <p:cNvPr id="144388" name="Text Box 4"/>
          <p:cNvSpPr txBox="1">
            <a:spLocks noChangeArrowheads="1"/>
          </p:cNvSpPr>
          <p:nvPr/>
        </p:nvSpPr>
        <p:spPr bwMode="auto">
          <a:xfrm>
            <a:off x="5307013" y="1341438"/>
            <a:ext cx="3654425" cy="7540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600" dirty="0"/>
              <a:t>Example of a </a:t>
            </a:r>
            <a:r>
              <a:rPr lang="en-US" sz="1600" dirty="0">
                <a:solidFill>
                  <a:srgbClr val="FF0000"/>
                </a:solidFill>
              </a:rPr>
              <a:t>reconstructed down-going </a:t>
            </a:r>
            <a:r>
              <a:rPr lang="en-US" sz="1600" dirty="0" err="1">
                <a:solidFill>
                  <a:srgbClr val="FF0000"/>
                </a:solidFill>
              </a:rPr>
              <a:t>muon</a:t>
            </a:r>
            <a:r>
              <a:rPr lang="en-US" sz="1600" dirty="0"/>
              <a:t>, detected in all 12 detector lines:</a:t>
            </a:r>
          </a:p>
        </p:txBody>
      </p:sp>
      <p:sp>
        <p:nvSpPr>
          <p:cNvPr id="144389" name="Rectangle 5"/>
          <p:cNvSpPr>
            <a:spLocks noChangeArrowheads="1"/>
          </p:cNvSpPr>
          <p:nvPr/>
        </p:nvSpPr>
        <p:spPr bwMode="auto">
          <a:xfrm>
            <a:off x="1577975" y="1603375"/>
            <a:ext cx="941388" cy="852488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4390" name="Rectangle 6"/>
          <p:cNvSpPr>
            <a:spLocks noChangeArrowheads="1"/>
          </p:cNvSpPr>
          <p:nvPr/>
        </p:nvSpPr>
        <p:spPr bwMode="auto">
          <a:xfrm>
            <a:off x="2808288" y="1597025"/>
            <a:ext cx="941387" cy="852488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4391" name="Rectangle 7"/>
          <p:cNvSpPr>
            <a:spLocks noChangeArrowheads="1"/>
          </p:cNvSpPr>
          <p:nvPr/>
        </p:nvSpPr>
        <p:spPr bwMode="auto">
          <a:xfrm>
            <a:off x="2801938" y="2714625"/>
            <a:ext cx="941387" cy="852488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4392" name="Rectangle 8"/>
          <p:cNvSpPr>
            <a:spLocks noChangeArrowheads="1"/>
          </p:cNvSpPr>
          <p:nvPr/>
        </p:nvSpPr>
        <p:spPr bwMode="auto">
          <a:xfrm>
            <a:off x="1585913" y="2709863"/>
            <a:ext cx="941387" cy="852487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4393" name="Rectangle 9"/>
          <p:cNvSpPr>
            <a:spLocks noChangeArrowheads="1"/>
          </p:cNvSpPr>
          <p:nvPr/>
        </p:nvSpPr>
        <p:spPr bwMode="auto">
          <a:xfrm>
            <a:off x="355600" y="2716213"/>
            <a:ext cx="941388" cy="852487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4394" name="Rectangle 10"/>
          <p:cNvSpPr>
            <a:spLocks noChangeArrowheads="1"/>
          </p:cNvSpPr>
          <p:nvPr/>
        </p:nvSpPr>
        <p:spPr bwMode="auto">
          <a:xfrm>
            <a:off x="4032250" y="2709863"/>
            <a:ext cx="941388" cy="852487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4395" name="Rectangle 11"/>
          <p:cNvSpPr>
            <a:spLocks noChangeArrowheads="1"/>
          </p:cNvSpPr>
          <p:nvPr/>
        </p:nvSpPr>
        <p:spPr bwMode="auto">
          <a:xfrm>
            <a:off x="4025900" y="3827463"/>
            <a:ext cx="941388" cy="852487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4396" name="Rectangle 12"/>
          <p:cNvSpPr>
            <a:spLocks noChangeArrowheads="1"/>
          </p:cNvSpPr>
          <p:nvPr/>
        </p:nvSpPr>
        <p:spPr bwMode="auto">
          <a:xfrm>
            <a:off x="2797175" y="3822700"/>
            <a:ext cx="941388" cy="852488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4397" name="Rectangle 13"/>
          <p:cNvSpPr>
            <a:spLocks noChangeArrowheads="1"/>
          </p:cNvSpPr>
          <p:nvPr/>
        </p:nvSpPr>
        <p:spPr bwMode="auto">
          <a:xfrm>
            <a:off x="1579563" y="3816350"/>
            <a:ext cx="941387" cy="852488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4398" name="Rectangle 14"/>
          <p:cNvSpPr>
            <a:spLocks noChangeArrowheads="1"/>
          </p:cNvSpPr>
          <p:nvPr/>
        </p:nvSpPr>
        <p:spPr bwMode="auto">
          <a:xfrm>
            <a:off x="350838" y="3822700"/>
            <a:ext cx="941387" cy="852488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4399" name="Rectangle 15"/>
          <p:cNvSpPr>
            <a:spLocks noChangeArrowheads="1"/>
          </p:cNvSpPr>
          <p:nvPr/>
        </p:nvSpPr>
        <p:spPr bwMode="auto">
          <a:xfrm>
            <a:off x="2803525" y="4941888"/>
            <a:ext cx="941388" cy="852487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4400" name="Rectangle 16"/>
          <p:cNvSpPr>
            <a:spLocks noChangeArrowheads="1"/>
          </p:cNvSpPr>
          <p:nvPr/>
        </p:nvSpPr>
        <p:spPr bwMode="auto">
          <a:xfrm>
            <a:off x="1573213" y="4948238"/>
            <a:ext cx="941387" cy="852487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4401" name="Rectangle 17"/>
          <p:cNvSpPr>
            <a:spLocks noChangeArrowheads="1"/>
          </p:cNvSpPr>
          <p:nvPr/>
        </p:nvSpPr>
        <p:spPr bwMode="auto">
          <a:xfrm>
            <a:off x="5202238" y="2387600"/>
            <a:ext cx="3792537" cy="3521075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44402" name="Picture 18" descr="r34497f40592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07000" y="2395538"/>
            <a:ext cx="3733800" cy="3481387"/>
          </a:xfrm>
          <a:prstGeom prst="rect">
            <a:avLst/>
          </a:prstGeom>
          <a:noFill/>
        </p:spPr>
      </p:pic>
      <p:sp>
        <p:nvSpPr>
          <p:cNvPr id="144404" name="Rectangle 2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60350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3600" dirty="0"/>
              <a:t>Atmospheric </a:t>
            </a:r>
            <a:r>
              <a:rPr lang="en-US" sz="3600" dirty="0" err="1"/>
              <a:t>muons</a:t>
            </a:r>
            <a:endParaRPr lang="en-US" sz="3600" dirty="0"/>
          </a:p>
        </p:txBody>
      </p:sp>
      <p:sp>
        <p:nvSpPr>
          <p:cNvPr id="144405" name="Line 21"/>
          <p:cNvSpPr>
            <a:spLocks noChangeShapeType="1"/>
          </p:cNvSpPr>
          <p:nvPr/>
        </p:nvSpPr>
        <p:spPr bwMode="auto">
          <a:xfrm>
            <a:off x="179388" y="981075"/>
            <a:ext cx="0" cy="5329238"/>
          </a:xfrm>
          <a:prstGeom prst="line">
            <a:avLst/>
          </a:prstGeom>
          <a:noFill/>
          <a:ln w="41275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4406" name="Text Box 22"/>
          <p:cNvSpPr txBox="1">
            <a:spLocks noChangeArrowheads="1"/>
          </p:cNvSpPr>
          <p:nvPr/>
        </p:nvSpPr>
        <p:spPr bwMode="auto">
          <a:xfrm>
            <a:off x="303213" y="1287463"/>
            <a:ext cx="92525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2000" b="1" dirty="0" smtClean="0">
                <a:solidFill>
                  <a:srgbClr val="FF0000"/>
                </a:solidFill>
                <a:latin typeface="Arial" pitchFamily="34" charset="0"/>
              </a:rPr>
              <a:t>PMT z</a:t>
            </a:r>
            <a:endParaRPr lang="it-IT" sz="2000" b="1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144407" name="Line 23"/>
          <p:cNvSpPr>
            <a:spLocks noChangeShapeType="1"/>
          </p:cNvSpPr>
          <p:nvPr/>
        </p:nvSpPr>
        <p:spPr bwMode="auto">
          <a:xfrm flipH="1">
            <a:off x="179388" y="6237288"/>
            <a:ext cx="5184775" cy="1587"/>
          </a:xfrm>
          <a:prstGeom prst="line">
            <a:avLst/>
          </a:prstGeom>
          <a:noFill/>
          <a:ln w="41275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4408" name="Text Box 24"/>
          <p:cNvSpPr txBox="1">
            <a:spLocks noChangeArrowheads="1"/>
          </p:cNvSpPr>
          <p:nvPr/>
        </p:nvSpPr>
        <p:spPr bwMode="auto">
          <a:xfrm>
            <a:off x="4019550" y="5780088"/>
            <a:ext cx="112242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2000" b="1" dirty="0" smtClean="0">
                <a:solidFill>
                  <a:srgbClr val="FF0000"/>
                </a:solidFill>
                <a:latin typeface="Arial" pitchFamily="34" charset="0"/>
              </a:rPr>
              <a:t>Hit </a:t>
            </a:r>
            <a:r>
              <a:rPr lang="it-IT" sz="2000" b="1" dirty="0" err="1" smtClean="0">
                <a:solidFill>
                  <a:srgbClr val="FF0000"/>
                </a:solidFill>
                <a:latin typeface="Arial" pitchFamily="34" charset="0"/>
              </a:rPr>
              <a:t>time</a:t>
            </a:r>
            <a:endParaRPr lang="it-IT" sz="2000" b="1" dirty="0">
              <a:solidFill>
                <a:srgbClr val="FF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3000"/>
                                        <p:tgtEl>
                                          <p:spTgt spid="144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3000"/>
                                        <p:tgtEl>
                                          <p:spTgt spid="144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/>
                                        <p:tgtEl>
                                          <p:spTgt spid="144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/>
                                        <p:tgtEl>
                                          <p:spTgt spid="144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4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7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3000"/>
                                        <p:tgtEl>
                                          <p:spTgt spid="144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/>
                                        <p:tgtEl>
                                          <p:spTgt spid="144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/>
                                        <p:tgtEl>
                                          <p:spTgt spid="144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/>
                                        <p:tgtEl>
                                          <p:spTgt spid="144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4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7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3000"/>
                                        <p:tgtEl>
                                          <p:spTgt spid="144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/>
                                        <p:tgtEl>
                                          <p:spTgt spid="144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/>
                                        <p:tgtEl>
                                          <p:spTgt spid="1443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/>
                                        <p:tgtEl>
                                          <p:spTgt spid="1443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4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7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3000"/>
                                        <p:tgtEl>
                                          <p:spTgt spid="144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/>
                                        <p:tgtEl>
                                          <p:spTgt spid="144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/>
                                        <p:tgtEl>
                                          <p:spTgt spid="144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/>
                                        <p:tgtEl>
                                          <p:spTgt spid="144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4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7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3000"/>
                                        <p:tgtEl>
                                          <p:spTgt spid="144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/>
                                        <p:tgtEl>
                                          <p:spTgt spid="144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/>
                                        <p:tgtEl>
                                          <p:spTgt spid="144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/>
                                        <p:tgtEl>
                                          <p:spTgt spid="144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4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7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3000"/>
                                        <p:tgtEl>
                                          <p:spTgt spid="144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/>
                                        <p:tgtEl>
                                          <p:spTgt spid="144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/>
                                        <p:tgtEl>
                                          <p:spTgt spid="144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/>
                                        <p:tgtEl>
                                          <p:spTgt spid="144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4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7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3000"/>
                                        <p:tgtEl>
                                          <p:spTgt spid="144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/>
                                        <p:tgtEl>
                                          <p:spTgt spid="144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/>
                                        <p:tgtEl>
                                          <p:spTgt spid="144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0"/>
                                        <p:tgtEl>
                                          <p:spTgt spid="144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4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7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3000"/>
                                        <p:tgtEl>
                                          <p:spTgt spid="144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0"/>
                                        <p:tgtEl>
                                          <p:spTgt spid="144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/>
                                        <p:tgtEl>
                                          <p:spTgt spid="144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/>
                                        <p:tgtEl>
                                          <p:spTgt spid="144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4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7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3000"/>
                                        <p:tgtEl>
                                          <p:spTgt spid="144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0"/>
                                        <p:tgtEl>
                                          <p:spTgt spid="144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0"/>
                                        <p:tgtEl>
                                          <p:spTgt spid="1443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0"/>
                                        <p:tgtEl>
                                          <p:spTgt spid="1443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4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7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3000"/>
                                        <p:tgtEl>
                                          <p:spTgt spid="144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0"/>
                                        <p:tgtEl>
                                          <p:spTgt spid="144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0"/>
                                        <p:tgtEl>
                                          <p:spTgt spid="144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0"/>
                                        <p:tgtEl>
                                          <p:spTgt spid="144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4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7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3000"/>
                                        <p:tgtEl>
                                          <p:spTgt spid="144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000"/>
                                        <p:tgtEl>
                                          <p:spTgt spid="144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0"/>
                                        <p:tgtEl>
                                          <p:spTgt spid="144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0"/>
                                        <p:tgtEl>
                                          <p:spTgt spid="144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4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7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3000"/>
                                        <p:tgtEl>
                                          <p:spTgt spid="144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000"/>
                                        <p:tgtEl>
                                          <p:spTgt spid="144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000"/>
                                        <p:tgtEl>
                                          <p:spTgt spid="144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000"/>
                                        <p:tgtEl>
                                          <p:spTgt spid="144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4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389" grpId="0" animBg="1"/>
      <p:bldP spid="144390" grpId="0" animBg="1"/>
      <p:bldP spid="144391" grpId="0" animBg="1"/>
      <p:bldP spid="144392" grpId="0" animBg="1"/>
      <p:bldP spid="144393" grpId="0" animBg="1"/>
      <p:bldP spid="144394" grpId="0" animBg="1"/>
      <p:bldP spid="144395" grpId="0" animBg="1"/>
      <p:bldP spid="144396" grpId="0" animBg="1"/>
      <p:bldP spid="144397" grpId="0" animBg="1"/>
      <p:bldP spid="144398" grpId="0" animBg="1"/>
      <p:bldP spid="144399" grpId="0" animBg="1"/>
      <p:bldP spid="14440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bg1"/>
                </a:solidFill>
              </a:rPr>
              <a:t>Design goals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94238"/>
          </a:xfrm>
        </p:spPr>
        <p:txBody>
          <a:bodyPr>
            <a:normAutofit fontScale="85000" lnSpcReduction="20000"/>
          </a:bodyPr>
          <a:lstStyle/>
          <a:p>
            <a:pPr marL="320040" indent="-320040" fontAlgn="auto">
              <a:spcAft>
                <a:spcPts val="0"/>
              </a:spcAft>
              <a:buFont typeface="Wingdings 2"/>
              <a:buChar char=""/>
              <a:defRPr/>
            </a:pPr>
            <a:r>
              <a:rPr lang="en-US" sz="3100" dirty="0" smtClean="0"/>
              <a:t>Substantially better sensitivity than </a:t>
            </a:r>
            <a:r>
              <a:rPr lang="en-US" sz="3100" dirty="0" err="1" smtClean="0"/>
              <a:t>IceCube</a:t>
            </a:r>
            <a:endParaRPr lang="en-US" sz="3100" dirty="0" smtClean="0"/>
          </a:p>
          <a:p>
            <a:pPr marL="320040" indent="-320040" fontAlgn="auto">
              <a:spcAft>
                <a:spcPts val="0"/>
              </a:spcAft>
              <a:buFont typeface="Wingdings 2"/>
              <a:buChar char=""/>
              <a:defRPr/>
            </a:pPr>
            <a:r>
              <a:rPr lang="en-US" sz="3100" dirty="0" smtClean="0"/>
              <a:t>Volume &gt; 1 km</a:t>
            </a:r>
            <a:r>
              <a:rPr lang="en-US" sz="3100" baseline="30000" dirty="0" smtClean="0"/>
              <a:t>3</a:t>
            </a:r>
            <a:endParaRPr lang="en-GB" sz="3100" baseline="30000" dirty="0" smtClean="0"/>
          </a:p>
          <a:p>
            <a:pPr marL="320040" indent="-320040" fontAlgn="auto">
              <a:spcAft>
                <a:spcPts val="0"/>
              </a:spcAft>
              <a:buFont typeface="Wingdings 2"/>
              <a:buChar char=""/>
              <a:defRPr/>
            </a:pPr>
            <a:r>
              <a:rPr lang="en-GB" sz="3100" dirty="0" smtClean="0"/>
              <a:t>Core process: </a:t>
            </a:r>
            <a:r>
              <a:rPr lang="en-GB" sz="3100" dirty="0" err="1" smtClean="0">
                <a:latin typeface="Symbol" pitchFamily="18" charset="2"/>
              </a:rPr>
              <a:t>n</a:t>
            </a:r>
            <a:r>
              <a:rPr lang="en-GB" sz="3100" b="1" baseline="-25000" dirty="0" err="1" smtClean="0">
                <a:latin typeface="Symbol" pitchFamily="18" charset="2"/>
              </a:rPr>
              <a:t>m</a:t>
            </a:r>
            <a:r>
              <a:rPr lang="en-GB" sz="3100" dirty="0" err="1" smtClean="0"/>
              <a:t>+N</a:t>
            </a:r>
            <a:r>
              <a:rPr lang="en-GB" sz="3100" dirty="0" smtClean="0"/>
              <a:t> </a:t>
            </a:r>
            <a:r>
              <a:rPr lang="en-GB" sz="3100" dirty="0" smtClean="0">
                <a:sym typeface="Symbol" pitchFamily="18" charset="2"/>
              </a:rPr>
              <a:t> </a:t>
            </a:r>
            <a:r>
              <a:rPr lang="en-GB" sz="3100" dirty="0" err="1" smtClean="0">
                <a:latin typeface="Symbol" pitchFamily="18" charset="2"/>
              </a:rPr>
              <a:t>m</a:t>
            </a:r>
            <a:r>
              <a:rPr lang="en-GB" sz="3100" dirty="0" err="1" smtClean="0"/>
              <a:t>+X</a:t>
            </a:r>
            <a:r>
              <a:rPr lang="en-GB" sz="3100" dirty="0" smtClean="0"/>
              <a:t>  above 100 </a:t>
            </a:r>
            <a:r>
              <a:rPr lang="en-GB" sz="3100" dirty="0" err="1" smtClean="0"/>
              <a:t>GeV</a:t>
            </a:r>
            <a:endParaRPr lang="en-US" sz="3100" baseline="30000" dirty="0" smtClean="0"/>
          </a:p>
          <a:p>
            <a:pPr marL="320040" indent="-320040" fontAlgn="auto">
              <a:spcAft>
                <a:spcPts val="0"/>
              </a:spcAft>
              <a:buFont typeface="Wingdings 2"/>
              <a:buChar char=""/>
              <a:defRPr/>
            </a:pPr>
            <a:r>
              <a:rPr lang="en-US" sz="3100" dirty="0" smtClean="0"/>
              <a:t>Construction and deployment &lt; 4 years</a:t>
            </a:r>
          </a:p>
          <a:p>
            <a:pPr marL="320040" indent="-320040" fontAlgn="auto">
              <a:spcAft>
                <a:spcPts val="0"/>
              </a:spcAft>
              <a:buFont typeface="Wingdings 2"/>
              <a:buChar char=""/>
              <a:defRPr/>
            </a:pPr>
            <a:r>
              <a:rPr lang="en-US" sz="3100" dirty="0" smtClean="0"/>
              <a:t>Data taking period &gt; 10 year</a:t>
            </a:r>
          </a:p>
          <a:p>
            <a:pPr marL="320040" indent="-320040" fontAlgn="auto">
              <a:spcAft>
                <a:spcPts val="0"/>
              </a:spcAft>
              <a:buFont typeface="Wingdings 2"/>
              <a:buChar char=""/>
              <a:defRPr/>
            </a:pPr>
            <a:r>
              <a:rPr lang="en-US" sz="3100" dirty="0" smtClean="0"/>
              <a:t>Optimized for energy range 1 </a:t>
            </a:r>
            <a:r>
              <a:rPr lang="en-US" sz="3100" dirty="0" err="1" smtClean="0"/>
              <a:t>TeV</a:t>
            </a:r>
            <a:r>
              <a:rPr lang="en-US" sz="3100" dirty="0" smtClean="0"/>
              <a:t> – 1 </a:t>
            </a:r>
            <a:r>
              <a:rPr lang="en-US" sz="3100" dirty="0" err="1" smtClean="0"/>
              <a:t>PeV</a:t>
            </a:r>
            <a:endParaRPr lang="en-US" sz="3100" dirty="0" smtClean="0"/>
          </a:p>
          <a:p>
            <a:pPr marL="320040" indent="-320040" fontAlgn="auto">
              <a:spcAft>
                <a:spcPts val="0"/>
              </a:spcAft>
              <a:buFont typeface="Wingdings 2"/>
              <a:buChar char=""/>
              <a:defRPr/>
            </a:pPr>
            <a:r>
              <a:rPr lang="en-US" sz="3100" dirty="0" smtClean="0"/>
              <a:t>Angular resolution &lt; 0.1</a:t>
            </a:r>
            <a:r>
              <a:rPr lang="en-US" sz="3100" baseline="30000" dirty="0" smtClean="0"/>
              <a:t>o</a:t>
            </a:r>
            <a:endParaRPr lang="en-US" sz="3100" dirty="0" smtClean="0"/>
          </a:p>
          <a:p>
            <a:pPr marL="320040" indent="-320040" fontAlgn="auto">
              <a:spcAft>
                <a:spcPts val="0"/>
              </a:spcAft>
              <a:buFont typeface="Wingdings 2"/>
              <a:buChar char=""/>
              <a:defRPr/>
            </a:pPr>
            <a:r>
              <a:rPr lang="en-US" sz="3100" dirty="0" smtClean="0"/>
              <a:t>Zenith angle:</a:t>
            </a:r>
          </a:p>
          <a:p>
            <a:pPr marL="630936" lvl="1" indent="-274320" fontAlgn="auto">
              <a:spcAft>
                <a:spcPts val="0"/>
              </a:spcAft>
              <a:buFont typeface="Wingdings 2"/>
              <a:buChar char=""/>
              <a:defRPr/>
            </a:pPr>
            <a:r>
              <a:rPr lang="en-US" dirty="0" smtClean="0"/>
              <a:t>Full acceptance for neutrinos originating from directions up to at least 10° above the horizon</a:t>
            </a:r>
          </a:p>
          <a:p>
            <a:pPr marL="630936" lvl="1" indent="-274320" fontAlgn="auto">
              <a:spcAft>
                <a:spcPts val="0"/>
              </a:spcAft>
              <a:buFont typeface="Wingdings 2"/>
              <a:buChar char=""/>
              <a:defRPr/>
            </a:pPr>
            <a:r>
              <a:rPr lang="en-US" dirty="0" smtClean="0"/>
              <a:t>For energies &gt; 100  </a:t>
            </a:r>
            <a:r>
              <a:rPr lang="en-US" dirty="0" err="1" smtClean="0"/>
              <a:t>TeV</a:t>
            </a:r>
            <a:r>
              <a:rPr lang="en-US" dirty="0" smtClean="0"/>
              <a:t> angular acceptance limited only by the absorption of the Earth </a:t>
            </a:r>
          </a:p>
          <a:p>
            <a:pPr marL="320040" indent="-320040" fontAlgn="auto">
              <a:spcAft>
                <a:spcPts val="0"/>
              </a:spcAft>
              <a:buFont typeface="Wingdings 2"/>
              <a:buChar char=""/>
              <a:defRPr/>
            </a:pPr>
            <a:endParaRPr lang="en-US" dirty="0" smtClean="0"/>
          </a:p>
          <a:p>
            <a:pPr marL="320040" indent="-320040" fontAlgn="auto">
              <a:spcAft>
                <a:spcPts val="0"/>
              </a:spcAft>
              <a:buFont typeface="Wingdings 2"/>
              <a:buChar char=""/>
              <a:defRPr/>
            </a:pPr>
            <a:endParaRPr lang="en-US" dirty="0"/>
          </a:p>
        </p:txBody>
      </p:sp>
    </p:spTree>
  </p:cSld>
  <p:clrMapOvr>
    <a:masterClrMapping/>
  </p:clrMapOvr>
  <p:transition advTm="56473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4" name="Rectangle 4"/>
          <p:cNvSpPr>
            <a:spLocks noChangeArrowheads="1"/>
          </p:cNvSpPr>
          <p:nvPr/>
        </p:nvSpPr>
        <p:spPr bwMode="auto">
          <a:xfrm>
            <a:off x="304800" y="2057400"/>
            <a:ext cx="8534400" cy="4572000"/>
          </a:xfrm>
          <a:prstGeom prst="rect">
            <a:avLst/>
          </a:prstGeom>
          <a:solidFill>
            <a:srgbClr val="FFCC00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lnSpc>
                <a:spcPct val="65000"/>
              </a:lnSpc>
              <a:spcBef>
                <a:spcPct val="20000"/>
              </a:spcBef>
            </a:pPr>
            <a:endParaRPr lang="en-US" sz="1600" dirty="0" smtClean="0">
              <a:solidFill>
                <a:schemeClr val="tx1"/>
              </a:solidFill>
            </a:endParaRPr>
          </a:p>
          <a:p>
            <a:pPr marL="342900" indent="-342900">
              <a:lnSpc>
                <a:spcPct val="65000"/>
              </a:lnSpc>
              <a:spcBef>
                <a:spcPct val="20000"/>
              </a:spcBef>
            </a:pPr>
            <a:r>
              <a:rPr lang="en-US" sz="2400" dirty="0" smtClean="0"/>
              <a:t>Detectors of High Energy (</a:t>
            </a:r>
            <a:r>
              <a:rPr lang="en-US" sz="2400" dirty="0" err="1" smtClean="0"/>
              <a:t>GeV</a:t>
            </a:r>
            <a:r>
              <a:rPr lang="en-US" sz="2400" dirty="0" smtClean="0">
                <a:sym typeface="Wingdings" pitchFamily="2" charset="2"/>
              </a:rPr>
              <a:t> </a:t>
            </a:r>
            <a:r>
              <a:rPr lang="en-US" sz="2400" dirty="0" err="1" smtClean="0">
                <a:sym typeface="Wingdings" pitchFamily="2" charset="2"/>
              </a:rPr>
              <a:t>PeV</a:t>
            </a:r>
            <a:r>
              <a:rPr lang="en-US" sz="2400" dirty="0" smtClean="0">
                <a:sym typeface="Wingdings" pitchFamily="2" charset="2"/>
              </a:rPr>
              <a:t> Energy) </a:t>
            </a:r>
            <a:r>
              <a:rPr lang="en-US" sz="2400" dirty="0" smtClean="0"/>
              <a:t>Cosmic </a:t>
            </a:r>
            <a:r>
              <a:rPr lang="en-US" sz="2400" dirty="0" smtClean="0">
                <a:latin typeface="Symbol" pitchFamily="18" charset="2"/>
              </a:rPr>
              <a:t>n</a:t>
            </a:r>
            <a:r>
              <a:rPr lang="en-US" sz="2400" baseline="30000" dirty="0" smtClean="0"/>
              <a:t>s</a:t>
            </a:r>
          </a:p>
          <a:p>
            <a:pPr marL="342900" indent="-342900">
              <a:lnSpc>
                <a:spcPct val="65000"/>
              </a:lnSpc>
              <a:spcBef>
                <a:spcPct val="20000"/>
              </a:spcBef>
            </a:pPr>
            <a:endParaRPr lang="en-US" dirty="0" smtClean="0">
              <a:solidFill>
                <a:schemeClr val="tx1"/>
              </a:solidFill>
            </a:endParaRPr>
          </a:p>
          <a:p>
            <a:pPr marL="342900" indent="-342900">
              <a:lnSpc>
                <a:spcPct val="65000"/>
              </a:lnSpc>
              <a:spcBef>
                <a:spcPct val="20000"/>
              </a:spcBef>
            </a:pPr>
            <a:r>
              <a:rPr lang="en-US" dirty="0" smtClean="0">
                <a:solidFill>
                  <a:schemeClr val="tx1"/>
                </a:solidFill>
              </a:rPr>
              <a:t>Why ?</a:t>
            </a:r>
            <a:endParaRPr lang="en-US" dirty="0">
              <a:solidFill>
                <a:schemeClr val="tx1"/>
              </a:solidFill>
            </a:endParaRPr>
          </a:p>
          <a:p>
            <a:pPr marL="342900" indent="-342900" algn="l">
              <a:lnSpc>
                <a:spcPct val="65000"/>
              </a:lnSpc>
              <a:spcBef>
                <a:spcPct val="20000"/>
              </a:spcBef>
            </a:pPr>
            <a:endParaRPr lang="en-US" sz="1600" dirty="0">
              <a:solidFill>
                <a:schemeClr val="tx1"/>
              </a:solidFill>
            </a:endParaRPr>
          </a:p>
          <a:p>
            <a:pPr marL="342900" indent="-342900" algn="l">
              <a:lnSpc>
                <a:spcPct val="65000"/>
              </a:lnSpc>
              <a:spcBef>
                <a:spcPct val="2000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-    </a:t>
            </a:r>
            <a:r>
              <a:rPr lang="en-US" sz="1800" dirty="0">
                <a:solidFill>
                  <a:schemeClr val="tx1"/>
                </a:solidFill>
              </a:rPr>
              <a:t>Understand production mechanism of HE cosmic rays</a:t>
            </a:r>
          </a:p>
          <a:p>
            <a:pPr marL="342900" indent="-342900" algn="l">
              <a:lnSpc>
                <a:spcPct val="65000"/>
              </a:lnSpc>
              <a:spcBef>
                <a:spcPct val="20000"/>
              </a:spcBef>
              <a:buFontTx/>
              <a:buChar char="-"/>
            </a:pPr>
            <a:endParaRPr lang="en-US" sz="1800" dirty="0">
              <a:solidFill>
                <a:schemeClr val="tx1"/>
              </a:solidFill>
            </a:endParaRPr>
          </a:p>
          <a:p>
            <a:pPr marL="342900" indent="-342900" algn="l">
              <a:lnSpc>
                <a:spcPct val="75000"/>
              </a:lnSpc>
              <a:spcBef>
                <a:spcPct val="20000"/>
              </a:spcBef>
            </a:pPr>
            <a:r>
              <a:rPr lang="en-US" sz="1800" dirty="0">
                <a:solidFill>
                  <a:schemeClr val="tx1"/>
                </a:solidFill>
              </a:rPr>
              <a:t>-    </a:t>
            </a:r>
            <a:r>
              <a:rPr lang="en-US" sz="1800" dirty="0" err="1">
                <a:solidFill>
                  <a:schemeClr val="tx1"/>
                </a:solidFill>
              </a:rPr>
              <a:t>Disantangle</a:t>
            </a:r>
            <a:r>
              <a:rPr lang="en-US" sz="1800" dirty="0">
                <a:solidFill>
                  <a:schemeClr val="tx1"/>
                </a:solidFill>
              </a:rPr>
              <a:t> Synchrotron-Inverse Compton from </a:t>
            </a:r>
            <a:r>
              <a:rPr lang="en-US" sz="1800" dirty="0" err="1" smtClean="0">
                <a:solidFill>
                  <a:schemeClr val="tx1"/>
                </a:solidFill>
              </a:rPr>
              <a:t>Hadronic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production in SNRs</a:t>
            </a:r>
          </a:p>
          <a:p>
            <a:pPr marL="342900" indent="-342900" algn="l">
              <a:lnSpc>
                <a:spcPct val="65000"/>
              </a:lnSpc>
              <a:spcBef>
                <a:spcPct val="20000"/>
              </a:spcBef>
            </a:pPr>
            <a:endParaRPr lang="en-US" sz="1800" dirty="0">
              <a:solidFill>
                <a:schemeClr val="tx1"/>
              </a:solidFill>
            </a:endParaRPr>
          </a:p>
          <a:p>
            <a:pPr marL="342900" indent="-342900" algn="l">
              <a:lnSpc>
                <a:spcPct val="65000"/>
              </a:lnSpc>
              <a:spcBef>
                <a:spcPct val="20000"/>
              </a:spcBef>
            </a:pPr>
            <a:r>
              <a:rPr lang="en-US" sz="1800" dirty="0">
                <a:solidFill>
                  <a:schemeClr val="tx1"/>
                </a:solidFill>
              </a:rPr>
              <a:t>-    Study Binary systems, </a:t>
            </a:r>
            <a:r>
              <a:rPr lang="en-US" sz="1800" dirty="0" err="1">
                <a:solidFill>
                  <a:schemeClr val="tx1"/>
                </a:solidFill>
                <a:latin typeface="Symbol" pitchFamily="18" charset="2"/>
              </a:rPr>
              <a:t>m</a:t>
            </a:r>
            <a:r>
              <a:rPr lang="en-US" sz="1800" dirty="0" err="1">
                <a:solidFill>
                  <a:schemeClr val="tx1"/>
                </a:solidFill>
              </a:rPr>
              <a:t>Quasars</a:t>
            </a:r>
            <a:endParaRPr lang="en-US" sz="1800" dirty="0">
              <a:solidFill>
                <a:schemeClr val="tx1"/>
              </a:solidFill>
            </a:endParaRPr>
          </a:p>
          <a:p>
            <a:pPr marL="342900" indent="-342900" algn="l">
              <a:lnSpc>
                <a:spcPct val="65000"/>
              </a:lnSpc>
              <a:spcBef>
                <a:spcPct val="20000"/>
              </a:spcBef>
            </a:pPr>
            <a:endParaRPr lang="en-US" sz="1800" dirty="0">
              <a:solidFill>
                <a:schemeClr val="tx1"/>
              </a:solidFill>
            </a:endParaRPr>
          </a:p>
          <a:p>
            <a:pPr marL="342900" indent="-342900" algn="l">
              <a:lnSpc>
                <a:spcPct val="65000"/>
              </a:lnSpc>
              <a:spcBef>
                <a:spcPct val="20000"/>
              </a:spcBef>
            </a:pPr>
            <a:r>
              <a:rPr lang="en-US" sz="1800" dirty="0">
                <a:solidFill>
                  <a:schemeClr val="tx1"/>
                </a:solidFill>
              </a:rPr>
              <a:t>-    Investigate the very high energy processes occurring in GRBs</a:t>
            </a:r>
          </a:p>
          <a:p>
            <a:pPr marL="342900" indent="-342900" algn="l">
              <a:lnSpc>
                <a:spcPct val="65000"/>
              </a:lnSpc>
              <a:spcBef>
                <a:spcPct val="20000"/>
              </a:spcBef>
              <a:buFontTx/>
              <a:buChar char="-"/>
            </a:pPr>
            <a:endParaRPr lang="en-US" sz="1800" dirty="0">
              <a:solidFill>
                <a:schemeClr val="tx1"/>
              </a:solidFill>
            </a:endParaRPr>
          </a:p>
          <a:p>
            <a:pPr marL="342900" indent="-342900" algn="l">
              <a:lnSpc>
                <a:spcPct val="65000"/>
              </a:lnSpc>
              <a:spcBef>
                <a:spcPct val="20000"/>
              </a:spcBef>
              <a:buFontTx/>
              <a:buChar char="-"/>
            </a:pPr>
            <a:r>
              <a:rPr lang="en-US" sz="1800" dirty="0">
                <a:solidFill>
                  <a:schemeClr val="tx1"/>
                </a:solidFill>
              </a:rPr>
              <a:t>Search for Dark matter</a:t>
            </a:r>
          </a:p>
          <a:p>
            <a:pPr marL="342900" indent="-342900" algn="l">
              <a:lnSpc>
                <a:spcPct val="65000"/>
              </a:lnSpc>
              <a:spcBef>
                <a:spcPct val="20000"/>
              </a:spcBef>
              <a:buFontTx/>
              <a:buChar char="-"/>
            </a:pPr>
            <a:endParaRPr lang="en-US" sz="1800" dirty="0">
              <a:solidFill>
                <a:schemeClr val="tx1"/>
              </a:solidFill>
            </a:endParaRPr>
          </a:p>
          <a:p>
            <a:pPr marL="342900" indent="-342900" algn="l">
              <a:lnSpc>
                <a:spcPct val="65000"/>
              </a:lnSpc>
              <a:spcBef>
                <a:spcPct val="20000"/>
              </a:spcBef>
              <a:buFontTx/>
              <a:buChar char="-"/>
            </a:pPr>
            <a:r>
              <a:rPr lang="en-US" sz="1800" dirty="0">
                <a:solidFill>
                  <a:schemeClr val="tx1"/>
                </a:solidFill>
              </a:rPr>
              <a:t>New probe </a:t>
            </a:r>
            <a:r>
              <a:rPr lang="en-US" sz="1800" dirty="0">
                <a:solidFill>
                  <a:schemeClr val="tx1"/>
                </a:solidFill>
                <a:sym typeface="Wingdings" pitchFamily="2" charset="2"/>
              </a:rPr>
              <a:t> new observations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7" name="Titolo 6"/>
          <p:cNvSpPr>
            <a:spLocks noGrp="1"/>
          </p:cNvSpPr>
          <p:nvPr>
            <p:ph type="title"/>
          </p:nvPr>
        </p:nvSpPr>
        <p:spPr>
          <a:xfrm>
            <a:off x="827088" y="457200"/>
            <a:ext cx="8316912" cy="836613"/>
          </a:xfrm>
        </p:spPr>
        <p:txBody>
          <a:bodyPr/>
          <a:lstStyle/>
          <a:p>
            <a:r>
              <a:rPr lang="en-US" dirty="0" smtClean="0"/>
              <a:t>From </a:t>
            </a:r>
            <a:r>
              <a:rPr lang="en-US" dirty="0" err="1" smtClean="0"/>
              <a:t>MeV</a:t>
            </a:r>
            <a:r>
              <a:rPr lang="en-US" dirty="0" smtClean="0"/>
              <a:t> </a:t>
            </a:r>
            <a:r>
              <a:rPr lang="en-US" dirty="0" smtClean="0">
                <a:latin typeface="Symbol" pitchFamily="18" charset="2"/>
              </a:rPr>
              <a:t>n</a:t>
            </a:r>
            <a:r>
              <a:rPr lang="en-US" baseline="30000" dirty="0" smtClean="0"/>
              <a:t>s</a:t>
            </a:r>
            <a:r>
              <a:rPr lang="en-US" dirty="0" smtClean="0"/>
              <a:t> to </a:t>
            </a:r>
            <a:r>
              <a:rPr lang="en-US" dirty="0" err="1" smtClean="0"/>
              <a:t>PeV</a:t>
            </a:r>
            <a:r>
              <a:rPr lang="en-US" dirty="0" smtClean="0"/>
              <a:t> </a:t>
            </a:r>
            <a:r>
              <a:rPr lang="en-US" dirty="0" smtClean="0">
                <a:latin typeface="Symbol" pitchFamily="18" charset="2"/>
              </a:rPr>
              <a:t>n</a:t>
            </a:r>
            <a:r>
              <a:rPr lang="en-US" baseline="30000" dirty="0" smtClean="0"/>
              <a:t>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baseline="30000" dirty="0"/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69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69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69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69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696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696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696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696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696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696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696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696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316912" cy="914400"/>
          </a:xfrm>
        </p:spPr>
        <p:txBody>
          <a:bodyPr/>
          <a:lstStyle/>
          <a:p>
            <a:pPr eaLnBrk="1" hangingPunct="1"/>
            <a:r>
              <a:rPr lang="en-US" dirty="0" smtClean="0"/>
              <a:t>Km3Net Design Study</a:t>
            </a:r>
          </a:p>
        </p:txBody>
      </p:sp>
      <p:pic>
        <p:nvPicPr>
          <p:cNvPr id="8" name="Immagine 7" descr="km3net 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24643"/>
            <a:ext cx="9144000" cy="593335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227138" y="44450"/>
            <a:ext cx="7613650" cy="706438"/>
          </a:xfrm>
        </p:spPr>
        <p:txBody>
          <a:bodyPr/>
          <a:lstStyle/>
          <a:p>
            <a:r>
              <a:rPr lang="en-US"/>
              <a:t>Potential sources</a:t>
            </a:r>
            <a:endParaRPr lang="fr-FR"/>
          </a:p>
        </p:txBody>
      </p:sp>
      <p:sp>
        <p:nvSpPr>
          <p:cNvPr id="24" name="Segnaposto data 3"/>
          <p:cNvSpPr>
            <a:spLocks noGrp="1"/>
          </p:cNvSpPr>
          <p:nvPr>
            <p:ph type="dt" sz="half" idx="10"/>
          </p:nvPr>
        </p:nvSpPr>
        <p:spPr>
          <a:xfrm>
            <a:off x="34925" y="6596063"/>
            <a:ext cx="1150938" cy="215900"/>
          </a:xfrm>
        </p:spPr>
        <p:txBody>
          <a:bodyPr/>
          <a:lstStyle/>
          <a:p>
            <a:fld id="{A7658C40-E4DA-4806-8AD0-FD20ADE15313}" type="datetime1">
              <a:rPr lang="en-US" smtClean="0"/>
              <a:pPr/>
              <a:t>9/19/2009</a:t>
            </a:fld>
            <a:endParaRPr lang="fr-FR"/>
          </a:p>
        </p:txBody>
      </p:sp>
      <p:sp>
        <p:nvSpPr>
          <p:cNvPr id="25" name="Segnaposto piè di pagina 4"/>
          <p:cNvSpPr>
            <a:spLocks noGrp="1"/>
          </p:cNvSpPr>
          <p:nvPr>
            <p:ph type="ftr" sz="quarter" idx="12"/>
          </p:nvPr>
        </p:nvSpPr>
        <p:spPr>
          <a:xfrm>
            <a:off x="2093913" y="6596063"/>
            <a:ext cx="6632575" cy="215900"/>
          </a:xfrm>
        </p:spPr>
        <p:txBody>
          <a:bodyPr/>
          <a:lstStyle/>
          <a:p>
            <a:r>
              <a:rPr lang="fr-FR" smtClean="0"/>
              <a:t>vincenzo flaminio</a:t>
            </a:r>
            <a:endParaRPr lang="fr-FR"/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2422525" y="1916113"/>
            <a:ext cx="4741863" cy="3313112"/>
            <a:chOff x="1183" y="1207"/>
            <a:chExt cx="3393" cy="2500"/>
          </a:xfrm>
        </p:grpSpPr>
        <p:pic>
          <p:nvPicPr>
            <p:cNvPr id="784397" name="Picture 13" descr="3rd_EGRET_Cat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183" y="1207"/>
              <a:ext cx="3393" cy="2500"/>
            </a:xfrm>
            <a:prstGeom prst="rect">
              <a:avLst/>
            </a:prstGeom>
            <a:noFill/>
          </p:spPr>
        </p:pic>
        <p:pic>
          <p:nvPicPr>
            <p:cNvPr id="784398" name="Picture 14" descr="Cartoon_CGRO-round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247" y="1253"/>
              <a:ext cx="544" cy="530"/>
            </a:xfrm>
            <a:prstGeom prst="rect">
              <a:avLst/>
            </a:prstGeom>
            <a:noFill/>
          </p:spPr>
        </p:pic>
      </p:grpSp>
      <p:sp>
        <p:nvSpPr>
          <p:cNvPr id="784388" name="Rectangle 4"/>
          <p:cNvSpPr>
            <a:spLocks noChangeArrowheads="1"/>
          </p:cNvSpPr>
          <p:nvPr/>
        </p:nvSpPr>
        <p:spPr bwMode="auto">
          <a:xfrm>
            <a:off x="46038" y="874713"/>
            <a:ext cx="1604962" cy="5761037"/>
          </a:xfrm>
          <a:prstGeom prst="rect">
            <a:avLst/>
          </a:prstGeom>
          <a:solidFill>
            <a:schemeClr val="bg1"/>
          </a:solidFill>
          <a:ln w="25400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784389" name="Picture 5" descr="Tycho-supernova-xra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7663" y="1557338"/>
            <a:ext cx="1303337" cy="130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4390" name="Text Box 6"/>
          <p:cNvSpPr txBox="1">
            <a:spLocks noChangeArrowheads="1"/>
          </p:cNvSpPr>
          <p:nvPr/>
        </p:nvSpPr>
        <p:spPr bwMode="auto">
          <a:xfrm>
            <a:off x="46038" y="896938"/>
            <a:ext cx="3013075" cy="338554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sz="1600" b="1" dirty="0"/>
              <a:t>GALACTIC</a:t>
            </a:r>
            <a:endParaRPr lang="fr-FR" sz="1600" b="1" dirty="0"/>
          </a:p>
        </p:txBody>
      </p:sp>
      <p:sp>
        <p:nvSpPr>
          <p:cNvPr id="784391" name="Text Box 7"/>
          <p:cNvSpPr txBox="1">
            <a:spLocks noChangeArrowheads="1"/>
          </p:cNvSpPr>
          <p:nvPr/>
        </p:nvSpPr>
        <p:spPr bwMode="auto">
          <a:xfrm>
            <a:off x="-26193" y="2840038"/>
            <a:ext cx="2424112" cy="3048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sz="1400" b="1" dirty="0"/>
              <a:t>Supernova remnants</a:t>
            </a:r>
            <a:endParaRPr lang="fr-FR" sz="1400" b="1" dirty="0"/>
          </a:p>
        </p:txBody>
      </p:sp>
      <p:pic>
        <p:nvPicPr>
          <p:cNvPr id="784392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7663" y="3213100"/>
            <a:ext cx="1228725" cy="12954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</p:pic>
      <p:sp>
        <p:nvSpPr>
          <p:cNvPr id="784393" name="Text Box 9"/>
          <p:cNvSpPr txBox="1">
            <a:spLocks noChangeArrowheads="1"/>
          </p:cNvSpPr>
          <p:nvPr/>
        </p:nvSpPr>
        <p:spPr bwMode="auto">
          <a:xfrm>
            <a:off x="250825" y="4508500"/>
            <a:ext cx="2424113" cy="3048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sz="1400" b="1" dirty="0"/>
              <a:t>Pulsars</a:t>
            </a:r>
            <a:endParaRPr lang="fr-FR" sz="1400" b="1" dirty="0"/>
          </a:p>
        </p:txBody>
      </p:sp>
      <p:pic>
        <p:nvPicPr>
          <p:cNvPr id="784394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7663" y="4802188"/>
            <a:ext cx="1703387" cy="136366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</p:pic>
      <p:sp>
        <p:nvSpPr>
          <p:cNvPr id="784395" name="Text Box 11"/>
          <p:cNvSpPr txBox="1">
            <a:spLocks noChangeArrowheads="1"/>
          </p:cNvSpPr>
          <p:nvPr/>
        </p:nvSpPr>
        <p:spPr bwMode="auto">
          <a:xfrm>
            <a:off x="295275" y="6165850"/>
            <a:ext cx="2424113" cy="3048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sz="1400" b="1" dirty="0" err="1"/>
              <a:t>Microquasars</a:t>
            </a:r>
            <a:endParaRPr lang="fr-FR" sz="1400" b="1" dirty="0"/>
          </a:p>
        </p:txBody>
      </p:sp>
      <p:sp>
        <p:nvSpPr>
          <p:cNvPr id="784399" name="Text Box 15"/>
          <p:cNvSpPr txBox="1">
            <a:spLocks noChangeArrowheads="1"/>
          </p:cNvSpPr>
          <p:nvPr/>
        </p:nvSpPr>
        <p:spPr bwMode="auto">
          <a:xfrm>
            <a:off x="6096000" y="908050"/>
            <a:ext cx="3013075" cy="338554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600" b="1" dirty="0"/>
              <a:t>EXTRAGALACTIC</a:t>
            </a:r>
            <a:endParaRPr lang="fr-FR" sz="1600" b="1" dirty="0"/>
          </a:p>
        </p:txBody>
      </p:sp>
      <p:pic>
        <p:nvPicPr>
          <p:cNvPr id="784401" name="Picture 17" descr="grb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797800" y="1400175"/>
            <a:ext cx="1317625" cy="1327150"/>
          </a:xfrm>
          <a:prstGeom prst="rect">
            <a:avLst/>
          </a:prstGeom>
          <a:noFill/>
        </p:spPr>
      </p:pic>
      <p:sp>
        <p:nvSpPr>
          <p:cNvPr id="784402" name="Text Box 18"/>
          <p:cNvSpPr txBox="1">
            <a:spLocks noChangeArrowheads="1"/>
          </p:cNvSpPr>
          <p:nvPr/>
        </p:nvSpPr>
        <p:spPr bwMode="auto">
          <a:xfrm>
            <a:off x="8101013" y="2774950"/>
            <a:ext cx="1008062" cy="3048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 b="1" dirty="0" err="1"/>
              <a:t>GRBs</a:t>
            </a:r>
            <a:endParaRPr lang="fr-FR" sz="1400" b="1" dirty="0"/>
          </a:p>
        </p:txBody>
      </p:sp>
      <p:sp>
        <p:nvSpPr>
          <p:cNvPr id="784403" name="Text Box 19"/>
          <p:cNvSpPr txBox="1">
            <a:spLocks noChangeArrowheads="1"/>
          </p:cNvSpPr>
          <p:nvPr/>
        </p:nvSpPr>
        <p:spPr bwMode="auto">
          <a:xfrm>
            <a:off x="8027988" y="5645150"/>
            <a:ext cx="1008062" cy="3048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 b="1" dirty="0" err="1"/>
              <a:t>AGNs</a:t>
            </a:r>
            <a:endParaRPr lang="fr-FR" sz="1400" b="1" dirty="0"/>
          </a:p>
        </p:txBody>
      </p:sp>
      <p:pic>
        <p:nvPicPr>
          <p:cNvPr id="784400" name="Picture 16" descr="AGN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31013" y="4508500"/>
            <a:ext cx="231140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4407" name="Picture 23" descr="GordonLim_AntPAW261108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109788" y="2613025"/>
            <a:ext cx="5341937" cy="1576388"/>
          </a:xfrm>
          <a:prstGeom prst="rect">
            <a:avLst/>
          </a:prstGeom>
          <a:noFill/>
        </p:spPr>
      </p:pic>
      <p:sp>
        <p:nvSpPr>
          <p:cNvPr id="784408" name="Text Box 24"/>
          <p:cNvSpPr txBox="1">
            <a:spLocks noChangeArrowheads="1"/>
          </p:cNvSpPr>
          <p:nvPr/>
        </p:nvSpPr>
        <p:spPr bwMode="auto">
          <a:xfrm>
            <a:off x="2493963" y="2198688"/>
            <a:ext cx="4597400" cy="36671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 dirty="0"/>
              <a:t>Indirect dark matter search</a:t>
            </a:r>
            <a:endParaRPr lang="fr-FR" b="1" dirty="0"/>
          </a:p>
        </p:txBody>
      </p:sp>
      <p:sp>
        <p:nvSpPr>
          <p:cNvPr id="784410" name="Oval 26"/>
          <p:cNvSpPr>
            <a:spLocks noChangeArrowheads="1"/>
          </p:cNvSpPr>
          <p:nvPr/>
        </p:nvSpPr>
        <p:spPr bwMode="auto">
          <a:xfrm>
            <a:off x="8147050" y="2762250"/>
            <a:ext cx="935038" cy="382588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787457" name="Picture 1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714500" y="2009775"/>
            <a:ext cx="571500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3059113" y="1557338"/>
            <a:ext cx="4055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Fermi-</a:t>
            </a:r>
            <a:r>
              <a:rPr lang="en-US" sz="2400" dirty="0" err="1" smtClean="0"/>
              <a:t>Glast</a:t>
            </a:r>
            <a:r>
              <a:rPr lang="en-US" sz="2400" dirty="0" smtClean="0"/>
              <a:t>  </a:t>
            </a:r>
            <a:r>
              <a:rPr lang="en-US" sz="2400" dirty="0" smtClean="0">
                <a:latin typeface="Symbol" pitchFamily="18" charset="2"/>
              </a:rPr>
              <a:t>g-</a:t>
            </a:r>
            <a:r>
              <a:rPr lang="en-US" sz="2400" dirty="0" smtClean="0"/>
              <a:t>ray </a:t>
            </a:r>
            <a:r>
              <a:rPr lang="en-US" sz="2400" dirty="0" err="1" smtClean="0"/>
              <a:t>skymap</a:t>
            </a:r>
            <a:endParaRPr lang="en-US" sz="2400" dirty="0"/>
          </a:p>
        </p:txBody>
      </p:sp>
    </p:spTree>
    <p:custDataLst>
      <p:tags r:id="rId1"/>
    </p:custDataLst>
  </p:cSld>
  <p:clrMapOvr>
    <a:masterClrMapping/>
  </p:clrMapOvr>
  <p:transition advTm="961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84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87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87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784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784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87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87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7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4408" grpId="0"/>
      <p:bldP spid="784410" grpId="0" animBg="1"/>
      <p:bldP spid="784410" grpId="1" animBg="1"/>
      <p:bldP spid="27" grpId="0"/>
      <p:bldP spid="2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0"/>
            <a:ext cx="8316912" cy="836613"/>
          </a:xfrm>
        </p:spPr>
        <p:txBody>
          <a:bodyPr/>
          <a:lstStyle/>
          <a:p>
            <a:r>
              <a:rPr lang="it-IT" b="1" dirty="0" smtClean="0"/>
              <a:t>Cross </a:t>
            </a:r>
            <a:r>
              <a:rPr lang="it-IT" b="1" dirty="0" err="1" smtClean="0"/>
              <a:t>Sections</a:t>
            </a:r>
            <a:r>
              <a:rPr lang="it-IT" b="1" dirty="0" smtClean="0"/>
              <a:t> &amp; </a:t>
            </a:r>
            <a:r>
              <a:rPr lang="it-IT" b="1" dirty="0" err="1" smtClean="0"/>
              <a:t>Interaction</a:t>
            </a:r>
            <a:r>
              <a:rPr lang="it-IT" b="1" dirty="0" smtClean="0"/>
              <a:t> </a:t>
            </a:r>
            <a:r>
              <a:rPr lang="it-IT" b="1" dirty="0" err="1" smtClean="0"/>
              <a:t>Lengths</a:t>
            </a:r>
            <a:endParaRPr lang="it-IT" b="1" dirty="0"/>
          </a:p>
        </p:txBody>
      </p:sp>
      <p:graphicFrame>
        <p:nvGraphicFramePr>
          <p:cNvPr id="4" name="Segnaposto tabella 3"/>
          <p:cNvGraphicFramePr>
            <a:graphicFrameLocks noGrp="1"/>
          </p:cNvGraphicFramePr>
          <p:nvPr>
            <p:ph type="tbl" idx="1"/>
          </p:nvPr>
        </p:nvGraphicFramePr>
        <p:xfrm>
          <a:off x="0" y="990600"/>
          <a:ext cx="9144000" cy="32004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00200"/>
                <a:gridCol w="2700517"/>
                <a:gridCol w="1513215"/>
                <a:gridCol w="3330068"/>
              </a:tblGrid>
              <a:tr h="370840">
                <a:tc>
                  <a:txBody>
                    <a:bodyPr/>
                    <a:lstStyle/>
                    <a:p>
                      <a:r>
                        <a:rPr lang="it-IT" sz="2400" dirty="0" err="1" smtClean="0"/>
                        <a:t>Particle</a:t>
                      </a:r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smtClean="0">
                          <a:latin typeface="Symbol" pitchFamily="18" charset="2"/>
                        </a:rPr>
                        <a:t>s </a:t>
                      </a:r>
                      <a:r>
                        <a:rPr lang="it-IT" sz="2400" dirty="0" smtClean="0"/>
                        <a:t>(mb)</a:t>
                      </a:r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dirty="0" smtClean="0"/>
                        <a:t> </a:t>
                      </a:r>
                      <a:r>
                        <a:rPr lang="it-IT" sz="2400" dirty="0" smtClean="0">
                          <a:latin typeface="Symbol" pitchFamily="18" charset="2"/>
                        </a:rPr>
                        <a:t>s</a:t>
                      </a:r>
                      <a:r>
                        <a:rPr lang="it-IT" sz="2400" dirty="0" smtClean="0"/>
                        <a:t> (cm</a:t>
                      </a:r>
                      <a:r>
                        <a:rPr lang="it-IT" sz="2400" baseline="30000" dirty="0" smtClean="0"/>
                        <a:t>2</a:t>
                      </a:r>
                      <a:r>
                        <a:rPr lang="it-IT" sz="2400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 err="1" smtClean="0"/>
                        <a:t>Interaction</a:t>
                      </a:r>
                      <a:r>
                        <a:rPr lang="it-IT" sz="2000" dirty="0" smtClean="0"/>
                        <a:t>  </a:t>
                      </a:r>
                      <a:r>
                        <a:rPr lang="it-IT" sz="2000" dirty="0" err="1" smtClean="0"/>
                        <a:t>length</a:t>
                      </a:r>
                      <a:r>
                        <a:rPr lang="it-IT" sz="2000" dirty="0" smtClean="0"/>
                        <a:t>  </a:t>
                      </a:r>
                      <a:r>
                        <a:rPr lang="it-IT" sz="2000" dirty="0" smtClean="0">
                          <a:latin typeface="Symbol" pitchFamily="18" charset="2"/>
                        </a:rPr>
                        <a:t>l </a:t>
                      </a:r>
                      <a:r>
                        <a:rPr lang="it-IT" sz="2000" dirty="0" smtClean="0"/>
                        <a:t> </a:t>
                      </a:r>
                    </a:p>
                    <a:p>
                      <a:r>
                        <a:rPr lang="it-IT" sz="2000" dirty="0" smtClean="0"/>
                        <a:t>(</a:t>
                      </a:r>
                      <a:r>
                        <a:rPr lang="it-IT" sz="1600" dirty="0" smtClean="0"/>
                        <a:t>m  </a:t>
                      </a:r>
                      <a:r>
                        <a:rPr lang="it-IT" sz="1600" dirty="0" err="1" smtClean="0"/>
                        <a:t>of</a:t>
                      </a:r>
                      <a:r>
                        <a:rPr lang="it-IT" sz="1600" dirty="0" smtClean="0"/>
                        <a:t>  H</a:t>
                      </a:r>
                      <a:r>
                        <a:rPr lang="it-IT" sz="1600" baseline="-25000" dirty="0" smtClean="0"/>
                        <a:t>2</a:t>
                      </a:r>
                      <a:r>
                        <a:rPr lang="it-IT" sz="1600" dirty="0" smtClean="0"/>
                        <a:t>O)</a:t>
                      </a:r>
                      <a:endParaRPr lang="it-IT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2000" b="1" dirty="0" err="1" smtClean="0"/>
                        <a:t>H.E.</a:t>
                      </a:r>
                      <a:r>
                        <a:rPr lang="it-IT" sz="2000" b="1" dirty="0" smtClean="0"/>
                        <a:t> Proton</a:t>
                      </a:r>
                      <a:endParaRPr lang="it-IT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b="1" dirty="0" smtClean="0"/>
                        <a:t>50</a:t>
                      </a:r>
                      <a:endParaRPr lang="it-IT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b="1" dirty="0" smtClean="0"/>
                        <a:t>5 x 10</a:t>
                      </a:r>
                      <a:r>
                        <a:rPr lang="it-IT" sz="2000" b="1" baseline="30000" dirty="0" smtClean="0"/>
                        <a:t>-26</a:t>
                      </a:r>
                      <a:endParaRPr lang="it-IT" sz="2000" b="1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b="1" dirty="0" smtClean="0"/>
                        <a:t> 0.3</a:t>
                      </a:r>
                      <a:endParaRPr lang="it-IT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2000" b="1" dirty="0" err="1" smtClean="0"/>
                        <a:t>H.E.</a:t>
                      </a:r>
                      <a:r>
                        <a:rPr lang="it-IT" sz="2000" b="1" dirty="0" smtClean="0"/>
                        <a:t> </a:t>
                      </a:r>
                      <a:r>
                        <a:rPr lang="it-IT" sz="2000" b="1" baseline="0" dirty="0" smtClean="0"/>
                        <a:t> </a:t>
                      </a:r>
                      <a:r>
                        <a:rPr lang="it-IT" sz="2000" b="1" baseline="0" dirty="0" smtClean="0">
                          <a:latin typeface="Symbol" pitchFamily="18" charset="2"/>
                        </a:rPr>
                        <a:t>g</a:t>
                      </a:r>
                      <a:endParaRPr lang="it-IT" sz="2000" b="1" dirty="0">
                        <a:latin typeface="Symbol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b="1" dirty="0" smtClean="0"/>
                        <a:t>0.4</a:t>
                      </a:r>
                      <a:endParaRPr lang="it-IT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b="1" dirty="0" smtClean="0"/>
                        <a:t>4 x 10</a:t>
                      </a:r>
                      <a:r>
                        <a:rPr lang="it-IT" sz="2000" b="1" baseline="30000" dirty="0" smtClean="0"/>
                        <a:t>-28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b="1" dirty="0" smtClean="0"/>
                        <a:t>42.0</a:t>
                      </a:r>
                      <a:endParaRPr lang="it-IT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2000" b="1" dirty="0" err="1" smtClean="0"/>
                        <a:t>H.E.</a:t>
                      </a:r>
                      <a:r>
                        <a:rPr lang="it-IT" sz="2000" b="1" dirty="0" smtClean="0"/>
                        <a:t> </a:t>
                      </a:r>
                      <a:r>
                        <a:rPr lang="it-IT" sz="2000" b="1" baseline="0" dirty="0" smtClean="0"/>
                        <a:t> </a:t>
                      </a:r>
                      <a:r>
                        <a:rPr lang="it-IT" sz="2000" b="1" baseline="0" dirty="0" smtClean="0">
                          <a:latin typeface="Symbol" pitchFamily="18" charset="2"/>
                        </a:rPr>
                        <a:t>n</a:t>
                      </a:r>
                      <a:endParaRPr lang="it-IT" sz="2000" b="1" dirty="0">
                        <a:latin typeface="Symbol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b="1" dirty="0" smtClean="0"/>
                        <a:t>0.7 x 10</a:t>
                      </a:r>
                      <a:r>
                        <a:rPr lang="it-IT" sz="2000" b="1" baseline="30000" dirty="0" smtClean="0"/>
                        <a:t>-11  </a:t>
                      </a:r>
                      <a:r>
                        <a:rPr lang="it-IT" sz="2000" b="1" baseline="0" dirty="0" smtClean="0"/>
                        <a:t>x E</a:t>
                      </a:r>
                      <a:r>
                        <a:rPr lang="it-IT" sz="2000" b="1" baseline="-25000" dirty="0" smtClean="0">
                          <a:latin typeface="Symbol" pitchFamily="18" charset="2"/>
                        </a:rPr>
                        <a:t>n</a:t>
                      </a:r>
                      <a:r>
                        <a:rPr lang="it-IT" sz="2000" b="1" baseline="0" dirty="0" smtClean="0">
                          <a:latin typeface="Symbol" pitchFamily="18" charset="2"/>
                        </a:rPr>
                        <a:t>  </a:t>
                      </a:r>
                      <a:r>
                        <a:rPr lang="it-IT" sz="1800" b="1" baseline="0" dirty="0" smtClean="0"/>
                        <a:t>(</a:t>
                      </a:r>
                      <a:r>
                        <a:rPr lang="it-IT" sz="1800" b="1" baseline="0" dirty="0" err="1" smtClean="0"/>
                        <a:t>GeV</a:t>
                      </a:r>
                      <a:r>
                        <a:rPr lang="it-IT" sz="1800" b="1" baseline="0" dirty="0" smtClean="0"/>
                        <a:t>)</a:t>
                      </a:r>
                      <a:endParaRPr lang="it-IT" sz="2000" b="1" baseline="-25000" dirty="0" smtClean="0"/>
                    </a:p>
                    <a:p>
                      <a:endParaRPr lang="it-IT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b="1" dirty="0" smtClean="0"/>
                        <a:t>0.7  x 10</a:t>
                      </a:r>
                      <a:r>
                        <a:rPr lang="it-IT" sz="2000" b="1" baseline="30000" dirty="0" smtClean="0"/>
                        <a:t>-35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b="1" baseline="0" dirty="0" smtClean="0"/>
                        <a:t>(at 1 </a:t>
                      </a:r>
                      <a:r>
                        <a:rPr lang="it-IT" sz="2000" b="1" baseline="0" dirty="0" err="1" smtClean="0"/>
                        <a:t>TeV</a:t>
                      </a:r>
                      <a:r>
                        <a:rPr lang="it-IT" sz="2000" b="1" baseline="0" dirty="0" smtClean="0"/>
                        <a:t>)</a:t>
                      </a:r>
                    </a:p>
                    <a:p>
                      <a:endParaRPr lang="it-IT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b="1" dirty="0" smtClean="0"/>
                        <a:t>2 x 10</a:t>
                      </a:r>
                      <a:r>
                        <a:rPr lang="it-IT" sz="2000" b="1" baseline="30000" dirty="0" smtClean="0"/>
                        <a:t>9</a:t>
                      </a:r>
                      <a:endParaRPr lang="it-IT" sz="2000" b="1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2000" b="1" dirty="0" smtClean="0"/>
                        <a:t>“       “</a:t>
                      </a:r>
                      <a:endParaRPr lang="it-IT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b="1" dirty="0" smtClean="0"/>
                        <a:t>0.7 x 10</a:t>
                      </a:r>
                      <a:r>
                        <a:rPr lang="it-IT" sz="2000" b="1" baseline="30000" dirty="0" smtClean="0"/>
                        <a:t>-11  </a:t>
                      </a:r>
                      <a:r>
                        <a:rPr lang="it-IT" sz="2000" b="1" baseline="0" dirty="0" smtClean="0"/>
                        <a:t>x E</a:t>
                      </a:r>
                      <a:r>
                        <a:rPr lang="it-IT" sz="2000" b="1" baseline="-25000" dirty="0" smtClean="0">
                          <a:latin typeface="Symbol" pitchFamily="18" charset="2"/>
                        </a:rPr>
                        <a:t>n</a:t>
                      </a:r>
                      <a:r>
                        <a:rPr lang="it-IT" sz="2000" b="1" baseline="0" dirty="0" smtClean="0"/>
                        <a:t>  </a:t>
                      </a:r>
                      <a:r>
                        <a:rPr lang="it-IT" sz="1800" b="1" baseline="0" dirty="0" smtClean="0"/>
                        <a:t>(</a:t>
                      </a:r>
                      <a:r>
                        <a:rPr lang="it-IT" sz="1800" b="1" baseline="0" dirty="0" err="1" smtClean="0"/>
                        <a:t>GeV</a:t>
                      </a:r>
                      <a:r>
                        <a:rPr lang="it-IT" sz="1800" b="1" baseline="0" dirty="0" smtClean="0"/>
                        <a:t>)</a:t>
                      </a:r>
                      <a:endParaRPr lang="it-IT" sz="2000" b="1" baseline="-25000" dirty="0" smtClean="0">
                        <a:latin typeface="Symbol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b="1" dirty="0" smtClean="0"/>
                        <a:t>0.7  x 10</a:t>
                      </a:r>
                      <a:r>
                        <a:rPr lang="it-IT" sz="2000" b="1" baseline="30000" dirty="0" smtClean="0"/>
                        <a:t>-32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b="1" baseline="0" dirty="0" smtClean="0"/>
                        <a:t>(at 1 </a:t>
                      </a:r>
                      <a:r>
                        <a:rPr lang="it-IT" sz="2000" b="1" baseline="0" dirty="0" err="1" smtClean="0"/>
                        <a:t>PeV</a:t>
                      </a:r>
                      <a:r>
                        <a:rPr lang="it-IT" sz="2000" b="1" baseline="0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b="1" dirty="0" smtClean="0"/>
                        <a:t>2 x 10</a:t>
                      </a:r>
                      <a:r>
                        <a:rPr lang="it-IT" sz="2000" b="1" baseline="30000" dirty="0" smtClean="0"/>
                        <a:t>6</a:t>
                      </a:r>
                    </a:p>
                    <a:p>
                      <a:endParaRPr lang="it-IT" sz="20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CasellaDiTesto 4"/>
          <p:cNvSpPr txBox="1"/>
          <p:nvPr/>
        </p:nvSpPr>
        <p:spPr>
          <a:xfrm>
            <a:off x="152400" y="6019800"/>
            <a:ext cx="8890612" cy="40011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it-IT" sz="2000" dirty="0" err="1" smtClean="0">
                <a:solidFill>
                  <a:schemeClr val="bg1">
                    <a:lumMod val="95000"/>
                  </a:schemeClr>
                </a:solidFill>
              </a:rPr>
              <a:t>Remember</a:t>
            </a:r>
            <a:r>
              <a:rPr lang="it-IT" sz="20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it-IT" sz="2000" dirty="0" smtClean="0">
                <a:solidFill>
                  <a:schemeClr val="bg1">
                    <a:lumMod val="95000"/>
                  </a:schemeClr>
                </a:solidFill>
                <a:sym typeface="Wingdings" pitchFamily="2" charset="2"/>
              </a:rPr>
              <a:t>  1 </a:t>
            </a:r>
            <a:r>
              <a:rPr lang="it-IT" sz="2000" dirty="0" err="1" smtClean="0">
                <a:solidFill>
                  <a:schemeClr val="bg1">
                    <a:lumMod val="95000"/>
                  </a:schemeClr>
                </a:solidFill>
                <a:sym typeface="Wingdings" pitchFamily="2" charset="2"/>
              </a:rPr>
              <a:t>GeV</a:t>
            </a:r>
            <a:r>
              <a:rPr lang="it-IT" sz="2000" dirty="0" smtClean="0">
                <a:solidFill>
                  <a:schemeClr val="bg1">
                    <a:lumMod val="95000"/>
                  </a:schemeClr>
                </a:solidFill>
                <a:sym typeface="Wingdings" pitchFamily="2" charset="2"/>
              </a:rPr>
              <a:t> = 1000 </a:t>
            </a:r>
            <a:r>
              <a:rPr lang="it-IT" sz="2000" dirty="0" err="1" smtClean="0">
                <a:solidFill>
                  <a:schemeClr val="bg1">
                    <a:lumMod val="95000"/>
                  </a:schemeClr>
                </a:solidFill>
                <a:sym typeface="Wingdings" pitchFamily="2" charset="2"/>
              </a:rPr>
              <a:t>MeV</a:t>
            </a:r>
            <a:r>
              <a:rPr lang="it-IT" sz="2000" dirty="0" smtClean="0">
                <a:solidFill>
                  <a:schemeClr val="bg1">
                    <a:lumMod val="95000"/>
                  </a:schemeClr>
                </a:solidFill>
                <a:sym typeface="Wingdings" pitchFamily="2" charset="2"/>
              </a:rPr>
              <a:t>, 1 </a:t>
            </a:r>
            <a:r>
              <a:rPr lang="it-IT" sz="2000" dirty="0" err="1" smtClean="0">
                <a:solidFill>
                  <a:schemeClr val="bg1">
                    <a:lumMod val="95000"/>
                  </a:schemeClr>
                </a:solidFill>
                <a:sym typeface="Wingdings" pitchFamily="2" charset="2"/>
              </a:rPr>
              <a:t>TeV</a:t>
            </a:r>
            <a:r>
              <a:rPr lang="it-IT" sz="2000" dirty="0" smtClean="0">
                <a:solidFill>
                  <a:schemeClr val="bg1">
                    <a:lumMod val="95000"/>
                  </a:schemeClr>
                </a:solidFill>
                <a:sym typeface="Wingdings" pitchFamily="2" charset="2"/>
              </a:rPr>
              <a:t> = 1000 </a:t>
            </a:r>
            <a:r>
              <a:rPr lang="it-IT" sz="2000" dirty="0" err="1" smtClean="0">
                <a:solidFill>
                  <a:schemeClr val="bg1">
                    <a:lumMod val="95000"/>
                  </a:schemeClr>
                </a:solidFill>
                <a:sym typeface="Wingdings" pitchFamily="2" charset="2"/>
              </a:rPr>
              <a:t>GeV</a:t>
            </a:r>
            <a:r>
              <a:rPr lang="it-IT" sz="2000" dirty="0" smtClean="0">
                <a:solidFill>
                  <a:schemeClr val="bg1">
                    <a:lumMod val="95000"/>
                  </a:schemeClr>
                </a:solidFill>
                <a:sym typeface="Wingdings" pitchFamily="2" charset="2"/>
              </a:rPr>
              <a:t>, 1 </a:t>
            </a:r>
            <a:r>
              <a:rPr lang="it-IT" sz="2000" dirty="0" err="1" smtClean="0">
                <a:solidFill>
                  <a:schemeClr val="bg1">
                    <a:lumMod val="95000"/>
                  </a:schemeClr>
                </a:solidFill>
                <a:sym typeface="Wingdings" pitchFamily="2" charset="2"/>
              </a:rPr>
              <a:t>PeV</a:t>
            </a:r>
            <a:r>
              <a:rPr lang="it-IT" sz="2000" dirty="0" smtClean="0">
                <a:solidFill>
                  <a:schemeClr val="bg1">
                    <a:lumMod val="95000"/>
                  </a:schemeClr>
                </a:solidFill>
                <a:sym typeface="Wingdings" pitchFamily="2" charset="2"/>
              </a:rPr>
              <a:t> = 1000 </a:t>
            </a:r>
            <a:r>
              <a:rPr lang="it-IT" sz="2000" dirty="0" err="1" smtClean="0">
                <a:solidFill>
                  <a:schemeClr val="bg1">
                    <a:lumMod val="95000"/>
                  </a:schemeClr>
                </a:solidFill>
                <a:sym typeface="Wingdings" pitchFamily="2" charset="2"/>
              </a:rPr>
              <a:t>TeV</a:t>
            </a:r>
            <a:endParaRPr lang="it-IT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990600" y="5029200"/>
            <a:ext cx="7275966" cy="46166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sz="2400" dirty="0" err="1" smtClean="0">
                <a:solidFill>
                  <a:schemeClr val="tx1"/>
                </a:solidFill>
              </a:rPr>
              <a:t>D</a:t>
            </a:r>
            <a:r>
              <a:rPr lang="it-IT" sz="2400" baseline="-25000" dirty="0" err="1" smtClean="0">
                <a:solidFill>
                  <a:schemeClr val="tx1"/>
                </a:solidFill>
              </a:rPr>
              <a:t>Earth</a:t>
            </a:r>
            <a:r>
              <a:rPr lang="it-IT" sz="2400" dirty="0" smtClean="0">
                <a:solidFill>
                  <a:schemeClr val="tx1"/>
                </a:solidFill>
              </a:rPr>
              <a:t> = 12.8 x 10</a:t>
            </a:r>
            <a:r>
              <a:rPr lang="it-IT" sz="2400" baseline="30000" dirty="0" smtClean="0">
                <a:solidFill>
                  <a:schemeClr val="tx1"/>
                </a:solidFill>
              </a:rPr>
              <a:t>6</a:t>
            </a:r>
            <a:r>
              <a:rPr lang="it-IT" sz="2400" dirty="0" smtClean="0">
                <a:solidFill>
                  <a:schemeClr val="tx1"/>
                </a:solidFill>
              </a:rPr>
              <a:t> m </a:t>
            </a:r>
            <a:r>
              <a:rPr lang="it-IT" sz="2400" dirty="0" smtClean="0">
                <a:solidFill>
                  <a:schemeClr val="tx1"/>
                </a:solidFill>
                <a:sym typeface="Wingdings" pitchFamily="2" charset="2"/>
              </a:rPr>
              <a:t> </a:t>
            </a:r>
            <a:r>
              <a:rPr lang="it-IT" sz="2400" dirty="0" smtClean="0">
                <a:solidFill>
                  <a:schemeClr val="tx1"/>
                </a:solidFill>
                <a:latin typeface="Symbol" pitchFamily="18" charset="2"/>
                <a:sym typeface="Wingdings" pitchFamily="2" charset="2"/>
              </a:rPr>
              <a:t>l</a:t>
            </a:r>
            <a:r>
              <a:rPr lang="it-IT" sz="2400" dirty="0" smtClean="0">
                <a:solidFill>
                  <a:schemeClr val="tx1"/>
                </a:solidFill>
                <a:sym typeface="Wingdings" pitchFamily="2" charset="2"/>
              </a:rPr>
              <a:t> = </a:t>
            </a:r>
            <a:r>
              <a:rPr lang="it-IT" sz="2400" dirty="0" err="1" smtClean="0">
                <a:solidFill>
                  <a:schemeClr val="tx1"/>
                </a:solidFill>
                <a:sym typeface="Wingdings" pitchFamily="2" charset="2"/>
              </a:rPr>
              <a:t>D</a:t>
            </a:r>
            <a:r>
              <a:rPr lang="it-IT" sz="2400" baseline="-25000" dirty="0" err="1" smtClean="0">
                <a:solidFill>
                  <a:schemeClr val="tx1"/>
                </a:solidFill>
                <a:sym typeface="Wingdings" pitchFamily="2" charset="2"/>
              </a:rPr>
              <a:t>Earth</a:t>
            </a:r>
            <a:r>
              <a:rPr lang="it-IT" sz="2400" dirty="0" smtClean="0">
                <a:solidFill>
                  <a:schemeClr val="tx1"/>
                </a:solidFill>
                <a:sym typeface="Wingdings" pitchFamily="2" charset="2"/>
              </a:rPr>
              <a:t>  at E</a:t>
            </a:r>
            <a:r>
              <a:rPr lang="it-IT" sz="2400" baseline="-25000" dirty="0" smtClean="0">
                <a:solidFill>
                  <a:schemeClr val="tx1"/>
                </a:solidFill>
                <a:latin typeface="Symbol" pitchFamily="18" charset="2"/>
                <a:sym typeface="Wingdings" pitchFamily="2" charset="2"/>
              </a:rPr>
              <a:t>n</a:t>
            </a:r>
            <a:r>
              <a:rPr lang="it-IT" sz="2400" dirty="0" smtClean="0">
                <a:solidFill>
                  <a:schemeClr val="tx1"/>
                </a:solidFill>
                <a:sym typeface="Wingdings" pitchFamily="2" charset="2"/>
              </a:rPr>
              <a:t> = 190 </a:t>
            </a:r>
            <a:r>
              <a:rPr lang="it-IT" sz="2400" dirty="0" err="1" smtClean="0">
                <a:solidFill>
                  <a:schemeClr val="tx1"/>
                </a:solidFill>
                <a:sym typeface="Wingdings" pitchFamily="2" charset="2"/>
              </a:rPr>
              <a:t>TeV</a:t>
            </a:r>
            <a:r>
              <a:rPr lang="it-IT" sz="2400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it-IT" sz="2400" dirty="0" smtClean="0">
                <a:solidFill>
                  <a:schemeClr val="tx1"/>
                </a:solidFill>
              </a:rPr>
              <a:t> </a:t>
            </a:r>
            <a:endParaRPr lang="it-IT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0"/>
            <a:ext cx="8316912" cy="836613"/>
          </a:xfrm>
        </p:spPr>
        <p:txBody>
          <a:bodyPr/>
          <a:lstStyle/>
          <a:p>
            <a:r>
              <a:rPr lang="it-IT" dirty="0" smtClean="0"/>
              <a:t>Cross </a:t>
            </a:r>
            <a:r>
              <a:rPr lang="it-IT" dirty="0" err="1" smtClean="0"/>
              <a:t>Sections</a:t>
            </a:r>
            <a:r>
              <a:rPr lang="it-IT" dirty="0" smtClean="0"/>
              <a:t> &amp; </a:t>
            </a:r>
            <a:r>
              <a:rPr lang="it-IT" dirty="0" err="1" smtClean="0"/>
              <a:t>Interaction</a:t>
            </a:r>
            <a:r>
              <a:rPr lang="it-IT" dirty="0" smtClean="0"/>
              <a:t> </a:t>
            </a:r>
            <a:r>
              <a:rPr lang="it-IT" dirty="0" err="1" smtClean="0"/>
              <a:t>Lengths</a:t>
            </a:r>
            <a:endParaRPr lang="it-IT" dirty="0"/>
          </a:p>
        </p:txBody>
      </p:sp>
      <p:graphicFrame>
        <p:nvGraphicFramePr>
          <p:cNvPr id="4" name="Segnaposto tabella 3"/>
          <p:cNvGraphicFramePr>
            <a:graphicFrameLocks noGrp="1"/>
          </p:cNvGraphicFramePr>
          <p:nvPr>
            <p:ph type="tbl" idx="1"/>
          </p:nvPr>
        </p:nvGraphicFramePr>
        <p:xfrm>
          <a:off x="533400" y="2057400"/>
          <a:ext cx="7772401" cy="35814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7157"/>
                <a:gridCol w="3705447"/>
                <a:gridCol w="2349797"/>
              </a:tblGrid>
              <a:tr h="1111469">
                <a:tc>
                  <a:txBody>
                    <a:bodyPr/>
                    <a:lstStyle/>
                    <a:p>
                      <a:r>
                        <a:rPr lang="it-IT" sz="2400" dirty="0" err="1" smtClean="0"/>
                        <a:t>Particle</a:t>
                      </a:r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 err="1" smtClean="0"/>
                        <a:t>Galactic</a:t>
                      </a:r>
                      <a:r>
                        <a:rPr lang="it-IT" sz="2400" dirty="0" smtClean="0"/>
                        <a:t> </a:t>
                      </a:r>
                      <a:r>
                        <a:rPr lang="it-IT" sz="2400" dirty="0" err="1" smtClean="0"/>
                        <a:t>Interaction</a:t>
                      </a:r>
                      <a:r>
                        <a:rPr lang="it-IT" sz="2400" dirty="0" smtClean="0"/>
                        <a:t>  </a:t>
                      </a:r>
                      <a:r>
                        <a:rPr lang="it-IT" sz="2400" dirty="0" err="1" smtClean="0"/>
                        <a:t>length</a:t>
                      </a:r>
                      <a:r>
                        <a:rPr lang="it-IT" sz="2400" dirty="0" smtClean="0"/>
                        <a:t>  </a:t>
                      </a:r>
                      <a:r>
                        <a:rPr lang="it-IT" sz="2400" dirty="0" err="1" smtClean="0">
                          <a:latin typeface="Symbol" pitchFamily="18" charset="2"/>
                        </a:rPr>
                        <a:t>l</a:t>
                      </a:r>
                      <a:r>
                        <a:rPr lang="it-IT" sz="2400" baseline="-25000" dirty="0" err="1" smtClean="0">
                          <a:latin typeface="+mn-lt"/>
                        </a:rPr>
                        <a:t>G</a:t>
                      </a:r>
                      <a:r>
                        <a:rPr lang="it-IT" sz="2400" dirty="0" smtClean="0"/>
                        <a:t>  (m)</a:t>
                      </a:r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 err="1" smtClean="0"/>
                        <a:t>Nr</a:t>
                      </a:r>
                      <a:r>
                        <a:rPr lang="it-IT" sz="2400" dirty="0" smtClean="0"/>
                        <a:t> </a:t>
                      </a:r>
                      <a:r>
                        <a:rPr lang="it-IT" sz="2400" dirty="0" err="1" smtClean="0"/>
                        <a:t>Galaxies</a:t>
                      </a:r>
                      <a:endParaRPr lang="it-IT" sz="2400" dirty="0"/>
                    </a:p>
                  </a:txBody>
                  <a:tcPr/>
                </a:tc>
              </a:tr>
              <a:tr h="617483">
                <a:tc>
                  <a:txBody>
                    <a:bodyPr/>
                    <a:lstStyle/>
                    <a:p>
                      <a:r>
                        <a:rPr lang="it-IT" sz="2400" b="0" dirty="0" smtClean="0"/>
                        <a:t>Proton</a:t>
                      </a:r>
                      <a:endParaRPr lang="it-IT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 smtClean="0"/>
                        <a:t>2 x 10</a:t>
                      </a:r>
                      <a:r>
                        <a:rPr lang="it-IT" sz="2400" baseline="30000" dirty="0" smtClean="0"/>
                        <a:t>23</a:t>
                      </a:r>
                      <a:endParaRPr lang="it-IT" sz="24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dirty="0" smtClean="0"/>
                        <a:t>2 x 10</a:t>
                      </a:r>
                      <a:r>
                        <a:rPr lang="it-IT" sz="2400" baseline="30000" dirty="0" smtClean="0"/>
                        <a:t>4</a:t>
                      </a:r>
                    </a:p>
                  </a:txBody>
                  <a:tcPr/>
                </a:tc>
              </a:tr>
              <a:tr h="617483">
                <a:tc>
                  <a:txBody>
                    <a:bodyPr/>
                    <a:lstStyle/>
                    <a:p>
                      <a:r>
                        <a:rPr lang="it-IT" sz="2400" b="1" dirty="0" smtClean="0">
                          <a:latin typeface="Symbol" pitchFamily="18" charset="2"/>
                        </a:rPr>
                        <a:t>g</a:t>
                      </a:r>
                      <a:endParaRPr lang="it-IT" sz="2400" b="1" dirty="0">
                        <a:latin typeface="Symbol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dirty="0" smtClean="0"/>
                        <a:t>3 x 10</a:t>
                      </a:r>
                      <a:r>
                        <a:rPr lang="it-IT" sz="2400" baseline="30000" dirty="0" smtClean="0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 smtClean="0"/>
                        <a:t>10</a:t>
                      </a:r>
                      <a:r>
                        <a:rPr lang="it-IT" sz="2400" baseline="30000" dirty="0" smtClean="0"/>
                        <a:t>7</a:t>
                      </a:r>
                      <a:endParaRPr lang="it-IT" sz="2400" baseline="30000" dirty="0"/>
                    </a:p>
                  </a:txBody>
                  <a:tcPr/>
                </a:tc>
              </a:tr>
              <a:tr h="617483">
                <a:tc>
                  <a:txBody>
                    <a:bodyPr/>
                    <a:lstStyle/>
                    <a:p>
                      <a:r>
                        <a:rPr lang="it-IT" sz="2400" b="0" dirty="0" smtClean="0">
                          <a:latin typeface="Symbol" pitchFamily="18" charset="2"/>
                        </a:rPr>
                        <a:t>n (1 </a:t>
                      </a:r>
                      <a:r>
                        <a:rPr lang="it-IT" sz="2400" b="0" dirty="0" err="1" smtClean="0">
                          <a:latin typeface="Arial" pitchFamily="34" charset="0"/>
                          <a:cs typeface="Arial" pitchFamily="34" charset="0"/>
                        </a:rPr>
                        <a:t>TeV</a:t>
                      </a:r>
                      <a:r>
                        <a:rPr lang="it-IT" sz="2400" b="0" dirty="0" smtClean="0">
                          <a:latin typeface="Symbol" pitchFamily="18" charset="2"/>
                        </a:rPr>
                        <a:t>)</a:t>
                      </a:r>
                      <a:endParaRPr lang="it-IT" sz="2400" b="0" dirty="0">
                        <a:latin typeface="Symbol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 smtClean="0"/>
                        <a:t>1.5 x 10</a:t>
                      </a:r>
                      <a:r>
                        <a:rPr lang="it-IT" sz="2400" baseline="30000" dirty="0" smtClean="0"/>
                        <a:t>33</a:t>
                      </a:r>
                      <a:endParaRPr lang="it-IT" sz="24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baseline="0" dirty="0" smtClean="0"/>
                        <a:t>10</a:t>
                      </a:r>
                      <a:r>
                        <a:rPr lang="it-IT" sz="2400" baseline="30000" dirty="0" smtClean="0"/>
                        <a:t>14</a:t>
                      </a:r>
                      <a:endParaRPr lang="it-IT" sz="2400" baseline="30000" dirty="0"/>
                    </a:p>
                  </a:txBody>
                  <a:tcPr/>
                </a:tc>
              </a:tr>
              <a:tr h="6174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b="0" dirty="0" smtClean="0">
                          <a:latin typeface="Symbol" pitchFamily="18" charset="2"/>
                        </a:rPr>
                        <a:t>n (1 </a:t>
                      </a:r>
                      <a:r>
                        <a:rPr lang="it-IT" sz="2400" b="0" dirty="0" err="1" smtClean="0">
                          <a:latin typeface="Arial" pitchFamily="34" charset="0"/>
                          <a:cs typeface="Arial" pitchFamily="34" charset="0"/>
                        </a:rPr>
                        <a:t>PeV</a:t>
                      </a:r>
                      <a:r>
                        <a:rPr lang="it-IT" sz="2400" b="0" dirty="0" smtClean="0">
                          <a:latin typeface="Symbol" pitchFamily="18" charset="2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dirty="0" smtClean="0"/>
                        <a:t>1.5 x 10</a:t>
                      </a:r>
                      <a:r>
                        <a:rPr lang="it-IT" sz="2400" baseline="30000" dirty="0" smtClean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 smtClean="0"/>
                        <a:t>10</a:t>
                      </a:r>
                      <a:r>
                        <a:rPr lang="it-IT" sz="2400" baseline="30000" dirty="0" smtClean="0"/>
                        <a:t>11</a:t>
                      </a:r>
                      <a:endParaRPr lang="it-IT" sz="2400" baseline="30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CasellaDiTesto 5"/>
          <p:cNvSpPr txBox="1"/>
          <p:nvPr/>
        </p:nvSpPr>
        <p:spPr>
          <a:xfrm>
            <a:off x="533400" y="1143000"/>
            <a:ext cx="7771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 smtClean="0">
                <a:solidFill>
                  <a:schemeClr val="tx1"/>
                </a:solidFill>
              </a:rPr>
              <a:t>D</a:t>
            </a:r>
            <a:r>
              <a:rPr lang="it-IT" sz="2400" baseline="-25000" dirty="0" err="1" smtClean="0">
                <a:solidFill>
                  <a:schemeClr val="tx1"/>
                </a:solidFill>
              </a:rPr>
              <a:t>Galaxy</a:t>
            </a:r>
            <a:r>
              <a:rPr lang="it-IT" sz="2400" dirty="0" smtClean="0">
                <a:solidFill>
                  <a:schemeClr val="tx1"/>
                </a:solidFill>
              </a:rPr>
              <a:t> =  10</a:t>
            </a:r>
            <a:r>
              <a:rPr lang="it-IT" sz="2400" baseline="30000" dirty="0" smtClean="0">
                <a:solidFill>
                  <a:schemeClr val="tx1"/>
                </a:solidFill>
              </a:rPr>
              <a:t>19</a:t>
            </a:r>
            <a:r>
              <a:rPr lang="it-IT" sz="2400" dirty="0" smtClean="0">
                <a:solidFill>
                  <a:schemeClr val="tx1"/>
                </a:solidFill>
              </a:rPr>
              <a:t> m  =&gt; </a:t>
            </a:r>
            <a:r>
              <a:rPr lang="it-IT" sz="2400" dirty="0" err="1" smtClean="0">
                <a:solidFill>
                  <a:schemeClr val="tx1"/>
                </a:solidFill>
              </a:rPr>
              <a:t>nr</a:t>
            </a:r>
            <a:r>
              <a:rPr lang="it-IT" sz="2400" dirty="0" smtClean="0">
                <a:solidFill>
                  <a:schemeClr val="tx1"/>
                </a:solidFill>
              </a:rPr>
              <a:t> </a:t>
            </a:r>
            <a:r>
              <a:rPr lang="it-IT" sz="2400" dirty="0" err="1" smtClean="0">
                <a:solidFill>
                  <a:schemeClr val="tx1"/>
                </a:solidFill>
              </a:rPr>
              <a:t>of</a:t>
            </a:r>
            <a:r>
              <a:rPr lang="it-IT" sz="2400" dirty="0" smtClean="0">
                <a:solidFill>
                  <a:schemeClr val="tx1"/>
                </a:solidFill>
              </a:rPr>
              <a:t> </a:t>
            </a:r>
            <a:r>
              <a:rPr lang="it-IT" sz="2400" dirty="0" err="1" smtClean="0">
                <a:solidFill>
                  <a:schemeClr val="tx1"/>
                </a:solidFill>
              </a:rPr>
              <a:t>Galaxies</a:t>
            </a:r>
            <a:r>
              <a:rPr lang="it-IT" sz="2400" dirty="0" smtClean="0">
                <a:solidFill>
                  <a:schemeClr val="tx1"/>
                </a:solidFill>
              </a:rPr>
              <a:t> </a:t>
            </a:r>
            <a:r>
              <a:rPr lang="it-IT" sz="2400" dirty="0" err="1" smtClean="0">
                <a:solidFill>
                  <a:schemeClr val="tx1"/>
                </a:solidFill>
              </a:rPr>
              <a:t>crossed</a:t>
            </a:r>
            <a:r>
              <a:rPr lang="it-IT" sz="2400" dirty="0" smtClean="0">
                <a:solidFill>
                  <a:schemeClr val="tx1"/>
                </a:solidFill>
              </a:rPr>
              <a:t> in </a:t>
            </a:r>
            <a:r>
              <a:rPr lang="it-IT" sz="2400" dirty="0" err="1" smtClean="0">
                <a:solidFill>
                  <a:schemeClr val="tx1"/>
                </a:solidFill>
              </a:rPr>
              <a:t>one</a:t>
            </a:r>
            <a:r>
              <a:rPr lang="it-IT" sz="2400" dirty="0" smtClean="0">
                <a:solidFill>
                  <a:schemeClr val="tx1"/>
                </a:solidFill>
              </a:rPr>
              <a:t> </a:t>
            </a:r>
            <a:r>
              <a:rPr lang="it-IT" sz="2400" dirty="0" smtClean="0">
                <a:solidFill>
                  <a:schemeClr val="tx1"/>
                </a:solidFill>
                <a:latin typeface="Symbol" pitchFamily="18" charset="2"/>
              </a:rPr>
              <a:t>l</a:t>
            </a:r>
            <a:r>
              <a:rPr lang="it-IT" sz="2400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it-IT" sz="2400" dirty="0" smtClean="0">
                <a:solidFill>
                  <a:schemeClr val="tx1"/>
                </a:solidFill>
              </a:rPr>
              <a:t> </a:t>
            </a:r>
            <a:endParaRPr lang="it-IT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3453A-46B4-4F4C-93F6-A866483C0064}" type="slidenum">
              <a:rPr lang="de-DE"/>
              <a:pPr>
                <a:defRPr/>
              </a:pPr>
              <a:t>8</a:t>
            </a:fld>
            <a:endParaRPr lang="de-DE"/>
          </a:p>
        </p:txBody>
      </p:sp>
      <p:sp>
        <p:nvSpPr>
          <p:cNvPr id="1029" name="Rectangle 2"/>
          <p:cNvSpPr>
            <a:spLocks noChangeArrowheads="1"/>
          </p:cNvSpPr>
          <p:nvPr/>
        </p:nvSpPr>
        <p:spPr bwMode="auto">
          <a:xfrm>
            <a:off x="457200" y="0"/>
            <a:ext cx="8229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>
                <a:solidFill>
                  <a:schemeClr val="bg1"/>
                </a:solidFill>
              </a:rPr>
              <a:t>Neutrino Telescopes</a:t>
            </a:r>
          </a:p>
        </p:txBody>
      </p:sp>
      <p:sp>
        <p:nvSpPr>
          <p:cNvPr id="447491" name="Rectangle 3"/>
          <p:cNvSpPr>
            <a:spLocks noChangeArrowheads="1"/>
          </p:cNvSpPr>
          <p:nvPr/>
        </p:nvSpPr>
        <p:spPr bwMode="auto">
          <a:xfrm>
            <a:off x="0" y="609600"/>
            <a:ext cx="8675688" cy="87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b="0">
                <a:solidFill>
                  <a:schemeClr val="bg1"/>
                </a:solidFill>
                <a:latin typeface="Times New Roman" pitchFamily="18" charset="0"/>
              </a:rPr>
              <a:t>Neutral particle	</a:t>
            </a:r>
            <a:r>
              <a:rPr lang="en-US" sz="2000" b="0">
                <a:solidFill>
                  <a:schemeClr val="bg1"/>
                </a:solidFill>
                <a:latin typeface="Times New Roman" pitchFamily="18" charset="0"/>
                <a:sym typeface="Wingdings" pitchFamily="2" charset="2"/>
              </a:rPr>
              <a:t>  points back to source (undeflected by B fields)</a:t>
            </a:r>
          </a:p>
          <a:p>
            <a:pPr marL="342900" indent="-342900" algn="l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b="0">
                <a:solidFill>
                  <a:schemeClr val="bg1"/>
                </a:solidFill>
                <a:latin typeface="Times New Roman" pitchFamily="18" charset="0"/>
                <a:sym typeface="Wingdings" pitchFamily="2" charset="2"/>
              </a:rPr>
              <a:t>Weak interaction	  no absorption</a:t>
            </a:r>
          </a:p>
          <a:p>
            <a:pPr marL="2057400" lvl="4" indent="-228600" algn="l">
              <a:spcBef>
                <a:spcPct val="20000"/>
              </a:spcBef>
              <a:buFont typeface="Wingdings" pitchFamily="2" charset="2"/>
              <a:buNone/>
            </a:pPr>
            <a:endParaRPr lang="en-US" sz="1400" b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447492" name="Text Box 4"/>
          <p:cNvSpPr txBox="1">
            <a:spLocks noChangeArrowheads="1"/>
          </p:cNvSpPr>
          <p:nvPr/>
        </p:nvSpPr>
        <p:spPr bwMode="auto">
          <a:xfrm>
            <a:off x="827088" y="1628775"/>
            <a:ext cx="5184775" cy="103505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400" b="0">
                <a:solidFill>
                  <a:schemeClr val="bg1"/>
                </a:solidFill>
              </a:rPr>
              <a:t>          </a:t>
            </a:r>
            <a:r>
              <a:rPr lang="en-US" b="0">
                <a:solidFill>
                  <a:schemeClr val="bg1"/>
                </a:solidFill>
              </a:rPr>
              <a:t>Tiny</a:t>
            </a:r>
            <a:r>
              <a:rPr lang="en-US" b="0">
                <a:solidFill>
                  <a:schemeClr val="tx1"/>
                </a:solidFill>
              </a:rPr>
              <a:t> </a:t>
            </a:r>
            <a:r>
              <a:rPr lang="en-US" b="0">
                <a:solidFill>
                  <a:schemeClr val="bg1"/>
                </a:solidFill>
              </a:rPr>
              <a:t>cross section          </a:t>
            </a:r>
          </a:p>
          <a:p>
            <a:pPr algn="l"/>
            <a:r>
              <a:rPr lang="en-US" sz="3200" b="0">
                <a:sym typeface="Wingdings" pitchFamily="2" charset="2"/>
              </a:rPr>
              <a:t></a:t>
            </a:r>
            <a:r>
              <a:rPr lang="en-US" b="0">
                <a:solidFill>
                  <a:schemeClr val="bg1"/>
                </a:solidFill>
              </a:rPr>
              <a:t>      need huge detector</a:t>
            </a:r>
          </a:p>
        </p:txBody>
      </p:sp>
      <p:sp>
        <p:nvSpPr>
          <p:cNvPr id="447493" name="Line 5"/>
          <p:cNvSpPr>
            <a:spLocks noChangeShapeType="1"/>
          </p:cNvSpPr>
          <p:nvPr/>
        </p:nvSpPr>
        <p:spPr bwMode="auto">
          <a:xfrm>
            <a:off x="1957388" y="6100763"/>
            <a:ext cx="4127500" cy="0"/>
          </a:xfrm>
          <a:prstGeom prst="line">
            <a:avLst/>
          </a:prstGeom>
          <a:noFill/>
          <a:ln w="19050">
            <a:solidFill>
              <a:schemeClr val="bg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47494" name="Oval 6"/>
          <p:cNvSpPr>
            <a:spLocks noChangeAspect="1" noChangeArrowheads="1"/>
          </p:cNvSpPr>
          <p:nvPr/>
        </p:nvSpPr>
        <p:spPr bwMode="auto">
          <a:xfrm>
            <a:off x="4432300" y="6008688"/>
            <a:ext cx="166688" cy="165100"/>
          </a:xfrm>
          <a:prstGeom prst="ellipse">
            <a:avLst/>
          </a:prstGeom>
          <a:solidFill>
            <a:schemeClr val="tx1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47495" name="Line 7"/>
          <p:cNvSpPr>
            <a:spLocks noChangeShapeType="1"/>
          </p:cNvSpPr>
          <p:nvPr/>
        </p:nvSpPr>
        <p:spPr bwMode="auto">
          <a:xfrm flipV="1">
            <a:off x="4572000" y="5867400"/>
            <a:ext cx="2209800" cy="22542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it-IT"/>
          </a:p>
        </p:txBody>
      </p:sp>
      <p:sp>
        <p:nvSpPr>
          <p:cNvPr id="447496" name="Line 8"/>
          <p:cNvSpPr>
            <a:spLocks noChangeShapeType="1"/>
          </p:cNvSpPr>
          <p:nvPr/>
        </p:nvSpPr>
        <p:spPr bwMode="auto">
          <a:xfrm>
            <a:off x="4572000" y="6092825"/>
            <a:ext cx="1074738" cy="284163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it-IT"/>
          </a:p>
        </p:txBody>
      </p:sp>
      <p:sp>
        <p:nvSpPr>
          <p:cNvPr id="447497" name="Text Box 9"/>
          <p:cNvSpPr txBox="1">
            <a:spLocks noChangeArrowheads="1"/>
          </p:cNvSpPr>
          <p:nvPr/>
        </p:nvSpPr>
        <p:spPr bwMode="auto">
          <a:xfrm>
            <a:off x="6756400" y="5562600"/>
            <a:ext cx="360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FFFF"/>
                </a:solidFill>
                <a:latin typeface="Symbol" pitchFamily="18" charset="2"/>
              </a:rPr>
              <a:t>m</a:t>
            </a:r>
          </a:p>
        </p:txBody>
      </p:sp>
      <p:sp>
        <p:nvSpPr>
          <p:cNvPr id="447498" name="Text Box 10"/>
          <p:cNvSpPr txBox="1">
            <a:spLocks noChangeArrowheads="1"/>
          </p:cNvSpPr>
          <p:nvPr/>
        </p:nvSpPr>
        <p:spPr bwMode="auto">
          <a:xfrm>
            <a:off x="5621338" y="6197600"/>
            <a:ext cx="354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FFFFFF"/>
                </a:solidFill>
              </a:rPr>
              <a:t>X</a:t>
            </a:r>
          </a:p>
        </p:txBody>
      </p:sp>
      <p:sp>
        <p:nvSpPr>
          <p:cNvPr id="447499" name="Text Box 11"/>
          <p:cNvSpPr txBox="1">
            <a:spLocks noChangeArrowheads="1"/>
          </p:cNvSpPr>
          <p:nvPr/>
        </p:nvSpPr>
        <p:spPr bwMode="auto">
          <a:xfrm>
            <a:off x="4305300" y="618490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FFFF"/>
                </a:solidFill>
              </a:rPr>
              <a:t>N</a:t>
            </a:r>
          </a:p>
        </p:txBody>
      </p:sp>
      <p:sp>
        <p:nvSpPr>
          <p:cNvPr id="447500" name="Text Box 12"/>
          <p:cNvSpPr txBox="1">
            <a:spLocks noChangeArrowheads="1"/>
          </p:cNvSpPr>
          <p:nvPr/>
        </p:nvSpPr>
        <p:spPr bwMode="auto">
          <a:xfrm>
            <a:off x="1873250" y="5638800"/>
            <a:ext cx="460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FFFF"/>
                </a:solidFill>
                <a:latin typeface="Symbol" pitchFamily="18" charset="2"/>
              </a:rPr>
              <a:t>n</a:t>
            </a:r>
            <a:r>
              <a:rPr lang="en-US" sz="2400" baseline="-25000">
                <a:solidFill>
                  <a:srgbClr val="FFFFFF"/>
                </a:solidFill>
                <a:latin typeface="Symbol" pitchFamily="18" charset="2"/>
              </a:rPr>
              <a:t>m</a:t>
            </a:r>
          </a:p>
        </p:txBody>
      </p:sp>
      <p:sp>
        <p:nvSpPr>
          <p:cNvPr id="447501" name="AutoShape 13"/>
          <p:cNvSpPr>
            <a:spLocks noChangeArrowheads="1"/>
          </p:cNvSpPr>
          <p:nvPr/>
        </p:nvSpPr>
        <p:spPr bwMode="auto">
          <a:xfrm>
            <a:off x="3581400" y="4572000"/>
            <a:ext cx="2057400" cy="904875"/>
          </a:xfrm>
          <a:prstGeom prst="wedgeRoundRectCallout">
            <a:avLst>
              <a:gd name="adj1" fmla="val 47144"/>
              <a:gd name="adj2" fmla="val 112630"/>
              <a:gd name="adj3" fmla="val 16667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GB" sz="1800">
              <a:solidFill>
                <a:schemeClr val="tx1"/>
              </a:solidFill>
              <a:latin typeface="GreekS" pitchFamily="2" charset="0"/>
            </a:endParaRPr>
          </a:p>
        </p:txBody>
      </p:sp>
      <p:graphicFrame>
        <p:nvGraphicFramePr>
          <p:cNvPr id="447502" name="Object 14"/>
          <p:cNvGraphicFramePr>
            <a:graphicFrameLocks noChangeAspect="1"/>
          </p:cNvGraphicFramePr>
          <p:nvPr/>
        </p:nvGraphicFramePr>
        <p:xfrm>
          <a:off x="3779838" y="4652963"/>
          <a:ext cx="1633537" cy="795337"/>
        </p:xfrm>
        <a:graphic>
          <a:graphicData uri="http://schemas.openxmlformats.org/presentationml/2006/ole">
            <p:oleObj spid="_x0000_s1026" name="Equation" r:id="rId4" imgW="990360" imgH="482400" progId="">
              <p:embed/>
            </p:oleObj>
          </a:graphicData>
        </a:graphic>
      </p:graphicFrame>
      <p:sp>
        <p:nvSpPr>
          <p:cNvPr id="1041" name="Text Box 15"/>
          <p:cNvSpPr txBox="1">
            <a:spLocks noChangeArrowheads="1"/>
          </p:cNvSpPr>
          <p:nvPr/>
        </p:nvSpPr>
        <p:spPr bwMode="auto">
          <a:xfrm>
            <a:off x="1908175" y="2997200"/>
            <a:ext cx="4987925" cy="1254125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l">
              <a:spcBef>
                <a:spcPct val="20000"/>
              </a:spcBef>
            </a:pPr>
            <a:r>
              <a:rPr lang="en-US" sz="3200">
                <a:solidFill>
                  <a:schemeClr val="bg1"/>
                </a:solidFill>
                <a:latin typeface="Symbol" pitchFamily="18" charset="2"/>
              </a:rPr>
              <a:t>n</a:t>
            </a:r>
            <a:r>
              <a:rPr lang="en-US" sz="3200" baseline="-25000">
                <a:solidFill>
                  <a:schemeClr val="bg1"/>
                </a:solidFill>
                <a:latin typeface="Symbol" pitchFamily="18" charset="2"/>
              </a:rPr>
              <a:t>m</a:t>
            </a:r>
            <a:r>
              <a:rPr lang="en-US" sz="3200">
                <a:solidFill>
                  <a:schemeClr val="bg1"/>
                </a:solidFill>
              </a:rPr>
              <a:t> + N </a:t>
            </a:r>
            <a:r>
              <a:rPr lang="en-US" sz="3200">
                <a:solidFill>
                  <a:schemeClr val="bg1"/>
                </a:solidFill>
                <a:sym typeface="Wingdings" pitchFamily="2" charset="2"/>
              </a:rPr>
              <a:t> </a:t>
            </a:r>
            <a:r>
              <a:rPr lang="en-US" sz="3600">
                <a:solidFill>
                  <a:schemeClr val="bg1"/>
                </a:solidFill>
                <a:latin typeface="Symbol" pitchFamily="18" charset="2"/>
                <a:sym typeface="Wingdings" pitchFamily="2" charset="2"/>
              </a:rPr>
              <a:t>m</a:t>
            </a:r>
            <a:r>
              <a:rPr lang="en-US" sz="3200">
                <a:solidFill>
                  <a:schemeClr val="bg1"/>
                </a:solidFill>
                <a:sym typeface="Wingdings" pitchFamily="2" charset="2"/>
              </a:rPr>
              <a:t> + hadrons</a:t>
            </a:r>
          </a:p>
          <a:p>
            <a:pPr marL="342900" indent="-342900" algn="l">
              <a:spcBef>
                <a:spcPct val="20000"/>
              </a:spcBef>
            </a:pPr>
            <a:r>
              <a:rPr lang="en-US" sz="3200">
                <a:solidFill>
                  <a:schemeClr val="bg1"/>
                </a:solidFill>
                <a:latin typeface="Symbol" pitchFamily="18" charset="2"/>
                <a:sym typeface="Wingdings" pitchFamily="2" charset="2"/>
              </a:rPr>
              <a:t>m</a:t>
            </a:r>
            <a:r>
              <a:rPr lang="en-US" sz="3200">
                <a:solidFill>
                  <a:schemeClr val="bg1"/>
                </a:solidFill>
                <a:sym typeface="Wingdings" pitchFamily="2" charset="2"/>
              </a:rPr>
              <a:t> measures </a:t>
            </a:r>
            <a:r>
              <a:rPr lang="en-US" sz="3200">
                <a:solidFill>
                  <a:schemeClr val="bg1"/>
                </a:solidFill>
                <a:latin typeface="Symbol" pitchFamily="18" charset="2"/>
                <a:sym typeface="Wingdings" pitchFamily="2" charset="2"/>
              </a:rPr>
              <a:t>n</a:t>
            </a:r>
            <a:r>
              <a:rPr lang="en-US" sz="3200">
                <a:solidFill>
                  <a:schemeClr val="bg1"/>
                </a:solidFill>
                <a:sym typeface="Wingdings" pitchFamily="2" charset="2"/>
              </a:rPr>
              <a:t> direction</a:t>
            </a:r>
            <a:endParaRPr lang="en-US" sz="32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47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47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47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7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47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47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7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47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47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47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475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474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474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47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47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47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47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47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47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47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474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474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47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47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47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47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474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474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47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475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47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47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47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7492" grpId="0" animBg="1"/>
      <p:bldP spid="447493" grpId="0" animBg="1"/>
      <p:bldP spid="447494" grpId="0" animBg="1"/>
      <p:bldP spid="447495" grpId="0" animBg="1"/>
      <p:bldP spid="447496" grpId="0" animBg="1"/>
      <p:bldP spid="447497" grpId="0"/>
      <p:bldP spid="447498" grpId="0"/>
      <p:bldP spid="447499" grpId="0"/>
      <p:bldP spid="447500" grpId="0"/>
      <p:bldP spid="44750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2492D9-33D2-4BB4-B073-69464B8D86AB}" type="slidenum">
              <a:rPr lang="de-DE"/>
              <a:pPr>
                <a:defRPr/>
              </a:pPr>
              <a:t>9</a:t>
            </a:fld>
            <a:endParaRPr lang="de-DE"/>
          </a:p>
        </p:txBody>
      </p:sp>
      <p:pic>
        <p:nvPicPr>
          <p:cNvPr id="19459" name="Picture 2" descr="markov+ponte-klei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944563"/>
            <a:ext cx="7108825" cy="591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Text Box 3"/>
          <p:cNvSpPr txBox="1">
            <a:spLocks noChangeArrowheads="1"/>
          </p:cNvSpPr>
          <p:nvPr/>
        </p:nvSpPr>
        <p:spPr bwMode="auto">
          <a:xfrm>
            <a:off x="990600" y="914400"/>
            <a:ext cx="24812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de-DE" b="0" dirty="0" err="1">
                <a:solidFill>
                  <a:schemeClr val="bg1"/>
                </a:solidFill>
              </a:rPr>
              <a:t>Moisej</a:t>
            </a:r>
            <a:r>
              <a:rPr lang="de-DE" b="0" dirty="0">
                <a:solidFill>
                  <a:schemeClr val="bg1"/>
                </a:solidFill>
              </a:rPr>
              <a:t> </a:t>
            </a:r>
            <a:r>
              <a:rPr lang="de-DE" b="0" dirty="0" err="1">
                <a:solidFill>
                  <a:schemeClr val="bg1"/>
                </a:solidFill>
              </a:rPr>
              <a:t>Markov</a:t>
            </a:r>
            <a:endParaRPr lang="en-US" b="0" dirty="0">
              <a:solidFill>
                <a:schemeClr val="bg1"/>
              </a:solidFill>
            </a:endParaRPr>
          </a:p>
        </p:txBody>
      </p:sp>
      <p:sp>
        <p:nvSpPr>
          <p:cNvPr id="19461" name="Text Box 4"/>
          <p:cNvSpPr txBox="1">
            <a:spLocks noChangeArrowheads="1"/>
          </p:cNvSpPr>
          <p:nvPr/>
        </p:nvSpPr>
        <p:spPr bwMode="auto">
          <a:xfrm>
            <a:off x="5029200" y="990600"/>
            <a:ext cx="30353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de-DE" b="0" dirty="0">
                <a:solidFill>
                  <a:schemeClr val="bg1"/>
                </a:solidFill>
              </a:rPr>
              <a:t>Bruno </a:t>
            </a:r>
            <a:r>
              <a:rPr lang="de-DE" b="0" dirty="0" err="1">
                <a:solidFill>
                  <a:schemeClr val="bg1"/>
                </a:solidFill>
              </a:rPr>
              <a:t>Pontecorvo</a:t>
            </a:r>
            <a:endParaRPr lang="en-US" b="0" dirty="0">
              <a:solidFill>
                <a:schemeClr val="bg1"/>
              </a:solidFill>
            </a:endParaRPr>
          </a:p>
        </p:txBody>
      </p:sp>
      <p:sp>
        <p:nvSpPr>
          <p:cNvPr id="454661" name="Text Box 5"/>
          <p:cNvSpPr txBox="1">
            <a:spLocks noChangeArrowheads="1"/>
          </p:cNvSpPr>
          <p:nvPr/>
        </p:nvSpPr>
        <p:spPr bwMode="auto">
          <a:xfrm>
            <a:off x="2514600" y="3200400"/>
            <a:ext cx="4343400" cy="2784475"/>
          </a:xfrm>
          <a:prstGeom prst="rect">
            <a:avLst/>
          </a:prstGeom>
          <a:solidFill>
            <a:schemeClr val="bg1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de-DE" sz="2000" b="0">
                <a:solidFill>
                  <a:srgbClr val="000099"/>
                </a:solidFill>
              </a:rPr>
              <a:t>       </a:t>
            </a:r>
            <a:r>
              <a:rPr lang="de-DE" sz="2000" i="1">
                <a:solidFill>
                  <a:srgbClr val="000099"/>
                </a:solidFill>
              </a:rPr>
              <a:t>Detection technique</a:t>
            </a:r>
          </a:p>
          <a:p>
            <a:pPr algn="l"/>
            <a:endParaRPr lang="de-DE" sz="2000" i="1">
              <a:solidFill>
                <a:srgbClr val="000099"/>
              </a:solidFill>
            </a:endParaRPr>
          </a:p>
          <a:p>
            <a:pPr algn="l"/>
            <a:r>
              <a:rPr lang="de-DE" sz="2000" b="0">
                <a:solidFill>
                  <a:srgbClr val="000099"/>
                </a:solidFill>
              </a:rPr>
              <a:t>M.Markov,</a:t>
            </a:r>
            <a:r>
              <a:rPr lang="de-DE" sz="3600">
                <a:solidFill>
                  <a:srgbClr val="CC0000"/>
                </a:solidFill>
              </a:rPr>
              <a:t>1960</a:t>
            </a:r>
            <a:r>
              <a:rPr lang="de-DE" sz="2000" b="0">
                <a:solidFill>
                  <a:srgbClr val="000099"/>
                </a:solidFill>
              </a:rPr>
              <a:t>: </a:t>
            </a:r>
          </a:p>
          <a:p>
            <a:pPr algn="l"/>
            <a:r>
              <a:rPr lang="de-DE" sz="2000" b="0">
                <a:solidFill>
                  <a:srgbClr val="000099"/>
                </a:solidFill>
              </a:rPr>
              <a:t>We propose to install detectors </a:t>
            </a:r>
          </a:p>
          <a:p>
            <a:pPr algn="l"/>
            <a:r>
              <a:rPr lang="de-DE" sz="2000" b="0">
                <a:solidFill>
                  <a:srgbClr val="000099"/>
                </a:solidFill>
              </a:rPr>
              <a:t>deep in a lake or in the sea and </a:t>
            </a:r>
          </a:p>
          <a:p>
            <a:pPr algn="l"/>
            <a:r>
              <a:rPr lang="de-DE" sz="2000" b="0">
                <a:solidFill>
                  <a:srgbClr val="000099"/>
                </a:solidFill>
              </a:rPr>
              <a:t>to determine the direction of </a:t>
            </a:r>
          </a:p>
          <a:p>
            <a:pPr algn="l"/>
            <a:r>
              <a:rPr lang="de-DE" sz="2000" b="0">
                <a:solidFill>
                  <a:srgbClr val="000099"/>
                </a:solidFill>
              </a:rPr>
              <a:t>charged particles with the help </a:t>
            </a:r>
          </a:p>
          <a:p>
            <a:pPr algn="l"/>
            <a:r>
              <a:rPr lang="de-DE" sz="2000" b="0">
                <a:solidFill>
                  <a:srgbClr val="000099"/>
                </a:solidFill>
              </a:rPr>
              <a:t>of Cherenkov radiation</a:t>
            </a:r>
            <a:endParaRPr lang="en-US" sz="2000" b="0">
              <a:solidFill>
                <a:srgbClr val="000099"/>
              </a:solidFill>
            </a:endParaRPr>
          </a:p>
        </p:txBody>
      </p:sp>
      <p:sp>
        <p:nvSpPr>
          <p:cNvPr id="19463" name="Text Box 6"/>
          <p:cNvSpPr txBox="1">
            <a:spLocks noChangeArrowheads="1"/>
          </p:cNvSpPr>
          <p:nvPr/>
        </p:nvSpPr>
        <p:spPr bwMode="auto">
          <a:xfrm>
            <a:off x="2286000" y="0"/>
            <a:ext cx="4502066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3600" dirty="0">
                <a:solidFill>
                  <a:srgbClr val="FFFF00"/>
                </a:solidFill>
              </a:rPr>
              <a:t>A little bit of history</a:t>
            </a:r>
          </a:p>
          <a:p>
            <a:endParaRPr lang="en-US" dirty="0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4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46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466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2|16|18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7|21.3|18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7|28.6|10.3|15.7|11.5"/>
</p:tagLst>
</file>

<file path=ppt/theme/theme1.xml><?xml version="1.0" encoding="utf-8"?>
<a:theme xmlns:a="http://schemas.openxmlformats.org/drawingml/2006/main" name="quark06_naumann">
  <a:themeElements>
    <a:clrScheme name="quark06_nauman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quark06_nauman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quark06_nauman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rk06_nauman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rk06_nauman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rk06_nauman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rk06_nauman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rk06_nauman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rk06_nauman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dèle par défaut">
  <a:themeElements>
    <a:clrScheme name="Modèle par défaut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ANTARES-status-Como">
  <a:themeElements>
    <a:clrScheme name="ANTARES-status-Com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NTARES-status-Com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NTARES-status-Com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TARES-status-Com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TARES-status-Com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TARES-status-Com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TARES-status-Com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TARES-status-Com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NTARES-status-Com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NTARES-status-Com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NTARES-status-Com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NTARES-status-Com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NTARES-status-Com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NTARES-status-Com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modele_presentation_irfu_2[1]">
  <a:themeElements>
    <a:clrScheme name="modele_presentation_irfu_2[1]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ele_presentation_irfu_2[1]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odele_presentation_irfu_2[1]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e_presentation_irfu_2[1]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e_presentation_irfu_2[1]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e_presentation_irfu_2[1]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e_presentation_irfu_2[1]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e_presentation_irfu_2[1]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e_presentation_irfu_2[1]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e_presentation_irfu_2[1]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e_presentation_irfu_2[1]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e_presentation_irfu_2[1]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e_presentation_irfu_2[1]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e_presentation_irfu_2[1]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Apex">
  <a:themeElements>
    <a:clrScheme name="Apex 1">
      <a:dk1>
        <a:srgbClr val="69676D"/>
      </a:dk1>
      <a:lt1>
        <a:srgbClr val="FFFFFF"/>
      </a:lt1>
      <a:dk2>
        <a:srgbClr val="000000"/>
      </a:dk2>
      <a:lt2>
        <a:srgbClr val="C9C2D1"/>
      </a:lt2>
      <a:accent1>
        <a:srgbClr val="CEB966"/>
      </a:accent1>
      <a:accent2>
        <a:srgbClr val="9CB084"/>
      </a:accent2>
      <a:accent3>
        <a:srgbClr val="AAAAAA"/>
      </a:accent3>
      <a:accent4>
        <a:srgbClr val="DADADA"/>
      </a:accent4>
      <a:accent5>
        <a:srgbClr val="E3D9B8"/>
      </a:accent5>
      <a:accent6>
        <a:srgbClr val="8D9F77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Arial"/>
      </a:majorFont>
      <a:minorFont>
        <a:latin typeface="Book Antiqu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" pitchFamily="34" charset="0"/>
            <a:cs typeface="Arial" pitchFamily="34" charset="0"/>
          </a:defRPr>
        </a:defPPr>
      </a:lstStyle>
    </a:lnDef>
  </a:objectDefaults>
  <a:extraClrSchemeLst>
    <a:extraClrScheme>
      <a:clrScheme name="Apex 1">
        <a:dk1>
          <a:srgbClr val="69676D"/>
        </a:dk1>
        <a:lt1>
          <a:srgbClr val="FFFFFF"/>
        </a:lt1>
        <a:dk2>
          <a:srgbClr val="000000"/>
        </a:dk2>
        <a:lt2>
          <a:srgbClr val="C9C2D1"/>
        </a:lt2>
        <a:accent1>
          <a:srgbClr val="CEB966"/>
        </a:accent1>
        <a:accent2>
          <a:srgbClr val="9CB084"/>
        </a:accent2>
        <a:accent3>
          <a:srgbClr val="AAAAAA"/>
        </a:accent3>
        <a:accent4>
          <a:srgbClr val="DADADA"/>
        </a:accent4>
        <a:accent5>
          <a:srgbClr val="E3D9B8"/>
        </a:accent5>
        <a:accent6>
          <a:srgbClr val="8D9F77"/>
        </a:accent6>
        <a:hlink>
          <a:srgbClr val="410082"/>
        </a:hlink>
        <a:folHlink>
          <a:srgbClr val="93296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15728</TotalTime>
  <Words>1721</Words>
  <Application>Microsoft Office PowerPoint</Application>
  <PresentationFormat>Presentazione su schermo (4:3)</PresentationFormat>
  <Paragraphs>487</Paragraphs>
  <Slides>40</Slides>
  <Notes>40</Notes>
  <HiddenSlides>1</HiddenSlides>
  <MMClips>0</MMClips>
  <ScaleCrop>false</ScaleCrop>
  <HeadingPairs>
    <vt:vector size="6" baseType="variant">
      <vt:variant>
        <vt:lpstr>Tema</vt:lpstr>
      </vt:variant>
      <vt:variant>
        <vt:i4>8</vt:i4>
      </vt:variant>
      <vt:variant>
        <vt:lpstr>Server OLE incorporati</vt:lpstr>
      </vt:variant>
      <vt:variant>
        <vt:i4>4</vt:i4>
      </vt:variant>
      <vt:variant>
        <vt:lpstr>Titoli diapositive</vt:lpstr>
      </vt:variant>
      <vt:variant>
        <vt:i4>40</vt:i4>
      </vt:variant>
    </vt:vector>
  </HeadingPairs>
  <TitlesOfParts>
    <vt:vector size="52" baseType="lpstr">
      <vt:lpstr>quark06_naumann</vt:lpstr>
      <vt:lpstr>Modèle par défaut</vt:lpstr>
      <vt:lpstr>Standarddesign</vt:lpstr>
      <vt:lpstr>Default Design</vt:lpstr>
      <vt:lpstr>ANTARES-status-Como</vt:lpstr>
      <vt:lpstr>modele_presentation_irfu_2[1]</vt:lpstr>
      <vt:lpstr>Tema de Office</vt:lpstr>
      <vt:lpstr>Apex</vt:lpstr>
      <vt:lpstr>Equation</vt:lpstr>
      <vt:lpstr>Image Photo Editor</vt:lpstr>
      <vt:lpstr>Clip</vt:lpstr>
      <vt:lpstr>Microsoft ClipArt Gallery</vt:lpstr>
      <vt:lpstr>Diapositiva 1</vt:lpstr>
      <vt:lpstr>ns from space: the long march</vt:lpstr>
      <vt:lpstr>ns from space: the long march</vt:lpstr>
      <vt:lpstr>From MeV ns to PeV ns </vt:lpstr>
      <vt:lpstr>Potential sources</vt:lpstr>
      <vt:lpstr>Cross Sections &amp; Interaction Lengths</vt:lpstr>
      <vt:lpstr>Cross Sections &amp; Interaction Lengths</vt:lpstr>
      <vt:lpstr>Diapositiva 8</vt:lpstr>
      <vt:lpstr>Diapositiva 9</vt:lpstr>
      <vt:lpstr>Atmospheric muon background</vt:lpstr>
      <vt:lpstr>Diapositiva 11</vt:lpstr>
      <vt:lpstr>Pioneering development</vt:lpstr>
      <vt:lpstr> Mediterranean Sea n Telescopes    Complementary to South Pole  </vt:lpstr>
      <vt:lpstr>The ANTARES Collaboration</vt:lpstr>
      <vt:lpstr>The ANTARES site</vt:lpstr>
      <vt:lpstr>Antares « Demonstrator » deployed  end  1999 (1100 m depth) </vt:lpstr>
      <vt:lpstr>The ANTARES detector</vt:lpstr>
      <vt:lpstr>The ANTARES detector</vt:lpstr>
      <vt:lpstr>Expected Performance (12 lines detector)</vt:lpstr>
      <vt:lpstr>Diapositiva 20</vt:lpstr>
      <vt:lpstr>The detected signal</vt:lpstr>
      <vt:lpstr>Neutrino-induced muon</vt:lpstr>
      <vt:lpstr>Detector footprint</vt:lpstr>
      <vt:lpstr>Zenith angle distribution</vt:lpstr>
      <vt:lpstr>2007 data  neutrino sky map (all sky search)</vt:lpstr>
      <vt:lpstr>Additional initiatives in ANTARES</vt:lpstr>
      <vt:lpstr>NESTOR Prototype deployed  in the Mediterranean (2003)</vt:lpstr>
      <vt:lpstr>The Mini Tower for NEMO Phase-1</vt:lpstr>
      <vt:lpstr>KM3NeT    </vt:lpstr>
      <vt:lpstr>Km3Net Design Study</vt:lpstr>
      <vt:lpstr>Km3Net Preparatory Phase</vt:lpstr>
      <vt:lpstr>Conclusions</vt:lpstr>
      <vt:lpstr>The End</vt:lpstr>
      <vt:lpstr>Background Material</vt:lpstr>
      <vt:lpstr>Detector positioning</vt:lpstr>
      <vt:lpstr>Deployment</vt:lpstr>
      <vt:lpstr>Detector layout</vt:lpstr>
      <vt:lpstr>Atmospheric muons</vt:lpstr>
      <vt:lpstr>Design goals</vt:lpstr>
      <vt:lpstr>Km3Net Design Study</vt:lpstr>
    </vt:vector>
  </TitlesOfParts>
  <Company>NIKHEF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Astroparticle physics with large neutrino detectors</dc:title>
  <dc:creator>mjg</dc:creator>
  <cp:lastModifiedBy>Utente Windows</cp:lastModifiedBy>
  <cp:revision>636</cp:revision>
  <dcterms:created xsi:type="dcterms:W3CDTF">2004-04-16T12:16:44Z</dcterms:created>
  <dcterms:modified xsi:type="dcterms:W3CDTF">2009-09-19T06:57:40Z</dcterms:modified>
</cp:coreProperties>
</file>