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9" r:id="rId3"/>
    <p:sldId id="268" r:id="rId4"/>
    <p:sldId id="260" r:id="rId5"/>
    <p:sldId id="261" r:id="rId6"/>
    <p:sldId id="262" r:id="rId7"/>
    <p:sldId id="265" r:id="rId8"/>
    <p:sldId id="308" r:id="rId9"/>
    <p:sldId id="293" r:id="rId10"/>
    <p:sldId id="277" r:id="rId11"/>
    <p:sldId id="294" r:id="rId12"/>
    <p:sldId id="326" r:id="rId13"/>
    <p:sldId id="291" r:id="rId14"/>
    <p:sldId id="286" r:id="rId15"/>
    <p:sldId id="290" r:id="rId16"/>
    <p:sldId id="292" r:id="rId17"/>
    <p:sldId id="328" r:id="rId18"/>
    <p:sldId id="315" r:id="rId19"/>
    <p:sldId id="329" r:id="rId20"/>
    <p:sldId id="296" r:id="rId21"/>
    <p:sldId id="272" r:id="rId22"/>
    <p:sldId id="310" r:id="rId23"/>
    <p:sldId id="311" r:id="rId24"/>
    <p:sldId id="314" r:id="rId25"/>
    <p:sldId id="312" r:id="rId26"/>
    <p:sldId id="313" r:id="rId27"/>
    <p:sldId id="295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Helvetica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Helvetica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Helvetica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Helvetic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F8C7"/>
    <a:srgbClr val="FFFFFF"/>
    <a:srgbClr val="E90000"/>
    <a:srgbClr val="FFFFCE"/>
    <a:srgbClr val="CCCCCC"/>
    <a:srgbClr val="66FFCC"/>
    <a:srgbClr val="FFFF66"/>
    <a:srgbClr val="5153EB"/>
    <a:srgbClr val="FFFF00"/>
    <a:srgbClr val="00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466" autoAdjust="0"/>
    <p:restoredTop sz="97931" autoAdjust="0"/>
  </p:normalViewPr>
  <p:slideViewPr>
    <p:cSldViewPr>
      <p:cViewPr varScale="1">
        <p:scale>
          <a:sx n="108" d="100"/>
          <a:sy n="108" d="100"/>
        </p:scale>
        <p:origin x="-174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71430-8580-6B4F-B719-C17AC24CA1A8}" type="datetimeFigureOut">
              <a:rPr lang="en-US" smtClean="0"/>
              <a:pPr/>
              <a:t>9/17/2009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CC95B-E172-B948-8745-5DD6BA171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136A8F0-AA9A-E248-8EDC-E997554FA149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94B66F-018B-EF4A-AF1A-79C4E48A89D8}" type="slidenum">
              <a:rPr lang="en-GB"/>
              <a:pPr/>
              <a:t>1</a:t>
            </a:fld>
            <a:endParaRPr lang="en-GB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C57C727-A96C-414E-82A9-D57B8141A87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3319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GB" sz="240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05E1365-5733-4D49-9E66-436F809B5A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481B0F6-BBB5-124A-AC78-E9B1E03214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59C2194-92F9-894B-B3D7-67088005B2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DF43B9D-4AB8-4B47-B5FF-5694AC0075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889A08-0EA7-AC4E-BB1F-3BE06679CF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21B384B-7DD0-7C4E-A499-D4BA254DDA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93EE7DF-76CF-364A-905C-B3443685C9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02F87E5-07C9-C544-971E-07B138D930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6C053F7-E7EB-BC44-955B-E04170B88A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015CAA7-8473-4042-BC20-5EF838B1AA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76200"/>
            <a:ext cx="8001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1430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592138" y="762000"/>
            <a:ext cx="7958137" cy="109538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GB" sz="2400">
              <a:latin typeface="Times New Roman" charset="0"/>
            </a:endParaRP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 flipV="1">
            <a:off x="609600" y="64008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77000"/>
            <a:ext cx="1981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r>
              <a:rPr lang="en-US" smtClean="0"/>
              <a:t>17/09/2009, Erice Italy</a:t>
            </a:r>
            <a:endParaRPr lang="en-US" dirty="0"/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1981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fld id="{0DA6B723-500E-4A4D-8C21-1D3E2B7B551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55600" indent="-355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o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74638" algn="l" defTabSz="806450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806450" indent="-2540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o"/>
        <a:defRPr sz="1800">
          <a:solidFill>
            <a:schemeClr val="tx1"/>
          </a:solidFill>
          <a:latin typeface="+mn-lt"/>
          <a:ea typeface="ＭＳ Ｐゴシック" charset="-128"/>
        </a:defRPr>
      </a:lvl3pPr>
      <a:lvl4pPr marL="1079500" indent="-211138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n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1258888" indent="-13335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wmf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wmf"/><Relationship Id="rId11" Type="http://schemas.openxmlformats.org/officeDocument/2006/relationships/image" Target="../media/image12.wmf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wmf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wmf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png"/><Relationship Id="rId4" Type="http://schemas.openxmlformats.org/officeDocument/2006/relationships/image" Target="../media/image2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Stefano Dusini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5D6D7C14-7C8A-1C4C-AF85-88C38087055A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6858000" cy="838200"/>
          </a:xfrm>
        </p:spPr>
        <p:txBody>
          <a:bodyPr/>
          <a:lstStyle/>
          <a:p>
            <a:r>
              <a:rPr lang="en-US" sz="4400" dirty="0" smtClean="0"/>
              <a:t>The OPERA experiment</a:t>
            </a:r>
            <a:endParaRPr lang="en-GB" sz="4400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0" y="3962400"/>
            <a:ext cx="5410200" cy="1676400"/>
          </a:xfrm>
        </p:spPr>
        <p:txBody>
          <a:bodyPr/>
          <a:lstStyle/>
          <a:p>
            <a:r>
              <a:rPr lang="en-GB" dirty="0"/>
              <a:t>Stefano Dusini - INFN </a:t>
            </a:r>
            <a:r>
              <a:rPr lang="en-GB" dirty="0" err="1" smtClean="0"/>
              <a:t>Padova</a:t>
            </a:r>
            <a:endParaRPr lang="en-GB" dirty="0" smtClean="0"/>
          </a:p>
          <a:p>
            <a:pPr algn="r"/>
            <a:r>
              <a:rPr lang="en-US" sz="2400" i="1" dirty="0" smtClean="0"/>
              <a:t>o</a:t>
            </a:r>
            <a:r>
              <a:rPr lang="en-GB" sz="2400" i="1" dirty="0" err="1" smtClean="0"/>
              <a:t>n</a:t>
            </a:r>
            <a:r>
              <a:rPr lang="en-GB" sz="2400" i="1" dirty="0" smtClean="0"/>
              <a:t> behalf of OPERA collaboration</a:t>
            </a:r>
          </a:p>
          <a:p>
            <a:endParaRPr lang="en-GB" dirty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4191000"/>
            <a:ext cx="1727200" cy="1703388"/>
          </a:xfrm>
          <a:prstGeom prst="rect">
            <a:avLst/>
          </a:prstGeom>
          <a:noFill/>
        </p:spPr>
      </p:pic>
      <p:pic>
        <p:nvPicPr>
          <p:cNvPr id="32773" name="Picture 5" descr="oper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228600"/>
            <a:ext cx="1524000" cy="1144588"/>
          </a:xfrm>
          <a:prstGeom prst="rect">
            <a:avLst/>
          </a:prstGeom>
          <a:noFill/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905000" y="2514600"/>
            <a:ext cx="6324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ct val="20000"/>
              </a:spcBef>
              <a:buClr>
                <a:schemeClr val="accent2"/>
              </a:buClr>
            </a:pPr>
            <a:r>
              <a:rPr lang="en-US" sz="2800" i="1" dirty="0" smtClean="0">
                <a:latin typeface="+mn-lt"/>
              </a:rPr>
              <a:t>A direct search of the </a:t>
            </a:r>
            <a:r>
              <a:rPr lang="en-US" sz="2800" i="1" dirty="0" err="1" smtClean="0">
                <a:latin typeface="+mn-lt"/>
              </a:rPr>
              <a:t>muon</a:t>
            </a:r>
            <a:r>
              <a:rPr lang="en-US" sz="2800" i="1" dirty="0" smtClean="0">
                <a:latin typeface="+mn-lt"/>
              </a:rPr>
              <a:t>-neutrino to </a:t>
            </a:r>
            <a:r>
              <a:rPr lang="en-US" sz="2800" i="1" dirty="0" err="1" smtClean="0">
                <a:latin typeface="+mn-lt"/>
              </a:rPr>
              <a:t>tau</a:t>
            </a:r>
            <a:r>
              <a:rPr lang="en-US" sz="2800" i="1" dirty="0" smtClean="0">
                <a:latin typeface="+mn-lt"/>
              </a:rPr>
              <a:t>-neutrino oscillations</a:t>
            </a:r>
            <a:endParaRPr kumimoji="0" lang="en-GB" sz="28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 target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E7DF-76CF-364A-905C-B3443685C9D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609600" y="6400800"/>
            <a:ext cx="7620000" cy="0"/>
          </a:xfrm>
          <a:prstGeom prst="line">
            <a:avLst/>
          </a:prstGeom>
          <a:noFill/>
          <a:ln w="15875">
            <a:solidFill>
              <a:srgbClr val="9A3248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76200" y="1039813"/>
            <a:ext cx="3962400" cy="5284787"/>
            <a:chOff x="144" y="576"/>
            <a:chExt cx="2496" cy="3329"/>
          </a:xfrm>
        </p:grpSpPr>
        <p:pic>
          <p:nvPicPr>
            <p:cNvPr id="8" name="Picture 15" descr="DSC0309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576"/>
              <a:ext cx="2492" cy="3323"/>
            </a:xfrm>
            <a:prstGeom prst="rect">
              <a:avLst/>
            </a:prstGeom>
            <a:noFill/>
            <a:ln w="50800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9" name="Line 16"/>
            <p:cNvSpPr>
              <a:spLocks noChangeAspect="1" noChangeShapeType="1"/>
            </p:cNvSpPr>
            <p:nvPr/>
          </p:nvSpPr>
          <p:spPr bwMode="auto">
            <a:xfrm flipH="1" flipV="1">
              <a:off x="489" y="730"/>
              <a:ext cx="116" cy="2955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" name="Text Box 17"/>
            <p:cNvSpPr txBox="1">
              <a:spLocks noChangeAspect="1" noChangeArrowheads="1"/>
            </p:cNvSpPr>
            <p:nvPr/>
          </p:nvSpPr>
          <p:spPr bwMode="auto">
            <a:xfrm>
              <a:off x="538" y="2246"/>
              <a:ext cx="422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CC0000"/>
                  </a:solidFill>
                  <a:latin typeface="Times New Roman" charset="0"/>
                </a:rPr>
                <a:t>6 m</a:t>
              </a:r>
            </a:p>
          </p:txBody>
        </p:sp>
        <p:sp>
          <p:nvSpPr>
            <p:cNvPr id="11" name="Rectangle 18"/>
            <p:cNvSpPr>
              <a:spLocks noChangeAspect="1" noChangeArrowheads="1"/>
            </p:cNvSpPr>
            <p:nvPr/>
          </p:nvSpPr>
          <p:spPr bwMode="auto">
            <a:xfrm>
              <a:off x="144" y="579"/>
              <a:ext cx="2496" cy="3326"/>
            </a:xfrm>
            <a:prstGeom prst="rect">
              <a:avLst/>
            </a:prstGeom>
            <a:noFill/>
            <a:ln w="920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43"/>
          <p:cNvGrpSpPr>
            <a:grpSpLocks/>
          </p:cNvGrpSpPr>
          <p:nvPr/>
        </p:nvGrpSpPr>
        <p:grpSpPr bwMode="auto">
          <a:xfrm>
            <a:off x="1447800" y="1173163"/>
            <a:ext cx="5105400" cy="2127250"/>
            <a:chOff x="850" y="1219"/>
            <a:chExt cx="3216" cy="1340"/>
          </a:xfrm>
        </p:grpSpPr>
        <p:cxnSp>
          <p:nvCxnSpPr>
            <p:cNvPr id="13" name="Connecteur droit 23"/>
            <p:cNvCxnSpPr>
              <a:cxnSpLocks noChangeShapeType="1"/>
            </p:cNvCxnSpPr>
            <p:nvPr/>
          </p:nvCxnSpPr>
          <p:spPr bwMode="auto">
            <a:xfrm rot="5400000" flipH="1">
              <a:off x="1375" y="1250"/>
              <a:ext cx="773" cy="1822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</p:cxnSp>
        <p:pic>
          <p:nvPicPr>
            <p:cNvPr id="14" name="Picture 42" descr="PICT064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40" y="1219"/>
              <a:ext cx="1426" cy="1340"/>
            </a:xfrm>
            <a:prstGeom prst="rect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none" w="med" len="med"/>
            </a:ln>
          </p:spPr>
        </p:pic>
        <p:cxnSp>
          <p:nvCxnSpPr>
            <p:cNvPr id="15" name="Connecteur droit 22"/>
            <p:cNvCxnSpPr>
              <a:cxnSpLocks noChangeShapeType="1"/>
            </p:cNvCxnSpPr>
            <p:nvPr/>
          </p:nvCxnSpPr>
          <p:spPr bwMode="auto">
            <a:xfrm rot="16200000" flipH="1" flipV="1">
              <a:off x="1561" y="537"/>
              <a:ext cx="368" cy="1790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22" name="Group 61"/>
          <p:cNvGrpSpPr>
            <a:grpSpLocks/>
          </p:cNvGrpSpPr>
          <p:nvPr/>
        </p:nvGrpSpPr>
        <p:grpSpPr bwMode="auto">
          <a:xfrm>
            <a:off x="1143000" y="4572001"/>
            <a:ext cx="7505700" cy="1589088"/>
            <a:chOff x="720" y="2880"/>
            <a:chExt cx="4728" cy="1001"/>
          </a:xfrm>
        </p:grpSpPr>
        <p:grpSp>
          <p:nvGrpSpPr>
            <p:cNvPr id="23" name="Group 41"/>
            <p:cNvGrpSpPr>
              <a:grpSpLocks/>
            </p:cNvGrpSpPr>
            <p:nvPr/>
          </p:nvGrpSpPr>
          <p:grpSpPr bwMode="auto">
            <a:xfrm>
              <a:off x="720" y="2928"/>
              <a:ext cx="3456" cy="945"/>
              <a:chOff x="720" y="2812"/>
              <a:chExt cx="3456" cy="945"/>
            </a:xfrm>
          </p:grpSpPr>
          <p:sp>
            <p:nvSpPr>
              <p:cNvPr id="33" name="Text Box 38"/>
              <p:cNvSpPr txBox="1">
                <a:spLocks noChangeArrowheads="1"/>
              </p:cNvSpPr>
              <p:nvPr/>
            </p:nvSpPr>
            <p:spPr bwMode="auto">
              <a:xfrm>
                <a:off x="2688" y="2812"/>
                <a:ext cx="1488" cy="465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chemeClr val="accent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Brick</a:t>
                </a:r>
                <a:r>
                  <a:rPr lang="en-US" sz="1400" dirty="0" smtClean="0"/>
                  <a:t>: 57 </a:t>
                </a:r>
                <a:r>
                  <a:rPr lang="en-US" sz="1400" dirty="0"/>
                  <a:t>nuclear emulsion films</a:t>
                </a:r>
                <a:r>
                  <a:rPr lang="en-US" sz="1400" dirty="0" smtClean="0"/>
                  <a:t> interleaved </a:t>
                </a:r>
                <a:r>
                  <a:rPr lang="en-US" sz="1400" dirty="0"/>
                  <a:t>with 56 lead plates (1mm thick) </a:t>
                </a:r>
              </a:p>
            </p:txBody>
          </p:sp>
          <p:sp>
            <p:nvSpPr>
              <p:cNvPr id="34" name="Text Box 39"/>
              <p:cNvSpPr txBox="1">
                <a:spLocks noChangeArrowheads="1"/>
              </p:cNvSpPr>
              <p:nvPr/>
            </p:nvSpPr>
            <p:spPr bwMode="auto">
              <a:xfrm>
                <a:off x="720" y="3292"/>
                <a:ext cx="1496" cy="465"/>
              </a:xfrm>
              <a:prstGeom prst="rect">
                <a:avLst/>
              </a:prstGeom>
              <a:solidFill>
                <a:srgbClr val="FFFFCE"/>
              </a:solidFill>
              <a:ln w="28575" cap="flat" cmpd="sng" algn="ctr">
                <a:solidFill>
                  <a:srgbClr val="CC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dirty="0" smtClean="0"/>
                  <a:t>~150,000 </a:t>
                </a:r>
                <a:r>
                  <a:rPr lang="en-US" sz="1400" dirty="0"/>
                  <a:t>bricks </a:t>
                </a:r>
              </a:p>
              <a:p>
                <a:pPr algn="ctr"/>
                <a:r>
                  <a:rPr lang="en-US" sz="1400" dirty="0"/>
                  <a:t>(total target mass </a:t>
                </a:r>
                <a:r>
                  <a:rPr lang="en-US" sz="1400" dirty="0">
                    <a:ea typeface="Tahoma" charset="0"/>
                    <a:cs typeface="Tahoma" charset="0"/>
                  </a:rPr>
                  <a:t>~ 1.25 </a:t>
                </a:r>
                <a:r>
                  <a:rPr lang="en-US" sz="1400" dirty="0" err="1">
                    <a:ea typeface="Tahoma" charset="0"/>
                    <a:cs typeface="Tahoma" charset="0"/>
                  </a:rPr>
                  <a:t>kt</a:t>
                </a:r>
                <a:r>
                  <a:rPr lang="en-US" sz="1400" dirty="0">
                    <a:ea typeface="Tahoma" charset="0"/>
                    <a:cs typeface="Tahoma" charset="0"/>
                  </a:rPr>
                  <a:t>)</a:t>
                </a:r>
              </a:p>
              <a:p>
                <a:pPr algn="ctr"/>
                <a:r>
                  <a:rPr lang="en-US" sz="1400" dirty="0">
                    <a:ea typeface="Tahoma" charset="0"/>
                    <a:cs typeface="Tahoma" charset="0"/>
                  </a:rPr>
                  <a:t>arranged in 54 walls </a:t>
                </a:r>
              </a:p>
            </p:txBody>
          </p:sp>
        </p:grpSp>
        <p:grpSp>
          <p:nvGrpSpPr>
            <p:cNvPr id="25" name="Group 50"/>
            <p:cNvGrpSpPr>
              <a:grpSpLocks noChangeAspect="1"/>
            </p:cNvGrpSpPr>
            <p:nvPr/>
          </p:nvGrpSpPr>
          <p:grpSpPr bwMode="auto">
            <a:xfrm>
              <a:off x="4224" y="2880"/>
              <a:ext cx="1224" cy="1001"/>
              <a:chOff x="3029" y="3660"/>
              <a:chExt cx="1056" cy="864"/>
            </a:xfrm>
          </p:grpSpPr>
          <p:pic>
            <p:nvPicPr>
              <p:cNvPr id="27" name="Picture 51" descr="DSCF0010"/>
              <p:cNvPicPr>
                <a:picLocks noChangeAspect="1" noChangeArrowheads="1"/>
              </p:cNvPicPr>
              <p:nvPr/>
            </p:nvPicPr>
            <p:blipFill>
              <a:blip r:embed="rId4">
                <a:lum bright="18000"/>
              </a:blip>
              <a:srcRect l="8560" t="8501" r="6960" b="5099"/>
              <a:stretch>
                <a:fillRect/>
              </a:stretch>
            </p:blipFill>
            <p:spPr bwMode="auto">
              <a:xfrm>
                <a:off x="3029" y="3660"/>
                <a:ext cx="1056" cy="864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rgbClr val="006600"/>
                </a:solidFill>
                <a:miter lim="800000"/>
                <a:headEnd/>
                <a:tailEnd/>
              </a:ln>
            </p:spPr>
          </p:pic>
          <p:grpSp>
            <p:nvGrpSpPr>
              <p:cNvPr id="28" name="Group 52"/>
              <p:cNvGrpSpPr>
                <a:grpSpLocks noChangeAspect="1"/>
              </p:cNvGrpSpPr>
              <p:nvPr/>
            </p:nvGrpSpPr>
            <p:grpSpPr bwMode="auto">
              <a:xfrm>
                <a:off x="3073" y="3907"/>
                <a:ext cx="912" cy="528"/>
                <a:chOff x="3073" y="3907"/>
                <a:chExt cx="912" cy="528"/>
              </a:xfrm>
            </p:grpSpPr>
            <p:sp>
              <p:nvSpPr>
                <p:cNvPr id="29" name="Line 53"/>
                <p:cNvSpPr>
                  <a:spLocks noChangeAspect="1" noChangeShapeType="1"/>
                </p:cNvSpPr>
                <p:nvPr/>
              </p:nvSpPr>
              <p:spPr bwMode="auto">
                <a:xfrm rot="21120000">
                  <a:off x="3236" y="4416"/>
                  <a:ext cx="749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Line 54"/>
                <p:cNvSpPr>
                  <a:spLocks noChangeAspect="1" noChangeShapeType="1"/>
                </p:cNvSpPr>
                <p:nvPr/>
              </p:nvSpPr>
              <p:spPr bwMode="auto">
                <a:xfrm rot="21120000">
                  <a:off x="3121" y="3907"/>
                  <a:ext cx="0" cy="52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Text Box 5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409" y="4214"/>
                  <a:ext cx="379" cy="1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1200">
                      <a:solidFill>
                        <a:srgbClr val="000000"/>
                      </a:solidFill>
                      <a:latin typeface="Helvetica" charset="0"/>
                    </a:rPr>
                    <a:t>12.5cm</a:t>
                  </a:r>
                  <a:endParaRPr lang="en-US" sz="2400" b="0">
                    <a:solidFill>
                      <a:srgbClr val="000000"/>
                    </a:solidFill>
                    <a:latin typeface="Helvetica" charset="0"/>
                  </a:endParaRPr>
                </a:p>
              </p:txBody>
            </p:sp>
            <p:sp>
              <p:nvSpPr>
                <p:cNvPr id="32" name="Text Box 5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073" y="4051"/>
                  <a:ext cx="380" cy="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1200">
                      <a:solidFill>
                        <a:srgbClr val="000000"/>
                      </a:solidFill>
                      <a:latin typeface="Helvetica" charset="0"/>
                    </a:rPr>
                    <a:t>10.2cm</a:t>
                  </a:r>
                  <a:endParaRPr lang="en-US" sz="2400" b="0">
                    <a:solidFill>
                      <a:srgbClr val="000000"/>
                    </a:solidFill>
                    <a:latin typeface="Helvetica" charset="0"/>
                  </a:endParaRPr>
                </a:p>
              </p:txBody>
            </p:sp>
          </p:grpSp>
        </p:grpSp>
      </p:grpSp>
      <p:sp>
        <p:nvSpPr>
          <p:cNvPr id="52" name="TextBox 51"/>
          <p:cNvSpPr txBox="1"/>
          <p:nvPr/>
        </p:nvSpPr>
        <p:spPr>
          <a:xfrm>
            <a:off x="4343400" y="1219200"/>
            <a:ext cx="126195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Brick trays</a:t>
            </a:r>
            <a:endParaRPr lang="en-US" dirty="0"/>
          </a:p>
        </p:txBody>
      </p:sp>
      <p:pic>
        <p:nvPicPr>
          <p:cNvPr id="46" name="Picture 45" descr="Bric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978276"/>
            <a:ext cx="4267200" cy="328892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5448301" y="2458058"/>
            <a:ext cx="1889435" cy="2190142"/>
            <a:chOff x="5378475" y="2417207"/>
            <a:chExt cx="1889435" cy="2190142"/>
          </a:xfrm>
        </p:grpSpPr>
        <p:sp>
          <p:nvSpPr>
            <p:cNvPr id="47" name="Left Brace 46"/>
            <p:cNvSpPr/>
            <p:nvPr/>
          </p:nvSpPr>
          <p:spPr bwMode="auto">
            <a:xfrm rot="14760938">
              <a:off x="6434677" y="1951001"/>
              <a:ext cx="367028" cy="1299439"/>
            </a:xfrm>
            <a:prstGeom prst="leftBrace">
              <a:avLst>
                <a:gd name="adj1" fmla="val 8333"/>
                <a:gd name="adj2" fmla="val 45301"/>
              </a:avLst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cxnSp>
          <p:nvCxnSpPr>
            <p:cNvPr id="49" name="Curved Connector 48"/>
            <p:cNvCxnSpPr>
              <a:stCxn id="47" idx="1"/>
              <a:endCxn id="33" idx="0"/>
            </p:cNvCxnSpPr>
            <p:nvPr/>
          </p:nvCxnSpPr>
          <p:spPr bwMode="auto">
            <a:xfrm rot="5400000">
              <a:off x="5100668" y="3071017"/>
              <a:ext cx="1814139" cy="1258525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28575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sp>
        <p:nvSpPr>
          <p:cNvPr id="62" name="TextBox 61"/>
          <p:cNvSpPr txBox="1"/>
          <p:nvPr/>
        </p:nvSpPr>
        <p:spPr>
          <a:xfrm>
            <a:off x="4648200" y="381000"/>
            <a:ext cx="1841081" cy="307777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Mechanical structure </a:t>
            </a:r>
            <a:endParaRPr lang="en-US" sz="1400" dirty="0"/>
          </a:p>
        </p:txBody>
      </p:sp>
      <p:cxnSp>
        <p:nvCxnSpPr>
          <p:cNvPr id="64" name="Straight Arrow Connector 63"/>
          <p:cNvCxnSpPr>
            <a:stCxn id="62" idx="2"/>
          </p:cNvCxnSpPr>
          <p:nvPr/>
        </p:nvCxnSpPr>
        <p:spPr bwMode="auto">
          <a:xfrm rot="16200000" flipH="1">
            <a:off x="5148059" y="1109458"/>
            <a:ext cx="1140023" cy="2986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65" name="TextBox 64"/>
          <p:cNvSpPr txBox="1"/>
          <p:nvPr/>
        </p:nvSpPr>
        <p:spPr>
          <a:xfrm>
            <a:off x="6803233" y="152400"/>
            <a:ext cx="2340767" cy="52322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Changeable Sheet Doublet</a:t>
            </a:r>
            <a:br>
              <a:rPr lang="en-US" sz="1400" dirty="0" smtClean="0"/>
            </a:br>
            <a:r>
              <a:rPr lang="en-US" sz="1400" dirty="0" smtClean="0"/>
              <a:t>(CS) in separate envelope  </a:t>
            </a:r>
            <a:endParaRPr lang="en-US" sz="1400" dirty="0"/>
          </a:p>
        </p:txBody>
      </p:sp>
      <p:cxnSp>
        <p:nvCxnSpPr>
          <p:cNvPr id="67" name="Straight Arrow Connector 66"/>
          <p:cNvCxnSpPr>
            <a:stCxn id="65" idx="2"/>
          </p:cNvCxnSpPr>
          <p:nvPr/>
        </p:nvCxnSpPr>
        <p:spPr bwMode="auto">
          <a:xfrm rot="5400000">
            <a:off x="7105919" y="1189702"/>
            <a:ext cx="1381780" cy="3536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2" grpId="0" animBg="1"/>
      <p:bldP spid="6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 as real time experiment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" y="990600"/>
            <a:ext cx="5257800" cy="4267200"/>
          </a:xfrm>
        </p:spPr>
        <p:txBody>
          <a:bodyPr/>
          <a:lstStyle/>
          <a:p>
            <a:r>
              <a:rPr lang="en-US" sz="1800" dirty="0" smtClean="0"/>
              <a:t>CNGS events are selected on a delayed time coincidence between proton extraction from SPS and the events in OPERA.</a:t>
            </a:r>
          </a:p>
          <a:p>
            <a:r>
              <a:rPr lang="en-US" sz="1800" dirty="0" smtClean="0"/>
              <a:t>The synchronization is based on GPS with </a:t>
            </a:r>
            <a:br>
              <a:rPr lang="en-US" sz="1800" dirty="0" smtClean="0"/>
            </a:br>
            <a:r>
              <a:rPr lang="en-US" sz="1800" dirty="0" smtClean="0"/>
              <a:t>precision of ~100 ns.</a:t>
            </a:r>
          </a:p>
          <a:p>
            <a:r>
              <a:rPr lang="en-US" sz="1800" dirty="0" smtClean="0"/>
              <a:t>DAQ </a:t>
            </a:r>
            <a:r>
              <a:rPr lang="en-US" sz="1800" dirty="0" err="1" smtClean="0"/>
              <a:t>livetime</a:t>
            </a:r>
            <a:r>
              <a:rPr lang="en-US" sz="1800" dirty="0" smtClean="0"/>
              <a:t> during CNGS is 98.8%</a:t>
            </a:r>
          </a:p>
          <a:p>
            <a:r>
              <a:rPr lang="en-US" sz="1800" dirty="0" smtClean="0"/>
              <a:t>Real time detection of neutrino interaction in target and in the rock surrounding OPERA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E7DF-76CF-364A-905C-B3443685C9D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1553" y="1018442"/>
            <a:ext cx="3782447" cy="256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5435600" y="838200"/>
            <a:ext cx="2413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R. </a:t>
            </a:r>
            <a:r>
              <a:rPr lang="en-US" sz="1400" dirty="0" err="1">
                <a:solidFill>
                  <a:srgbClr val="000000"/>
                </a:solidFill>
              </a:rPr>
              <a:t>Acquafredda</a:t>
            </a:r>
            <a:r>
              <a:rPr lang="en-US" sz="1400" dirty="0">
                <a:solidFill>
                  <a:srgbClr val="000000"/>
                </a:solidFill>
              </a:rPr>
              <a:t> et al.,  </a:t>
            </a:r>
          </a:p>
          <a:p>
            <a:r>
              <a:rPr lang="en-US" sz="1400" dirty="0">
                <a:solidFill>
                  <a:srgbClr val="000000"/>
                </a:solidFill>
              </a:rPr>
              <a:t>New J. Phys. 8 (2006) 303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581400"/>
            <a:ext cx="7467600" cy="252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819400" y="4724400"/>
            <a:ext cx="1600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Symbol" charset="2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Symbol" charset="2"/>
              </a:rPr>
              <a:t>m</a:t>
            </a:r>
            <a:r>
              <a:rPr lang="en-US" sz="1600" baseline="30000" dirty="0" smtClean="0">
                <a:solidFill>
                  <a:srgbClr val="000000"/>
                </a:solidFill>
                <a:latin typeface="Symbol" charset="2"/>
              </a:rPr>
              <a:t>+</a:t>
            </a:r>
            <a:r>
              <a:rPr lang="en-US" sz="1600" dirty="0" smtClean="0">
                <a:solidFill>
                  <a:srgbClr val="000000"/>
                </a:solidFill>
                <a:latin typeface="Symbol" charset="2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from anti-</a:t>
            </a:r>
            <a:r>
              <a:rPr lang="en-US" sz="16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600" baseline="-25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contamination </a:t>
            </a:r>
            <a:r>
              <a:rPr lang="en-US" sz="1600" baseline="30000" dirty="0" smtClean="0">
                <a:solidFill>
                  <a:srgbClr val="000000"/>
                </a:solidFill>
                <a:latin typeface="+mn-lt"/>
              </a:rPr>
              <a:t> 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6" name="Straight Arrow Connector 15"/>
          <p:cNvCxnSpPr>
            <a:stCxn id="14" idx="2"/>
          </p:cNvCxnSpPr>
          <p:nvPr/>
        </p:nvCxnSpPr>
        <p:spPr bwMode="auto">
          <a:xfrm rot="5400000">
            <a:off x="3130838" y="5150138"/>
            <a:ext cx="329624" cy="647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rot="5400000" flipH="1" flipV="1">
            <a:off x="1752600" y="4800600"/>
            <a:ext cx="19812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162800" y="4114800"/>
            <a:ext cx="1752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Beam tilt due</a:t>
            </a:r>
            <a:br>
              <a:rPr lang="en-US" sz="1600" dirty="0" smtClean="0"/>
            </a:br>
            <a:r>
              <a:rPr lang="en-US" sz="1600" dirty="0" smtClean="0"/>
              <a:t>earth curvature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 as hybrid detector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C2194-92F9-894B-B3D7-67088005B2A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4" descr="S:\DCIM\124_0210\sel\IMGP6506.JPG"/>
          <p:cNvPicPr>
            <a:picLocks noChangeAspect="1" noChangeArrowheads="1"/>
          </p:cNvPicPr>
          <p:nvPr/>
        </p:nvPicPr>
        <p:blipFill>
          <a:blip r:embed="rId2"/>
          <a:srcRect l="9525" t="2815" b="1811"/>
          <a:stretch>
            <a:fillRect/>
          </a:stretch>
        </p:blipFill>
        <p:spPr bwMode="auto">
          <a:xfrm>
            <a:off x="4464050" y="1087438"/>
            <a:ext cx="2836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S:\DCIM\124_0210\sel\IMGP6487.JPG"/>
          <p:cNvPicPr>
            <a:picLocks noChangeAspect="1" noChangeArrowheads="1"/>
          </p:cNvPicPr>
          <p:nvPr/>
        </p:nvPicPr>
        <p:blipFill>
          <a:blip r:embed="rId3"/>
          <a:srcRect t="32" b="4004"/>
          <a:stretch>
            <a:fillRect/>
          </a:stretch>
        </p:blipFill>
        <p:spPr bwMode="auto">
          <a:xfrm>
            <a:off x="0" y="1066800"/>
            <a:ext cx="31162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S:\DCIM\124_0210\sel\IMGP6500.JPG"/>
          <p:cNvPicPr>
            <a:picLocks noChangeAspect="1" noChangeArrowheads="1"/>
          </p:cNvPicPr>
          <p:nvPr/>
        </p:nvPicPr>
        <p:blipFill>
          <a:blip r:embed="rId4"/>
          <a:srcRect l="9070" t="2968" r="24023" b="880"/>
          <a:stretch>
            <a:fillRect/>
          </a:stretch>
        </p:blipFill>
        <p:spPr bwMode="auto">
          <a:xfrm>
            <a:off x="2516188" y="1087438"/>
            <a:ext cx="203041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S:\DCIM\124_0210\sel\IMGP6507.JPG"/>
          <p:cNvPicPr>
            <a:picLocks noChangeAspect="1" noChangeArrowheads="1"/>
          </p:cNvPicPr>
          <p:nvPr/>
        </p:nvPicPr>
        <p:blipFill>
          <a:blip r:embed="rId5"/>
          <a:srcRect l="30688" t="2217" b="3053"/>
          <a:stretch>
            <a:fillRect/>
          </a:stretch>
        </p:blipFill>
        <p:spPr bwMode="auto">
          <a:xfrm>
            <a:off x="6956425" y="1087438"/>
            <a:ext cx="21875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32"/>
          <p:cNvSpPr>
            <a:spLocks noChangeShapeType="1"/>
          </p:cNvSpPr>
          <p:nvPr/>
        </p:nvSpPr>
        <p:spPr bwMode="auto">
          <a:xfrm flipH="1">
            <a:off x="71438" y="977900"/>
            <a:ext cx="17272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1908175" y="762000"/>
            <a:ext cx="1008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>
                <a:latin typeface="Calibri" charset="0"/>
                <a:ea typeface="ＭＳ Ｐゴシック" charset="-128"/>
                <a:cs typeface="ＭＳ Ｐゴシック" charset="-128"/>
              </a:rPr>
              <a:t>SM1</a:t>
            </a:r>
          </a:p>
        </p:txBody>
      </p:sp>
      <p:sp>
        <p:nvSpPr>
          <p:cNvPr id="14" name="Line 34"/>
          <p:cNvSpPr>
            <a:spLocks noChangeShapeType="1"/>
          </p:cNvSpPr>
          <p:nvPr/>
        </p:nvSpPr>
        <p:spPr bwMode="auto">
          <a:xfrm>
            <a:off x="2700338" y="977900"/>
            <a:ext cx="17272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35"/>
          <p:cNvSpPr>
            <a:spLocks noChangeShapeType="1"/>
          </p:cNvSpPr>
          <p:nvPr/>
        </p:nvSpPr>
        <p:spPr bwMode="auto">
          <a:xfrm>
            <a:off x="7273925" y="977900"/>
            <a:ext cx="17272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36"/>
          <p:cNvSpPr>
            <a:spLocks noChangeShapeType="1"/>
          </p:cNvSpPr>
          <p:nvPr/>
        </p:nvSpPr>
        <p:spPr bwMode="auto">
          <a:xfrm flipH="1">
            <a:off x="4500563" y="977900"/>
            <a:ext cx="17272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6443663" y="762000"/>
            <a:ext cx="1008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>
                <a:latin typeface="Calibri" charset="0"/>
                <a:ea typeface="ＭＳ Ｐゴシック" charset="-128"/>
                <a:cs typeface="ＭＳ Ｐゴシック" charset="-128"/>
              </a:rPr>
              <a:t>SM2</a:t>
            </a:r>
          </a:p>
        </p:txBody>
      </p:sp>
      <p:sp>
        <p:nvSpPr>
          <p:cNvPr id="18" name="Line 43"/>
          <p:cNvSpPr>
            <a:spLocks noChangeShapeType="1"/>
          </p:cNvSpPr>
          <p:nvPr/>
        </p:nvSpPr>
        <p:spPr bwMode="auto">
          <a:xfrm>
            <a:off x="7380288" y="5189538"/>
            <a:ext cx="120650" cy="8112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5" y="3273425"/>
            <a:ext cx="4572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グループ化 27"/>
          <p:cNvGrpSpPr>
            <a:grpSpLocks/>
          </p:cNvGrpSpPr>
          <p:nvPr/>
        </p:nvGrpSpPr>
        <p:grpSpPr bwMode="auto">
          <a:xfrm>
            <a:off x="5000625" y="1905000"/>
            <a:ext cx="4143375" cy="2024063"/>
            <a:chOff x="5000628" y="1905000"/>
            <a:chExt cx="4143372" cy="2024066"/>
          </a:xfrm>
        </p:grpSpPr>
        <p:sp>
          <p:nvSpPr>
            <p:cNvPr id="21" name="テキスト ボックス 24"/>
            <p:cNvSpPr txBox="1">
              <a:spLocks noChangeArrowheads="1"/>
            </p:cNvSpPr>
            <p:nvPr/>
          </p:nvSpPr>
          <p:spPr bwMode="auto">
            <a:xfrm>
              <a:off x="5181600" y="1905000"/>
              <a:ext cx="3962400" cy="923330"/>
            </a:xfrm>
            <a:prstGeom prst="rect">
              <a:avLst/>
            </a:prstGeom>
            <a:solidFill>
              <a:srgbClr val="C0F6C9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kumimoji="1" lang="en-US" altLang="ja-JP">
                  <a:latin typeface="Calibri" charset="0"/>
                  <a:ea typeface="ＭＳ Ｐゴシック" charset="-128"/>
                  <a:cs typeface="ＭＳ Ｐゴシック" charset="-128"/>
                </a:rPr>
                <a:t>Extract Brick and CS, scan CS.</a:t>
              </a:r>
            </a:p>
            <a:p>
              <a:r>
                <a:rPr kumimoji="1" lang="en-US" altLang="ja-JP">
                  <a:latin typeface="Calibri" charset="0"/>
                  <a:ea typeface="ＭＳ Ｐゴシック" charset="-128"/>
                  <a:cs typeface="ＭＳ Ｐゴシック" charset="-128"/>
                </a:rPr>
                <a:t>Confirm the event in the </a:t>
              </a:r>
              <a:r>
                <a:rPr lang="en-US" altLang="ja-JP">
                  <a:latin typeface="Calibri" charset="0"/>
                  <a:ea typeface="ＭＳ Ｐゴシック" charset="-128"/>
                  <a:cs typeface="ＭＳ Ｐゴシック" charset="-128"/>
                </a:rPr>
                <a:t>ECC brick</a:t>
              </a:r>
              <a:r>
                <a:rPr kumimoji="1" lang="en-US" altLang="ja-JP">
                  <a:latin typeface="Calibri" charset="0"/>
                  <a:ea typeface="ＭＳ Ｐゴシック" charset="-128"/>
                  <a:cs typeface="ＭＳ Ｐゴシック" charset="-128"/>
                </a:rPr>
                <a:t>.</a:t>
              </a:r>
            </a:p>
            <a:p>
              <a:r>
                <a:rPr lang="en-US" altLang="ja-JP">
                  <a:latin typeface="Calibri" charset="0"/>
                  <a:ea typeface="ＭＳ Ｐゴシック" charset="-128"/>
                  <a:cs typeface="ＭＳ Ｐゴシック" charset="-128"/>
                </a:rPr>
                <a:t>Develop brick and send to scanning labs.</a:t>
              </a:r>
              <a:endParaRPr kumimoji="1" lang="ja-JP" altLang="en-US"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円/楕円 25"/>
            <p:cNvSpPr/>
            <p:nvPr/>
          </p:nvSpPr>
          <p:spPr>
            <a:xfrm>
              <a:off x="5000628" y="3571877"/>
              <a:ext cx="357188" cy="35718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右矢印 26"/>
            <p:cNvSpPr>
              <a:spLocks noChangeArrowheads="1"/>
            </p:cNvSpPr>
            <p:nvPr/>
          </p:nvSpPr>
          <p:spPr bwMode="auto">
            <a:xfrm rot="-3874745">
              <a:off x="5016039" y="3079767"/>
              <a:ext cx="785818" cy="214314"/>
            </a:xfrm>
            <a:prstGeom prst="rightArrow">
              <a:avLst>
                <a:gd name="adj1" fmla="val 50000"/>
                <a:gd name="adj2" fmla="val 49992"/>
              </a:avLst>
            </a:prstGeom>
            <a:solidFill>
              <a:srgbClr val="C0F6C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kumimoji="1" lang="ja-JP" altLang="en-US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4" name="Text Box 45"/>
          <p:cNvSpPr txBox="1">
            <a:spLocks noChangeArrowheads="1"/>
          </p:cNvSpPr>
          <p:nvPr/>
        </p:nvSpPr>
        <p:spPr bwMode="auto">
          <a:xfrm>
            <a:off x="561975" y="5715000"/>
            <a:ext cx="1800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>
                <a:latin typeface="Calibri" charset="0"/>
                <a:ea typeface="ＭＳ Ｐゴシック" charset="-128"/>
                <a:cs typeface="ＭＳ Ｐゴシック" charset="-128"/>
              </a:rPr>
              <a:t>Target area (ECC + CS + TT)</a:t>
            </a:r>
          </a:p>
        </p:txBody>
      </p:sp>
      <p:sp>
        <p:nvSpPr>
          <p:cNvPr id="25" name="Text Box 46"/>
          <p:cNvSpPr txBox="1">
            <a:spLocks noChangeArrowheads="1"/>
          </p:cNvSpPr>
          <p:nvPr/>
        </p:nvSpPr>
        <p:spPr bwMode="auto">
          <a:xfrm>
            <a:off x="2286000" y="5715000"/>
            <a:ext cx="2362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b="1" dirty="0" err="1">
                <a:latin typeface="Calibri" charset="0"/>
                <a:ea typeface="ＭＳ Ｐゴシック" charset="-128"/>
                <a:cs typeface="ＭＳ Ｐゴシック" charset="-128"/>
              </a:rPr>
              <a:t>Muon</a:t>
            </a:r>
            <a:r>
              <a:rPr lang="en-US" altLang="ja-JP" sz="2000" b="1" dirty="0">
                <a:latin typeface="Calibri" charset="0"/>
                <a:ea typeface="ＭＳ Ｐゴシック" charset="-128"/>
                <a:cs typeface="ＭＳ Ｐゴシック" charset="-128"/>
              </a:rPr>
              <a:t> spectrometer (</a:t>
            </a:r>
            <a:r>
              <a:rPr lang="en-US" altLang="ja-JP" sz="2000" b="1" dirty="0" err="1">
                <a:latin typeface="Calibri" charset="0"/>
                <a:ea typeface="ＭＳ Ｐゴシック" charset="-128"/>
                <a:cs typeface="ＭＳ Ｐゴシック" charset="-128"/>
              </a:rPr>
              <a:t>Magnet+RPC+PT</a:t>
            </a:r>
            <a:r>
              <a:rPr lang="en-US" altLang="ja-JP" sz="2000" b="1" dirty="0">
                <a:latin typeface="Calibri" charset="0"/>
                <a:ea typeface="ＭＳ Ｐゴシック" charset="-128"/>
                <a:cs typeface="ＭＳ Ｐゴシック" charset="-128"/>
              </a:rPr>
              <a:t>)</a:t>
            </a:r>
          </a:p>
        </p:txBody>
      </p:sp>
      <p:sp>
        <p:nvSpPr>
          <p:cNvPr id="26" name="右中かっこ 30"/>
          <p:cNvSpPr/>
          <p:nvPr/>
        </p:nvSpPr>
        <p:spPr>
          <a:xfrm rot="5400000">
            <a:off x="1181100" y="5067300"/>
            <a:ext cx="228600" cy="1676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kumimoji="1" lang="ja-JP" alt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右中かっこ 31"/>
          <p:cNvSpPr/>
          <p:nvPr/>
        </p:nvSpPr>
        <p:spPr>
          <a:xfrm rot="5400000">
            <a:off x="3276600" y="4724400"/>
            <a:ext cx="228600" cy="2362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kumimoji="1" lang="ja-JP" alt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Text Box 49"/>
          <p:cNvSpPr txBox="1">
            <a:spLocks noChangeArrowheads="1"/>
          </p:cNvSpPr>
          <p:nvPr/>
        </p:nvSpPr>
        <p:spPr bwMode="auto">
          <a:xfrm>
            <a:off x="6572250" y="5929313"/>
            <a:ext cx="2714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>
                <a:latin typeface="Calibri" charset="0"/>
                <a:ea typeface="ＭＳ Ｐゴシック" charset="-128"/>
                <a:cs typeface="ＭＳ Ｐゴシック" charset="-128"/>
              </a:rPr>
              <a:t>Brick Manipulator System</a:t>
            </a: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762000"/>
            <a:ext cx="3289300" cy="2297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30" name="Group 24"/>
          <p:cNvGrpSpPr>
            <a:grpSpLocks/>
          </p:cNvGrpSpPr>
          <p:nvPr/>
        </p:nvGrpSpPr>
        <p:grpSpPr bwMode="auto">
          <a:xfrm>
            <a:off x="609600" y="3962400"/>
            <a:ext cx="3892378" cy="2667000"/>
            <a:chOff x="2592" y="960"/>
            <a:chExt cx="2976" cy="2208"/>
          </a:xfrm>
        </p:grpSpPr>
        <p:sp>
          <p:nvSpPr>
            <p:cNvPr id="31" name="Rectangle 23"/>
            <p:cNvSpPr>
              <a:spLocks noChangeArrowheads="1"/>
            </p:cNvSpPr>
            <p:nvPr/>
          </p:nvSpPr>
          <p:spPr bwMode="auto">
            <a:xfrm>
              <a:off x="2592" y="960"/>
              <a:ext cx="2976" cy="2208"/>
            </a:xfrm>
            <a:prstGeom prst="rect">
              <a:avLst/>
            </a:prstGeom>
            <a:solidFill>
              <a:srgbClr val="F3F3F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2" name="Picture 21" descr="34730"/>
            <p:cNvPicPr>
              <a:picLocks noChangeAspect="1" noChangeArrowheads="1"/>
            </p:cNvPicPr>
            <p:nvPr/>
          </p:nvPicPr>
          <p:blipFill>
            <a:blip r:embed="rId8"/>
            <a:srcRect r="5820"/>
            <a:stretch>
              <a:fillRect/>
            </a:stretch>
          </p:blipFill>
          <p:spPr bwMode="auto">
            <a:xfrm>
              <a:off x="2592" y="969"/>
              <a:ext cx="2855" cy="2199"/>
            </a:xfrm>
            <a:prstGeom prst="rect">
              <a:avLst/>
            </a:prstGeom>
            <a:noFill/>
          </p:spPr>
        </p:pic>
        <p:pic>
          <p:nvPicPr>
            <p:cNvPr id="33" name="Picture 22" descr="34730"/>
            <p:cNvPicPr>
              <a:picLocks noChangeAspect="1" noChangeArrowheads="1"/>
            </p:cNvPicPr>
            <p:nvPr/>
          </p:nvPicPr>
          <p:blipFill>
            <a:blip r:embed="rId8"/>
            <a:srcRect l="11429" t="5922" r="84329" b="90215"/>
            <a:stretch>
              <a:fillRect/>
            </a:stretch>
          </p:blipFill>
          <p:spPr bwMode="auto">
            <a:xfrm>
              <a:off x="5376" y="2856"/>
              <a:ext cx="145" cy="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" name="Left Arrow 33"/>
          <p:cNvSpPr/>
          <p:nvPr/>
        </p:nvSpPr>
        <p:spPr bwMode="auto">
          <a:xfrm rot="627371">
            <a:off x="3779758" y="1844291"/>
            <a:ext cx="1066800" cy="457200"/>
          </a:xfrm>
          <a:prstGeom prst="leftArrow">
            <a:avLst/>
          </a:prstGeom>
          <a:solidFill>
            <a:srgbClr val="AFF8C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133600" y="990600"/>
            <a:ext cx="685800" cy="3352800"/>
            <a:chOff x="2133600" y="990600"/>
            <a:chExt cx="685800" cy="3352800"/>
          </a:xfrm>
        </p:grpSpPr>
        <p:cxnSp>
          <p:nvCxnSpPr>
            <p:cNvPr id="36" name="Straight Arrow Connector 35"/>
            <p:cNvCxnSpPr>
              <a:stCxn id="38" idx="4"/>
            </p:cNvCxnSpPr>
            <p:nvPr/>
          </p:nvCxnSpPr>
          <p:spPr bwMode="auto">
            <a:xfrm rot="16200000" flipH="1">
              <a:off x="2000250" y="3752850"/>
              <a:ext cx="1066800" cy="1143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38" name="Oval 37"/>
            <p:cNvSpPr/>
            <p:nvPr/>
          </p:nvSpPr>
          <p:spPr bwMode="auto">
            <a:xfrm>
              <a:off x="2133600" y="990600"/>
              <a:ext cx="685800" cy="2286000"/>
            </a:xfrm>
            <a:prstGeom prst="ellipse">
              <a:avLst/>
            </a:prstGeom>
            <a:noFill/>
            <a:ln w="381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191766" y="4792592"/>
            <a:ext cx="3495034" cy="1608208"/>
            <a:chOff x="4876294" y="4285491"/>
            <a:chExt cx="3495034" cy="1608208"/>
          </a:xfrm>
        </p:grpSpPr>
        <p:sp>
          <p:nvSpPr>
            <p:cNvPr id="42" name="TextBox 41"/>
            <p:cNvSpPr txBox="1"/>
            <p:nvPr/>
          </p:nvSpPr>
          <p:spPr>
            <a:xfrm>
              <a:off x="4876294" y="4848422"/>
              <a:ext cx="3493264" cy="923330"/>
            </a:xfrm>
            <a:prstGeom prst="rect">
              <a:avLst/>
            </a:prstGeom>
            <a:solidFill>
              <a:srgbClr val="FFFFCE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Brick finding eff. on 2008 Data</a:t>
              </a:r>
            </a:p>
            <a:p>
              <a:pPr>
                <a:buFont typeface="Arial"/>
                <a:buChar char="•"/>
              </a:pPr>
              <a:r>
                <a:rPr lang="en-US" dirty="0" smtClean="0"/>
                <a:t> 1</a:t>
              </a:r>
              <a:r>
                <a:rPr lang="en-US" baseline="30000" dirty="0" smtClean="0"/>
                <a:t>st</a:t>
              </a:r>
              <a:r>
                <a:rPr lang="en-US" dirty="0" smtClean="0"/>
                <a:t> brick: 72%</a:t>
              </a:r>
            </a:p>
            <a:p>
              <a:pPr>
                <a:buFont typeface="Arial"/>
                <a:buChar char="•"/>
              </a:pPr>
              <a:r>
                <a:rPr lang="en-US" dirty="0" smtClean="0"/>
                <a:t> After 2</a:t>
              </a:r>
              <a:r>
                <a:rPr lang="en-US" baseline="30000" dirty="0" smtClean="0"/>
                <a:t>nd</a:t>
              </a:r>
              <a:r>
                <a:rPr lang="en-US" dirty="0" smtClean="0"/>
                <a:t> brick extraction &gt; 80% 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015419">
              <a:off x="7367169" y="4889540"/>
              <a:ext cx="1608208" cy="400110"/>
            </a:xfrm>
            <a:prstGeom prst="rect">
              <a:avLst/>
            </a:prstGeom>
            <a:solidFill>
              <a:srgbClr val="FFFFCE">
                <a:alpha val="61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E90000"/>
                  </a:solidFill>
                  <a:latin typeface="Arial Rounded MT Bold"/>
                  <a:cs typeface="Arial Rounded MT Bold"/>
                </a:rPr>
                <a:t>Preliminary</a:t>
              </a:r>
              <a:endParaRPr lang="en-US" sz="2000" dirty="0">
                <a:solidFill>
                  <a:srgbClr val="E90000"/>
                </a:solidFill>
                <a:latin typeface="Arial Rounded MT Bold"/>
                <a:cs typeface="Arial Rounded MT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OPERA hybrid det.: vertex location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E7DF-76CF-364A-905C-B3443685C9D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Rectangle 96"/>
          <p:cNvSpPr>
            <a:spLocks noChangeArrowheads="1"/>
          </p:cNvSpPr>
          <p:nvPr/>
        </p:nvSpPr>
        <p:spPr bwMode="auto">
          <a:xfrm>
            <a:off x="1905000" y="2895600"/>
            <a:ext cx="5486400" cy="312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95"/>
          <p:cNvSpPr>
            <a:spLocks noChangeArrowheads="1"/>
          </p:cNvSpPr>
          <p:nvPr/>
        </p:nvSpPr>
        <p:spPr bwMode="auto">
          <a:xfrm>
            <a:off x="2263775" y="3197225"/>
            <a:ext cx="104775" cy="2514600"/>
          </a:xfrm>
          <a:prstGeom prst="rect">
            <a:avLst/>
          </a:prstGeom>
          <a:solidFill>
            <a:srgbClr val="FFCC00">
              <a:alpha val="38000"/>
            </a:srgbClr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8" name="Rectangle 96"/>
          <p:cNvSpPr>
            <a:spLocks noChangeArrowheads="1"/>
          </p:cNvSpPr>
          <p:nvPr/>
        </p:nvSpPr>
        <p:spPr bwMode="auto">
          <a:xfrm>
            <a:off x="2378075" y="3197225"/>
            <a:ext cx="228600" cy="2514600"/>
          </a:xfrm>
          <a:prstGeom prst="rect">
            <a:avLst/>
          </a:prstGeom>
          <a:solidFill>
            <a:srgbClr val="B2B2B2">
              <a:alpha val="58000"/>
            </a:srgbClr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9" name="Rectangle 97"/>
          <p:cNvSpPr>
            <a:spLocks noChangeArrowheads="1"/>
          </p:cNvSpPr>
          <p:nvPr/>
        </p:nvSpPr>
        <p:spPr bwMode="auto">
          <a:xfrm>
            <a:off x="2616200" y="3197225"/>
            <a:ext cx="104775" cy="2514600"/>
          </a:xfrm>
          <a:prstGeom prst="rect">
            <a:avLst/>
          </a:prstGeom>
          <a:solidFill>
            <a:srgbClr val="FFCC00">
              <a:alpha val="38000"/>
            </a:srgbClr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0" name="Rectangle 98"/>
          <p:cNvSpPr>
            <a:spLocks noChangeArrowheads="1"/>
          </p:cNvSpPr>
          <p:nvPr/>
        </p:nvSpPr>
        <p:spPr bwMode="auto">
          <a:xfrm>
            <a:off x="2730500" y="3197225"/>
            <a:ext cx="228600" cy="2514600"/>
          </a:xfrm>
          <a:prstGeom prst="rect">
            <a:avLst/>
          </a:prstGeom>
          <a:solidFill>
            <a:srgbClr val="B2B2B2">
              <a:alpha val="58000"/>
            </a:srgbClr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1" name="Rectangle 99"/>
          <p:cNvSpPr>
            <a:spLocks noChangeArrowheads="1"/>
          </p:cNvSpPr>
          <p:nvPr/>
        </p:nvSpPr>
        <p:spPr bwMode="auto">
          <a:xfrm>
            <a:off x="2968625" y="3197225"/>
            <a:ext cx="104775" cy="2514600"/>
          </a:xfrm>
          <a:prstGeom prst="rect">
            <a:avLst/>
          </a:prstGeom>
          <a:solidFill>
            <a:srgbClr val="FFCC00">
              <a:alpha val="38000"/>
            </a:srgbClr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2" name="Rectangle 100"/>
          <p:cNvSpPr>
            <a:spLocks noChangeArrowheads="1"/>
          </p:cNvSpPr>
          <p:nvPr/>
        </p:nvSpPr>
        <p:spPr bwMode="auto">
          <a:xfrm>
            <a:off x="3082925" y="3197225"/>
            <a:ext cx="228600" cy="2514600"/>
          </a:xfrm>
          <a:prstGeom prst="rect">
            <a:avLst/>
          </a:prstGeom>
          <a:solidFill>
            <a:srgbClr val="B2B2B2">
              <a:alpha val="58000"/>
            </a:srgbClr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3" name="Rectangle 101"/>
          <p:cNvSpPr>
            <a:spLocks noChangeArrowheads="1"/>
          </p:cNvSpPr>
          <p:nvPr/>
        </p:nvSpPr>
        <p:spPr bwMode="auto">
          <a:xfrm>
            <a:off x="3321050" y="3197225"/>
            <a:ext cx="104775" cy="2514600"/>
          </a:xfrm>
          <a:prstGeom prst="rect">
            <a:avLst/>
          </a:prstGeom>
          <a:solidFill>
            <a:srgbClr val="FFCC00">
              <a:alpha val="38000"/>
            </a:srgbClr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4" name="Rectangle 102"/>
          <p:cNvSpPr>
            <a:spLocks noChangeArrowheads="1"/>
          </p:cNvSpPr>
          <p:nvPr/>
        </p:nvSpPr>
        <p:spPr bwMode="auto">
          <a:xfrm>
            <a:off x="3435350" y="3197225"/>
            <a:ext cx="228600" cy="2514600"/>
          </a:xfrm>
          <a:prstGeom prst="rect">
            <a:avLst/>
          </a:prstGeom>
          <a:solidFill>
            <a:srgbClr val="B2B2B2">
              <a:alpha val="58000"/>
            </a:srgbClr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5" name="Rectangle 103"/>
          <p:cNvSpPr>
            <a:spLocks noChangeArrowheads="1"/>
          </p:cNvSpPr>
          <p:nvPr/>
        </p:nvSpPr>
        <p:spPr bwMode="auto">
          <a:xfrm>
            <a:off x="3673475" y="3197225"/>
            <a:ext cx="104775" cy="2514600"/>
          </a:xfrm>
          <a:prstGeom prst="rect">
            <a:avLst/>
          </a:prstGeom>
          <a:solidFill>
            <a:srgbClr val="FFCC00">
              <a:alpha val="38000"/>
            </a:srgbClr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6" name="Rectangle 104"/>
          <p:cNvSpPr>
            <a:spLocks noChangeArrowheads="1"/>
          </p:cNvSpPr>
          <p:nvPr/>
        </p:nvSpPr>
        <p:spPr bwMode="auto">
          <a:xfrm>
            <a:off x="3787775" y="3197225"/>
            <a:ext cx="228600" cy="2514600"/>
          </a:xfrm>
          <a:prstGeom prst="rect">
            <a:avLst/>
          </a:prstGeom>
          <a:solidFill>
            <a:srgbClr val="B2B2B2">
              <a:alpha val="58000"/>
            </a:srgbClr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7" name="Rectangle 105"/>
          <p:cNvSpPr>
            <a:spLocks noChangeArrowheads="1"/>
          </p:cNvSpPr>
          <p:nvPr/>
        </p:nvSpPr>
        <p:spPr bwMode="auto">
          <a:xfrm>
            <a:off x="4025900" y="3197225"/>
            <a:ext cx="104775" cy="2514600"/>
          </a:xfrm>
          <a:prstGeom prst="rect">
            <a:avLst/>
          </a:prstGeom>
          <a:solidFill>
            <a:srgbClr val="FFCC00">
              <a:alpha val="38000"/>
            </a:srgbClr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8" name="Rectangle 106"/>
          <p:cNvSpPr>
            <a:spLocks noChangeArrowheads="1"/>
          </p:cNvSpPr>
          <p:nvPr/>
        </p:nvSpPr>
        <p:spPr bwMode="auto">
          <a:xfrm>
            <a:off x="4140200" y="3197225"/>
            <a:ext cx="228600" cy="2514600"/>
          </a:xfrm>
          <a:prstGeom prst="rect">
            <a:avLst/>
          </a:prstGeom>
          <a:solidFill>
            <a:srgbClr val="B2B2B2">
              <a:alpha val="58000"/>
            </a:srgbClr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9" name="Rectangle 107"/>
          <p:cNvSpPr>
            <a:spLocks noChangeArrowheads="1"/>
          </p:cNvSpPr>
          <p:nvPr/>
        </p:nvSpPr>
        <p:spPr bwMode="auto">
          <a:xfrm>
            <a:off x="4378325" y="3197225"/>
            <a:ext cx="104775" cy="2514600"/>
          </a:xfrm>
          <a:prstGeom prst="rect">
            <a:avLst/>
          </a:prstGeom>
          <a:solidFill>
            <a:srgbClr val="FFCC00">
              <a:alpha val="38000"/>
            </a:srgbClr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0" name="Rectangle 108"/>
          <p:cNvSpPr>
            <a:spLocks noChangeArrowheads="1"/>
          </p:cNvSpPr>
          <p:nvPr/>
        </p:nvSpPr>
        <p:spPr bwMode="auto">
          <a:xfrm>
            <a:off x="4492625" y="3197225"/>
            <a:ext cx="228600" cy="2514600"/>
          </a:xfrm>
          <a:prstGeom prst="rect">
            <a:avLst/>
          </a:prstGeom>
          <a:solidFill>
            <a:srgbClr val="B2B2B2">
              <a:alpha val="58000"/>
            </a:srgbClr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1" name="Rectangle 109"/>
          <p:cNvSpPr>
            <a:spLocks noChangeArrowheads="1"/>
          </p:cNvSpPr>
          <p:nvPr/>
        </p:nvSpPr>
        <p:spPr bwMode="auto">
          <a:xfrm>
            <a:off x="4730750" y="3197225"/>
            <a:ext cx="104775" cy="2514600"/>
          </a:xfrm>
          <a:prstGeom prst="rect">
            <a:avLst/>
          </a:prstGeom>
          <a:solidFill>
            <a:srgbClr val="FFCC00">
              <a:alpha val="38000"/>
            </a:srgbClr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2" name="Rectangle 110"/>
          <p:cNvSpPr>
            <a:spLocks noChangeArrowheads="1"/>
          </p:cNvSpPr>
          <p:nvPr/>
        </p:nvSpPr>
        <p:spPr bwMode="auto">
          <a:xfrm>
            <a:off x="4845050" y="3197225"/>
            <a:ext cx="228600" cy="2514600"/>
          </a:xfrm>
          <a:prstGeom prst="rect">
            <a:avLst/>
          </a:prstGeom>
          <a:solidFill>
            <a:srgbClr val="B2B2B2">
              <a:alpha val="58000"/>
            </a:srgbClr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3" name="Rectangle 111"/>
          <p:cNvSpPr>
            <a:spLocks noChangeArrowheads="1"/>
          </p:cNvSpPr>
          <p:nvPr/>
        </p:nvSpPr>
        <p:spPr bwMode="auto">
          <a:xfrm>
            <a:off x="5083175" y="3197225"/>
            <a:ext cx="104775" cy="2514600"/>
          </a:xfrm>
          <a:prstGeom prst="rect">
            <a:avLst/>
          </a:prstGeom>
          <a:solidFill>
            <a:srgbClr val="FFCC00">
              <a:alpha val="38000"/>
            </a:srgbClr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4" name="Rectangle 112"/>
          <p:cNvSpPr>
            <a:spLocks noChangeArrowheads="1"/>
          </p:cNvSpPr>
          <p:nvPr/>
        </p:nvSpPr>
        <p:spPr bwMode="auto">
          <a:xfrm>
            <a:off x="5197475" y="3197225"/>
            <a:ext cx="228600" cy="2514600"/>
          </a:xfrm>
          <a:prstGeom prst="rect">
            <a:avLst/>
          </a:prstGeom>
          <a:solidFill>
            <a:srgbClr val="B2B2B2">
              <a:alpha val="58000"/>
            </a:srgbClr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5" name="Rectangle 113"/>
          <p:cNvSpPr>
            <a:spLocks noChangeArrowheads="1"/>
          </p:cNvSpPr>
          <p:nvPr/>
        </p:nvSpPr>
        <p:spPr bwMode="auto">
          <a:xfrm>
            <a:off x="5435600" y="3197225"/>
            <a:ext cx="104775" cy="2514600"/>
          </a:xfrm>
          <a:prstGeom prst="rect">
            <a:avLst/>
          </a:prstGeom>
          <a:solidFill>
            <a:srgbClr val="FFCC00">
              <a:alpha val="38000"/>
            </a:srgbClr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6" name="Rectangle 114"/>
          <p:cNvSpPr>
            <a:spLocks noChangeArrowheads="1"/>
          </p:cNvSpPr>
          <p:nvPr/>
        </p:nvSpPr>
        <p:spPr bwMode="auto">
          <a:xfrm>
            <a:off x="5549900" y="3197225"/>
            <a:ext cx="228600" cy="2514600"/>
          </a:xfrm>
          <a:prstGeom prst="rect">
            <a:avLst/>
          </a:prstGeom>
          <a:solidFill>
            <a:srgbClr val="B2B2B2">
              <a:alpha val="58000"/>
            </a:srgbClr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7" name="Rectangle 115"/>
          <p:cNvSpPr>
            <a:spLocks noChangeArrowheads="1"/>
          </p:cNvSpPr>
          <p:nvPr/>
        </p:nvSpPr>
        <p:spPr bwMode="auto">
          <a:xfrm>
            <a:off x="5788025" y="3197225"/>
            <a:ext cx="104775" cy="2514600"/>
          </a:xfrm>
          <a:prstGeom prst="rect">
            <a:avLst/>
          </a:prstGeom>
          <a:solidFill>
            <a:srgbClr val="FFCC00">
              <a:alpha val="38000"/>
            </a:srgbClr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8" name="Rectangle 116"/>
          <p:cNvSpPr>
            <a:spLocks noChangeArrowheads="1"/>
          </p:cNvSpPr>
          <p:nvPr/>
        </p:nvSpPr>
        <p:spPr bwMode="auto">
          <a:xfrm>
            <a:off x="5902325" y="3197225"/>
            <a:ext cx="228600" cy="2514600"/>
          </a:xfrm>
          <a:prstGeom prst="rect">
            <a:avLst/>
          </a:prstGeom>
          <a:solidFill>
            <a:srgbClr val="B2B2B2">
              <a:alpha val="58000"/>
            </a:srgbClr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9" name="Rectangle 117"/>
          <p:cNvSpPr>
            <a:spLocks noChangeArrowheads="1"/>
          </p:cNvSpPr>
          <p:nvPr/>
        </p:nvSpPr>
        <p:spPr bwMode="auto">
          <a:xfrm>
            <a:off x="6140450" y="3197225"/>
            <a:ext cx="104775" cy="2514600"/>
          </a:xfrm>
          <a:prstGeom prst="rect">
            <a:avLst/>
          </a:prstGeom>
          <a:solidFill>
            <a:srgbClr val="FFCC00">
              <a:alpha val="38000"/>
            </a:srgbClr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0" name="Rectangle 118"/>
          <p:cNvSpPr>
            <a:spLocks noChangeArrowheads="1"/>
          </p:cNvSpPr>
          <p:nvPr/>
        </p:nvSpPr>
        <p:spPr bwMode="auto">
          <a:xfrm>
            <a:off x="6254750" y="3197225"/>
            <a:ext cx="228600" cy="2514600"/>
          </a:xfrm>
          <a:prstGeom prst="rect">
            <a:avLst/>
          </a:prstGeom>
          <a:solidFill>
            <a:srgbClr val="B2B2B2">
              <a:alpha val="58000"/>
            </a:srgbClr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1" name="Rectangle 119"/>
          <p:cNvSpPr>
            <a:spLocks noChangeArrowheads="1"/>
          </p:cNvSpPr>
          <p:nvPr/>
        </p:nvSpPr>
        <p:spPr bwMode="auto">
          <a:xfrm>
            <a:off x="6486525" y="3197225"/>
            <a:ext cx="104775" cy="2514600"/>
          </a:xfrm>
          <a:prstGeom prst="rect">
            <a:avLst/>
          </a:prstGeom>
          <a:solidFill>
            <a:srgbClr val="FFCC00">
              <a:alpha val="38000"/>
            </a:srgbClr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2" name="Rectangle 121"/>
          <p:cNvSpPr>
            <a:spLocks noChangeArrowheads="1"/>
          </p:cNvSpPr>
          <p:nvPr/>
        </p:nvSpPr>
        <p:spPr bwMode="auto">
          <a:xfrm>
            <a:off x="6845300" y="3197225"/>
            <a:ext cx="104775" cy="2514600"/>
          </a:xfrm>
          <a:prstGeom prst="rect">
            <a:avLst/>
          </a:prstGeom>
          <a:solidFill>
            <a:srgbClr val="FFCC00">
              <a:alpha val="38000"/>
            </a:srgbClr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3" name="Rectangle 122"/>
          <p:cNvSpPr>
            <a:spLocks noChangeArrowheads="1"/>
          </p:cNvSpPr>
          <p:nvPr/>
        </p:nvSpPr>
        <p:spPr bwMode="auto">
          <a:xfrm>
            <a:off x="6950075" y="3197225"/>
            <a:ext cx="104775" cy="2514600"/>
          </a:xfrm>
          <a:prstGeom prst="rect">
            <a:avLst/>
          </a:prstGeom>
          <a:solidFill>
            <a:srgbClr val="FFCC00">
              <a:alpha val="38000"/>
            </a:srgbClr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4" name="Line 151"/>
          <p:cNvSpPr>
            <a:spLocks noChangeShapeType="1"/>
          </p:cNvSpPr>
          <p:nvPr/>
        </p:nvSpPr>
        <p:spPr bwMode="auto">
          <a:xfrm flipV="1">
            <a:off x="6502400" y="3654425"/>
            <a:ext cx="66675" cy="333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5" name="Line 152"/>
          <p:cNvSpPr>
            <a:spLocks noChangeShapeType="1"/>
          </p:cNvSpPr>
          <p:nvPr/>
        </p:nvSpPr>
        <p:spPr bwMode="auto">
          <a:xfrm flipV="1">
            <a:off x="5807075" y="3924300"/>
            <a:ext cx="66675" cy="34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6" name="Line 153"/>
          <p:cNvSpPr>
            <a:spLocks noChangeShapeType="1"/>
          </p:cNvSpPr>
          <p:nvPr/>
        </p:nvSpPr>
        <p:spPr bwMode="auto">
          <a:xfrm flipV="1">
            <a:off x="5445125" y="4035425"/>
            <a:ext cx="762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7" name="Line 154"/>
          <p:cNvSpPr>
            <a:spLocks noChangeShapeType="1"/>
          </p:cNvSpPr>
          <p:nvPr/>
        </p:nvSpPr>
        <p:spPr bwMode="auto">
          <a:xfrm flipV="1">
            <a:off x="5078413" y="4187825"/>
            <a:ext cx="114300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8" name="Line 155"/>
          <p:cNvSpPr>
            <a:spLocks noChangeShapeType="1"/>
          </p:cNvSpPr>
          <p:nvPr/>
        </p:nvSpPr>
        <p:spPr bwMode="auto">
          <a:xfrm flipV="1">
            <a:off x="4735513" y="4264025"/>
            <a:ext cx="100012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9" name="Oval 156"/>
          <p:cNvSpPr>
            <a:spLocks noChangeArrowheads="1"/>
          </p:cNvSpPr>
          <p:nvPr/>
        </p:nvSpPr>
        <p:spPr bwMode="auto">
          <a:xfrm rot="20485875">
            <a:off x="6700838" y="3394075"/>
            <a:ext cx="515937" cy="247650"/>
          </a:xfrm>
          <a:prstGeom prst="ellipse">
            <a:avLst/>
          </a:prstGeom>
          <a:solidFill>
            <a:srgbClr val="0000FF">
              <a:alpha val="32001"/>
            </a:srgbClr>
          </a:solidFill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grpSp>
        <p:nvGrpSpPr>
          <p:cNvPr id="40" name="Group 157"/>
          <p:cNvGrpSpPr>
            <a:grpSpLocks/>
          </p:cNvGrpSpPr>
          <p:nvPr/>
        </p:nvGrpSpPr>
        <p:grpSpPr bwMode="auto">
          <a:xfrm>
            <a:off x="4359275" y="4416425"/>
            <a:ext cx="152400" cy="76200"/>
            <a:chOff x="3552" y="2928"/>
            <a:chExt cx="96" cy="48"/>
          </a:xfrm>
        </p:grpSpPr>
        <p:sp>
          <p:nvSpPr>
            <p:cNvPr id="41" name="Line 158"/>
            <p:cNvSpPr>
              <a:spLocks noChangeShapeType="1"/>
            </p:cNvSpPr>
            <p:nvPr/>
          </p:nvSpPr>
          <p:spPr bwMode="auto">
            <a:xfrm>
              <a:off x="3552" y="2928"/>
              <a:ext cx="96" cy="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42" name="Line 159"/>
            <p:cNvSpPr>
              <a:spLocks noChangeShapeType="1"/>
            </p:cNvSpPr>
            <p:nvPr/>
          </p:nvSpPr>
          <p:spPr bwMode="auto">
            <a:xfrm flipV="1">
              <a:off x="3552" y="2928"/>
              <a:ext cx="96" cy="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</p:grpSp>
      <p:grpSp>
        <p:nvGrpSpPr>
          <p:cNvPr id="43" name="Group 160"/>
          <p:cNvGrpSpPr>
            <a:grpSpLocks/>
          </p:cNvGrpSpPr>
          <p:nvPr/>
        </p:nvGrpSpPr>
        <p:grpSpPr bwMode="auto">
          <a:xfrm>
            <a:off x="3997325" y="4568825"/>
            <a:ext cx="152400" cy="76200"/>
            <a:chOff x="3324" y="3024"/>
            <a:chExt cx="96" cy="48"/>
          </a:xfrm>
        </p:grpSpPr>
        <p:sp>
          <p:nvSpPr>
            <p:cNvPr id="44" name="Line 161"/>
            <p:cNvSpPr>
              <a:spLocks noChangeShapeType="1"/>
            </p:cNvSpPr>
            <p:nvPr/>
          </p:nvSpPr>
          <p:spPr bwMode="auto">
            <a:xfrm>
              <a:off x="3324" y="3024"/>
              <a:ext cx="96" cy="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45" name="Line 162"/>
            <p:cNvSpPr>
              <a:spLocks noChangeShapeType="1"/>
            </p:cNvSpPr>
            <p:nvPr/>
          </p:nvSpPr>
          <p:spPr bwMode="auto">
            <a:xfrm flipV="1">
              <a:off x="3324" y="3024"/>
              <a:ext cx="96" cy="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</p:grpSp>
      <p:grpSp>
        <p:nvGrpSpPr>
          <p:cNvPr id="46" name="Group 163"/>
          <p:cNvGrpSpPr>
            <a:grpSpLocks/>
          </p:cNvGrpSpPr>
          <p:nvPr/>
        </p:nvGrpSpPr>
        <p:grpSpPr bwMode="auto">
          <a:xfrm>
            <a:off x="3654425" y="4721225"/>
            <a:ext cx="152400" cy="76200"/>
            <a:chOff x="3108" y="3120"/>
            <a:chExt cx="96" cy="48"/>
          </a:xfrm>
        </p:grpSpPr>
        <p:sp>
          <p:nvSpPr>
            <p:cNvPr id="47" name="Line 164"/>
            <p:cNvSpPr>
              <a:spLocks noChangeShapeType="1"/>
            </p:cNvSpPr>
            <p:nvPr/>
          </p:nvSpPr>
          <p:spPr bwMode="auto">
            <a:xfrm>
              <a:off x="3108" y="3120"/>
              <a:ext cx="96" cy="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48" name="Line 165"/>
            <p:cNvSpPr>
              <a:spLocks noChangeShapeType="1"/>
            </p:cNvSpPr>
            <p:nvPr/>
          </p:nvSpPr>
          <p:spPr bwMode="auto">
            <a:xfrm flipV="1">
              <a:off x="3108" y="3120"/>
              <a:ext cx="96" cy="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</p:grpSp>
      <p:grpSp>
        <p:nvGrpSpPr>
          <p:cNvPr id="49" name="Group 166"/>
          <p:cNvGrpSpPr>
            <a:grpSpLocks/>
          </p:cNvGrpSpPr>
          <p:nvPr/>
        </p:nvGrpSpPr>
        <p:grpSpPr bwMode="auto">
          <a:xfrm>
            <a:off x="1828800" y="3992563"/>
            <a:ext cx="2787650" cy="366712"/>
            <a:chOff x="1958" y="2661"/>
            <a:chExt cx="1756" cy="231"/>
          </a:xfrm>
        </p:grpSpPr>
        <p:sp>
          <p:nvSpPr>
            <p:cNvPr id="50" name="Line 167"/>
            <p:cNvSpPr>
              <a:spLocks noChangeShapeType="1"/>
            </p:cNvSpPr>
            <p:nvPr/>
          </p:nvSpPr>
          <p:spPr bwMode="auto">
            <a:xfrm>
              <a:off x="2034" y="2880"/>
              <a:ext cx="168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51" name="Text Box 168"/>
            <p:cNvSpPr txBox="1">
              <a:spLocks noChangeArrowheads="1"/>
            </p:cNvSpPr>
            <p:nvPr/>
          </p:nvSpPr>
          <p:spPr bwMode="auto">
            <a:xfrm>
              <a:off x="1958" y="2661"/>
              <a:ext cx="2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800" b="0" kern="0">
                  <a:solidFill>
                    <a:sysClr val="windowText" lastClr="000000"/>
                  </a:solidFill>
                  <a:latin typeface="Symbol" charset="2"/>
                </a:rPr>
                <a:t>n</a:t>
              </a:r>
              <a:r>
                <a:rPr lang="it-IT" sz="1800" b="0" kern="0" baseline="-25000">
                  <a:solidFill>
                    <a:sysClr val="windowText" lastClr="000000"/>
                  </a:solidFill>
                  <a:latin typeface="Symbol" charset="2"/>
                </a:rPr>
                <a:t>m</a:t>
              </a:r>
            </a:p>
          </p:txBody>
        </p:sp>
      </p:grpSp>
      <p:grpSp>
        <p:nvGrpSpPr>
          <p:cNvPr id="52" name="Group 169"/>
          <p:cNvGrpSpPr>
            <a:grpSpLocks/>
          </p:cNvGrpSpPr>
          <p:nvPr/>
        </p:nvGrpSpPr>
        <p:grpSpPr bwMode="auto">
          <a:xfrm>
            <a:off x="3297238" y="4873625"/>
            <a:ext cx="152400" cy="76200"/>
            <a:chOff x="2883" y="3216"/>
            <a:chExt cx="96" cy="48"/>
          </a:xfrm>
        </p:grpSpPr>
        <p:sp>
          <p:nvSpPr>
            <p:cNvPr id="53" name="Line 170"/>
            <p:cNvSpPr>
              <a:spLocks noChangeShapeType="1"/>
            </p:cNvSpPr>
            <p:nvPr/>
          </p:nvSpPr>
          <p:spPr bwMode="auto">
            <a:xfrm>
              <a:off x="2883" y="3216"/>
              <a:ext cx="96" cy="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54" name="Line 171"/>
            <p:cNvSpPr>
              <a:spLocks noChangeShapeType="1"/>
            </p:cNvSpPr>
            <p:nvPr/>
          </p:nvSpPr>
          <p:spPr bwMode="auto">
            <a:xfrm flipV="1">
              <a:off x="2883" y="3216"/>
              <a:ext cx="96" cy="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</p:grpSp>
      <p:grpSp>
        <p:nvGrpSpPr>
          <p:cNvPr id="55" name="Group 172"/>
          <p:cNvGrpSpPr>
            <a:grpSpLocks/>
          </p:cNvGrpSpPr>
          <p:nvPr/>
        </p:nvGrpSpPr>
        <p:grpSpPr bwMode="auto">
          <a:xfrm>
            <a:off x="6118225" y="3724275"/>
            <a:ext cx="152400" cy="76200"/>
            <a:chOff x="4660" y="2492"/>
            <a:chExt cx="96" cy="48"/>
          </a:xfrm>
        </p:grpSpPr>
        <p:sp>
          <p:nvSpPr>
            <p:cNvPr id="56" name="Line 173"/>
            <p:cNvSpPr>
              <a:spLocks noChangeShapeType="1"/>
            </p:cNvSpPr>
            <p:nvPr/>
          </p:nvSpPr>
          <p:spPr bwMode="auto">
            <a:xfrm>
              <a:off x="4660" y="2492"/>
              <a:ext cx="96" cy="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57" name="Line 174"/>
            <p:cNvSpPr>
              <a:spLocks noChangeShapeType="1"/>
            </p:cNvSpPr>
            <p:nvPr/>
          </p:nvSpPr>
          <p:spPr bwMode="auto">
            <a:xfrm flipV="1">
              <a:off x="4660" y="2492"/>
              <a:ext cx="96" cy="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</p:grpSp>
      <p:grpSp>
        <p:nvGrpSpPr>
          <p:cNvPr id="58" name="Group 184"/>
          <p:cNvGrpSpPr>
            <a:grpSpLocks/>
          </p:cNvGrpSpPr>
          <p:nvPr/>
        </p:nvGrpSpPr>
        <p:grpSpPr bwMode="auto">
          <a:xfrm>
            <a:off x="4740275" y="3292475"/>
            <a:ext cx="1492250" cy="1695450"/>
            <a:chOff x="3792" y="2220"/>
            <a:chExt cx="940" cy="1068"/>
          </a:xfrm>
        </p:grpSpPr>
        <p:sp>
          <p:nvSpPr>
            <p:cNvPr id="59" name="Line 185"/>
            <p:cNvSpPr>
              <a:spLocks noChangeShapeType="1"/>
            </p:cNvSpPr>
            <p:nvPr/>
          </p:nvSpPr>
          <p:spPr bwMode="auto">
            <a:xfrm flipV="1">
              <a:off x="3792" y="2704"/>
              <a:ext cx="48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60" name="Line 186"/>
            <p:cNvSpPr>
              <a:spLocks noChangeShapeType="1"/>
            </p:cNvSpPr>
            <p:nvPr/>
          </p:nvSpPr>
          <p:spPr bwMode="auto">
            <a:xfrm flipV="1">
              <a:off x="4020" y="2532"/>
              <a:ext cx="48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61" name="Line 187"/>
            <p:cNvSpPr>
              <a:spLocks noChangeShapeType="1"/>
            </p:cNvSpPr>
            <p:nvPr/>
          </p:nvSpPr>
          <p:spPr bwMode="auto">
            <a:xfrm flipV="1">
              <a:off x="4240" y="2380"/>
              <a:ext cx="48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62" name="Line 188"/>
            <p:cNvSpPr>
              <a:spLocks noChangeShapeType="1"/>
            </p:cNvSpPr>
            <p:nvPr/>
          </p:nvSpPr>
          <p:spPr bwMode="auto">
            <a:xfrm flipV="1">
              <a:off x="4464" y="2220"/>
              <a:ext cx="48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63" name="Line 189"/>
            <p:cNvSpPr>
              <a:spLocks noChangeShapeType="1"/>
            </p:cNvSpPr>
            <p:nvPr/>
          </p:nvSpPr>
          <p:spPr bwMode="auto">
            <a:xfrm>
              <a:off x="3792" y="2928"/>
              <a:ext cx="48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64" name="Line 190"/>
            <p:cNvSpPr>
              <a:spLocks noChangeShapeType="1"/>
            </p:cNvSpPr>
            <p:nvPr/>
          </p:nvSpPr>
          <p:spPr bwMode="auto">
            <a:xfrm>
              <a:off x="4020" y="2940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65" name="Line 191"/>
            <p:cNvSpPr>
              <a:spLocks noChangeShapeType="1"/>
            </p:cNvSpPr>
            <p:nvPr/>
          </p:nvSpPr>
          <p:spPr bwMode="auto">
            <a:xfrm>
              <a:off x="4240" y="2968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66" name="Line 192"/>
            <p:cNvSpPr>
              <a:spLocks noChangeShapeType="1"/>
            </p:cNvSpPr>
            <p:nvPr/>
          </p:nvSpPr>
          <p:spPr bwMode="auto">
            <a:xfrm>
              <a:off x="4464" y="2996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67" name="Line 193"/>
            <p:cNvSpPr>
              <a:spLocks noChangeShapeType="1"/>
            </p:cNvSpPr>
            <p:nvPr/>
          </p:nvSpPr>
          <p:spPr bwMode="auto">
            <a:xfrm>
              <a:off x="4684" y="3020"/>
              <a:ext cx="4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68" name="Line 194"/>
            <p:cNvSpPr>
              <a:spLocks noChangeShapeType="1"/>
            </p:cNvSpPr>
            <p:nvPr/>
          </p:nvSpPr>
          <p:spPr bwMode="auto">
            <a:xfrm>
              <a:off x="4020" y="3092"/>
              <a:ext cx="48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69" name="Line 195"/>
            <p:cNvSpPr>
              <a:spLocks noChangeShapeType="1"/>
            </p:cNvSpPr>
            <p:nvPr/>
          </p:nvSpPr>
          <p:spPr bwMode="auto">
            <a:xfrm>
              <a:off x="4240" y="3240"/>
              <a:ext cx="48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</p:grpSp>
      <p:sp>
        <p:nvSpPr>
          <p:cNvPr id="70" name="Text Box 197"/>
          <p:cNvSpPr txBox="1">
            <a:spLocks noChangeArrowheads="1"/>
          </p:cNvSpPr>
          <p:nvPr/>
        </p:nvSpPr>
        <p:spPr bwMode="auto">
          <a:xfrm>
            <a:off x="6899275" y="5686425"/>
            <a:ext cx="2349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it-IT" sz="1000">
                <a:latin typeface="Garamond" charset="0"/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71" name="Text Box 198"/>
          <p:cNvSpPr txBox="1">
            <a:spLocks noChangeArrowheads="1"/>
          </p:cNvSpPr>
          <p:nvPr/>
        </p:nvSpPr>
        <p:spPr bwMode="auto">
          <a:xfrm>
            <a:off x="6784975" y="5686425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it-IT" sz="1000">
                <a:latin typeface="Garamond" charset="0"/>
                <a:ea typeface="ＭＳ Ｐゴシック" charset="-128"/>
                <a:cs typeface="ＭＳ Ｐゴシック" charset="-128"/>
              </a:rPr>
              <a:t>2</a:t>
            </a:r>
          </a:p>
        </p:txBody>
      </p:sp>
      <p:sp>
        <p:nvSpPr>
          <p:cNvPr id="72" name="Text Box 199"/>
          <p:cNvSpPr txBox="1">
            <a:spLocks noChangeArrowheads="1"/>
          </p:cNvSpPr>
          <p:nvPr/>
        </p:nvSpPr>
        <p:spPr bwMode="auto">
          <a:xfrm>
            <a:off x="6429375" y="5695950"/>
            <a:ext cx="30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it-IT" sz="1000">
                <a:latin typeface="Garamond" charset="0"/>
                <a:ea typeface="ＭＳ Ｐゴシック" charset="-128"/>
                <a:cs typeface="ＭＳ Ｐゴシック" charset="-128"/>
              </a:rPr>
              <a:t>57</a:t>
            </a:r>
          </a:p>
        </p:txBody>
      </p:sp>
      <p:sp>
        <p:nvSpPr>
          <p:cNvPr id="73" name="Text Box 200"/>
          <p:cNvSpPr txBox="1">
            <a:spLocks noChangeArrowheads="1"/>
          </p:cNvSpPr>
          <p:nvPr/>
        </p:nvSpPr>
        <p:spPr bwMode="auto">
          <a:xfrm>
            <a:off x="6070600" y="5699125"/>
            <a:ext cx="30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it-IT" sz="1000">
                <a:latin typeface="Garamond" charset="0"/>
                <a:ea typeface="ＭＳ Ｐゴシック" charset="-128"/>
                <a:cs typeface="ＭＳ Ｐゴシック" charset="-128"/>
              </a:rPr>
              <a:t>56</a:t>
            </a:r>
          </a:p>
        </p:txBody>
      </p:sp>
      <p:sp>
        <p:nvSpPr>
          <p:cNvPr id="74" name="Text Box 201"/>
          <p:cNvSpPr txBox="1">
            <a:spLocks noChangeArrowheads="1"/>
          </p:cNvSpPr>
          <p:nvPr/>
        </p:nvSpPr>
        <p:spPr bwMode="auto">
          <a:xfrm>
            <a:off x="5730875" y="5699125"/>
            <a:ext cx="30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it-IT" sz="1000">
                <a:latin typeface="Garamond" charset="0"/>
                <a:ea typeface="ＭＳ Ｐゴシック" charset="-128"/>
                <a:cs typeface="ＭＳ Ｐゴシック" charset="-128"/>
              </a:rPr>
              <a:t>55</a:t>
            </a:r>
          </a:p>
        </p:txBody>
      </p:sp>
      <p:sp>
        <p:nvSpPr>
          <p:cNvPr id="75" name="Text Box 202"/>
          <p:cNvSpPr txBox="1">
            <a:spLocks noChangeArrowheads="1"/>
          </p:cNvSpPr>
          <p:nvPr/>
        </p:nvSpPr>
        <p:spPr bwMode="auto">
          <a:xfrm>
            <a:off x="5375275" y="5699125"/>
            <a:ext cx="30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it-IT" sz="1000">
                <a:latin typeface="Garamond" charset="0"/>
                <a:ea typeface="ＭＳ Ｐゴシック" charset="-128"/>
                <a:cs typeface="ＭＳ Ｐゴシック" charset="-128"/>
              </a:rPr>
              <a:t>54</a:t>
            </a:r>
          </a:p>
        </p:txBody>
      </p:sp>
      <p:sp>
        <p:nvSpPr>
          <p:cNvPr id="76" name="Text Box 203"/>
          <p:cNvSpPr txBox="1">
            <a:spLocks noChangeArrowheads="1"/>
          </p:cNvSpPr>
          <p:nvPr/>
        </p:nvSpPr>
        <p:spPr bwMode="auto">
          <a:xfrm>
            <a:off x="5029200" y="5695950"/>
            <a:ext cx="30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it-IT" sz="1000">
                <a:latin typeface="Garamond" charset="0"/>
                <a:ea typeface="ＭＳ Ｐゴシック" charset="-128"/>
                <a:cs typeface="ＭＳ Ｐゴシック" charset="-128"/>
              </a:rPr>
              <a:t>53</a:t>
            </a:r>
          </a:p>
        </p:txBody>
      </p:sp>
      <p:sp>
        <p:nvSpPr>
          <p:cNvPr id="77" name="Text Box 204"/>
          <p:cNvSpPr txBox="1">
            <a:spLocks noChangeArrowheads="1"/>
          </p:cNvSpPr>
          <p:nvPr/>
        </p:nvSpPr>
        <p:spPr bwMode="auto">
          <a:xfrm>
            <a:off x="4664075" y="5699125"/>
            <a:ext cx="30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it-IT" sz="1000">
                <a:latin typeface="Garamond" charset="0"/>
                <a:ea typeface="ＭＳ Ｐゴシック" charset="-128"/>
                <a:cs typeface="ＭＳ Ｐゴシック" charset="-128"/>
              </a:rPr>
              <a:t>52</a:t>
            </a:r>
          </a:p>
        </p:txBody>
      </p:sp>
      <p:sp>
        <p:nvSpPr>
          <p:cNvPr id="78" name="Text Box 205"/>
          <p:cNvSpPr txBox="1">
            <a:spLocks noChangeArrowheads="1"/>
          </p:cNvSpPr>
          <p:nvPr/>
        </p:nvSpPr>
        <p:spPr bwMode="auto">
          <a:xfrm>
            <a:off x="4318000" y="5699125"/>
            <a:ext cx="2952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it-IT" sz="1000">
                <a:latin typeface="Garamond" charset="0"/>
                <a:ea typeface="ＭＳ Ｐゴシック" charset="-128"/>
                <a:cs typeface="ＭＳ Ｐゴシック" charset="-128"/>
              </a:rPr>
              <a:t>51</a:t>
            </a:r>
          </a:p>
        </p:txBody>
      </p:sp>
      <p:sp>
        <p:nvSpPr>
          <p:cNvPr id="79" name="Text Box 206"/>
          <p:cNvSpPr txBox="1">
            <a:spLocks noChangeArrowheads="1"/>
          </p:cNvSpPr>
          <p:nvPr/>
        </p:nvSpPr>
        <p:spPr bwMode="auto">
          <a:xfrm>
            <a:off x="3940175" y="5699125"/>
            <a:ext cx="30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it-IT" sz="1000">
                <a:latin typeface="Garamond" charset="0"/>
                <a:ea typeface="ＭＳ Ｐゴシック" charset="-128"/>
                <a:cs typeface="ＭＳ Ｐゴシック" charset="-128"/>
              </a:rPr>
              <a:t>50</a:t>
            </a:r>
          </a:p>
        </p:txBody>
      </p:sp>
      <p:sp>
        <p:nvSpPr>
          <p:cNvPr id="80" name="Text Box 207"/>
          <p:cNvSpPr txBox="1">
            <a:spLocks noChangeArrowheads="1"/>
          </p:cNvSpPr>
          <p:nvPr/>
        </p:nvSpPr>
        <p:spPr bwMode="auto">
          <a:xfrm>
            <a:off x="3568700" y="5699125"/>
            <a:ext cx="30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it-IT" sz="1000">
                <a:latin typeface="Garamond" charset="0"/>
                <a:ea typeface="ＭＳ Ｐゴシック" charset="-128"/>
                <a:cs typeface="ＭＳ Ｐゴシック" charset="-128"/>
              </a:rPr>
              <a:t>49</a:t>
            </a:r>
          </a:p>
        </p:txBody>
      </p:sp>
      <p:sp>
        <p:nvSpPr>
          <p:cNvPr id="81" name="Text Box 208"/>
          <p:cNvSpPr txBox="1">
            <a:spLocks noChangeArrowheads="1"/>
          </p:cNvSpPr>
          <p:nvPr/>
        </p:nvSpPr>
        <p:spPr bwMode="auto">
          <a:xfrm>
            <a:off x="3228975" y="5699125"/>
            <a:ext cx="30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it-IT" sz="1000">
                <a:latin typeface="Garamond" charset="0"/>
                <a:ea typeface="ＭＳ Ｐゴシック" charset="-128"/>
                <a:cs typeface="ＭＳ Ｐゴシック" charset="-128"/>
              </a:rPr>
              <a:t>48</a:t>
            </a:r>
          </a:p>
        </p:txBody>
      </p:sp>
      <p:sp>
        <p:nvSpPr>
          <p:cNvPr id="82" name="Text Box 209"/>
          <p:cNvSpPr txBox="1">
            <a:spLocks noChangeArrowheads="1"/>
          </p:cNvSpPr>
          <p:nvPr/>
        </p:nvSpPr>
        <p:spPr bwMode="auto">
          <a:xfrm>
            <a:off x="2870200" y="5695950"/>
            <a:ext cx="311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it-IT" sz="1000">
                <a:latin typeface="Garamond" charset="0"/>
                <a:ea typeface="ＭＳ Ｐゴシック" charset="-128"/>
                <a:cs typeface="ＭＳ Ｐゴシック" charset="-128"/>
              </a:rPr>
              <a:t>…</a:t>
            </a:r>
          </a:p>
        </p:txBody>
      </p:sp>
      <p:sp>
        <p:nvSpPr>
          <p:cNvPr id="83" name="Text Box 210"/>
          <p:cNvSpPr txBox="1">
            <a:spLocks noChangeArrowheads="1"/>
          </p:cNvSpPr>
          <p:nvPr/>
        </p:nvSpPr>
        <p:spPr bwMode="auto">
          <a:xfrm>
            <a:off x="2540000" y="5699125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it-IT" sz="1000">
                <a:latin typeface="Garamond" charset="0"/>
                <a:ea typeface="ＭＳ Ｐゴシック" charset="-128"/>
                <a:cs typeface="ＭＳ Ｐゴシック" charset="-128"/>
              </a:rPr>
              <a:t>2</a:t>
            </a:r>
          </a:p>
        </p:txBody>
      </p:sp>
      <p:sp>
        <p:nvSpPr>
          <p:cNvPr id="84" name="Text Box 211"/>
          <p:cNvSpPr txBox="1">
            <a:spLocks noChangeArrowheads="1"/>
          </p:cNvSpPr>
          <p:nvPr/>
        </p:nvSpPr>
        <p:spPr bwMode="auto">
          <a:xfrm>
            <a:off x="2174875" y="5695950"/>
            <a:ext cx="2349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it-IT" sz="1000">
                <a:latin typeface="Garamond" charset="0"/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85" name="Line 213"/>
          <p:cNvSpPr>
            <a:spLocks noChangeShapeType="1"/>
          </p:cNvSpPr>
          <p:nvPr/>
        </p:nvSpPr>
        <p:spPr bwMode="auto">
          <a:xfrm flipV="1">
            <a:off x="6845300" y="3497263"/>
            <a:ext cx="215900" cy="714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+mn-lt"/>
            </a:endParaRPr>
          </a:p>
        </p:txBody>
      </p:sp>
      <p:grpSp>
        <p:nvGrpSpPr>
          <p:cNvPr id="86" name="Group 237"/>
          <p:cNvGrpSpPr>
            <a:grpSpLocks/>
          </p:cNvGrpSpPr>
          <p:nvPr/>
        </p:nvGrpSpPr>
        <p:grpSpPr bwMode="auto">
          <a:xfrm>
            <a:off x="2965450" y="2971800"/>
            <a:ext cx="3278188" cy="2901950"/>
            <a:chOff x="3067" y="922"/>
            <a:chExt cx="2065" cy="1828"/>
          </a:xfrm>
        </p:grpSpPr>
        <p:sp>
          <p:nvSpPr>
            <p:cNvPr id="87" name="Rectangle 176"/>
            <p:cNvSpPr>
              <a:spLocks noChangeArrowheads="1"/>
            </p:cNvSpPr>
            <p:nvPr/>
          </p:nvSpPr>
          <p:spPr bwMode="auto">
            <a:xfrm>
              <a:off x="3954" y="1312"/>
              <a:ext cx="66" cy="1134"/>
            </a:xfrm>
            <a:prstGeom prst="rect">
              <a:avLst/>
            </a:prstGeom>
            <a:solidFill>
              <a:srgbClr val="FF0000">
                <a:alpha val="58000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88" name="Rectangle 177"/>
            <p:cNvSpPr>
              <a:spLocks noChangeArrowheads="1"/>
            </p:cNvSpPr>
            <p:nvPr/>
          </p:nvSpPr>
          <p:spPr bwMode="auto">
            <a:xfrm>
              <a:off x="4178" y="1244"/>
              <a:ext cx="66" cy="1134"/>
            </a:xfrm>
            <a:prstGeom prst="rect">
              <a:avLst/>
            </a:prstGeom>
            <a:solidFill>
              <a:srgbClr val="FF0000">
                <a:alpha val="58000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89" name="Rectangle 178"/>
            <p:cNvSpPr>
              <a:spLocks noChangeArrowheads="1"/>
            </p:cNvSpPr>
            <p:nvPr/>
          </p:nvSpPr>
          <p:spPr bwMode="auto">
            <a:xfrm>
              <a:off x="4398" y="1164"/>
              <a:ext cx="66" cy="1134"/>
            </a:xfrm>
            <a:prstGeom prst="rect">
              <a:avLst/>
            </a:prstGeom>
            <a:solidFill>
              <a:srgbClr val="FF0000">
                <a:alpha val="58000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90" name="Rectangle 179"/>
            <p:cNvSpPr>
              <a:spLocks noChangeArrowheads="1"/>
            </p:cNvSpPr>
            <p:nvPr/>
          </p:nvSpPr>
          <p:spPr bwMode="auto">
            <a:xfrm>
              <a:off x="4622" y="1088"/>
              <a:ext cx="66" cy="1134"/>
            </a:xfrm>
            <a:prstGeom prst="rect">
              <a:avLst/>
            </a:prstGeom>
            <a:solidFill>
              <a:srgbClr val="FF0000">
                <a:alpha val="58000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91" name="Rectangle 180"/>
            <p:cNvSpPr>
              <a:spLocks noChangeArrowheads="1"/>
            </p:cNvSpPr>
            <p:nvPr/>
          </p:nvSpPr>
          <p:spPr bwMode="auto">
            <a:xfrm>
              <a:off x="4846" y="1000"/>
              <a:ext cx="66" cy="1134"/>
            </a:xfrm>
            <a:prstGeom prst="rect">
              <a:avLst/>
            </a:prstGeom>
            <a:solidFill>
              <a:srgbClr val="FF0000">
                <a:alpha val="58000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92" name="Rectangle 181"/>
            <p:cNvSpPr>
              <a:spLocks noChangeArrowheads="1"/>
            </p:cNvSpPr>
            <p:nvPr/>
          </p:nvSpPr>
          <p:spPr bwMode="auto">
            <a:xfrm>
              <a:off x="3732" y="1392"/>
              <a:ext cx="66" cy="1134"/>
            </a:xfrm>
            <a:prstGeom prst="rect">
              <a:avLst/>
            </a:prstGeom>
            <a:solidFill>
              <a:srgbClr val="FF0000">
                <a:alpha val="58000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93" name="Rectangle 182"/>
            <p:cNvSpPr>
              <a:spLocks noChangeArrowheads="1"/>
            </p:cNvSpPr>
            <p:nvPr/>
          </p:nvSpPr>
          <p:spPr bwMode="auto">
            <a:xfrm>
              <a:off x="3514" y="1480"/>
              <a:ext cx="66" cy="1134"/>
            </a:xfrm>
            <a:prstGeom prst="rect">
              <a:avLst/>
            </a:prstGeom>
            <a:solidFill>
              <a:srgbClr val="FF0000">
                <a:alpha val="58000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94" name="Rectangle 183"/>
            <p:cNvSpPr>
              <a:spLocks noChangeArrowheads="1"/>
            </p:cNvSpPr>
            <p:nvPr/>
          </p:nvSpPr>
          <p:spPr bwMode="auto">
            <a:xfrm>
              <a:off x="3288" y="1544"/>
              <a:ext cx="66" cy="1134"/>
            </a:xfrm>
            <a:prstGeom prst="rect">
              <a:avLst/>
            </a:prstGeom>
            <a:solidFill>
              <a:srgbClr val="FF0000">
                <a:alpha val="58000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95" name="Rectangle 232"/>
            <p:cNvSpPr>
              <a:spLocks noChangeArrowheads="1"/>
            </p:cNvSpPr>
            <p:nvPr/>
          </p:nvSpPr>
          <p:spPr bwMode="auto">
            <a:xfrm>
              <a:off x="3067" y="1616"/>
              <a:ext cx="66" cy="1134"/>
            </a:xfrm>
            <a:prstGeom prst="rect">
              <a:avLst/>
            </a:prstGeom>
            <a:solidFill>
              <a:srgbClr val="FF0000">
                <a:alpha val="58000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96" name="Rectangle 233"/>
            <p:cNvSpPr>
              <a:spLocks noChangeArrowheads="1"/>
            </p:cNvSpPr>
            <p:nvPr/>
          </p:nvSpPr>
          <p:spPr bwMode="auto">
            <a:xfrm>
              <a:off x="5066" y="922"/>
              <a:ext cx="66" cy="1134"/>
            </a:xfrm>
            <a:prstGeom prst="rect">
              <a:avLst/>
            </a:prstGeom>
            <a:solidFill>
              <a:srgbClr val="FF0000">
                <a:alpha val="58000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 b="0" kern="0">
                <a:solidFill>
                  <a:sysClr val="windowText" lastClr="000000"/>
                </a:solidFill>
                <a:latin typeface="+mn-lt"/>
              </a:endParaRPr>
            </a:p>
          </p:txBody>
        </p:sp>
      </p:grpSp>
      <p:sp>
        <p:nvSpPr>
          <p:cNvPr id="97" name="Text Box 97"/>
          <p:cNvSpPr txBox="1">
            <a:spLocks noChangeArrowheads="1"/>
          </p:cNvSpPr>
          <p:nvPr/>
        </p:nvSpPr>
        <p:spPr bwMode="auto">
          <a:xfrm>
            <a:off x="609600" y="1066800"/>
            <a:ext cx="7848600" cy="169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dirty="0">
                <a:solidFill>
                  <a:srgbClr val="FFFF99"/>
                </a:solidFill>
                <a:ea typeface="Arial" charset="0"/>
                <a:cs typeface="Arial" charset="0"/>
              </a:rPr>
              <a:t> </a:t>
            </a:r>
            <a:r>
              <a:rPr lang="en-US" dirty="0">
                <a:latin typeface="+mn-lt"/>
                <a:ea typeface="Arial" charset="0"/>
                <a:cs typeface="Arial" charset="0"/>
              </a:rPr>
              <a:t>● </a:t>
            </a:r>
            <a:r>
              <a:rPr lang="en-US" dirty="0">
                <a:latin typeface="+mn-lt"/>
              </a:rPr>
              <a:t>Scan-back</a:t>
            </a:r>
            <a:r>
              <a:rPr lang="en-US" b="0" dirty="0">
                <a:latin typeface="+mn-lt"/>
              </a:rPr>
              <a:t>: Connected tracks are followed up to their stopping points </a:t>
            </a:r>
          </a:p>
          <a:p>
            <a:pPr>
              <a:spcBef>
                <a:spcPct val="20000"/>
              </a:spcBef>
            </a:pPr>
            <a:r>
              <a:rPr lang="en-US" b="0" dirty="0">
                <a:latin typeface="+mn-lt"/>
              </a:rPr>
              <a:t>(interaction vertex hints).</a:t>
            </a:r>
          </a:p>
          <a:p>
            <a:pPr>
              <a:spcBef>
                <a:spcPct val="20000"/>
              </a:spcBef>
            </a:pPr>
            <a:r>
              <a:rPr lang="en-US" dirty="0">
                <a:latin typeface="+mn-lt"/>
                <a:ea typeface="Arial" charset="0"/>
                <a:cs typeface="Arial" charset="0"/>
              </a:rPr>
              <a:t>● </a:t>
            </a:r>
            <a:r>
              <a:rPr lang="en-US" dirty="0">
                <a:latin typeface="+mn-lt"/>
              </a:rPr>
              <a:t>Volume scan</a:t>
            </a:r>
            <a:r>
              <a:rPr lang="en-US" b="0" dirty="0">
                <a:latin typeface="+mn-lt"/>
              </a:rPr>
              <a:t>: a zone of </a:t>
            </a:r>
            <a:r>
              <a:rPr lang="en-US" b="0" dirty="0">
                <a:latin typeface="+mn-lt"/>
                <a:ea typeface="Arial" charset="0"/>
                <a:cs typeface="Arial" charset="0"/>
              </a:rPr>
              <a:t>~ 1 cm</a:t>
            </a:r>
            <a:r>
              <a:rPr lang="en-US" b="0" baseline="30000" dirty="0">
                <a:latin typeface="+mn-lt"/>
                <a:ea typeface="Arial" charset="0"/>
                <a:cs typeface="Arial" charset="0"/>
              </a:rPr>
              <a:t>2</a:t>
            </a:r>
            <a:r>
              <a:rPr lang="en-US" b="0" dirty="0">
                <a:latin typeface="+mn-lt"/>
                <a:ea typeface="Arial" charset="0"/>
                <a:cs typeface="Arial" charset="0"/>
              </a:rPr>
              <a:t> in several films is measured around </a:t>
            </a:r>
          </a:p>
          <a:p>
            <a:pPr>
              <a:spcBef>
                <a:spcPct val="20000"/>
              </a:spcBef>
            </a:pPr>
            <a:r>
              <a:rPr lang="en-US" b="0" dirty="0">
                <a:latin typeface="+mn-lt"/>
                <a:ea typeface="Arial" charset="0"/>
                <a:cs typeface="Arial" charset="0"/>
              </a:rPr>
              <a:t>track disappearance </a:t>
            </a:r>
            <a:r>
              <a:rPr lang="en-US" b="0" dirty="0" err="1">
                <a:latin typeface="+mn-lt"/>
                <a:ea typeface="Arial" charset="0"/>
                <a:cs typeface="Arial" charset="0"/>
              </a:rPr>
              <a:t>point(s</a:t>
            </a:r>
            <a:r>
              <a:rPr lang="en-US" b="0" dirty="0">
                <a:latin typeface="+mn-lt"/>
                <a:ea typeface="Arial" charset="0"/>
                <a:cs typeface="Arial" charset="0"/>
              </a:rPr>
              <a:t>) to confirm the presence of the interaction  </a:t>
            </a:r>
          </a:p>
          <a:p>
            <a:pPr>
              <a:spcBef>
                <a:spcPct val="20000"/>
              </a:spcBef>
            </a:pPr>
            <a:r>
              <a:rPr lang="en-US" b="0" dirty="0">
                <a:latin typeface="+mn-lt"/>
                <a:ea typeface="Arial" charset="0"/>
                <a:cs typeface="Arial" charset="0"/>
              </a:rPr>
              <a:t>and reconstruct the vertex topology</a:t>
            </a:r>
          </a:p>
        </p:txBody>
      </p:sp>
      <p:grpSp>
        <p:nvGrpSpPr>
          <p:cNvPr id="99" name="Group 100"/>
          <p:cNvGrpSpPr/>
          <p:nvPr/>
        </p:nvGrpSpPr>
        <p:grpSpPr>
          <a:xfrm>
            <a:off x="7203346" y="3048000"/>
            <a:ext cx="1910791" cy="387752"/>
            <a:chOff x="6985429" y="3048000"/>
            <a:chExt cx="1910791" cy="387752"/>
          </a:xfrm>
        </p:grpSpPr>
        <p:sp>
          <p:nvSpPr>
            <p:cNvPr id="98" name="TextBox 97"/>
            <p:cNvSpPr txBox="1"/>
            <p:nvPr/>
          </p:nvSpPr>
          <p:spPr>
            <a:xfrm>
              <a:off x="7325883" y="3048000"/>
              <a:ext cx="1570337" cy="36933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CS prediction</a:t>
              </a:r>
              <a:endParaRPr lang="en-US" dirty="0"/>
            </a:p>
          </p:txBody>
        </p:sp>
        <p:cxnSp>
          <p:nvCxnSpPr>
            <p:cNvPr id="100" name="Straight Arrow Connector 99"/>
            <p:cNvCxnSpPr>
              <a:stCxn id="98" idx="1"/>
              <a:endCxn id="39" idx="6"/>
            </p:cNvCxnSpPr>
            <p:nvPr/>
          </p:nvCxnSpPr>
          <p:spPr bwMode="auto">
            <a:xfrm rot="10800000" flipV="1">
              <a:off x="6985429" y="3232666"/>
              <a:ext cx="340454" cy="20308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01" name="Group 104"/>
          <p:cNvGrpSpPr/>
          <p:nvPr/>
        </p:nvGrpSpPr>
        <p:grpSpPr>
          <a:xfrm>
            <a:off x="6502400" y="3687764"/>
            <a:ext cx="2489200" cy="1350365"/>
            <a:chOff x="6426200" y="3459165"/>
            <a:chExt cx="2489200" cy="1350365"/>
          </a:xfrm>
        </p:grpSpPr>
        <p:sp>
          <p:nvSpPr>
            <p:cNvPr id="102" name="TextBox 101"/>
            <p:cNvSpPr txBox="1"/>
            <p:nvPr/>
          </p:nvSpPr>
          <p:spPr>
            <a:xfrm>
              <a:off x="7162800" y="3886200"/>
              <a:ext cx="1752600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Scan-Back</a:t>
              </a:r>
              <a:br>
                <a:rPr lang="en-US" dirty="0" smtClean="0"/>
              </a:br>
              <a:r>
                <a:rPr lang="en-US" dirty="0" smtClean="0"/>
                <a:t>start from CS</a:t>
              </a:r>
              <a:br>
                <a:rPr lang="en-US" dirty="0" smtClean="0"/>
              </a:br>
              <a:r>
                <a:rPr lang="en-US" dirty="0" smtClean="0"/>
                <a:t>prediction</a:t>
              </a:r>
              <a:endParaRPr lang="en-US" dirty="0"/>
            </a:p>
          </p:txBody>
        </p:sp>
        <p:cxnSp>
          <p:nvCxnSpPr>
            <p:cNvPr id="104" name="Straight Arrow Connector 103"/>
            <p:cNvCxnSpPr>
              <a:stCxn id="102" idx="1"/>
              <a:endCxn id="34" idx="0"/>
            </p:cNvCxnSpPr>
            <p:nvPr/>
          </p:nvCxnSpPr>
          <p:spPr bwMode="auto">
            <a:xfrm rot="10800000">
              <a:off x="6426200" y="3459165"/>
              <a:ext cx="736600" cy="88870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03" name="Group 108"/>
          <p:cNvGrpSpPr/>
          <p:nvPr/>
        </p:nvGrpSpPr>
        <p:grpSpPr>
          <a:xfrm>
            <a:off x="5181600" y="4953007"/>
            <a:ext cx="3897116" cy="1228123"/>
            <a:chOff x="5181600" y="4953007"/>
            <a:chExt cx="3897116" cy="1228123"/>
          </a:xfrm>
        </p:grpSpPr>
        <p:sp>
          <p:nvSpPr>
            <p:cNvPr id="106" name="TextBox 105"/>
            <p:cNvSpPr txBox="1"/>
            <p:nvPr/>
          </p:nvSpPr>
          <p:spPr>
            <a:xfrm>
              <a:off x="7239000" y="5257800"/>
              <a:ext cx="1839716" cy="92333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Volume Scan</a:t>
              </a:r>
              <a:br>
                <a:rPr lang="en-US" dirty="0" smtClean="0"/>
              </a:br>
              <a:r>
                <a:rPr lang="en-US" dirty="0" smtClean="0"/>
                <a:t>5 up-stream</a:t>
              </a:r>
            </a:p>
            <a:p>
              <a:r>
                <a:rPr lang="en-US" dirty="0" smtClean="0"/>
                <a:t>10 down-stream</a:t>
              </a:r>
              <a:endParaRPr lang="en-US" dirty="0"/>
            </a:p>
          </p:txBody>
        </p:sp>
        <p:cxnSp>
          <p:nvCxnSpPr>
            <p:cNvPr id="108" name="Straight Arrow Connector 107"/>
            <p:cNvCxnSpPr>
              <a:stCxn id="106" idx="1"/>
            </p:cNvCxnSpPr>
            <p:nvPr/>
          </p:nvCxnSpPr>
          <p:spPr bwMode="auto">
            <a:xfrm rot="10800000">
              <a:off x="5181600" y="4953007"/>
              <a:ext cx="2057400" cy="76645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2008 vertex location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2008 Run we record about 1600 events in the target, </a:t>
            </a:r>
          </a:p>
          <a:p>
            <a:r>
              <a:rPr lang="en-US" dirty="0" smtClean="0"/>
              <a:t>0.7 </a:t>
            </a: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dirty="0" smtClean="0">
                <a:cs typeface="Symbol" charset="2"/>
              </a:rPr>
              <a:t> expected after analysis selection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E7DF-76CF-364A-905C-B3443685C9D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572000" y="4800600"/>
            <a:ext cx="42135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vertex location of 2008 events will</a:t>
            </a:r>
            <a:br>
              <a:rPr lang="en-US" dirty="0" smtClean="0">
                <a:solidFill>
                  <a:srgbClr val="008000"/>
                </a:solidFill>
              </a:rPr>
            </a:br>
            <a:r>
              <a:rPr lang="en-US" dirty="0" smtClean="0">
                <a:solidFill>
                  <a:srgbClr val="008000"/>
                </a:solidFill>
              </a:rPr>
              <a:t>be completed by September 2009.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Analysis of 2008 events (decay search) </a:t>
            </a:r>
            <a:br>
              <a:rPr lang="en-US" dirty="0" smtClean="0">
                <a:solidFill>
                  <a:srgbClr val="008000"/>
                </a:solidFill>
              </a:rPr>
            </a:br>
            <a:r>
              <a:rPr lang="en-US" dirty="0" smtClean="0">
                <a:solidFill>
                  <a:srgbClr val="008000"/>
                </a:solidFill>
              </a:rPr>
              <a:t>by end of 2009.  </a:t>
            </a:r>
            <a:endParaRPr lang="en-US" dirty="0">
              <a:solidFill>
                <a:srgbClr val="008000"/>
              </a:solidFill>
            </a:endParaRPr>
          </a:p>
        </p:txBody>
      </p:sp>
      <p:graphicFrame>
        <p:nvGraphicFramePr>
          <p:cNvPr id="11" name="Group 61"/>
          <p:cNvGraphicFramePr>
            <a:graphicFrameLocks noGrp="1"/>
          </p:cNvGraphicFramePr>
          <p:nvPr/>
        </p:nvGraphicFramePr>
        <p:xfrm>
          <a:off x="642937" y="2286000"/>
          <a:ext cx="8043863" cy="1941513"/>
        </p:xfrm>
        <a:graphic>
          <a:graphicData uri="http://schemas.openxmlformats.org/drawingml/2006/table">
            <a:tbl>
              <a:tblPr/>
              <a:tblGrid>
                <a:gridCol w="4267200"/>
                <a:gridCol w="1219200"/>
                <a:gridCol w="1600200"/>
                <a:gridCol w="957263"/>
              </a:tblGrid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Arial" charset="0"/>
                        </a:rPr>
                        <a:t>with muon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Arial" charset="0"/>
                        </a:rPr>
                        <a:t>without muon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Total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Events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extracted</a:t>
                      </a:r>
                      <a:endParaRPr kumimoji="0" lang="en-US" altLang="ja-JP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1242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356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1598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Bricks developed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993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1242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Vertices located in ECC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738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873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Vertices located in the dead material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 search: work in progress….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E7DF-76CF-364A-905C-B3443685C9D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33400" y="1447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3913" y="4076700"/>
            <a:ext cx="2819400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" y="1624013"/>
            <a:ext cx="3848100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37"/>
          <p:cNvSpPr>
            <a:spLocks noChangeArrowheads="1"/>
          </p:cNvSpPr>
          <p:nvPr/>
        </p:nvSpPr>
        <p:spPr bwMode="auto">
          <a:xfrm>
            <a:off x="1295400" y="2538413"/>
            <a:ext cx="381000" cy="457200"/>
          </a:xfrm>
          <a:prstGeom prst="ellips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US" sz="1800" b="0">
              <a:latin typeface="Arial" charset="0"/>
            </a:endParaRPr>
          </a:p>
        </p:txBody>
      </p:sp>
      <p:sp>
        <p:nvSpPr>
          <p:cNvPr id="20" name="Line 38"/>
          <p:cNvSpPr>
            <a:spLocks noChangeShapeType="1"/>
          </p:cNvSpPr>
          <p:nvPr/>
        </p:nvSpPr>
        <p:spPr bwMode="auto">
          <a:xfrm>
            <a:off x="1524000" y="2995613"/>
            <a:ext cx="563563" cy="644525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142875" y="3587750"/>
            <a:ext cx="41767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1600" b="0" dirty="0">
                <a:latin typeface="+mn-lt"/>
              </a:rPr>
              <a:t>Track (</a:t>
            </a:r>
            <a:r>
              <a:rPr lang="en-US" sz="1600" b="0" dirty="0" err="1">
                <a:latin typeface="+mn-lt"/>
              </a:rPr>
              <a:t>basetrack</a:t>
            </a:r>
            <a:r>
              <a:rPr lang="en-US" sz="1600" b="0" dirty="0">
                <a:latin typeface="+mn-lt"/>
              </a:rPr>
              <a:t>) loss can be recovered if we can use the “</a:t>
            </a:r>
            <a:r>
              <a:rPr lang="en-US" sz="1600" b="0" dirty="0" err="1">
                <a:latin typeface="+mn-lt"/>
              </a:rPr>
              <a:t>microtracks</a:t>
            </a:r>
            <a:r>
              <a:rPr lang="en-US" sz="1600" b="0" dirty="0">
                <a:latin typeface="+mn-lt"/>
              </a:rPr>
              <a:t>” level</a:t>
            </a:r>
          </a:p>
        </p:txBody>
      </p:sp>
      <p:pic>
        <p:nvPicPr>
          <p:cNvPr id="22" name="Picture 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4283075"/>
            <a:ext cx="51117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44"/>
          <p:cNvSpPr txBox="1">
            <a:spLocks noChangeArrowheads="1"/>
          </p:cNvSpPr>
          <p:nvPr/>
        </p:nvSpPr>
        <p:spPr bwMode="auto">
          <a:xfrm>
            <a:off x="7010400" y="51054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0">
                <a:latin typeface="Arial" charset="0"/>
              </a:rPr>
              <a:t>After</a:t>
            </a:r>
          </a:p>
        </p:txBody>
      </p:sp>
      <p:sp>
        <p:nvSpPr>
          <p:cNvPr id="24" name="Oval 45"/>
          <p:cNvSpPr>
            <a:spLocks noChangeArrowheads="1"/>
          </p:cNvSpPr>
          <p:nvPr/>
        </p:nvSpPr>
        <p:spPr bwMode="auto">
          <a:xfrm>
            <a:off x="3429000" y="2614613"/>
            <a:ext cx="381000" cy="457200"/>
          </a:xfrm>
          <a:prstGeom prst="ellips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US" sz="1800" b="0">
              <a:latin typeface="Arial" charset="0"/>
            </a:endParaRPr>
          </a:p>
        </p:txBody>
      </p:sp>
      <p:sp>
        <p:nvSpPr>
          <p:cNvPr id="25" name="Line 46"/>
          <p:cNvSpPr>
            <a:spLocks noChangeShapeType="1"/>
          </p:cNvSpPr>
          <p:nvPr/>
        </p:nvSpPr>
        <p:spPr bwMode="auto">
          <a:xfrm>
            <a:off x="3810000" y="2843213"/>
            <a:ext cx="533400" cy="1524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47"/>
          <p:cNvSpPr>
            <a:spLocks noChangeArrowheads="1"/>
          </p:cNvSpPr>
          <p:nvPr/>
        </p:nvSpPr>
        <p:spPr bwMode="auto">
          <a:xfrm>
            <a:off x="4572000" y="2690813"/>
            <a:ext cx="152400" cy="914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US" sz="1800" b="0">
              <a:latin typeface="Arial" charset="0"/>
            </a:endParaRPr>
          </a:p>
        </p:txBody>
      </p:sp>
      <p:sp>
        <p:nvSpPr>
          <p:cNvPr id="27" name="Rectangle 48"/>
          <p:cNvSpPr>
            <a:spLocks noChangeArrowheads="1"/>
          </p:cNvSpPr>
          <p:nvPr/>
        </p:nvSpPr>
        <p:spPr bwMode="auto">
          <a:xfrm>
            <a:off x="4724400" y="2690813"/>
            <a:ext cx="5334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US" sz="1800" b="0">
              <a:latin typeface="Arial" charset="0"/>
            </a:endParaRPr>
          </a:p>
        </p:txBody>
      </p:sp>
      <p:sp>
        <p:nvSpPr>
          <p:cNvPr id="28" name="Rectangle 49"/>
          <p:cNvSpPr>
            <a:spLocks noChangeArrowheads="1"/>
          </p:cNvSpPr>
          <p:nvPr/>
        </p:nvSpPr>
        <p:spPr bwMode="auto">
          <a:xfrm>
            <a:off x="5278438" y="2687638"/>
            <a:ext cx="152400" cy="914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US" sz="1800" b="0">
              <a:latin typeface="Arial" charset="0"/>
            </a:endParaRPr>
          </a:p>
        </p:txBody>
      </p:sp>
      <p:sp>
        <p:nvSpPr>
          <p:cNvPr id="29" name="Text Box 50"/>
          <p:cNvSpPr txBox="1">
            <a:spLocks noChangeArrowheads="1"/>
          </p:cNvSpPr>
          <p:nvPr/>
        </p:nvSpPr>
        <p:spPr bwMode="auto">
          <a:xfrm>
            <a:off x="4191000" y="2309813"/>
            <a:ext cx="83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000" b="0">
                <a:latin typeface="Arial" charset="0"/>
              </a:rPr>
              <a:t>microtrack</a:t>
            </a:r>
          </a:p>
        </p:txBody>
      </p:sp>
      <p:sp>
        <p:nvSpPr>
          <p:cNvPr id="30" name="Line 52"/>
          <p:cNvSpPr>
            <a:spLocks noChangeShapeType="1"/>
          </p:cNvSpPr>
          <p:nvPr/>
        </p:nvSpPr>
        <p:spPr bwMode="auto">
          <a:xfrm>
            <a:off x="4572000" y="2995613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53"/>
          <p:cNvSpPr>
            <a:spLocks noChangeShapeType="1"/>
          </p:cNvSpPr>
          <p:nvPr/>
        </p:nvSpPr>
        <p:spPr bwMode="auto">
          <a:xfrm>
            <a:off x="5278438" y="3221038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54"/>
          <p:cNvSpPr>
            <a:spLocks noChangeShapeType="1"/>
          </p:cNvSpPr>
          <p:nvPr/>
        </p:nvSpPr>
        <p:spPr bwMode="auto">
          <a:xfrm>
            <a:off x="4643438" y="25447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55"/>
          <p:cNvSpPr>
            <a:spLocks noChangeShapeType="1"/>
          </p:cNvSpPr>
          <p:nvPr/>
        </p:nvSpPr>
        <p:spPr bwMode="auto">
          <a:xfrm rot="21449903" flipH="1">
            <a:off x="5348288" y="2535238"/>
            <a:ext cx="6350" cy="65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Oval 56"/>
          <p:cNvSpPr>
            <a:spLocks noChangeArrowheads="1"/>
          </p:cNvSpPr>
          <p:nvPr/>
        </p:nvSpPr>
        <p:spPr bwMode="auto">
          <a:xfrm rot="1272554">
            <a:off x="4389438" y="2919413"/>
            <a:ext cx="121920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US" sz="1800" b="0">
              <a:latin typeface="Arial" charset="0"/>
            </a:endParaRPr>
          </a:p>
        </p:txBody>
      </p:sp>
      <p:sp>
        <p:nvSpPr>
          <p:cNvPr id="35" name="Line 57"/>
          <p:cNvSpPr>
            <a:spLocks noChangeShapeType="1"/>
          </p:cNvSpPr>
          <p:nvPr/>
        </p:nvSpPr>
        <p:spPr bwMode="auto">
          <a:xfrm>
            <a:off x="4932363" y="3192463"/>
            <a:ext cx="20637" cy="641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Text Box 58"/>
          <p:cNvSpPr txBox="1">
            <a:spLocks noChangeArrowheads="1"/>
          </p:cNvSpPr>
          <p:nvPr/>
        </p:nvSpPr>
        <p:spPr bwMode="auto">
          <a:xfrm>
            <a:off x="4572000" y="3833813"/>
            <a:ext cx="83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000" b="0">
                <a:latin typeface="Arial" charset="0"/>
              </a:rPr>
              <a:t>“basetrack”</a:t>
            </a:r>
          </a:p>
        </p:txBody>
      </p:sp>
      <p:sp>
        <p:nvSpPr>
          <p:cNvPr id="37" name="Line 30"/>
          <p:cNvSpPr>
            <a:spLocks noChangeShapeType="1"/>
          </p:cNvSpPr>
          <p:nvPr/>
        </p:nvSpPr>
        <p:spPr bwMode="auto">
          <a:xfrm>
            <a:off x="4751388" y="3084513"/>
            <a:ext cx="504825" cy="144462"/>
          </a:xfrm>
          <a:prstGeom prst="line">
            <a:avLst/>
          </a:prstGeom>
          <a:noFill/>
          <a:ln w="3175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" name="Picture 3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16600" y="1554163"/>
            <a:ext cx="2879725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Oval 42"/>
          <p:cNvSpPr>
            <a:spLocks noChangeArrowheads="1"/>
          </p:cNvSpPr>
          <p:nvPr/>
        </p:nvSpPr>
        <p:spPr bwMode="auto">
          <a:xfrm>
            <a:off x="6721475" y="3222625"/>
            <a:ext cx="11557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US" sz="1800" b="0">
              <a:latin typeface="Arial" charset="0"/>
            </a:endParaRPr>
          </a:p>
        </p:txBody>
      </p:sp>
      <p:sp>
        <p:nvSpPr>
          <p:cNvPr id="40" name="Text Box 43"/>
          <p:cNvSpPr txBox="1">
            <a:spLocks noChangeArrowheads="1"/>
          </p:cNvSpPr>
          <p:nvPr/>
        </p:nvSpPr>
        <p:spPr bwMode="auto">
          <a:xfrm>
            <a:off x="6732588" y="2276475"/>
            <a:ext cx="1155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0">
                <a:latin typeface="Arial" charset="0"/>
              </a:rPr>
              <a:t>Before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" y="990600"/>
            <a:ext cx="8140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Decay topologies are searched looking to long flight </a:t>
            </a:r>
            <a:r>
              <a:rPr lang="en-US" smtClean="0">
                <a:latin typeface="+mn-lt"/>
              </a:rPr>
              <a:t>decay or </a:t>
            </a:r>
            <a:r>
              <a:rPr lang="en-US" dirty="0" smtClean="0">
                <a:latin typeface="+mn-lt"/>
              </a:rPr>
              <a:t>tracks with large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impact parameter. The procedure is under optimization.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 search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E7DF-76CF-364A-905C-B3443685C9D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9037" y="5243916"/>
            <a:ext cx="6438763" cy="1080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2819400" y="1143000"/>
            <a:ext cx="6172200" cy="3912936"/>
            <a:chOff x="2819400" y="1143000"/>
            <a:chExt cx="6172200" cy="3912936"/>
          </a:xfrm>
        </p:grpSpPr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2819400" y="1143000"/>
              <a:ext cx="6172200" cy="3912936"/>
              <a:chOff x="576" y="435"/>
              <a:chExt cx="4617" cy="2927"/>
            </a:xfrm>
          </p:grpSpPr>
          <p:pic>
            <p:nvPicPr>
              <p:cNvPr id="8" name="Picture 29"/>
              <p:cNvPicPr>
                <a:picLocks noChangeAspect="1" noChangeArrowheads="1"/>
              </p:cNvPicPr>
              <p:nvPr/>
            </p:nvPicPr>
            <p:blipFill>
              <a:blip r:embed="rId3"/>
              <a:srcRect t="-34" r="838" b="340"/>
              <a:stretch>
                <a:fillRect/>
              </a:stretch>
            </p:blipFill>
            <p:spPr bwMode="auto">
              <a:xfrm>
                <a:off x="576" y="435"/>
                <a:ext cx="4617" cy="2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>
                <a:off x="5193" y="2018"/>
                <a:ext cx="0" cy="8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5257800" y="1143000"/>
              <a:ext cx="12954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28600" y="1676400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Micro-tracks @ the vertex</a:t>
            </a:r>
          </a:p>
          <a:p>
            <a:r>
              <a:rPr lang="en-US" sz="1600" dirty="0" smtClean="0"/>
              <a:t>plate made clear the</a:t>
            </a:r>
            <a:br>
              <a:rPr lang="en-US" sz="1600" dirty="0" smtClean="0"/>
            </a:br>
            <a:r>
              <a:rPr lang="en-US" sz="1600" dirty="0" smtClean="0"/>
              <a:t>separation between the two</a:t>
            </a:r>
            <a:br>
              <a:rPr lang="en-US" sz="1600" dirty="0" smtClean="0"/>
            </a:br>
            <a:r>
              <a:rPr lang="en-US" sz="1600" dirty="0" smtClean="0"/>
              <a:t>vertices.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rot="16200000" flipH="1">
            <a:off x="1790700" y="2095500"/>
            <a:ext cx="1295400" cy="1066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6200" y="4203918"/>
            <a:ext cx="2819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Momentum reconstruction of</a:t>
            </a:r>
            <a:br>
              <a:rPr lang="en-US" sz="1600" dirty="0" smtClean="0"/>
            </a:br>
            <a:r>
              <a:rPr lang="en-US" sz="1600" dirty="0" err="1" smtClean="0"/>
              <a:t>hadron</a:t>
            </a:r>
            <a:r>
              <a:rPr lang="en-US" sz="1600" dirty="0" smtClean="0"/>
              <a:t> tracks by mean of</a:t>
            </a:r>
            <a:br>
              <a:rPr lang="en-US" sz="1600" dirty="0" smtClean="0"/>
            </a:br>
            <a:r>
              <a:rPr lang="en-US" sz="1600" dirty="0" smtClean="0"/>
              <a:t>Multiple Coulomb Scattering</a:t>
            </a:r>
            <a:br>
              <a:rPr lang="en-US" sz="1600" dirty="0" smtClean="0"/>
            </a:br>
            <a:r>
              <a:rPr lang="en-US" sz="1600" dirty="0" smtClean="0"/>
              <a:t>allows to reconstruct the</a:t>
            </a:r>
            <a:br>
              <a:rPr lang="en-US" sz="1600" dirty="0" smtClean="0"/>
            </a:br>
            <a:r>
              <a:rPr lang="en-US" sz="1600" dirty="0" smtClean="0"/>
              <a:t>kinematic of the event and</a:t>
            </a:r>
            <a:br>
              <a:rPr lang="en-US" sz="1600" dirty="0" smtClean="0"/>
            </a:br>
            <a:r>
              <a:rPr lang="en-US" sz="1600" dirty="0" smtClean="0"/>
              <a:t>thus suppresses the</a:t>
            </a:r>
            <a:br>
              <a:rPr lang="en-US" sz="1600" dirty="0" smtClean="0"/>
            </a:br>
            <a:r>
              <a:rPr lang="en-US" sz="1600" dirty="0" smtClean="0"/>
              <a:t>background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029200" y="1143000"/>
            <a:ext cx="1608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E90000"/>
                </a:solidFill>
                <a:latin typeface="Arial Rounded MT Bold"/>
                <a:cs typeface="Arial Rounded MT Bold"/>
              </a:rPr>
              <a:t>Preliminary</a:t>
            </a:r>
            <a:endParaRPr lang="en-US" sz="2000" dirty="0">
              <a:solidFill>
                <a:srgbClr val="E9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3000" y="4953000"/>
            <a:ext cx="1608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E90000"/>
                </a:solidFill>
                <a:latin typeface="Arial Rounded MT Bold"/>
                <a:cs typeface="Arial Rounded MT Bold"/>
              </a:rPr>
              <a:t>Preliminary</a:t>
            </a:r>
            <a:endParaRPr lang="en-US" sz="2000" dirty="0">
              <a:solidFill>
                <a:srgbClr val="E90000"/>
              </a:solidFill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charm decay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C2194-92F9-894B-B3D7-67088005B2A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2" descr="vertex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850900"/>
            <a:ext cx="4484687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Vertex_front"/>
          <p:cNvPicPr>
            <a:picLocks noChangeAspect="1" noChangeArrowheads="1"/>
          </p:cNvPicPr>
          <p:nvPr/>
        </p:nvPicPr>
        <p:blipFill>
          <a:blip r:embed="rId3"/>
          <a:srcRect l="20840"/>
          <a:stretch>
            <a:fillRect/>
          </a:stretch>
        </p:blipFill>
        <p:spPr bwMode="auto">
          <a:xfrm>
            <a:off x="5072063" y="857250"/>
            <a:ext cx="39116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114925" y="4348163"/>
            <a:ext cx="360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000066"/>
                </a:solidFill>
                <a:latin typeface="Times New Roman" charset="0"/>
              </a:rPr>
              <a:t>Two e. m. showers pointing to vertex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95400" y="1447800"/>
            <a:ext cx="63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Kink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1828800" y="1752600"/>
            <a:ext cx="53340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620000" y="1828800"/>
            <a:ext cx="63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Kink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>
            <a:stCxn id="17" idx="2"/>
          </p:cNvCxnSpPr>
          <p:nvPr/>
        </p:nvCxnSpPr>
        <p:spPr bwMode="auto">
          <a:xfrm rot="5400000">
            <a:off x="7429693" y="2007439"/>
            <a:ext cx="316468" cy="6978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6858000" y="3810000"/>
            <a:ext cx="144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e.m</a:t>
            </a:r>
            <a:r>
              <a:rPr lang="en-US" dirty="0" smtClean="0">
                <a:solidFill>
                  <a:schemeClr val="bg1"/>
                </a:solidFill>
              </a:rPr>
              <a:t>. shower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rot="10800000">
            <a:off x="6477000" y="3276600"/>
            <a:ext cx="83820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778335" y="3886200"/>
            <a:ext cx="31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endParaRPr lang="en-US" dirty="0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9600" y="4419600"/>
            <a:ext cx="37279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Flight length = 3247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</a:p>
          <a:p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>
                <a:latin typeface="+mn-lt"/>
                <a:cs typeface="Symbol" charset="2"/>
              </a:rPr>
              <a:t>kink</a:t>
            </a:r>
            <a:r>
              <a:rPr lang="en-US" dirty="0" smtClean="0">
                <a:latin typeface="+mn-lt"/>
                <a:cs typeface="Symbol" charset="2"/>
              </a:rPr>
              <a:t> = 0.204 </a:t>
            </a:r>
            <a:r>
              <a:rPr lang="en-US" dirty="0" err="1" smtClean="0">
                <a:latin typeface="+mn-lt"/>
                <a:cs typeface="Symbol" charset="2"/>
              </a:rPr>
              <a:t>rad</a:t>
            </a:r>
            <a:endParaRPr lang="en-US" dirty="0" smtClean="0">
              <a:latin typeface="+mn-lt"/>
              <a:cs typeface="Symbol" charset="2"/>
            </a:endParaRPr>
          </a:p>
          <a:p>
            <a:r>
              <a:rPr lang="en-US" dirty="0" err="1" smtClean="0">
                <a:latin typeface="+mn-lt"/>
                <a:cs typeface="Symbol" charset="2"/>
              </a:rPr>
              <a:t>P</a:t>
            </a:r>
            <a:r>
              <a:rPr lang="en-US" baseline="-25000" dirty="0" err="1" smtClean="0">
                <a:latin typeface="+mn-lt"/>
                <a:cs typeface="Symbol" charset="2"/>
              </a:rPr>
              <a:t>daughter</a:t>
            </a:r>
            <a:r>
              <a:rPr lang="en-US" dirty="0" smtClean="0">
                <a:latin typeface="+mn-lt"/>
                <a:cs typeface="Symbol" charset="2"/>
              </a:rPr>
              <a:t> = 3.9</a:t>
            </a:r>
            <a:r>
              <a:rPr lang="en-US" baseline="30000" dirty="0" smtClean="0">
                <a:latin typeface="+mn-lt"/>
                <a:cs typeface="Symbol" charset="2"/>
              </a:rPr>
              <a:t>+1.7</a:t>
            </a:r>
            <a:r>
              <a:rPr lang="en-US" baseline="-25000" dirty="0" smtClean="0">
                <a:latin typeface="+mn-lt"/>
                <a:cs typeface="Symbol" charset="2"/>
              </a:rPr>
              <a:t>-0.9</a:t>
            </a:r>
            <a:r>
              <a:rPr lang="en-US" dirty="0" smtClean="0">
                <a:latin typeface="+mn-lt"/>
                <a:cs typeface="Symbol" charset="2"/>
              </a:rPr>
              <a:t> </a:t>
            </a:r>
            <a:r>
              <a:rPr lang="en-US" dirty="0" err="1" smtClean="0">
                <a:latin typeface="+mn-lt"/>
                <a:cs typeface="Symbol" charset="2"/>
              </a:rPr>
              <a:t>GeV</a:t>
            </a:r>
            <a:r>
              <a:rPr lang="en-US" dirty="0" smtClean="0">
                <a:latin typeface="+mn-lt"/>
                <a:cs typeface="Symbol" charset="2"/>
              </a:rPr>
              <a:t> from MCS</a:t>
            </a:r>
          </a:p>
          <a:p>
            <a:r>
              <a:rPr lang="en-US" dirty="0" smtClean="0">
                <a:latin typeface="+mn-lt"/>
                <a:cs typeface="Symbol" charset="2"/>
              </a:rPr>
              <a:t>610 &lt; P</a:t>
            </a:r>
            <a:r>
              <a:rPr lang="en-US" baseline="-25000" dirty="0" smtClean="0">
                <a:latin typeface="+mn-lt"/>
                <a:cs typeface="Symbol" charset="2"/>
              </a:rPr>
              <a:t>t</a:t>
            </a:r>
            <a:r>
              <a:rPr lang="en-US" dirty="0" smtClean="0">
                <a:latin typeface="+mn-lt"/>
                <a:cs typeface="Symbol" charset="2"/>
              </a:rPr>
              <a:t> &lt; 1140 </a:t>
            </a:r>
            <a:r>
              <a:rPr lang="en-US" dirty="0" err="1" smtClean="0">
                <a:latin typeface="+mn-lt"/>
                <a:cs typeface="Symbol" charset="2"/>
              </a:rPr>
              <a:t>MeV</a:t>
            </a:r>
            <a:r>
              <a:rPr lang="en-US" dirty="0" smtClean="0">
                <a:latin typeface="+mn-lt"/>
                <a:cs typeface="Symbol" charset="2"/>
              </a:rPr>
              <a:t> @ 90% CL</a:t>
            </a:r>
          </a:p>
          <a:p>
            <a:r>
              <a:rPr lang="en-US" dirty="0" err="1" smtClean="0">
                <a:latin typeface="Symbol" charset="2"/>
                <a:cs typeface="Symbol" charset="2"/>
              </a:rPr>
              <a:t>Df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latin typeface="+mn-lt"/>
                <a:cs typeface="Symbol" charset="2"/>
              </a:rPr>
              <a:t>in transverse plane = 165</a:t>
            </a:r>
            <a:r>
              <a:rPr lang="en-US" baseline="30000" dirty="0" smtClean="0">
                <a:latin typeface="+mn-lt"/>
                <a:cs typeface="Symbol" charset="2"/>
              </a:rPr>
              <a:t>o</a:t>
            </a:r>
            <a:r>
              <a:rPr lang="en-US" dirty="0" smtClean="0">
                <a:latin typeface="+mn-lt"/>
                <a:cs typeface="Symbol" charset="2"/>
              </a:rPr>
              <a:t>  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7239000" y="228600"/>
            <a:ext cx="17224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/>
              <a:t>2009 JINST 4 P06020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01000" cy="609600"/>
          </a:xfrm>
        </p:spPr>
        <p:txBody>
          <a:bodyPr/>
          <a:lstStyle/>
          <a:p>
            <a:r>
              <a:rPr lang="en-US" sz="2400" dirty="0" smtClean="0"/>
              <a:t>Momentum reconstruction by Multiple Coulomb scattering  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E7DF-76CF-364A-905C-B3443685C9D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7" descr="6gevdata_MC"/>
          <p:cNvPicPr>
            <a:picLocks noChangeAspect="1" noChangeArrowheads="1"/>
          </p:cNvPicPr>
          <p:nvPr/>
        </p:nvPicPr>
        <p:blipFill>
          <a:blip r:embed="rId2"/>
          <a:srcRect r="54558"/>
          <a:stretch>
            <a:fillRect/>
          </a:stretch>
        </p:blipFill>
        <p:spPr bwMode="auto">
          <a:xfrm>
            <a:off x="2971800" y="2861224"/>
            <a:ext cx="2743200" cy="353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336721" y="3048000"/>
            <a:ext cx="11590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i="1" dirty="0" err="1">
                <a:latin typeface="Calibri" charset="0"/>
              </a:rPr>
              <a:t>Pion</a:t>
            </a:r>
            <a:r>
              <a:rPr lang="en-GB" sz="1600" b="1" i="1" dirty="0">
                <a:latin typeface="Calibri" charset="0"/>
              </a:rPr>
              <a:t> 6 </a:t>
            </a:r>
            <a:r>
              <a:rPr lang="en-GB" sz="1600" b="1" i="1" dirty="0" err="1">
                <a:latin typeface="Calibri" charset="0"/>
              </a:rPr>
              <a:t>GeV</a:t>
            </a:r>
            <a:endParaRPr lang="fr-FR" altLang="ja-JP" sz="1600" b="1" i="1" dirty="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5562600" y="1077913"/>
            <a:ext cx="3581400" cy="2754312"/>
            <a:chOff x="764" y="935"/>
            <a:chExt cx="1648" cy="1219"/>
          </a:xfrm>
        </p:grpSpPr>
        <p:pic>
          <p:nvPicPr>
            <p:cNvPr id="9" name="Picture 12" descr="Prec"/>
            <p:cNvPicPr>
              <a:picLocks noChangeAspect="1" noChangeArrowheads="1"/>
            </p:cNvPicPr>
            <p:nvPr/>
          </p:nvPicPr>
          <p:blipFill>
            <a:blip r:embed="rId3"/>
            <a:srcRect r="6100"/>
            <a:stretch>
              <a:fillRect/>
            </a:stretch>
          </p:blipFill>
          <p:spPr bwMode="auto">
            <a:xfrm>
              <a:off x="793" y="935"/>
              <a:ext cx="1619" cy="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1575" y="1671"/>
              <a:ext cx="77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solidFill>
                    <a:srgbClr val="CC0000"/>
                  </a:solidFill>
                  <a:latin typeface="Symbol" charset="2"/>
                </a:rPr>
                <a:t>p</a:t>
              </a:r>
              <a:r>
                <a:rPr lang="en-GB">
                  <a:solidFill>
                    <a:srgbClr val="CC0000"/>
                  </a:solidFill>
                  <a:latin typeface="Times New Roman" charset="0"/>
                </a:rPr>
                <a:t> test beam</a:t>
              </a:r>
              <a:endParaRPr lang="fr-FR" altLang="ja-JP">
                <a:solidFill>
                  <a:srgbClr val="CC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 rot="16200000">
              <a:off x="610" y="1203"/>
              <a:ext cx="435" cy="1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000">
                  <a:latin typeface="Calibri" charset="0"/>
                </a:rPr>
                <a:t>P MCS (GeV)</a:t>
              </a:r>
              <a:endParaRPr lang="fr-FR" altLang="ja-JP" sz="1000" baseline="-25000"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1866" y="2024"/>
              <a:ext cx="476" cy="1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000">
                  <a:latin typeface="Calibri" charset="0"/>
                </a:rPr>
                <a:t>P </a:t>
              </a:r>
              <a:r>
                <a:rPr lang="en-GB" sz="1100">
                  <a:latin typeface="Calibri" charset="0"/>
                </a:rPr>
                <a:t>beam </a:t>
              </a:r>
              <a:r>
                <a:rPr lang="en-GB" sz="1000">
                  <a:latin typeface="Calibri" charset="0"/>
                </a:rPr>
                <a:t>(GeV)</a:t>
              </a:r>
              <a:endParaRPr lang="fr-FR" altLang="ja-JP" sz="1000" baseline="-25000"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13" name="Picture 20" descr="dpevol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3756025"/>
            <a:ext cx="3405188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2gevdata_mc"/>
          <p:cNvPicPr>
            <a:picLocks noChangeAspect="1" noChangeArrowheads="1"/>
          </p:cNvPicPr>
          <p:nvPr/>
        </p:nvPicPr>
        <p:blipFill>
          <a:blip r:embed="rId5"/>
          <a:srcRect r="55775"/>
          <a:stretch>
            <a:fillRect/>
          </a:stretch>
        </p:blipFill>
        <p:spPr bwMode="auto">
          <a:xfrm>
            <a:off x="381000" y="2901949"/>
            <a:ext cx="2617788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85800" y="3048000"/>
            <a:ext cx="11590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i="1" dirty="0" err="1">
                <a:latin typeface="Calibri" charset="0"/>
              </a:rPr>
              <a:t>Pion</a:t>
            </a:r>
            <a:r>
              <a:rPr lang="en-GB" sz="1600" b="1" i="1" dirty="0">
                <a:latin typeface="Calibri" charset="0"/>
              </a:rPr>
              <a:t> 2 </a:t>
            </a:r>
            <a:r>
              <a:rPr lang="en-GB" sz="1600" b="1" i="1" dirty="0" err="1">
                <a:latin typeface="Calibri" charset="0"/>
              </a:rPr>
              <a:t>GeV</a:t>
            </a:r>
            <a:endParaRPr lang="fr-FR" altLang="ja-JP" sz="1600" b="1" i="1" dirty="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952500"/>
            <a:ext cx="53340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テキスト ボックス 17"/>
          <p:cNvSpPr txBox="1">
            <a:spLocks noChangeArrowheads="1"/>
          </p:cNvSpPr>
          <p:nvPr/>
        </p:nvSpPr>
        <p:spPr bwMode="auto">
          <a:xfrm>
            <a:off x="609599" y="877887"/>
            <a:ext cx="2133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Evaluate scattering of particles</a:t>
            </a:r>
            <a:endParaRPr kumimoji="1" lang="ja-JP" altLang="en-US" dirty="0">
              <a:solidFill>
                <a:schemeClr val="bg1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テキスト ボックス 18"/>
          <p:cNvSpPr txBox="1">
            <a:spLocks noChangeArrowheads="1"/>
          </p:cNvSpPr>
          <p:nvPr/>
        </p:nvSpPr>
        <p:spPr bwMode="auto">
          <a:xfrm rot="16200000">
            <a:off x="-1676400" y="4343400"/>
            <a:ext cx="3733800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kumimoji="1" lang="en-US" altLang="ja-JP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Data from Test exposure to </a:t>
            </a:r>
            <a:r>
              <a:rPr kumimoji="1" lang="en-US" altLang="ja-JP" dirty="0" err="1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pion</a:t>
            </a:r>
            <a:r>
              <a:rPr kumimoji="1" lang="en-US" altLang="ja-JP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beam</a:t>
            </a:r>
            <a:endParaRPr kumimoji="1" lang="ja-JP" altLang="en-US" dirty="0">
              <a:solidFill>
                <a:srgbClr val="FFFFFF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" y="2080030"/>
            <a:ext cx="3817417" cy="815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 prong charm decay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E7DF-76CF-364A-905C-B3443685C9D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513" y="1052513"/>
            <a:ext cx="7899400" cy="514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23850" y="6092825"/>
            <a:ext cx="4873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top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933700" y="6092825"/>
            <a:ext cx="6302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side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741988" y="6092825"/>
            <a:ext cx="6302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front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451725" y="5734050"/>
            <a:ext cx="43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latin typeface="Symbol" charset="2"/>
              </a:rPr>
              <a:t>m</a:t>
            </a:r>
            <a:r>
              <a:rPr lang="en-US" sz="1600" baseline="30000">
                <a:solidFill>
                  <a:schemeClr val="bg1"/>
                </a:solidFill>
                <a:latin typeface="Symbol" charset="2"/>
              </a:rPr>
              <a:t>-</a:t>
            </a:r>
            <a:endParaRPr lang="en-US" sz="1600">
              <a:solidFill>
                <a:schemeClr val="bg1"/>
              </a:solidFill>
              <a:latin typeface="Symbol" charset="2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6659563" y="5014913"/>
            <a:ext cx="720725" cy="719137"/>
          </a:xfrm>
          <a:prstGeom prst="ellips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419600" y="1143000"/>
            <a:ext cx="4495800" cy="22467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>
              <a:spcBef>
                <a:spcPct val="50000"/>
              </a:spcBef>
              <a:buFontTx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 3 prongs secondary, 4 prongs primary vertex</a:t>
            </a:r>
          </a:p>
          <a:p>
            <a:pPr defTabSz="914400">
              <a:spcBef>
                <a:spcPct val="50000"/>
              </a:spcBef>
              <a:buFontTx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 secondary 1150 </a:t>
            </a:r>
            <a:r>
              <a:rPr lang="en-US" sz="1400" dirty="0">
                <a:solidFill>
                  <a:srgbClr val="000000"/>
                </a:solidFill>
                <a:latin typeface="Symbol" charset="2"/>
              </a:rPr>
              <a:t>m</a:t>
            </a:r>
            <a:r>
              <a:rPr lang="en-US" sz="1400" dirty="0">
                <a:solidFill>
                  <a:srgbClr val="000000"/>
                </a:solidFill>
              </a:rPr>
              <a:t>m away from the primary</a:t>
            </a:r>
          </a:p>
          <a:p>
            <a:pPr defTabSz="914400">
              <a:spcBef>
                <a:spcPct val="50000"/>
              </a:spcBef>
              <a:buFontTx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 charmed parent seen in 1 emulsion layer !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Symbol" charset="2"/>
              </a:rPr>
              <a:t>Df</a:t>
            </a:r>
            <a:r>
              <a:rPr lang="en-US" sz="1400" dirty="0">
                <a:solidFill>
                  <a:srgbClr val="000000"/>
                </a:solidFill>
                <a:latin typeface="Symbol" charset="2"/>
              </a:rPr>
              <a:t> (</a:t>
            </a:r>
            <a:r>
              <a:rPr lang="en-US" sz="1400" dirty="0" err="1">
                <a:solidFill>
                  <a:srgbClr val="000000"/>
                </a:solidFill>
              </a:rPr>
              <a:t>charm</a:t>
            </a:r>
            <a:r>
              <a:rPr lang="en-US" sz="1400" dirty="0" err="1">
                <a:solidFill>
                  <a:srgbClr val="000000"/>
                </a:solidFill>
                <a:latin typeface="Symbol" charset="2"/>
              </a:rPr>
              <a:t>,m</a:t>
            </a:r>
            <a:r>
              <a:rPr lang="en-US" sz="1400" dirty="0">
                <a:solidFill>
                  <a:srgbClr val="000000"/>
                </a:solidFill>
                <a:latin typeface="Symbol" charset="2"/>
              </a:rPr>
              <a:t>) »</a:t>
            </a:r>
            <a:r>
              <a:rPr lang="en-US" sz="1400" dirty="0">
                <a:solidFill>
                  <a:srgbClr val="000000"/>
                </a:solidFill>
                <a:latin typeface="MS Shell Dlg" charset="0"/>
              </a:rPr>
              <a:t> 150</a:t>
            </a:r>
            <a:r>
              <a:rPr lang="en-US" sz="1400" dirty="0" smtClean="0">
                <a:solidFill>
                  <a:srgbClr val="000000"/>
                </a:solidFill>
                <a:latin typeface="Symbol" charset="2"/>
              </a:rPr>
              <a:t>°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i="1" dirty="0" smtClean="0"/>
              <a:t>p1=2.4 </a:t>
            </a:r>
            <a:r>
              <a:rPr lang="en-US" sz="1400" i="1" baseline="30000" dirty="0" smtClean="0"/>
              <a:t>+1.3</a:t>
            </a:r>
            <a:r>
              <a:rPr lang="en-US" sz="1400" i="1" baseline="-25000" dirty="0" smtClean="0"/>
              <a:t>−0.6</a:t>
            </a:r>
            <a:r>
              <a:rPr lang="en-US" sz="1400" i="1" dirty="0" smtClean="0"/>
              <a:t> , p2=1.3 </a:t>
            </a:r>
            <a:r>
              <a:rPr lang="en-US" sz="1400" i="1" baseline="30000" dirty="0" smtClean="0"/>
              <a:t>+0.4</a:t>
            </a:r>
            <a:r>
              <a:rPr lang="en-US" sz="1400" i="1" baseline="-25000" dirty="0" smtClean="0"/>
              <a:t>−0.3</a:t>
            </a:r>
            <a:r>
              <a:rPr lang="en-US" sz="1400" i="1" dirty="0" smtClean="0"/>
              <a:t> , p3=1.2 </a:t>
            </a:r>
            <a:r>
              <a:rPr lang="en-US" sz="1400" i="1" baseline="30000" dirty="0" smtClean="0"/>
              <a:t>+1.7</a:t>
            </a:r>
            <a:r>
              <a:rPr lang="en-US" sz="1400" i="1" baseline="-25000" dirty="0" smtClean="0"/>
              <a:t>-0.4</a:t>
            </a:r>
            <a:r>
              <a:rPr lang="en-US" sz="1400" i="1" baseline="30000" dirty="0" smtClean="0"/>
              <a:t> </a:t>
            </a:r>
            <a:r>
              <a:rPr lang="en-US" sz="1400" i="1" dirty="0" err="1" smtClean="0"/>
              <a:t>GeV/c</a:t>
            </a:r>
            <a:endParaRPr lang="en-US" sz="1400" dirty="0" smtClean="0"/>
          </a:p>
          <a:p>
            <a:pPr defTabSz="914400">
              <a:spcBef>
                <a:spcPct val="50000"/>
              </a:spcBef>
              <a:buFontTx/>
              <a:buChar char="•"/>
            </a:pPr>
            <a:endParaRPr lang="en-US" sz="1400" dirty="0" smtClean="0">
              <a:solidFill>
                <a:srgbClr val="000000"/>
              </a:solidFill>
              <a:latin typeface="Symbol" charset="2"/>
            </a:endParaRPr>
          </a:p>
          <a:p>
            <a:pPr defTabSz="914400">
              <a:spcBef>
                <a:spcPct val="50000"/>
              </a:spcBef>
              <a:buFontTx/>
              <a:buChar char="•"/>
            </a:pPr>
            <a:endParaRPr lang="en-US" sz="1400" dirty="0">
              <a:solidFill>
                <a:srgbClr val="000000"/>
              </a:solidFill>
              <a:latin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609600"/>
          </a:xfrm>
        </p:spPr>
        <p:txBody>
          <a:bodyPr/>
          <a:lstStyle/>
          <a:p>
            <a:r>
              <a:rPr lang="en-US" dirty="0" smtClean="0"/>
              <a:t>The OPERA collaboration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E7DF-76CF-364A-905C-B3443685C9D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148" descr="MondOPE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9762" y="1874838"/>
            <a:ext cx="5570538" cy="3852862"/>
          </a:xfrm>
          <a:prstGeom prst="rect">
            <a:avLst/>
          </a:prstGeom>
          <a:noFill/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1296987" y="4000500"/>
            <a:ext cx="1657350" cy="0"/>
          </a:xfrm>
          <a:prstGeom prst="line">
            <a:avLst/>
          </a:prstGeom>
          <a:noFill/>
          <a:ln w="9360">
            <a:solidFill>
              <a:srgbClr val="CE0224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1477962" y="2882900"/>
            <a:ext cx="1223963" cy="936625"/>
          </a:xfrm>
          <a:prstGeom prst="line">
            <a:avLst/>
          </a:prstGeom>
          <a:noFill/>
          <a:ln w="9360">
            <a:solidFill>
              <a:srgbClr val="CE0224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2846387" y="2343150"/>
            <a:ext cx="684213" cy="1296988"/>
          </a:xfrm>
          <a:prstGeom prst="line">
            <a:avLst/>
          </a:prstGeom>
          <a:noFill/>
          <a:ln w="9360">
            <a:solidFill>
              <a:srgbClr val="CE0224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>
            <a:off x="3565525" y="2235200"/>
            <a:ext cx="3132137" cy="1260475"/>
          </a:xfrm>
          <a:prstGeom prst="line">
            <a:avLst/>
          </a:prstGeom>
          <a:noFill/>
          <a:ln w="9360">
            <a:solidFill>
              <a:srgbClr val="CE0224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H="1" flipV="1">
            <a:off x="6338887" y="4216400"/>
            <a:ext cx="1331913" cy="215900"/>
          </a:xfrm>
          <a:prstGeom prst="line">
            <a:avLst/>
          </a:prstGeom>
          <a:noFill/>
          <a:ln w="9360">
            <a:solidFill>
              <a:srgbClr val="CE0224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42"/>
          <p:cNvGrpSpPr>
            <a:grpSpLocks/>
          </p:cNvGrpSpPr>
          <p:nvPr/>
        </p:nvGrpSpPr>
        <p:grpSpPr bwMode="auto">
          <a:xfrm>
            <a:off x="650875" y="2998788"/>
            <a:ext cx="1116012" cy="712787"/>
            <a:chOff x="90" y="645"/>
            <a:chExt cx="703" cy="449"/>
          </a:xfrm>
        </p:grpSpPr>
        <p:sp>
          <p:nvSpPr>
            <p:cNvPr id="14" name="AutoShape 15"/>
            <p:cNvSpPr>
              <a:spLocks noChangeArrowheads="1"/>
            </p:cNvSpPr>
            <p:nvPr/>
          </p:nvSpPr>
          <p:spPr bwMode="auto">
            <a:xfrm>
              <a:off x="90" y="645"/>
              <a:ext cx="703" cy="449"/>
            </a:xfrm>
            <a:prstGeom prst="roundRect">
              <a:avLst>
                <a:gd name="adj" fmla="val 50000"/>
              </a:avLst>
            </a:prstGeom>
            <a:solidFill>
              <a:srgbClr val="E9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113" y="731"/>
              <a:ext cx="657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1720" tIns="42480" rIns="81720" bIns="42480" anchor="ctr">
              <a:prstTxWarp prst="textNoShape">
                <a:avLst/>
              </a:prstTxWarp>
              <a:spAutoFit/>
            </a:bodyPr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>
                  <a:solidFill>
                    <a:srgbClr val="FFFFFF"/>
                  </a:solidFill>
                  <a:latin typeface="Nimbus Roman No9 L" charset="0"/>
                </a:rPr>
                <a:t>LAPP Annecy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>
                  <a:solidFill>
                    <a:srgbClr val="FFFFFF"/>
                  </a:solidFill>
                  <a:latin typeface="Nimbus Roman No9 L" charset="0"/>
                </a:rPr>
                <a:t>IPNL Lyon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>
                  <a:solidFill>
                    <a:srgbClr val="FFFFFF"/>
                  </a:solidFill>
                  <a:latin typeface="Nimbus Roman No9 L" charset="0"/>
                </a:rPr>
                <a:t>IPHC Strasbourg</a:t>
              </a:r>
            </a:p>
          </p:txBody>
        </p:sp>
      </p:grpSp>
      <p:grpSp>
        <p:nvGrpSpPr>
          <p:cNvPr id="16" name="Group 157"/>
          <p:cNvGrpSpPr>
            <a:grpSpLocks/>
          </p:cNvGrpSpPr>
          <p:nvPr/>
        </p:nvGrpSpPr>
        <p:grpSpPr bwMode="auto">
          <a:xfrm>
            <a:off x="7489825" y="1371600"/>
            <a:ext cx="936625" cy="1117600"/>
            <a:chOff x="4671" y="708"/>
            <a:chExt cx="590" cy="704"/>
          </a:xfrm>
        </p:grpSpPr>
        <p:sp>
          <p:nvSpPr>
            <p:cNvPr id="17" name="AutoShape 20"/>
            <p:cNvSpPr>
              <a:spLocks noChangeArrowheads="1"/>
            </p:cNvSpPr>
            <p:nvPr/>
          </p:nvSpPr>
          <p:spPr bwMode="auto">
            <a:xfrm>
              <a:off x="4671" y="708"/>
              <a:ext cx="590" cy="704"/>
            </a:xfrm>
            <a:prstGeom prst="roundRect">
              <a:avLst>
                <a:gd name="adj" fmla="val 50000"/>
              </a:avLst>
            </a:prstGeom>
            <a:solidFill>
              <a:srgbClr val="E9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ext Box 23"/>
            <p:cNvSpPr txBox="1">
              <a:spLocks noChangeArrowheads="1"/>
            </p:cNvSpPr>
            <p:nvPr/>
          </p:nvSpPr>
          <p:spPr bwMode="auto">
            <a:xfrm>
              <a:off x="4672" y="802"/>
              <a:ext cx="589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1720" tIns="42480" rIns="81720" bIns="42480" anchor="ctr">
              <a:prstTxWarp prst="textNoShape">
                <a:avLst/>
              </a:prstTxWarp>
              <a:spAutoFit/>
            </a:bodyPr>
            <a:lstStyle/>
            <a:p>
              <a:pPr eaLnBrk="1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INR, LPI, ITEP, SINP Moscow</a:t>
              </a:r>
            </a:p>
            <a:p>
              <a:pPr eaLnBrk="1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JINR </a:t>
              </a:r>
              <a:r>
                <a:rPr lang="en-GB" sz="900" b="0" dirty="0" err="1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Dubna</a:t>
              </a:r>
              <a:r>
                <a:rPr lang="en-GB" sz="900" b="0" dirty="0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 </a:t>
              </a:r>
            </a:p>
            <a:p>
              <a:pPr eaLnBrk="1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INPE </a:t>
              </a:r>
              <a:r>
                <a:rPr lang="en-GB" sz="900" b="0" dirty="0" err="1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Obninsk</a:t>
              </a:r>
              <a:endParaRPr lang="en-GB" sz="900" b="0" dirty="0">
                <a:solidFill>
                  <a:srgbClr val="FFFFFF"/>
                </a:solidFill>
                <a:latin typeface="Nimbus Roman No9 L" charset="0"/>
                <a:ea typeface="Arial Unicode MS" charset="0"/>
                <a:cs typeface="Arial Unicode MS" charset="0"/>
              </a:endParaRPr>
            </a:p>
          </p:txBody>
        </p:sp>
      </p:grpSp>
      <p:grpSp>
        <p:nvGrpSpPr>
          <p:cNvPr id="19" name="Group 143"/>
          <p:cNvGrpSpPr>
            <a:grpSpLocks/>
          </p:cNvGrpSpPr>
          <p:nvPr/>
        </p:nvGrpSpPr>
        <p:grpSpPr bwMode="auto">
          <a:xfrm>
            <a:off x="4286250" y="1360488"/>
            <a:ext cx="827087" cy="334962"/>
            <a:chOff x="3198" y="1253"/>
            <a:chExt cx="521" cy="211"/>
          </a:xfrm>
          <a:solidFill>
            <a:srgbClr val="E90000"/>
          </a:solidFill>
        </p:grpSpPr>
        <p:sp>
          <p:nvSpPr>
            <p:cNvPr id="20" name="AutoShape 133"/>
            <p:cNvSpPr>
              <a:spLocks noChangeArrowheads="1"/>
            </p:cNvSpPr>
            <p:nvPr/>
          </p:nvSpPr>
          <p:spPr bwMode="auto">
            <a:xfrm>
              <a:off x="3198" y="1253"/>
              <a:ext cx="521" cy="211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Text Box 28"/>
            <p:cNvSpPr txBox="1">
              <a:spLocks noChangeArrowheads="1"/>
            </p:cNvSpPr>
            <p:nvPr/>
          </p:nvSpPr>
          <p:spPr bwMode="auto">
            <a:xfrm>
              <a:off x="3220" y="1298"/>
              <a:ext cx="477" cy="1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81720" tIns="42480" rIns="81720" bIns="42480" anchor="ctr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ts val="9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IRB Zagreb</a:t>
              </a:r>
            </a:p>
          </p:txBody>
        </p:sp>
      </p:grpSp>
      <p:grpSp>
        <p:nvGrpSpPr>
          <p:cNvPr id="22" name="Group 146"/>
          <p:cNvGrpSpPr>
            <a:grpSpLocks/>
          </p:cNvGrpSpPr>
          <p:nvPr/>
        </p:nvGrpSpPr>
        <p:grpSpPr bwMode="auto">
          <a:xfrm>
            <a:off x="795337" y="4468813"/>
            <a:ext cx="969963" cy="1619250"/>
            <a:chOff x="136" y="2546"/>
            <a:chExt cx="611" cy="1020"/>
          </a:xfrm>
        </p:grpSpPr>
        <p:sp>
          <p:nvSpPr>
            <p:cNvPr id="23" name="AutoShape 30"/>
            <p:cNvSpPr>
              <a:spLocks noChangeArrowheads="1"/>
            </p:cNvSpPr>
            <p:nvPr/>
          </p:nvSpPr>
          <p:spPr bwMode="auto">
            <a:xfrm>
              <a:off x="136" y="2546"/>
              <a:ext cx="611" cy="1020"/>
            </a:xfrm>
            <a:prstGeom prst="roundRect">
              <a:avLst>
                <a:gd name="adj" fmla="val 50000"/>
              </a:avLst>
            </a:prstGeom>
            <a:solidFill>
              <a:srgbClr val="E9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ext Box 33"/>
            <p:cNvSpPr txBox="1">
              <a:spLocks noChangeArrowheads="1"/>
            </p:cNvSpPr>
            <p:nvPr/>
          </p:nvSpPr>
          <p:spPr bwMode="auto">
            <a:xfrm>
              <a:off x="232" y="2611"/>
              <a:ext cx="507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1720" tIns="42480" rIns="81720" bIns="42480" anchor="ctr">
              <a:prstTxWarp prst="textNoShape">
                <a:avLst/>
              </a:prstTxWarp>
              <a:spAutoFit/>
            </a:bodyPr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Bari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Bologna 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L’Aquila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LNF </a:t>
              </a:r>
              <a:r>
                <a:rPr lang="en-GB" sz="900" b="0" dirty="0" err="1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Frascati</a:t>
              </a:r>
              <a:endParaRPr lang="en-GB" sz="900" b="0" dirty="0">
                <a:solidFill>
                  <a:srgbClr val="FFFFFF"/>
                </a:solidFill>
                <a:latin typeface="Nimbus Roman No9 L" charset="0"/>
                <a:ea typeface="Arial Unicode MS" charset="0"/>
                <a:cs typeface="Arial Unicode MS" charset="0"/>
              </a:endParaRP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LNGS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Napoli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 err="1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Padova</a:t>
              </a:r>
              <a:endParaRPr lang="en-GB" sz="900" b="0" dirty="0" smtClean="0">
                <a:solidFill>
                  <a:srgbClr val="FFFFFF"/>
                </a:solidFill>
                <a:latin typeface="Nimbus Roman No9 L" charset="0"/>
                <a:ea typeface="Arial Unicode MS" charset="0"/>
                <a:cs typeface="Arial Unicode MS" charset="0"/>
              </a:endParaRP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 smtClean="0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Roma</a:t>
              </a:r>
              <a:endParaRPr lang="en-GB" sz="900" b="0" dirty="0">
                <a:solidFill>
                  <a:srgbClr val="FFFFFF"/>
                </a:solidFill>
                <a:latin typeface="Nimbus Roman No9 L" charset="0"/>
                <a:ea typeface="Arial Unicode MS" charset="0"/>
                <a:cs typeface="Arial Unicode MS" charset="0"/>
              </a:endParaRP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Salerno</a:t>
              </a:r>
            </a:p>
          </p:txBody>
        </p:sp>
      </p:grpSp>
      <p:pic>
        <p:nvPicPr>
          <p:cNvPr id="25" name="Picture 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825" y="2387600"/>
            <a:ext cx="863600" cy="612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" name="AutoShape 37"/>
          <p:cNvSpPr>
            <a:spLocks noChangeArrowheads="1"/>
          </p:cNvSpPr>
          <p:nvPr/>
        </p:nvSpPr>
        <p:spPr bwMode="auto">
          <a:xfrm>
            <a:off x="1838325" y="1155700"/>
            <a:ext cx="1001712" cy="549275"/>
          </a:xfrm>
          <a:prstGeom prst="roundRect">
            <a:avLst>
              <a:gd name="adj" fmla="val 50000"/>
            </a:avLst>
          </a:prstGeom>
          <a:solidFill>
            <a:srgbClr val="E9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900" dirty="0" smtClean="0">
                <a:solidFill>
                  <a:srgbClr val="FFFFFF"/>
                </a:solidFill>
                <a:latin typeface="+mn-lt"/>
              </a:rPr>
              <a:t>Bern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900" dirty="0" smtClean="0">
                <a:solidFill>
                  <a:srgbClr val="FFFFFF"/>
                </a:solidFill>
                <a:latin typeface="+mn-lt"/>
              </a:rPr>
              <a:t>ETH Zurich</a:t>
            </a:r>
          </a:p>
        </p:txBody>
      </p:sp>
      <p:sp>
        <p:nvSpPr>
          <p:cNvPr id="29" name="Line 41"/>
          <p:cNvSpPr>
            <a:spLocks noChangeShapeType="1"/>
          </p:cNvSpPr>
          <p:nvPr/>
        </p:nvSpPr>
        <p:spPr bwMode="auto">
          <a:xfrm>
            <a:off x="1404937" y="2055813"/>
            <a:ext cx="1333500" cy="1655762"/>
          </a:xfrm>
          <a:prstGeom prst="line">
            <a:avLst/>
          </a:prstGeom>
          <a:noFill/>
          <a:ln w="9360">
            <a:solidFill>
              <a:srgbClr val="CE0224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44"/>
          <p:cNvSpPr>
            <a:spLocks noChangeArrowheads="1"/>
          </p:cNvSpPr>
          <p:nvPr/>
        </p:nvSpPr>
        <p:spPr bwMode="auto">
          <a:xfrm>
            <a:off x="685800" y="1219200"/>
            <a:ext cx="1106488" cy="328612"/>
          </a:xfrm>
          <a:prstGeom prst="roundRect">
            <a:avLst>
              <a:gd name="adj" fmla="val 50000"/>
            </a:avLst>
          </a:prstGeom>
          <a:solidFill>
            <a:srgbClr val="E9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GB" sz="900" dirty="0" smtClean="0">
                <a:solidFill>
                  <a:srgbClr val="FFFFFF"/>
                </a:solidFill>
                <a:latin typeface="+mn-lt"/>
              </a:rPr>
              <a:t>ULB Brussels</a:t>
            </a:r>
          </a:p>
        </p:txBody>
      </p:sp>
      <p:sp>
        <p:nvSpPr>
          <p:cNvPr id="33" name="Line 48"/>
          <p:cNvSpPr>
            <a:spLocks noChangeShapeType="1"/>
          </p:cNvSpPr>
          <p:nvPr/>
        </p:nvSpPr>
        <p:spPr bwMode="auto">
          <a:xfrm>
            <a:off x="2305050" y="2235200"/>
            <a:ext cx="504825" cy="1584325"/>
          </a:xfrm>
          <a:prstGeom prst="line">
            <a:avLst/>
          </a:prstGeom>
          <a:noFill/>
          <a:ln w="9360">
            <a:solidFill>
              <a:srgbClr val="CE0224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4" name="Group 144"/>
          <p:cNvGrpSpPr>
            <a:grpSpLocks/>
          </p:cNvGrpSpPr>
          <p:nvPr/>
        </p:nvGrpSpPr>
        <p:grpSpPr bwMode="auto">
          <a:xfrm>
            <a:off x="3048000" y="1143000"/>
            <a:ext cx="1008062" cy="647700"/>
            <a:chOff x="2463" y="610"/>
            <a:chExt cx="635" cy="408"/>
          </a:xfrm>
          <a:solidFill>
            <a:srgbClr val="E90000"/>
          </a:solidFill>
        </p:grpSpPr>
        <p:sp>
          <p:nvSpPr>
            <p:cNvPr id="35" name="AutoShape 51"/>
            <p:cNvSpPr>
              <a:spLocks noChangeArrowheads="1"/>
            </p:cNvSpPr>
            <p:nvPr/>
          </p:nvSpPr>
          <p:spPr bwMode="auto">
            <a:xfrm>
              <a:off x="2463" y="610"/>
              <a:ext cx="635" cy="408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Text Box 54"/>
            <p:cNvSpPr txBox="1">
              <a:spLocks noChangeArrowheads="1"/>
            </p:cNvSpPr>
            <p:nvPr/>
          </p:nvSpPr>
          <p:spPr bwMode="auto">
            <a:xfrm>
              <a:off x="2517" y="663"/>
              <a:ext cx="499" cy="31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81720" tIns="42480" rIns="81720" bIns="42480" anchor="ctr">
              <a:prstTxWarp prst="textNoShape">
                <a:avLst/>
              </a:prstTxWarp>
              <a:spAutoFit/>
            </a:bodyPr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>
                  <a:solidFill>
                    <a:srgbClr val="FFFFFF"/>
                  </a:solidFill>
                  <a:latin typeface="+mn-lt"/>
                  <a:ea typeface="Arial Unicode MS" charset="0"/>
                  <a:cs typeface="Arial (Body)"/>
                </a:rPr>
                <a:t>Hamburg</a:t>
              </a:r>
              <a:endParaRPr lang="en-GB" sz="900" b="0" dirty="0" smtClean="0">
                <a:solidFill>
                  <a:srgbClr val="FFFFFF"/>
                </a:solidFill>
                <a:latin typeface="+mn-lt"/>
                <a:ea typeface="Arial Unicode MS" charset="0"/>
                <a:cs typeface="Arial (Body)"/>
              </a:endParaRP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 err="1" smtClean="0">
                  <a:solidFill>
                    <a:srgbClr val="FFFFFF"/>
                  </a:solidFill>
                  <a:latin typeface="+mn-lt"/>
                  <a:ea typeface="Arial Unicode MS" charset="0"/>
                  <a:cs typeface="Arial (Body)"/>
                </a:rPr>
                <a:t>Münster</a:t>
              </a:r>
              <a:endParaRPr lang="en-GB" sz="900" b="0" dirty="0">
                <a:solidFill>
                  <a:srgbClr val="FFFFFF"/>
                </a:solidFill>
                <a:latin typeface="+mn-lt"/>
                <a:ea typeface="Arial Unicode MS" charset="0"/>
                <a:cs typeface="Arial (Body)"/>
              </a:endParaRP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>
                  <a:solidFill>
                    <a:srgbClr val="FFFFFF"/>
                  </a:solidFill>
                  <a:latin typeface="+mn-lt"/>
                  <a:ea typeface="Arial Unicode MS" charset="0"/>
                  <a:cs typeface="Arial (Body)"/>
                </a:rPr>
                <a:t>Rostock</a:t>
              </a:r>
            </a:p>
          </p:txBody>
        </p:sp>
      </p:grpSp>
      <p:grpSp>
        <p:nvGrpSpPr>
          <p:cNvPr id="37" name="Group 138"/>
          <p:cNvGrpSpPr>
            <a:grpSpLocks/>
          </p:cNvGrpSpPr>
          <p:nvPr/>
        </p:nvGrpSpPr>
        <p:grpSpPr bwMode="auto">
          <a:xfrm>
            <a:off x="5438775" y="1360488"/>
            <a:ext cx="741362" cy="334962"/>
            <a:chOff x="4059" y="1366"/>
            <a:chExt cx="467" cy="211"/>
          </a:xfrm>
          <a:solidFill>
            <a:srgbClr val="E90000"/>
          </a:solidFill>
        </p:grpSpPr>
        <p:sp>
          <p:nvSpPr>
            <p:cNvPr id="38" name="AutoShape 58"/>
            <p:cNvSpPr>
              <a:spLocks noChangeArrowheads="1"/>
            </p:cNvSpPr>
            <p:nvPr/>
          </p:nvSpPr>
          <p:spPr bwMode="auto">
            <a:xfrm>
              <a:off x="4059" y="1366"/>
              <a:ext cx="467" cy="211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Text Box 61"/>
            <p:cNvSpPr txBox="1">
              <a:spLocks noChangeArrowheads="1"/>
            </p:cNvSpPr>
            <p:nvPr/>
          </p:nvSpPr>
          <p:spPr bwMode="auto">
            <a:xfrm>
              <a:off x="4082" y="1412"/>
              <a:ext cx="401" cy="1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81720" tIns="42480" rIns="81720" bIns="42480" anchor="ctr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ts val="9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Sofia</a:t>
              </a:r>
            </a:p>
          </p:txBody>
        </p:sp>
      </p:grpSp>
      <p:grpSp>
        <p:nvGrpSpPr>
          <p:cNvPr id="40" name="Group 158"/>
          <p:cNvGrpSpPr>
            <a:grpSpLocks/>
          </p:cNvGrpSpPr>
          <p:nvPr/>
        </p:nvGrpSpPr>
        <p:grpSpPr bwMode="auto">
          <a:xfrm>
            <a:off x="7599362" y="4684713"/>
            <a:ext cx="935038" cy="1404937"/>
            <a:chOff x="4740" y="2931"/>
            <a:chExt cx="589" cy="885"/>
          </a:xfrm>
        </p:grpSpPr>
        <p:sp>
          <p:nvSpPr>
            <p:cNvPr id="41" name="AutoShape 64"/>
            <p:cNvSpPr>
              <a:spLocks noChangeArrowheads="1"/>
            </p:cNvSpPr>
            <p:nvPr/>
          </p:nvSpPr>
          <p:spPr bwMode="auto">
            <a:xfrm>
              <a:off x="4740" y="2931"/>
              <a:ext cx="589" cy="885"/>
            </a:xfrm>
            <a:prstGeom prst="roundRect">
              <a:avLst>
                <a:gd name="adj" fmla="val 50000"/>
              </a:avLst>
            </a:prstGeom>
            <a:solidFill>
              <a:srgbClr val="E9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Text Box 67"/>
            <p:cNvSpPr txBox="1">
              <a:spLocks noChangeArrowheads="1"/>
            </p:cNvSpPr>
            <p:nvPr/>
          </p:nvSpPr>
          <p:spPr bwMode="auto">
            <a:xfrm>
              <a:off x="4763" y="3135"/>
              <a:ext cx="543" cy="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1720" tIns="42480" rIns="81720" bIns="42480" anchor="ctr">
              <a:prstTxWarp prst="textNoShape">
                <a:avLst/>
              </a:prstTxWarp>
              <a:spAutoFit/>
            </a:bodyPr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Aichi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Toho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Kobe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Nagoya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Utsunomiya</a:t>
              </a:r>
            </a:p>
          </p:txBody>
        </p:sp>
      </p:grpSp>
      <p:sp>
        <p:nvSpPr>
          <p:cNvPr id="43" name="Line 68"/>
          <p:cNvSpPr>
            <a:spLocks noChangeShapeType="1"/>
          </p:cNvSpPr>
          <p:nvPr/>
        </p:nvSpPr>
        <p:spPr bwMode="auto">
          <a:xfrm flipH="1">
            <a:off x="6049962" y="3424238"/>
            <a:ext cx="1620838" cy="755650"/>
          </a:xfrm>
          <a:prstGeom prst="line">
            <a:avLst/>
          </a:prstGeom>
          <a:noFill/>
          <a:ln w="9360">
            <a:solidFill>
              <a:srgbClr val="CE0224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4" name="Group 135"/>
          <p:cNvGrpSpPr>
            <a:grpSpLocks/>
          </p:cNvGrpSpPr>
          <p:nvPr/>
        </p:nvGrpSpPr>
        <p:grpSpPr bwMode="auto">
          <a:xfrm>
            <a:off x="4897437" y="5835650"/>
            <a:ext cx="966788" cy="330200"/>
            <a:chOff x="2585" y="3952"/>
            <a:chExt cx="609" cy="208"/>
          </a:xfrm>
        </p:grpSpPr>
        <p:sp>
          <p:nvSpPr>
            <p:cNvPr id="45" name="AutoShape 71"/>
            <p:cNvSpPr>
              <a:spLocks noChangeArrowheads="1"/>
            </p:cNvSpPr>
            <p:nvPr/>
          </p:nvSpPr>
          <p:spPr bwMode="auto">
            <a:xfrm>
              <a:off x="2608" y="3952"/>
              <a:ext cx="577" cy="208"/>
            </a:xfrm>
            <a:prstGeom prst="roundRect">
              <a:avLst>
                <a:gd name="adj" fmla="val 50000"/>
              </a:avLst>
            </a:prstGeom>
            <a:solidFill>
              <a:srgbClr val="E9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Text Box 74"/>
            <p:cNvSpPr txBox="1">
              <a:spLocks noChangeArrowheads="1"/>
            </p:cNvSpPr>
            <p:nvPr/>
          </p:nvSpPr>
          <p:spPr bwMode="auto">
            <a:xfrm>
              <a:off x="2585" y="3997"/>
              <a:ext cx="609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1720" tIns="42480" rIns="81720" bIns="42480" anchor="ctr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ts val="9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 err="1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Technion</a:t>
              </a:r>
              <a:r>
                <a:rPr lang="en-GB" sz="900" b="0" dirty="0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 Haifa</a:t>
              </a:r>
            </a:p>
          </p:txBody>
        </p:sp>
      </p:grpSp>
      <p:grpSp>
        <p:nvGrpSpPr>
          <p:cNvPr id="47" name="Group 134"/>
          <p:cNvGrpSpPr>
            <a:grpSpLocks/>
          </p:cNvGrpSpPr>
          <p:nvPr/>
        </p:nvGrpSpPr>
        <p:grpSpPr bwMode="auto">
          <a:xfrm>
            <a:off x="2773362" y="5835650"/>
            <a:ext cx="985838" cy="327025"/>
            <a:chOff x="1746" y="3589"/>
            <a:chExt cx="621" cy="206"/>
          </a:xfrm>
        </p:grpSpPr>
        <p:sp>
          <p:nvSpPr>
            <p:cNvPr id="48" name="AutoShape 77"/>
            <p:cNvSpPr>
              <a:spLocks noChangeArrowheads="1"/>
            </p:cNvSpPr>
            <p:nvPr/>
          </p:nvSpPr>
          <p:spPr bwMode="auto">
            <a:xfrm>
              <a:off x="1746" y="3589"/>
              <a:ext cx="621" cy="206"/>
            </a:xfrm>
            <a:prstGeom prst="roundRect">
              <a:avLst>
                <a:gd name="adj" fmla="val 50000"/>
              </a:avLst>
            </a:prstGeom>
            <a:solidFill>
              <a:srgbClr val="E9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Text Box 80"/>
            <p:cNvSpPr txBox="1">
              <a:spLocks noChangeArrowheads="1"/>
            </p:cNvSpPr>
            <p:nvPr/>
          </p:nvSpPr>
          <p:spPr bwMode="auto">
            <a:xfrm>
              <a:off x="1769" y="3634"/>
              <a:ext cx="563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1720" tIns="42480" rIns="81720" bIns="42480" anchor="ctr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ts val="9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>
                  <a:solidFill>
                    <a:srgbClr val="FFFFFF"/>
                  </a:solidFill>
                  <a:latin typeface="Nimbus Roman No9 L" charset="0"/>
                </a:rPr>
                <a:t>METU Ankara</a:t>
              </a:r>
            </a:p>
          </p:txBody>
        </p:sp>
      </p:grpSp>
      <p:sp>
        <p:nvSpPr>
          <p:cNvPr id="50" name="Line 81"/>
          <p:cNvSpPr>
            <a:spLocks noChangeShapeType="1"/>
          </p:cNvSpPr>
          <p:nvPr/>
        </p:nvSpPr>
        <p:spPr bwMode="auto">
          <a:xfrm flipH="1">
            <a:off x="3278187" y="2271713"/>
            <a:ext cx="2268538" cy="1728787"/>
          </a:xfrm>
          <a:prstGeom prst="line">
            <a:avLst/>
          </a:prstGeom>
          <a:noFill/>
          <a:ln w="9360">
            <a:solidFill>
              <a:srgbClr val="CE0224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82"/>
          <p:cNvSpPr>
            <a:spLocks noChangeShapeType="1"/>
          </p:cNvSpPr>
          <p:nvPr/>
        </p:nvSpPr>
        <p:spPr bwMode="auto">
          <a:xfrm flipH="1">
            <a:off x="3062287" y="2200275"/>
            <a:ext cx="1439863" cy="1690688"/>
          </a:xfrm>
          <a:prstGeom prst="line">
            <a:avLst/>
          </a:prstGeom>
          <a:noFill/>
          <a:ln w="9360">
            <a:solidFill>
              <a:srgbClr val="CE0224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83"/>
          <p:cNvSpPr>
            <a:spLocks noChangeShapeType="1"/>
          </p:cNvSpPr>
          <p:nvPr/>
        </p:nvSpPr>
        <p:spPr bwMode="auto">
          <a:xfrm flipH="1" flipV="1">
            <a:off x="3565525" y="4324350"/>
            <a:ext cx="1008062" cy="1295400"/>
          </a:xfrm>
          <a:prstGeom prst="line">
            <a:avLst/>
          </a:prstGeom>
          <a:noFill/>
          <a:ln w="9360">
            <a:solidFill>
              <a:srgbClr val="CE0224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84"/>
          <p:cNvSpPr>
            <a:spLocks noChangeShapeType="1"/>
          </p:cNvSpPr>
          <p:nvPr/>
        </p:nvSpPr>
        <p:spPr bwMode="auto">
          <a:xfrm flipV="1">
            <a:off x="2557462" y="4108450"/>
            <a:ext cx="936625" cy="1439863"/>
          </a:xfrm>
          <a:prstGeom prst="line">
            <a:avLst/>
          </a:prstGeom>
          <a:noFill/>
          <a:ln w="90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4" name="Group 139"/>
          <p:cNvGrpSpPr>
            <a:grpSpLocks/>
          </p:cNvGrpSpPr>
          <p:nvPr/>
        </p:nvGrpSpPr>
        <p:grpSpPr bwMode="auto">
          <a:xfrm>
            <a:off x="7632700" y="3648075"/>
            <a:ext cx="700087" cy="315913"/>
            <a:chOff x="5193" y="2097"/>
            <a:chExt cx="441" cy="199"/>
          </a:xfrm>
          <a:solidFill>
            <a:srgbClr val="E90000"/>
          </a:solidFill>
        </p:grpSpPr>
        <p:sp>
          <p:nvSpPr>
            <p:cNvPr id="55" name="AutoShape 87"/>
            <p:cNvSpPr>
              <a:spLocks noChangeArrowheads="1"/>
            </p:cNvSpPr>
            <p:nvPr/>
          </p:nvSpPr>
          <p:spPr bwMode="auto">
            <a:xfrm>
              <a:off x="5193" y="2097"/>
              <a:ext cx="441" cy="199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AutoShape 118"/>
            <p:cNvSpPr>
              <a:spLocks noChangeArrowheads="1"/>
            </p:cNvSpPr>
            <p:nvPr/>
          </p:nvSpPr>
          <p:spPr bwMode="auto">
            <a:xfrm>
              <a:off x="5284" y="2137"/>
              <a:ext cx="253" cy="129"/>
            </a:xfrm>
            <a:prstGeom prst="roundRect">
              <a:avLst>
                <a:gd name="adj" fmla="val 1426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lIns="81720" tIns="42480" rIns="81720" bIns="42480" anchor="ctr">
              <a:prstTxWarp prst="textNoShape">
                <a:avLst/>
              </a:prstTxWarp>
              <a:spAutoFit/>
            </a:bodyPr>
            <a:lstStyle/>
            <a:p>
              <a:pPr algn="l" eaLnBrk="1" hangingPunct="1">
                <a:lnSpc>
                  <a:spcPts val="9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900" b="0" dirty="0" err="1">
                  <a:solidFill>
                    <a:srgbClr val="FFFFFF"/>
                  </a:solidFill>
                  <a:latin typeface="Nimbus Roman No9 L" charset="0"/>
                  <a:ea typeface="Arial Unicode MS" charset="0"/>
                  <a:cs typeface="Arial Unicode MS" charset="0"/>
                </a:rPr>
                <a:t>Jinju</a:t>
              </a:r>
              <a:endParaRPr lang="en-GB" sz="900" b="0" dirty="0">
                <a:solidFill>
                  <a:srgbClr val="FFFFFF"/>
                </a:solidFill>
                <a:latin typeface="Arial Unicode MS" charset="0"/>
                <a:ea typeface="Arial Unicode MS" charset="0"/>
                <a:cs typeface="Arial Unicode MS" charset="0"/>
              </a:endParaRPr>
            </a:p>
          </p:txBody>
        </p:sp>
      </p:grpSp>
      <p:pic>
        <p:nvPicPr>
          <p:cNvPr id="57" name="Picture 1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32700" y="4073525"/>
            <a:ext cx="865187" cy="611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8" name="Picture 1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32700" y="3028950"/>
            <a:ext cx="865187" cy="611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9" name="Picture 1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3750" y="1555750"/>
            <a:ext cx="863600" cy="612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0" name="Picture 1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49737" y="1697038"/>
            <a:ext cx="863600" cy="611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1" name="Picture 12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0800000" flipH="1" flipV="1">
            <a:off x="3097212" y="1804988"/>
            <a:ext cx="863600" cy="611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2" name="Picture 12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70350" y="5548313"/>
            <a:ext cx="863600" cy="612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3" name="Picture 12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11350" y="1695450"/>
            <a:ext cx="863600" cy="611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4" name="Picture 12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909762" y="5548313"/>
            <a:ext cx="863600" cy="611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5" name="Picture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31850" y="3854450"/>
            <a:ext cx="863600" cy="612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6" name="Picture 5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67337" y="1697038"/>
            <a:ext cx="863600" cy="611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7" name="Picture 1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626225" y="1697038"/>
            <a:ext cx="863600" cy="611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0" name="TextBox 69"/>
          <p:cNvSpPr txBox="1"/>
          <p:nvPr/>
        </p:nvSpPr>
        <p:spPr>
          <a:xfrm>
            <a:off x="4876800" y="4648200"/>
            <a:ext cx="1787669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+mn-lt"/>
              </a:rPr>
              <a:t> 34 Institutions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~200 physicist </a:t>
            </a:r>
            <a:endParaRPr lang="en-US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2008 CNGS run: summary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1066800"/>
            <a:ext cx="8001000" cy="4267200"/>
          </a:xfrm>
        </p:spPr>
        <p:txBody>
          <a:bodyPr numCol="1"/>
          <a:lstStyle/>
          <a:p>
            <a:r>
              <a:rPr lang="en-US" dirty="0" smtClean="0"/>
              <a:t>2008 run has been used to validate the several steps of the running of OPERA</a:t>
            </a:r>
          </a:p>
          <a:p>
            <a:pPr lvl="1"/>
            <a:r>
              <a:rPr lang="en-US" dirty="0" smtClean="0"/>
              <a:t>Alignment and development of Changeable Sheets</a:t>
            </a:r>
          </a:p>
          <a:p>
            <a:pPr lvl="1"/>
            <a:r>
              <a:rPr lang="en-US" dirty="0" smtClean="0"/>
              <a:t>Scanning of Changeable Sheets</a:t>
            </a:r>
          </a:p>
          <a:p>
            <a:pPr lvl="1"/>
            <a:r>
              <a:rPr lang="en-US" dirty="0" smtClean="0"/>
              <a:t>Extraction development of the Bricks @ CNGS rate</a:t>
            </a:r>
          </a:p>
          <a:p>
            <a:pPr lvl="1"/>
            <a:r>
              <a:rPr lang="en-US" dirty="0" smtClean="0"/>
              <a:t>Vertex location in the different Labs. </a:t>
            </a:r>
          </a:p>
          <a:p>
            <a:pPr lvl="1"/>
            <a:r>
              <a:rPr lang="en-US" dirty="0" smtClean="0"/>
              <a:t>Decay search </a:t>
            </a:r>
          </a:p>
          <a:p>
            <a:pPr lvl="1"/>
            <a:r>
              <a:rPr lang="en-US" dirty="0" smtClean="0"/>
              <a:t>Kinematical analysis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E7DF-76CF-364A-905C-B3443685C9D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Right Brace 6"/>
          <p:cNvSpPr/>
          <p:nvPr/>
        </p:nvSpPr>
        <p:spPr bwMode="auto">
          <a:xfrm>
            <a:off x="7010400" y="1905000"/>
            <a:ext cx="457200" cy="1066800"/>
          </a:xfrm>
          <a:prstGeom prst="rightBrac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9811" y="2209800"/>
            <a:ext cx="1660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Fully validated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Right Brace 8"/>
          <p:cNvSpPr/>
          <p:nvPr/>
        </p:nvSpPr>
        <p:spPr bwMode="auto">
          <a:xfrm>
            <a:off x="5410200" y="2971800"/>
            <a:ext cx="457200" cy="1066800"/>
          </a:xfrm>
          <a:prstGeom prst="rightBrace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5811" y="3276600"/>
            <a:ext cx="133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In progress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16" name="Picture 15" descr="BM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0"/>
            <a:ext cx="2350843" cy="2038116"/>
          </a:xfrm>
          <a:prstGeom prst="rect">
            <a:avLst/>
          </a:prstGeom>
        </p:spPr>
      </p:pic>
      <p:pic>
        <p:nvPicPr>
          <p:cNvPr id="20" name="Picture 19" descr="ScanLab.png"/>
          <p:cNvPicPr>
            <a:picLocks noChangeAspect="1"/>
          </p:cNvPicPr>
          <p:nvPr/>
        </p:nvPicPr>
        <p:blipFill>
          <a:blip r:embed="rId3"/>
          <a:srcRect l="4395" r="5215"/>
          <a:stretch>
            <a:fillRect/>
          </a:stretch>
        </p:blipFill>
        <p:spPr>
          <a:xfrm>
            <a:off x="5029200" y="4495800"/>
            <a:ext cx="3962400" cy="1631968"/>
          </a:xfrm>
          <a:prstGeom prst="rect">
            <a:avLst/>
          </a:prstGeom>
        </p:spPr>
      </p:pic>
      <p:pic>
        <p:nvPicPr>
          <p:cNvPr id="18" name="Picture 17" descr="Dvel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364" y="4343400"/>
            <a:ext cx="2604636" cy="1774367"/>
          </a:xfrm>
          <a:prstGeom prst="rect">
            <a:avLst/>
          </a:prstGeom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83803" y="2971800"/>
            <a:ext cx="1760197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8035554" y="2971800"/>
            <a:ext cx="1108446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CS alignment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 signal and background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E7DF-76CF-364A-905C-B3443685C9DD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6" name="Group 5"/>
          <p:cNvGraphicFramePr>
            <a:graphicFrameLocks noGrp="1"/>
          </p:cNvGraphicFramePr>
          <p:nvPr/>
        </p:nvGraphicFramePr>
        <p:xfrm>
          <a:off x="381000" y="1441450"/>
          <a:ext cx="4860925" cy="2752345"/>
        </p:xfrm>
        <a:graphic>
          <a:graphicData uri="http://schemas.openxmlformats.org/drawingml/2006/table">
            <a:tbl>
              <a:tblPr/>
              <a:tblGrid>
                <a:gridCol w="1098550"/>
                <a:gridCol w="1098550"/>
                <a:gridCol w="1439863"/>
                <a:gridCol w="1223962"/>
              </a:tblGrid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sym typeface="Symbol" charset="2"/>
                        </a:rPr>
                        <a:t>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sym typeface="Symbol" charset="2"/>
                        </a:rPr>
                        <a:t> decay channel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B.R. (%)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     Signal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sym typeface="Symbol" charset="2"/>
                        </a:rPr>
                        <a:t>m</a:t>
                      </a:r>
                      <a:r>
                        <a:rPr kumimoji="0" lang="en-US" sz="1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sym typeface="Symbol" charset="2"/>
                        </a:rPr>
                        <a:t>2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sym typeface="Symbol" charset="2"/>
                        </a:rPr>
                        <a:t> = 2.5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sym typeface="Symbol" charset="2"/>
                        </a:rPr>
                        <a:t>x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sym typeface="Symbol" charset="2"/>
                        </a:rPr>
                        <a:t> 10-3 eV</a:t>
                      </a:r>
                      <a:r>
                        <a:rPr kumimoji="0" lang="en-US" sz="1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sym typeface="Symbol" charset="2"/>
                        </a:rPr>
                        <a:t>2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Background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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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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charset="2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17.7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2.9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0.17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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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e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charset="2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17.8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3.5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0.17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  h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49.5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charset="2"/>
                        </a:rPr>
                        <a:t>  3h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15.0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0.17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76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0.75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7" name="Group 70"/>
          <p:cNvGrpSpPr>
            <a:grpSpLocks/>
          </p:cNvGrpSpPr>
          <p:nvPr/>
        </p:nvGrpSpPr>
        <p:grpSpPr bwMode="auto">
          <a:xfrm>
            <a:off x="5562600" y="1295400"/>
            <a:ext cx="3332163" cy="3167062"/>
            <a:chOff x="1053" y="2229"/>
            <a:chExt cx="2099" cy="1995"/>
          </a:xfrm>
        </p:grpSpPr>
        <p:sp>
          <p:nvSpPr>
            <p:cNvPr id="8" name="Rectangle 71"/>
            <p:cNvSpPr>
              <a:spLocks noChangeAspect="1" noChangeArrowheads="1"/>
            </p:cNvSpPr>
            <p:nvPr/>
          </p:nvSpPr>
          <p:spPr bwMode="auto">
            <a:xfrm>
              <a:off x="1053" y="2229"/>
              <a:ext cx="2099" cy="198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72"/>
            <p:cNvSpPr txBox="1">
              <a:spLocks noChangeAspect="1" noChangeArrowheads="1"/>
            </p:cNvSpPr>
            <p:nvPr/>
          </p:nvSpPr>
          <p:spPr bwMode="auto">
            <a:xfrm rot="-5400000">
              <a:off x="513" y="2909"/>
              <a:ext cx="12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Helvetica" charset="0"/>
                </a:rPr>
                <a:t>Discovery probability (%)</a:t>
              </a:r>
            </a:p>
          </p:txBody>
        </p:sp>
        <p:pic>
          <p:nvPicPr>
            <p:cNvPr id="10" name="Picture 73"/>
            <p:cNvPicPr>
              <a:picLocks noChangeAspect="1" noChangeArrowheads="1"/>
            </p:cNvPicPr>
            <p:nvPr/>
          </p:nvPicPr>
          <p:blipFill>
            <a:blip r:embed="rId2"/>
            <a:srcRect l="2901" b="4512"/>
            <a:stretch>
              <a:fillRect/>
            </a:stretch>
          </p:blipFill>
          <p:spPr bwMode="auto">
            <a:xfrm>
              <a:off x="1220" y="2330"/>
              <a:ext cx="1816" cy="1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Line 74"/>
            <p:cNvSpPr>
              <a:spLocks noChangeAspect="1" noChangeShapeType="1"/>
            </p:cNvSpPr>
            <p:nvPr/>
          </p:nvSpPr>
          <p:spPr bwMode="auto">
            <a:xfrm>
              <a:off x="1396" y="2457"/>
              <a:ext cx="183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75"/>
            <p:cNvSpPr>
              <a:spLocks noChangeAspect="1" noChangeShapeType="1"/>
            </p:cNvSpPr>
            <p:nvPr/>
          </p:nvSpPr>
          <p:spPr bwMode="auto">
            <a:xfrm>
              <a:off x="1385" y="2609"/>
              <a:ext cx="184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ext Box 76"/>
            <p:cNvSpPr txBox="1">
              <a:spLocks noChangeAspect="1" noChangeArrowheads="1"/>
            </p:cNvSpPr>
            <p:nvPr/>
          </p:nvSpPr>
          <p:spPr bwMode="auto">
            <a:xfrm>
              <a:off x="2544" y="4050"/>
              <a:ext cx="54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Helvetica" charset="0"/>
                  <a:sym typeface="Symbol" charset="2"/>
                </a:rPr>
                <a:t></a:t>
              </a:r>
              <a:r>
                <a:rPr lang="en-US" sz="1200">
                  <a:solidFill>
                    <a:srgbClr val="000000"/>
                  </a:solidFill>
                  <a:latin typeface="Helvetica" charset="0"/>
                </a:rPr>
                <a:t>m</a:t>
              </a:r>
              <a:r>
                <a:rPr lang="en-US" sz="1200" baseline="30000">
                  <a:solidFill>
                    <a:srgbClr val="000000"/>
                  </a:solidFill>
                  <a:latin typeface="Helvetica" charset="0"/>
                </a:rPr>
                <a:t>2</a:t>
              </a:r>
              <a:r>
                <a:rPr lang="en-US" sz="1200">
                  <a:solidFill>
                    <a:srgbClr val="000000"/>
                  </a:solidFill>
                  <a:latin typeface="Helvetica" charset="0"/>
                </a:rPr>
                <a:t> (eV</a:t>
              </a:r>
              <a:r>
                <a:rPr lang="en-US" sz="1200" baseline="30000">
                  <a:solidFill>
                    <a:srgbClr val="000000"/>
                  </a:solidFill>
                  <a:latin typeface="Helvetica" charset="0"/>
                </a:rPr>
                <a:t>2</a:t>
              </a:r>
              <a:r>
                <a:rPr lang="en-US" sz="1200">
                  <a:solidFill>
                    <a:srgbClr val="000000"/>
                  </a:solidFill>
                  <a:latin typeface="Helvetica" charset="0"/>
                </a:rPr>
                <a:t>)</a:t>
              </a:r>
            </a:p>
          </p:txBody>
        </p:sp>
        <p:sp>
          <p:nvSpPr>
            <p:cNvPr id="14" name="Text Box 77"/>
            <p:cNvSpPr txBox="1">
              <a:spLocks noChangeAspect="1" noChangeArrowheads="1"/>
            </p:cNvSpPr>
            <p:nvPr/>
          </p:nvSpPr>
          <p:spPr bwMode="auto">
            <a:xfrm>
              <a:off x="1585" y="2371"/>
              <a:ext cx="69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FF00"/>
                  </a:solidFill>
                  <a:latin typeface="Helvetica" charset="0"/>
                </a:rPr>
                <a:t>4-</a:t>
              </a:r>
              <a:r>
                <a:rPr lang="en-US" sz="1200">
                  <a:solidFill>
                    <a:srgbClr val="00FF00"/>
                  </a:solidFill>
                  <a:latin typeface="Helvetica" charset="0"/>
                  <a:sym typeface="Symbol" charset="2"/>
                </a:rPr>
                <a:t></a:t>
              </a:r>
              <a:r>
                <a:rPr lang="en-US" sz="1200">
                  <a:solidFill>
                    <a:srgbClr val="00FF00"/>
                  </a:solidFill>
                  <a:latin typeface="Helvetica" charset="0"/>
                </a:rPr>
                <a:t> evidence</a:t>
              </a:r>
            </a:p>
          </p:txBody>
        </p:sp>
        <p:sp>
          <p:nvSpPr>
            <p:cNvPr id="15" name="Text Box 78"/>
            <p:cNvSpPr txBox="1">
              <a:spLocks noChangeAspect="1" noChangeArrowheads="1"/>
            </p:cNvSpPr>
            <p:nvPr/>
          </p:nvSpPr>
          <p:spPr bwMode="auto">
            <a:xfrm>
              <a:off x="1585" y="2530"/>
              <a:ext cx="69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66FF"/>
                  </a:solidFill>
                  <a:latin typeface="Helvetica" charset="0"/>
                </a:rPr>
                <a:t>3-</a:t>
              </a:r>
              <a:r>
                <a:rPr lang="en-US" sz="1200">
                  <a:solidFill>
                    <a:srgbClr val="0066FF"/>
                  </a:solidFill>
                  <a:latin typeface="Helvetica" charset="0"/>
                  <a:sym typeface="Symbol" charset="2"/>
                </a:rPr>
                <a:t></a:t>
              </a:r>
              <a:r>
                <a:rPr lang="en-US" sz="1200">
                  <a:solidFill>
                    <a:srgbClr val="0066FF"/>
                  </a:solidFill>
                  <a:latin typeface="Helvetica" charset="0"/>
                </a:rPr>
                <a:t> evidence</a:t>
              </a:r>
            </a:p>
          </p:txBody>
        </p:sp>
      </p:grpSp>
      <p:sp>
        <p:nvSpPr>
          <p:cNvPr id="16" name="Text Box 59"/>
          <p:cNvSpPr txBox="1">
            <a:spLocks noChangeArrowheads="1"/>
          </p:cNvSpPr>
          <p:nvPr/>
        </p:nvSpPr>
        <p:spPr bwMode="auto">
          <a:xfrm>
            <a:off x="914400" y="4267200"/>
            <a:ext cx="3922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Full mixing, 5 years run, </a:t>
            </a:r>
            <a:r>
              <a:rPr lang="en-US" sz="1400" dirty="0">
                <a:noFill/>
              </a:rPr>
              <a:t>4.5x10</a:t>
            </a:r>
            <a:r>
              <a:rPr lang="en-US" sz="1400" baseline="30000" dirty="0">
                <a:noFill/>
              </a:rPr>
              <a:t>19</a:t>
            </a:r>
            <a:r>
              <a:rPr lang="en-US" sz="1400" dirty="0"/>
              <a:t> pot / year</a:t>
            </a:r>
          </a:p>
        </p:txBody>
      </p:sp>
      <p:sp>
        <p:nvSpPr>
          <p:cNvPr id="17" name="Text Box 60"/>
          <p:cNvSpPr txBox="1">
            <a:spLocks noChangeArrowheads="1"/>
          </p:cNvSpPr>
          <p:nvPr/>
        </p:nvSpPr>
        <p:spPr bwMode="auto">
          <a:xfrm>
            <a:off x="685800" y="4876800"/>
            <a:ext cx="4343400" cy="990600"/>
          </a:xfrm>
          <a:prstGeom prst="rect">
            <a:avLst/>
          </a:prstGeom>
          <a:solidFill>
            <a:srgbClr val="FFFFCE"/>
          </a:solidFill>
          <a:ln w="9525">
            <a:noFill/>
            <a:miter lim="800000"/>
            <a:headEnd/>
            <a:tailEnd/>
          </a:ln>
          <a:effectLst/>
        </p:spPr>
        <p:txBody>
          <a:bodyPr tIns="57600" bIns="36000">
            <a:prstTxWarp prst="textNoShape">
              <a:avLst/>
            </a:prstTxWarp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</a:pPr>
            <a:r>
              <a:rPr lang="en-US" sz="1400" dirty="0"/>
              <a:t>Main background sources: </a:t>
            </a:r>
          </a:p>
          <a:p>
            <a:pPr marL="265113" indent="-265113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tabLst>
                <a:tab pos="265113" algn="l"/>
              </a:tabLst>
            </a:pPr>
            <a:r>
              <a:rPr lang="en-US" sz="1400" dirty="0"/>
              <a:t>Production and decay of charmed particles </a:t>
            </a:r>
          </a:p>
          <a:p>
            <a:pPr marL="265113" indent="-265113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tabLst>
                <a:tab pos="265113" algn="l"/>
              </a:tabLst>
            </a:pPr>
            <a:r>
              <a:rPr lang="en-US" sz="1400" dirty="0" err="1"/>
              <a:t>Hadron</a:t>
            </a:r>
            <a:r>
              <a:rPr lang="en-US" sz="1400" dirty="0"/>
              <a:t> re-interactions in lead</a:t>
            </a:r>
          </a:p>
          <a:p>
            <a:pPr marL="265113" indent="-265113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tabLst>
                <a:tab pos="265113" algn="l"/>
              </a:tabLst>
            </a:pPr>
            <a:r>
              <a:rPr lang="en-US" sz="1400" dirty="0"/>
              <a:t>Large angle </a:t>
            </a:r>
            <a:r>
              <a:rPr lang="en-US" sz="1400" dirty="0" err="1"/>
              <a:t>muon</a:t>
            </a:r>
            <a:r>
              <a:rPr lang="en-US" sz="1400" dirty="0"/>
              <a:t> scattering</a:t>
            </a:r>
          </a:p>
        </p:txBody>
      </p:sp>
      <p:sp>
        <p:nvSpPr>
          <p:cNvPr id="19" name="Content Placeholder 5"/>
          <p:cNvSpPr txBox="1">
            <a:spLocks/>
          </p:cNvSpPr>
          <p:nvPr/>
        </p:nvSpPr>
        <p:spPr bwMode="auto">
          <a:xfrm>
            <a:off x="533400" y="1143000"/>
            <a:ext cx="8001000" cy="426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Char char="o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 are revaluating and optimizing the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search analysis based on the experience gained with 2008 data.</a:t>
            </a:r>
          </a:p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Char char="o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analysis of a minimum bias sample of 2008 data fully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kinematically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reconstructed is in progress.</a:t>
            </a:r>
          </a:p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Char char="o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will allow us to better estimate the backgrounds from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OPERA data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hadronic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interaction length, impact parameter, missing p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…) and to tune the emulsion MC to get a more reliable evaluation of signal efficiency and backgrounds.</a:t>
            </a:r>
          </a:p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Char char="o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Char char="o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parameter study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E7DF-76CF-364A-905C-B3443685C9D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lum contrast="-10000"/>
          </a:blip>
          <a:srcRect/>
          <a:stretch>
            <a:fillRect/>
          </a:stretch>
        </p:blipFill>
        <p:spPr bwMode="auto">
          <a:xfrm>
            <a:off x="4800600" y="3055938"/>
            <a:ext cx="3451225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lum contrast="-10000"/>
          </a:blip>
          <a:srcRect/>
          <a:stretch>
            <a:fillRect/>
          </a:stretch>
        </p:blipFill>
        <p:spPr bwMode="auto">
          <a:xfrm>
            <a:off x="914400" y="3114675"/>
            <a:ext cx="3579813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正方形/長方形 5"/>
          <p:cNvSpPr>
            <a:spLocks noChangeArrowheads="1"/>
          </p:cNvSpPr>
          <p:nvPr/>
        </p:nvSpPr>
        <p:spPr bwMode="auto">
          <a:xfrm>
            <a:off x="381000" y="2743200"/>
            <a:ext cx="4294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 New Roman" charset="0"/>
              </a:rPr>
              <a:t>IP = Distance from the reconstructed vertex</a:t>
            </a:r>
            <a:endParaRPr lang="ja-JP" alt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9" name="直線コネクタ 10"/>
          <p:cNvCxnSpPr/>
          <p:nvPr/>
        </p:nvCxnSpPr>
        <p:spPr>
          <a:xfrm rot="5400000">
            <a:off x="3048794" y="1904206"/>
            <a:ext cx="16764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線コネクタ 13"/>
          <p:cNvCxnSpPr>
            <a:cxnSpLocks noChangeShapeType="1"/>
          </p:cNvCxnSpPr>
          <p:nvPr/>
        </p:nvCxnSpPr>
        <p:spPr bwMode="auto">
          <a:xfrm>
            <a:off x="2057400" y="1828800"/>
            <a:ext cx="3048000" cy="91440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11" name="直線コネクタ 21"/>
          <p:cNvCxnSpPr>
            <a:cxnSpLocks noChangeShapeType="1"/>
          </p:cNvCxnSpPr>
          <p:nvPr/>
        </p:nvCxnSpPr>
        <p:spPr bwMode="auto">
          <a:xfrm flipV="1">
            <a:off x="2057400" y="1295400"/>
            <a:ext cx="2971800" cy="531813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12" name="直線コネクタ 33"/>
          <p:cNvCxnSpPr/>
          <p:nvPr/>
        </p:nvCxnSpPr>
        <p:spPr>
          <a:xfrm flipV="1">
            <a:off x="3886200" y="1346200"/>
            <a:ext cx="762000" cy="15240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36"/>
          <p:cNvCxnSpPr/>
          <p:nvPr/>
        </p:nvCxnSpPr>
        <p:spPr>
          <a:xfrm>
            <a:off x="3886200" y="2362200"/>
            <a:ext cx="762000" cy="22860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41"/>
          <p:cNvCxnSpPr/>
          <p:nvPr/>
        </p:nvCxnSpPr>
        <p:spPr>
          <a:xfrm rot="5400000">
            <a:off x="3810794" y="1904206"/>
            <a:ext cx="16764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" name="グループ化 45"/>
          <p:cNvGrpSpPr>
            <a:grpSpLocks/>
          </p:cNvGrpSpPr>
          <p:nvPr/>
        </p:nvGrpSpPr>
        <p:grpSpPr bwMode="auto">
          <a:xfrm flipV="1">
            <a:off x="2057400" y="1409700"/>
            <a:ext cx="2971800" cy="685800"/>
            <a:chOff x="2209800" y="1447800"/>
            <a:chExt cx="2971800" cy="531814"/>
          </a:xfrm>
        </p:grpSpPr>
        <p:cxnSp>
          <p:nvCxnSpPr>
            <p:cNvPr id="16" name="直線コネクタ 43"/>
            <p:cNvCxnSpPr>
              <a:cxnSpLocks noChangeShapeType="1"/>
            </p:cNvCxnSpPr>
            <p:nvPr/>
          </p:nvCxnSpPr>
          <p:spPr bwMode="auto">
            <a:xfrm flipV="1">
              <a:off x="2209800" y="1447800"/>
              <a:ext cx="2971800" cy="531814"/>
            </a:xfrm>
            <a:prstGeom prst="line">
              <a:avLst/>
            </a:prstGeom>
            <a:noFill/>
            <a:ln w="38100">
              <a:solidFill>
                <a:srgbClr val="8064A2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</p:cxnSp>
        <p:cxnSp>
          <p:nvCxnSpPr>
            <p:cNvPr id="17" name="直線コネクタ 44"/>
            <p:cNvCxnSpPr/>
            <p:nvPr/>
          </p:nvCxnSpPr>
          <p:spPr>
            <a:xfrm flipV="1">
              <a:off x="4038600" y="1499504"/>
              <a:ext cx="762000" cy="151419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円/楕円 46"/>
          <p:cNvSpPr/>
          <p:nvPr/>
        </p:nvSpPr>
        <p:spPr>
          <a:xfrm>
            <a:off x="2057400" y="1676400"/>
            <a:ext cx="152400" cy="152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kumimoji="1"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cxnSp>
        <p:nvCxnSpPr>
          <p:cNvPr id="19" name="直線矢印コネクタ 48"/>
          <p:cNvCxnSpPr>
            <a:stCxn id="18" idx="0"/>
          </p:cNvCxnSpPr>
          <p:nvPr/>
        </p:nvCxnSpPr>
        <p:spPr>
          <a:xfrm rot="5400000" flipH="1" flipV="1">
            <a:off x="2057400" y="1524000"/>
            <a:ext cx="228600" cy="762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49"/>
          <p:cNvSpPr txBox="1">
            <a:spLocks noChangeArrowheads="1"/>
          </p:cNvSpPr>
          <p:nvPr/>
        </p:nvSpPr>
        <p:spPr bwMode="auto">
          <a:xfrm>
            <a:off x="1752600" y="13716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kumimoji="1" lang="en-US" altLang="ja-JP">
                <a:latin typeface="Calibri" charset="0"/>
                <a:ea typeface="ＭＳ Ｐゴシック" charset="-128"/>
                <a:cs typeface="ＭＳ Ｐゴシック" charset="-128"/>
              </a:rPr>
              <a:t>IP</a:t>
            </a:r>
            <a:endParaRPr kumimoji="1" lang="ja-JP" alt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1" name="直線コネクタ 51"/>
          <p:cNvCxnSpPr>
            <a:stCxn id="18" idx="4"/>
          </p:cNvCxnSpPr>
          <p:nvPr/>
        </p:nvCxnSpPr>
        <p:spPr>
          <a:xfrm rot="5400000">
            <a:off x="1714501" y="2247900"/>
            <a:ext cx="838200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54"/>
          <p:cNvCxnSpPr/>
          <p:nvPr/>
        </p:nvCxnSpPr>
        <p:spPr>
          <a:xfrm>
            <a:off x="2133600" y="2590800"/>
            <a:ext cx="17526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55"/>
          <p:cNvSpPr txBox="1">
            <a:spLocks noChangeArrowheads="1"/>
          </p:cNvSpPr>
          <p:nvPr/>
        </p:nvSpPr>
        <p:spPr bwMode="auto">
          <a:xfrm>
            <a:off x="2667000" y="2286000"/>
            <a:ext cx="609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kumimoji="1" lang="en-US" altLang="ja-JP">
                <a:latin typeface="Symbol" charset="2"/>
                <a:ea typeface="ＭＳ Ｐゴシック" charset="-128"/>
                <a:cs typeface="ＭＳ Ｐゴシック" charset="-128"/>
              </a:rPr>
              <a:t>D</a:t>
            </a:r>
            <a:r>
              <a:rPr kumimoji="1" lang="en-US" altLang="ja-JP">
                <a:latin typeface="Calibri" charset="0"/>
                <a:ea typeface="ＭＳ Ｐゴシック" charset="-128"/>
                <a:cs typeface="ＭＳ Ｐゴシック" charset="-128"/>
              </a:rPr>
              <a:t>Z</a:t>
            </a:r>
            <a:endParaRPr kumimoji="1" lang="ja-JP" alt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テキスト ボックス 56"/>
          <p:cNvSpPr txBox="1">
            <a:spLocks noChangeArrowheads="1"/>
          </p:cNvSpPr>
          <p:nvPr/>
        </p:nvSpPr>
        <p:spPr bwMode="auto">
          <a:xfrm>
            <a:off x="3860800" y="1066800"/>
            <a:ext cx="914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kumimoji="1" lang="en-US" altLang="ja-JP" sz="1400">
                <a:latin typeface="Calibri" charset="0"/>
                <a:ea typeface="ＭＳ Ｐゴシック" charset="-128"/>
                <a:cs typeface="ＭＳ Ｐゴシック" charset="-128"/>
              </a:rPr>
              <a:t>emulsion</a:t>
            </a:r>
            <a:endParaRPr kumimoji="1" lang="ja-JP" altLang="en-US" sz="140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テキスト ボックス 57"/>
          <p:cNvSpPr txBox="1">
            <a:spLocks noChangeArrowheads="1"/>
          </p:cNvSpPr>
          <p:nvPr/>
        </p:nvSpPr>
        <p:spPr bwMode="auto">
          <a:xfrm>
            <a:off x="2971800" y="1066800"/>
            <a:ext cx="914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kumimoji="1" lang="en-US" altLang="ja-JP" sz="1400">
                <a:latin typeface="Calibri" charset="0"/>
                <a:ea typeface="ＭＳ Ｐゴシック" charset="-128"/>
                <a:cs typeface="ＭＳ Ｐゴシック" charset="-128"/>
              </a:rPr>
              <a:t>lead</a:t>
            </a:r>
            <a:endParaRPr kumimoji="1" lang="ja-JP" altLang="en-US" sz="140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4"/>
          <a:srcRect b="826"/>
          <a:stretch>
            <a:fillRect/>
          </a:stretch>
        </p:blipFill>
        <p:spPr bwMode="auto">
          <a:xfrm>
            <a:off x="5334000" y="914400"/>
            <a:ext cx="31448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テキスト ボックス 59"/>
          <p:cNvSpPr txBox="1">
            <a:spLocks noChangeArrowheads="1"/>
          </p:cNvSpPr>
          <p:nvPr/>
        </p:nvSpPr>
        <p:spPr bwMode="auto">
          <a:xfrm>
            <a:off x="7086600" y="1066800"/>
            <a:ext cx="533400" cy="369888"/>
          </a:xfrm>
          <a:prstGeom prst="rect">
            <a:avLst/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kumimoji="1" lang="en-US" altLang="ja-JP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MC</a:t>
            </a:r>
            <a:endParaRPr kumimoji="1" lang="ja-JP" altLang="en-US" dirty="0">
              <a:solidFill>
                <a:srgbClr val="FFFFFF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テキスト ボックス 60"/>
          <p:cNvSpPr txBox="1">
            <a:spLocks noChangeArrowheads="1"/>
          </p:cNvSpPr>
          <p:nvPr/>
        </p:nvSpPr>
        <p:spPr bwMode="auto">
          <a:xfrm>
            <a:off x="3352800" y="3657600"/>
            <a:ext cx="685800" cy="369888"/>
          </a:xfrm>
          <a:prstGeom prst="rect">
            <a:avLst/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kumimoji="1" lang="en-US" altLang="ja-JP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Data</a:t>
            </a:r>
            <a:endParaRPr kumimoji="1" lang="ja-JP" altLang="en-US">
              <a:solidFill>
                <a:srgbClr val="FFFFFF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テキスト ボックス 61"/>
          <p:cNvSpPr txBox="1">
            <a:spLocks noChangeArrowheads="1"/>
          </p:cNvSpPr>
          <p:nvPr/>
        </p:nvSpPr>
        <p:spPr bwMode="auto">
          <a:xfrm>
            <a:off x="6553200" y="3657600"/>
            <a:ext cx="685800" cy="369888"/>
          </a:xfrm>
          <a:prstGeom prst="rect">
            <a:avLst/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kumimoji="1" lang="en-US" altLang="ja-JP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Data</a:t>
            </a:r>
            <a:endParaRPr kumimoji="1" lang="ja-JP" altLang="en-US">
              <a:solidFill>
                <a:srgbClr val="FFFFFF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テキスト ボックス 62"/>
          <p:cNvSpPr txBox="1">
            <a:spLocks noChangeArrowheads="1"/>
          </p:cNvSpPr>
          <p:nvPr/>
        </p:nvSpPr>
        <p:spPr bwMode="auto">
          <a:xfrm>
            <a:off x="5638800" y="3200400"/>
            <a:ext cx="2438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kumimoji="1" lang="en-US" altLang="ja-JP">
                <a:latin typeface="Symbol" charset="2"/>
                <a:ea typeface="ＭＳ Ｐゴシック" charset="-128"/>
                <a:cs typeface="ＭＳ Ｐゴシック" charset="-128"/>
              </a:rPr>
              <a:t>D</a:t>
            </a:r>
            <a:r>
              <a:rPr kumimoji="1" lang="en-US" altLang="ja-JP">
                <a:latin typeface="Calibri" charset="0"/>
                <a:ea typeface="ＭＳ Ｐゴシック" charset="-128"/>
                <a:cs typeface="ＭＳ Ｐゴシック" charset="-128"/>
              </a:rPr>
              <a:t>Z profile plot</a:t>
            </a:r>
            <a:endParaRPr kumimoji="1" lang="ja-JP" alt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" name="テキスト ボックス 63"/>
          <p:cNvSpPr txBox="1">
            <a:spLocks noChangeArrowheads="1"/>
          </p:cNvSpPr>
          <p:nvPr/>
        </p:nvSpPr>
        <p:spPr bwMode="auto">
          <a:xfrm>
            <a:off x="4648200" y="46593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kumimoji="1" lang="en-US" altLang="ja-JP">
                <a:latin typeface="Calibri" charset="0"/>
                <a:ea typeface="ＭＳ Ｐゴシック" charset="-128"/>
                <a:cs typeface="ＭＳ Ｐゴシック" charset="-128"/>
              </a:rPr>
              <a:t>&lt;IP&gt;</a:t>
            </a:r>
            <a:endParaRPr kumimoji="1" lang="ja-JP" alt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 rot="3015419">
            <a:off x="3750023" y="5073549"/>
            <a:ext cx="1608208" cy="400110"/>
          </a:xfrm>
          <a:prstGeom prst="rect">
            <a:avLst/>
          </a:prstGeom>
          <a:solidFill>
            <a:srgbClr val="FFFFCE">
              <a:alpha val="6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E90000"/>
                </a:solidFill>
                <a:latin typeface="Arial Rounded MT Bold"/>
                <a:cs typeface="Arial Rounded MT Bold"/>
              </a:rPr>
              <a:t>Preliminary</a:t>
            </a:r>
            <a:endParaRPr lang="en-US" sz="2000" dirty="0">
              <a:solidFill>
                <a:srgbClr val="E90000"/>
              </a:solidFill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Hadronic</a:t>
            </a:r>
            <a:r>
              <a:rPr lang="en-US" dirty="0" smtClean="0"/>
              <a:t> </a:t>
            </a:r>
            <a:r>
              <a:rPr lang="en-US" dirty="0" err="1" smtClean="0"/>
              <a:t>reinteraction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E7DF-76CF-364A-905C-B3443685C9D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0" y="857250"/>
            <a:ext cx="45339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7072313" y="3071813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4114800"/>
            <a:ext cx="290512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343400" y="5638800"/>
            <a:ext cx="4156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n-NO" dirty="0"/>
              <a:t>Kink </a:t>
            </a:r>
            <a:r>
              <a:rPr lang="nn-NO" dirty="0" err="1"/>
              <a:t>angle</a:t>
            </a:r>
            <a:r>
              <a:rPr lang="nn-NO" dirty="0"/>
              <a:t> (-0.079, -0.120) = </a:t>
            </a:r>
            <a:r>
              <a:rPr lang="nn-NO" dirty="0" smtClean="0"/>
              <a:t>0.041 </a:t>
            </a:r>
            <a:r>
              <a:rPr lang="nn-NO" dirty="0"/>
              <a:t>rad</a:t>
            </a:r>
            <a:endParaRPr lang="it-IT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352925" y="5983288"/>
            <a:ext cx="3357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/>
              <a:t>Pt = 0.265 GeV/c</a:t>
            </a: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505200"/>
            <a:ext cx="315277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2884488" y="4214813"/>
            <a:ext cx="5445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n-NO"/>
              <a:t>MC</a:t>
            </a:r>
            <a:endParaRPr lang="it-IT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590800" y="5943600"/>
            <a:ext cx="403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n-NO" dirty="0"/>
              <a:t>Pt</a:t>
            </a:r>
            <a:endParaRPr lang="it-IT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42875" y="1276350"/>
            <a:ext cx="364331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n-NO" sz="2000" dirty="0" err="1"/>
              <a:t>Hadron</a:t>
            </a:r>
            <a:r>
              <a:rPr lang="nn-NO" sz="2000" dirty="0"/>
              <a:t> </a:t>
            </a:r>
            <a:r>
              <a:rPr lang="nn-NO" sz="2000" dirty="0" err="1"/>
              <a:t>reinteraction</a:t>
            </a:r>
            <a:r>
              <a:rPr lang="nn-NO" sz="2000" dirty="0"/>
              <a:t> is </a:t>
            </a:r>
            <a:r>
              <a:rPr lang="nn-NO" sz="2000" dirty="0" err="1" smtClean="0"/>
              <a:t>the</a:t>
            </a:r>
            <a:r>
              <a:rPr lang="nn-NO" sz="2000" dirty="0"/>
              <a:t> </a:t>
            </a:r>
            <a:r>
              <a:rPr lang="nn-NO" sz="2000" dirty="0" err="1" smtClean="0"/>
              <a:t>second</a:t>
            </a:r>
            <a:r>
              <a:rPr lang="nn-NO" sz="2000" dirty="0" smtClean="0"/>
              <a:t> </a:t>
            </a:r>
            <a:r>
              <a:rPr lang="nn-NO" sz="2000" dirty="0" err="1"/>
              <a:t>important</a:t>
            </a:r>
            <a:r>
              <a:rPr lang="nn-NO" sz="2000" dirty="0"/>
              <a:t> BG </a:t>
            </a:r>
            <a:r>
              <a:rPr lang="nn-NO" sz="2000" dirty="0" err="1"/>
              <a:t>source</a:t>
            </a:r>
            <a:endParaRPr lang="nn-NO" sz="2000" dirty="0"/>
          </a:p>
          <a:p>
            <a:endParaRPr lang="nn-NO" sz="2000" dirty="0"/>
          </a:p>
          <a:p>
            <a:r>
              <a:rPr lang="nn-NO" sz="2000" dirty="0"/>
              <a:t>MC </a:t>
            </a:r>
            <a:r>
              <a:rPr lang="nn-NO" sz="2000" dirty="0" err="1"/>
              <a:t>validation</a:t>
            </a:r>
            <a:r>
              <a:rPr lang="nn-NO" sz="2000" dirty="0"/>
              <a:t> </a:t>
            </a:r>
            <a:r>
              <a:rPr lang="nn-NO" sz="2000" dirty="0" err="1"/>
              <a:t>studying</a:t>
            </a:r>
            <a:r>
              <a:rPr lang="nn-NO" sz="2000" dirty="0"/>
              <a:t> all </a:t>
            </a:r>
            <a:r>
              <a:rPr lang="nn-NO" sz="2000" dirty="0" err="1"/>
              <a:t>the</a:t>
            </a:r>
            <a:r>
              <a:rPr lang="nn-NO" sz="2000" dirty="0"/>
              <a:t> </a:t>
            </a:r>
          </a:p>
          <a:p>
            <a:r>
              <a:rPr lang="nn-NO" sz="2000" dirty="0" err="1"/>
              <a:t>hadron</a:t>
            </a:r>
            <a:r>
              <a:rPr lang="nn-NO" sz="2000" dirty="0"/>
              <a:t> </a:t>
            </a:r>
            <a:r>
              <a:rPr lang="nn-NO" sz="2000" dirty="0" err="1"/>
              <a:t>tracks</a:t>
            </a:r>
            <a:r>
              <a:rPr lang="nn-NO" sz="2000" dirty="0"/>
              <a:t> </a:t>
            </a:r>
            <a:r>
              <a:rPr lang="nn-NO" sz="2000" dirty="0" err="1"/>
              <a:t>produced</a:t>
            </a:r>
            <a:r>
              <a:rPr lang="nn-NO" sz="2000" dirty="0"/>
              <a:t> at </a:t>
            </a:r>
            <a:r>
              <a:rPr lang="nn-NO" sz="2000" dirty="0" err="1"/>
              <a:t>the</a:t>
            </a:r>
            <a:r>
              <a:rPr lang="nn-NO" sz="2000" dirty="0"/>
              <a:t> </a:t>
            </a:r>
            <a:r>
              <a:rPr lang="nn-NO" sz="2000" dirty="0" err="1"/>
              <a:t>primary</a:t>
            </a:r>
            <a:r>
              <a:rPr lang="nn-NO" sz="2000" dirty="0" smtClean="0"/>
              <a:t> </a:t>
            </a:r>
            <a:r>
              <a:rPr lang="nn-NO" sz="2000" dirty="0" err="1" smtClean="0"/>
              <a:t>vertex</a:t>
            </a:r>
            <a:r>
              <a:rPr lang="nn-NO" sz="2000" dirty="0" smtClean="0"/>
              <a:t> far </a:t>
            </a:r>
            <a:r>
              <a:rPr lang="nn-NO" sz="2000" dirty="0" err="1" smtClean="0"/>
              <a:t>away</a:t>
            </a:r>
            <a:r>
              <a:rPr lang="nn-NO" sz="2000" dirty="0" smtClean="0"/>
              <a:t> from </a:t>
            </a:r>
            <a:r>
              <a:rPr lang="nn-NO" sz="2000" dirty="0" err="1" smtClean="0"/>
              <a:t>the</a:t>
            </a:r>
            <a:r>
              <a:rPr lang="nn-NO" sz="2000" dirty="0" smtClean="0"/>
              <a:t> </a:t>
            </a:r>
            <a:r>
              <a:rPr lang="nn-NO" sz="2000" dirty="0" err="1" smtClean="0"/>
              <a:t>vertex</a:t>
            </a:r>
            <a:r>
              <a:rPr lang="nn-NO" sz="2000" dirty="0" smtClean="0"/>
              <a:t> </a:t>
            </a:r>
            <a:endParaRPr lang="it-IT" sz="2000" dirty="0"/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8572500" y="6500813"/>
            <a:ext cx="500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CH"/>
              <a:t>27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dirty="0" err="1" smtClean="0">
                <a:latin typeface="Symbol" charset="2"/>
                <a:cs typeface="Symbol" charset="2"/>
              </a:rPr>
              <a:t>g</a:t>
            </a:r>
            <a:r>
              <a:rPr lang="en-US" altLang="ja-JP" sz="3600" dirty="0" smtClean="0">
                <a:latin typeface="Symbol" charset="2"/>
                <a:cs typeface="Symbol" charset="2"/>
              </a:rPr>
              <a:t> </a:t>
            </a:r>
            <a:r>
              <a:rPr lang="en-US" altLang="ja-JP" sz="3600" dirty="0" smtClean="0">
                <a:cs typeface="ＭＳ Ｐゴシック" charset="-128"/>
              </a:rPr>
              <a:t>detection and </a:t>
            </a:r>
            <a:r>
              <a:rPr lang="el-GR" altLang="ja-JP" sz="3600" dirty="0" smtClean="0">
                <a:latin typeface="ＭＳ Ｐゴシック" charset="-128"/>
                <a:cs typeface="ＭＳ Ｐゴシック" charset="-128"/>
              </a:rPr>
              <a:t>π</a:t>
            </a:r>
            <a:r>
              <a:rPr lang="en-US" altLang="ja-JP" sz="3600" baseline="30000" dirty="0" smtClean="0">
                <a:cs typeface="ＭＳ Ｐゴシック" charset="-128"/>
              </a:rPr>
              <a:t>0</a:t>
            </a:r>
            <a:r>
              <a:rPr kumimoji="1" lang="en-US" altLang="ja-JP" sz="3600" dirty="0" smtClean="0">
                <a:cs typeface="ＭＳ Ｐゴシック" charset="-128"/>
              </a:rPr>
              <a:t> </a:t>
            </a:r>
            <a:r>
              <a:rPr lang="en-US" altLang="ja-JP" sz="3600" dirty="0" smtClean="0">
                <a:cs typeface="ＭＳ Ｐゴシック" charset="-128"/>
              </a:rPr>
              <a:t>reconstruction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E7DF-76CF-364A-905C-B3443685C9DD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8600" y="990600"/>
            <a:ext cx="8772525" cy="5724525"/>
            <a:chOff x="228600" y="990600"/>
            <a:chExt cx="8772525" cy="5724525"/>
          </a:xfrm>
        </p:grpSpPr>
        <p:pic>
          <p:nvPicPr>
            <p:cNvPr id="7" name="Picture 4" descr="b033861_vtx"/>
            <p:cNvPicPr>
              <a:picLocks noChangeAspect="1" noChangeArrowheads="1"/>
            </p:cNvPicPr>
            <p:nvPr/>
          </p:nvPicPr>
          <p:blipFill>
            <a:blip r:embed="rId2"/>
            <a:srcRect l="19025" t="10757" r="15581"/>
            <a:stretch>
              <a:fillRect/>
            </a:stretch>
          </p:blipFill>
          <p:spPr bwMode="auto">
            <a:xfrm>
              <a:off x="228600" y="990600"/>
              <a:ext cx="4191000" cy="379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 descr="shower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33863" y="3714750"/>
              <a:ext cx="4767262" cy="300037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6858000" y="6357938"/>
              <a:ext cx="98266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>
                  <a:solidFill>
                    <a:schemeClr val="bg1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E ~0.5 GeV</a:t>
              </a: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5715000" y="5978525"/>
              <a:ext cx="98266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>
                  <a:solidFill>
                    <a:schemeClr val="bg1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E ~8.1 GeV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5354638" y="3913188"/>
              <a:ext cx="3500437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600">
                  <a:solidFill>
                    <a:schemeClr val="bg1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2 e-showers give a reconstructed mass ~ 160 MeV/c</a:t>
              </a:r>
              <a:r>
                <a:rPr lang="en-US" altLang="ja-JP" sz="1600" baseline="30000">
                  <a:solidFill>
                    <a:schemeClr val="bg1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2</a:t>
              </a: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5154613" y="3800475"/>
              <a:ext cx="3786187" cy="78581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altLang="ja-JP"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 useBgFill="1">
          <p:nvSpPr>
            <p:cNvPr id="13" name="テキスト ボックス 8"/>
            <p:cNvSpPr txBox="1">
              <a:spLocks noChangeArrowheads="1"/>
            </p:cNvSpPr>
            <p:nvPr/>
          </p:nvSpPr>
          <p:spPr bwMode="auto">
            <a:xfrm>
              <a:off x="4143375" y="990600"/>
              <a:ext cx="4786313" cy="2586038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>
                  <a:latin typeface="+mn-lt"/>
                  <a:ea typeface="ＭＳ Ｐゴシック" charset="-128"/>
                  <a:cs typeface="ＭＳ Ｐゴシック" charset="-128"/>
                </a:rPr>
                <a:t>7</a:t>
              </a:r>
              <a:r>
                <a:rPr kumimoji="1" lang="en-US" altLang="ja-JP" dirty="0">
                  <a:latin typeface="+mn-lt"/>
                  <a:ea typeface="ＭＳ Ｐゴシック" charset="-128"/>
                  <a:cs typeface="ＭＳ Ｐゴシック" charset="-128"/>
                </a:rPr>
                <a:t>0% of 1-prong </a:t>
              </a:r>
              <a:r>
                <a:rPr kumimoji="1" lang="en-US" altLang="ja-JP" dirty="0" err="1">
                  <a:latin typeface="+mn-lt"/>
                  <a:ea typeface="ＭＳ Ｐゴシック" charset="-128"/>
                  <a:cs typeface="ＭＳ Ｐゴシック" charset="-128"/>
                </a:rPr>
                <a:t>hadronic</a:t>
              </a:r>
              <a:r>
                <a:rPr kumimoji="1" lang="en-US" altLang="ja-JP" dirty="0">
                  <a:latin typeface="+mn-lt"/>
                  <a:ea typeface="ＭＳ Ｐゴシック" charset="-128"/>
                  <a:cs typeface="ＭＳ Ｐゴシック" charset="-128"/>
                </a:rPr>
                <a:t> </a:t>
              </a:r>
              <a:r>
                <a:rPr kumimoji="1" lang="en-US" altLang="ja-JP" dirty="0" err="1">
                  <a:latin typeface="+mn-lt"/>
                  <a:ea typeface="ＭＳ Ｐゴシック" charset="-128"/>
                  <a:cs typeface="ＭＳ Ｐゴシック" charset="-128"/>
                </a:rPr>
                <a:t>tau</a:t>
              </a:r>
              <a:r>
                <a:rPr kumimoji="1" lang="en-US" altLang="ja-JP" dirty="0">
                  <a:latin typeface="+mn-lt"/>
                  <a:ea typeface="ＭＳ Ｐゴシック" charset="-128"/>
                  <a:cs typeface="ＭＳ Ｐゴシック" charset="-128"/>
                </a:rPr>
                <a:t>  decays include one or more </a:t>
              </a:r>
              <a:r>
                <a:rPr kumimoji="1" lang="en-US" altLang="ja-JP" dirty="0">
                  <a:latin typeface="Symbol" charset="2"/>
                  <a:ea typeface="ＭＳ Ｐゴシック" charset="-128"/>
                  <a:cs typeface="Symbol" charset="2"/>
                </a:rPr>
                <a:t>p</a:t>
              </a:r>
              <a:r>
                <a:rPr kumimoji="1" lang="en-US" altLang="ja-JP" baseline="30000" dirty="0"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  <a:r>
                <a:rPr kumimoji="1" lang="en-US" altLang="ja-JP" dirty="0">
                  <a:latin typeface="+mn-lt"/>
                  <a:ea typeface="ＭＳ Ｐゴシック" charset="-128"/>
                  <a:cs typeface="ＭＳ Ｐゴシック" charset="-128"/>
                </a:rPr>
                <a:t>. Important to detect gamma from </a:t>
              </a:r>
              <a:r>
                <a:rPr kumimoji="1" lang="en-US" altLang="ja-JP" dirty="0" err="1">
                  <a:latin typeface="+mn-lt"/>
                  <a:ea typeface="ＭＳ Ｐゴシック" charset="-128"/>
                  <a:cs typeface="ＭＳ Ｐゴシック" charset="-128"/>
                </a:rPr>
                <a:t>tau</a:t>
              </a:r>
              <a:r>
                <a:rPr kumimoji="1" lang="en-US" altLang="ja-JP" dirty="0">
                  <a:latin typeface="+mn-lt"/>
                  <a:ea typeface="ＭＳ Ｐゴシック" charset="-128"/>
                  <a:cs typeface="ＭＳ Ｐゴシック" charset="-128"/>
                </a:rPr>
                <a:t> decay </a:t>
              </a:r>
              <a:r>
                <a:rPr lang="en-US" altLang="ja-JP" dirty="0">
                  <a:latin typeface="+mn-lt"/>
                  <a:ea typeface="ＭＳ Ｐゴシック" charset="-128"/>
                  <a:cs typeface="ＭＳ Ｐゴシック" charset="-128"/>
                </a:rPr>
                <a:t>to improve S/N</a:t>
              </a:r>
              <a:r>
                <a:rPr kumimoji="1" lang="en-US" altLang="ja-JP" dirty="0">
                  <a:latin typeface="+mn-lt"/>
                  <a:ea typeface="ＭＳ Ｐゴシック" charset="-128"/>
                  <a:cs typeface="ＭＳ Ｐゴシック" charset="-128"/>
                </a:rPr>
                <a:t>.</a:t>
              </a:r>
            </a:p>
            <a:p>
              <a:endParaRPr lang="en-US" altLang="ja-JP" dirty="0">
                <a:latin typeface="+mn-lt"/>
                <a:ea typeface="ＭＳ Ｐゴシック" charset="-128"/>
                <a:cs typeface="ＭＳ Ｐゴシック" charset="-128"/>
              </a:endParaRPr>
            </a:p>
            <a:p>
              <a:r>
                <a:rPr lang="en-US" altLang="ja-JP" dirty="0">
                  <a:latin typeface="+mn-lt"/>
                  <a:ea typeface="ＭＳ Ｐゴシック" charset="-128"/>
                  <a:cs typeface="ＭＳ Ｐゴシック" charset="-128"/>
                </a:rPr>
                <a:t>Gamma detection</a:t>
              </a:r>
            </a:p>
            <a:p>
              <a:r>
                <a:rPr lang="en-US" altLang="ja-JP" dirty="0">
                  <a:latin typeface="+mn-lt"/>
                  <a:ea typeface="ＭＳ Ｐゴシック" charset="-128"/>
                  <a:cs typeface="ＭＳ Ｐゴシック" charset="-128"/>
                </a:rPr>
                <a:t>	detection of shower</a:t>
              </a:r>
            </a:p>
            <a:p>
              <a:r>
                <a:rPr lang="en-US" altLang="ja-JP" dirty="0">
                  <a:latin typeface="+mn-lt"/>
                  <a:ea typeface="ＭＳ Ｐゴシック" charset="-128"/>
                  <a:cs typeface="ＭＳ Ｐゴシック" charset="-128"/>
                </a:rPr>
                <a:t>	detection </a:t>
              </a:r>
              <a:r>
                <a:rPr lang="en-US" altLang="ja-JP" dirty="0" err="1">
                  <a:latin typeface="+mn-lt"/>
                  <a:ea typeface="ＭＳ Ｐゴシック" charset="-128"/>
                  <a:cs typeface="ＭＳ Ｐゴシック" charset="-128"/>
                </a:rPr>
                <a:t>e</a:t>
              </a:r>
              <a:r>
                <a:rPr lang="en-US" altLang="ja-JP" dirty="0">
                  <a:latin typeface="+mn-lt"/>
                  <a:ea typeface="ＭＳ Ｐゴシック" charset="-128"/>
                  <a:cs typeface="ＭＳ Ｐゴシック" charset="-128"/>
                </a:rPr>
                <a:t>-pair at start point</a:t>
              </a:r>
            </a:p>
            <a:p>
              <a:endParaRPr lang="en-US" altLang="ja-JP" dirty="0">
                <a:latin typeface="+mn-lt"/>
                <a:ea typeface="ＭＳ Ｐゴシック" charset="-128"/>
                <a:cs typeface="ＭＳ Ｐゴシック" charset="-128"/>
              </a:endParaRPr>
            </a:p>
            <a:p>
              <a:r>
                <a:rPr lang="el-GR" altLang="ja-JP" dirty="0">
                  <a:solidFill>
                    <a:schemeClr val="accent2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π</a:t>
              </a:r>
              <a:r>
                <a:rPr lang="en-US" altLang="ja-JP" baseline="30000" dirty="0">
                  <a:solidFill>
                    <a:schemeClr val="accent2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0</a:t>
              </a:r>
              <a:r>
                <a:rPr lang="en-US" altLang="ja-JP" dirty="0">
                  <a:solidFill>
                    <a:schemeClr val="accent2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 reconstruction is in progress.</a:t>
              </a:r>
              <a:endParaRPr kumimoji="1" lang="ja-JP" altLang="en-US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4" name="直線コネクタ 10"/>
            <p:cNvCxnSpPr/>
            <p:nvPr/>
          </p:nvCxnSpPr>
          <p:spPr>
            <a:xfrm flipV="1">
              <a:off x="814388" y="5857875"/>
              <a:ext cx="714375" cy="14287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フリーフォーム 13"/>
            <p:cNvSpPr/>
            <p:nvPr/>
          </p:nvSpPr>
          <p:spPr>
            <a:xfrm>
              <a:off x="1530350" y="5281613"/>
              <a:ext cx="1295400" cy="573087"/>
            </a:xfrm>
            <a:custGeom>
              <a:avLst/>
              <a:gdLst>
                <a:gd name="connsiteX0" fmla="*/ 0 w 1296537"/>
                <a:gd name="connsiteY0" fmla="*/ 573206 h 573206"/>
                <a:gd name="connsiteX1" fmla="*/ 682388 w 1296537"/>
                <a:gd name="connsiteY1" fmla="*/ 395785 h 573206"/>
                <a:gd name="connsiteX2" fmla="*/ 1296537 w 1296537"/>
                <a:gd name="connsiteY2" fmla="*/ 0 h 573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6537" h="573206">
                  <a:moveTo>
                    <a:pt x="0" y="573206"/>
                  </a:moveTo>
                  <a:cubicBezTo>
                    <a:pt x="233149" y="532262"/>
                    <a:pt x="466299" y="491319"/>
                    <a:pt x="682388" y="395785"/>
                  </a:cubicBezTo>
                  <a:cubicBezTo>
                    <a:pt x="898478" y="300251"/>
                    <a:pt x="1097507" y="150125"/>
                    <a:pt x="1296537" y="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kumimoji="1" lang="ja-JP" altLang="en-US">
                <a:cs typeface="ＭＳ Ｐゴシック" charset="-128"/>
              </a:endParaRPr>
            </a:p>
          </p:txBody>
        </p:sp>
        <p:sp>
          <p:nvSpPr>
            <p:cNvPr id="16" name="フリーフォーム 14"/>
            <p:cNvSpPr/>
            <p:nvPr/>
          </p:nvSpPr>
          <p:spPr>
            <a:xfrm>
              <a:off x="1516063" y="5649913"/>
              <a:ext cx="1555750" cy="219075"/>
            </a:xfrm>
            <a:custGeom>
              <a:avLst/>
              <a:gdLst>
                <a:gd name="connsiteX0" fmla="*/ 0 w 1555845"/>
                <a:gd name="connsiteY0" fmla="*/ 218365 h 218365"/>
                <a:gd name="connsiteX1" fmla="*/ 750627 w 1555845"/>
                <a:gd name="connsiteY1" fmla="*/ 109182 h 218365"/>
                <a:gd name="connsiteX2" fmla="*/ 1555845 w 1555845"/>
                <a:gd name="connsiteY2" fmla="*/ 0 h 218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845" h="218365">
                  <a:moveTo>
                    <a:pt x="0" y="218365"/>
                  </a:moveTo>
                  <a:lnTo>
                    <a:pt x="750627" y="109182"/>
                  </a:lnTo>
                  <a:lnTo>
                    <a:pt x="1555845" y="0"/>
                  </a:ln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kumimoji="1" lang="ja-JP" altLang="en-US">
                <a:cs typeface="ＭＳ Ｐゴシック" charset="-128"/>
              </a:endParaRPr>
            </a:p>
          </p:txBody>
        </p:sp>
        <p:sp>
          <p:nvSpPr>
            <p:cNvPr id="17" name="テキスト ボックス 15"/>
            <p:cNvSpPr txBox="1">
              <a:spLocks noChangeArrowheads="1"/>
            </p:cNvSpPr>
            <p:nvPr/>
          </p:nvSpPr>
          <p:spPr bwMode="auto">
            <a:xfrm>
              <a:off x="742950" y="5286375"/>
              <a:ext cx="14287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latin typeface="Symbol" charset="2"/>
                  <a:ea typeface="ＭＳ Ｐゴシック" charset="-128"/>
                  <a:cs typeface="ＭＳ Ｐゴシック" charset="-128"/>
                  <a:sym typeface="Wingdings" charset="2"/>
                </a:rPr>
                <a:t>g </a:t>
              </a:r>
              <a:r>
                <a:rPr lang="en-US" altLang="ja-JP">
                  <a:latin typeface="Calibri" charset="0"/>
                  <a:ea typeface="ＭＳ Ｐゴシック" charset="-128"/>
                  <a:cs typeface="ＭＳ Ｐゴシック" charset="-128"/>
                  <a:sym typeface="Wingdings" charset="2"/>
                </a:rPr>
                <a:t> e-</a:t>
              </a:r>
              <a:r>
                <a:rPr kumimoji="1" lang="en-US" altLang="ja-JP">
                  <a:latin typeface="Calibri" charset="0"/>
                  <a:ea typeface="ＭＳ Ｐゴシック" charset="-128"/>
                  <a:cs typeface="ＭＳ Ｐゴシック" charset="-128"/>
                </a:rPr>
                <a:t>pair</a:t>
              </a:r>
              <a:endParaRPr kumimoji="1" lang="ja-JP" altLang="en-US"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" name="テキスト ボックス 16"/>
            <p:cNvSpPr txBox="1">
              <a:spLocks noChangeArrowheads="1"/>
            </p:cNvSpPr>
            <p:nvPr/>
          </p:nvSpPr>
          <p:spPr bwMode="auto">
            <a:xfrm>
              <a:off x="2743200" y="5068888"/>
              <a:ext cx="741363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kumimoji="1" lang="en-US" altLang="ja-JP">
                  <a:latin typeface="Calibri" charset="0"/>
                  <a:ea typeface="ＭＳ Ｐゴシック" charset="-128"/>
                  <a:cs typeface="ＭＳ Ｐゴシック" charset="-128"/>
                </a:rPr>
                <a:t>e+</a:t>
              </a:r>
            </a:p>
            <a:p>
              <a:r>
                <a:rPr kumimoji="1" lang="en-US" altLang="ja-JP">
                  <a:latin typeface="Calibri" charset="0"/>
                  <a:ea typeface="ＭＳ Ｐゴシック" charset="-128"/>
                  <a:cs typeface="ＭＳ Ｐゴシック" charset="-128"/>
                </a:rPr>
                <a:t>       e-</a:t>
              </a:r>
              <a:endParaRPr kumimoji="1" lang="ja-JP" altLang="en-US"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" name="正方形/長方形 17"/>
            <p:cNvSpPr>
              <a:spLocks noChangeArrowheads="1"/>
            </p:cNvSpPr>
            <p:nvPr/>
          </p:nvSpPr>
          <p:spPr bwMode="auto">
            <a:xfrm>
              <a:off x="533400" y="5867400"/>
              <a:ext cx="2794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latin typeface="Symbol" charset="2"/>
                  <a:ea typeface="ＭＳ Ｐゴシック" charset="-128"/>
                  <a:cs typeface="ＭＳ Ｐゴシック" charset="-128"/>
                  <a:sym typeface="Wingdings" charset="2"/>
                </a:rPr>
                <a:t>g</a:t>
              </a:r>
              <a:endParaRPr lang="ja-JP" altLang="en-US"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>
                <a:cs typeface="Symbol" charset="2"/>
              </a:rPr>
              <a:t> to vertex attachment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E7DF-76CF-364A-905C-B3443685C9D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3" descr="n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2975" y="1341438"/>
            <a:ext cx="725805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7380288" y="4227513"/>
            <a:ext cx="576262" cy="928687"/>
            <a:chOff x="4649" y="2663"/>
            <a:chExt cx="363" cy="585"/>
          </a:xfrm>
        </p:grpSpPr>
        <p:sp>
          <p:nvSpPr>
            <p:cNvPr id="8" name="Line 5"/>
            <p:cNvSpPr>
              <a:spLocks noChangeShapeType="1"/>
            </p:cNvSpPr>
            <p:nvPr/>
          </p:nvSpPr>
          <p:spPr bwMode="auto">
            <a:xfrm flipH="1" flipV="1">
              <a:off x="4649" y="3067"/>
              <a:ext cx="363" cy="181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4740" y="2663"/>
              <a:ext cx="26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3600">
                  <a:solidFill>
                    <a:schemeClr val="bg1"/>
                  </a:solidFill>
                  <a:latin typeface="Symbol" charset="2"/>
                  <a:ea typeface="ＭＳ Ｐゴシック" charset="-128"/>
                  <a:cs typeface="ＭＳ Ｐゴシック" charset="-128"/>
                </a:rPr>
                <a:t>n</a:t>
              </a:r>
            </a:p>
          </p:txBody>
        </p:sp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751138" y="573405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muon</a:t>
            </a:r>
          </a:p>
        </p:txBody>
      </p: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2743200" y="1397000"/>
            <a:ext cx="4465637" cy="431800"/>
            <a:chOff x="1791" y="3929"/>
            <a:chExt cx="2813" cy="272"/>
          </a:xfrm>
        </p:grpSpPr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1791" y="4201"/>
              <a:ext cx="2813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2786" y="3929"/>
              <a:ext cx="55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b="1" dirty="0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2.2 cm</a:t>
              </a:r>
            </a:p>
          </p:txBody>
        </p:sp>
      </p:grp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8316913" y="1989138"/>
            <a:ext cx="0" cy="3384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8316913" y="3284538"/>
            <a:ext cx="846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latin typeface="Calibri" charset="0"/>
                <a:ea typeface="ＭＳ Ｐゴシック" charset="-128"/>
                <a:cs typeface="ＭＳ Ｐゴシック" charset="-128"/>
              </a:rPr>
              <a:t>7 mm</a:t>
            </a:r>
          </a:p>
        </p:txBody>
      </p:sp>
      <p:grpSp>
        <p:nvGrpSpPr>
          <p:cNvPr id="16" name="グループ化 17"/>
          <p:cNvGrpSpPr>
            <a:grpSpLocks/>
          </p:cNvGrpSpPr>
          <p:nvPr/>
        </p:nvGrpSpPr>
        <p:grpSpPr bwMode="auto">
          <a:xfrm>
            <a:off x="3276600" y="2643188"/>
            <a:ext cx="5111750" cy="3178175"/>
            <a:chOff x="3276600" y="2643188"/>
            <a:chExt cx="5111750" cy="3177619"/>
          </a:xfrm>
        </p:grpSpPr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5616575" y="5451475"/>
              <a:ext cx="277177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solidFill>
                    <a:schemeClr val="bg1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Primary vertex</a:t>
              </a:r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3276600" y="2643188"/>
              <a:ext cx="28082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solidFill>
                    <a:schemeClr val="bg1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Secondary vertex</a:t>
              </a:r>
            </a:p>
          </p:txBody>
        </p:sp>
        <p:sp>
          <p:nvSpPr>
            <p:cNvPr id="19" name="Line 10"/>
            <p:cNvSpPr>
              <a:spLocks noChangeShapeType="1"/>
            </p:cNvSpPr>
            <p:nvPr/>
          </p:nvSpPr>
          <p:spPr bwMode="auto">
            <a:xfrm>
              <a:off x="5580063" y="3429000"/>
              <a:ext cx="576262" cy="93662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flipV="1">
              <a:off x="6804025" y="4724400"/>
              <a:ext cx="215900" cy="64928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914400" y="762000"/>
            <a:ext cx="4997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altLang="ja-JP" b="1" dirty="0">
                <a:latin typeface="Calibri" charset="0"/>
                <a:ea typeface="ＭＳ Ｐゴシック" charset="-128"/>
                <a:cs typeface="ＭＳ Ｐゴシック" charset="-128"/>
              </a:rPr>
              <a:t>  </a:t>
            </a:r>
            <a:r>
              <a:rPr lang="en-US" altLang="ja-JP" sz="2400" b="1" dirty="0">
                <a:latin typeface="Symbol" charset="2"/>
                <a:ea typeface="ＭＳ Ｐゴシック" charset="-128"/>
                <a:cs typeface="ＭＳ Ｐゴシック" charset="-128"/>
              </a:rPr>
              <a:t>n</a:t>
            </a:r>
            <a:r>
              <a:rPr lang="en-US" altLang="ja-JP" sz="2400" b="1" baseline="-25000" dirty="0">
                <a:latin typeface="Symbol" charset="2"/>
                <a:ea typeface="ＭＳ Ｐゴシック" charset="-128"/>
                <a:cs typeface="ＭＳ Ｐゴシック" charset="-128"/>
              </a:rPr>
              <a:t>m</a:t>
            </a:r>
            <a:r>
              <a:rPr lang="en-US" altLang="ja-JP" b="1" dirty="0">
                <a:latin typeface="Calibri" charset="0"/>
                <a:ea typeface="ＭＳ Ｐゴシック" charset="-128"/>
                <a:cs typeface="ＭＳ Ｐゴシック" charset="-128"/>
              </a:rPr>
              <a:t> CC interaction with </a:t>
            </a:r>
            <a:r>
              <a:rPr lang="en-US" altLang="ja-JP" b="1" dirty="0" err="1">
                <a:latin typeface="Calibri" charset="0"/>
                <a:ea typeface="ＭＳ Ｐゴシック" charset="-128"/>
                <a:cs typeface="ＭＳ Ｐゴシック" charset="-128"/>
              </a:rPr>
              <a:t>hadronic</a:t>
            </a:r>
            <a:r>
              <a:rPr lang="en-US" altLang="ja-JP" b="1" dirty="0">
                <a:latin typeface="Calibri" charset="0"/>
                <a:ea typeface="ＭＳ Ｐゴシック" charset="-128"/>
                <a:cs typeface="ＭＳ Ｐゴシック" charset="-128"/>
              </a:rPr>
              <a:t> re-interaction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>
                <a:cs typeface="Symbol" charset="2"/>
              </a:rPr>
              <a:t> to vertex attachment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049962"/>
            <a:ext cx="1981200" cy="244475"/>
          </a:xfrm>
        </p:spPr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049962"/>
            <a:ext cx="2895600" cy="244475"/>
          </a:xfrm>
        </p:spPr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049962"/>
            <a:ext cx="1981200" cy="244475"/>
          </a:xfrm>
        </p:spPr>
        <p:txBody>
          <a:bodyPr/>
          <a:lstStyle/>
          <a:p>
            <a:fld id="{793EE7DF-76CF-364A-905C-B3443685C9D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3" descr="nv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2975" y="914400"/>
            <a:ext cx="725805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116013" y="993775"/>
            <a:ext cx="399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Calibri" charset="0"/>
              </a:rPr>
              <a:t>6  </a:t>
            </a:r>
            <a:r>
              <a:rPr lang="fr-FR" sz="2800">
                <a:solidFill>
                  <a:schemeClr val="bg1"/>
                </a:solidFill>
                <a:latin typeface="Symbol" charset="2"/>
              </a:rPr>
              <a:t>g</a:t>
            </a:r>
            <a:r>
              <a:rPr lang="fr-FR" sz="160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fr-FR">
                <a:solidFill>
                  <a:schemeClr val="bg1"/>
                </a:solidFill>
                <a:latin typeface="Calibri" charset="0"/>
              </a:rPr>
              <a:t> reconstructed around  the vertex</a:t>
            </a:r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8316913" y="1562100"/>
            <a:ext cx="846137" cy="3384550"/>
            <a:chOff x="5239" y="1253"/>
            <a:chExt cx="533" cy="2132"/>
          </a:xfrm>
        </p:grpSpPr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5239" y="1253"/>
              <a:ext cx="0" cy="21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5239" y="2069"/>
              <a:ext cx="53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b="1">
                  <a:latin typeface="Calibri" charset="0"/>
                  <a:ea typeface="ＭＳ Ｐゴシック" charset="-128"/>
                  <a:cs typeface="ＭＳ Ｐゴシック" charset="-128"/>
                </a:rPr>
                <a:t>7 mm</a:t>
              </a:r>
            </a:p>
          </p:txBody>
        </p:sp>
      </p:grp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2843213" y="5810250"/>
            <a:ext cx="4465637" cy="431800"/>
            <a:chOff x="1791" y="3929"/>
            <a:chExt cx="2813" cy="272"/>
          </a:xfrm>
        </p:grpSpPr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1791" y="4201"/>
              <a:ext cx="281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2786" y="3929"/>
              <a:ext cx="61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b="1">
                  <a:latin typeface="Calibri" charset="0"/>
                  <a:ea typeface="ＭＳ Ｐゴシック" charset="-128"/>
                  <a:cs typeface="ＭＳ Ｐゴシック" charset="-128"/>
                </a:rPr>
                <a:t>2.2 cm</a:t>
              </a:r>
            </a:p>
          </p:txBody>
        </p:sp>
      </p:grp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751138" y="5307012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muon</a:t>
            </a:r>
          </a:p>
        </p:txBody>
      </p: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7380288" y="3800475"/>
            <a:ext cx="576262" cy="928687"/>
            <a:chOff x="4649" y="2663"/>
            <a:chExt cx="363" cy="585"/>
          </a:xfrm>
        </p:grpSpPr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H="1" flipV="1">
              <a:off x="4649" y="3067"/>
              <a:ext cx="363" cy="181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740" y="2663"/>
              <a:ext cx="26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3600">
                  <a:solidFill>
                    <a:schemeClr val="bg1"/>
                  </a:solidFill>
                  <a:latin typeface="Symbol" charset="2"/>
                  <a:ea typeface="ＭＳ Ｐゴシック" charset="-128"/>
                  <a:cs typeface="ＭＳ Ｐゴシック" charset="-128"/>
                </a:rPr>
                <a:t>n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42975" y="990600"/>
            <a:ext cx="7258050" cy="4933950"/>
            <a:chOff x="942975" y="1341438"/>
            <a:chExt cx="7258050" cy="4933950"/>
          </a:xfrm>
        </p:grpSpPr>
        <p:pic>
          <p:nvPicPr>
            <p:cNvPr id="32" name="Picture 3" descr="nv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42975" y="1341438"/>
              <a:ext cx="7258050" cy="4933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Rectangle 4"/>
            <p:cNvSpPr>
              <a:spLocks noChangeArrowheads="1"/>
            </p:cNvSpPr>
            <p:nvPr/>
          </p:nvSpPr>
          <p:spPr bwMode="auto">
            <a:xfrm>
              <a:off x="971550" y="1989138"/>
              <a:ext cx="6408738" cy="1833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>
                  <a:solidFill>
                    <a:schemeClr val="bg1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   4 </a:t>
              </a:r>
              <a:r>
                <a:rPr lang="en-US" altLang="ja-JP">
                  <a:solidFill>
                    <a:schemeClr val="bg1"/>
                  </a:solidFill>
                  <a:latin typeface="Symbol" charset="2"/>
                  <a:ea typeface="ＭＳ Ｐゴシック" charset="-128"/>
                  <a:cs typeface="ＭＳ Ｐゴシック" charset="-128"/>
                </a:rPr>
                <a:t>g</a:t>
              </a:r>
              <a:r>
                <a:rPr lang="en-US" altLang="ja-JP" sz="1600">
                  <a:solidFill>
                    <a:schemeClr val="bg1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 attached to primary vtx and well  separated from secondary vtx:</a:t>
              </a:r>
            </a:p>
            <a:p>
              <a:endParaRPr lang="en-US" altLang="ja-JP" sz="16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  <a:p>
              <a:r>
                <a:rPr lang="en-US" altLang="ja-JP" sz="1600">
                  <a:solidFill>
                    <a:schemeClr val="bg1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   - IP at 1ry vtx:  27  -  31 - 119 - 3.5 </a:t>
              </a:r>
              <a:r>
                <a:rPr lang="en-US" altLang="ja-JP" sz="1600">
                  <a:solidFill>
                    <a:schemeClr val="bg1"/>
                  </a:solidFill>
                  <a:latin typeface="Symbol" charset="2"/>
                  <a:ea typeface="ＭＳ Ｐゴシック" charset="-128"/>
                  <a:cs typeface="ＭＳ Ｐゴシック" charset="-128"/>
                </a:rPr>
                <a:t>m</a:t>
              </a:r>
              <a:r>
                <a:rPr lang="en-US" altLang="ja-JP" sz="1600">
                  <a:solidFill>
                    <a:schemeClr val="bg1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m</a:t>
              </a:r>
            </a:p>
            <a:p>
              <a:r>
                <a:rPr lang="en-US" altLang="ja-JP" sz="1600">
                  <a:solidFill>
                    <a:schemeClr val="bg1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   - IP at 2ry vtx: 260 -158 - 500 - 700 </a:t>
              </a:r>
              <a:r>
                <a:rPr lang="en-US" altLang="ja-JP" sz="1600">
                  <a:solidFill>
                    <a:schemeClr val="bg1"/>
                  </a:solidFill>
                  <a:latin typeface="Symbol" charset="2"/>
                  <a:ea typeface="ＭＳ Ｐゴシック" charset="-128"/>
                  <a:cs typeface="ＭＳ Ｐゴシック" charset="-128"/>
                </a:rPr>
                <a:t>m</a:t>
              </a:r>
              <a:r>
                <a:rPr lang="en-US" altLang="ja-JP" sz="1600">
                  <a:solidFill>
                    <a:schemeClr val="bg1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m</a:t>
              </a:r>
            </a:p>
            <a:p>
              <a:r>
                <a:rPr lang="en-US" altLang="ja-JP" sz="1600">
                  <a:solidFill>
                    <a:schemeClr val="bg1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  </a:t>
              </a:r>
            </a:p>
            <a:p>
              <a:endParaRPr lang="en-US" altLang="ja-JP" sz="16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  <a:p>
              <a:r>
                <a:rPr lang="en-US" altLang="ja-JP" sz="1600">
                  <a:solidFill>
                    <a:schemeClr val="bg1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   </a:t>
              </a:r>
            </a:p>
          </p:txBody>
        </p:sp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1116013" y="1420813"/>
              <a:ext cx="3937000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>
                  <a:solidFill>
                    <a:schemeClr val="bg1"/>
                  </a:solidFill>
                  <a:latin typeface="Calibri" charset="0"/>
                </a:rPr>
                <a:t>6  </a:t>
              </a:r>
              <a:r>
                <a:rPr lang="fr-FR" sz="2800">
                  <a:solidFill>
                    <a:schemeClr val="bg1"/>
                  </a:solidFill>
                  <a:latin typeface="Symbol" charset="2"/>
                </a:rPr>
                <a:t>g</a:t>
              </a:r>
              <a:r>
                <a:rPr lang="fr-FR">
                  <a:solidFill>
                    <a:schemeClr val="bg1"/>
                  </a:solidFill>
                  <a:latin typeface="Calibri" charset="0"/>
                </a:rPr>
                <a:t>  reconstructed around the vertex</a:t>
              </a: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2751138" y="5734050"/>
              <a:ext cx="806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b="1">
                  <a:solidFill>
                    <a:schemeClr val="bg1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muon</a:t>
              </a:r>
            </a:p>
          </p:txBody>
        </p:sp>
        <p:grpSp>
          <p:nvGrpSpPr>
            <p:cNvPr id="36" name="Group 13"/>
            <p:cNvGrpSpPr>
              <a:grpSpLocks/>
            </p:cNvGrpSpPr>
            <p:nvPr/>
          </p:nvGrpSpPr>
          <p:grpSpPr bwMode="auto">
            <a:xfrm>
              <a:off x="7380288" y="4227509"/>
              <a:ext cx="576262" cy="928686"/>
              <a:chOff x="4649" y="2663"/>
              <a:chExt cx="363" cy="585"/>
            </a:xfrm>
          </p:grpSpPr>
          <p:sp>
            <p:nvSpPr>
              <p:cNvPr id="37" name="Line 14"/>
              <p:cNvSpPr>
                <a:spLocks noChangeShapeType="1"/>
              </p:cNvSpPr>
              <p:nvPr/>
            </p:nvSpPr>
            <p:spPr bwMode="auto">
              <a:xfrm flipH="1" flipV="1">
                <a:off x="4649" y="3067"/>
                <a:ext cx="363" cy="181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Text Box 15"/>
              <p:cNvSpPr txBox="1">
                <a:spLocks noChangeArrowheads="1"/>
              </p:cNvSpPr>
              <p:nvPr/>
            </p:nvSpPr>
            <p:spPr bwMode="auto">
              <a:xfrm>
                <a:off x="4740" y="2663"/>
                <a:ext cx="266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3600">
                    <a:solidFill>
                      <a:schemeClr val="bg1"/>
                    </a:solidFill>
                    <a:latin typeface="Symbol" charset="2"/>
                    <a:ea typeface="ＭＳ Ｐゴシック" charset="-128"/>
                    <a:cs typeface="ＭＳ Ｐゴシック" charset="-128"/>
                  </a:rPr>
                  <a:t>n</a:t>
                </a: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942975" y="990600"/>
            <a:ext cx="7258050" cy="4933950"/>
            <a:chOff x="942975" y="1341438"/>
            <a:chExt cx="7258050" cy="4933950"/>
          </a:xfrm>
        </p:grpSpPr>
        <p:pic>
          <p:nvPicPr>
            <p:cNvPr id="40" name="Picture 3" descr="nv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42975" y="1341438"/>
              <a:ext cx="7258050" cy="4933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Rectangle 4"/>
            <p:cNvSpPr>
              <a:spLocks noChangeArrowheads="1"/>
            </p:cNvSpPr>
            <p:nvPr/>
          </p:nvSpPr>
          <p:spPr bwMode="auto">
            <a:xfrm>
              <a:off x="1116013" y="1989138"/>
              <a:ext cx="6551612" cy="1100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>
                  <a:solidFill>
                    <a:schemeClr val="bg1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2 </a:t>
              </a:r>
              <a:r>
                <a:rPr lang="en-US" altLang="ja-JP">
                  <a:solidFill>
                    <a:schemeClr val="bg1"/>
                  </a:solidFill>
                  <a:latin typeface="Symbol" charset="2"/>
                  <a:ea typeface="ＭＳ Ｐゴシック" charset="-128"/>
                  <a:cs typeface="ＭＳ Ｐゴシック" charset="-128"/>
                </a:rPr>
                <a:t>g</a:t>
              </a:r>
              <a:r>
                <a:rPr lang="en-US" altLang="ja-JP" sz="1600">
                  <a:solidFill>
                    <a:schemeClr val="bg1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 attached to secondary vtx and well separated from primary vtx:</a:t>
              </a:r>
            </a:p>
            <a:p>
              <a:endParaRPr lang="en-US" altLang="ja-JP" sz="16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  <a:p>
              <a:r>
                <a:rPr lang="en-US" altLang="ja-JP" sz="1600">
                  <a:solidFill>
                    <a:schemeClr val="bg1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   - IP at 2ry vtx:    8    -  10  </a:t>
              </a:r>
              <a:r>
                <a:rPr lang="en-US" altLang="ja-JP" sz="1600">
                  <a:solidFill>
                    <a:schemeClr val="bg1"/>
                  </a:solidFill>
                  <a:latin typeface="Symbol" charset="2"/>
                  <a:ea typeface="ＭＳ Ｐゴシック" charset="-128"/>
                  <a:cs typeface="ＭＳ Ｐゴシック" charset="-128"/>
                </a:rPr>
                <a:t>m</a:t>
              </a:r>
              <a:r>
                <a:rPr lang="en-US" altLang="ja-JP" sz="1600">
                  <a:solidFill>
                    <a:schemeClr val="bg1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m</a:t>
              </a:r>
            </a:p>
            <a:p>
              <a:r>
                <a:rPr lang="en-US" altLang="ja-JP" sz="1600">
                  <a:solidFill>
                    <a:schemeClr val="bg1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   - IP at 1ry vtx: 1216 - 806 </a:t>
              </a:r>
              <a:r>
                <a:rPr lang="en-US" altLang="ja-JP" sz="1600">
                  <a:solidFill>
                    <a:schemeClr val="bg1"/>
                  </a:solidFill>
                  <a:latin typeface="Symbol" charset="2"/>
                  <a:ea typeface="ＭＳ Ｐゴシック" charset="-128"/>
                  <a:cs typeface="ＭＳ Ｐゴシック" charset="-128"/>
                </a:rPr>
                <a:t>m</a:t>
              </a:r>
              <a:r>
                <a:rPr lang="en-US" altLang="ja-JP" sz="1600">
                  <a:solidFill>
                    <a:schemeClr val="bg1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m</a:t>
              </a:r>
            </a:p>
          </p:txBody>
        </p:sp>
        <p:sp>
          <p:nvSpPr>
            <p:cNvPr id="42" name="Text Box 11"/>
            <p:cNvSpPr txBox="1">
              <a:spLocks noChangeArrowheads="1"/>
            </p:cNvSpPr>
            <p:nvPr/>
          </p:nvSpPr>
          <p:spPr bwMode="auto">
            <a:xfrm>
              <a:off x="1116013" y="1420813"/>
              <a:ext cx="3937000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>
                  <a:solidFill>
                    <a:schemeClr val="bg1"/>
                  </a:solidFill>
                  <a:latin typeface="Calibri" charset="0"/>
                </a:rPr>
                <a:t>6  </a:t>
              </a:r>
              <a:r>
                <a:rPr lang="fr-FR" sz="2800">
                  <a:solidFill>
                    <a:schemeClr val="bg1"/>
                  </a:solidFill>
                  <a:latin typeface="Symbol" charset="2"/>
                </a:rPr>
                <a:t>g</a:t>
              </a:r>
              <a:r>
                <a:rPr lang="fr-FR">
                  <a:solidFill>
                    <a:schemeClr val="bg1"/>
                  </a:solidFill>
                  <a:latin typeface="Calibri" charset="0"/>
                </a:rPr>
                <a:t>  reconstructed around the vertex</a:t>
              </a:r>
            </a:p>
          </p:txBody>
        </p:sp>
        <p:sp>
          <p:nvSpPr>
            <p:cNvPr id="43" name="Text Box 12"/>
            <p:cNvSpPr txBox="1">
              <a:spLocks noChangeArrowheads="1"/>
            </p:cNvSpPr>
            <p:nvPr/>
          </p:nvSpPr>
          <p:spPr bwMode="auto">
            <a:xfrm>
              <a:off x="2743200" y="5486400"/>
              <a:ext cx="806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b="1">
                  <a:solidFill>
                    <a:schemeClr val="bg1"/>
                  </a:solidFill>
                  <a:latin typeface="Calibri" charset="0"/>
                  <a:ea typeface="ＭＳ Ｐゴシック" charset="-128"/>
                  <a:cs typeface="ＭＳ Ｐゴシック" charset="-128"/>
                </a:rPr>
                <a:t>muon</a:t>
              </a:r>
            </a:p>
          </p:txBody>
        </p:sp>
        <p:grpSp>
          <p:nvGrpSpPr>
            <p:cNvPr id="44" name="Group 13"/>
            <p:cNvGrpSpPr>
              <a:grpSpLocks/>
            </p:cNvGrpSpPr>
            <p:nvPr/>
          </p:nvGrpSpPr>
          <p:grpSpPr bwMode="auto">
            <a:xfrm>
              <a:off x="7380288" y="4227509"/>
              <a:ext cx="576262" cy="928686"/>
              <a:chOff x="4649" y="2663"/>
              <a:chExt cx="363" cy="585"/>
            </a:xfrm>
          </p:grpSpPr>
          <p:sp>
            <p:nvSpPr>
              <p:cNvPr id="45" name="Line 14"/>
              <p:cNvSpPr>
                <a:spLocks noChangeShapeType="1"/>
              </p:cNvSpPr>
              <p:nvPr/>
            </p:nvSpPr>
            <p:spPr bwMode="auto">
              <a:xfrm flipH="1" flipV="1">
                <a:off x="4649" y="3067"/>
                <a:ext cx="363" cy="181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Text Box 15"/>
              <p:cNvSpPr txBox="1">
                <a:spLocks noChangeArrowheads="1"/>
              </p:cNvSpPr>
              <p:nvPr/>
            </p:nvSpPr>
            <p:spPr bwMode="auto">
              <a:xfrm>
                <a:off x="4740" y="2663"/>
                <a:ext cx="266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3600">
                    <a:solidFill>
                      <a:schemeClr val="bg1"/>
                    </a:solidFill>
                    <a:latin typeface="Symbol" charset="2"/>
                    <a:ea typeface="ＭＳ Ｐゴシック" charset="-128"/>
                    <a:cs typeface="ＭＳ Ｐゴシック" charset="-128"/>
                  </a:rPr>
                  <a:t>n</a:t>
                </a:r>
              </a:p>
            </p:txBody>
          </p:sp>
        </p:grpSp>
      </p:grpSp>
      <p:sp>
        <p:nvSpPr>
          <p:cNvPr id="47" name="テキスト ボックス 16"/>
          <p:cNvSpPr txBox="1">
            <a:spLocks noChangeArrowheads="1"/>
          </p:cNvSpPr>
          <p:nvPr/>
        </p:nvSpPr>
        <p:spPr bwMode="auto">
          <a:xfrm>
            <a:off x="228600" y="4724400"/>
            <a:ext cx="5410200" cy="400050"/>
          </a:xfrm>
          <a:prstGeom prst="rect">
            <a:avLst/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Not only detection, but also pointing of vertex</a:t>
            </a:r>
            <a:endParaRPr kumimoji="1" lang="ja-JP" altLang="en-US" sz="2000" dirty="0">
              <a:solidFill>
                <a:schemeClr val="bg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" name="テキスト ボックス 16"/>
          <p:cNvSpPr txBox="1">
            <a:spLocks noChangeArrowheads="1"/>
          </p:cNvSpPr>
          <p:nvPr/>
        </p:nvSpPr>
        <p:spPr bwMode="auto">
          <a:xfrm rot="2314888">
            <a:off x="6076330" y="1462101"/>
            <a:ext cx="2895600" cy="461665"/>
          </a:xfrm>
          <a:prstGeom prst="rect">
            <a:avLst/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Work in progress</a:t>
            </a:r>
            <a:endParaRPr kumimoji="1" lang="ja-JP" altLang="en-US" sz="2400" b="1" dirty="0">
              <a:solidFill>
                <a:schemeClr val="bg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E7DF-76CF-364A-905C-B3443685C9D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181600"/>
          </a:xfrm>
        </p:spPr>
        <p:txBody>
          <a:bodyPr/>
          <a:lstStyle/>
          <a:p>
            <a:r>
              <a:rPr lang="en-US" sz="2000" dirty="0" smtClean="0">
                <a:solidFill>
                  <a:schemeClr val="accent2"/>
                </a:solidFill>
              </a:rPr>
              <a:t>OPERA is taking data </a:t>
            </a:r>
            <a:r>
              <a:rPr lang="en-US" sz="2000" dirty="0" smtClean="0"/>
              <a:t>with all ancillary facilities, </a:t>
            </a:r>
            <a:r>
              <a:rPr lang="en-US" sz="2000" dirty="0" smtClean="0">
                <a:solidFill>
                  <a:srgbClr val="000090"/>
                </a:solidFill>
              </a:rPr>
              <a:t>Brick extraction, development, CS &amp; Brick scanning.., </a:t>
            </a:r>
            <a:r>
              <a:rPr lang="en-US" sz="2000" dirty="0" smtClean="0">
                <a:solidFill>
                  <a:schemeClr val="accent2"/>
                </a:solidFill>
              </a:rPr>
              <a:t>operative at full nominal speed</a:t>
            </a:r>
            <a:r>
              <a:rPr lang="en-US" sz="2000" dirty="0" smtClean="0"/>
              <a:t>.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1.78 10</a:t>
            </a:r>
            <a:r>
              <a:rPr lang="en-US" sz="2000" baseline="30000" dirty="0" smtClean="0">
                <a:solidFill>
                  <a:schemeClr val="accent2"/>
                </a:solidFill>
              </a:rPr>
              <a:t>19</a:t>
            </a:r>
            <a:r>
              <a:rPr lang="en-US" sz="2000" dirty="0" smtClean="0">
                <a:solidFill>
                  <a:schemeClr val="accent2"/>
                </a:solidFill>
              </a:rPr>
              <a:t> pot </a:t>
            </a:r>
            <a:r>
              <a:rPr lang="en-US" sz="2000" dirty="0" smtClean="0"/>
              <a:t>collected during </a:t>
            </a:r>
            <a:r>
              <a:rPr lang="en-US" sz="2000" dirty="0" smtClean="0">
                <a:solidFill>
                  <a:srgbClr val="CC0000"/>
                </a:solidFill>
              </a:rPr>
              <a:t>2008 </a:t>
            </a:r>
            <a:r>
              <a:rPr lang="en-US" sz="2000" dirty="0" smtClean="0"/>
              <a:t>run which was the first real physics.  </a:t>
            </a:r>
          </a:p>
          <a:p>
            <a:pPr lvl="1"/>
            <a:r>
              <a:rPr lang="en-US" sz="1800" dirty="0" smtClean="0"/>
              <a:t>~1600 events in the target, ~800 located in the bricks</a:t>
            </a:r>
          </a:p>
          <a:p>
            <a:pPr lvl="1"/>
            <a:r>
              <a:rPr lang="en-US" sz="1800" smtClean="0"/>
              <a:t>Vertex location </a:t>
            </a:r>
            <a:r>
              <a:rPr lang="en-US" sz="1800" dirty="0" smtClean="0"/>
              <a:t>to be finish this month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2008 data analysis (decay search, kinematical rec.) in progress</a:t>
            </a:r>
            <a:r>
              <a:rPr lang="en-US" sz="2000" dirty="0" smtClean="0"/>
              <a:t>.</a:t>
            </a:r>
          </a:p>
          <a:p>
            <a:pPr lvl="1"/>
            <a:r>
              <a:rPr lang="en-US" sz="1800" dirty="0" smtClean="0"/>
              <a:t>Optimization of the </a:t>
            </a:r>
            <a:r>
              <a:rPr lang="en-US" sz="1800" dirty="0" err="1" smtClean="0"/>
              <a:t>tau</a:t>
            </a:r>
            <a:r>
              <a:rPr lang="en-US" sz="1800" dirty="0" smtClean="0"/>
              <a:t> search and evaluation of signal efficiency and expected background on the basis of 2008 data </a:t>
            </a:r>
            <a:r>
              <a:rPr lang="en-US" sz="1800" dirty="0" smtClean="0">
                <a:solidFill>
                  <a:srgbClr val="FF6600"/>
                </a:solidFill>
              </a:rPr>
              <a:t>in progress</a:t>
            </a:r>
            <a:r>
              <a:rPr lang="en-US" sz="1800" dirty="0" smtClean="0"/>
              <a:t>.</a:t>
            </a:r>
          </a:p>
          <a:p>
            <a:pPr lvl="1"/>
            <a:r>
              <a:rPr lang="en-US" sz="1800" dirty="0" smtClean="0"/>
              <a:t>No </a:t>
            </a:r>
            <a:r>
              <a:rPr lang="en-US" sz="1800" dirty="0" err="1" smtClean="0"/>
              <a:t>tau</a:t>
            </a:r>
            <a:r>
              <a:rPr lang="en-US" sz="1800" dirty="0" smtClean="0"/>
              <a:t> signal yet, expected 0.7 for 2008, </a:t>
            </a:r>
            <a:r>
              <a:rPr lang="en-US" sz="1800" dirty="0" smtClean="0">
                <a:solidFill>
                  <a:srgbClr val="FF6600"/>
                </a:solidFill>
              </a:rPr>
              <a:t>analysis in progress</a:t>
            </a:r>
            <a:r>
              <a:rPr lang="en-US" sz="1800" dirty="0" smtClean="0"/>
              <a:t>.</a:t>
            </a:r>
            <a:endParaRPr lang="en-US" sz="1800" dirty="0" smtClean="0">
              <a:solidFill>
                <a:srgbClr val="FF6600"/>
              </a:solidFill>
            </a:endParaRPr>
          </a:p>
          <a:p>
            <a:pPr lvl="1"/>
            <a:r>
              <a:rPr lang="en-US" sz="1800" dirty="0" smtClean="0"/>
              <a:t>Several charm event found as expected, </a:t>
            </a:r>
            <a:r>
              <a:rPr lang="en-US" sz="1800" dirty="0" smtClean="0">
                <a:solidFill>
                  <a:srgbClr val="FF6600"/>
                </a:solidFill>
              </a:rPr>
              <a:t>analysis in progress</a:t>
            </a:r>
            <a:r>
              <a:rPr lang="en-US" sz="1800" dirty="0" smtClean="0">
                <a:solidFill>
                  <a:srgbClr val="000000"/>
                </a:solidFill>
              </a:rPr>
              <a:t>.</a:t>
            </a:r>
            <a:endParaRPr lang="en-US" sz="1800" dirty="0" smtClean="0">
              <a:solidFill>
                <a:srgbClr val="FF6600"/>
              </a:solidFill>
            </a:endParaRPr>
          </a:p>
          <a:p>
            <a:r>
              <a:rPr lang="en-US" sz="2000" dirty="0" smtClean="0">
                <a:solidFill>
                  <a:srgbClr val="000090"/>
                </a:solidFill>
              </a:rPr>
              <a:t>2009 run, 1.93 10</a:t>
            </a:r>
            <a:r>
              <a:rPr lang="en-US" sz="2000" baseline="30000" dirty="0" smtClean="0">
                <a:solidFill>
                  <a:srgbClr val="000090"/>
                </a:solidFill>
              </a:rPr>
              <a:t>19</a:t>
            </a:r>
            <a:r>
              <a:rPr lang="en-US" sz="2000" dirty="0" smtClean="0">
                <a:solidFill>
                  <a:srgbClr val="000090"/>
                </a:solidFill>
              </a:rPr>
              <a:t> pot collected</a:t>
            </a:r>
          </a:p>
          <a:p>
            <a:pPr lvl="1"/>
            <a:r>
              <a:rPr lang="en-US" sz="1800" dirty="0" smtClean="0"/>
              <a:t>4.5 10</a:t>
            </a:r>
            <a:r>
              <a:rPr lang="en-US" sz="1800" baseline="30000" dirty="0" smtClean="0"/>
              <a:t>19 pot</a:t>
            </a:r>
            <a:r>
              <a:rPr lang="en-US" sz="1800" dirty="0" smtClean="0"/>
              <a:t> requested (nominal CNGS run), extrapolating the present performance of CNGS we will get 3.5 10</a:t>
            </a:r>
            <a:r>
              <a:rPr lang="en-US" sz="1800" baseline="30000" dirty="0" smtClean="0"/>
              <a:t>19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as </a:t>
            </a:r>
            <a:r>
              <a:rPr lang="en-US" sz="1800" dirty="0" smtClean="0">
                <a:solidFill>
                  <a:schemeClr val="accent2"/>
                </a:solidFill>
              </a:rPr>
              <a:t>statistic is a key point </a:t>
            </a:r>
            <a:r>
              <a:rPr lang="en-US" sz="1800" dirty="0" smtClean="0">
                <a:solidFill>
                  <a:srgbClr val="000000"/>
                </a:solidFill>
              </a:rPr>
              <a:t>in order to reach the </a:t>
            </a:r>
            <a:r>
              <a:rPr lang="en-US" sz="1800" dirty="0" smtClean="0">
                <a:solidFill>
                  <a:srgbClr val="CC0000"/>
                </a:solidFill>
              </a:rPr>
              <a:t>OPERA physics goal</a:t>
            </a:r>
            <a:r>
              <a:rPr lang="en-US" sz="1800" dirty="0" smtClean="0">
                <a:solidFill>
                  <a:srgbClr val="000000"/>
                </a:solidFill>
              </a:rPr>
              <a:t>, OPERA relies on the </a:t>
            </a:r>
            <a:r>
              <a:rPr lang="en-US" sz="1800" dirty="0" smtClean="0">
                <a:solidFill>
                  <a:srgbClr val="CC0000"/>
                </a:solidFill>
              </a:rPr>
              <a:t>CERN support </a:t>
            </a:r>
            <a:r>
              <a:rPr lang="en-US" sz="1800" dirty="0" smtClean="0">
                <a:solidFill>
                  <a:srgbClr val="000000"/>
                </a:solidFill>
              </a:rPr>
              <a:t>to have soon the </a:t>
            </a:r>
            <a:r>
              <a:rPr lang="en-US" sz="1800" dirty="0" smtClean="0">
                <a:solidFill>
                  <a:srgbClr val="CC0000"/>
                </a:solidFill>
              </a:rPr>
              <a:t>CNGS running at nominal intensity</a:t>
            </a:r>
            <a:r>
              <a:rPr lang="en-US" sz="1800" dirty="0" smtClean="0"/>
              <a:t>.</a:t>
            </a:r>
            <a:endParaRPr lang="en-US" sz="1800" dirty="0" smtClean="0">
              <a:solidFill>
                <a:srgbClr val="CC0000"/>
              </a:solidFill>
            </a:endParaRP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motivations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001000" cy="4267200"/>
          </a:xfrm>
        </p:spPr>
        <p:txBody>
          <a:bodyPr/>
          <a:lstStyle/>
          <a:p>
            <a:pPr eaLnBrk="1" hangingPunct="1"/>
            <a:r>
              <a:rPr lang="en-GB" sz="2000" dirty="0" smtClean="0"/>
              <a:t>The OPERA experiment is designed to </a:t>
            </a:r>
            <a:r>
              <a:rPr lang="en-GB" sz="2000" dirty="0" smtClean="0">
                <a:solidFill>
                  <a:srgbClr val="000000"/>
                </a:solidFill>
              </a:rPr>
              <a:t>provide an unambiguous evidence for </a:t>
            </a:r>
            <a:r>
              <a:rPr lang="en-GB" sz="2000" dirty="0" err="1" smtClean="0">
                <a:solidFill>
                  <a:srgbClr val="000000"/>
                </a:solidFill>
                <a:latin typeface="Symbol" charset="2"/>
              </a:rPr>
              <a:t>n</a:t>
            </a:r>
            <a:r>
              <a:rPr lang="en-GB" sz="2000" baseline="-25000" dirty="0" err="1" smtClean="0">
                <a:solidFill>
                  <a:srgbClr val="000000"/>
                </a:solidFill>
              </a:rPr>
              <a:t>μ</a:t>
            </a:r>
            <a:r>
              <a:rPr lang="en-GB" sz="2000" dirty="0" err="1" smtClean="0">
                <a:solidFill>
                  <a:srgbClr val="000000"/>
                </a:solidFill>
                <a:ea typeface="Lucida Grande" charset="0"/>
                <a:cs typeface="Lucida Grande" charset="0"/>
              </a:rPr>
              <a:t>→</a:t>
            </a:r>
            <a:r>
              <a:rPr lang="en-GB" sz="2000" dirty="0" err="1" smtClean="0">
                <a:solidFill>
                  <a:srgbClr val="000000"/>
                </a:solidFill>
                <a:latin typeface="Symbol" charset="2"/>
              </a:rPr>
              <a:t>n</a:t>
            </a:r>
            <a:r>
              <a:rPr lang="en-GB" sz="2000" baseline="-25000" dirty="0" err="1" smtClean="0">
                <a:solidFill>
                  <a:srgbClr val="000000"/>
                </a:solidFill>
                <a:latin typeface="Symbol" charset="2"/>
              </a:rPr>
              <a:t>t</a:t>
            </a:r>
            <a:r>
              <a:rPr lang="en-GB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oscillation in the region of atmospheric neutrinos by looking for </a:t>
            </a:r>
            <a:r>
              <a:rPr lang="en-GB" sz="2000" dirty="0" err="1" smtClean="0">
                <a:solidFill>
                  <a:srgbClr val="E90000"/>
                </a:solidFill>
                <a:ea typeface="Times New Roman" charset="0"/>
                <a:cs typeface="Times New Roman" charset="0"/>
              </a:rPr>
              <a:t>ν</a:t>
            </a:r>
            <a:r>
              <a:rPr lang="en-GB" sz="2000" baseline="-25000" dirty="0" err="1" smtClean="0">
                <a:solidFill>
                  <a:srgbClr val="E90000"/>
                </a:solidFill>
                <a:latin typeface="Symbol" charset="2"/>
                <a:ea typeface="Times New Roman" charset="0"/>
                <a:cs typeface="Times New Roman" charset="0"/>
                <a:sym typeface="Symbol" charset="2"/>
              </a:rPr>
              <a:t>τ</a:t>
            </a:r>
            <a:r>
              <a:rPr lang="en-GB" sz="2000" dirty="0" smtClean="0">
                <a:solidFill>
                  <a:srgbClr val="E90000"/>
                </a:solidFill>
                <a:ea typeface="Times New Roman" charset="0"/>
                <a:cs typeface="Times New Roman" charset="0"/>
              </a:rPr>
              <a:t> appearance</a:t>
            </a:r>
            <a:r>
              <a:rPr lang="en-GB" sz="2000" dirty="0" smtClean="0">
                <a:ea typeface="Times New Roman" charset="0"/>
                <a:cs typeface="Times New Roman" charset="0"/>
              </a:rPr>
              <a:t>, event </a:t>
            </a:r>
            <a:r>
              <a:rPr lang="en-US" sz="2000" dirty="0" smtClean="0">
                <a:ea typeface="Times New Roman" charset="0"/>
                <a:cs typeface="Times New Roman" charset="0"/>
              </a:rPr>
              <a:t>by</a:t>
            </a:r>
            <a:r>
              <a:rPr lang="en-GB" sz="2000" dirty="0" smtClean="0">
                <a:ea typeface="Times New Roman" charset="0"/>
                <a:cs typeface="Times New Roman" charset="0"/>
              </a:rPr>
              <a:t> event not statistical, </a:t>
            </a:r>
            <a:r>
              <a:rPr lang="en-GB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in a </a:t>
            </a:r>
            <a:r>
              <a:rPr lang="en-GB" sz="200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ν</a:t>
            </a:r>
            <a:r>
              <a:rPr lang="en-GB" sz="2000" baseline="-25000" dirty="0" err="1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μ</a:t>
            </a:r>
            <a:r>
              <a:rPr lang="en-GB" sz="20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beam</a:t>
            </a:r>
            <a:endParaRPr lang="en-US" sz="2000" dirty="0" smtClean="0">
              <a:ln>
                <a:solidFill>
                  <a:srgbClr val="E90000"/>
                </a:solidFill>
              </a:ln>
            </a:endParaRPr>
          </a:p>
          <a:p>
            <a:pPr marL="192088" indent="-369888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4222750" lvl="1" indent="-369888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C2194-92F9-894B-B3D7-67088005B2A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667000"/>
            <a:ext cx="3746258" cy="3581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38600" y="2819400"/>
            <a:ext cx="4495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Super-K (1998): atmospheric neutrino anomaly can be explained in terms of </a:t>
            </a:r>
            <a:r>
              <a:rPr lang="en-GB" dirty="0" smtClean="0">
                <a:solidFill>
                  <a:srgbClr val="000000"/>
                </a:solidFill>
                <a:latin typeface="+mn-lt"/>
                <a:sym typeface="Symbol" charset="2"/>
              </a:rPr>
              <a:t>neutrino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oscillations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  <a:latin typeface="+mn-lt"/>
              </a:rPr>
              <a:t> CHOOZ: </a:t>
            </a:r>
            <a:r>
              <a:rPr lang="en-GB" dirty="0" err="1" smtClean="0">
                <a:solidFill>
                  <a:srgbClr val="000000"/>
                </a:solidFill>
                <a:sym typeface="Symbol" charset="2"/>
              </a:rPr>
              <a:t></a:t>
            </a:r>
            <a:r>
              <a:rPr lang="en-GB" baseline="-25000" dirty="0" err="1" smtClean="0">
                <a:solidFill>
                  <a:srgbClr val="000000"/>
                </a:solidFill>
                <a:sym typeface="Symbol" charset="2"/>
              </a:rPr>
              <a:t></a:t>
            </a:r>
            <a:r>
              <a:rPr lang="en-GB" dirty="0" smtClean="0">
                <a:solidFill>
                  <a:srgbClr val="000000"/>
                </a:solidFill>
                <a:sym typeface="Symbol" charset="2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sym typeface="Symbol" charset="2"/>
              </a:rPr>
              <a:t></a:t>
            </a:r>
            <a:r>
              <a:rPr lang="en-GB" dirty="0" smtClean="0">
                <a:solidFill>
                  <a:srgbClr val="000000"/>
                </a:solidFill>
                <a:sym typeface="Symbol" charset="2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sym typeface="Symbol" charset="2"/>
              </a:rPr>
              <a:t></a:t>
            </a:r>
            <a:r>
              <a:rPr lang="en-GB" baseline="-25000" dirty="0" err="1" smtClean="0">
                <a:solidFill>
                  <a:srgbClr val="000000"/>
                </a:solidFill>
                <a:sym typeface="Symbol" charset="2"/>
              </a:rPr>
              <a:t>e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oscillations excluded as dominant process responsible for atmospheric neutrino disappearance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  <a:latin typeface="+mn-lt"/>
              </a:rPr>
              <a:t> Super-K </a:t>
            </a:r>
            <a:r>
              <a:rPr lang="en-GB" dirty="0" err="1" smtClean="0">
                <a:solidFill>
                  <a:srgbClr val="000000"/>
                </a:solidFill>
                <a:sym typeface="Symbol" charset="2"/>
              </a:rPr>
              <a:t></a:t>
            </a:r>
            <a:r>
              <a:rPr lang="en-GB" baseline="-25000" dirty="0" err="1" smtClean="0">
                <a:solidFill>
                  <a:srgbClr val="000000"/>
                </a:solidFill>
                <a:sym typeface="Symbol" charset="2"/>
              </a:rPr>
              <a:t>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disappearance signal confirmed by K2K and MINOS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 Is </a:t>
            </a:r>
            <a:r>
              <a:rPr lang="en-GB" dirty="0" err="1" smtClean="0">
                <a:solidFill>
                  <a:srgbClr val="000000"/>
                </a:solidFill>
                <a:sym typeface="Symbol" charset="2"/>
              </a:rPr>
              <a:t></a:t>
            </a:r>
            <a:r>
              <a:rPr lang="en-GB" baseline="-25000" dirty="0" err="1" smtClean="0">
                <a:solidFill>
                  <a:srgbClr val="000000"/>
                </a:solidFill>
                <a:sym typeface="Symbol" charset="2"/>
              </a:rPr>
              <a:t></a:t>
            </a:r>
            <a:r>
              <a:rPr lang="en-GB" dirty="0" smtClean="0">
                <a:solidFill>
                  <a:srgbClr val="000000"/>
                </a:solidFill>
                <a:sym typeface="Symbol" charset="2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sym typeface="Symbol" charset="2"/>
              </a:rPr>
              <a:t></a:t>
            </a:r>
            <a:r>
              <a:rPr lang="en-GB" dirty="0" smtClean="0">
                <a:solidFill>
                  <a:srgbClr val="000000"/>
                </a:solidFill>
                <a:sym typeface="Symbol" charset="2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Symbol" charset="2"/>
                <a:cs typeface="Symbol" charset="2"/>
                <a:sym typeface="Symbol" charset="2"/>
              </a:rPr>
              <a:t></a:t>
            </a:r>
            <a:r>
              <a:rPr lang="en-GB" baseline="-25000" dirty="0" err="1" smtClean="0">
                <a:solidFill>
                  <a:srgbClr val="000000"/>
                </a:solidFill>
                <a:latin typeface="Symbol" charset="2"/>
                <a:cs typeface="Symbol" charset="2"/>
                <a:sym typeface="Symbol" charset="2"/>
              </a:rPr>
              <a:t>t</a:t>
            </a:r>
            <a:r>
              <a:rPr lang="en-GB" dirty="0" smtClean="0">
                <a:solidFill>
                  <a:srgbClr val="000000"/>
                </a:solidFill>
                <a:latin typeface="Symbol" charset="2"/>
                <a:cs typeface="Symbol" charset="2"/>
                <a:sym typeface="Symbol" charset="2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+mn-lt"/>
                <a:cs typeface="Symbol" charset="2"/>
                <a:sym typeface="Symbol" charset="2"/>
              </a:rPr>
              <a:t>the leading process in the atmospheric sector?</a:t>
            </a:r>
            <a:endParaRPr lang="en-GB" dirty="0" smtClean="0">
              <a:solidFill>
                <a:srgbClr val="000000"/>
              </a:solidFill>
              <a:latin typeface="Symbol" charset="2"/>
              <a:cs typeface="Symbol" charset="2"/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CNGS beam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C2194-92F9-894B-B3D7-67088005B2A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2" descr="stivale1"/>
          <p:cNvPicPr>
            <a:picLocks noChangeAspect="1" noChangeArrowheads="1"/>
          </p:cNvPicPr>
          <p:nvPr/>
        </p:nvPicPr>
        <p:blipFill>
          <a:blip r:embed="rId2"/>
          <a:srcRect l="10371" r="11330" b="-1335"/>
          <a:stretch>
            <a:fillRect/>
          </a:stretch>
        </p:blipFill>
        <p:spPr bwMode="auto">
          <a:xfrm>
            <a:off x="5029200" y="990600"/>
            <a:ext cx="3886200" cy="338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304800" y="3048000"/>
            <a:ext cx="4953000" cy="3260725"/>
            <a:chOff x="3581400" y="3048000"/>
            <a:chExt cx="4953000" cy="3260725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81400" y="3048000"/>
              <a:ext cx="4572000" cy="2359025"/>
            </a:xfrm>
            <a:prstGeom prst="rect">
              <a:avLst/>
            </a:prstGeom>
            <a:noFill/>
          </p:spPr>
        </p:pic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>
              <a:off x="7162800" y="3200400"/>
              <a:ext cx="914400" cy="5334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7848600" y="3429000"/>
              <a:ext cx="3429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>
                  <a:sym typeface="Symbol" charset="2"/>
                </a:rPr>
                <a:t></a:t>
              </a:r>
              <a:endParaRPr lang="en-GB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H="1" flipV="1">
              <a:off x="6781800" y="3962400"/>
              <a:ext cx="914400" cy="381000"/>
            </a:xfrm>
            <a:prstGeom prst="line">
              <a:avLst/>
            </a:prstGeom>
            <a:noFill/>
            <a:ln w="19050">
              <a:solidFill>
                <a:srgbClr val="FF8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7543800" y="4343400"/>
              <a:ext cx="90646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1600" b="1">
                  <a:solidFill>
                    <a:srgbClr val="FF8000"/>
                  </a:solidFill>
                </a:rPr>
                <a:t>OPERA</a:t>
              </a:r>
              <a:endParaRPr lang="en-GB"/>
            </a:p>
          </p:txBody>
        </p:sp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10000" y="5068888"/>
              <a:ext cx="4724400" cy="1239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Oval 19"/>
            <p:cNvSpPr>
              <a:spLocks noChangeArrowheads="1"/>
            </p:cNvSpPr>
            <p:nvPr/>
          </p:nvSpPr>
          <p:spPr bwMode="auto">
            <a:xfrm>
              <a:off x="6019800" y="5943600"/>
              <a:ext cx="228600" cy="2286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2"/>
            <p:cNvSpPr>
              <a:spLocks noChangeShapeType="1"/>
            </p:cNvSpPr>
            <p:nvPr/>
          </p:nvSpPr>
          <p:spPr bwMode="auto">
            <a:xfrm flipV="1">
              <a:off x="6138863" y="4713288"/>
              <a:ext cx="152400" cy="1219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57200" y="144780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CNGS is  a high energy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latin typeface="+mn-lt"/>
                <a:cs typeface="Symbol" charset="2"/>
              </a:rPr>
              <a:t>beam from CERN to </a:t>
            </a:r>
            <a:r>
              <a:rPr lang="en-US" dirty="0" err="1" smtClean="0">
                <a:latin typeface="+mn-lt"/>
                <a:cs typeface="Symbol" charset="2"/>
              </a:rPr>
              <a:t>Laboratori</a:t>
            </a:r>
            <a:r>
              <a:rPr lang="en-US" dirty="0" smtClean="0">
                <a:latin typeface="+mn-lt"/>
                <a:cs typeface="Symbol" charset="2"/>
              </a:rPr>
              <a:t> </a:t>
            </a:r>
            <a:r>
              <a:rPr lang="en-US" dirty="0" err="1" smtClean="0">
                <a:latin typeface="+mn-lt"/>
                <a:cs typeface="Symbol" charset="2"/>
              </a:rPr>
              <a:t>Nazionali</a:t>
            </a:r>
            <a:r>
              <a:rPr lang="en-US" dirty="0" smtClean="0">
                <a:latin typeface="+mn-lt"/>
                <a:cs typeface="Symbol" charset="2"/>
              </a:rPr>
              <a:t> del Gran </a:t>
            </a:r>
            <a:r>
              <a:rPr lang="en-US" dirty="0" err="1" smtClean="0">
                <a:latin typeface="+mn-lt"/>
                <a:cs typeface="Symbol" charset="2"/>
              </a:rPr>
              <a:t>Sasso</a:t>
            </a:r>
            <a:r>
              <a:rPr lang="en-US" dirty="0" smtClean="0">
                <a:latin typeface="+mn-lt"/>
                <a:cs typeface="Symbol" charset="2"/>
              </a:rPr>
              <a:t> (LNGS). </a:t>
            </a:r>
            <a:endParaRPr lang="en-US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5334000" y="4620161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Largest </a:t>
            </a:r>
            <a:r>
              <a:rPr lang="en-GB" sz="1600" dirty="0" smtClean="0">
                <a:solidFill>
                  <a:srgbClr val="000000"/>
                </a:solidFill>
                <a:latin typeface="+mn-lt"/>
              </a:rPr>
              <a:t>underground laboratory for </a:t>
            </a:r>
            <a:r>
              <a:rPr lang="en-GB" sz="1600" dirty="0" err="1" smtClean="0">
                <a:solidFill>
                  <a:srgbClr val="000000"/>
                </a:solidFill>
                <a:latin typeface="+mn-lt"/>
              </a:rPr>
              <a:t>astro</a:t>
            </a:r>
            <a:r>
              <a:rPr lang="en-GB" sz="1600" dirty="0" smtClean="0">
                <a:solidFill>
                  <a:srgbClr val="000000"/>
                </a:solidFill>
                <a:latin typeface="+mn-lt"/>
              </a:rPr>
              <a:t>-particle physics.</a:t>
            </a:r>
          </a:p>
          <a:p>
            <a:pPr>
              <a:buFontTx/>
              <a:buChar char="•"/>
            </a:pPr>
            <a:r>
              <a:rPr lang="en-GB" sz="1600" dirty="0" smtClean="0">
                <a:solidFill>
                  <a:srgbClr val="000000"/>
                </a:solidFill>
                <a:latin typeface="+mn-lt"/>
              </a:rPr>
              <a:t>underground area: 18 000 m</a:t>
            </a:r>
            <a:r>
              <a:rPr lang="en-GB" sz="1600" baseline="30000" dirty="0" smtClean="0">
                <a:solidFill>
                  <a:srgbClr val="000000"/>
                </a:solidFill>
                <a:latin typeface="+mn-lt"/>
              </a:rPr>
              <a:t>2</a:t>
            </a:r>
          </a:p>
          <a:p>
            <a:pPr>
              <a:buFontTx/>
              <a:buChar char="•"/>
            </a:pPr>
            <a:r>
              <a:rPr lang="en-GB" sz="1600" dirty="0" smtClean="0">
                <a:solidFill>
                  <a:srgbClr val="000000"/>
                </a:solidFill>
                <a:latin typeface="+mn-lt"/>
              </a:rPr>
              <a:t>1400 </a:t>
            </a:r>
            <a:r>
              <a:rPr lang="en-GB" sz="1600" dirty="0" err="1" smtClean="0">
                <a:solidFill>
                  <a:srgbClr val="000000"/>
                </a:solidFill>
                <a:latin typeface="+mn-lt"/>
              </a:rPr>
              <a:t>m</a:t>
            </a:r>
            <a:r>
              <a:rPr lang="en-GB" sz="1600" dirty="0" smtClean="0">
                <a:solidFill>
                  <a:srgbClr val="000000"/>
                </a:solidFill>
                <a:latin typeface="+mn-lt"/>
              </a:rPr>
              <a:t> rock coverage</a:t>
            </a:r>
          </a:p>
          <a:p>
            <a:pPr>
              <a:buFontTx/>
              <a:buChar char="•"/>
            </a:pPr>
            <a:r>
              <a:rPr lang="en-GB" sz="1600" dirty="0" smtClean="0">
                <a:solidFill>
                  <a:srgbClr val="000000"/>
                </a:solidFill>
                <a:latin typeface="+mn-lt"/>
              </a:rPr>
              <a:t> cosmic µ reduction= 10</a:t>
            </a:r>
            <a:r>
              <a:rPr lang="en-GB" sz="1600" baseline="30000" dirty="0" smtClean="0">
                <a:solidFill>
                  <a:srgbClr val="000000"/>
                </a:solidFill>
                <a:latin typeface="+mn-lt"/>
              </a:rPr>
              <a:t>–6</a:t>
            </a:r>
            <a:r>
              <a:rPr lang="en-GB" sz="1600" dirty="0" smtClean="0">
                <a:solidFill>
                  <a:srgbClr val="000000"/>
                </a:solidFill>
                <a:latin typeface="+mn-lt"/>
              </a:rPr>
              <a:t> (1</a:t>
            </a:r>
            <a:r>
              <a:rPr lang="en-GB" sz="1600" dirty="0" smtClean="0">
                <a:solidFill>
                  <a:srgbClr val="000000"/>
                </a:solidFill>
                <a:latin typeface="+mn-lt"/>
                <a:sym typeface="Symbol" charset="2"/>
              </a:rPr>
              <a:t>/</a:t>
            </a:r>
            <a:r>
              <a:rPr lang="en-GB" sz="1600" dirty="0" smtClean="0">
                <a:solidFill>
                  <a:srgbClr val="000000"/>
                </a:solidFill>
                <a:latin typeface="+mn-lt"/>
              </a:rPr>
              <a:t>m</a:t>
            </a:r>
            <a:r>
              <a:rPr lang="en-GB" sz="1600" baseline="30000" dirty="0" smtClean="0">
                <a:solidFill>
                  <a:srgbClr val="000000"/>
                </a:solidFill>
                <a:latin typeface="+mn-lt"/>
              </a:rPr>
              <a:t>2</a:t>
            </a:r>
            <a:r>
              <a:rPr lang="en-GB" sz="1600" dirty="0" smtClean="0">
                <a:solidFill>
                  <a:srgbClr val="000000"/>
                </a:solidFill>
                <a:latin typeface="+mn-lt"/>
              </a:rPr>
              <a:t>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lux.gif"/>
          <p:cNvPicPr>
            <a:picLocks noChangeAspect="1"/>
          </p:cNvPicPr>
          <p:nvPr/>
        </p:nvPicPr>
        <p:blipFill>
          <a:blip r:embed="rId3"/>
          <a:srcRect r="6250"/>
          <a:stretch>
            <a:fillRect/>
          </a:stretch>
        </p:blipFill>
        <p:spPr>
          <a:xfrm>
            <a:off x="4343400" y="1841500"/>
            <a:ext cx="3894760" cy="2806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CNGS beam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C2194-92F9-894B-B3D7-67088005B2AD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7" name="Group 5"/>
          <p:cNvGraphicFramePr>
            <a:graphicFrameLocks noGrp="1"/>
          </p:cNvGraphicFramePr>
          <p:nvPr/>
        </p:nvGraphicFramePr>
        <p:xfrm>
          <a:off x="228600" y="3379784"/>
          <a:ext cx="3352800" cy="2944816"/>
        </p:xfrm>
        <a:graphic>
          <a:graphicData uri="http://schemas.openxmlformats.org/drawingml/2006/table">
            <a:tbl>
              <a:tblPr/>
              <a:tblGrid>
                <a:gridCol w="1727200"/>
                <a:gridCol w="1625600"/>
              </a:tblGrid>
              <a:tr h="4206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Beam</a:t>
                      </a:r>
                      <a:r>
                        <a:rPr kumimoji="0" lang="fr-F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 main </a:t>
                      </a:r>
                      <a:r>
                        <a:rPr kumimoji="0" lang="fr-FR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features</a:t>
                      </a:r>
                      <a:endParaRPr kumimoji="0" lang="fr-FR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ea typeface="Arial Unicode MS" charset="0"/>
                        <a:cs typeface="Arial Unicode MS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0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L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730 km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&lt;E</a:t>
                      </a:r>
                      <a:r>
                        <a:rPr kumimoji="0" lang="fr-FR" sz="18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  <a:sym typeface="Symbol" charset="2"/>
                        </a:rPr>
                        <a:t></a:t>
                      </a:r>
                      <a:r>
                        <a:rPr kumimoji="0" lang="fr-F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&gt;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17 </a:t>
                      </a:r>
                      <a:r>
                        <a:rPr kumimoji="0" lang="fr-FR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GeV</a:t>
                      </a:r>
                      <a:endParaRPr kumimoji="0" lang="fr-FR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charset="0"/>
                        <a:cs typeface="Arial Unicode MS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L/ &lt;E</a:t>
                      </a:r>
                      <a:r>
                        <a:rPr kumimoji="0" lang="fr-FR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  <a:sym typeface="Symbol" charset="2"/>
                        </a:rPr>
                        <a:t></a:t>
                      </a:r>
                      <a:r>
                        <a:rPr kumimoji="0" lang="fr-F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&gt;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43 km/GeV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  <a:sym typeface="Symbol" charset="2"/>
                        </a:rPr>
                        <a:t>(</a:t>
                      </a:r>
                      <a:r>
                        <a:rPr kumimoji="0" lang="fr-FR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  <a:sym typeface="Symbol" charset="2"/>
                        </a:rPr>
                        <a:t>e</a:t>
                      </a:r>
                      <a:r>
                        <a:rPr kumimoji="0" lang="fr-F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  <a:sym typeface="Symbol" charset="2"/>
                        </a:rPr>
                        <a:t>+</a:t>
                      </a:r>
                      <a:r>
                        <a:rPr kumimoji="0" lang="fr-FR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  <a:sym typeface="Symbol" charset="2"/>
                        </a:rPr>
                        <a:t>e</a:t>
                      </a:r>
                      <a:r>
                        <a:rPr kumimoji="0" lang="fr-F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  <a:sym typeface="Symbol" charset="2"/>
                        </a:rPr>
                        <a:t>)/</a:t>
                      </a:r>
                      <a:r>
                        <a:rPr kumimoji="0" lang="fr-FR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  <a:sym typeface="Symbol" charset="2"/>
                        </a:rPr>
                        <a:t>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0.87%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  <a:sym typeface="Symbol" charset="2"/>
                        </a:rPr>
                        <a:t></a:t>
                      </a:r>
                      <a:r>
                        <a:rPr kumimoji="0" lang="fr-FR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  <a:sym typeface="Symbol" charset="2"/>
                        </a:rPr>
                        <a:t></a:t>
                      </a:r>
                      <a:r>
                        <a:rPr kumimoji="0" lang="fr-F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  <a:sym typeface="Symbol" charset="2"/>
                        </a:rPr>
                        <a:t> / </a:t>
                      </a:r>
                      <a:r>
                        <a:rPr kumimoji="0" lang="fr-FR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  <a:sym typeface="Symbol" charset="2"/>
                        </a:rPr>
                        <a:t>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4%</a:t>
                      </a:r>
                      <a:endParaRPr kumimoji="0" lang="fr-FR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 Unicode MS" charset="0"/>
                        <a:cs typeface="Arial Unicode MS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  <a:sym typeface="Symbol" charset="2"/>
                        </a:rPr>
                        <a:t></a:t>
                      </a:r>
                      <a:r>
                        <a:rPr kumimoji="0" lang="fr-FR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  <a:sym typeface="Symbol" charset="2"/>
                        </a:rPr>
                        <a:t></a:t>
                      </a:r>
                      <a:r>
                        <a:rPr kumimoji="0" lang="fr-F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  <a:sym typeface="Symbol" charset="2"/>
                        </a:rPr>
                        <a:t> prompt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negligible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3773488" y="1225550"/>
          <a:ext cx="5218112" cy="527050"/>
        </p:xfrm>
        <a:graphic>
          <a:graphicData uri="http://schemas.openxmlformats.org/presentationml/2006/ole">
            <p:oleObj spid="_x0000_s30722" name="Equation" r:id="rId4" imgW="3035300" imgH="304800" progId="Equation.3">
              <p:embed/>
            </p:oleObj>
          </a:graphicData>
        </a:graphic>
      </p:graphicFrame>
      <p:sp>
        <p:nvSpPr>
          <p:cNvPr id="19" name="Line Callout 1 18"/>
          <p:cNvSpPr/>
          <p:nvPr/>
        </p:nvSpPr>
        <p:spPr bwMode="auto">
          <a:xfrm>
            <a:off x="5181600" y="1225550"/>
            <a:ext cx="838200" cy="457200"/>
          </a:xfrm>
          <a:prstGeom prst="borderCallout1">
            <a:avLst>
              <a:gd name="adj1" fmla="val 105560"/>
              <a:gd name="adj2" fmla="val 48481"/>
              <a:gd name="adj3" fmla="val 297694"/>
              <a:gd name="adj4" fmla="val 4689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23" name="Line Callout 1 22"/>
          <p:cNvSpPr/>
          <p:nvPr/>
        </p:nvSpPr>
        <p:spPr bwMode="auto">
          <a:xfrm>
            <a:off x="6019800" y="1225550"/>
            <a:ext cx="2133600" cy="457200"/>
          </a:xfrm>
          <a:prstGeom prst="borderCallout1">
            <a:avLst>
              <a:gd name="adj1" fmla="val 105560"/>
              <a:gd name="adj2" fmla="val 49947"/>
              <a:gd name="adj3" fmla="val 323737"/>
              <a:gd name="adj4" fmla="val 29246"/>
            </a:avLst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3657600"/>
            <a:ext cx="1447800" cy="338554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Arbitrary units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26" name="Straight Arrow Connector 25"/>
          <p:cNvCxnSpPr>
            <a:stCxn id="24" idx="0"/>
          </p:cNvCxnSpPr>
          <p:nvPr/>
        </p:nvCxnSpPr>
        <p:spPr bwMode="auto">
          <a:xfrm rot="5400000" flipH="1" flipV="1">
            <a:off x="7029450" y="3371850"/>
            <a:ext cx="457200" cy="1143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4876800" y="228600"/>
            <a:ext cx="1302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+mn-lt"/>
              </a:rPr>
              <a:t>Target mass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28600" y="990600"/>
            <a:ext cx="373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dirty="0" smtClean="0">
                <a:latin typeface="+mn-lt"/>
              </a:rPr>
              <a:t> SPS 400 </a:t>
            </a:r>
            <a:r>
              <a:rPr lang="en-US" dirty="0" err="1" smtClean="0">
                <a:latin typeface="+mn-lt"/>
              </a:rPr>
              <a:t>GeV/c</a:t>
            </a:r>
            <a:r>
              <a:rPr lang="en-US" dirty="0" smtClean="0">
                <a:latin typeface="+mn-lt"/>
              </a:rPr>
              <a:t> protons on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graphite target</a:t>
            </a:r>
          </a:p>
          <a:p>
            <a:pPr>
              <a:buFontTx/>
              <a:buChar char="•"/>
            </a:pPr>
            <a:r>
              <a:rPr lang="en-US" dirty="0" smtClean="0">
                <a:latin typeface="+mn-lt"/>
              </a:rPr>
              <a:t> Cycle length 6 </a:t>
            </a:r>
            <a:r>
              <a:rPr lang="en-US" dirty="0" err="1" smtClean="0">
                <a:latin typeface="+mn-lt"/>
              </a:rPr>
              <a:t>s</a:t>
            </a:r>
            <a:r>
              <a:rPr lang="en-US" dirty="0" smtClean="0">
                <a:latin typeface="+mn-lt"/>
              </a:rPr>
              <a:t> </a:t>
            </a:r>
          </a:p>
          <a:p>
            <a:pPr>
              <a:buFontTx/>
              <a:buChar char="•"/>
            </a:pPr>
            <a:r>
              <a:rPr lang="en-US" dirty="0" smtClean="0">
                <a:latin typeface="+mn-lt"/>
              </a:rPr>
              <a:t> 2 extractions, 10.5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+mn-lt"/>
              </a:rPr>
              <a:t>s long, separated by 50 ms</a:t>
            </a:r>
          </a:p>
          <a:p>
            <a:pPr>
              <a:buFontTx/>
              <a:buChar char="•"/>
            </a:pPr>
            <a:r>
              <a:rPr lang="en-US" dirty="0" smtClean="0">
                <a:latin typeface="+mn-lt"/>
              </a:rPr>
              <a:t> Beam intensity 2.4</a:t>
            </a:r>
            <a:r>
              <a:rPr lang="en-US" dirty="0" smtClean="0">
                <a:latin typeface="+mn-lt"/>
                <a:ea typeface="Wingdings"/>
                <a:cs typeface="Wingdings"/>
              </a:rPr>
              <a:t> 10</a:t>
            </a:r>
            <a:r>
              <a:rPr lang="en-US" baseline="30000" dirty="0" smtClean="0">
                <a:latin typeface="+mn-lt"/>
                <a:ea typeface="Wingdings"/>
                <a:cs typeface="Wingdings"/>
              </a:rPr>
              <a:t>13</a:t>
            </a:r>
            <a:r>
              <a:rPr lang="en-US" dirty="0" smtClean="0">
                <a:latin typeface="+mn-lt"/>
                <a:ea typeface="Wingdings"/>
                <a:cs typeface="Wingdings"/>
              </a:rPr>
              <a:t> pot/</a:t>
            </a:r>
            <a:r>
              <a:rPr lang="en-US" dirty="0" err="1" smtClean="0">
                <a:latin typeface="+mn-lt"/>
                <a:ea typeface="Wingdings"/>
                <a:cs typeface="Wingdings"/>
              </a:rPr>
              <a:t>extr</a:t>
            </a:r>
            <a:r>
              <a:rPr lang="en-US" dirty="0" smtClean="0">
                <a:latin typeface="+mn-lt"/>
                <a:ea typeface="Wingdings"/>
                <a:cs typeface="Wingdings"/>
              </a:rPr>
              <a:t>.</a:t>
            </a:r>
            <a:endParaRPr lang="en-US" dirty="0" smtClean="0">
              <a:latin typeface="+mn-lt"/>
            </a:endParaRPr>
          </a:p>
          <a:p>
            <a:pPr>
              <a:buFontTx/>
              <a:buChar char="•"/>
            </a:pPr>
            <a:r>
              <a:rPr lang="en-US" dirty="0" smtClean="0">
                <a:latin typeface="+mn-lt"/>
              </a:rPr>
              <a:t> Expected performance 4.5 10</a:t>
            </a:r>
            <a:r>
              <a:rPr lang="en-US" baseline="30000" dirty="0" smtClean="0">
                <a:latin typeface="+mn-lt"/>
              </a:rPr>
              <a:t>19</a:t>
            </a:r>
            <a:r>
              <a:rPr lang="en-US" dirty="0" smtClean="0">
                <a:latin typeface="+mn-lt"/>
              </a:rPr>
              <a:t> pot/year</a:t>
            </a:r>
            <a:endParaRPr lang="en-US" baseline="-25000" dirty="0"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62400" y="4895671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The expected interactions in OPERA target (M</a:t>
            </a:r>
            <a:r>
              <a:rPr lang="en-US" baseline="-25000" dirty="0" smtClean="0">
                <a:latin typeface="+mn-lt"/>
              </a:rPr>
              <a:t>D</a:t>
            </a:r>
            <a:r>
              <a:rPr lang="en-US" dirty="0" smtClean="0">
                <a:latin typeface="+mn-lt"/>
              </a:rPr>
              <a:t>=1.25kton) for 4.5 10</a:t>
            </a:r>
            <a:r>
              <a:rPr lang="en-US" baseline="30000" dirty="0" smtClean="0">
                <a:latin typeface="+mn-lt"/>
              </a:rPr>
              <a:t>19</a:t>
            </a:r>
            <a:r>
              <a:rPr lang="en-US" dirty="0" smtClean="0">
                <a:latin typeface="+mn-lt"/>
              </a:rPr>
              <a:t> pot/year  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+mn-lt"/>
              </a:rPr>
              <a:t> ~4400 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latin typeface="+mn-lt"/>
                <a:cs typeface="Symbol" charset="2"/>
              </a:rPr>
              <a:t>CC + NC per year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+mn-lt"/>
                <a:cs typeface="Symbol" charset="2"/>
              </a:rPr>
              <a:t> ~22 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t</a:t>
            </a:r>
            <a:r>
              <a:rPr lang="en-US" dirty="0" smtClean="0">
                <a:latin typeface="+mn-lt"/>
                <a:cs typeface="Symbol" charset="2"/>
              </a:rPr>
              <a:t> CC per year for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>
                <a:latin typeface="+mn-lt"/>
                <a:cs typeface="Symbol" charset="2"/>
              </a:rPr>
              <a:t>m</a:t>
            </a:r>
            <a:r>
              <a:rPr lang="en-US" baseline="30000" dirty="0" smtClean="0">
                <a:latin typeface="+mn-lt"/>
                <a:cs typeface="Symbol" charset="2"/>
              </a:rPr>
              <a:t>2</a:t>
            </a:r>
            <a:r>
              <a:rPr lang="en-US" dirty="0" smtClean="0">
                <a:latin typeface="+mn-lt"/>
                <a:cs typeface="Symbol" charset="2"/>
              </a:rPr>
              <a:t> = 2.5 10</a:t>
            </a:r>
            <a:r>
              <a:rPr lang="en-US" baseline="30000" dirty="0" smtClean="0">
                <a:latin typeface="+mn-lt"/>
                <a:cs typeface="Symbol" charset="2"/>
              </a:rPr>
              <a:t>-3</a:t>
            </a:r>
            <a:r>
              <a:rPr lang="en-US" dirty="0" smtClean="0">
                <a:latin typeface="+mn-lt"/>
                <a:cs typeface="Symbol" charset="2"/>
              </a:rPr>
              <a:t> eV</a:t>
            </a:r>
            <a:r>
              <a:rPr lang="en-US" baseline="30000" dirty="0" smtClean="0">
                <a:latin typeface="+mn-lt"/>
                <a:cs typeface="Symbol" charset="2"/>
              </a:rPr>
              <a:t>2</a:t>
            </a:r>
            <a:endParaRPr lang="en-US" dirty="0">
              <a:latin typeface="+mn-lt"/>
            </a:endParaRPr>
          </a:p>
        </p:txBody>
      </p:sp>
      <p:cxnSp>
        <p:nvCxnSpPr>
          <p:cNvPr id="48" name="Straight Arrow Connector 47"/>
          <p:cNvCxnSpPr>
            <a:stCxn id="27" idx="2"/>
          </p:cNvCxnSpPr>
          <p:nvPr/>
        </p:nvCxnSpPr>
        <p:spPr bwMode="auto">
          <a:xfrm rot="5400000">
            <a:off x="4800118" y="567638"/>
            <a:ext cx="728246" cy="72727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CNGS runs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4267200"/>
          </a:xfrm>
        </p:spPr>
        <p:txBody>
          <a:bodyPr/>
          <a:lstStyle/>
          <a:p>
            <a:r>
              <a:rPr lang="en-GB" sz="1800" dirty="0" smtClean="0"/>
              <a:t>2006: Pilot run after commissioning in Aug, no follow-up in October due to a problem in the cooling of one horn. Moreover, empty target</a:t>
            </a:r>
          </a:p>
          <a:p>
            <a:r>
              <a:rPr lang="en-GB" sz="1800" dirty="0" smtClean="0"/>
              <a:t>2007: Major problems in the radiation shielding of the ventilation system. Only 8·10</a:t>
            </a:r>
            <a:r>
              <a:rPr lang="en-GB" sz="1800" baseline="30000" dirty="0" smtClean="0"/>
              <a:t>17</a:t>
            </a:r>
            <a:r>
              <a:rPr lang="en-GB" sz="1800" dirty="0" smtClean="0"/>
              <a:t> pot. Significant interventions during winter shutdown</a:t>
            </a:r>
          </a:p>
          <a:p>
            <a:r>
              <a:rPr lang="en-GB" sz="1800" dirty="0" smtClean="0"/>
              <a:t>2008 OPERA fully operational. Total 1.78 10</a:t>
            </a:r>
            <a:r>
              <a:rPr lang="en-GB" sz="1800" baseline="30000" dirty="0" smtClean="0"/>
              <a:t>19 </a:t>
            </a:r>
            <a:r>
              <a:rPr lang="en-GB" sz="1800" dirty="0" smtClean="0"/>
              <a:t>pot. </a:t>
            </a:r>
          </a:p>
          <a:p>
            <a:r>
              <a:rPr lang="en-GB" sz="1800" dirty="0" smtClean="0"/>
              <a:t>Performance of the CERN injection complex poor at beginning but steadily improving. </a:t>
            </a:r>
            <a:r>
              <a:rPr lang="it-IT" sz="1800" dirty="0" smtClean="0">
                <a:solidFill>
                  <a:srgbClr val="000000"/>
                </a:solidFill>
              </a:rPr>
              <a:t>After the LHC accident, further increase of the integrated intensity for OPERA (duty cycle 37.5% </a:t>
            </a:r>
            <a:r>
              <a:rPr lang="it-IT" sz="1800" dirty="0" smtClean="0">
                <a:solidFill>
                  <a:srgbClr val="000000"/>
                </a:solidFill>
                <a:sym typeface="Symbol" charset="2"/>
              </a:rPr>
              <a:t></a:t>
            </a:r>
            <a:r>
              <a:rPr lang="it-IT" sz="1800" dirty="0" smtClean="0">
                <a:solidFill>
                  <a:srgbClr val="000000"/>
                </a:solidFill>
              </a:rPr>
              <a:t>83%).</a:t>
            </a:r>
            <a:endParaRPr lang="en-US" sz="1800" dirty="0" smtClean="0">
              <a:solidFill>
                <a:srgbClr val="000000"/>
              </a:solidFill>
            </a:endParaRPr>
          </a:p>
          <a:p>
            <a:endParaRPr lang="en-GB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E7DF-76CF-364A-905C-B3443685C9DD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914400" y="3581400"/>
            <a:ext cx="3238975" cy="2743199"/>
            <a:chOff x="762000" y="3581401"/>
            <a:chExt cx="3238975" cy="2743199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000" y="3581401"/>
              <a:ext cx="3238975" cy="2743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789632" y="5806912"/>
              <a:ext cx="86418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solidFill>
                    <a:srgbClr val="FFCC00"/>
                  </a:solidFill>
                  <a:latin typeface="+mn-lt"/>
                </a:rPr>
                <a:t>SFTPRO</a:t>
              </a:r>
            </a:p>
          </p:txBody>
        </p:sp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2041397" y="5806912"/>
              <a:ext cx="86418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solidFill>
                    <a:srgbClr val="FFCC00"/>
                  </a:solidFill>
                  <a:latin typeface="+mn-lt"/>
                </a:rPr>
                <a:t>3xCNGS</a:t>
              </a: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3005557" y="5806912"/>
              <a:ext cx="53412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solidFill>
                    <a:srgbClr val="FFCC00"/>
                  </a:solidFill>
                  <a:latin typeface="+mn-lt"/>
                </a:rPr>
                <a:t>LHC</a:t>
              </a:r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3560223" y="5815129"/>
              <a:ext cx="43551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solidFill>
                    <a:srgbClr val="FFCC00"/>
                  </a:solidFill>
                </a:rPr>
                <a:t>MD</a:t>
              </a:r>
            </a:p>
          </p:txBody>
        </p:sp>
      </p:grpSp>
      <p:pic>
        <p:nvPicPr>
          <p:cNvPr id="13" name="Picture 11" descr="sp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581400"/>
            <a:ext cx="365891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 rot="16200000">
            <a:off x="-675750" y="4790550"/>
            <a:ext cx="263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Typical SPS </a:t>
            </a:r>
            <a:r>
              <a:rPr lang="en-US" dirty="0" err="1" smtClean="0">
                <a:solidFill>
                  <a:srgbClr val="008000"/>
                </a:solidFill>
              </a:rPr>
              <a:t>Supercycle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5400000">
            <a:off x="7734294" y="4790550"/>
            <a:ext cx="2121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After LHC accident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7162800" y="3810000"/>
            <a:ext cx="1001713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FFCC00"/>
                </a:solidFill>
                <a:latin typeface="+mn-lt"/>
              </a:rPr>
              <a:t>4x CNGS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4772025" y="3748087"/>
            <a:ext cx="1001712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FFCC00"/>
                </a:solidFill>
                <a:latin typeface="+mn-lt"/>
              </a:rPr>
              <a:t>2xCNGS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6096000" y="3810000"/>
            <a:ext cx="990599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FFCC00"/>
                </a:solidFill>
                <a:latin typeface="+mn-lt"/>
              </a:rPr>
              <a:t>MTE/CNGS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5715000" y="3609201"/>
            <a:ext cx="619125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FFCC00"/>
                </a:solidFill>
                <a:latin typeface="+mn-lt"/>
              </a:rPr>
              <a:t>LHC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2009 CNGS run</a:t>
            </a:r>
            <a:endParaRPr lang="en-US" dirty="0"/>
          </a:p>
        </p:txBody>
      </p:sp>
      <p:sp>
        <p:nvSpPr>
          <p:cNvPr id="37" name="Content Placeholder 36"/>
          <p:cNvSpPr>
            <a:spLocks noGrp="1"/>
          </p:cNvSpPr>
          <p:nvPr>
            <p:ph idx="1"/>
          </p:nvPr>
        </p:nvSpPr>
        <p:spPr>
          <a:xfrm>
            <a:off x="152400" y="1143000"/>
            <a:ext cx="8001000" cy="5029200"/>
          </a:xfrm>
        </p:spPr>
        <p:txBody>
          <a:bodyPr/>
          <a:lstStyle/>
          <a:p>
            <a:r>
              <a:rPr lang="en-US" sz="1800" dirty="0" smtClean="0"/>
              <a:t>run start was delayed by a quake that occurred in L'Aquila region on April the 6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(306 killed, 1600 injured)</a:t>
            </a:r>
          </a:p>
          <a:p>
            <a:r>
              <a:rPr lang="en-US" sz="1800" dirty="0" smtClean="0"/>
              <a:t>the effect in the underground lab.</a:t>
            </a:r>
            <a:br>
              <a:rPr lang="en-US" sz="1800" dirty="0" smtClean="0"/>
            </a:br>
            <a:r>
              <a:rPr lang="en-US" sz="1800" dirty="0" smtClean="0"/>
              <a:t>was dumped by a factor of 5 </a:t>
            </a:r>
            <a:br>
              <a:rPr lang="en-US" sz="1800" dirty="0" smtClean="0"/>
            </a:br>
            <a:r>
              <a:rPr lang="en-US" sz="1800" dirty="0" smtClean="0"/>
              <a:t>so no damage occurred to </a:t>
            </a:r>
            <a:br>
              <a:rPr lang="en-US" sz="1800" dirty="0" smtClean="0"/>
            </a:br>
            <a:r>
              <a:rPr lang="en-US" sz="1800" dirty="0" smtClean="0"/>
              <a:t>the OPERA detector.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run “officially” started the 1st of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June and will last 153 days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Extrapolating to the end of run we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will get 3.5 10</a:t>
            </a:r>
            <a:r>
              <a:rPr lang="en-US" sz="1800" baseline="30000" dirty="0" smtClean="0">
                <a:solidFill>
                  <a:srgbClr val="000000"/>
                </a:solidFill>
              </a:rPr>
              <a:t>19</a:t>
            </a:r>
            <a:r>
              <a:rPr lang="en-US" sz="1800" dirty="0" smtClean="0">
                <a:solidFill>
                  <a:srgbClr val="000000"/>
                </a:solidFill>
              </a:rPr>
              <a:t> pot &lt; 4.5 10</a:t>
            </a:r>
            <a:r>
              <a:rPr lang="en-US" sz="1800" baseline="30000" dirty="0" smtClean="0">
                <a:solidFill>
                  <a:srgbClr val="000000"/>
                </a:solidFill>
              </a:rPr>
              <a:t>19</a:t>
            </a:r>
            <a:r>
              <a:rPr lang="en-US" sz="1800" dirty="0" smtClean="0">
                <a:solidFill>
                  <a:srgbClr val="000000"/>
                </a:solidFill>
              </a:rPr>
              <a:t> pot 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nominal run. 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to reach quickly its physics goal 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OPERA relies on CERN support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to have soon the CNGS running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at nominal intensity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E7DF-76CF-364A-905C-B3443685C9D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5" name="Picture 34" descr="pot2009.png"/>
          <p:cNvPicPr>
            <a:picLocks noChangeAspect="1"/>
          </p:cNvPicPr>
          <p:nvPr/>
        </p:nvPicPr>
        <p:blipFill>
          <a:blip r:embed="rId2"/>
          <a:srcRect r="4810"/>
          <a:stretch>
            <a:fillRect/>
          </a:stretch>
        </p:blipFill>
        <p:spPr>
          <a:xfrm>
            <a:off x="3048000" y="1466364"/>
            <a:ext cx="6032223" cy="4858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detect a </a:t>
            </a:r>
            <a:r>
              <a:rPr lang="en-US" dirty="0" err="1" smtClean="0"/>
              <a:t>tau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E7DF-76CF-364A-905C-B3443685C9D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1000" y="838200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separation of the 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t</a:t>
            </a:r>
            <a:r>
              <a:rPr lang="en-US" dirty="0" smtClean="0">
                <a:cs typeface="Symbol" charset="2"/>
              </a:rPr>
              <a:t> CC from the dominant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 </a:t>
            </a:r>
            <a:r>
              <a:rPr lang="en-US" dirty="0" smtClean="0">
                <a:cs typeface="Symbol" charset="2"/>
              </a:rPr>
              <a:t>interactions is based on the identification, event-by-event, of the peculiar decay topology of the </a:t>
            </a: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dirty="0" smtClean="0">
                <a:cs typeface="Symbol" charset="2"/>
              </a:rPr>
              <a:t>.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381000" y="1524000"/>
            <a:ext cx="6547535" cy="1219200"/>
            <a:chOff x="533400" y="1676400"/>
            <a:chExt cx="6547535" cy="1219200"/>
          </a:xfrm>
        </p:grpSpPr>
        <p:sp>
          <p:nvSpPr>
            <p:cNvPr id="7" name="Rectangle 6"/>
            <p:cNvSpPr/>
            <p:nvPr/>
          </p:nvSpPr>
          <p:spPr>
            <a:xfrm>
              <a:off x="533400" y="1981200"/>
              <a:ext cx="2787943" cy="4514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en-GB" sz="2000" dirty="0" smtClean="0">
                  <a:latin typeface="Symbol" charset="2"/>
                  <a:ea typeface="ＭＳ Ｐゴシック" charset="-128"/>
                  <a:cs typeface="ＭＳ Ｐゴシック" charset="-128"/>
                </a:rPr>
                <a:t>n</a:t>
              </a:r>
              <a:r>
                <a:rPr lang="en-GB" sz="2000" baseline="-25000" dirty="0" smtClean="0">
                  <a:latin typeface="Symbol" charset="2"/>
                  <a:ea typeface="ＭＳ Ｐゴシック" charset="-128"/>
                  <a:cs typeface="ＭＳ Ｐゴシック" charset="-128"/>
                </a:rPr>
                <a:t>m  </a:t>
              </a:r>
              <a:r>
                <a:rPr lang="en-GB" sz="2000" dirty="0" err="1" smtClean="0">
                  <a:solidFill>
                    <a:srgbClr val="00800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</a:t>
              </a:r>
              <a:r>
                <a:rPr lang="en-GB" sz="2000" dirty="0" smtClean="0"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 </a:t>
              </a:r>
              <a:r>
                <a:rPr lang="en-GB" sz="2000" baseline="-25000" dirty="0" smtClean="0">
                  <a:solidFill>
                    <a:srgbClr val="FF0000"/>
                  </a:solidFill>
                  <a:latin typeface="Symbol" charset="2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GB" sz="2000" dirty="0" err="1" smtClean="0">
                  <a:latin typeface="Symbol" charset="2"/>
                  <a:ea typeface="ＭＳ Ｐゴシック" charset="-128"/>
                  <a:cs typeface="ＭＳ Ｐゴシック" charset="-128"/>
                </a:rPr>
                <a:t>n</a:t>
              </a:r>
              <a:r>
                <a:rPr lang="en-GB" sz="2000" baseline="-25000" dirty="0" err="1" smtClean="0">
                  <a:latin typeface="Symbol" charset="2"/>
                  <a:ea typeface="ＭＳ Ｐゴシック" charset="-128"/>
                  <a:cs typeface="ＭＳ Ｐゴシック" charset="-128"/>
                </a:rPr>
                <a:t>t</a:t>
              </a:r>
              <a:r>
                <a:rPr lang="en-GB" sz="2000" baseline="-25000" dirty="0" smtClean="0">
                  <a:latin typeface="Symbol" charset="2"/>
                  <a:ea typeface="ＭＳ Ｐゴシック" charset="-128"/>
                  <a:cs typeface="ＭＳ Ｐゴシック" charset="-128"/>
                </a:rPr>
                <a:t>  </a:t>
              </a:r>
              <a:r>
                <a:rPr lang="en-GB" sz="2000" dirty="0" smtClean="0">
                  <a:latin typeface="Garamond" charset="0"/>
                  <a:ea typeface="ＭＳ Ｐゴシック" charset="-128"/>
                  <a:cs typeface="ＭＳ Ｐゴシック" charset="-128"/>
                </a:rPr>
                <a:t>+ N </a:t>
              </a:r>
              <a:r>
                <a:rPr lang="en-GB" sz="2000" dirty="0" err="1" smtClean="0"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</a:t>
              </a:r>
              <a:r>
                <a:rPr lang="en-GB" sz="2000" dirty="0" smtClean="0">
                  <a:latin typeface="Symbol" charset="2"/>
                  <a:ea typeface="ＭＳ Ｐゴシック" charset="-128"/>
                  <a:cs typeface="ＭＳ Ｐゴシック" charset="-128"/>
                </a:rPr>
                <a:t>   </a:t>
              </a:r>
              <a:r>
                <a:rPr lang="en-GB" sz="2000" dirty="0" err="1" smtClean="0">
                  <a:latin typeface="Symbol" charset="2"/>
                  <a:ea typeface="ＭＳ Ｐゴシック" charset="-128"/>
                  <a:cs typeface="ＭＳ Ｐゴシック" charset="-128"/>
                </a:rPr>
                <a:t>t</a:t>
              </a:r>
              <a:r>
                <a:rPr lang="en-GB" sz="2000" baseline="30000" dirty="0" smtClean="0">
                  <a:latin typeface="Symbol" charset="2"/>
                  <a:ea typeface="ＭＳ Ｐゴシック" charset="-128"/>
                  <a:cs typeface="ＭＳ Ｐゴシック" charset="-128"/>
                </a:rPr>
                <a:t>-</a:t>
              </a:r>
              <a:r>
                <a:rPr lang="en-GB" sz="2000" dirty="0" smtClean="0">
                  <a:ea typeface="ＭＳ Ｐゴシック" charset="-128"/>
                  <a:cs typeface="ＭＳ Ｐゴシック" charset="-128"/>
                </a:rPr>
                <a:t> </a:t>
              </a:r>
              <a:r>
                <a:rPr lang="en-GB" sz="2000" dirty="0" smtClean="0">
                  <a:latin typeface="Garamond" charset="0"/>
                  <a:ea typeface="ＭＳ Ｐゴシック" charset="-128"/>
                  <a:cs typeface="ＭＳ Ｐゴシック" charset="-128"/>
                </a:rPr>
                <a:t>+ X</a:t>
              </a:r>
              <a:r>
                <a:rPr lang="en-GB" sz="2000" dirty="0" smtClean="0">
                  <a:solidFill>
                    <a:srgbClr val="FF0000"/>
                  </a:solidFill>
                  <a:latin typeface="Symbol" charset="2"/>
                  <a:ea typeface="ＭＳ Ｐゴシック" charset="-128"/>
                  <a:cs typeface="ＭＳ Ｐゴシック" charset="-128"/>
                </a:rPr>
                <a:t> </a:t>
              </a:r>
              <a:endParaRPr lang="en-GB" sz="2000" dirty="0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8143" y="1828800"/>
              <a:ext cx="9730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</a:rPr>
                <a:t>oscillation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10" name="Left Brace 9"/>
            <p:cNvSpPr/>
            <p:nvPr/>
          </p:nvSpPr>
          <p:spPr bwMode="auto">
            <a:xfrm>
              <a:off x="3352800" y="1676400"/>
              <a:ext cx="304800" cy="1219200"/>
            </a:xfrm>
            <a:prstGeom prst="leftBrace">
              <a:avLst/>
            </a:prstGeom>
            <a:solidFill>
              <a:srgbClr val="FFFF66"/>
            </a:solidFill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626143" y="1676400"/>
              <a:ext cx="3454792" cy="1206500"/>
              <a:chOff x="5334000" y="2971800"/>
              <a:chExt cx="3454792" cy="120650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5334000" y="2971800"/>
                <a:ext cx="3454792" cy="1200329"/>
              </a:xfrm>
              <a:prstGeom prst="rect">
                <a:avLst/>
              </a:prstGeom>
              <a:solidFill>
                <a:srgbClr val="FFFF66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rtlCol="0">
                <a:spAutoFit/>
              </a:bodyPr>
              <a:lstStyle/>
              <a:p>
                <a:pPr>
                  <a:tabLst>
                    <a:tab pos="2155825" algn="l"/>
                  </a:tabLst>
                </a:pPr>
                <a:r>
                  <a:rPr lang="en-US" dirty="0" smtClean="0">
                    <a:solidFill>
                      <a:srgbClr val="000000"/>
                    </a:solidFill>
                    <a:latin typeface="+mn-lt"/>
                  </a:rPr>
                  <a:t> 	BR 17.4 %</a:t>
                </a:r>
              </a:p>
              <a:p>
                <a:pPr>
                  <a:tabLst>
                    <a:tab pos="2155825" algn="l"/>
                  </a:tabLst>
                </a:pPr>
                <a:r>
                  <a:rPr lang="en-US" dirty="0" smtClean="0">
                    <a:solidFill>
                      <a:srgbClr val="000000"/>
                    </a:solidFill>
                  </a:rPr>
                  <a:t> 	BR 17.8 % </a:t>
                </a:r>
                <a:endParaRPr lang="en-US" dirty="0" smtClean="0">
                  <a:latin typeface="+mn-lt"/>
                </a:endParaRPr>
              </a:p>
              <a:p>
                <a:pPr>
                  <a:tabLst>
                    <a:tab pos="2155825" algn="l"/>
                  </a:tabLst>
                </a:pPr>
                <a:r>
                  <a:rPr lang="en-US" dirty="0" smtClean="0">
                    <a:solidFill>
                      <a:srgbClr val="000000"/>
                    </a:solidFill>
                  </a:rPr>
                  <a:t>	BR 48.7 % </a:t>
                </a:r>
              </a:p>
              <a:p>
                <a:pPr>
                  <a:tabLst>
                    <a:tab pos="2155825" algn="l"/>
                  </a:tabLst>
                </a:pPr>
                <a:r>
                  <a:rPr lang="en-US" dirty="0" smtClean="0">
                    <a:solidFill>
                      <a:srgbClr val="000000"/>
                    </a:solidFill>
                  </a:rPr>
                  <a:t>	BR 14.6 % </a:t>
                </a:r>
              </a:p>
            </p:txBody>
          </p:sp>
          <p:graphicFrame>
            <p:nvGraphicFramePr>
              <p:cNvPr id="11" name="Object 10"/>
              <p:cNvGraphicFramePr>
                <a:graphicFrameLocks noChangeAspect="1"/>
              </p:cNvGraphicFramePr>
              <p:nvPr/>
            </p:nvGraphicFramePr>
            <p:xfrm>
              <a:off x="5429250" y="2971800"/>
              <a:ext cx="1809750" cy="1206500"/>
            </p:xfrm>
            <a:graphic>
              <a:graphicData uri="http://schemas.openxmlformats.org/presentationml/2006/ole">
                <p:oleObj spid="_x0000_s65538" name="Equation" r:id="rId3" imgW="1028700" imgH="685800" progId="Equation.3">
                  <p:embed/>
                </p:oleObj>
              </a:graphicData>
            </a:graphic>
          </p:graphicFrame>
        </p:grpSp>
      </p:grp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179388" y="2889468"/>
            <a:ext cx="5762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GB" sz="3200">
                <a:solidFill>
                  <a:srgbClr val="4D4D4D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n</a:t>
            </a:r>
            <a:r>
              <a:rPr lang="en-GB" sz="3200" baseline="-15000">
                <a:solidFill>
                  <a:srgbClr val="4D4D4D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m</a:t>
            </a:r>
            <a:endParaRPr lang="en-GB" sz="2000" b="0">
              <a:solidFill>
                <a:srgbClr val="FF0000"/>
              </a:solidFill>
              <a:latin typeface="Symbol" charset="2"/>
              <a:ea typeface="ＭＳ Ｐゴシック" charset="-128"/>
              <a:cs typeface="ＭＳ Ｐゴシック" charset="-128"/>
            </a:endParaRPr>
          </a:p>
          <a:p>
            <a:pPr algn="l" eaLnBrk="1" hangingPunct="1">
              <a:lnSpc>
                <a:spcPct val="20000"/>
              </a:lnSpc>
              <a:spcBef>
                <a:spcPct val="50000"/>
              </a:spcBef>
            </a:pPr>
            <a:r>
              <a:rPr lang="en-GB" sz="2000" b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            </a:t>
            </a:r>
          </a:p>
        </p:txBody>
      </p:sp>
      <p:sp>
        <p:nvSpPr>
          <p:cNvPr id="15" name="Oval 25"/>
          <p:cNvSpPr>
            <a:spLocks noChangeArrowheads="1"/>
          </p:cNvSpPr>
          <p:nvPr/>
        </p:nvSpPr>
        <p:spPr bwMode="auto">
          <a:xfrm>
            <a:off x="2533650" y="3406993"/>
            <a:ext cx="315913" cy="242888"/>
          </a:xfrm>
          <a:prstGeom prst="ellipse">
            <a:avLst/>
          </a:prstGeom>
          <a:solidFill>
            <a:srgbClr val="FFFFCC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it-IT" sz="1800" b="0">
              <a:solidFill>
                <a:srgbClr val="FF0000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Oval 26"/>
          <p:cNvSpPr>
            <a:spLocks noChangeArrowheads="1"/>
          </p:cNvSpPr>
          <p:nvPr/>
        </p:nvSpPr>
        <p:spPr bwMode="auto">
          <a:xfrm>
            <a:off x="1557338" y="3603843"/>
            <a:ext cx="355600" cy="265113"/>
          </a:xfrm>
          <a:prstGeom prst="ellipse">
            <a:avLst/>
          </a:prstGeom>
          <a:solidFill>
            <a:srgbClr val="FFFFCC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it-IT" sz="1800" b="0">
              <a:solidFill>
                <a:srgbClr val="FF0000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Line 27"/>
          <p:cNvSpPr>
            <a:spLocks noChangeShapeType="1"/>
          </p:cNvSpPr>
          <p:nvPr/>
        </p:nvSpPr>
        <p:spPr bwMode="auto">
          <a:xfrm flipV="1">
            <a:off x="935038" y="3587968"/>
            <a:ext cx="1166812" cy="22225"/>
          </a:xfrm>
          <a:prstGeom prst="line">
            <a:avLst/>
          </a:prstGeom>
          <a:noFill/>
          <a:ln w="38100">
            <a:solidFill>
              <a:srgbClr val="CC0000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28"/>
          <p:cNvSpPr>
            <a:spLocks noChangeShapeType="1"/>
          </p:cNvSpPr>
          <p:nvPr/>
        </p:nvSpPr>
        <p:spPr bwMode="auto">
          <a:xfrm flipV="1">
            <a:off x="2101850" y="3308568"/>
            <a:ext cx="801688" cy="279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29"/>
          <p:cNvSpPr>
            <a:spLocks noChangeShapeType="1"/>
          </p:cNvSpPr>
          <p:nvPr/>
        </p:nvSpPr>
        <p:spPr bwMode="auto">
          <a:xfrm>
            <a:off x="2101850" y="3587968"/>
            <a:ext cx="801688" cy="187325"/>
          </a:xfrm>
          <a:prstGeom prst="line">
            <a:avLst/>
          </a:prstGeom>
          <a:noFill/>
          <a:ln w="9525">
            <a:solidFill>
              <a:srgbClr val="4D4D4D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30"/>
          <p:cNvSpPr>
            <a:spLocks noChangeShapeType="1"/>
          </p:cNvSpPr>
          <p:nvPr/>
        </p:nvSpPr>
        <p:spPr bwMode="auto">
          <a:xfrm>
            <a:off x="2097088" y="3587968"/>
            <a:ext cx="604837" cy="342900"/>
          </a:xfrm>
          <a:prstGeom prst="line">
            <a:avLst/>
          </a:prstGeom>
          <a:noFill/>
          <a:ln w="9525">
            <a:solidFill>
              <a:srgbClr val="4D4D4D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31"/>
          <p:cNvSpPr>
            <a:spLocks noChangeShapeType="1"/>
          </p:cNvSpPr>
          <p:nvPr/>
        </p:nvSpPr>
        <p:spPr bwMode="auto">
          <a:xfrm>
            <a:off x="2903538" y="3308568"/>
            <a:ext cx="1192212" cy="2222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32"/>
          <p:cNvSpPr>
            <a:spLocks noChangeShapeType="1"/>
          </p:cNvSpPr>
          <p:nvPr/>
        </p:nvSpPr>
        <p:spPr bwMode="auto">
          <a:xfrm flipV="1">
            <a:off x="2919413" y="3175218"/>
            <a:ext cx="455612" cy="122238"/>
          </a:xfrm>
          <a:prstGeom prst="line">
            <a:avLst/>
          </a:prstGeom>
          <a:noFill/>
          <a:ln w="19050">
            <a:solidFill>
              <a:srgbClr val="CC0000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 Box 33"/>
          <p:cNvSpPr txBox="1">
            <a:spLocks noChangeArrowheads="1"/>
          </p:cNvSpPr>
          <p:nvPr/>
        </p:nvSpPr>
        <p:spPr bwMode="auto">
          <a:xfrm>
            <a:off x="1195388" y="2889468"/>
            <a:ext cx="1647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sz="1800" dirty="0" err="1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Decay</a:t>
            </a:r>
            <a:r>
              <a:rPr lang="it-IT" sz="18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 “</a:t>
            </a:r>
            <a:r>
              <a:rPr lang="it-IT" sz="1800" dirty="0" err="1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kink</a:t>
            </a:r>
            <a:r>
              <a:rPr lang="it-IT" sz="18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”</a:t>
            </a:r>
            <a:endParaRPr lang="it-IT" sz="2400" b="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Line 34"/>
          <p:cNvSpPr>
            <a:spLocks noChangeShapeType="1"/>
          </p:cNvSpPr>
          <p:nvPr/>
        </p:nvSpPr>
        <p:spPr bwMode="auto">
          <a:xfrm>
            <a:off x="2638425" y="3122831"/>
            <a:ext cx="211138" cy="142875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 Box 35"/>
          <p:cNvSpPr txBox="1">
            <a:spLocks noChangeArrowheads="1"/>
          </p:cNvSpPr>
          <p:nvPr/>
        </p:nvSpPr>
        <p:spPr bwMode="auto">
          <a:xfrm>
            <a:off x="1477963" y="3451443"/>
            <a:ext cx="5540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CC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n</a:t>
            </a:r>
            <a:r>
              <a:rPr lang="en-GB" baseline="-25000">
                <a:solidFill>
                  <a:srgbClr val="CC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t</a:t>
            </a:r>
            <a:endParaRPr lang="en-GB" b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Text Box 37"/>
          <p:cNvSpPr txBox="1">
            <a:spLocks noChangeArrowheads="1"/>
          </p:cNvSpPr>
          <p:nvPr/>
        </p:nvSpPr>
        <p:spPr bwMode="auto">
          <a:xfrm>
            <a:off x="2506663" y="3243481"/>
            <a:ext cx="5524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CC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t</a:t>
            </a:r>
            <a:r>
              <a:rPr lang="en-GB" baseline="3000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-</a:t>
            </a:r>
            <a:endParaRPr lang="en-GB" b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Rectangle 42"/>
          <p:cNvSpPr>
            <a:spLocks noChangeArrowheads="1"/>
          </p:cNvSpPr>
          <p:nvPr/>
        </p:nvSpPr>
        <p:spPr bwMode="auto">
          <a:xfrm>
            <a:off x="2382838" y="3886200"/>
            <a:ext cx="682625" cy="1936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it-IT" sz="1800" b="0">
              <a:solidFill>
                <a:srgbClr val="FF0000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Text Box 45"/>
          <p:cNvSpPr txBox="1">
            <a:spLocks noChangeArrowheads="1"/>
          </p:cNvSpPr>
          <p:nvPr/>
        </p:nvSpPr>
        <p:spPr bwMode="auto">
          <a:xfrm>
            <a:off x="4029075" y="3243481"/>
            <a:ext cx="5349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CC3300"/>
                </a:solidFill>
                <a:latin typeface="Comic Sans MS" charset="0"/>
                <a:ea typeface="ＭＳ Ｐゴシック" charset="-128"/>
                <a:cs typeface="ＭＳ Ｐゴシック" charset="-128"/>
                <a:sym typeface="Symbol" charset="2"/>
              </a:rPr>
              <a:t></a:t>
            </a:r>
            <a:r>
              <a:rPr lang="fr-FR" baseline="30000">
                <a:solidFill>
                  <a:srgbClr val="CC3300"/>
                </a:solidFill>
                <a:latin typeface="Comic Sans MS" charset="0"/>
                <a:ea typeface="ＭＳ Ｐゴシック" charset="-128"/>
                <a:cs typeface="ＭＳ Ｐゴシック" charset="-128"/>
                <a:sym typeface="Symbol" charset="2"/>
              </a:rPr>
              <a:t>-</a:t>
            </a:r>
            <a:endParaRPr lang="en-US">
              <a:solidFill>
                <a:srgbClr val="CC3300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Rectangle 46"/>
          <p:cNvSpPr>
            <a:spLocks noChangeArrowheads="1"/>
          </p:cNvSpPr>
          <p:nvPr/>
        </p:nvSpPr>
        <p:spPr bwMode="auto">
          <a:xfrm>
            <a:off x="228600" y="2882900"/>
            <a:ext cx="4600575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it-IT" sz="1800" b="0">
              <a:solidFill>
                <a:srgbClr val="FF0000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30" name="Group 100"/>
          <p:cNvGrpSpPr>
            <a:grpSpLocks/>
          </p:cNvGrpSpPr>
          <p:nvPr/>
        </p:nvGrpSpPr>
        <p:grpSpPr bwMode="auto">
          <a:xfrm>
            <a:off x="179388" y="4100511"/>
            <a:ext cx="3783012" cy="1158875"/>
            <a:chOff x="35" y="2523"/>
            <a:chExt cx="2383" cy="730"/>
          </a:xfrm>
        </p:grpSpPr>
        <p:sp>
          <p:nvSpPr>
            <p:cNvPr id="31" name="Oval 15"/>
            <p:cNvSpPr>
              <a:spLocks noChangeArrowheads="1"/>
            </p:cNvSpPr>
            <p:nvPr/>
          </p:nvSpPr>
          <p:spPr bwMode="auto">
            <a:xfrm>
              <a:off x="954" y="2940"/>
              <a:ext cx="219" cy="197"/>
            </a:xfrm>
            <a:prstGeom prst="ellipse">
              <a:avLst/>
            </a:prstGeom>
            <a:solidFill>
              <a:srgbClr val="FFFFCC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eaLnBrk="1" hangingPunct="1"/>
              <a:endParaRPr lang="it-IT" sz="1800" b="0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" name="Line 16"/>
            <p:cNvSpPr>
              <a:spLocks noChangeShapeType="1"/>
            </p:cNvSpPr>
            <p:nvPr/>
          </p:nvSpPr>
          <p:spPr bwMode="auto">
            <a:xfrm flipV="1">
              <a:off x="181" y="2929"/>
              <a:ext cx="1108" cy="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17"/>
            <p:cNvSpPr>
              <a:spLocks noChangeShapeType="1"/>
            </p:cNvSpPr>
            <p:nvPr/>
          </p:nvSpPr>
          <p:spPr bwMode="auto">
            <a:xfrm flipV="1">
              <a:off x="1289" y="2660"/>
              <a:ext cx="1129" cy="269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18"/>
            <p:cNvSpPr>
              <a:spLocks noChangeShapeType="1"/>
            </p:cNvSpPr>
            <p:nvPr/>
          </p:nvSpPr>
          <p:spPr bwMode="auto">
            <a:xfrm>
              <a:off x="1289" y="2929"/>
              <a:ext cx="493" cy="139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19"/>
            <p:cNvSpPr>
              <a:spLocks noChangeShapeType="1"/>
            </p:cNvSpPr>
            <p:nvPr/>
          </p:nvSpPr>
          <p:spPr bwMode="auto">
            <a:xfrm>
              <a:off x="1286" y="2929"/>
              <a:ext cx="372" cy="255"/>
            </a:xfrm>
            <a:prstGeom prst="line">
              <a:avLst/>
            </a:prstGeom>
            <a:noFill/>
            <a:ln w="9525">
              <a:solidFill>
                <a:srgbClr val="4D4D4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Text Box 20"/>
            <p:cNvSpPr txBox="1">
              <a:spLocks noChangeArrowheads="1"/>
            </p:cNvSpPr>
            <p:nvPr/>
          </p:nvSpPr>
          <p:spPr bwMode="auto">
            <a:xfrm>
              <a:off x="889" y="2895"/>
              <a:ext cx="34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solidFill>
                    <a:srgbClr val="CC0000"/>
                  </a:solidFill>
                  <a:latin typeface="Symbol" charset="2"/>
                  <a:ea typeface="ＭＳ Ｐゴシック" charset="-128"/>
                  <a:cs typeface="ＭＳ Ｐゴシック" charset="-128"/>
                </a:rPr>
                <a:t>n</a:t>
              </a:r>
              <a:r>
                <a:rPr lang="en-GB" baseline="-25000">
                  <a:solidFill>
                    <a:srgbClr val="CC000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</a:t>
              </a:r>
              <a:endParaRPr lang="en-GB" b="0">
                <a:solidFill>
                  <a:srgbClr val="FF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1344" y="2624"/>
              <a:ext cx="33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 err="1">
                  <a:solidFill>
                    <a:srgbClr val="CC3300"/>
                  </a:solidFill>
                  <a:latin typeface="Comic Sans MS" charset="0"/>
                  <a:ea typeface="ＭＳ Ｐゴシック" charset="-128"/>
                  <a:cs typeface="ＭＳ Ｐゴシック" charset="-128"/>
                  <a:sym typeface="Symbol" charset="2"/>
                </a:rPr>
                <a:t></a:t>
              </a:r>
              <a:r>
                <a:rPr lang="fr-FR" baseline="30000" dirty="0">
                  <a:solidFill>
                    <a:srgbClr val="CC3300"/>
                  </a:solidFill>
                  <a:latin typeface="Comic Sans MS" charset="0"/>
                  <a:ea typeface="ＭＳ Ｐゴシック" charset="-128"/>
                  <a:cs typeface="ＭＳ Ｐゴシック" charset="-128"/>
                  <a:sym typeface="Symbol" charset="2"/>
                </a:rPr>
                <a:t>-</a:t>
              </a:r>
              <a:endParaRPr lang="en-US" dirty="0">
                <a:solidFill>
                  <a:srgbClr val="CC3300"/>
                </a:solidFill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8" name="Rectangle 23"/>
            <p:cNvSpPr>
              <a:spLocks noChangeArrowheads="1"/>
            </p:cNvSpPr>
            <p:nvPr/>
          </p:nvSpPr>
          <p:spPr bwMode="auto">
            <a:xfrm>
              <a:off x="68" y="2568"/>
              <a:ext cx="2350" cy="65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 eaLnBrk="1" hangingPunct="1"/>
              <a:endParaRPr lang="it-IT" sz="1800" b="0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9" name="Rectangle 44"/>
            <p:cNvSpPr>
              <a:spLocks noChangeArrowheads="1"/>
            </p:cNvSpPr>
            <p:nvPr/>
          </p:nvSpPr>
          <p:spPr bwMode="auto">
            <a:xfrm>
              <a:off x="90" y="2523"/>
              <a:ext cx="38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GB" sz="3200">
                  <a:solidFill>
                    <a:srgbClr val="4D4D4D"/>
                  </a:solidFill>
                  <a:latin typeface="Symbol" charset="2"/>
                  <a:ea typeface="ＭＳ Ｐゴシック" charset="-128"/>
                  <a:cs typeface="ＭＳ Ｐゴシック" charset="-128"/>
                </a:rPr>
                <a:t>n</a:t>
              </a:r>
              <a:r>
                <a:rPr lang="en-GB" sz="3200" baseline="-15000">
                  <a:solidFill>
                    <a:srgbClr val="4D4D4D"/>
                  </a:solidFill>
                  <a:latin typeface="Symbol" charset="2"/>
                  <a:ea typeface="ＭＳ Ｐゴシック" charset="-128"/>
                  <a:cs typeface="ＭＳ Ｐゴシック" charset="-128"/>
                </a:rPr>
                <a:t>m</a:t>
              </a:r>
              <a:endParaRPr lang="en-GB" sz="2000" b="0">
                <a:solidFill>
                  <a:srgbClr val="FF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0" name="TextBox 39"/>
            <p:cNvSpPr txBox="1">
              <a:spLocks noChangeArrowheads="1"/>
            </p:cNvSpPr>
            <p:nvPr/>
          </p:nvSpPr>
          <p:spPr bwMode="auto">
            <a:xfrm>
              <a:off x="35" y="3022"/>
              <a:ext cx="9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800">
                  <a:ea typeface="ＭＳ Ｐゴシック" charset="-128"/>
                  <a:cs typeface="ＭＳ Ｐゴシック" charset="-128"/>
                </a:rPr>
                <a:t>n</a:t>
              </a:r>
              <a:r>
                <a:rPr lang="en-GB" sz="1800">
                  <a:ea typeface="ＭＳ Ｐゴシック" charset="-128"/>
                  <a:cs typeface="ＭＳ Ｐゴシック" charset="-128"/>
                </a:rPr>
                <a:t>o-oscillation</a:t>
              </a:r>
              <a:endParaRPr lang="it-IT" sz="1800" b="0"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41" name="TextBox 47"/>
          <p:cNvSpPr txBox="1">
            <a:spLocks noChangeArrowheads="1"/>
          </p:cNvSpPr>
          <p:nvPr/>
        </p:nvSpPr>
        <p:spPr bwMode="auto">
          <a:xfrm>
            <a:off x="304800" y="2694801"/>
            <a:ext cx="2861931" cy="276999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200" b="0" dirty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(</a:t>
            </a:r>
            <a:r>
              <a:rPr lang="it-IT" sz="1200" b="0" dirty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35% </a:t>
            </a:r>
            <a:r>
              <a:rPr lang="it-IT" sz="1200" b="0" dirty="0" err="1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of</a:t>
            </a:r>
            <a:r>
              <a:rPr lang="it-IT" sz="1200" b="0" dirty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it-IT" sz="1200" b="0" dirty="0" err="1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Non-Scaling</a:t>
            </a:r>
            <a:r>
              <a:rPr lang="it-IT" sz="1200" b="0" dirty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 QE and 65% DIS)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21315" y="3983633"/>
            <a:ext cx="2850510" cy="276999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200" b="0" dirty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(</a:t>
            </a:r>
            <a:r>
              <a:rPr lang="it-IT" sz="1200" b="0" dirty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11% </a:t>
            </a:r>
            <a:r>
              <a:rPr lang="it-IT" sz="1200" b="0" dirty="0" err="1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of</a:t>
            </a:r>
            <a:r>
              <a:rPr lang="it-IT" sz="1200" b="0" dirty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it-IT" sz="1200" b="0" dirty="0" err="1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Non-Scaling</a:t>
            </a:r>
            <a:r>
              <a:rPr lang="it-IT" sz="1200" b="0" dirty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 QE and 89% DIS)</a:t>
            </a:r>
          </a:p>
        </p:txBody>
      </p:sp>
      <p:sp>
        <p:nvSpPr>
          <p:cNvPr id="43" name="Line 32"/>
          <p:cNvSpPr>
            <a:spLocks noChangeShapeType="1"/>
          </p:cNvSpPr>
          <p:nvPr/>
        </p:nvSpPr>
        <p:spPr bwMode="auto">
          <a:xfrm>
            <a:off x="2943225" y="3319681"/>
            <a:ext cx="539750" cy="252412"/>
          </a:xfrm>
          <a:prstGeom prst="line">
            <a:avLst/>
          </a:prstGeom>
          <a:noFill/>
          <a:ln w="19050">
            <a:solidFill>
              <a:srgbClr val="CC0000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16"/>
          <p:cNvSpPr>
            <a:spLocks noChangeShapeType="1"/>
          </p:cNvSpPr>
          <p:nvPr/>
        </p:nvSpPr>
        <p:spPr bwMode="auto">
          <a:xfrm flipV="1">
            <a:off x="250825" y="3610193"/>
            <a:ext cx="684213" cy="317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5" name="Picture 98"/>
          <p:cNvPicPr>
            <a:picLocks noChangeAspect="1" noChangeArrowheads="1"/>
          </p:cNvPicPr>
          <p:nvPr/>
        </p:nvPicPr>
        <p:blipFill>
          <a:blip r:embed="rId4"/>
          <a:srcRect l="10396" r="35568" b="44923"/>
          <a:stretch>
            <a:fillRect/>
          </a:stretch>
        </p:blipFill>
        <p:spPr bwMode="auto">
          <a:xfrm rot="5400000" flipV="1">
            <a:off x="7437438" y="1590894"/>
            <a:ext cx="1260475" cy="1200150"/>
          </a:xfrm>
          <a:prstGeom prst="rect">
            <a:avLst/>
          </a:prstGeom>
          <a:noFill/>
          <a:ln w="28575" cap="flat" cmpd="sng" algn="ctr">
            <a:solidFill>
              <a:srgbClr val="00009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86" name="Text Box 47"/>
          <p:cNvSpPr txBox="1">
            <a:spLocks noChangeArrowheads="1"/>
          </p:cNvSpPr>
          <p:nvPr/>
        </p:nvSpPr>
        <p:spPr bwMode="auto">
          <a:xfrm rot="5400000">
            <a:off x="8281988" y="2041743"/>
            <a:ext cx="1266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it-IT" sz="1200" b="0" dirty="0">
                <a:latin typeface="Comic Sans MS" charset="0"/>
                <a:ea typeface="ＭＳ Ｐゴシック" charset="-128"/>
                <a:cs typeface="ＭＳ Ｐゴシック" charset="-128"/>
              </a:rPr>
              <a:t>3D </a:t>
            </a:r>
            <a:r>
              <a:rPr lang="it-IT" sz="1200" b="0" dirty="0" err="1">
                <a:latin typeface="Comic Sans MS" charset="0"/>
                <a:ea typeface="ＭＳ Ｐゴシック" charset="-128"/>
                <a:cs typeface="ＭＳ Ｐゴシック" charset="-128"/>
              </a:rPr>
              <a:t>tracking</a:t>
            </a:r>
            <a:r>
              <a:rPr lang="it-IT" sz="1200" b="0" dirty="0">
                <a:latin typeface="Comic Sans MS" charset="0"/>
                <a:ea typeface="ＭＳ Ｐゴシック" charset="-128"/>
                <a:cs typeface="ＭＳ Ｐゴシック" charset="-128"/>
              </a:rPr>
              <a:t>:</a:t>
            </a:r>
          </a:p>
          <a:p>
            <a:pPr algn="l" eaLnBrk="1" hangingPunct="1"/>
            <a:r>
              <a:rPr lang="it-IT" sz="1200" b="0" dirty="0">
                <a:latin typeface="Comic Sans MS" charset="0"/>
                <a:ea typeface="ＭＳ Ｐゴシック" charset="-128"/>
                <a:cs typeface="ＭＳ Ｐゴシック" charset="-128"/>
              </a:rPr>
              <a:t>32 </a:t>
            </a:r>
            <a:r>
              <a:rPr lang="it-IT" sz="1200" b="0" dirty="0" err="1">
                <a:latin typeface="Comic Sans MS" charset="0"/>
                <a:ea typeface="ＭＳ Ｐゴシック" charset="-128"/>
                <a:cs typeface="ＭＳ Ｐゴシック" charset="-128"/>
              </a:rPr>
              <a:t>grains</a:t>
            </a:r>
            <a:r>
              <a:rPr lang="it-IT" sz="1200" b="0" dirty="0">
                <a:latin typeface="Comic Sans MS" charset="0"/>
                <a:ea typeface="ＭＳ Ｐゴシック" charset="-128"/>
                <a:cs typeface="ＭＳ Ｐゴシック" charset="-128"/>
              </a:rPr>
              <a:t>/100</a:t>
            </a:r>
            <a:r>
              <a:rPr lang="it-IT" sz="1200" b="0" dirty="0">
                <a:latin typeface="Symbol" charset="2"/>
                <a:ea typeface="ＭＳ Ｐゴシック" charset="-128"/>
                <a:cs typeface="ＭＳ Ｐゴシック" charset="-128"/>
              </a:rPr>
              <a:t>m</a:t>
            </a:r>
            <a:endParaRPr lang="en-US" sz="1200" b="0" dirty="0">
              <a:latin typeface="Symbol" charset="2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7" name="Text Box 47"/>
          <p:cNvSpPr txBox="1">
            <a:spLocks noChangeArrowheads="1"/>
          </p:cNvSpPr>
          <p:nvPr/>
        </p:nvSpPr>
        <p:spPr bwMode="auto">
          <a:xfrm>
            <a:off x="2057400" y="1600200"/>
            <a:ext cx="1225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it-IT" sz="1400" b="0" dirty="0">
                <a:solidFill>
                  <a:srgbClr val="00009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[</a:t>
            </a:r>
            <a:r>
              <a:rPr lang="it-IT" sz="1400" b="0" dirty="0" err="1">
                <a:solidFill>
                  <a:srgbClr val="00009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c</a:t>
            </a:r>
            <a:r>
              <a:rPr lang="it-IT" sz="1400" dirty="0" err="1">
                <a:solidFill>
                  <a:srgbClr val="00009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t</a:t>
            </a:r>
            <a:r>
              <a:rPr lang="it-IT" sz="1400" dirty="0">
                <a:solidFill>
                  <a:srgbClr val="00009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 </a:t>
            </a:r>
            <a:r>
              <a:rPr lang="en-US" sz="1400" b="0" dirty="0">
                <a:solidFill>
                  <a:srgbClr val="00009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~ 87</a:t>
            </a:r>
            <a:r>
              <a:rPr lang="en-US" sz="1400" dirty="0">
                <a:solidFill>
                  <a:srgbClr val="00009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400" dirty="0">
                <a:solidFill>
                  <a:srgbClr val="00009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m</a:t>
            </a:r>
            <a:r>
              <a:rPr lang="en-US" sz="1400" b="0" dirty="0">
                <a:solidFill>
                  <a:srgbClr val="00009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m]</a:t>
            </a:r>
          </a:p>
        </p:txBody>
      </p:sp>
      <p:pic>
        <p:nvPicPr>
          <p:cNvPr id="89" name="Picture 88" descr="donu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3008531"/>
            <a:ext cx="3527087" cy="2057696"/>
          </a:xfrm>
          <a:prstGeom prst="rect">
            <a:avLst/>
          </a:prstGeom>
        </p:spPr>
      </p:pic>
      <p:sp>
        <p:nvSpPr>
          <p:cNvPr id="83" name="Oval 107"/>
          <p:cNvSpPr>
            <a:spLocks noChangeArrowheads="1"/>
          </p:cNvSpPr>
          <p:nvPr/>
        </p:nvSpPr>
        <p:spPr bwMode="auto">
          <a:xfrm>
            <a:off x="7696200" y="3694331"/>
            <a:ext cx="333375" cy="273050"/>
          </a:xfrm>
          <a:prstGeom prst="ellipse">
            <a:avLst/>
          </a:prstGeom>
          <a:noFill/>
          <a:ln w="36720">
            <a:solidFill>
              <a:srgbClr val="000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it-IT" sz="1800" b="0">
              <a:solidFill>
                <a:srgbClr val="FF0000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91" name="Straight Arrow Connector 90"/>
          <p:cNvCxnSpPr>
            <a:stCxn id="83" idx="0"/>
            <a:endCxn id="85" idx="3"/>
          </p:cNvCxnSpPr>
          <p:nvPr/>
        </p:nvCxnSpPr>
        <p:spPr bwMode="auto">
          <a:xfrm rot="5400000" flipH="1" flipV="1">
            <a:off x="7528720" y="3155375"/>
            <a:ext cx="873124" cy="2047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94" name="Rectangle 93"/>
          <p:cNvSpPr/>
          <p:nvPr/>
        </p:nvSpPr>
        <p:spPr>
          <a:xfrm>
            <a:off x="381000" y="5477470"/>
            <a:ext cx="8153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+mn-lt"/>
                <a:cs typeface="Symbol" charset="2"/>
              </a:rPr>
              <a:t>m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resol</a:t>
            </a:r>
            <a:r>
              <a:rPr lang="en-US" dirty="0" smtClean="0">
                <a:cs typeface="Symbol" charset="2"/>
              </a:rPr>
              <a:t>. </a:t>
            </a:r>
            <a:r>
              <a:rPr lang="en-US" dirty="0" smtClean="0">
                <a:latin typeface="Symbol" charset="2"/>
                <a:cs typeface="Symbol" charset="2"/>
              </a:rPr>
              <a:t>«</a:t>
            </a:r>
            <a:r>
              <a:rPr lang="en-US" dirty="0" smtClean="0">
                <a:cs typeface="Symbol" charset="2"/>
              </a:rPr>
              <a:t> large mass “dilemma” solved bringing the technology of the </a:t>
            </a:r>
            <a:br>
              <a:rPr lang="en-US" dirty="0" smtClean="0">
                <a:cs typeface="Symbol" charset="2"/>
              </a:rPr>
            </a:br>
            <a:r>
              <a:rPr lang="en-US" dirty="0" smtClean="0">
                <a:cs typeface="Symbol" charset="2"/>
              </a:rPr>
              <a:t>lead – nuclear emulsion sandwich to an immense size (1.25kton) needed by the small 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t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cross section.</a:t>
            </a:r>
            <a:endParaRPr lang="en-US" baseline="-25000" dirty="0" smtClean="0"/>
          </a:p>
        </p:txBody>
      </p:sp>
      <p:sp>
        <p:nvSpPr>
          <p:cNvPr id="95" name="Text Box 106"/>
          <p:cNvSpPr txBox="1">
            <a:spLocks noChangeArrowheads="1"/>
          </p:cNvSpPr>
          <p:nvPr/>
        </p:nvSpPr>
        <p:spPr bwMode="auto">
          <a:xfrm>
            <a:off x="4495800" y="4765357"/>
            <a:ext cx="44196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l" eaLnBrk="1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0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Successful</a:t>
            </a:r>
            <a:r>
              <a:rPr lang="en-GB" sz="1600" b="0" dirty="0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br>
              <a:rPr lang="en-GB" sz="1600" b="0" dirty="0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GB" sz="1600" b="0" dirty="0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application </a:t>
            </a:r>
            <a:r>
              <a:rPr lang="en-GB" sz="1600" b="0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in </a:t>
            </a:r>
            <a:r>
              <a:rPr lang="en-GB" sz="1600" b="0" dirty="0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DONUT with </a:t>
            </a:r>
            <a:r>
              <a:rPr lang="en-GB" sz="1600" b="0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discovery of </a:t>
            </a:r>
            <a:r>
              <a:rPr lang="en-GB" sz="1600" b="0" dirty="0" err="1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n</a:t>
            </a:r>
            <a:r>
              <a:rPr lang="en-GB" sz="1600" b="0" baseline="-25000" dirty="0" err="1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t</a:t>
            </a:r>
            <a:r>
              <a:rPr lang="en-GB" sz="1600" b="0" dirty="0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GB" sz="1600" b="0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(2000)</a:t>
            </a:r>
          </a:p>
        </p:txBody>
      </p:sp>
      <p:sp>
        <p:nvSpPr>
          <p:cNvPr id="96" name="Rectangle 95"/>
          <p:cNvSpPr/>
          <p:nvPr/>
        </p:nvSpPr>
        <p:spPr>
          <a:xfrm rot="5400000">
            <a:off x="7865477" y="3716923"/>
            <a:ext cx="1676400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DONUT </a:t>
            </a:r>
            <a:r>
              <a:rPr lang="en-US" altLang="ja-JP" sz="16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  <a:sym typeface="Symbol" charset="2"/>
              </a:rPr>
              <a:t></a:t>
            </a:r>
            <a:r>
              <a:rPr lang="en-US" altLang="ja-JP" sz="1600" baseline="-250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  <a:sym typeface="Symbol" charset="2"/>
              </a:rPr>
              <a:t></a:t>
            </a:r>
            <a:r>
              <a:rPr lang="en-GB" altLang="ja-JP" sz="1600" b="1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GB" altLang="ja-JP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event</a:t>
            </a:r>
            <a:r>
              <a:rPr lang="en-US" altLang="ja-JP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</a:t>
            </a:r>
            <a:endParaRPr lang="en-US" altLang="ja-JP" sz="16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17/09/2009, Erice Italy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Stefano Dusini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E7DF-76CF-364A-905C-B3443685C9DD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0" y="0"/>
            <a:ext cx="9144000" cy="6524625"/>
            <a:chOff x="0" y="0"/>
            <a:chExt cx="9144000" cy="6524625"/>
          </a:xfrm>
        </p:grpSpPr>
        <p:sp>
          <p:nvSpPr>
            <p:cNvPr id="45" name="Rectangle 44"/>
            <p:cNvSpPr/>
            <p:nvPr/>
          </p:nvSpPr>
          <p:spPr bwMode="auto">
            <a:xfrm>
              <a:off x="0" y="0"/>
              <a:ext cx="9144000" cy="6400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925" y="495300"/>
              <a:ext cx="7535863" cy="39814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9" name="Line 2"/>
            <p:cNvSpPr>
              <a:spLocks noChangeShapeType="1"/>
            </p:cNvSpPr>
            <p:nvPr/>
          </p:nvSpPr>
          <p:spPr bwMode="auto">
            <a:xfrm>
              <a:off x="431800" y="3429000"/>
              <a:ext cx="5364163" cy="684213"/>
            </a:xfrm>
            <a:prstGeom prst="line">
              <a:avLst/>
            </a:prstGeom>
            <a:noFill/>
            <a:ln w="54720">
              <a:solidFill>
                <a:srgbClr val="FFFF00"/>
              </a:solidFill>
              <a:miter lim="800000"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 rot="214682">
              <a:off x="2447925" y="3686175"/>
              <a:ext cx="585788" cy="3556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l" eaLnBrk="1" hangingPunct="1">
                <a:lnSpc>
                  <a:spcPct val="124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>
                  <a:solidFill>
                    <a:srgbClr val="FFFF00"/>
                  </a:solidFill>
                  <a:latin typeface="Helvetica" charset="0"/>
                  <a:ea typeface="ＭＳ Ｐゴシック" charset="-128"/>
                  <a:cs typeface="ＭＳ Ｐゴシック" charset="-128"/>
                </a:rPr>
                <a:t>20 m</a:t>
              </a:r>
            </a:p>
          </p:txBody>
        </p:sp>
        <p:sp>
          <p:nvSpPr>
            <p:cNvPr id="11" name="Line 4"/>
            <p:cNvSpPr>
              <a:spLocks noChangeShapeType="1"/>
            </p:cNvSpPr>
            <p:nvPr/>
          </p:nvSpPr>
          <p:spPr bwMode="auto">
            <a:xfrm flipH="1">
              <a:off x="5795963" y="1449388"/>
              <a:ext cx="107950" cy="2663825"/>
            </a:xfrm>
            <a:prstGeom prst="line">
              <a:avLst/>
            </a:prstGeom>
            <a:noFill/>
            <a:ln w="54720">
              <a:solidFill>
                <a:srgbClr val="FFFF00"/>
              </a:solidFill>
              <a:miter lim="800000"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5894388" y="2276475"/>
              <a:ext cx="585787" cy="3556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l" eaLnBrk="1" hangingPunct="1">
                <a:lnSpc>
                  <a:spcPct val="124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>
                  <a:solidFill>
                    <a:schemeClr val="accent1"/>
                  </a:solidFill>
                  <a:latin typeface="Helvetica" charset="0"/>
                  <a:ea typeface="ＭＳ Ｐゴシック" charset="-128"/>
                  <a:cs typeface="ＭＳ Ｐゴシック" charset="-128"/>
                </a:rPr>
                <a:t>10 m</a:t>
              </a:r>
            </a:p>
          </p:txBody>
        </p:sp>
        <p:sp>
          <p:nvSpPr>
            <p:cNvPr id="13" name="AutoShape 6"/>
            <p:cNvSpPr>
              <a:spLocks/>
            </p:cNvSpPr>
            <p:nvPr/>
          </p:nvSpPr>
          <p:spPr bwMode="auto">
            <a:xfrm rot="16320000">
              <a:off x="1775618" y="669132"/>
              <a:ext cx="227013" cy="1638300"/>
            </a:xfrm>
            <a:prstGeom prst="rightBrace">
              <a:avLst>
                <a:gd name="adj1" fmla="val 60140"/>
                <a:gd name="adj2" fmla="val 50000"/>
              </a:avLst>
            </a:prstGeom>
            <a:noFill/>
            <a:ln w="28440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 algn="l" eaLnBrk="1" hangingPunct="1"/>
              <a:endParaRPr lang="it-IT" sz="1800" b="0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AutoShape 7"/>
            <p:cNvSpPr>
              <a:spLocks/>
            </p:cNvSpPr>
            <p:nvPr/>
          </p:nvSpPr>
          <p:spPr bwMode="auto">
            <a:xfrm rot="16320000">
              <a:off x="4098926" y="504825"/>
              <a:ext cx="233362" cy="1830387"/>
            </a:xfrm>
            <a:prstGeom prst="rightBrace">
              <a:avLst>
                <a:gd name="adj1" fmla="val 65363"/>
                <a:gd name="adj2" fmla="val 50000"/>
              </a:avLst>
            </a:prstGeom>
            <a:noFill/>
            <a:ln w="28440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 algn="l" eaLnBrk="1" hangingPunct="1"/>
              <a:endParaRPr lang="it-IT" sz="1800" b="0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1187450" y="985838"/>
              <a:ext cx="1538288" cy="3556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l" eaLnBrk="1" hangingPunct="1">
                <a:lnSpc>
                  <a:spcPct val="124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dirty="0">
                  <a:solidFill>
                    <a:srgbClr val="FFFFFF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Super Module 1</a:t>
              </a:r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3348038" y="912813"/>
              <a:ext cx="1538287" cy="3556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l" eaLnBrk="1" hangingPunct="1">
                <a:lnSpc>
                  <a:spcPct val="124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dirty="0">
                  <a:solidFill>
                    <a:srgbClr val="FFFFFF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Super Module 2</a:t>
              </a: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708400" y="2060575"/>
              <a:ext cx="1774825" cy="5413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 marL="131763" indent="-61913" eaLnBrk="1" hangingPunct="1">
                <a:lnSpc>
                  <a:spcPct val="122000"/>
                </a:lnSpc>
                <a:spcBef>
                  <a:spcPts val="288"/>
                </a:spcBef>
                <a:spcAft>
                  <a:spcPts val="288"/>
                </a:spcAft>
                <a:tabLst>
                  <a:tab pos="131763" algn="l"/>
                  <a:tab pos="588963" algn="l"/>
                  <a:tab pos="1046163" algn="l"/>
                  <a:tab pos="1503363" algn="l"/>
                  <a:tab pos="1960563" algn="l"/>
                  <a:tab pos="2417763" algn="l"/>
                  <a:tab pos="2874963" algn="l"/>
                  <a:tab pos="3332163" algn="l"/>
                  <a:tab pos="3789363" algn="l"/>
                  <a:tab pos="4246563" algn="l"/>
                  <a:tab pos="4703763" algn="l"/>
                  <a:tab pos="5160963" algn="l"/>
                  <a:tab pos="5618163" algn="l"/>
                  <a:tab pos="6075363" algn="l"/>
                  <a:tab pos="6532563" algn="l"/>
                  <a:tab pos="6989763" algn="l"/>
                  <a:tab pos="7446963" algn="l"/>
                  <a:tab pos="7904163" algn="l"/>
                  <a:tab pos="8361363" algn="l"/>
                  <a:tab pos="8818563" algn="l"/>
                  <a:tab pos="9275763" algn="l"/>
                </a:tabLst>
              </a:pPr>
              <a:r>
                <a:rPr lang="en-GB" sz="1600">
                  <a:solidFill>
                    <a:srgbClr val="FF3399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Muon</a:t>
              </a:r>
            </a:p>
            <a:p>
              <a:pPr marL="131763" indent="-61913" eaLnBrk="1" hangingPunct="1">
                <a:lnSpc>
                  <a:spcPct val="140000"/>
                </a:lnSpc>
                <a:spcBef>
                  <a:spcPts val="288"/>
                </a:spcBef>
                <a:spcAft>
                  <a:spcPts val="288"/>
                </a:spcAft>
                <a:tabLst>
                  <a:tab pos="131763" algn="l"/>
                  <a:tab pos="588963" algn="l"/>
                  <a:tab pos="1046163" algn="l"/>
                  <a:tab pos="1503363" algn="l"/>
                  <a:tab pos="1960563" algn="l"/>
                  <a:tab pos="2417763" algn="l"/>
                  <a:tab pos="2874963" algn="l"/>
                  <a:tab pos="3332163" algn="l"/>
                  <a:tab pos="3789363" algn="l"/>
                  <a:tab pos="4246563" algn="l"/>
                  <a:tab pos="4703763" algn="l"/>
                  <a:tab pos="5160963" algn="l"/>
                  <a:tab pos="5618163" algn="l"/>
                  <a:tab pos="6075363" algn="l"/>
                  <a:tab pos="6532563" algn="l"/>
                  <a:tab pos="6989763" algn="l"/>
                  <a:tab pos="7446963" algn="l"/>
                  <a:tab pos="7904163" algn="l"/>
                  <a:tab pos="8361363" algn="l"/>
                  <a:tab pos="8818563" algn="l"/>
                  <a:tab pos="9275763" algn="l"/>
                </a:tabLst>
              </a:pPr>
              <a:r>
                <a:rPr lang="en-GB" sz="1600">
                  <a:solidFill>
                    <a:srgbClr val="FF3399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Spectrometer</a:t>
              </a:r>
            </a:p>
          </p:txBody>
        </p: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3217863" y="1782763"/>
              <a:ext cx="1055687" cy="4968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 algn="l" eaLnBrk="1" hangingPunct="1">
                <a:lnSpc>
                  <a:spcPct val="122000"/>
                </a:lnSpc>
                <a:spcBef>
                  <a:spcPts val="288"/>
                </a:spcBef>
                <a:spcAft>
                  <a:spcPts val="288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>
                  <a:solidFill>
                    <a:srgbClr val="FF3399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Target</a:t>
              </a: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71438" y="4710113"/>
              <a:ext cx="2411412" cy="1671637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 algn="l" eaLnBrk="1" hangingPunct="1">
                <a:lnSpc>
                  <a:spcPct val="7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0">
                  <a:solidFill>
                    <a:srgbClr val="FF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TARGET TRACKERS</a:t>
              </a:r>
              <a:endParaRPr lang="en-GB" sz="1400" b="0">
                <a:solidFill>
                  <a:srgbClr val="000000"/>
                </a:solidFill>
                <a:latin typeface="Comic Sans MS" charset="0"/>
                <a:ea typeface="ＭＳ Ｐゴシック" charset="-128"/>
                <a:cs typeface="ＭＳ Ｐゴシック" charset="-128"/>
              </a:endParaRPr>
            </a:p>
            <a:p>
              <a:pPr algn="l" eaLnBrk="1" hangingPunct="1"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0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 2x31 scintill. strips walls </a:t>
              </a:r>
            </a:p>
            <a:p>
              <a:pPr algn="l" eaLnBrk="1" hangingPunct="1"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0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 256+256 X-Y strips/wall</a:t>
              </a:r>
            </a:p>
            <a:p>
              <a:pPr algn="l" eaLnBrk="1" hangingPunct="1"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0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 WLS fiber readout</a:t>
              </a:r>
            </a:p>
            <a:p>
              <a:pPr algn="l" eaLnBrk="1" hangingPunct="1"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0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 64-channel PMTs</a:t>
              </a:r>
            </a:p>
            <a:p>
              <a:pPr algn="l" eaLnBrk="1" hangingPunct="1"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0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 63488 channels</a:t>
              </a:r>
            </a:p>
            <a:p>
              <a:pPr algn="l" eaLnBrk="1" hangingPunct="1"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0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 0.8 cm resol., </a:t>
              </a:r>
              <a:r>
                <a:rPr lang="en-GB" sz="1400">
                  <a:solidFill>
                    <a:srgbClr val="000000"/>
                  </a:solidFill>
                  <a:latin typeface="Symbol" charset="2"/>
                  <a:ea typeface="ＭＳ Ｐゴシック" charset="-128"/>
                  <a:cs typeface="ＭＳ Ｐゴシック" charset="-128"/>
                </a:rPr>
                <a:t>e</a:t>
              </a:r>
              <a:r>
                <a:rPr lang="en-GB" sz="1400" b="0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 99%</a:t>
              </a:r>
            </a:p>
            <a:p>
              <a:pPr algn="l" eaLnBrk="1" hangingPunct="1"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0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 rate 20 Hz/pixel @1 p.e.</a:t>
              </a:r>
            </a:p>
            <a:p>
              <a:pPr algn="l" eaLnBrk="1" hangingPunct="1">
                <a:lnSpc>
                  <a:spcPct val="7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GB" sz="1400" b="0">
                <a:solidFill>
                  <a:srgbClr val="000000"/>
                </a:solidFill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4572000" y="5265738"/>
              <a:ext cx="2339975" cy="11160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 algn="l" eaLnBrk="1" hangingPunct="1">
                <a:lnSpc>
                  <a:spcPct val="7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0">
                  <a:solidFill>
                    <a:srgbClr val="FF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INNER TRACKERS</a:t>
              </a:r>
            </a:p>
            <a:p>
              <a:pPr algn="l" eaLnBrk="1" hangingPunct="1"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0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 990-ton dipole magnets </a:t>
              </a:r>
            </a:p>
            <a:p>
              <a:pPr algn="l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0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(B= 1.55 T) instrumented with 22 RPC planes</a:t>
              </a:r>
            </a:p>
            <a:p>
              <a:pPr algn="l" eaLnBrk="1" hangingPunct="1"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0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 3050 m</a:t>
              </a:r>
              <a:r>
                <a:rPr lang="en-GB" sz="1400" b="0" baseline="33000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2</a:t>
              </a:r>
              <a:r>
                <a:rPr lang="en-GB" sz="1400" b="0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, ~1.3 cm res.</a:t>
              </a: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5111750" y="4545013"/>
              <a:ext cx="3306763" cy="576262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 algn="l" eaLnBrk="1" hangingPunct="1">
                <a:lnSpc>
                  <a:spcPct val="8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0">
                  <a:solidFill>
                    <a:srgbClr val="FF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HIGH PRECISION TRACKERS</a:t>
              </a:r>
              <a:endParaRPr lang="en-GB" sz="1400" b="0">
                <a:solidFill>
                  <a:srgbClr val="000000"/>
                </a:solidFill>
                <a:latin typeface="Comic Sans MS" charset="0"/>
                <a:ea typeface="ＭＳ Ｐゴシック" charset="-128"/>
                <a:cs typeface="ＭＳ Ｐゴシック" charset="-128"/>
              </a:endParaRPr>
            </a:p>
            <a:p>
              <a:pPr algn="l" eaLnBrk="1" hangingPunct="1">
                <a:lnSpc>
                  <a:spcPct val="8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0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6 drift-tube layers/spectrometer</a:t>
              </a:r>
            </a:p>
            <a:p>
              <a:pPr algn="l" eaLnBrk="1" hangingPunct="1">
                <a:lnSpc>
                  <a:spcPct val="8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0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spatial resolution &lt; 0.5 mm</a:t>
              </a:r>
            </a:p>
          </p:txBody>
        </p: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431800" y="1919288"/>
              <a:ext cx="795338" cy="3952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 eaLnBrk="1" hangingPunct="1">
                <a:lnSpc>
                  <a:spcPct val="151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>
                  <a:solidFill>
                    <a:srgbClr val="FF3399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Veto</a:t>
              </a: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5083175" y="1971675"/>
              <a:ext cx="912813" cy="5413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 eaLnBrk="1" hangingPunct="1">
                <a:lnSpc>
                  <a:spcPct val="151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>
                  <a:solidFill>
                    <a:srgbClr val="FFFFFF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Drift</a:t>
              </a:r>
            </a:p>
            <a:p>
              <a:pPr eaLnBrk="1" hangingPunct="1">
                <a:lnSpc>
                  <a:spcPct val="62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>
                  <a:solidFill>
                    <a:srgbClr val="FFFFFF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tubes</a:t>
              </a:r>
            </a:p>
          </p:txBody>
        </p:sp>
        <p:sp>
          <p:nvSpPr>
            <p:cNvPr id="24" name="Text Box 20"/>
            <p:cNvSpPr txBox="1">
              <a:spLocks noChangeArrowheads="1"/>
            </p:cNvSpPr>
            <p:nvPr/>
          </p:nvSpPr>
          <p:spPr bwMode="auto">
            <a:xfrm>
              <a:off x="4513263" y="1668463"/>
              <a:ext cx="912812" cy="3952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 eaLnBrk="1" hangingPunct="1">
                <a:lnSpc>
                  <a:spcPct val="151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>
                  <a:solidFill>
                    <a:srgbClr val="FFFFFF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RPC</a:t>
              </a:r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1243013" y="1798638"/>
              <a:ext cx="795337" cy="11128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 eaLnBrk="1" hangingPunct="1">
                <a:lnSpc>
                  <a:spcPct val="151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>
                  <a:solidFill>
                    <a:srgbClr val="FFFFFF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ECCs</a:t>
              </a:r>
            </a:p>
            <a:p>
              <a:pPr eaLnBrk="1" hangingPunct="1">
                <a:lnSpc>
                  <a:spcPct val="151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>
                  <a:solidFill>
                    <a:srgbClr val="FFFFFF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scint. strips</a:t>
              </a: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71438" y="3933825"/>
              <a:ext cx="1765300" cy="6445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 algn="l" eaLnBrk="1" hangingPunct="1">
                <a:lnSpc>
                  <a:spcPct val="7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0">
                  <a:solidFill>
                    <a:srgbClr val="FF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BRICK WALLS</a:t>
              </a:r>
              <a:endParaRPr lang="en-GB" sz="1400" b="0">
                <a:solidFill>
                  <a:srgbClr val="000000"/>
                </a:solidFill>
                <a:latin typeface="Comic Sans MS" charset="0"/>
                <a:ea typeface="ＭＳ Ｐゴシック" charset="-128"/>
                <a:cs typeface="ＭＳ Ｐゴシック" charset="-128"/>
              </a:endParaRPr>
            </a:p>
            <a:p>
              <a:pPr algn="l" eaLnBrk="1" hangingPunct="1"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0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 2850 bricks/wall</a:t>
              </a:r>
            </a:p>
            <a:p>
              <a:pPr algn="l" eaLnBrk="1" hangingPunct="1">
                <a:buFont typeface="Arial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0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 53 walls</a:t>
              </a:r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 flipV="1">
              <a:off x="468313" y="2816225"/>
              <a:ext cx="935037" cy="10810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2886075" y="4344988"/>
              <a:ext cx="1360488" cy="8524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 algn="l" eaLnBrk="1" hangingPunct="1">
                <a:lnSpc>
                  <a:spcPct val="8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0">
                  <a:solidFill>
                    <a:srgbClr val="FF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BMS</a:t>
              </a:r>
            </a:p>
            <a:p>
              <a:pPr algn="l" eaLnBrk="1" hangingPunct="1">
                <a:lnSpc>
                  <a:spcPct val="8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 b="0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Brick Manipulator system</a:t>
              </a:r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 flipV="1">
              <a:off x="3167063" y="2312988"/>
              <a:ext cx="288925" cy="197961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 flipV="1">
              <a:off x="3384550" y="3252788"/>
              <a:ext cx="757238" cy="111283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28"/>
            <p:cNvSpPr>
              <a:spLocks noChangeShapeType="1"/>
            </p:cNvSpPr>
            <p:nvPr/>
          </p:nvSpPr>
          <p:spPr bwMode="auto">
            <a:xfrm flipH="1" flipV="1">
              <a:off x="5508625" y="2708275"/>
              <a:ext cx="142875" cy="183673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 flipV="1">
              <a:off x="1727200" y="2852738"/>
              <a:ext cx="107950" cy="183673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30"/>
            <p:cNvSpPr>
              <a:spLocks noChangeShapeType="1"/>
            </p:cNvSpPr>
            <p:nvPr/>
          </p:nvSpPr>
          <p:spPr bwMode="auto">
            <a:xfrm flipH="1" flipV="1">
              <a:off x="4895850" y="2889250"/>
              <a:ext cx="36513" cy="233997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TextBox 4"/>
            <p:cNvSpPr txBox="1">
              <a:spLocks noChangeArrowheads="1"/>
            </p:cNvSpPr>
            <p:nvPr/>
          </p:nvSpPr>
          <p:spPr bwMode="auto">
            <a:xfrm>
              <a:off x="0" y="7938"/>
              <a:ext cx="82438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2400" dirty="0">
                  <a:solidFill>
                    <a:srgbClr val="FF0000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O</a:t>
              </a:r>
              <a:r>
                <a:rPr lang="en-US" sz="2400" dirty="0">
                  <a:latin typeface="+mn-lt"/>
                  <a:ea typeface="ＭＳ Ｐゴシック" charset="-128"/>
                  <a:cs typeface="ＭＳ Ｐゴシック" charset="-128"/>
                </a:rPr>
                <a:t>scillation </a:t>
              </a:r>
              <a:r>
                <a:rPr lang="en-US" sz="2400" dirty="0">
                  <a:solidFill>
                    <a:srgbClr val="FF0000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P</a:t>
              </a:r>
              <a:r>
                <a:rPr lang="en-US" sz="2400" dirty="0">
                  <a:latin typeface="+mn-lt"/>
                  <a:ea typeface="ＭＳ Ｐゴシック" charset="-128"/>
                  <a:cs typeface="ＭＳ Ｐゴシック" charset="-128"/>
                </a:rPr>
                <a:t>roject with </a:t>
              </a:r>
              <a:r>
                <a:rPr lang="en-US" sz="2400" dirty="0">
                  <a:solidFill>
                    <a:srgbClr val="FF0000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E</a:t>
              </a:r>
              <a:r>
                <a:rPr lang="en-US" sz="2400" dirty="0">
                  <a:latin typeface="+mn-lt"/>
                  <a:ea typeface="ＭＳ Ｐゴシック" charset="-128"/>
                  <a:cs typeface="ＭＳ Ｐゴシック" charset="-128"/>
                </a:rPr>
                <a:t>mulsion </a:t>
              </a:r>
              <a:r>
                <a:rPr lang="en-US" sz="2400" dirty="0" err="1">
                  <a:latin typeface="+mn-lt"/>
                  <a:ea typeface="ＭＳ Ｐゴシック" charset="-128"/>
                  <a:cs typeface="ＭＳ Ｐゴシック" charset="-128"/>
                </a:rPr>
                <a:t>t</a:t>
              </a:r>
              <a:r>
                <a:rPr lang="en-US" sz="2400" dirty="0" err="1">
                  <a:solidFill>
                    <a:srgbClr val="FF0000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R</a:t>
              </a:r>
              <a:r>
                <a:rPr lang="en-US" sz="2400" dirty="0" err="1">
                  <a:latin typeface="+mn-lt"/>
                  <a:ea typeface="ＭＳ Ｐゴシック" charset="-128"/>
                  <a:cs typeface="ＭＳ Ｐゴシック" charset="-128"/>
                </a:rPr>
                <a:t>acking</a:t>
              </a:r>
              <a:r>
                <a:rPr lang="en-US" sz="2400" dirty="0">
                  <a:latin typeface="+mn-lt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A</a:t>
              </a:r>
              <a:r>
                <a:rPr lang="en-US" sz="2400" dirty="0">
                  <a:latin typeface="+mn-lt"/>
                  <a:ea typeface="ＭＳ Ｐゴシック" charset="-128"/>
                  <a:cs typeface="ＭＳ Ｐゴシック" charset="-128"/>
                </a:rPr>
                <a:t>pparatus</a:t>
              </a:r>
              <a:endParaRPr lang="it-IT" sz="2400" dirty="0"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" name="TextBox 254"/>
            <p:cNvSpPr txBox="1">
              <a:spLocks noChangeArrowheads="1"/>
            </p:cNvSpPr>
            <p:nvPr/>
          </p:nvSpPr>
          <p:spPr bwMode="auto">
            <a:xfrm>
              <a:off x="7488238" y="1557338"/>
              <a:ext cx="1655762" cy="146526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it-IT" sz="1800">
                  <a:solidFill>
                    <a:srgbClr val="0066FF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Detector</a:t>
              </a:r>
            </a:p>
            <a:p>
              <a:pPr algn="l" eaLnBrk="1" hangingPunct="1"/>
              <a:r>
                <a:rPr lang="it-IT" sz="1800">
                  <a:solidFill>
                    <a:srgbClr val="0066FF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supermodules construction</a:t>
              </a:r>
              <a:r>
                <a:rPr lang="it-IT" sz="1800" b="0">
                  <a:solidFill>
                    <a:srgbClr val="0066FF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:</a:t>
              </a:r>
            </a:p>
            <a:p>
              <a:pPr algn="l" eaLnBrk="1" hangingPunct="1"/>
              <a:r>
                <a:rPr lang="it-IT" sz="1800" b="0">
                  <a:solidFill>
                    <a:srgbClr val="FF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Sept. 2003 - spring 2007</a:t>
              </a:r>
            </a:p>
          </p:txBody>
        </p:sp>
        <p:grpSp>
          <p:nvGrpSpPr>
            <p:cNvPr id="36" name="Group 61"/>
            <p:cNvGrpSpPr>
              <a:grpSpLocks/>
            </p:cNvGrpSpPr>
            <p:nvPr/>
          </p:nvGrpSpPr>
          <p:grpSpPr bwMode="auto">
            <a:xfrm>
              <a:off x="1908175" y="5389563"/>
              <a:ext cx="2376488" cy="847725"/>
              <a:chOff x="1202" y="3395"/>
              <a:chExt cx="1497" cy="534"/>
            </a:xfrm>
          </p:grpSpPr>
          <p:sp>
            <p:nvSpPr>
              <p:cNvPr id="37" name="Text Box 23"/>
              <p:cNvSpPr txBox="1">
                <a:spLocks noChangeArrowheads="1"/>
              </p:cNvSpPr>
              <p:nvPr/>
            </p:nvSpPr>
            <p:spPr bwMode="auto">
              <a:xfrm>
                <a:off x="1315" y="3465"/>
                <a:ext cx="1270" cy="43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5000" rIns="90000" bIns="45000">
                <a:prstTxWarp prst="textNoShape">
                  <a:avLst/>
                </a:prstTxWarp>
              </a:bodyPr>
              <a:lstStyle/>
              <a:p>
                <a:pPr algn="l" eaLnBrk="1" hangingPunct="1">
                  <a:lnSpc>
                    <a:spcPct val="73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sz="1600">
                    <a:latin typeface="Comic Sans MS" charset="0"/>
                    <a:ea typeface="ＭＳ Ｐゴシック" charset="-128"/>
                    <a:cs typeface="ＭＳ Ｐゴシック" charset="-128"/>
                  </a:rPr>
                  <a:t> Target Trackers</a:t>
                </a:r>
              </a:p>
              <a:p>
                <a:pPr algn="l" eaLnBrk="1" hangingPunct="1">
                  <a:lnSpc>
                    <a:spcPct val="73000"/>
                  </a:lnSpc>
                  <a:buFont typeface="Arial" charset="0"/>
                  <a:buChar char="•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sz="1600">
                    <a:solidFill>
                      <a:srgbClr val="0000FF"/>
                    </a:solidFill>
                    <a:latin typeface="Comic Sans MS" charset="0"/>
                    <a:ea typeface="ＭＳ Ｐゴシック" charset="-128"/>
                    <a:cs typeface="ＭＳ Ｐゴシック" charset="-128"/>
                  </a:rPr>
                  <a:t> neutrino trigger</a:t>
                </a:r>
              </a:p>
              <a:p>
                <a:pPr algn="l" eaLnBrk="1" hangingPunct="1">
                  <a:lnSpc>
                    <a:spcPct val="73000"/>
                  </a:lnSpc>
                  <a:buFont typeface="Arial" charset="0"/>
                  <a:buChar char="•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sz="1600">
                    <a:solidFill>
                      <a:srgbClr val="0000FF"/>
                    </a:solidFill>
                    <a:latin typeface="Comic Sans MS" charset="0"/>
                    <a:ea typeface="ＭＳ Ｐゴシック" charset="-128"/>
                    <a:cs typeface="ＭＳ Ｐゴシック" charset="-128"/>
                  </a:rPr>
                  <a:t> brick localization</a:t>
                </a:r>
              </a:p>
            </p:txBody>
          </p:sp>
          <p:sp>
            <p:nvSpPr>
              <p:cNvPr id="38" name="Oval 50"/>
              <p:cNvSpPr>
                <a:spLocks noChangeArrowheads="1"/>
              </p:cNvSpPr>
              <p:nvPr/>
            </p:nvSpPr>
            <p:spPr bwMode="auto">
              <a:xfrm>
                <a:off x="1202" y="3395"/>
                <a:ext cx="1497" cy="534"/>
              </a:xfrm>
              <a:prstGeom prst="ellipse">
                <a:avLst/>
              </a:prstGeom>
              <a:solidFill>
                <a:srgbClr val="00FF00">
                  <a:alpha val="3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9" name="Group 62"/>
            <p:cNvGrpSpPr>
              <a:grpSpLocks/>
            </p:cNvGrpSpPr>
            <p:nvPr/>
          </p:nvGrpSpPr>
          <p:grpSpPr bwMode="auto">
            <a:xfrm>
              <a:off x="6804025" y="5135563"/>
              <a:ext cx="2232025" cy="1389062"/>
              <a:chOff x="4286" y="3235"/>
              <a:chExt cx="1406" cy="875"/>
            </a:xfrm>
          </p:grpSpPr>
          <p:sp>
            <p:nvSpPr>
              <p:cNvPr id="40" name="Text Box 23"/>
              <p:cNvSpPr txBox="1">
                <a:spLocks noChangeArrowheads="1"/>
              </p:cNvSpPr>
              <p:nvPr/>
            </p:nvSpPr>
            <p:spPr bwMode="auto">
              <a:xfrm>
                <a:off x="4399" y="3394"/>
                <a:ext cx="1226" cy="65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5000" rIns="90000" bIns="45000">
                <a:prstTxWarp prst="textNoShape">
                  <a:avLst/>
                </a:prstTxWarp>
              </a:bodyPr>
              <a:lstStyle/>
              <a:p>
                <a:pPr algn="l" eaLnBrk="1" hangingPunct="1">
                  <a:lnSpc>
                    <a:spcPct val="73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sz="1600">
                    <a:solidFill>
                      <a:srgbClr val="000000"/>
                    </a:solidFill>
                    <a:latin typeface="Comic Sans MS" charset="0"/>
                    <a:ea typeface="ＭＳ Ｐゴシック" charset="-128"/>
                    <a:cs typeface="ＭＳ Ｐゴシック" charset="-128"/>
                  </a:rPr>
                  <a:t>RPC + drift tubes in spectrometers:</a:t>
                </a:r>
                <a:endParaRPr lang="en-GB" sz="1600">
                  <a:solidFill>
                    <a:srgbClr val="0000FF"/>
                  </a:solidFill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  <a:p>
                <a:pPr algn="l" eaLnBrk="1" hangingPunct="1">
                  <a:lnSpc>
                    <a:spcPct val="73000"/>
                  </a:lnSpc>
                  <a:buFont typeface="Arial" charset="0"/>
                  <a:buChar char="•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sz="1600">
                    <a:solidFill>
                      <a:srgbClr val="0000FF"/>
                    </a:solidFill>
                    <a:latin typeface="Comic Sans MS" charset="0"/>
                    <a:ea typeface="ＭＳ Ｐゴシック" charset="-128"/>
                    <a:cs typeface="ＭＳ Ｐゴシック" charset="-128"/>
                  </a:rPr>
                  <a:t> muon ID, </a:t>
                </a:r>
              </a:p>
              <a:p>
                <a:pPr algn="l" eaLnBrk="1" hangingPunct="1">
                  <a:lnSpc>
                    <a:spcPct val="73000"/>
                  </a:lnSpc>
                  <a:buFont typeface="Arial" charset="0"/>
                  <a:buChar char="•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sz="1600">
                    <a:solidFill>
                      <a:srgbClr val="0000FF"/>
                    </a:solidFill>
                    <a:latin typeface="Comic Sans MS" charset="0"/>
                    <a:ea typeface="ＭＳ Ｐゴシック" charset="-128"/>
                    <a:cs typeface="ＭＳ Ｐゴシック" charset="-128"/>
                  </a:rPr>
                  <a:t> momentum,</a:t>
                </a:r>
              </a:p>
              <a:p>
                <a:pPr algn="l" eaLnBrk="1" hangingPunct="1">
                  <a:lnSpc>
                    <a:spcPct val="73000"/>
                  </a:lnSpc>
                  <a:buFont typeface="Arial" charset="0"/>
                  <a:buChar char="•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sz="1600">
                    <a:solidFill>
                      <a:srgbClr val="0000FF"/>
                    </a:solidFill>
                    <a:latin typeface="Comic Sans MS" charset="0"/>
                    <a:ea typeface="ＭＳ Ｐゴシック" charset="-128"/>
                    <a:cs typeface="ＭＳ Ｐゴシック" charset="-128"/>
                  </a:rPr>
                  <a:t> charge</a:t>
                </a:r>
              </a:p>
            </p:txBody>
          </p:sp>
          <p:sp>
            <p:nvSpPr>
              <p:cNvPr id="41" name="Oval 53"/>
              <p:cNvSpPr>
                <a:spLocks noChangeArrowheads="1"/>
              </p:cNvSpPr>
              <p:nvPr/>
            </p:nvSpPr>
            <p:spPr bwMode="auto">
              <a:xfrm>
                <a:off x="4286" y="3235"/>
                <a:ext cx="1406" cy="875"/>
              </a:xfrm>
              <a:prstGeom prst="ellipse">
                <a:avLst/>
              </a:prstGeom>
              <a:solidFill>
                <a:srgbClr val="00FF00">
                  <a:alpha val="31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2" name="Line 4"/>
            <p:cNvSpPr>
              <a:spLocks noChangeShapeType="1"/>
            </p:cNvSpPr>
            <p:nvPr/>
          </p:nvSpPr>
          <p:spPr bwMode="auto">
            <a:xfrm flipH="1">
              <a:off x="5867400" y="3392488"/>
              <a:ext cx="936625" cy="685800"/>
            </a:xfrm>
            <a:prstGeom prst="line">
              <a:avLst/>
            </a:prstGeom>
            <a:noFill/>
            <a:ln w="54720">
              <a:solidFill>
                <a:srgbClr val="FFFF00"/>
              </a:solidFill>
              <a:miter lim="800000"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Text Box 3"/>
            <p:cNvSpPr txBox="1">
              <a:spLocks noChangeArrowheads="1"/>
            </p:cNvSpPr>
            <p:nvPr/>
          </p:nvSpPr>
          <p:spPr bwMode="auto">
            <a:xfrm rot="19442331">
              <a:off x="6300788" y="3573463"/>
              <a:ext cx="585787" cy="3556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l" eaLnBrk="1" hangingPunct="1">
                <a:lnSpc>
                  <a:spcPct val="124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400">
                  <a:solidFill>
                    <a:srgbClr val="FFFF00"/>
                  </a:solidFill>
                  <a:latin typeface="Helvetica" charset="0"/>
                  <a:ea typeface="ＭＳ Ｐゴシック" charset="-128"/>
                  <a:cs typeface="ＭＳ Ｐゴシック" charset="-128"/>
                </a:rPr>
                <a:t>10 m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676400" y="1524000"/>
            <a:ext cx="5410200" cy="1776413"/>
            <a:chOff x="1676400" y="1524000"/>
            <a:chExt cx="5410200" cy="1776413"/>
          </a:xfrm>
        </p:grpSpPr>
        <p:pic>
          <p:nvPicPr>
            <p:cNvPr id="47" name="Picture 5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19600" y="1524000"/>
              <a:ext cx="2667000" cy="1776413"/>
            </a:xfrm>
            <a:prstGeom prst="rect">
              <a:avLst/>
            </a:prstGeom>
            <a:noFill/>
            <a:ln w="28575" cap="flat" cmpd="sng" algn="ctr">
              <a:solidFill>
                <a:srgbClr val="00009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  <p:sp>
          <p:nvSpPr>
            <p:cNvPr id="48" name="Rectangle 47"/>
            <p:cNvSpPr/>
            <p:nvPr/>
          </p:nvSpPr>
          <p:spPr bwMode="auto">
            <a:xfrm>
              <a:off x="1676400" y="2209800"/>
              <a:ext cx="76200" cy="76200"/>
            </a:xfrm>
            <a:prstGeom prst="rect">
              <a:avLst/>
            </a:prstGeom>
            <a:solidFill>
              <a:srgbClr val="00009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cxnSp>
          <p:nvCxnSpPr>
            <p:cNvPr id="50" name="Straight Connector 49"/>
            <p:cNvCxnSpPr>
              <a:stCxn id="48" idx="2"/>
            </p:cNvCxnSpPr>
            <p:nvPr/>
          </p:nvCxnSpPr>
          <p:spPr bwMode="auto">
            <a:xfrm rot="5400000" flipH="1" flipV="1">
              <a:off x="2686050" y="552450"/>
              <a:ext cx="762000" cy="27051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>
              <a:stCxn id="48" idx="2"/>
            </p:cNvCxnSpPr>
            <p:nvPr/>
          </p:nvCxnSpPr>
          <p:spPr bwMode="auto">
            <a:xfrm rot="16200000" flipH="1">
              <a:off x="2571750" y="1428750"/>
              <a:ext cx="990600" cy="27051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root:Applications:Microsoft Office 2004:Templates:Presentations:Designs:Profile</Template>
  <TotalTime>10786</TotalTime>
  <Words>2096</Words>
  <Application>Microsoft Office PowerPoint</Application>
  <PresentationFormat>On-screen Show (4:3)</PresentationFormat>
  <Paragraphs>506</Paragraphs>
  <Slides>27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Profile</vt:lpstr>
      <vt:lpstr>Equation</vt:lpstr>
      <vt:lpstr>The OPERA experiment</vt:lpstr>
      <vt:lpstr>The OPERA collaboration</vt:lpstr>
      <vt:lpstr>Physical motivations</vt:lpstr>
      <vt:lpstr>CNGS beam</vt:lpstr>
      <vt:lpstr>CNGS beam</vt:lpstr>
      <vt:lpstr>CNGS runs</vt:lpstr>
      <vt:lpstr>2009 CNGS run</vt:lpstr>
      <vt:lpstr>How to detect a tau</vt:lpstr>
      <vt:lpstr>Slide 9</vt:lpstr>
      <vt:lpstr>OPERA target</vt:lpstr>
      <vt:lpstr>OPERA as real time experiment</vt:lpstr>
      <vt:lpstr>OPERA as hybrid detector</vt:lpstr>
      <vt:lpstr>OPERA hybrid det.: vertex location</vt:lpstr>
      <vt:lpstr>Status of 2008 vertex location</vt:lpstr>
      <vt:lpstr>Decay search: work in progress….</vt:lpstr>
      <vt:lpstr>Decay search</vt:lpstr>
      <vt:lpstr>Long charm decay</vt:lpstr>
      <vt:lpstr>Momentum reconstruction by Multiple Coulomb scattering  </vt:lpstr>
      <vt:lpstr>Multi prong charm decay</vt:lpstr>
      <vt:lpstr>2008 CNGS run: summary </vt:lpstr>
      <vt:lpstr>OPERA signal and background</vt:lpstr>
      <vt:lpstr>Impact parameter study</vt:lpstr>
      <vt:lpstr>Hadronic reinteraction </vt:lpstr>
      <vt:lpstr>g detection and π0 reconstruction</vt:lpstr>
      <vt:lpstr>Example of g to vertex attachment</vt:lpstr>
      <vt:lpstr>Example of g to vertex attachment</vt:lpstr>
      <vt:lpstr>Conclusions</vt:lpstr>
    </vt:vector>
  </TitlesOfParts>
  <Manager/>
  <Company>INFN Padova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neutrino interactions surrounding the detector</dc:title>
  <dc:subject/>
  <dc:creator>Stefano Dusini</dc:creator>
  <cp:keywords/>
  <dc:description/>
  <cp:lastModifiedBy>EMFCSC</cp:lastModifiedBy>
  <cp:revision>91</cp:revision>
  <cp:lastPrinted>2007-11-08T11:38:01Z</cp:lastPrinted>
  <dcterms:created xsi:type="dcterms:W3CDTF">2009-09-17T15:22:25Z</dcterms:created>
  <dcterms:modified xsi:type="dcterms:W3CDTF">2009-09-17T18:06:36Z</dcterms:modified>
  <cp:category/>
</cp:coreProperties>
</file>