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53"/>
  </p:notesMasterIdLst>
  <p:handoutMasterIdLst>
    <p:handoutMasterId r:id="rId54"/>
  </p:handoutMasterIdLst>
  <p:sldIdLst>
    <p:sldId id="257" r:id="rId2"/>
    <p:sldId id="259" r:id="rId3"/>
    <p:sldId id="312" r:id="rId4"/>
    <p:sldId id="261" r:id="rId5"/>
    <p:sldId id="262" r:id="rId6"/>
    <p:sldId id="263" r:id="rId7"/>
    <p:sldId id="266" r:id="rId8"/>
    <p:sldId id="264" r:id="rId9"/>
    <p:sldId id="265" r:id="rId10"/>
    <p:sldId id="272" r:id="rId11"/>
    <p:sldId id="268" r:id="rId12"/>
    <p:sldId id="273" r:id="rId13"/>
    <p:sldId id="274" r:id="rId14"/>
    <p:sldId id="275" r:id="rId15"/>
    <p:sldId id="276" r:id="rId16"/>
    <p:sldId id="267" r:id="rId17"/>
    <p:sldId id="277" r:id="rId18"/>
    <p:sldId id="278" r:id="rId19"/>
    <p:sldId id="279" r:id="rId20"/>
    <p:sldId id="280" r:id="rId21"/>
    <p:sldId id="258" r:id="rId22"/>
    <p:sldId id="298" r:id="rId23"/>
    <p:sldId id="299" r:id="rId24"/>
    <p:sldId id="300" r:id="rId25"/>
    <p:sldId id="301" r:id="rId26"/>
    <p:sldId id="302" r:id="rId27"/>
    <p:sldId id="282" r:id="rId28"/>
    <p:sldId id="296" r:id="rId29"/>
    <p:sldId id="271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309" r:id="rId38"/>
    <p:sldId id="310" r:id="rId39"/>
    <p:sldId id="311" r:id="rId40"/>
    <p:sldId id="303" r:id="rId41"/>
    <p:sldId id="291" r:id="rId42"/>
    <p:sldId id="304" r:id="rId43"/>
    <p:sldId id="305" r:id="rId44"/>
    <p:sldId id="306" r:id="rId45"/>
    <p:sldId id="307" r:id="rId46"/>
    <p:sldId id="308" r:id="rId47"/>
    <p:sldId id="281" r:id="rId48"/>
    <p:sldId id="314" r:id="rId49"/>
    <p:sldId id="315" r:id="rId50"/>
    <p:sldId id="313" r:id="rId51"/>
    <p:sldId id="295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8" autoAdjust="0"/>
  </p:normalViewPr>
  <p:slideViewPr>
    <p:cSldViewPr>
      <p:cViewPr varScale="1">
        <p:scale>
          <a:sx n="70" d="100"/>
          <a:sy n="70" d="100"/>
        </p:scale>
        <p:origin x="-116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8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image" Target="../media/image79.wmf"/><Relationship Id="rId1" Type="http://schemas.openxmlformats.org/officeDocument/2006/relationships/image" Target="../media/image78.wmf"/><Relationship Id="rId4" Type="http://schemas.openxmlformats.org/officeDocument/2006/relationships/image" Target="../media/image8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86.wmf"/><Relationship Id="rId1" Type="http://schemas.openxmlformats.org/officeDocument/2006/relationships/image" Target="../media/image99.wmf"/><Relationship Id="rId4" Type="http://schemas.openxmlformats.org/officeDocument/2006/relationships/image" Target="../media/image10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5E65E-CD4F-4CD2-90A8-6E1EE0BB0FC8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August 15, 2012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362B9-784A-42FF-A527-A69A54117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571734-BB0A-4105-A670-8FC8C7C8FDDC}" type="datetimeFigureOut">
              <a:rPr lang="en-US" smtClean="0"/>
              <a:pPr/>
              <a:t>9/20/2012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August 15, 2012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BE1940-8123-4F36-99A9-170494AD53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BE1940-8123-4F36-99A9-170494AD53AA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August 15, 2012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Koç</a:t>
            </a:r>
            <a:endParaRPr lang="en-US" alt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Koç</a:t>
            </a:r>
            <a:endParaRPr lang="en-US" alt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Koç</a:t>
            </a:r>
            <a:endParaRPr lang="en-US" alt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Koç</a:t>
            </a:r>
            <a:endParaRPr lang="en-US" alt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Koç</a:t>
            </a:r>
            <a:endParaRPr lang="en-US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Koç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FE6499-C07C-4FCD-B810-2456FB87BD45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Koç</a:t>
            </a:r>
            <a:endParaRPr lang="en-US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Koç</a:t>
            </a:r>
            <a:endParaRPr lang="en-US" altLang="en-US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Koç</a:t>
            </a:r>
            <a:endParaRPr lang="en-US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Koç</a:t>
            </a:r>
            <a:endParaRPr lang="en-US" alt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smtClean="0"/>
              <a:t>Koç</a:t>
            </a:r>
            <a:endParaRPr lang="en-US" alt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A3200-2B2F-4E0E-9600-475BE848CA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oleObject" Target="../embeddings/oleObject2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3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3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7.png"/><Relationship Id="rId5" Type="http://schemas.openxmlformats.org/officeDocument/2006/relationships/oleObject" Target="../embeddings/oleObject42.bin"/><Relationship Id="rId4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4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5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5.bin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5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oleObject" Target="../embeddings/oleObject58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2.bin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87.wmf"/><Relationship Id="rId4" Type="http://schemas.openxmlformats.org/officeDocument/2006/relationships/oleObject" Target="../embeddings/oleObject64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6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7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10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8382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i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Lepton pair production </a:t>
            </a:r>
          </a:p>
          <a:p>
            <a:pPr algn="ctr"/>
            <a:r>
              <a:rPr lang="en-US" sz="3600" i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at RHIC and LHC</a:t>
            </a:r>
            <a:r>
              <a:rPr lang="tr-TR" sz="3600" i="1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 energies</a:t>
            </a:r>
            <a:endParaRPr lang="en-US" sz="3600" i="1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24000" y="3505200"/>
            <a:ext cx="6858000" cy="2438400"/>
          </a:xfrm>
          <a:prstGeom prst="rect">
            <a:avLst/>
          </a:prstGeom>
        </p:spPr>
        <p:txBody>
          <a:bodyPr/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en-US" sz="40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Cem Güçlü</a:t>
            </a:r>
            <a:endParaRPr kumimoji="0" lang="en-US" altLang="en-US" sz="4000" b="0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altLang="en-US" sz="4000" b="0" i="1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İstanbul </a:t>
            </a:r>
            <a:r>
              <a:rPr kumimoji="0" lang="tr-TR" altLang="en-US" sz="4000" b="0" i="1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t>Technical University</a:t>
            </a:r>
          </a:p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tr-TR" altLang="en-US" sz="2800" b="0" i="1" u="none" strike="noStrike" kern="1200" cap="none" spc="0" normalizeH="0" noProof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Physics Department</a:t>
            </a:r>
            <a:endParaRPr kumimoji="0" lang="en-US" altLang="en-US" sz="2800" b="0" i="1" u="none" strike="noStrike" kern="1200" cap="none" spc="0" normalizeH="0" noProof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endParaRPr kumimoji="0" lang="en-US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997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smtClean="0">
                <a:solidFill>
                  <a:srgbClr val="FF0000"/>
                </a:solidFill>
              </a:rPr>
              <a:t>The four-vector potential in the rest frame of a charge point Z, </a:t>
            </a:r>
          </a:p>
          <a:p>
            <a:r>
              <a:rPr lang="tr-TR" sz="2400" smtClean="0">
                <a:solidFill>
                  <a:srgbClr val="FF0000"/>
                </a:solidFill>
              </a:rPr>
              <a:t>centered at the coordinates   ( 0, b/2, 0 )</a:t>
            </a:r>
            <a:endParaRPr lang="en-US" sz="2400">
              <a:solidFill>
                <a:srgbClr val="FF0000"/>
              </a:solidFill>
            </a:endParaRPr>
          </a:p>
        </p:txBody>
      </p:sp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614363" y="4648200"/>
          <a:ext cx="7408862" cy="1524000"/>
        </p:xfrm>
        <a:graphic>
          <a:graphicData uri="http://schemas.openxmlformats.org/presentationml/2006/ole">
            <p:oleObj spid="_x0000_s37890" name="Equation" r:id="rId3" imgW="2222280" imgH="457200" progId="Equation.3">
              <p:embed/>
            </p:oleObj>
          </a:graphicData>
        </a:graphic>
      </p:graphicFrame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5048250" y="3549650"/>
          <a:ext cx="114300" cy="215900"/>
        </p:xfrm>
        <a:graphic>
          <a:graphicData uri="http://schemas.openxmlformats.org/presentationml/2006/ole">
            <p:oleObj spid="_x0000_s37891" name="Equation" r:id="rId4" imgW="114120" imgH="215640" progId="Equation.3">
              <p:embed/>
            </p:oleObj>
          </a:graphicData>
        </a:graphic>
      </p:graphicFrame>
      <p:graphicFrame>
        <p:nvGraphicFramePr>
          <p:cNvPr id="37892" name="Object 7"/>
          <p:cNvGraphicFramePr>
            <a:graphicFrameLocks noChangeAspect="1"/>
          </p:cNvGraphicFramePr>
          <p:nvPr/>
        </p:nvGraphicFramePr>
        <p:xfrm>
          <a:off x="500063" y="3070225"/>
          <a:ext cx="2733675" cy="909638"/>
        </p:xfrm>
        <a:graphic>
          <a:graphicData uri="http://schemas.openxmlformats.org/presentationml/2006/ole">
            <p:oleObj spid="_x0000_s37892" name="Equation" r:id="rId5" imgW="799920" imgH="266400" progId="Equation.3">
              <p:embed/>
            </p:oleObj>
          </a:graphicData>
        </a:graphic>
      </p:graphicFrame>
      <p:sp>
        <p:nvSpPr>
          <p:cNvPr id="23" name="Oval 22"/>
          <p:cNvSpPr/>
          <p:nvPr/>
        </p:nvSpPr>
        <p:spPr>
          <a:xfrm>
            <a:off x="4648200" y="2667000"/>
            <a:ext cx="21431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862514" y="3167066"/>
            <a:ext cx="285752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7720034" y="1309678"/>
            <a:ext cx="21431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6" name="Straight Arrow Connector 25"/>
          <p:cNvCxnSpPr/>
          <p:nvPr/>
        </p:nvCxnSpPr>
        <p:spPr>
          <a:xfrm rot="10800000">
            <a:off x="7434282" y="1881182"/>
            <a:ext cx="285752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5684051" y="2559843"/>
            <a:ext cx="1214446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362712" y="2381248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391400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tr-TR" smtClean="0">
                <a:solidFill>
                  <a:srgbClr val="FF0000"/>
                </a:solidFill>
              </a:rPr>
              <a:t>İn momentum space:</a:t>
            </a:r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127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12725" y="1692275"/>
          <a:ext cx="8534400" cy="3943350"/>
        </p:xfrm>
        <a:graphic>
          <a:graphicData uri="http://schemas.openxmlformats.org/presentationml/2006/ole">
            <p:oleObj spid="_x0000_s30722" name="Equation" r:id="rId3" imgW="2971800" imgH="1358640" progId="Equation.3">
              <p:embed/>
            </p:oleObj>
          </a:graphicData>
        </a:graphic>
      </p:graphicFrame>
      <p:sp>
        <p:nvSpPr>
          <p:cNvPr id="11272" name="Rectangle 13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1273" name="Date Placeholder 8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2012</a:t>
            </a:r>
            <a:endParaRPr lang="en-US" smtClean="0"/>
          </a:p>
        </p:txBody>
      </p:sp>
      <p:sp>
        <p:nvSpPr>
          <p:cNvPr id="11274" name="Slide Number Placeholder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4F5F06-BB60-4507-876B-186B7022261C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1275" name="Footer Placeholder 10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143000" y="533400"/>
            <a:ext cx="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43000" y="152400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533400" y="208280"/>
          <a:ext cx="495300" cy="561340"/>
        </p:xfrm>
        <a:graphic>
          <a:graphicData uri="http://schemas.openxmlformats.org/presentationml/2006/ole">
            <p:oleObj spid="_x0000_s38914" name="Equation" r:id="rId3" imgW="190440" imgH="21564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2667000" y="1295400"/>
          <a:ext cx="241540" cy="533400"/>
        </p:xfrm>
        <a:graphic>
          <a:graphicData uri="http://schemas.openxmlformats.org/presentationml/2006/ole">
            <p:oleObj spid="_x0000_s38915" name="Equation" r:id="rId4" imgW="152280" imgH="215640" progId="Equation.3">
              <p:embed/>
            </p:oleObj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562600" y="533400"/>
            <a:ext cx="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562600" y="152400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953000" y="208280"/>
          <a:ext cx="495300" cy="561340"/>
        </p:xfrm>
        <a:graphic>
          <a:graphicData uri="http://schemas.openxmlformats.org/presentationml/2006/ole">
            <p:oleObj spid="_x0000_s38916" name="Equation" r:id="rId5" imgW="190440" imgH="21564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7162800" y="1371600"/>
          <a:ext cx="261938" cy="533400"/>
        </p:xfrm>
        <a:graphic>
          <a:graphicData uri="http://schemas.openxmlformats.org/presentationml/2006/ole">
            <p:oleObj spid="_x0000_s38917" name="Equation" r:id="rId6" imgW="164880" imgH="215640" progId="Equation.3">
              <p:embed/>
            </p:oleObj>
          </a:graphicData>
        </a:graphic>
      </p:graphicFrame>
      <p:cxnSp>
        <p:nvCxnSpPr>
          <p:cNvPr id="18" name="Straight Arrow Connector 17"/>
          <p:cNvCxnSpPr/>
          <p:nvPr/>
        </p:nvCxnSpPr>
        <p:spPr>
          <a:xfrm>
            <a:off x="6019800" y="1066800"/>
            <a:ext cx="5334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6629400" y="838200"/>
          <a:ext cx="381000" cy="508000"/>
        </p:xfrm>
        <a:graphic>
          <a:graphicData uri="http://schemas.openxmlformats.org/presentationml/2006/ole">
            <p:oleObj spid="_x0000_s38918" name="Equation" r:id="rId7" imgW="152280" imgH="20304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219200" y="1905000"/>
            <a:ext cx="519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>
                <a:solidFill>
                  <a:srgbClr val="FF0000"/>
                </a:solidFill>
              </a:rPr>
              <a:t>Lorentz transform this potential to the moving frame:</a:t>
            </a:r>
            <a:endParaRPr lang="en-US">
              <a:solidFill>
                <a:srgbClr val="FF0000"/>
              </a:solidFill>
            </a:endParaRPr>
          </a:p>
        </p:txBody>
      </p:sp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1452563" y="2362200"/>
          <a:ext cx="4376737" cy="1816100"/>
        </p:xfrm>
        <a:graphic>
          <a:graphicData uri="http://schemas.openxmlformats.org/presentationml/2006/ole">
            <p:oleObj spid="_x0000_s38921" name="Equation" r:id="rId8" imgW="1714320" imgH="711000" progId="Equation.3">
              <p:embed/>
            </p:oleObj>
          </a:graphicData>
        </a:graphic>
      </p:graphicFrame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654050" y="4343400"/>
          <a:ext cx="6694488" cy="1182688"/>
        </p:xfrm>
        <a:graphic>
          <a:graphicData uri="http://schemas.openxmlformats.org/presentationml/2006/ole">
            <p:oleObj spid="_x0000_s38922" name="Equation" r:id="rId9" imgW="27302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152400"/>
            <a:ext cx="2059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Equation of motion: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85800"/>
            <a:ext cx="8434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1. We construct a semiclassical action in terms of a time-dependent many electron state </a:t>
            </a:r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382000" y="685800"/>
          <a:ext cx="539750" cy="345440"/>
        </p:xfrm>
        <a:graphic>
          <a:graphicData uri="http://schemas.openxmlformats.org/presentationml/2006/ole">
            <p:oleObj spid="_x0000_s41986" name="Equation" r:id="rId3" imgW="317160" imgH="203040" progId="Equation.3">
              <p:embed/>
            </p:oleObj>
          </a:graphicData>
        </a:graphic>
      </p:graphicFrame>
      <p:graphicFrame>
        <p:nvGraphicFramePr>
          <p:cNvPr id="41987" name="Object 6"/>
          <p:cNvGraphicFramePr>
            <a:graphicFrameLocks noChangeAspect="1"/>
          </p:cNvGraphicFramePr>
          <p:nvPr/>
        </p:nvGraphicFramePr>
        <p:xfrm>
          <a:off x="838200" y="1219200"/>
          <a:ext cx="6858000" cy="868363"/>
        </p:xfrm>
        <a:graphic>
          <a:graphicData uri="http://schemas.openxmlformats.org/presentationml/2006/ole">
            <p:oleObj spid="_x0000_s41987" name="Equation" r:id="rId4" imgW="5715000" imgH="72360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52400" y="2286000"/>
            <a:ext cx="8554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2. We assume that the initial state vector corresponds to a single Slater determinant   |0&gt;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143000" y="2819400"/>
          <a:ext cx="3005138" cy="819444"/>
        </p:xfrm>
        <a:graphic>
          <a:graphicData uri="http://schemas.openxmlformats.org/presentationml/2006/ole">
            <p:oleObj spid="_x0000_s41989" name="Equation" r:id="rId5" imgW="1257120" imgH="342720" progId="Equation.3">
              <p:embed/>
            </p:oleObj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486400" y="2819400"/>
          <a:ext cx="3048000" cy="655484"/>
        </p:xfrm>
        <a:graphic>
          <a:graphicData uri="http://schemas.openxmlformats.org/presentationml/2006/ole">
            <p:oleObj spid="_x0000_s41990" name="Equation" r:id="rId6" imgW="1180800" imgH="253800" progId="Equation.3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57200" y="4191000"/>
          <a:ext cx="3962400" cy="1398494"/>
        </p:xfrm>
        <a:graphic>
          <a:graphicData uri="http://schemas.openxmlformats.org/presentationml/2006/ole">
            <p:oleObj spid="_x0000_s41991" name="Equation" r:id="rId7" imgW="1942920" imgH="68580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410200" y="4343400"/>
          <a:ext cx="2362200" cy="1423792"/>
        </p:xfrm>
        <a:graphic>
          <a:graphicData uri="http://schemas.openxmlformats.org/presentationml/2006/ole">
            <p:oleObj spid="_x0000_s41992" name="Equation" r:id="rId8" imgW="927000" imgH="55872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257800" y="3886200"/>
            <a:ext cx="3705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Single particle and anti-particle states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85800"/>
            <a:ext cx="785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3. We assume the dynamics governing the time evolution of the states is unitery: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33400" y="1295400"/>
          <a:ext cx="7886700" cy="685800"/>
        </p:xfrm>
        <a:graphic>
          <a:graphicData uri="http://schemas.openxmlformats.org/presentationml/2006/ole">
            <p:oleObj spid="_x0000_s43010" name="Equation" r:id="rId3" imgW="2920680" imgH="2538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600" y="2286000"/>
            <a:ext cx="579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Therefore, the equation of motion can be cast into the form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828800" y="2895600"/>
          <a:ext cx="3962400" cy="3129963"/>
        </p:xfrm>
        <a:graphic>
          <a:graphicData uri="http://schemas.openxmlformats.org/presentationml/2006/ole">
            <p:oleObj spid="_x0000_s43011" name="Equation" r:id="rId4" imgW="1511280" imgH="11937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247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With the above assumptions, all orders processes can be obtained. In particular, those</a:t>
            </a:r>
          </a:p>
          <a:p>
            <a:r>
              <a:rPr lang="tr-TR" smtClean="0"/>
              <a:t>solutions which are perturbative in potential can ve expressed as the series</a:t>
            </a:r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62000" y="1524000"/>
          <a:ext cx="8077200" cy="1860204"/>
        </p:xfrm>
        <a:graphic>
          <a:graphicData uri="http://schemas.openxmlformats.org/presentationml/2006/ole">
            <p:oleObj spid="_x0000_s44034" name="Equation" r:id="rId3" imgW="4190760" imgH="96516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3886200"/>
            <a:ext cx="5697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Where in above equation, the lowest-order terms is simply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24000" y="4495800"/>
          <a:ext cx="3327400" cy="457200"/>
        </p:xfrm>
        <a:graphic>
          <a:graphicData uri="http://schemas.openxmlformats.org/presentationml/2006/ole">
            <p:oleObj spid="_x0000_s44035" name="Equation" r:id="rId4" imgW="16635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5648153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0"/>
            <a:ext cx="7876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/>
              <a:t>Energy diagram of the single-particle Dirac equation and  basic atomic processes </a:t>
            </a:r>
          </a:p>
          <a:p>
            <a:r>
              <a:rPr lang="tr-TR" b="1" dirty="0" smtClean="0"/>
              <a:t>which occur in ion-atom collisons</a:t>
            </a:r>
            <a:endParaRPr lang="tr-TR" b="1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129" y="990600"/>
            <a:ext cx="4073871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0629" y="3200400"/>
            <a:ext cx="3893371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8558-04AF-482E-8562-352C4DF64458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tr-TR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September 20, 2012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Erice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57DC2E-A99B-466E-8EDC-CA8F645705D3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75" name="Line 1027"/>
          <p:cNvSpPr>
            <a:spLocks noChangeShapeType="1"/>
          </p:cNvSpPr>
          <p:nvPr/>
        </p:nvSpPr>
        <p:spPr bwMode="auto">
          <a:xfrm>
            <a:off x="1371600" y="1676400"/>
            <a:ext cx="6324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6" name="Line 1028"/>
          <p:cNvSpPr>
            <a:spLocks noChangeShapeType="1"/>
          </p:cNvSpPr>
          <p:nvPr/>
        </p:nvSpPr>
        <p:spPr bwMode="auto">
          <a:xfrm>
            <a:off x="1371600" y="4038600"/>
            <a:ext cx="6324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7" name="Oval 1029"/>
          <p:cNvSpPr>
            <a:spLocks noChangeArrowheads="1"/>
          </p:cNvSpPr>
          <p:nvPr/>
        </p:nvSpPr>
        <p:spPr bwMode="auto">
          <a:xfrm>
            <a:off x="6096000" y="1219200"/>
            <a:ext cx="152400" cy="914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78" name="Oval 1030"/>
          <p:cNvSpPr>
            <a:spLocks noChangeArrowheads="1"/>
          </p:cNvSpPr>
          <p:nvPr/>
        </p:nvSpPr>
        <p:spPr bwMode="auto">
          <a:xfrm>
            <a:off x="2743200" y="3581400"/>
            <a:ext cx="152400" cy="914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79" name="Freeform 1039"/>
          <p:cNvSpPr>
            <a:spLocks/>
          </p:cNvSpPr>
          <p:nvPr/>
        </p:nvSpPr>
        <p:spPr bwMode="auto">
          <a:xfrm rot="-1366461">
            <a:off x="2667000" y="2971800"/>
            <a:ext cx="1219200" cy="558800"/>
          </a:xfrm>
          <a:custGeom>
            <a:avLst/>
            <a:gdLst>
              <a:gd name="T0" fmla="*/ 0 w 768"/>
              <a:gd name="T1" fmla="*/ 2147483647 h 352"/>
              <a:gd name="T2" fmla="*/ 2147483647 w 768"/>
              <a:gd name="T3" fmla="*/ 2147483647 h 352"/>
              <a:gd name="T4" fmla="*/ 2147483647 w 768"/>
              <a:gd name="T5" fmla="*/ 2147483647 h 352"/>
              <a:gd name="T6" fmla="*/ 2147483647 w 768"/>
              <a:gd name="T7" fmla="*/ 2147483647 h 352"/>
              <a:gd name="T8" fmla="*/ 2147483647 w 768"/>
              <a:gd name="T9" fmla="*/ 2147483647 h 352"/>
              <a:gd name="T10" fmla="*/ 2147483647 w 768"/>
              <a:gd name="T11" fmla="*/ 2147483647 h 352"/>
              <a:gd name="T12" fmla="*/ 2147483647 w 768"/>
              <a:gd name="T13" fmla="*/ 2147483647 h 352"/>
              <a:gd name="T14" fmla="*/ 2147483647 w 768"/>
              <a:gd name="T15" fmla="*/ 2147483647 h 352"/>
              <a:gd name="T16" fmla="*/ 2147483647 w 768"/>
              <a:gd name="T17" fmla="*/ 2147483647 h 3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8"/>
              <a:gd name="T28" fmla="*/ 0 h 352"/>
              <a:gd name="T29" fmla="*/ 768 w 768"/>
              <a:gd name="T30" fmla="*/ 352 h 3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8" h="352">
                <a:moveTo>
                  <a:pt x="0" y="344"/>
                </a:moveTo>
                <a:cubicBezTo>
                  <a:pt x="32" y="224"/>
                  <a:pt x="64" y="104"/>
                  <a:pt x="96" y="104"/>
                </a:cubicBezTo>
                <a:cubicBezTo>
                  <a:pt x="128" y="104"/>
                  <a:pt x="160" y="352"/>
                  <a:pt x="192" y="344"/>
                </a:cubicBezTo>
                <a:cubicBezTo>
                  <a:pt x="224" y="336"/>
                  <a:pt x="256" y="64"/>
                  <a:pt x="288" y="56"/>
                </a:cubicBezTo>
                <a:cubicBezTo>
                  <a:pt x="320" y="48"/>
                  <a:pt x="360" y="296"/>
                  <a:pt x="384" y="296"/>
                </a:cubicBezTo>
                <a:cubicBezTo>
                  <a:pt x="408" y="296"/>
                  <a:pt x="400" y="64"/>
                  <a:pt x="432" y="56"/>
                </a:cubicBezTo>
                <a:cubicBezTo>
                  <a:pt x="464" y="48"/>
                  <a:pt x="544" y="256"/>
                  <a:pt x="576" y="248"/>
                </a:cubicBezTo>
                <a:cubicBezTo>
                  <a:pt x="608" y="240"/>
                  <a:pt x="592" y="16"/>
                  <a:pt x="624" y="8"/>
                </a:cubicBezTo>
                <a:cubicBezTo>
                  <a:pt x="656" y="0"/>
                  <a:pt x="744" y="168"/>
                  <a:pt x="768" y="20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80" name="Freeform 1040"/>
          <p:cNvSpPr>
            <a:spLocks/>
          </p:cNvSpPr>
          <p:nvPr/>
        </p:nvSpPr>
        <p:spPr bwMode="auto">
          <a:xfrm rot="-239229">
            <a:off x="4953000" y="1752600"/>
            <a:ext cx="1219200" cy="558800"/>
          </a:xfrm>
          <a:custGeom>
            <a:avLst/>
            <a:gdLst>
              <a:gd name="T0" fmla="*/ 0 w 768"/>
              <a:gd name="T1" fmla="*/ 2147483647 h 352"/>
              <a:gd name="T2" fmla="*/ 2147483647 w 768"/>
              <a:gd name="T3" fmla="*/ 2147483647 h 352"/>
              <a:gd name="T4" fmla="*/ 2147483647 w 768"/>
              <a:gd name="T5" fmla="*/ 2147483647 h 352"/>
              <a:gd name="T6" fmla="*/ 2147483647 w 768"/>
              <a:gd name="T7" fmla="*/ 2147483647 h 352"/>
              <a:gd name="T8" fmla="*/ 2147483647 w 768"/>
              <a:gd name="T9" fmla="*/ 2147483647 h 352"/>
              <a:gd name="T10" fmla="*/ 2147483647 w 768"/>
              <a:gd name="T11" fmla="*/ 2147483647 h 352"/>
              <a:gd name="T12" fmla="*/ 2147483647 w 768"/>
              <a:gd name="T13" fmla="*/ 2147483647 h 352"/>
              <a:gd name="T14" fmla="*/ 2147483647 w 768"/>
              <a:gd name="T15" fmla="*/ 2147483647 h 352"/>
              <a:gd name="T16" fmla="*/ 2147483647 w 768"/>
              <a:gd name="T17" fmla="*/ 2147483647 h 3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8"/>
              <a:gd name="T28" fmla="*/ 0 h 352"/>
              <a:gd name="T29" fmla="*/ 768 w 768"/>
              <a:gd name="T30" fmla="*/ 352 h 3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8" h="352">
                <a:moveTo>
                  <a:pt x="0" y="344"/>
                </a:moveTo>
                <a:cubicBezTo>
                  <a:pt x="32" y="224"/>
                  <a:pt x="64" y="104"/>
                  <a:pt x="96" y="104"/>
                </a:cubicBezTo>
                <a:cubicBezTo>
                  <a:pt x="128" y="104"/>
                  <a:pt x="160" y="352"/>
                  <a:pt x="192" y="344"/>
                </a:cubicBezTo>
                <a:cubicBezTo>
                  <a:pt x="224" y="336"/>
                  <a:pt x="256" y="64"/>
                  <a:pt x="288" y="56"/>
                </a:cubicBezTo>
                <a:cubicBezTo>
                  <a:pt x="320" y="48"/>
                  <a:pt x="360" y="296"/>
                  <a:pt x="384" y="296"/>
                </a:cubicBezTo>
                <a:cubicBezTo>
                  <a:pt x="408" y="296"/>
                  <a:pt x="400" y="64"/>
                  <a:pt x="432" y="56"/>
                </a:cubicBezTo>
                <a:cubicBezTo>
                  <a:pt x="464" y="48"/>
                  <a:pt x="544" y="256"/>
                  <a:pt x="576" y="248"/>
                </a:cubicBezTo>
                <a:cubicBezTo>
                  <a:pt x="608" y="240"/>
                  <a:pt x="592" y="16"/>
                  <a:pt x="624" y="8"/>
                </a:cubicBezTo>
                <a:cubicBezTo>
                  <a:pt x="656" y="0"/>
                  <a:pt x="744" y="168"/>
                  <a:pt x="768" y="20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81" name="Oval 1041"/>
          <p:cNvSpPr>
            <a:spLocks noChangeArrowheads="1"/>
          </p:cNvSpPr>
          <p:nvPr/>
        </p:nvSpPr>
        <p:spPr bwMode="auto">
          <a:xfrm>
            <a:off x="3810000" y="29718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82" name="Oval 1042"/>
          <p:cNvSpPr>
            <a:spLocks noChangeArrowheads="1"/>
          </p:cNvSpPr>
          <p:nvPr/>
        </p:nvSpPr>
        <p:spPr bwMode="auto">
          <a:xfrm>
            <a:off x="4876800" y="2286000"/>
            <a:ext cx="152400" cy="152400"/>
          </a:xfrm>
          <a:prstGeom prst="ellipse">
            <a:avLst/>
          </a:prstGeom>
          <a:solidFill>
            <a:schemeClr val="tx1"/>
          </a:solidFill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83" name="Line 1044"/>
          <p:cNvSpPr>
            <a:spLocks noChangeShapeType="1"/>
          </p:cNvSpPr>
          <p:nvPr/>
        </p:nvSpPr>
        <p:spPr bwMode="auto">
          <a:xfrm flipV="1">
            <a:off x="3886200" y="2362200"/>
            <a:ext cx="10668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4" name="Line 1047"/>
          <p:cNvSpPr>
            <a:spLocks noChangeShapeType="1"/>
          </p:cNvSpPr>
          <p:nvPr/>
        </p:nvSpPr>
        <p:spPr bwMode="auto">
          <a:xfrm flipH="1">
            <a:off x="5029200" y="2362200"/>
            <a:ext cx="17526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5" name="Line 1048"/>
          <p:cNvSpPr>
            <a:spLocks noChangeShapeType="1"/>
          </p:cNvSpPr>
          <p:nvPr/>
        </p:nvSpPr>
        <p:spPr bwMode="auto">
          <a:xfrm>
            <a:off x="3962400" y="3048000"/>
            <a:ext cx="2743200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170" name="Object 1049"/>
          <p:cNvGraphicFramePr>
            <a:graphicFrameLocks noChangeAspect="1"/>
          </p:cNvGraphicFramePr>
          <p:nvPr/>
        </p:nvGraphicFramePr>
        <p:xfrm>
          <a:off x="6858000" y="2133600"/>
          <a:ext cx="341313" cy="404813"/>
        </p:xfrm>
        <a:graphic>
          <a:graphicData uri="http://schemas.openxmlformats.org/presentationml/2006/ole">
            <p:oleObj spid="_x0000_s49154" name="Equation" r:id="rId4" imgW="342720" imgH="406080" progId="Equation.3">
              <p:embed/>
            </p:oleObj>
          </a:graphicData>
        </a:graphic>
      </p:graphicFrame>
      <p:graphicFrame>
        <p:nvGraphicFramePr>
          <p:cNvPr id="7171" name="Object 1050"/>
          <p:cNvGraphicFramePr>
            <a:graphicFrameLocks noChangeAspect="1"/>
          </p:cNvGraphicFramePr>
          <p:nvPr/>
        </p:nvGraphicFramePr>
        <p:xfrm>
          <a:off x="6781800" y="2819400"/>
          <a:ext cx="330200" cy="404813"/>
        </p:xfrm>
        <a:graphic>
          <a:graphicData uri="http://schemas.openxmlformats.org/presentationml/2006/ole">
            <p:oleObj spid="_x0000_s49155" name="Equation" r:id="rId5" imgW="330120" imgH="406080" progId="Equation.3">
              <p:embed/>
            </p:oleObj>
          </a:graphicData>
        </a:graphic>
      </p:graphicFrame>
      <p:sp>
        <p:nvSpPr>
          <p:cNvPr id="7186" name="Line 1052"/>
          <p:cNvSpPr>
            <a:spLocks noChangeShapeType="1"/>
          </p:cNvSpPr>
          <p:nvPr/>
        </p:nvSpPr>
        <p:spPr bwMode="auto">
          <a:xfrm>
            <a:off x="1371600" y="4876800"/>
            <a:ext cx="6172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87" name="Text Box 1053"/>
          <p:cNvSpPr txBox="1">
            <a:spLocks noChangeArrowheads="1"/>
          </p:cNvSpPr>
          <p:nvPr/>
        </p:nvSpPr>
        <p:spPr bwMode="auto">
          <a:xfrm>
            <a:off x="7527925" y="4586288"/>
            <a:ext cx="633413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r-TR" sz="2000">
                <a:solidFill>
                  <a:srgbClr val="FF0000"/>
                </a:solidFill>
                <a:latin typeface="Times New Roman" pitchFamily="18" charset="0"/>
              </a:rPr>
              <a:t>time</a:t>
            </a:r>
            <a:endParaRPr lang="en-AU" sz="2000">
              <a:latin typeface="Times New Roman" pitchFamily="18" charset="0"/>
            </a:endParaRPr>
          </a:p>
        </p:txBody>
      </p:sp>
      <p:sp>
        <p:nvSpPr>
          <p:cNvPr id="7188" name="Text Box 1054"/>
          <p:cNvSpPr txBox="1">
            <a:spLocks noChangeArrowheads="1"/>
          </p:cNvSpPr>
          <p:nvPr/>
        </p:nvSpPr>
        <p:spPr bwMode="auto">
          <a:xfrm>
            <a:off x="5775325" y="852488"/>
            <a:ext cx="712788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r-TR" sz="2000">
                <a:latin typeface="Times New Roman" pitchFamily="18" charset="0"/>
              </a:rPr>
              <a:t>Ion 1</a:t>
            </a:r>
            <a:endParaRPr lang="en-AU" sz="2000">
              <a:latin typeface="Times New Roman" pitchFamily="18" charset="0"/>
            </a:endParaRPr>
          </a:p>
        </p:txBody>
      </p:sp>
      <p:sp>
        <p:nvSpPr>
          <p:cNvPr id="7189" name="Text Box 1055"/>
          <p:cNvSpPr txBox="1">
            <a:spLocks noChangeArrowheads="1"/>
          </p:cNvSpPr>
          <p:nvPr/>
        </p:nvSpPr>
        <p:spPr bwMode="auto">
          <a:xfrm>
            <a:off x="1660525" y="3443288"/>
            <a:ext cx="712788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r-TR" sz="2000">
                <a:latin typeface="Times New Roman" pitchFamily="18" charset="0"/>
              </a:rPr>
              <a:t>Ion 2</a:t>
            </a:r>
            <a:endParaRPr lang="en-AU" sz="2000">
              <a:latin typeface="Times New Roman" pitchFamily="18" charset="0"/>
            </a:endParaRPr>
          </a:p>
        </p:txBody>
      </p:sp>
      <p:sp>
        <p:nvSpPr>
          <p:cNvPr id="7190" name="Line 1056"/>
          <p:cNvSpPr>
            <a:spLocks noChangeShapeType="1"/>
          </p:cNvSpPr>
          <p:nvPr/>
        </p:nvSpPr>
        <p:spPr bwMode="auto">
          <a:xfrm>
            <a:off x="2819400" y="4495800"/>
            <a:ext cx="0" cy="1066800"/>
          </a:xfrm>
          <a:prstGeom prst="line">
            <a:avLst/>
          </a:prstGeom>
          <a:noFill/>
          <a:ln w="12700" cap="rnd">
            <a:solidFill>
              <a:schemeClr val="bg2"/>
            </a:solidFill>
            <a:prstDash val="sysDot"/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1" name="Line 1057"/>
          <p:cNvSpPr>
            <a:spLocks noChangeShapeType="1"/>
          </p:cNvSpPr>
          <p:nvPr/>
        </p:nvSpPr>
        <p:spPr bwMode="auto">
          <a:xfrm>
            <a:off x="3886200" y="3048000"/>
            <a:ext cx="0" cy="20574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/>
            <a:tailEnd type="none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92" name="Freeform 1058"/>
          <p:cNvSpPr>
            <a:spLocks/>
          </p:cNvSpPr>
          <p:nvPr/>
        </p:nvSpPr>
        <p:spPr bwMode="auto">
          <a:xfrm>
            <a:off x="4953000" y="2362200"/>
            <a:ext cx="1588" cy="2743200"/>
          </a:xfrm>
          <a:custGeom>
            <a:avLst/>
            <a:gdLst>
              <a:gd name="T0" fmla="*/ 0 w 1"/>
              <a:gd name="T1" fmla="*/ 0 h 1728"/>
              <a:gd name="T2" fmla="*/ 0 w 1"/>
              <a:gd name="T3" fmla="*/ 2147483647 h 1728"/>
              <a:gd name="T4" fmla="*/ 0 60000 65536"/>
              <a:gd name="T5" fmla="*/ 0 60000 65536"/>
              <a:gd name="T6" fmla="*/ 0 w 1"/>
              <a:gd name="T7" fmla="*/ 0 h 1728"/>
              <a:gd name="T8" fmla="*/ 1 w 1"/>
              <a:gd name="T9" fmla="*/ 1728 h 17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728">
                <a:moveTo>
                  <a:pt x="0" y="0"/>
                </a:moveTo>
                <a:lnTo>
                  <a:pt x="0" y="1728"/>
                </a:lnTo>
              </a:path>
            </a:pathLst>
          </a:custGeom>
          <a:noFill/>
          <a:ln w="9525" cap="rnd">
            <a:solidFill>
              <a:schemeClr val="bg2"/>
            </a:solidFill>
            <a:prstDash val="sysDot"/>
            <a:round/>
            <a:headEnd/>
            <a:tailEnd type="none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93" name="Freeform 1059"/>
          <p:cNvSpPr>
            <a:spLocks/>
          </p:cNvSpPr>
          <p:nvPr/>
        </p:nvSpPr>
        <p:spPr bwMode="auto">
          <a:xfrm>
            <a:off x="6172200" y="2057400"/>
            <a:ext cx="1588" cy="3454400"/>
          </a:xfrm>
          <a:custGeom>
            <a:avLst/>
            <a:gdLst>
              <a:gd name="T0" fmla="*/ 0 w 1"/>
              <a:gd name="T1" fmla="*/ 0 h 2176"/>
              <a:gd name="T2" fmla="*/ 0 w 1"/>
              <a:gd name="T3" fmla="*/ 2147483647 h 2176"/>
              <a:gd name="T4" fmla="*/ 2147483647 w 1"/>
              <a:gd name="T5" fmla="*/ 2147483647 h 2176"/>
              <a:gd name="T6" fmla="*/ 0 60000 65536"/>
              <a:gd name="T7" fmla="*/ 0 60000 65536"/>
              <a:gd name="T8" fmla="*/ 0 60000 65536"/>
              <a:gd name="T9" fmla="*/ 0 w 1"/>
              <a:gd name="T10" fmla="*/ 0 h 2176"/>
              <a:gd name="T11" fmla="*/ 1 w 1"/>
              <a:gd name="T12" fmla="*/ 2176 h 21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" h="2176">
                <a:moveTo>
                  <a:pt x="0" y="0"/>
                </a:moveTo>
                <a:lnTo>
                  <a:pt x="0" y="2176"/>
                </a:lnTo>
                <a:lnTo>
                  <a:pt x="1" y="1920"/>
                </a:lnTo>
              </a:path>
            </a:pathLst>
          </a:custGeom>
          <a:noFill/>
          <a:ln w="9525" cap="rnd">
            <a:solidFill>
              <a:schemeClr val="bg2"/>
            </a:solidFill>
            <a:prstDash val="sysDot"/>
            <a:round/>
            <a:headEnd/>
            <a:tailEnd type="none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194" name="Text Box 1060"/>
          <p:cNvSpPr txBox="1">
            <a:spLocks noChangeArrowheads="1"/>
          </p:cNvSpPr>
          <p:nvPr/>
        </p:nvSpPr>
        <p:spPr bwMode="auto">
          <a:xfrm>
            <a:off x="1965325" y="5424488"/>
            <a:ext cx="1543050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r-TR" sz="2000">
                <a:latin typeface="Times New Roman" pitchFamily="18" charset="0"/>
              </a:rPr>
              <a:t>Emits photon</a:t>
            </a:r>
            <a:endParaRPr lang="en-AU" sz="2000">
              <a:latin typeface="Times New Roman" pitchFamily="18" charset="0"/>
            </a:endParaRPr>
          </a:p>
        </p:txBody>
      </p:sp>
      <p:sp>
        <p:nvSpPr>
          <p:cNvPr id="7195" name="Text Box 1061"/>
          <p:cNvSpPr txBox="1">
            <a:spLocks noChangeArrowheads="1"/>
          </p:cNvSpPr>
          <p:nvPr/>
        </p:nvSpPr>
        <p:spPr bwMode="auto">
          <a:xfrm>
            <a:off x="5546725" y="5348288"/>
            <a:ext cx="1543050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r-TR" sz="2000">
                <a:latin typeface="Times New Roman" pitchFamily="18" charset="0"/>
              </a:rPr>
              <a:t>Emits photon</a:t>
            </a:r>
            <a:endParaRPr lang="en-AU" sz="2000">
              <a:latin typeface="Times New Roman" pitchFamily="18" charset="0"/>
            </a:endParaRPr>
          </a:p>
        </p:txBody>
      </p:sp>
      <p:sp>
        <p:nvSpPr>
          <p:cNvPr id="7196" name="Text Box 1062"/>
          <p:cNvSpPr txBox="1">
            <a:spLocks noChangeArrowheads="1"/>
          </p:cNvSpPr>
          <p:nvPr/>
        </p:nvSpPr>
        <p:spPr bwMode="auto">
          <a:xfrm>
            <a:off x="3657600" y="5105400"/>
            <a:ext cx="1768475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r-TR" sz="2000">
                <a:latin typeface="Times New Roman" pitchFamily="18" charset="0"/>
              </a:rPr>
              <a:t>Pair Production</a:t>
            </a:r>
            <a:endParaRPr lang="en-AU" sz="2000">
              <a:latin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47800" y="304800"/>
            <a:ext cx="4147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Second-order Feynman diagram</a:t>
            </a:r>
            <a:endParaRPr lang="en-US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667000" cy="476250"/>
          </a:xfrm>
          <a:noFill/>
        </p:spPr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399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Erice</a:t>
            </a:r>
          </a:p>
        </p:txBody>
      </p:sp>
      <p:sp>
        <p:nvSpPr>
          <p:cNvPr id="399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228A8C-3005-4ED9-9312-6BC661ED3AC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9941" name="Rectangle 2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pic>
        <p:nvPicPr>
          <p:cNvPr id="39942" name="Picture 4" descr="Feynman%20diyagramlar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58900"/>
            <a:ext cx="5408613" cy="4954588"/>
          </a:xfrm>
          <a:prstGeom prst="rect">
            <a:avLst/>
          </a:prstGeom>
          <a:noFill/>
          <a:ln w="38100">
            <a:solidFill>
              <a:srgbClr val="FFDCB9"/>
            </a:solidFill>
            <a:miter lim="800000"/>
            <a:headEnd/>
            <a:tailEnd/>
          </a:ln>
        </p:spPr>
      </p:pic>
      <p:sp>
        <p:nvSpPr>
          <p:cNvPr id="39943" name="Text Box 5"/>
          <p:cNvSpPr txBox="1">
            <a:spLocks noChangeArrowheads="1"/>
          </p:cNvSpPr>
          <p:nvPr/>
        </p:nvSpPr>
        <p:spPr bwMode="auto">
          <a:xfrm>
            <a:off x="2209800" y="609600"/>
            <a:ext cx="4491038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tr-TR" sz="2400" i="1">
                <a:solidFill>
                  <a:srgbClr val="FF0000"/>
                </a:solidFill>
              </a:rPr>
              <a:t>Direct and exchange diagrams :</a:t>
            </a:r>
            <a:endParaRPr lang="en-US" sz="2400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590800" cy="476250"/>
          </a:xfrm>
          <a:noFill/>
        </p:spPr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Erice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923694-83F4-4FE7-BD9F-F5775B38E12C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8199" name="Text Box 3"/>
          <p:cNvSpPr txBox="1">
            <a:spLocks noChangeArrowheads="1"/>
          </p:cNvSpPr>
          <p:nvPr/>
        </p:nvSpPr>
        <p:spPr bwMode="auto">
          <a:xfrm>
            <a:off x="228600" y="228600"/>
            <a:ext cx="8067465" cy="646331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r-TR" sz="3600" i="1">
                <a:solidFill>
                  <a:srgbClr val="FF0000"/>
                </a:solidFill>
                <a:latin typeface="Times New Roman" pitchFamily="18" charset="0"/>
              </a:rPr>
              <a:t>Total Cross </a:t>
            </a:r>
            <a:r>
              <a:rPr lang="tr-TR" sz="3600" i="1" smtClean="0">
                <a:solidFill>
                  <a:srgbClr val="FF0000"/>
                </a:solidFill>
                <a:latin typeface="Times New Roman" pitchFamily="18" charset="0"/>
              </a:rPr>
              <a:t>Section of free pair production</a:t>
            </a:r>
            <a:endParaRPr lang="en-AU" sz="3600" i="1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8194" name="Object 5"/>
          <p:cNvGraphicFramePr>
            <a:graphicFrameLocks noChangeAspect="1"/>
          </p:cNvGraphicFramePr>
          <p:nvPr/>
        </p:nvGraphicFramePr>
        <p:xfrm>
          <a:off x="457200" y="5029200"/>
          <a:ext cx="7240588" cy="976313"/>
        </p:xfrm>
        <a:graphic>
          <a:graphicData uri="http://schemas.openxmlformats.org/presentationml/2006/ole">
            <p:oleObj spid="_x0000_s50178" name="Equation" r:id="rId4" imgW="8839080" imgH="1193760" progId="Equation.3">
              <p:embed/>
            </p:oleObj>
          </a:graphicData>
        </a:graphic>
      </p:graphicFrame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8195" name="Object 7"/>
          <p:cNvGraphicFramePr>
            <a:graphicFrameLocks noChangeAspect="1"/>
          </p:cNvGraphicFramePr>
          <p:nvPr/>
        </p:nvGraphicFramePr>
        <p:xfrm>
          <a:off x="609600" y="1143000"/>
          <a:ext cx="8229600" cy="969963"/>
        </p:xfrm>
        <a:graphic>
          <a:graphicData uri="http://schemas.openxmlformats.org/presentationml/2006/ole">
            <p:oleObj spid="_x0000_s50179" r:id="rId5" imgW="4127500" imgH="482600" progId="">
              <p:embed/>
            </p:oleObj>
          </a:graphicData>
        </a:graphic>
      </p:graphicFrame>
      <p:pic>
        <p:nvPicPr>
          <p:cNvPr id="9" name="Picture 4" descr="Feynman%20diyagramları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2438400"/>
            <a:ext cx="2057400" cy="1884692"/>
          </a:xfrm>
          <a:prstGeom prst="rect">
            <a:avLst/>
          </a:prstGeom>
          <a:noFill/>
          <a:ln w="38100">
            <a:solidFill>
              <a:srgbClr val="FFDCB9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September 20, 2012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Erice</a:t>
            </a:r>
          </a:p>
        </p:txBody>
      </p:sp>
      <p:sp>
        <p:nvSpPr>
          <p:cNvPr id="266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83309C-735B-4ECE-A7F9-0D027CF6765F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143000" y="228600"/>
            <a:ext cx="6054725" cy="57943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r-TR" sz="3200" i="1">
                <a:solidFill>
                  <a:srgbClr val="FF0000"/>
                </a:solidFill>
                <a:latin typeface="Times New Roman" pitchFamily="18" charset="0"/>
              </a:rPr>
              <a:t>Particle production from </a:t>
            </a:r>
            <a:r>
              <a:rPr lang="en-AU" sz="3200" i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tr-TR" sz="3200" i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AU" sz="3200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tr-TR" sz="3200" i="1">
                <a:solidFill>
                  <a:srgbClr val="FF0000"/>
                </a:solidFill>
                <a:latin typeface="Times New Roman" pitchFamily="18" charset="0"/>
              </a:rPr>
              <a:t>Fields</a:t>
            </a:r>
            <a:endParaRPr lang="en-AU" sz="2000">
              <a:latin typeface="Times New Roman" pitchFamily="18" charset="0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600200" y="685800"/>
            <a:ext cx="6781800" cy="58737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algn="l" eaLnBrk="0" hangingPunct="0"/>
            <a:endParaRPr lang="en-AU" sz="2400" i="1">
              <a:latin typeface="Times New Roman" pitchFamily="18" charset="0"/>
            </a:endParaRPr>
          </a:p>
          <a:p>
            <a:pPr algn="l" eaLnBrk="0" hangingPunct="0"/>
            <a:r>
              <a:rPr lang="en-AU" sz="2400" b="1" i="1">
                <a:latin typeface="Times New Roman" pitchFamily="18" charset="0"/>
              </a:rPr>
              <a:t>* Lepton-</a:t>
            </a:r>
            <a:r>
              <a:rPr lang="tr-TR" sz="2400" b="1" i="1">
                <a:latin typeface="Times New Roman" pitchFamily="18" charset="0"/>
              </a:rPr>
              <a:t>pair production</a:t>
            </a:r>
            <a:endParaRPr lang="en-AU" sz="2400" b="1" i="1">
              <a:latin typeface="Times New Roman" pitchFamily="18" charset="0"/>
            </a:endParaRPr>
          </a:p>
          <a:p>
            <a:pPr algn="l" eaLnBrk="0" hangingPunct="0"/>
            <a:endParaRPr lang="en-AU" sz="2400" b="1" i="1">
              <a:latin typeface="Times New Roman" pitchFamily="18" charset="0"/>
            </a:endParaRPr>
          </a:p>
          <a:p>
            <a:pPr algn="l" eaLnBrk="0" hangingPunct="0"/>
            <a:r>
              <a:rPr lang="en-AU" sz="2400" b="1" i="1">
                <a:latin typeface="Times New Roman" pitchFamily="18" charset="0"/>
              </a:rPr>
              <a:t>* </a:t>
            </a:r>
            <a:r>
              <a:rPr lang="tr-TR" sz="2400" b="1" i="1">
                <a:latin typeface="Times New Roman" pitchFamily="18" charset="0"/>
              </a:rPr>
              <a:t>Beam Lifetime</a:t>
            </a:r>
            <a:r>
              <a:rPr lang="en-AU" sz="2400" b="1" i="1">
                <a:latin typeface="Times New Roman" pitchFamily="18" charset="0"/>
              </a:rPr>
              <a:t> (ele</a:t>
            </a:r>
            <a:r>
              <a:rPr lang="tr-TR" sz="2400" b="1" i="1">
                <a:latin typeface="Times New Roman" pitchFamily="18" charset="0"/>
              </a:rPr>
              <a:t>c</a:t>
            </a:r>
            <a:r>
              <a:rPr lang="en-AU" sz="2400" b="1" i="1">
                <a:latin typeface="Times New Roman" pitchFamily="18" charset="0"/>
              </a:rPr>
              <a:t>tron </a:t>
            </a:r>
            <a:r>
              <a:rPr lang="tr-TR" sz="2400" b="1" i="1">
                <a:latin typeface="Times New Roman" pitchFamily="18" charset="0"/>
              </a:rPr>
              <a:t>capture</a:t>
            </a:r>
            <a:r>
              <a:rPr lang="en-AU" sz="2400" b="1" i="1">
                <a:latin typeface="Times New Roman" pitchFamily="18" charset="0"/>
              </a:rPr>
              <a:t>)</a:t>
            </a:r>
          </a:p>
          <a:p>
            <a:pPr algn="l" eaLnBrk="0" hangingPunct="0"/>
            <a:endParaRPr lang="en-AU" sz="2400" b="1" i="1">
              <a:latin typeface="Times New Roman" pitchFamily="18" charset="0"/>
            </a:endParaRPr>
          </a:p>
          <a:p>
            <a:pPr algn="l" eaLnBrk="0" hangingPunct="0"/>
            <a:r>
              <a:rPr lang="en-AU" sz="2400" b="1" i="1">
                <a:latin typeface="Times New Roman" pitchFamily="18" charset="0"/>
              </a:rPr>
              <a:t>* De</a:t>
            </a:r>
            <a:r>
              <a:rPr lang="tr-TR" sz="2400" b="1" i="1">
                <a:latin typeface="Times New Roman" pitchFamily="18" charset="0"/>
              </a:rPr>
              <a:t>t</a:t>
            </a:r>
            <a:r>
              <a:rPr lang="en-AU" sz="2400" b="1" i="1">
                <a:latin typeface="Times New Roman" pitchFamily="18" charset="0"/>
              </a:rPr>
              <a:t>e</a:t>
            </a:r>
            <a:r>
              <a:rPr lang="tr-TR" sz="2400" b="1" i="1">
                <a:latin typeface="Times New Roman" pitchFamily="18" charset="0"/>
              </a:rPr>
              <a:t>ctor</a:t>
            </a:r>
            <a:r>
              <a:rPr lang="en-AU" sz="2400" b="1" i="1">
                <a:latin typeface="Times New Roman" pitchFamily="18" charset="0"/>
              </a:rPr>
              <a:t> background</a:t>
            </a:r>
          </a:p>
          <a:p>
            <a:pPr algn="l" eaLnBrk="0" hangingPunct="0"/>
            <a:endParaRPr lang="en-AU" sz="2400" b="1" i="1">
              <a:latin typeface="Times New Roman" pitchFamily="18" charset="0"/>
            </a:endParaRPr>
          </a:p>
          <a:p>
            <a:pPr algn="l" eaLnBrk="0" hangingPunct="0"/>
            <a:r>
              <a:rPr lang="en-AU" sz="2400" b="1" i="1">
                <a:latin typeface="Times New Roman" pitchFamily="18" charset="0"/>
              </a:rPr>
              <a:t>* Non-perturbative </a:t>
            </a:r>
            <a:r>
              <a:rPr lang="tr-TR" sz="2400" b="1" i="1">
                <a:latin typeface="Times New Roman" pitchFamily="18" charset="0"/>
              </a:rPr>
              <a:t>and</a:t>
            </a:r>
            <a:r>
              <a:rPr lang="en-AU" sz="2400" b="1" i="1">
                <a:latin typeface="Times New Roman" pitchFamily="18" charset="0"/>
              </a:rPr>
              <a:t> perturbative  </a:t>
            </a:r>
            <a:r>
              <a:rPr lang="tr-TR" sz="2400" b="1" i="1">
                <a:latin typeface="Times New Roman" pitchFamily="18" charset="0"/>
              </a:rPr>
              <a:t>approach</a:t>
            </a:r>
            <a:endParaRPr lang="en-AU" sz="2400" b="1" i="1">
              <a:latin typeface="Times New Roman" pitchFamily="18" charset="0"/>
            </a:endParaRPr>
          </a:p>
          <a:p>
            <a:pPr algn="l" eaLnBrk="0" hangingPunct="0"/>
            <a:endParaRPr lang="en-AU" sz="2400" b="1" i="1">
              <a:latin typeface="Times New Roman" pitchFamily="18" charset="0"/>
            </a:endParaRPr>
          </a:p>
          <a:p>
            <a:pPr algn="l" eaLnBrk="0" hangingPunct="0"/>
            <a:r>
              <a:rPr lang="en-AU" sz="2400" b="1" i="1">
                <a:latin typeface="Times New Roman" pitchFamily="18" charset="0"/>
              </a:rPr>
              <a:t>* </a:t>
            </a:r>
            <a:r>
              <a:rPr lang="tr-TR" sz="2400" b="1" i="1">
                <a:latin typeface="Times New Roman" pitchFamily="18" charset="0"/>
              </a:rPr>
              <a:t>Impact parameter dependence</a:t>
            </a:r>
            <a:endParaRPr lang="en-AU" sz="2400" b="1" i="1">
              <a:latin typeface="Times New Roman" pitchFamily="18" charset="0"/>
            </a:endParaRPr>
          </a:p>
          <a:p>
            <a:pPr algn="l" eaLnBrk="0" hangingPunct="0"/>
            <a:endParaRPr lang="en-AU" sz="2400" b="1" i="1">
              <a:latin typeface="Times New Roman" pitchFamily="18" charset="0"/>
            </a:endParaRPr>
          </a:p>
          <a:p>
            <a:pPr algn="l" eaLnBrk="0" hangingPunct="0"/>
            <a:r>
              <a:rPr lang="tr-TR" sz="2400" b="1" i="1">
                <a:latin typeface="Times New Roman" pitchFamily="18" charset="0"/>
              </a:rPr>
              <a:t>* Multi-pair</a:t>
            </a:r>
            <a:r>
              <a:rPr lang="en-AU" sz="2400" b="1" i="1">
                <a:latin typeface="Times New Roman" pitchFamily="18" charset="0"/>
              </a:rPr>
              <a:t> </a:t>
            </a:r>
            <a:r>
              <a:rPr lang="tr-TR" sz="2400" b="1" i="1">
                <a:latin typeface="Times New Roman" pitchFamily="18" charset="0"/>
              </a:rPr>
              <a:t>production</a:t>
            </a:r>
          </a:p>
          <a:p>
            <a:pPr algn="l" eaLnBrk="0" hangingPunct="0"/>
            <a:endParaRPr lang="tr-TR" sz="2400" b="1" i="1">
              <a:latin typeface="Times New Roman" pitchFamily="18" charset="0"/>
            </a:endParaRPr>
          </a:p>
          <a:p>
            <a:pPr algn="l" eaLnBrk="0" hangingPunct="0"/>
            <a:r>
              <a:rPr lang="tr-TR" sz="2400" b="1" i="1">
                <a:latin typeface="Times New Roman" pitchFamily="18" charset="0"/>
              </a:rPr>
              <a:t>* Test of  QED at high fields</a:t>
            </a:r>
            <a:endParaRPr lang="en-AU" sz="2400" b="1" i="1">
              <a:latin typeface="Times New Roman" pitchFamily="18" charset="0"/>
            </a:endParaRPr>
          </a:p>
          <a:p>
            <a:pPr algn="l" eaLnBrk="0" hangingPunct="0"/>
            <a:endParaRPr lang="en-AU" sz="2400" b="1" i="1">
              <a:latin typeface="Times New Roman" pitchFamily="18" charset="0"/>
            </a:endParaRPr>
          </a:p>
          <a:p>
            <a:pPr algn="l" eaLnBrk="0" hangingPunct="0"/>
            <a:endParaRPr lang="en-AU" sz="2000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2590800" cy="476250"/>
          </a:xfrm>
          <a:noFill/>
        </p:spPr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Erice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02E9B8-D358-4132-B777-5445F9AE939C}" type="slidenum">
              <a:rPr lang="en-US" smtClean="0"/>
              <a:pPr/>
              <a:t>20</a:t>
            </a:fld>
            <a:endParaRPr lang="en-US" smtClean="0"/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1600200" y="1981200"/>
          <a:ext cx="5562600" cy="977900"/>
        </p:xfrm>
        <a:graphic>
          <a:graphicData uri="http://schemas.openxmlformats.org/presentationml/2006/ole">
            <p:oleObj spid="_x0000_s51202" name="Equation" r:id="rId4" imgW="5562360" imgH="977760" progId="Equation.3">
              <p:embed/>
            </p:oleObj>
          </a:graphicData>
        </a:graphic>
      </p:graphicFrame>
      <p:graphicFrame>
        <p:nvGraphicFramePr>
          <p:cNvPr id="9219" name="Object 5"/>
          <p:cNvGraphicFramePr>
            <a:graphicFrameLocks noChangeAspect="1"/>
          </p:cNvGraphicFramePr>
          <p:nvPr/>
        </p:nvGraphicFramePr>
        <p:xfrm>
          <a:off x="1155700" y="3635375"/>
          <a:ext cx="6870700" cy="1693863"/>
        </p:xfrm>
        <a:graphic>
          <a:graphicData uri="http://schemas.openxmlformats.org/presentationml/2006/ole">
            <p:oleObj spid="_x0000_s51203" name="Equation" r:id="rId5" imgW="7937280" imgH="1955520" progId="Equation.3">
              <p:embed/>
            </p:oleObj>
          </a:graphicData>
        </a:graphic>
      </p:graphicFrame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685800" y="838200"/>
            <a:ext cx="7700963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/>
            <a:r>
              <a:rPr lang="tr-TR" sz="2000">
                <a:solidFill>
                  <a:srgbClr val="FF0000"/>
                </a:solidFill>
              </a:rPr>
              <a:t>Scalar part of EM Fields in momentum space of moving heavy ions</a:t>
            </a: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533400"/>
            <a:ext cx="6400800" cy="575352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</p:pic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743200" y="5029200"/>
          <a:ext cx="3416300" cy="685800"/>
        </p:xfrm>
        <a:graphic>
          <a:graphicData uri="http://schemas.openxmlformats.org/presentationml/2006/ole">
            <p:oleObj spid="_x0000_s33794" name="Equation" r:id="rId4" imgW="119376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28600"/>
            <a:ext cx="7313612" cy="11969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Free electron-positron pair production</a:t>
            </a:r>
            <a:r>
              <a:rPr lang="tr-TR" sz="3200" dirty="0" smtClean="0">
                <a:solidFill>
                  <a:schemeClr val="hlink"/>
                </a:solidFill>
              </a:rPr>
              <a:t/>
            </a:r>
            <a:br>
              <a:rPr lang="tr-TR" sz="3200" dirty="0" smtClean="0">
                <a:solidFill>
                  <a:schemeClr val="hlink"/>
                </a:solidFill>
              </a:rPr>
            </a:br>
            <a:endParaRPr lang="tr-TR" sz="3200" dirty="0" smtClean="0">
              <a:solidFill>
                <a:schemeClr val="hlink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20, 2012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Erice</a:t>
            </a:r>
            <a:endParaRPr lang="en-US"/>
          </a:p>
        </p:txBody>
      </p:sp>
      <p:sp>
        <p:nvSpPr>
          <p:cNvPr id="20487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D1E7DB-DEA4-43C4-81E9-3B22AEBE81CF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371600" y="3505200"/>
            <a:ext cx="6696075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400" b="1">
                <a:latin typeface="Times New Roman" pitchFamily="18" charset="0"/>
              </a:rPr>
              <a:t>SPS ,    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tr-TR" sz="2400" b="1">
                <a:latin typeface="Times New Roman" pitchFamily="18" charset="0"/>
                <a:cs typeface="Times New Roman" pitchFamily="18" charset="0"/>
              </a:rPr>
              <a:t>=10,      Au + Au ,  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tr-TR" sz="2400" b="1">
                <a:latin typeface="Times New Roman" pitchFamily="18" charset="0"/>
                <a:cs typeface="Times New Roman" pitchFamily="18" charset="0"/>
              </a:rPr>
              <a:t>=140 barn</a:t>
            </a:r>
          </a:p>
          <a:p>
            <a:endParaRPr lang="tr-TR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>
                <a:latin typeface="Times New Roman" pitchFamily="18" charset="0"/>
                <a:cs typeface="Times New Roman" pitchFamily="18" charset="0"/>
              </a:rPr>
              <a:t>RHIC, 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tr-TR" sz="2400" b="1">
                <a:latin typeface="Times New Roman" pitchFamily="18" charset="0"/>
                <a:cs typeface="Times New Roman" pitchFamily="18" charset="0"/>
              </a:rPr>
              <a:t>=100,   Au + Au ,   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tr-TR" sz="2400" b="1">
                <a:latin typeface="Times New Roman" pitchFamily="18" charset="0"/>
                <a:cs typeface="Times New Roman" pitchFamily="18" charset="0"/>
              </a:rPr>
              <a:t>=36 kbarn</a:t>
            </a:r>
          </a:p>
          <a:p>
            <a:endParaRPr lang="tr-TR" sz="2400" b="1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b="1">
                <a:latin typeface="Times New Roman" pitchFamily="18" charset="0"/>
                <a:cs typeface="Times New Roman" pitchFamily="18" charset="0"/>
              </a:rPr>
              <a:t>LHC,  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tr-TR" sz="2400" b="1">
                <a:latin typeface="Times New Roman" pitchFamily="18" charset="0"/>
                <a:cs typeface="Times New Roman" pitchFamily="18" charset="0"/>
              </a:rPr>
              <a:t>=3400,  Pb + Pb ,   </a:t>
            </a:r>
            <a:r>
              <a:rPr lang="el-GR" sz="2400" b="1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tr-TR" sz="2400" b="1">
                <a:latin typeface="Times New Roman" pitchFamily="18" charset="0"/>
                <a:cs typeface="Times New Roman" pitchFamily="18" charset="0"/>
              </a:rPr>
              <a:t>=227 kbarn</a:t>
            </a:r>
            <a:endParaRPr lang="tr-TR" sz="2400" b="1">
              <a:latin typeface="Times New Roman" pitchFamily="18" charset="0"/>
            </a:endParaRPr>
          </a:p>
          <a:p>
            <a:endParaRPr lang="tr-TR" sz="2400" b="1">
              <a:latin typeface="Times New Roman" pitchFamily="18" charset="0"/>
            </a:endParaRPr>
          </a:p>
        </p:txBody>
      </p:sp>
      <p:sp>
        <p:nvSpPr>
          <p:cNvPr id="20486" name="Rectangle 9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1600200" y="1524000"/>
          <a:ext cx="6553199" cy="914032"/>
        </p:xfrm>
        <a:graphic>
          <a:graphicData uri="http://schemas.openxmlformats.org/presentationml/2006/ole">
            <p:oleObj spid="_x0000_s65538" name="Equation" r:id="rId3" imgW="2070000" imgH="2919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9B2D2-1C3A-42FC-A337-A74EB902966B}" type="slidenum">
              <a:rPr lang="en-US"/>
              <a:pPr/>
              <a:t>23</a:t>
            </a:fld>
            <a:endParaRPr lang="en-US"/>
          </a:p>
        </p:txBody>
      </p:sp>
      <p:graphicFrame>
        <p:nvGraphicFramePr>
          <p:cNvPr id="116739" name="Object 3"/>
          <p:cNvGraphicFramePr>
            <a:graphicFrameLocks noChangeAspect="1"/>
          </p:cNvGraphicFramePr>
          <p:nvPr/>
        </p:nvGraphicFramePr>
        <p:xfrm>
          <a:off x="762000" y="1600200"/>
          <a:ext cx="7543800" cy="1196975"/>
        </p:xfrm>
        <a:graphic>
          <a:graphicData uri="http://schemas.openxmlformats.org/presentationml/2006/ole">
            <p:oleObj spid="_x0000_s66562" name="Equation" r:id="rId4" imgW="3352680" imgH="533160" progId="Equation.3">
              <p:embed/>
            </p:oleObj>
          </a:graphicData>
        </a:graphic>
      </p:graphicFrame>
      <p:graphicFrame>
        <p:nvGraphicFramePr>
          <p:cNvPr id="116740" name="Object 4"/>
          <p:cNvGraphicFramePr>
            <a:graphicFrameLocks noChangeAspect="1"/>
          </p:cNvGraphicFramePr>
          <p:nvPr/>
        </p:nvGraphicFramePr>
        <p:xfrm>
          <a:off x="838200" y="3733800"/>
          <a:ext cx="7543800" cy="1200150"/>
        </p:xfrm>
        <a:graphic>
          <a:graphicData uri="http://schemas.openxmlformats.org/presentationml/2006/ole">
            <p:oleObj spid="_x0000_s66563" name="Equation" r:id="rId5" imgW="3022560" imgH="482400" progId="Equation.3">
              <p:embed/>
            </p:oleObj>
          </a:graphicData>
        </a:graphic>
      </p:graphicFrame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1143000" y="762000"/>
            <a:ext cx="3762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tr-TR" sz="3200">
                <a:solidFill>
                  <a:srgbClr val="FF0000"/>
                </a:solidFill>
                <a:latin typeface="Times"/>
              </a:rPr>
              <a:t>Two Photon Method</a:t>
            </a:r>
            <a:r>
              <a:rPr lang="en-AU" sz="3200">
                <a:solidFill>
                  <a:srgbClr val="FF0000"/>
                </a:solidFill>
                <a:latin typeface="Times"/>
              </a:rPr>
              <a:t> :</a:t>
            </a:r>
            <a:endParaRPr lang="en-AU" sz="3200">
              <a:latin typeface="Times"/>
            </a:endParaRP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1066800" y="2895600"/>
            <a:ext cx="5181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tr-TR" sz="3200">
                <a:solidFill>
                  <a:srgbClr val="FF0000"/>
                </a:solidFill>
                <a:latin typeface="Times"/>
              </a:rPr>
              <a:t>Equivalent Photon Method</a:t>
            </a:r>
            <a:r>
              <a:rPr lang="en-AU" sz="3200">
                <a:solidFill>
                  <a:srgbClr val="FF0000"/>
                </a:solidFill>
                <a:latin typeface="Times"/>
              </a:rPr>
              <a:t>:</a:t>
            </a:r>
            <a:endParaRPr lang="en-AU" sz="3200">
              <a:latin typeface="Times"/>
            </a:endParaRPr>
          </a:p>
        </p:txBody>
      </p:sp>
      <p:sp>
        <p:nvSpPr>
          <p:cNvPr id="116743" name="Rectangle 7"/>
          <p:cNvSpPr>
            <a:spLocks noChangeArrowheads="1"/>
          </p:cNvSpPr>
          <p:nvPr/>
        </p:nvSpPr>
        <p:spPr bwMode="auto">
          <a:xfrm>
            <a:off x="1066800" y="5334000"/>
            <a:ext cx="6924675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AU" sz="2400">
                <a:solidFill>
                  <a:srgbClr val="FF0000"/>
                </a:solidFill>
                <a:latin typeface="Times"/>
              </a:rPr>
              <a:t>M. C. Güçlü,  Nucl. Phys. A, Vol. 668, 207-217 (2000)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077CD-E22E-47E6-B51C-712BFAF83398}" type="slidenum">
              <a:rPr lang="en-US"/>
              <a:pPr/>
              <a:t>24</a:t>
            </a:fld>
            <a:endParaRPr lang="en-US"/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685800"/>
            <a:ext cx="6919913" cy="553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94DD9-B6F9-4386-9076-2DAA795A9F21}" type="slidenum">
              <a:rPr lang="en-US"/>
              <a:pPr/>
              <a:t>25</a:t>
            </a:fld>
            <a:endParaRPr lang="en-US"/>
          </a:p>
        </p:txBody>
      </p:sp>
      <p:sp>
        <p:nvSpPr>
          <p:cNvPr id="215042" name="Rectangle 2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15048" name="Picture 8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762000"/>
            <a:ext cx="7467600" cy="53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77EA6-0D36-4F52-948B-E53EBD366286}" type="slidenum">
              <a:rPr lang="en-US"/>
              <a:pPr/>
              <a:t>26</a:t>
            </a:fld>
            <a:endParaRPr lang="en-US"/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17092" name="Picture 4" descr="fig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914400"/>
            <a:ext cx="7056438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Wingdings" pitchFamily="2" charset="2"/>
              <a:buNone/>
            </a:pPr>
            <a:r>
              <a:rPr lang="tr-TR" smtClean="0"/>
              <a:t>In the bound-free pair-production, the</a:t>
            </a:r>
          </a:p>
          <a:p>
            <a:pPr algn="just">
              <a:buFont typeface="Wingdings" pitchFamily="2" charset="2"/>
              <a:buNone/>
            </a:pPr>
            <a:r>
              <a:rPr lang="tr-TR" smtClean="0"/>
              <a:t>electron is captured by one of the</a:t>
            </a:r>
          </a:p>
          <a:p>
            <a:pPr algn="just">
              <a:buFont typeface="Wingdings" pitchFamily="2" charset="2"/>
              <a:buNone/>
            </a:pPr>
            <a:r>
              <a:rPr lang="tr-TR" smtClean="0"/>
              <a:t>colliding ions </a:t>
            </a:r>
          </a:p>
          <a:p>
            <a:pPr>
              <a:buFont typeface="Wingdings" pitchFamily="2" charset="2"/>
              <a:buNone/>
            </a:pPr>
            <a:endParaRPr lang="tr-TR" smtClean="0"/>
          </a:p>
          <a:p>
            <a:pPr>
              <a:buFont typeface="Wingdings" pitchFamily="2" charset="2"/>
              <a:buNone/>
            </a:pPr>
            <a:endParaRPr lang="tr-TR" smtClean="0"/>
          </a:p>
          <a:p>
            <a:pPr>
              <a:buFont typeface="Wingdings" pitchFamily="2" charset="2"/>
              <a:buNone/>
            </a:pPr>
            <a:r>
              <a:rPr lang="tr-TR" smtClean="0"/>
              <a:t>and leads to the loss of the (one</a:t>
            </a:r>
          </a:p>
          <a:p>
            <a:pPr>
              <a:buFont typeface="Wingdings" pitchFamily="2" charset="2"/>
              <a:buNone/>
            </a:pPr>
            <a:r>
              <a:rPr lang="tr-TR" smtClean="0"/>
              <a:t>electron) ion from the beam.</a:t>
            </a:r>
          </a:p>
          <a:p>
            <a:pPr>
              <a:buFont typeface="Wingdings" pitchFamily="2" charset="2"/>
              <a:buNone/>
            </a:pPr>
            <a:endParaRPr lang="tr-TR" smtClean="0"/>
          </a:p>
        </p:txBody>
      </p:sp>
      <p:sp>
        <p:nvSpPr>
          <p:cNvPr id="717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476375" y="3500438"/>
          <a:ext cx="7056438" cy="892175"/>
        </p:xfrm>
        <a:graphic>
          <a:graphicData uri="http://schemas.openxmlformats.org/presentationml/2006/ole">
            <p:oleObj spid="_x0000_s58370" name="Equation" r:id="rId3" imgW="2108200" imgH="266700" progId="Equation.3">
              <p:embed/>
            </p:oleObj>
          </a:graphicData>
        </a:graphic>
      </p:graphicFrame>
      <p:sp>
        <p:nvSpPr>
          <p:cNvPr id="7173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229600" cy="1143000"/>
          </a:xfrm>
          <a:noFill/>
        </p:spPr>
        <p:txBody>
          <a:bodyPr/>
          <a:lstStyle/>
          <a:p>
            <a:r>
              <a:rPr lang="tr-TR" smtClean="0">
                <a:solidFill>
                  <a:srgbClr val="FF0000"/>
                </a:solidFill>
              </a:rPr>
              <a:t>Electron Capture Process</a:t>
            </a:r>
          </a:p>
        </p:txBody>
      </p:sp>
      <p:sp>
        <p:nvSpPr>
          <p:cNvPr id="71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0D7901-92F1-45FC-AFD6-0BEC22D8B88C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7175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Erice</a:t>
            </a:r>
          </a:p>
        </p:txBody>
      </p:sp>
      <p:sp>
        <p:nvSpPr>
          <p:cNvPr id="7176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2012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2A32C-BD3D-4A18-B415-E1887ED419D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86000"/>
            <a:ext cx="5861217" cy="308547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143000" y="3048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/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</a:rPr>
              <a:t>Particle production from </a:t>
            </a:r>
            <a:r>
              <a:rPr lang="en-AU" sz="3600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AU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</a:rPr>
              <a:t>Fields</a:t>
            </a:r>
            <a:endParaRPr lang="en-AU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1143000"/>
            <a:ext cx="647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i="1" dirty="0" smtClean="0">
                <a:latin typeface="Times New Roman" pitchFamily="18" charset="0"/>
              </a:rPr>
              <a:t>Bound-free </a:t>
            </a:r>
            <a:r>
              <a:rPr lang="en-AU" sz="2400" b="1" i="1" dirty="0" err="1" smtClean="0">
                <a:latin typeface="Times New Roman" pitchFamily="18" charset="0"/>
              </a:rPr>
              <a:t>ele</a:t>
            </a:r>
            <a:r>
              <a:rPr lang="tr-TR" sz="2400" b="1" i="1" dirty="0" smtClean="0">
                <a:latin typeface="Times New Roman" pitchFamily="18" charset="0"/>
              </a:rPr>
              <a:t>c</a:t>
            </a:r>
            <a:r>
              <a:rPr lang="en-AU" sz="2400" b="1" i="1" dirty="0" err="1" smtClean="0">
                <a:latin typeface="Times New Roman" pitchFamily="18" charset="0"/>
              </a:rPr>
              <a:t>tron</a:t>
            </a:r>
            <a:r>
              <a:rPr lang="en-AU" sz="2400" b="1" i="1" dirty="0" smtClean="0">
                <a:latin typeface="Times New Roman" pitchFamily="18" charset="0"/>
              </a:rPr>
              <a:t> </a:t>
            </a:r>
            <a:r>
              <a:rPr lang="tr-TR" sz="2400" b="1" i="1" dirty="0" smtClean="0">
                <a:latin typeface="Times New Roman" pitchFamily="18" charset="0"/>
              </a:rPr>
              <a:t>– positron pair production</a:t>
            </a:r>
            <a:r>
              <a:rPr lang="en-AU" sz="2400" b="1" i="1" dirty="0" smtClean="0">
                <a:latin typeface="Times New Roman" pitchFamily="18" charset="0"/>
              </a:rPr>
              <a:t>)</a:t>
            </a:r>
            <a:endParaRPr lang="tr-TR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tr-TR" dirty="0" smtClean="0">
                <a:solidFill>
                  <a:srgbClr val="FF0000"/>
                </a:solidFill>
              </a:rPr>
              <a:t>Distorted wave-function</a:t>
            </a:r>
            <a:br>
              <a:rPr lang="tr-TR" dirty="0" smtClean="0">
                <a:solidFill>
                  <a:srgbClr val="FF0000"/>
                </a:solidFill>
              </a:rPr>
            </a:br>
            <a:r>
              <a:rPr lang="tr-TR" dirty="0" smtClean="0">
                <a:solidFill>
                  <a:srgbClr val="FF0000"/>
                </a:solidFill>
              </a:rPr>
              <a:t>for the captured-electron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2124075" y="2060575"/>
          <a:ext cx="5184775" cy="1327150"/>
        </p:xfrm>
        <a:graphic>
          <a:graphicData uri="http://schemas.openxmlformats.org/presentationml/2006/ole">
            <p:oleObj spid="_x0000_s34818" name="Equation" r:id="rId3" imgW="1968500" imgH="508000" progId="Equation.3">
              <p:embed/>
            </p:oleObj>
          </a:graphicData>
        </a:graphic>
      </p:graphicFrame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10243" name="Object 3"/>
          <p:cNvGraphicFramePr>
            <a:graphicFrameLocks noChangeAspect="1"/>
          </p:cNvGraphicFramePr>
          <p:nvPr/>
        </p:nvGraphicFramePr>
        <p:xfrm>
          <a:off x="2124075" y="3933825"/>
          <a:ext cx="5111750" cy="1465263"/>
        </p:xfrm>
        <a:graphic>
          <a:graphicData uri="http://schemas.openxmlformats.org/presentationml/2006/ole">
            <p:oleObj spid="_x0000_s34819" name="Equation" r:id="rId4" imgW="1765300" imgH="508000" progId="Equation.3">
              <p:embed/>
            </p:oleObj>
          </a:graphicData>
        </a:graphic>
      </p:graphicFrame>
      <p:sp>
        <p:nvSpPr>
          <p:cNvPr id="10247" name="Date Placeholder 6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2012</a:t>
            </a:r>
            <a:endParaRPr lang="en-US" smtClean="0"/>
          </a:p>
        </p:txBody>
      </p:sp>
      <p:sp>
        <p:nvSpPr>
          <p:cNvPr id="1024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77A27A-09CA-465D-AF95-543AD568DB84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0249" name="Footer Placeholder 8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143000" y="228600"/>
            <a:ext cx="6054725" cy="57943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r-TR" sz="3200" i="1">
                <a:solidFill>
                  <a:srgbClr val="FF0000"/>
                </a:solidFill>
                <a:latin typeface="Times New Roman" pitchFamily="18" charset="0"/>
              </a:rPr>
              <a:t>Particle production from </a:t>
            </a:r>
            <a:r>
              <a:rPr lang="en-AU" sz="3200" i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tr-TR" sz="3200" i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AU" sz="3200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tr-TR" sz="3200" i="1">
                <a:solidFill>
                  <a:srgbClr val="FF0000"/>
                </a:solidFill>
                <a:latin typeface="Times New Roman" pitchFamily="18" charset="0"/>
              </a:rPr>
              <a:t>Fields</a:t>
            </a:r>
            <a:endParaRPr lang="en-AU" sz="2000"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948690"/>
            <a:ext cx="741222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r-TR" sz="2000" i="1" smtClean="0"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marL="342900" indent="-342900">
              <a:buAutoNum type="arabicPeriod"/>
            </a:pPr>
            <a:endParaRPr lang="tr-TR" sz="2000" i="1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tr-TR" sz="2000" i="1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tr-TR" sz="2000" i="1" smtClean="0">
                <a:latin typeface="Times New Roman" pitchFamily="18" charset="0"/>
                <a:cs typeface="Times New Roman" pitchFamily="18" charset="0"/>
              </a:rPr>
              <a:t>FREE LEPTON PAIR PRODUCTION</a:t>
            </a:r>
          </a:p>
          <a:p>
            <a:pPr marL="342900" indent="-342900">
              <a:buAutoNum type="arabicPeriod"/>
            </a:pPr>
            <a:endParaRPr lang="tr-TR" sz="2000" i="1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tr-TR" sz="2000" i="1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tr-TR" sz="2000" i="1" smtClean="0">
                <a:latin typeface="Times New Roman" pitchFamily="18" charset="0"/>
                <a:cs typeface="Times New Roman" pitchFamily="18" charset="0"/>
              </a:rPr>
              <a:t>BOUND FREE LEPTON PAIR PRODUCTION</a:t>
            </a:r>
          </a:p>
          <a:p>
            <a:pPr marL="342900" indent="-342900">
              <a:buAutoNum type="arabicPeriod"/>
            </a:pPr>
            <a:endParaRPr lang="tr-TR" sz="2000" i="1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tr-TR" sz="2000" i="1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tr-TR" sz="2000" i="1" smtClean="0">
                <a:latin typeface="Times New Roman" pitchFamily="18" charset="0"/>
                <a:cs typeface="Times New Roman" pitchFamily="18" charset="0"/>
              </a:rPr>
              <a:t>ELECTRON-POSITRON PAIR PRODUCTION </a:t>
            </a:r>
          </a:p>
          <a:p>
            <a:pPr marL="342900" indent="-342900"/>
            <a:r>
              <a:rPr lang="tr-TR" sz="2000" i="1" smtClean="0">
                <a:latin typeface="Times New Roman" pitchFamily="18" charset="0"/>
                <a:cs typeface="Times New Roman" pitchFamily="18" charset="0"/>
              </a:rPr>
              <a:t>      WITH NUCLEAR DISASSOCIATION</a:t>
            </a:r>
          </a:p>
          <a:p>
            <a:pPr marL="342900" indent="-342900"/>
            <a:endParaRPr lang="tr-TR" sz="2000" i="1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tr-TR" sz="2000" i="1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tr-TR" sz="2000" i="1" smtClean="0">
                <a:latin typeface="Times New Roman" pitchFamily="18" charset="0"/>
                <a:cs typeface="Times New Roman" pitchFamily="18" charset="0"/>
              </a:rPr>
              <a:t>5. LASER ASSISTED  PAIR CREATION  IN ION-ION COLLISION</a:t>
            </a:r>
          </a:p>
          <a:p>
            <a:pPr marL="342900" indent="-342900"/>
            <a:endParaRPr lang="tr-TR" sz="2000" i="1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tr-TR" sz="2000" i="1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tr-TR" sz="2000" i="1" smtClean="0">
                <a:latin typeface="Times New Roman" pitchFamily="18" charset="0"/>
                <a:cs typeface="Times New Roman" pitchFamily="18" charset="0"/>
              </a:rPr>
              <a:t>6. CONCLUSION</a:t>
            </a:r>
          </a:p>
          <a:p>
            <a:pPr marL="342900" indent="-342900"/>
            <a:endParaRPr lang="tr-TR" sz="200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001000" cy="792163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FF0000"/>
                </a:solidFill>
              </a:rPr>
              <a:t>Positron Wave-Function</a:t>
            </a: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ph idx="1"/>
          </p:nvPr>
        </p:nvGraphicFramePr>
        <p:xfrm>
          <a:off x="1371600" y="990600"/>
          <a:ext cx="5727700" cy="1636713"/>
        </p:xfrm>
        <a:graphic>
          <a:graphicData uri="http://schemas.openxmlformats.org/presentationml/2006/ole">
            <p:oleObj spid="_x0000_s59394" name="Denklem" r:id="rId3" imgW="1600200" imgH="457200" progId="Equation.3">
              <p:embed/>
            </p:oleObj>
          </a:graphicData>
        </a:graphic>
      </p:graphicFrame>
      <p:sp>
        <p:nvSpPr>
          <p:cNvPr id="922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9225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2012</a:t>
            </a:r>
            <a:endParaRPr lang="en-US" smtClean="0"/>
          </a:p>
        </p:txBody>
      </p:sp>
      <p:sp>
        <p:nvSpPr>
          <p:cNvPr id="92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0D3B7C-F2BF-486A-BEFC-683017603107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227" name="Footer Placeholder 6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Erice</a:t>
            </a:r>
          </a:p>
        </p:txBody>
      </p:sp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609600" y="2667000"/>
          <a:ext cx="4321175" cy="733425"/>
        </p:xfrm>
        <a:graphic>
          <a:graphicData uri="http://schemas.openxmlformats.org/presentationml/2006/ole">
            <p:oleObj spid="_x0000_s59395" name="Equation" r:id="rId4" imgW="1346040" imgH="228600" progId="Equation.3">
              <p:embed/>
            </p:oleObj>
          </a:graphicData>
        </a:graphic>
      </p:graphicFrame>
      <p:graphicFrame>
        <p:nvGraphicFramePr>
          <p:cNvPr id="9220" name="Object 8"/>
          <p:cNvGraphicFramePr>
            <a:graphicFrameLocks noChangeAspect="1"/>
          </p:cNvGraphicFramePr>
          <p:nvPr/>
        </p:nvGraphicFramePr>
        <p:xfrm>
          <a:off x="6096000" y="2819400"/>
          <a:ext cx="1727200" cy="1316038"/>
        </p:xfrm>
        <a:graphic>
          <a:graphicData uri="http://schemas.openxmlformats.org/presentationml/2006/ole">
            <p:oleObj spid="_x0000_s59396" name="Equation" r:id="rId5" imgW="596900" imgH="457200" progId="Equation.3">
              <p:embed/>
            </p:oleObj>
          </a:graphicData>
        </a:graphic>
      </p:graphicFrame>
      <p:graphicFrame>
        <p:nvGraphicFramePr>
          <p:cNvPr id="9221" name="Object 9"/>
          <p:cNvGraphicFramePr>
            <a:graphicFrameLocks noChangeAspect="1"/>
          </p:cNvGraphicFramePr>
          <p:nvPr/>
        </p:nvGraphicFramePr>
        <p:xfrm>
          <a:off x="1066800" y="3581400"/>
          <a:ext cx="3455988" cy="1365250"/>
        </p:xfrm>
        <a:graphic>
          <a:graphicData uri="http://schemas.openxmlformats.org/presentationml/2006/ole">
            <p:oleObj spid="_x0000_s59397" name="Denklem" r:id="rId6" imgW="1040948" imgH="406224" progId="Equation.3">
              <p:embed/>
            </p:oleObj>
          </a:graphicData>
        </a:graphic>
      </p:graphicFrame>
      <p:graphicFrame>
        <p:nvGraphicFramePr>
          <p:cNvPr id="9222" name="Object 10"/>
          <p:cNvGraphicFramePr>
            <a:graphicFrameLocks noChangeAspect="1"/>
          </p:cNvGraphicFramePr>
          <p:nvPr/>
        </p:nvGraphicFramePr>
        <p:xfrm>
          <a:off x="1371600" y="5181600"/>
          <a:ext cx="682625" cy="863600"/>
        </p:xfrm>
        <a:graphic>
          <a:graphicData uri="http://schemas.openxmlformats.org/presentationml/2006/ole">
            <p:oleObj spid="_x0000_s59398" name="Equation" r:id="rId7" imgW="177480" imgH="228600" progId="Equation.3">
              <p:embed/>
            </p:oleObj>
          </a:graphicData>
        </a:graphic>
      </p:graphicFrame>
      <p:sp>
        <p:nvSpPr>
          <p:cNvPr id="9228" name="Rectangle 18"/>
          <p:cNvSpPr>
            <a:spLocks noChangeArrowheads="1"/>
          </p:cNvSpPr>
          <p:nvPr/>
        </p:nvSpPr>
        <p:spPr bwMode="auto">
          <a:xfrm>
            <a:off x="2209800" y="5334000"/>
            <a:ext cx="64770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800"/>
              <a:t>is the distortion (correction term)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tr-TR" sz="2800"/>
              <a:t>due to the large charge of the 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b="1" smtClean="0">
                <a:solidFill>
                  <a:srgbClr val="FF0000"/>
                </a:solidFill>
              </a:rPr>
              <a:t>RESULTS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398463" y="2498725"/>
          <a:ext cx="8050212" cy="1481138"/>
        </p:xfrm>
        <a:graphic>
          <a:graphicData uri="http://schemas.openxmlformats.org/presentationml/2006/ole">
            <p:oleObj spid="_x0000_s60418" name="Worksheet" r:id="rId3" imgW="2676460" imgH="495239" progId="Excel.Sheet.8">
              <p:embed/>
            </p:oleObj>
          </a:graphicData>
        </a:graphic>
      </p:graphicFrame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39750" y="4581525"/>
            <a:ext cx="8135938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b="1">
                <a:solidFill>
                  <a:srgbClr val="FF0000"/>
                </a:solidFill>
              </a:rPr>
              <a:t>TABLE I:</a:t>
            </a:r>
            <a:r>
              <a:rPr lang="tr-TR">
                <a:solidFill>
                  <a:srgbClr val="FF0000"/>
                </a:solidFill>
              </a:rPr>
              <a:t> </a:t>
            </a:r>
            <a:r>
              <a:rPr lang="tr-TR"/>
              <a:t>Bound-free pair production cross sections           (in barn) </a:t>
            </a:r>
          </a:p>
          <a:p>
            <a:r>
              <a:rPr lang="tr-TR"/>
              <a:t>for selected collision systems and cross sections as accessible </a:t>
            </a:r>
          </a:p>
          <a:p>
            <a:r>
              <a:rPr lang="tr-TR"/>
              <a:t>at RHIC and LHC collider facilities.</a:t>
            </a:r>
          </a:p>
          <a:p>
            <a:endParaRPr lang="tr-TR"/>
          </a:p>
          <a:p>
            <a:endParaRPr lang="tr-TR"/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6781800" y="4572000"/>
          <a:ext cx="574675" cy="339725"/>
        </p:xfrm>
        <a:graphic>
          <a:graphicData uri="http://schemas.openxmlformats.org/presentationml/2006/ole">
            <p:oleObj spid="_x0000_s60419" name="Equation" r:id="rId4" imgW="368140" imgH="215806" progId="Equation.3">
              <p:embed/>
            </p:oleObj>
          </a:graphicData>
        </a:graphic>
      </p:graphicFrame>
      <p:sp>
        <p:nvSpPr>
          <p:cNvPr id="18440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2012</a:t>
            </a:r>
            <a:endParaRPr lang="en-US" smtClean="0"/>
          </a:p>
        </p:txBody>
      </p:sp>
      <p:sp>
        <p:nvSpPr>
          <p:cNvPr id="1844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4A3CAF-A3B7-407B-B90A-6398AF592303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8442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idx="1"/>
          </p:nvPr>
        </p:nvSpPr>
        <p:spPr>
          <a:xfrm>
            <a:off x="990600" y="4876800"/>
            <a:ext cx="7920038" cy="14398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endParaRPr lang="tr-TR" sz="1600" b="1" smtClean="0">
              <a:solidFill>
                <a:schemeClr val="tx2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tr-TR" sz="1600" b="1" smtClean="0">
                <a:solidFill>
                  <a:srgbClr val="FF0000"/>
                </a:solidFill>
              </a:rPr>
              <a:t>FIG.</a:t>
            </a:r>
            <a:r>
              <a:rPr lang="tr-TR" sz="1600" smtClean="0">
                <a:solidFill>
                  <a:srgbClr val="FF0000"/>
                </a:solidFill>
              </a:rPr>
              <a:t> </a:t>
            </a:r>
            <a:r>
              <a:rPr lang="tr-TR" sz="1600" b="1" smtClean="0">
                <a:solidFill>
                  <a:srgbClr val="FF0000"/>
                </a:solidFill>
              </a:rPr>
              <a:t>2: </a:t>
            </a:r>
            <a:r>
              <a:rPr lang="tr-TR" sz="1600" b="1" smtClean="0"/>
              <a:t>BFPP cross sections for two different systems as functions of the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1600" b="1" smtClean="0"/>
              <a:t>nuclear charge Z. </a:t>
            </a:r>
          </a:p>
        </p:txBody>
      </p:sp>
      <p:pic>
        <p:nvPicPr>
          <p:cNvPr id="28675" name="Picture 6" descr="fig18_zsigma1003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973888" cy="480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2012</a:t>
            </a:r>
            <a:endParaRPr lang="en-US" smtClean="0"/>
          </a:p>
        </p:txBody>
      </p:sp>
      <p:sp>
        <p:nvSpPr>
          <p:cNvPr id="28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832AB1-40C2-4F33-A96D-7F7831BD7AAE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2867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381750"/>
            <a:ext cx="2895600" cy="476250"/>
          </a:xfrm>
          <a:noFill/>
        </p:spPr>
        <p:txBody>
          <a:bodyPr/>
          <a:lstStyle/>
          <a:p>
            <a:r>
              <a:rPr lang="en-US" smtClean="0"/>
              <a:t>Erice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6" descr="fig19_gamasigmaAuP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88913"/>
            <a:ext cx="7488237" cy="5037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7"/>
          <p:cNvSpPr>
            <a:spLocks noGrp="1" noChangeArrowheads="1"/>
          </p:cNvSpPr>
          <p:nvPr>
            <p:ph idx="1"/>
          </p:nvPr>
        </p:nvSpPr>
        <p:spPr>
          <a:xfrm>
            <a:off x="1150938" y="5334000"/>
            <a:ext cx="7993062" cy="9366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tr-TR" sz="1600" b="1" smtClean="0">
                <a:solidFill>
                  <a:srgbClr val="FF0000"/>
                </a:solidFill>
              </a:rPr>
              <a:t>FIG.</a:t>
            </a:r>
            <a:r>
              <a:rPr lang="tr-TR" sz="1600" smtClean="0">
                <a:solidFill>
                  <a:srgbClr val="FF0000"/>
                </a:solidFill>
              </a:rPr>
              <a:t> </a:t>
            </a:r>
            <a:r>
              <a:rPr lang="tr-TR" sz="1600" b="1" smtClean="0">
                <a:solidFill>
                  <a:srgbClr val="FF0000"/>
                </a:solidFill>
              </a:rPr>
              <a:t>3: </a:t>
            </a:r>
            <a:r>
              <a:rPr lang="tr-TR" sz="1600" b="1" smtClean="0"/>
              <a:t>BFPP cross sections for two different systems (</a:t>
            </a:r>
            <a:r>
              <a:rPr lang="tr-TR" sz="1600" b="1" i="1" smtClean="0"/>
              <a:t>Au+Au</a:t>
            </a:r>
            <a:r>
              <a:rPr lang="tr-TR" sz="1600" b="1" smtClean="0"/>
              <a:t>-dashed line and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tr-TR" sz="1600" b="1" i="1" smtClean="0"/>
              <a:t>Pb+Pb</a:t>
            </a:r>
            <a:r>
              <a:rPr lang="tr-TR" sz="1600" b="1" smtClean="0"/>
              <a:t>-solid line) as functions of the     . </a:t>
            </a:r>
          </a:p>
        </p:txBody>
      </p:sp>
      <p:sp>
        <p:nvSpPr>
          <p:cNvPr id="194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4572000" y="5715000"/>
          <a:ext cx="219075" cy="287338"/>
        </p:xfrm>
        <a:graphic>
          <a:graphicData uri="http://schemas.openxmlformats.org/presentationml/2006/ole">
            <p:oleObj spid="_x0000_s61442" name="Equation" r:id="rId4" imgW="126780" imgH="164814" progId="Equation.3">
              <p:embed/>
            </p:oleObj>
          </a:graphicData>
        </a:graphic>
      </p:graphicFrame>
      <p:sp>
        <p:nvSpPr>
          <p:cNvPr id="19462" name="Rectangle 11"/>
          <p:cNvSpPr>
            <a:spLocks noChangeArrowheads="1"/>
          </p:cNvSpPr>
          <p:nvPr/>
        </p:nvSpPr>
        <p:spPr bwMode="auto">
          <a:xfrm>
            <a:off x="0" y="3348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19463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2012</a:t>
            </a:r>
            <a:endParaRPr lang="en-US" smtClean="0"/>
          </a:p>
        </p:txBody>
      </p:sp>
      <p:sp>
        <p:nvSpPr>
          <p:cNvPr id="1946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49F486-86B9-447A-8704-47C2E6F82D3E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9465" name="Footer Placeholder 9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idx="1"/>
          </p:nvPr>
        </p:nvSpPr>
        <p:spPr>
          <a:xfrm>
            <a:off x="611188" y="5229225"/>
            <a:ext cx="7961312" cy="79057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800" b="1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smtClean="0">
                <a:solidFill>
                  <a:srgbClr val="FF0000"/>
                </a:solidFill>
              </a:rPr>
              <a:t>FIG.</a:t>
            </a:r>
            <a:r>
              <a:rPr lang="tr-TR" sz="1800" smtClean="0">
                <a:solidFill>
                  <a:srgbClr val="FF0000"/>
                </a:solidFill>
              </a:rPr>
              <a:t> </a:t>
            </a:r>
            <a:r>
              <a:rPr lang="tr-TR" sz="1800" b="1" smtClean="0">
                <a:solidFill>
                  <a:srgbClr val="FF0000"/>
                </a:solidFill>
              </a:rPr>
              <a:t>4:</a:t>
            </a:r>
            <a:r>
              <a:rPr lang="tr-TR" sz="1800" b="1" smtClean="0">
                <a:solidFill>
                  <a:schemeClr val="tx2"/>
                </a:solidFill>
              </a:rPr>
              <a:t> </a:t>
            </a:r>
            <a:r>
              <a:rPr lang="tr-TR" sz="1800" b="1" smtClean="0"/>
              <a:t>The differential cross section as function of the transverse     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smtClean="0"/>
              <a:t>            momentum of the produced positrons. </a:t>
            </a:r>
          </a:p>
        </p:txBody>
      </p:sp>
      <p:pic>
        <p:nvPicPr>
          <p:cNvPr id="29699" name="Picture 6" descr="fig5_transmo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7489825" cy="517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29701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2012</a:t>
            </a:r>
            <a:endParaRPr lang="en-US" smtClean="0"/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AB5721D-2932-4B71-83BA-EFF9A613EB66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29703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Grp="1" noChangeArrowheads="1"/>
          </p:cNvSpPr>
          <p:nvPr>
            <p:ph idx="1"/>
          </p:nvPr>
        </p:nvSpPr>
        <p:spPr>
          <a:xfrm>
            <a:off x="1143000" y="5334000"/>
            <a:ext cx="7850188" cy="8636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tr-TR" sz="1600" b="1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600" b="1" smtClean="0">
                <a:solidFill>
                  <a:srgbClr val="FF0000"/>
                </a:solidFill>
              </a:rPr>
              <a:t>FIG.</a:t>
            </a:r>
            <a:r>
              <a:rPr lang="tr-TR" sz="1600" smtClean="0">
                <a:solidFill>
                  <a:srgbClr val="FF0000"/>
                </a:solidFill>
              </a:rPr>
              <a:t> </a:t>
            </a:r>
            <a:r>
              <a:rPr lang="tr-TR" sz="1600" b="1" smtClean="0">
                <a:solidFill>
                  <a:srgbClr val="FF0000"/>
                </a:solidFill>
              </a:rPr>
              <a:t>5: </a:t>
            </a:r>
            <a:r>
              <a:rPr lang="tr-TR" sz="1800" b="1" smtClean="0"/>
              <a:t>The differential cross section  as function of the longitudinal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tr-TR" sz="1800" b="1" smtClean="0"/>
              <a:t>             momentum  of the produced positrons. </a:t>
            </a:r>
          </a:p>
        </p:txBody>
      </p:sp>
      <p:pic>
        <p:nvPicPr>
          <p:cNvPr id="30723" name="Picture 6" descr="fig6_longmom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404813"/>
            <a:ext cx="73437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30725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2012</a:t>
            </a:r>
            <a:endParaRPr lang="en-US" smtClean="0"/>
          </a:p>
        </p:txBody>
      </p:sp>
      <p:sp>
        <p:nvSpPr>
          <p:cNvPr id="307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71672C-E46C-4D85-B863-006502DAB3BB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0727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5"/>
          <p:cNvSpPr>
            <a:spLocks noGrp="1" noChangeArrowheads="1"/>
          </p:cNvSpPr>
          <p:nvPr>
            <p:ph idx="1"/>
          </p:nvPr>
        </p:nvSpPr>
        <p:spPr>
          <a:xfrm>
            <a:off x="719138" y="5410200"/>
            <a:ext cx="8424862" cy="7207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600" b="1" smtClean="0">
                <a:solidFill>
                  <a:srgbClr val="FF0000"/>
                </a:solidFill>
              </a:rPr>
              <a:t>FIG.</a:t>
            </a:r>
            <a:r>
              <a:rPr lang="tr-TR" sz="1600" smtClean="0">
                <a:solidFill>
                  <a:srgbClr val="FF0000"/>
                </a:solidFill>
              </a:rPr>
              <a:t> </a:t>
            </a:r>
            <a:r>
              <a:rPr lang="tr-TR" sz="1600" b="1" smtClean="0">
                <a:solidFill>
                  <a:srgbClr val="FF0000"/>
                </a:solidFill>
              </a:rPr>
              <a:t>6: </a:t>
            </a:r>
            <a:r>
              <a:rPr lang="tr-TR" sz="1800" b="1" smtClean="0"/>
              <a:t>The differential cross section as function of the energy  of the 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tr-TR" sz="1800" b="1" smtClean="0"/>
              <a:t>            produced positrons 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tr-TR" sz="1600" smtClean="0"/>
          </a:p>
        </p:txBody>
      </p:sp>
      <p:pic>
        <p:nvPicPr>
          <p:cNvPr id="31747" name="Picture 6" descr="fig7_energy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7343775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31749" name="Date Placeholder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2012</a:t>
            </a:r>
            <a:endParaRPr lang="en-US" smtClean="0"/>
          </a:p>
        </p:txBody>
      </p:sp>
      <p:sp>
        <p:nvSpPr>
          <p:cNvPr id="3175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1C32F5-E359-4D17-B0B1-359697F5D707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31751" name="Footer Placeholder 7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Erice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BE2F2-B351-4A98-AB70-4974FF2BAEAD}" type="slidenum">
              <a:rPr lang="en-US"/>
              <a:pPr/>
              <a:t>37</a:t>
            </a:fld>
            <a:endParaRPr lang="en-US"/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1600200" y="609600"/>
            <a:ext cx="5335588" cy="11874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 sz="2400"/>
              <a:t>Experiments</a:t>
            </a:r>
          </a:p>
          <a:p>
            <a:r>
              <a:rPr lang="tr-TR" sz="2400"/>
              <a:t> at</a:t>
            </a:r>
          </a:p>
          <a:p>
            <a:r>
              <a:rPr lang="tr-TR" sz="2400"/>
              <a:t>CERN </a:t>
            </a:r>
            <a:r>
              <a:rPr lang="tr-TR" sz="2400">
                <a:solidFill>
                  <a:srgbClr val="FF0000"/>
                </a:solidFill>
              </a:rPr>
              <a:t>S</a:t>
            </a:r>
            <a:r>
              <a:rPr lang="tr-TR" sz="2400"/>
              <a:t>uper </a:t>
            </a:r>
            <a:r>
              <a:rPr lang="tr-TR" sz="2400">
                <a:solidFill>
                  <a:srgbClr val="FF0000"/>
                </a:solidFill>
              </a:rPr>
              <a:t>P</a:t>
            </a:r>
            <a:r>
              <a:rPr lang="tr-TR" sz="2400"/>
              <a:t>roton </a:t>
            </a:r>
            <a:r>
              <a:rPr lang="tr-TR" sz="2400">
                <a:solidFill>
                  <a:srgbClr val="FF0000"/>
                </a:solidFill>
              </a:rPr>
              <a:t>S</a:t>
            </a:r>
            <a:r>
              <a:rPr lang="tr-TR" sz="2400"/>
              <a:t>ynchroton  </a:t>
            </a:r>
            <a:r>
              <a:rPr lang="tr-TR" sz="2400">
                <a:solidFill>
                  <a:srgbClr val="FF0000"/>
                </a:solidFill>
              </a:rPr>
              <a:t>SPS</a:t>
            </a:r>
          </a:p>
        </p:txBody>
      </p:sp>
      <p:pic>
        <p:nvPicPr>
          <p:cNvPr id="246790" name="Picture 6" descr="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286000"/>
            <a:ext cx="5334000" cy="355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3CA69-83F3-41BD-832A-7E40A76451F7}" type="slidenum">
              <a:rPr lang="en-US"/>
              <a:pPr/>
              <a:t>38</a:t>
            </a:fld>
            <a:endParaRPr lang="en-US"/>
          </a:p>
        </p:txBody>
      </p:sp>
      <p:graphicFrame>
        <p:nvGraphicFramePr>
          <p:cNvPr id="248836" name="Object 4"/>
          <p:cNvGraphicFramePr>
            <a:graphicFrameLocks noChangeAspect="1"/>
          </p:cNvGraphicFramePr>
          <p:nvPr/>
        </p:nvGraphicFramePr>
        <p:xfrm>
          <a:off x="1828800" y="457200"/>
          <a:ext cx="4724400" cy="708025"/>
        </p:xfrm>
        <a:graphic>
          <a:graphicData uri="http://schemas.openxmlformats.org/presentationml/2006/ole">
            <p:oleObj spid="_x0000_s72706" name="Equation" r:id="rId3" imgW="2374560" imgH="355320" progId="Equation.3">
              <p:embed/>
            </p:oleObj>
          </a:graphicData>
        </a:graphic>
      </p:graphicFrame>
      <p:sp>
        <p:nvSpPr>
          <p:cNvPr id="248837" name="Text Box 5"/>
          <p:cNvSpPr txBox="1">
            <a:spLocks noChangeArrowheads="1"/>
          </p:cNvSpPr>
          <p:nvPr/>
        </p:nvSpPr>
        <p:spPr bwMode="auto">
          <a:xfrm>
            <a:off x="1828800" y="1447800"/>
            <a:ext cx="4445000" cy="3667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/>
              <a:t>Energy = 200 A GeV  at fixed target frame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838200" y="2057400"/>
            <a:ext cx="5721350" cy="3667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/>
              <a:t>Measured Cross Section for 1-17 MeV /c positron yield</a:t>
            </a:r>
          </a:p>
        </p:txBody>
      </p:sp>
      <p:graphicFrame>
        <p:nvGraphicFramePr>
          <p:cNvPr id="248839" name="Object 7"/>
          <p:cNvGraphicFramePr>
            <a:graphicFrameLocks noChangeAspect="1"/>
          </p:cNvGraphicFramePr>
          <p:nvPr/>
        </p:nvGraphicFramePr>
        <p:xfrm>
          <a:off x="990600" y="2819400"/>
          <a:ext cx="2209800" cy="498475"/>
        </p:xfrm>
        <a:graphic>
          <a:graphicData uri="http://schemas.openxmlformats.org/presentationml/2006/ole">
            <p:oleObj spid="_x0000_s72707" name="Equation" r:id="rId4" imgW="1574640" imgH="355320" progId="Equation.3">
              <p:embed/>
            </p:oleObj>
          </a:graphicData>
        </a:graphic>
      </p:graphicFrame>
      <p:sp>
        <p:nvSpPr>
          <p:cNvPr id="248840" name="Text Box 8"/>
          <p:cNvSpPr txBox="1">
            <a:spLocks noChangeArrowheads="1"/>
          </p:cNvSpPr>
          <p:nvPr/>
        </p:nvSpPr>
        <p:spPr bwMode="auto">
          <a:xfrm>
            <a:off x="3733800" y="2819400"/>
            <a:ext cx="1657350" cy="3667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/>
              <a:t>with 25% error</a:t>
            </a:r>
          </a:p>
        </p:txBody>
      </p:sp>
      <p:graphicFrame>
        <p:nvGraphicFramePr>
          <p:cNvPr id="248841" name="Object 9"/>
          <p:cNvGraphicFramePr>
            <a:graphicFrameLocks noChangeAspect="1"/>
          </p:cNvGraphicFramePr>
          <p:nvPr/>
        </p:nvGraphicFramePr>
        <p:xfrm>
          <a:off x="914400" y="3657600"/>
          <a:ext cx="2362200" cy="490538"/>
        </p:xfrm>
        <a:graphic>
          <a:graphicData uri="http://schemas.openxmlformats.org/presentationml/2006/ole">
            <p:oleObj spid="_x0000_s72708" name="Equation" r:id="rId5" imgW="1714320" imgH="355320" progId="Equation.3">
              <p:embed/>
            </p:oleObj>
          </a:graphicData>
        </a:graphic>
      </p:graphicFrame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3733800" y="3657600"/>
            <a:ext cx="2622550" cy="3667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/>
              <a:t>for 1-17 MeV /c positron</a:t>
            </a:r>
          </a:p>
        </p:txBody>
      </p:sp>
      <p:graphicFrame>
        <p:nvGraphicFramePr>
          <p:cNvPr id="248844" name="Object 12"/>
          <p:cNvGraphicFramePr>
            <a:graphicFrameLocks noChangeAspect="1"/>
          </p:cNvGraphicFramePr>
          <p:nvPr/>
        </p:nvGraphicFramePr>
        <p:xfrm>
          <a:off x="914400" y="4495800"/>
          <a:ext cx="2743200" cy="533400"/>
        </p:xfrm>
        <a:graphic>
          <a:graphicData uri="http://schemas.openxmlformats.org/presentationml/2006/ole">
            <p:oleObj spid="_x0000_s72709" name="Equation" r:id="rId6" imgW="1828800" imgH="355320" progId="Equation.3">
              <p:embed/>
            </p:oleObj>
          </a:graphicData>
        </a:graphic>
      </p:graphicFrame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3962400" y="4572000"/>
            <a:ext cx="2711450" cy="3667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/>
              <a:t>For all positron momenta</a:t>
            </a:r>
          </a:p>
        </p:txBody>
      </p:sp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1447800" y="5410200"/>
            <a:ext cx="4730750" cy="3667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0000"/>
                </a:solidFill>
              </a:rPr>
              <a:t>Vane CR at al. Phys. Rev. A 50:2313 (1994).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52EA-46B5-41E3-97B6-C4E98D832AB8}" type="slidenum">
              <a:rPr lang="en-US"/>
              <a:pPr/>
              <a:t>39</a:t>
            </a:fld>
            <a:endParaRPr lang="en-US"/>
          </a:p>
        </p:txBody>
      </p:sp>
      <p:pic>
        <p:nvPicPr>
          <p:cNvPr id="2426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375" y="76200"/>
            <a:ext cx="8223250" cy="67056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1"/>
            <a:ext cx="813636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tr-TR" sz="3200" b="1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3200" b="1" smtClean="0">
                <a:latin typeface="Times New Roman" pitchFamily="18" charset="0"/>
                <a:cs typeface="Times New Roman" pitchFamily="18" charset="0"/>
              </a:rPr>
              <a:t>Central Collision 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Q</a:t>
            </a:r>
            <a:r>
              <a:rPr lang="tr-TR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tr-TR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(Quantum Chromo Dynamics</a:t>
            </a:r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tr-TR" sz="3200" b="1" dirty="0" smtClean="0">
                <a:latin typeface="Times New Roman" pitchFamily="18" charset="0"/>
                <a:cs typeface="Times New Roman" pitchFamily="18" charset="0"/>
              </a:rPr>
              <a:t>Peripheral </a:t>
            </a:r>
            <a:r>
              <a:rPr lang="tr-TR" sz="3200" b="1" smtClean="0">
                <a:latin typeface="Times New Roman" pitchFamily="18" charset="0"/>
                <a:cs typeface="Times New Roman" pitchFamily="18" charset="0"/>
              </a:rPr>
              <a:t>Collision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   QED (Quantum Electro Dynamics</a:t>
            </a:r>
            <a:r>
              <a:rPr lang="tr-TR" sz="240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124200" y="2209800"/>
            <a:ext cx="21431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4495800" y="2209800"/>
            <a:ext cx="21431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352800" y="2743200"/>
            <a:ext cx="285752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>
            <a:off x="4191000" y="2743200"/>
            <a:ext cx="285752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2472520" y="5056986"/>
            <a:ext cx="21431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686834" y="5557052"/>
            <a:ext cx="285752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5544354" y="3699664"/>
            <a:ext cx="214314" cy="10715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258602" y="4271168"/>
            <a:ext cx="285752" cy="1588"/>
          </a:xfrm>
          <a:prstGeom prst="straightConnector1">
            <a:avLst/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3508371" y="4949829"/>
            <a:ext cx="1214446" cy="1588"/>
          </a:xfrm>
          <a:prstGeom prst="straightConnector1">
            <a:avLst/>
          </a:prstGeom>
          <a:ln w="158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87032" y="477123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</a:t>
            </a:r>
            <a:endParaRPr lang="tr-TR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8558-04AF-482E-8562-352C4DF64458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tr-TR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1143000" y="228600"/>
            <a:ext cx="6054725" cy="57943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r-TR" sz="3200" i="1">
                <a:solidFill>
                  <a:srgbClr val="FF0000"/>
                </a:solidFill>
                <a:latin typeface="Times New Roman" pitchFamily="18" charset="0"/>
              </a:rPr>
              <a:t>Particle production from </a:t>
            </a:r>
            <a:r>
              <a:rPr lang="en-AU" sz="3200" i="1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tr-TR" sz="3200" i="1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AU" sz="3200" i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tr-TR" sz="3200" i="1">
                <a:solidFill>
                  <a:srgbClr val="FF0000"/>
                </a:solidFill>
                <a:latin typeface="Times New Roman" pitchFamily="18" charset="0"/>
              </a:rPr>
              <a:t>Fields</a:t>
            </a:r>
            <a:endParaRPr lang="en-AU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B1C4F-D353-4D01-A828-EA99DE5257B6}" type="slidenum">
              <a:rPr lang="en-US"/>
              <a:pPr/>
              <a:t>40</a:t>
            </a:fld>
            <a:endParaRPr lang="en-US"/>
          </a:p>
        </p:txBody>
      </p:sp>
      <p:sp>
        <p:nvSpPr>
          <p:cNvPr id="247812" name="Text Box 4"/>
          <p:cNvSpPr txBox="1">
            <a:spLocks noChangeArrowheads="1"/>
          </p:cNvSpPr>
          <p:nvPr/>
        </p:nvSpPr>
        <p:spPr bwMode="auto">
          <a:xfrm>
            <a:off x="1905000" y="304800"/>
            <a:ext cx="5364163" cy="11874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 sz="2400"/>
              <a:t>What about experiments </a:t>
            </a:r>
          </a:p>
          <a:p>
            <a:r>
              <a:rPr lang="tr-TR" sz="2400"/>
              <a:t>at </a:t>
            </a:r>
          </a:p>
          <a:p>
            <a:r>
              <a:rPr lang="tr-TR" sz="2400">
                <a:solidFill>
                  <a:srgbClr val="FF0000"/>
                </a:solidFill>
              </a:rPr>
              <a:t>S</a:t>
            </a:r>
            <a:r>
              <a:rPr lang="tr-TR" sz="2400"/>
              <a:t>OLENOIDAL </a:t>
            </a:r>
            <a:r>
              <a:rPr lang="tr-TR" sz="2400">
                <a:solidFill>
                  <a:srgbClr val="FF0000"/>
                </a:solidFill>
              </a:rPr>
              <a:t>T</a:t>
            </a:r>
            <a:r>
              <a:rPr lang="tr-TR" sz="2400"/>
              <a:t>R</a:t>
            </a:r>
            <a:r>
              <a:rPr lang="tr-TR" sz="2400">
                <a:solidFill>
                  <a:srgbClr val="FF0000"/>
                </a:solidFill>
              </a:rPr>
              <a:t>A</a:t>
            </a:r>
            <a:r>
              <a:rPr lang="tr-TR" sz="2400"/>
              <a:t>CKE</a:t>
            </a:r>
            <a:r>
              <a:rPr lang="tr-TR" sz="2400">
                <a:solidFill>
                  <a:srgbClr val="FF0000"/>
                </a:solidFill>
              </a:rPr>
              <a:t>R</a:t>
            </a:r>
            <a:r>
              <a:rPr lang="tr-TR" sz="2400"/>
              <a:t>   ( </a:t>
            </a:r>
            <a:r>
              <a:rPr lang="tr-TR" sz="2400">
                <a:solidFill>
                  <a:srgbClr val="FF0000"/>
                </a:solidFill>
              </a:rPr>
              <a:t>STAR</a:t>
            </a:r>
            <a:r>
              <a:rPr lang="tr-TR" sz="2400"/>
              <a:t> ) ?</a:t>
            </a:r>
          </a:p>
        </p:txBody>
      </p:sp>
      <p:sp>
        <p:nvSpPr>
          <p:cNvPr id="247813" name="Text Box 5"/>
          <p:cNvSpPr txBox="1">
            <a:spLocks noChangeArrowheads="1"/>
          </p:cNvSpPr>
          <p:nvPr/>
        </p:nvSpPr>
        <p:spPr bwMode="auto">
          <a:xfrm>
            <a:off x="838200" y="1524000"/>
            <a:ext cx="8001000" cy="64135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AU" sz="3600" i="1">
                <a:solidFill>
                  <a:srgbClr val="0000FF"/>
                </a:solidFill>
                <a:latin typeface="Times"/>
              </a:rPr>
              <a:t>RHIC: Relativistic Heavy Ion Collider</a:t>
            </a:r>
            <a:endParaRPr lang="en-AU" sz="2000" i="1">
              <a:solidFill>
                <a:srgbClr val="0000FF"/>
              </a:solidFill>
              <a:latin typeface="Times"/>
            </a:endParaRPr>
          </a:p>
        </p:txBody>
      </p:sp>
      <p:pic>
        <p:nvPicPr>
          <p:cNvPr id="247814" name="Picture 6" descr="tun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19400"/>
            <a:ext cx="3657600" cy="2870200"/>
          </a:xfrm>
          <a:prstGeom prst="rect">
            <a:avLst/>
          </a:prstGeom>
          <a:noFill/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533400" y="2971800"/>
            <a:ext cx="3581400" cy="19177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AU" sz="2400">
                <a:solidFill>
                  <a:srgbClr val="FF0000"/>
                </a:solidFill>
                <a:latin typeface="Times New Roman" pitchFamily="18" charset="0"/>
              </a:rPr>
              <a:t>Ene</a:t>
            </a:r>
            <a:r>
              <a:rPr lang="tr-TR" sz="2400">
                <a:solidFill>
                  <a:srgbClr val="FF0000"/>
                </a:solidFill>
                <a:latin typeface="Times New Roman" pitchFamily="18" charset="0"/>
              </a:rPr>
              <a:t>rgy</a:t>
            </a:r>
            <a:r>
              <a:rPr lang="en-AU" sz="2400">
                <a:solidFill>
                  <a:srgbClr val="FF0000"/>
                </a:solidFill>
                <a:latin typeface="Times New Roman" pitchFamily="18" charset="0"/>
              </a:rPr>
              <a:t> =100 GeV/nucleon</a:t>
            </a:r>
          </a:p>
          <a:p>
            <a:pPr algn="l" eaLnBrk="0" hangingPunct="0"/>
            <a:endParaRPr lang="en-AU" sz="2400">
              <a:solidFill>
                <a:srgbClr val="FF0000"/>
              </a:solidFill>
              <a:latin typeface="Times New Roman" pitchFamily="18" charset="0"/>
            </a:endParaRPr>
          </a:p>
          <a:p>
            <a:pPr algn="l" eaLnBrk="0" hangingPunct="0"/>
            <a:r>
              <a:rPr lang="en-AU" sz="2400">
                <a:solidFill>
                  <a:srgbClr val="FF0000"/>
                </a:solidFill>
                <a:latin typeface="Times New Roman" pitchFamily="18" charset="0"/>
              </a:rPr>
              <a:t>Au + Au </a:t>
            </a:r>
            <a:r>
              <a:rPr lang="tr-TR" sz="2400">
                <a:solidFill>
                  <a:srgbClr val="FF0000"/>
                </a:solidFill>
                <a:latin typeface="Times New Roman" pitchFamily="18" charset="0"/>
              </a:rPr>
              <a:t> collisions</a:t>
            </a:r>
            <a:endParaRPr lang="en-AU" sz="2400">
              <a:solidFill>
                <a:srgbClr val="FF0000"/>
              </a:solidFill>
              <a:latin typeface="Times New Roman" pitchFamily="18" charset="0"/>
            </a:endParaRPr>
          </a:p>
          <a:p>
            <a:pPr algn="l" eaLnBrk="0" hangingPunct="0"/>
            <a:endParaRPr lang="en-AU" sz="2400">
              <a:solidFill>
                <a:srgbClr val="FF0000"/>
              </a:solidFill>
              <a:latin typeface="Times New Roman" pitchFamily="18" charset="0"/>
            </a:endParaRPr>
          </a:p>
          <a:p>
            <a:pPr algn="l" eaLnBrk="0" hangingPunct="0"/>
            <a:r>
              <a:rPr lang="tr-TR" sz="2400">
                <a:solidFill>
                  <a:srgbClr val="FF0000"/>
                </a:solidFill>
                <a:latin typeface="Times New Roman" pitchFamily="18" charset="0"/>
              </a:rPr>
              <a:t>Circumference</a:t>
            </a:r>
            <a:r>
              <a:rPr lang="en-AU" sz="2400">
                <a:solidFill>
                  <a:srgbClr val="FF0000"/>
                </a:solidFill>
                <a:latin typeface="Times New Roman" pitchFamily="18" charset="0"/>
              </a:rPr>
              <a:t> = 2.4 mil</a:t>
            </a:r>
            <a:r>
              <a:rPr lang="tr-TR" sz="2400">
                <a:solidFill>
                  <a:srgbClr val="FF0000"/>
                </a:solidFill>
                <a:latin typeface="Times New Roman" pitchFamily="18" charset="0"/>
              </a:rPr>
              <a:t>es</a:t>
            </a:r>
            <a:endParaRPr lang="en-AU" sz="240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22A32C-BD3D-4A18-B415-E1887ED419D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4579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38200" y="1066800"/>
            <a:ext cx="7467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i="1" dirty="0" smtClean="0">
                <a:latin typeface="Times New Roman" pitchFamily="18" charset="0"/>
              </a:rPr>
              <a:t>N</a:t>
            </a:r>
            <a:r>
              <a:rPr lang="tr-TR" sz="2400" b="1" i="1" dirty="0" smtClean="0">
                <a:latin typeface="Times New Roman" pitchFamily="18" charset="0"/>
              </a:rPr>
              <a:t>uclear disassociation (Giant Dipole Resonance)</a:t>
            </a:r>
            <a:endParaRPr lang="tr-TR" sz="2400" dirty="0"/>
          </a:p>
        </p:txBody>
      </p:sp>
      <p:sp>
        <p:nvSpPr>
          <p:cNvPr id="10" name="Rectangle 9"/>
          <p:cNvSpPr/>
          <p:nvPr/>
        </p:nvSpPr>
        <p:spPr>
          <a:xfrm>
            <a:off x="1143000" y="3048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/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</a:rPr>
              <a:t>Particle production from </a:t>
            </a:r>
            <a:r>
              <a:rPr lang="en-AU" sz="3600" dirty="0" smtClean="0">
                <a:solidFill>
                  <a:srgbClr val="FF0000"/>
                </a:solidFill>
                <a:latin typeface="Times New Roman" pitchFamily="18" charset="0"/>
              </a:rPr>
              <a:t>E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</a:rPr>
              <a:t>M</a:t>
            </a:r>
            <a:r>
              <a:rPr lang="en-AU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tr-TR" sz="3600" dirty="0" smtClean="0">
                <a:solidFill>
                  <a:srgbClr val="FF0000"/>
                </a:solidFill>
                <a:latin typeface="Times New Roman" pitchFamily="18" charset="0"/>
              </a:rPr>
              <a:t>Fields</a:t>
            </a:r>
            <a:endParaRPr lang="en-AU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685800" y="4876800"/>
            <a:ext cx="8207375" cy="8001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Electron-positron pair production (on the left) with a mutual Coulomb excitation (on the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smtClean="0"/>
              <a:t>right</a:t>
            </a:r>
            <a:r>
              <a:rPr kumimoji="0" lang="tr-T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being mainly giant dipole resonance (GDR). These two processes are independent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 each other.</a:t>
            </a:r>
            <a:endParaRPr kumimoji="0" lang="tr-TR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4CFD6-F0CB-48AD-8C2C-655A062489AE}" type="slidenum">
              <a:rPr lang="en-US"/>
              <a:pPr/>
              <a:t>42</a:t>
            </a:fld>
            <a:endParaRPr lang="en-US"/>
          </a:p>
        </p:txBody>
      </p:sp>
      <p:graphicFrame>
        <p:nvGraphicFramePr>
          <p:cNvPr id="237573" name="Object 5"/>
          <p:cNvGraphicFramePr>
            <a:graphicFrameLocks noChangeAspect="1"/>
          </p:cNvGraphicFramePr>
          <p:nvPr/>
        </p:nvGraphicFramePr>
        <p:xfrm>
          <a:off x="304800" y="4495800"/>
          <a:ext cx="6477000" cy="769938"/>
        </p:xfrm>
        <a:graphic>
          <a:graphicData uri="http://schemas.openxmlformats.org/presentationml/2006/ole">
            <p:oleObj spid="_x0000_s67586" name="Equation" r:id="rId3" imgW="2349360" imgH="279360" progId="Equation.3">
              <p:embed/>
            </p:oleObj>
          </a:graphicData>
        </a:graphic>
      </p:graphicFrame>
      <p:sp>
        <p:nvSpPr>
          <p:cNvPr id="237574" name="Text Box 6"/>
          <p:cNvSpPr txBox="1">
            <a:spLocks noChangeArrowheads="1"/>
          </p:cNvSpPr>
          <p:nvPr/>
        </p:nvSpPr>
        <p:spPr bwMode="auto">
          <a:xfrm>
            <a:off x="152400" y="533400"/>
            <a:ext cx="4370107" cy="1631216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 sz="2000" b="1" i="1">
                <a:solidFill>
                  <a:srgbClr val="FF0000"/>
                </a:solidFill>
              </a:rPr>
              <a:t>Cross Section of electron-positron pairs </a:t>
            </a:r>
          </a:p>
          <a:p>
            <a:endParaRPr lang="tr-TR" sz="2000" b="1" i="1">
              <a:solidFill>
                <a:srgbClr val="FF0000"/>
              </a:solidFill>
            </a:endParaRPr>
          </a:p>
          <a:p>
            <a:r>
              <a:rPr lang="tr-TR" sz="2000" b="1" i="1">
                <a:solidFill>
                  <a:srgbClr val="FF0000"/>
                </a:solidFill>
              </a:rPr>
              <a:t>accompanied by nuclear dissociation</a:t>
            </a:r>
          </a:p>
          <a:p>
            <a:endParaRPr lang="tr-TR" sz="2000" b="1" i="1">
              <a:solidFill>
                <a:srgbClr val="FF0000"/>
              </a:solidFill>
            </a:endParaRPr>
          </a:p>
          <a:p>
            <a:r>
              <a:rPr lang="tr-TR" sz="2000" b="1" i="1">
                <a:solidFill>
                  <a:srgbClr val="FF0000"/>
                </a:solidFill>
              </a:rPr>
              <a:t>Giant Dipole Resonance</a:t>
            </a:r>
          </a:p>
        </p:txBody>
      </p:sp>
      <p:graphicFrame>
        <p:nvGraphicFramePr>
          <p:cNvPr id="237575" name="Object 7"/>
          <p:cNvGraphicFramePr>
            <a:graphicFrameLocks noChangeAspect="1"/>
          </p:cNvGraphicFramePr>
          <p:nvPr/>
        </p:nvGraphicFramePr>
        <p:xfrm>
          <a:off x="533400" y="3276600"/>
          <a:ext cx="5181600" cy="627063"/>
        </p:xfrm>
        <a:graphic>
          <a:graphicData uri="http://schemas.openxmlformats.org/presentationml/2006/ole">
            <p:oleObj spid="_x0000_s67587" name="Equation" r:id="rId4" imgW="1892160" imgH="228600" progId="Equation.3">
              <p:embed/>
            </p:oleObj>
          </a:graphicData>
        </a:graphic>
      </p:graphicFrame>
      <p:pic>
        <p:nvPicPr>
          <p:cNvPr id="23757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609600"/>
            <a:ext cx="3276600" cy="23161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15718-A14C-46CF-BF6F-335A12B6941A}" type="slidenum">
              <a:rPr lang="en-US"/>
              <a:pPr/>
              <a:t>43</a:t>
            </a:fld>
            <a:endParaRPr lang="en-US"/>
          </a:p>
        </p:txBody>
      </p:sp>
      <p:pic>
        <p:nvPicPr>
          <p:cNvPr id="2385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5683250" cy="42592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</p:pic>
      <p:graphicFrame>
        <p:nvGraphicFramePr>
          <p:cNvPr id="238597" name="Object 5"/>
          <p:cNvGraphicFramePr>
            <a:graphicFrameLocks noChangeAspect="1"/>
          </p:cNvGraphicFramePr>
          <p:nvPr/>
        </p:nvGraphicFramePr>
        <p:xfrm>
          <a:off x="5715000" y="2590800"/>
          <a:ext cx="2743200" cy="981075"/>
        </p:xfrm>
        <a:graphic>
          <a:graphicData uri="http://schemas.openxmlformats.org/presentationml/2006/ole">
            <p:oleObj spid="_x0000_s68610" name="Equation" r:id="rId4" imgW="1206360" imgH="431640" progId="Equation.3">
              <p:embed/>
            </p:oleObj>
          </a:graphicData>
        </a:graphic>
      </p:graphicFrame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609600" y="381000"/>
            <a:ext cx="7109382" cy="369332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0000"/>
                </a:solidFill>
              </a:rPr>
              <a:t>No hadronic probability, computed with Woods-Saxon nuclear form factor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2A1496-5A13-4558-A09E-6772BCBF938E}" type="slidenum">
              <a:rPr lang="en-US"/>
              <a:pPr/>
              <a:t>44</a:t>
            </a:fld>
            <a:endParaRPr lang="en-US"/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6122988" cy="4471988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</p:pic>
      <p:graphicFrame>
        <p:nvGraphicFramePr>
          <p:cNvPr id="239621" name="Object 5"/>
          <p:cNvGraphicFramePr>
            <a:graphicFrameLocks noChangeAspect="1"/>
          </p:cNvGraphicFramePr>
          <p:nvPr/>
        </p:nvGraphicFramePr>
        <p:xfrm>
          <a:off x="5943600" y="1752600"/>
          <a:ext cx="2286000" cy="1057275"/>
        </p:xfrm>
        <a:graphic>
          <a:graphicData uri="http://schemas.openxmlformats.org/presentationml/2006/ole">
            <p:oleObj spid="_x0000_s69634" name="Equation" r:id="rId4" imgW="850680" imgH="393480" progId="Equation.3">
              <p:embed/>
            </p:oleObj>
          </a:graphicData>
        </a:graphic>
      </p:graphicFrame>
      <p:graphicFrame>
        <p:nvGraphicFramePr>
          <p:cNvPr id="239622" name="Object 6"/>
          <p:cNvGraphicFramePr>
            <a:graphicFrameLocks noChangeAspect="1"/>
          </p:cNvGraphicFramePr>
          <p:nvPr/>
        </p:nvGraphicFramePr>
        <p:xfrm>
          <a:off x="5791200" y="3048000"/>
          <a:ext cx="3352800" cy="1211263"/>
        </p:xfrm>
        <a:graphic>
          <a:graphicData uri="http://schemas.openxmlformats.org/presentationml/2006/ole">
            <p:oleObj spid="_x0000_s69635" name="Equation" r:id="rId5" imgW="1968480" imgH="711000" progId="Equation.3">
              <p:embed/>
            </p:oleObj>
          </a:graphicData>
        </a:graphic>
      </p:graphicFrame>
      <p:sp>
        <p:nvSpPr>
          <p:cNvPr id="239623" name="Text Box 7"/>
          <p:cNvSpPr txBox="1">
            <a:spLocks noChangeArrowheads="1"/>
          </p:cNvSpPr>
          <p:nvPr/>
        </p:nvSpPr>
        <p:spPr bwMode="auto">
          <a:xfrm>
            <a:off x="304800" y="228600"/>
            <a:ext cx="6726200" cy="707886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 sz="2000">
                <a:solidFill>
                  <a:srgbClr val="FF0000"/>
                </a:solidFill>
              </a:rPr>
              <a:t>Probability of mutual Coulomb nuclear excitation with breakup</a:t>
            </a:r>
          </a:p>
          <a:p>
            <a:r>
              <a:rPr lang="tr-TR" sz="2000">
                <a:solidFill>
                  <a:srgbClr val="FF0000"/>
                </a:solidFill>
              </a:rPr>
              <a:t>as a function of impact parameter</a:t>
            </a:r>
          </a:p>
        </p:txBody>
      </p:sp>
      <p:sp>
        <p:nvSpPr>
          <p:cNvPr id="239625" name="Text Box 9"/>
          <p:cNvSpPr txBox="1">
            <a:spLocks noChangeArrowheads="1"/>
          </p:cNvSpPr>
          <p:nvPr/>
        </p:nvSpPr>
        <p:spPr bwMode="auto">
          <a:xfrm>
            <a:off x="1279525" y="5675313"/>
            <a:ext cx="5518150" cy="366712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0000"/>
                </a:solidFill>
              </a:rPr>
              <a:t>G. Baur at al. Nuclear Physics A 729 (2003) 787-808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A28FC-93AB-4A28-B0FF-5445EEB51F53}" type="slidenum">
              <a:rPr lang="en-US"/>
              <a:pPr/>
              <a:t>45</a:t>
            </a:fld>
            <a:endParaRPr lang="en-US"/>
          </a:p>
        </p:txBody>
      </p:sp>
      <p:graphicFrame>
        <p:nvGraphicFramePr>
          <p:cNvPr id="240644" name="Object 4"/>
          <p:cNvGraphicFramePr>
            <a:graphicFrameLocks noChangeAspect="1"/>
          </p:cNvGraphicFramePr>
          <p:nvPr/>
        </p:nvGraphicFramePr>
        <p:xfrm>
          <a:off x="228600" y="1371600"/>
          <a:ext cx="3086100" cy="1260475"/>
        </p:xfrm>
        <a:graphic>
          <a:graphicData uri="http://schemas.openxmlformats.org/presentationml/2006/ole">
            <p:oleObj spid="_x0000_s70658" name="Equation" r:id="rId3" imgW="1803240" imgH="736560" progId="Equation.3">
              <p:embed/>
            </p:oleObj>
          </a:graphicData>
        </a:graphic>
      </p:graphicFrame>
      <p:graphicFrame>
        <p:nvGraphicFramePr>
          <p:cNvPr id="240645" name="Object 5"/>
          <p:cNvGraphicFramePr>
            <a:graphicFrameLocks noChangeAspect="1"/>
          </p:cNvGraphicFramePr>
          <p:nvPr/>
        </p:nvGraphicFramePr>
        <p:xfrm>
          <a:off x="228600" y="3429000"/>
          <a:ext cx="3886200" cy="614363"/>
        </p:xfrm>
        <a:graphic>
          <a:graphicData uri="http://schemas.openxmlformats.org/presentationml/2006/ole">
            <p:oleObj spid="_x0000_s70659" name="Equation" r:id="rId4" imgW="2323800" imgH="368280" progId="Equation.3">
              <p:embed/>
            </p:oleObj>
          </a:graphicData>
        </a:graphic>
      </p:graphicFrame>
      <p:graphicFrame>
        <p:nvGraphicFramePr>
          <p:cNvPr id="240646" name="Object 6"/>
          <p:cNvGraphicFramePr>
            <a:graphicFrameLocks noChangeAspect="1"/>
          </p:cNvGraphicFramePr>
          <p:nvPr/>
        </p:nvGraphicFramePr>
        <p:xfrm>
          <a:off x="304800" y="4800600"/>
          <a:ext cx="2995613" cy="647700"/>
        </p:xfrm>
        <a:graphic>
          <a:graphicData uri="http://schemas.openxmlformats.org/presentationml/2006/ole">
            <p:oleObj spid="_x0000_s70660" name="Equation" r:id="rId5" imgW="1815840" imgH="393480" progId="Equation.3">
              <p:embed/>
            </p:oleObj>
          </a:graphicData>
        </a:graphic>
      </p:graphicFrame>
      <p:sp>
        <p:nvSpPr>
          <p:cNvPr id="240647" name="Text Box 7"/>
          <p:cNvSpPr txBox="1">
            <a:spLocks noChangeArrowheads="1"/>
          </p:cNvSpPr>
          <p:nvPr/>
        </p:nvSpPr>
        <p:spPr bwMode="auto">
          <a:xfrm>
            <a:off x="381000" y="914400"/>
            <a:ext cx="1371600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 sz="2400"/>
              <a:t>Rapidity:</a:t>
            </a:r>
          </a:p>
        </p:txBody>
      </p:sp>
      <p:sp>
        <p:nvSpPr>
          <p:cNvPr id="240648" name="Text Box 8"/>
          <p:cNvSpPr txBox="1">
            <a:spLocks noChangeArrowheads="1"/>
          </p:cNvSpPr>
          <p:nvPr/>
        </p:nvSpPr>
        <p:spPr bwMode="auto">
          <a:xfrm>
            <a:off x="304800" y="2819400"/>
            <a:ext cx="2251075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 sz="2400"/>
              <a:t>Invariant mass:</a:t>
            </a:r>
          </a:p>
        </p:txBody>
      </p:sp>
      <p:sp>
        <p:nvSpPr>
          <p:cNvPr id="240649" name="Text Box 9"/>
          <p:cNvSpPr txBox="1">
            <a:spLocks noChangeArrowheads="1"/>
          </p:cNvSpPr>
          <p:nvPr/>
        </p:nvSpPr>
        <p:spPr bwMode="auto">
          <a:xfrm>
            <a:off x="304800" y="4191000"/>
            <a:ext cx="3487738" cy="45720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 sz="2400"/>
              <a:t>Transverse momentum :</a:t>
            </a:r>
          </a:p>
        </p:txBody>
      </p:sp>
      <p:graphicFrame>
        <p:nvGraphicFramePr>
          <p:cNvPr id="240650" name="Object 10"/>
          <p:cNvGraphicFramePr>
            <a:graphicFrameLocks noChangeAspect="1"/>
          </p:cNvGraphicFramePr>
          <p:nvPr/>
        </p:nvGraphicFramePr>
        <p:xfrm>
          <a:off x="4267200" y="1676400"/>
          <a:ext cx="1676400" cy="625475"/>
        </p:xfrm>
        <a:graphic>
          <a:graphicData uri="http://schemas.openxmlformats.org/presentationml/2006/ole">
            <p:oleObj spid="_x0000_s70661" name="Equation" r:id="rId6" imgW="952200" imgH="355320" progId="Equation.3">
              <p:embed/>
            </p:oleObj>
          </a:graphicData>
        </a:graphic>
      </p:graphicFrame>
      <p:graphicFrame>
        <p:nvGraphicFramePr>
          <p:cNvPr id="240651" name="Object 11"/>
          <p:cNvGraphicFramePr>
            <a:graphicFrameLocks noChangeAspect="1"/>
          </p:cNvGraphicFramePr>
          <p:nvPr/>
        </p:nvGraphicFramePr>
        <p:xfrm>
          <a:off x="4572000" y="3505200"/>
          <a:ext cx="4114800" cy="479425"/>
        </p:xfrm>
        <a:graphic>
          <a:graphicData uri="http://schemas.openxmlformats.org/presentationml/2006/ole">
            <p:oleObj spid="_x0000_s70662" name="Equation" r:id="rId7" imgW="2831760" imgH="330120" progId="Equation.3">
              <p:embed/>
            </p:oleObj>
          </a:graphicData>
        </a:graphic>
      </p:graphicFrame>
      <p:graphicFrame>
        <p:nvGraphicFramePr>
          <p:cNvPr id="240652" name="Object 12"/>
          <p:cNvGraphicFramePr>
            <a:graphicFrameLocks noChangeAspect="1"/>
          </p:cNvGraphicFramePr>
          <p:nvPr/>
        </p:nvGraphicFramePr>
        <p:xfrm>
          <a:off x="4038600" y="4800600"/>
          <a:ext cx="2438400" cy="581025"/>
        </p:xfrm>
        <a:graphic>
          <a:graphicData uri="http://schemas.openxmlformats.org/presentationml/2006/ole">
            <p:oleObj spid="_x0000_s70663" name="Equation" r:id="rId8" imgW="1333440" imgH="317160" progId="Equation.3">
              <p:embed/>
            </p:oleObj>
          </a:graphicData>
        </a:graphic>
      </p:graphicFrame>
      <p:sp>
        <p:nvSpPr>
          <p:cNvPr id="240653" name="Text Box 13"/>
          <p:cNvSpPr txBox="1">
            <a:spLocks noChangeArrowheads="1"/>
          </p:cNvSpPr>
          <p:nvPr/>
        </p:nvSpPr>
        <p:spPr bwMode="auto">
          <a:xfrm>
            <a:off x="1111250" y="307975"/>
            <a:ext cx="5395516" cy="46166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 sz="2400">
                <a:solidFill>
                  <a:srgbClr val="FF0000"/>
                </a:solidFill>
              </a:rPr>
              <a:t>Kinematic restrictions at STAR experiment</a:t>
            </a:r>
          </a:p>
        </p:txBody>
      </p:sp>
      <p:sp>
        <p:nvSpPr>
          <p:cNvPr id="240654" name="Text Box 14"/>
          <p:cNvSpPr txBox="1">
            <a:spLocks noChangeArrowheads="1"/>
          </p:cNvSpPr>
          <p:nvPr/>
        </p:nvSpPr>
        <p:spPr bwMode="auto">
          <a:xfrm>
            <a:off x="1219200" y="5638800"/>
            <a:ext cx="4972050" cy="36671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>
                <a:solidFill>
                  <a:srgbClr val="FF0000"/>
                </a:solidFill>
              </a:rPr>
              <a:t>Adams J. At al. Phys. Rev. A 63:031902 (2004)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6AA42-50E2-4228-B0A3-7029628D4519}" type="slidenum">
              <a:rPr lang="en-US"/>
              <a:pPr/>
              <a:t>46</a:t>
            </a:fld>
            <a:endParaRPr lang="en-US"/>
          </a:p>
        </p:txBody>
      </p:sp>
      <p:sp>
        <p:nvSpPr>
          <p:cNvPr id="241668" name="Text Box 4"/>
          <p:cNvSpPr txBox="1">
            <a:spLocks noChangeArrowheads="1"/>
          </p:cNvSpPr>
          <p:nvPr/>
        </p:nvSpPr>
        <p:spPr bwMode="auto">
          <a:xfrm>
            <a:off x="930275" y="533400"/>
            <a:ext cx="1352806" cy="52322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  <p:txBody>
          <a:bodyPr wrap="none">
            <a:spAutoFit/>
          </a:bodyPr>
          <a:lstStyle/>
          <a:p>
            <a:r>
              <a:rPr lang="tr-TR" sz="2800" b="1">
                <a:solidFill>
                  <a:srgbClr val="FF0000"/>
                </a:solidFill>
              </a:rPr>
              <a:t>Results:</a:t>
            </a:r>
          </a:p>
        </p:txBody>
      </p:sp>
      <p:graphicFrame>
        <p:nvGraphicFramePr>
          <p:cNvPr id="241669" name="Object 5"/>
          <p:cNvGraphicFramePr>
            <a:graphicFrameLocks noChangeAspect="1"/>
          </p:cNvGraphicFramePr>
          <p:nvPr/>
        </p:nvGraphicFramePr>
        <p:xfrm>
          <a:off x="228600" y="4648200"/>
          <a:ext cx="7480300" cy="609600"/>
        </p:xfrm>
        <a:graphic>
          <a:graphicData uri="http://schemas.openxmlformats.org/presentationml/2006/ole">
            <p:oleObj spid="_x0000_s71682" name="Equation" r:id="rId3" imgW="4991040" imgH="406080" progId="Equation.3">
              <p:embed/>
            </p:oleObj>
          </a:graphicData>
        </a:graphic>
      </p:graphicFrame>
      <p:graphicFrame>
        <p:nvGraphicFramePr>
          <p:cNvPr id="241671" name="Object 7"/>
          <p:cNvGraphicFramePr>
            <a:graphicFrameLocks noChangeAspect="1"/>
          </p:cNvGraphicFramePr>
          <p:nvPr/>
        </p:nvGraphicFramePr>
        <p:xfrm>
          <a:off x="228600" y="1447800"/>
          <a:ext cx="5181600" cy="627063"/>
        </p:xfrm>
        <a:graphic>
          <a:graphicData uri="http://schemas.openxmlformats.org/presentationml/2006/ole">
            <p:oleObj spid="_x0000_s71683" name="Equation" r:id="rId4" imgW="1892160" imgH="228600" progId="Equation.3">
              <p:embed/>
            </p:oleObj>
          </a:graphicData>
        </a:graphic>
      </p:graphicFrame>
      <p:pic>
        <p:nvPicPr>
          <p:cNvPr id="24167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609600"/>
            <a:ext cx="3276600" cy="2316163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  <a:effectLst/>
        </p:spPr>
      </p:pic>
      <p:graphicFrame>
        <p:nvGraphicFramePr>
          <p:cNvPr id="241673" name="Object 9"/>
          <p:cNvGraphicFramePr>
            <a:graphicFrameLocks noChangeAspect="1"/>
          </p:cNvGraphicFramePr>
          <p:nvPr/>
        </p:nvGraphicFramePr>
        <p:xfrm>
          <a:off x="304800" y="3124200"/>
          <a:ext cx="4016375" cy="1181100"/>
        </p:xfrm>
        <a:graphic>
          <a:graphicData uri="http://schemas.openxmlformats.org/presentationml/2006/ole">
            <p:oleObj spid="_x0000_s71684" name="Equation" r:id="rId6" imgW="2679480" imgH="787320" progId="Equation.3">
              <p:embed/>
            </p:oleObj>
          </a:graphicData>
        </a:graphic>
      </p:graphicFrame>
      <p:graphicFrame>
        <p:nvGraphicFramePr>
          <p:cNvPr id="241675" name="Object 11"/>
          <p:cNvGraphicFramePr>
            <a:graphicFrameLocks noChangeAspect="1"/>
          </p:cNvGraphicFramePr>
          <p:nvPr/>
        </p:nvGraphicFramePr>
        <p:xfrm>
          <a:off x="228600" y="5410200"/>
          <a:ext cx="5638800" cy="520700"/>
        </p:xfrm>
        <a:graphic>
          <a:graphicData uri="http://schemas.openxmlformats.org/presentationml/2006/ole">
            <p:oleObj spid="_x0000_s71685" name="Equation" r:id="rId7" imgW="3848040" imgH="35532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33401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LASER ASSISTED  PAIR CREATION  IN ION-ION COLLISION</a:t>
            </a:r>
            <a:endParaRPr lang="en-US" sz="240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86088" y="1719263"/>
          <a:ext cx="3200400" cy="600075"/>
        </p:xfrm>
        <a:graphic>
          <a:graphicData uri="http://schemas.openxmlformats.org/presentationml/2006/ole">
            <p:oleObj spid="_x0000_s90114" name="Equation" r:id="rId3" imgW="1218960" imgH="228600" progId="Equation.3">
              <p:embed/>
            </p:oleObj>
          </a:graphicData>
        </a:graphic>
      </p:graphicFrame>
      <p:pic>
        <p:nvPicPr>
          <p:cNvPr id="901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2514600"/>
            <a:ext cx="40195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971800" y="1219200"/>
            <a:ext cx="3164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nonlinear Bethe-Heitler process</a:t>
            </a: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219200" y="4724400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lab frame: </a:t>
            </a:r>
            <a:r>
              <a:rPr lang="en-US" i="1" smtClean="0"/>
              <a:t>ħ</a:t>
            </a:r>
            <a:r>
              <a:rPr lang="el-GR" i="1" smtClean="0">
                <a:latin typeface="Times New Roman"/>
                <a:cs typeface="Times New Roman"/>
              </a:rPr>
              <a:t>ω</a:t>
            </a:r>
            <a:r>
              <a:rPr lang="en-US" i="1" smtClean="0"/>
              <a:t> ≈ 100 eV , E ≈ 10</a:t>
            </a:r>
            <a:r>
              <a:rPr lang="tr-TR" i="1" smtClean="0"/>
              <a:t>^12</a:t>
            </a:r>
            <a:r>
              <a:rPr lang="en-US" i="1" smtClean="0"/>
              <a:t> V/cm</a:t>
            </a:r>
            <a:endParaRPr lang="tr-TR" i="1" smtClean="0"/>
          </a:p>
          <a:p>
            <a:endParaRPr lang="en-US" i="1" smtClean="0"/>
          </a:p>
          <a:p>
            <a:r>
              <a:rPr lang="en-US" smtClean="0"/>
              <a:t>rest frame: </a:t>
            </a:r>
            <a:r>
              <a:rPr lang="en-US" i="1" smtClean="0"/>
              <a:t>ħ</a:t>
            </a:r>
            <a:r>
              <a:rPr lang="el-GR" i="1" smtClean="0">
                <a:latin typeface="Times New Roman"/>
                <a:cs typeface="Times New Roman"/>
              </a:rPr>
              <a:t> ω </a:t>
            </a:r>
            <a:r>
              <a:rPr lang="en-US" i="1" smtClean="0"/>
              <a:t>' and E' enhanced by 2</a:t>
            </a:r>
            <a:r>
              <a:rPr lang="el-GR" i="1" smtClean="0"/>
              <a:t>γ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38800" y="3352800"/>
            <a:ext cx="1567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/>
              <a:t>Carsten Müller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A3200-2B2F-4E0E-9600-475BE848CA1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4800" y="5334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LASER ASSISTED  PAIR CREATION  IN ION-ION COLLISION</a:t>
            </a:r>
            <a:endParaRPr lang="en-US" sz="2400">
              <a:solidFill>
                <a:srgbClr val="FF0000"/>
              </a:solidFill>
            </a:endParaRP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2057400" y="2667000"/>
          <a:ext cx="4333875" cy="600075"/>
        </p:xfrm>
        <a:graphic>
          <a:graphicData uri="http://schemas.openxmlformats.org/presentationml/2006/ole">
            <p:oleObj spid="_x0000_s91138" name="Equation" r:id="rId3" imgW="1650960" imgH="228600" progId="Equation.3">
              <p:embed/>
            </p:oleObj>
          </a:graphicData>
        </a:graphic>
      </p:graphicFrame>
      <p:sp>
        <p:nvSpPr>
          <p:cNvPr id="7" name="Rectangle 6"/>
          <p:cNvSpPr/>
          <p:nvPr/>
        </p:nvSpPr>
        <p:spPr>
          <a:xfrm>
            <a:off x="914400" y="4038600"/>
            <a:ext cx="7239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mtClean="0"/>
              <a:t>W</a:t>
            </a:r>
            <a:r>
              <a:rPr lang="en-US" smtClean="0"/>
              <a:t>e aim to combine the pair creation in ion-ion collisions with the</a:t>
            </a:r>
            <a:r>
              <a:rPr lang="tr-TR" smtClean="0"/>
              <a:t> </a:t>
            </a:r>
            <a:r>
              <a:rPr lang="en-US" smtClean="0"/>
              <a:t>pair creation in strong laser fields  by investigating pair creation in ion-ion</a:t>
            </a:r>
            <a:r>
              <a:rPr lang="tr-TR" smtClean="0"/>
              <a:t> </a:t>
            </a:r>
            <a:r>
              <a:rPr lang="en-US" smtClean="0"/>
              <a:t>collisions occuring in the presence of an intense laser field. 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14400" y="17526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mtClean="0"/>
              <a:t>A</a:t>
            </a:r>
            <a:r>
              <a:rPr lang="en-US" smtClean="0"/>
              <a:t> lepton pair is produced in the Coulomb fields of the heavy-ions ( Z ) with the</a:t>
            </a:r>
            <a:r>
              <a:rPr lang="tr-TR" smtClean="0"/>
              <a:t> </a:t>
            </a:r>
            <a:r>
              <a:rPr lang="en-US" smtClean="0"/>
              <a:t>simultaneous absorption of N photons from the background laser field.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September 20, 2012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891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Erice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D45297-3780-46C9-AE7D-22944E62E7FB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428625" y="357188"/>
            <a:ext cx="4705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 sz="2800"/>
              <a:t>FAIR</a:t>
            </a:r>
            <a:r>
              <a:rPr lang="tr-TR"/>
              <a:t> - Facility for Antiproton and Ion Research</a:t>
            </a:r>
          </a:p>
        </p:txBody>
      </p:sp>
      <p:sp>
        <p:nvSpPr>
          <p:cNvPr id="38918" name="TextBox 5"/>
          <p:cNvSpPr txBox="1">
            <a:spLocks noChangeArrowheads="1"/>
          </p:cNvSpPr>
          <p:nvPr/>
        </p:nvSpPr>
        <p:spPr bwMode="auto">
          <a:xfrm>
            <a:off x="500063" y="1143000"/>
            <a:ext cx="19634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Completed </a:t>
            </a:r>
            <a:r>
              <a:rPr lang="tr-TR"/>
              <a:t>in </a:t>
            </a:r>
            <a:r>
              <a:rPr lang="tr-TR" smtClean="0"/>
              <a:t>2018</a:t>
            </a:r>
            <a:endParaRPr lang="tr-TR"/>
          </a:p>
        </p:txBody>
      </p:sp>
      <p:sp>
        <p:nvSpPr>
          <p:cNvPr id="38919" name="TextBox 6"/>
          <p:cNvSpPr txBox="1">
            <a:spLocks noChangeArrowheads="1"/>
          </p:cNvSpPr>
          <p:nvPr/>
        </p:nvSpPr>
        <p:spPr bwMode="auto">
          <a:xfrm>
            <a:off x="571500" y="1785938"/>
            <a:ext cx="2168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Cost : 1.2 billion Euro</a:t>
            </a:r>
          </a:p>
        </p:txBody>
      </p:sp>
      <p:pic>
        <p:nvPicPr>
          <p:cNvPr id="389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1571625"/>
            <a:ext cx="57340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1" name="TextBox 8"/>
          <p:cNvSpPr txBox="1">
            <a:spLocks noChangeArrowheads="1"/>
          </p:cNvSpPr>
          <p:nvPr/>
        </p:nvSpPr>
        <p:spPr bwMode="auto">
          <a:xfrm>
            <a:off x="428625" y="2928938"/>
            <a:ext cx="2420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r-TR"/>
              <a:t>QED</a:t>
            </a:r>
          </a:p>
          <a:p>
            <a:r>
              <a:rPr lang="tr-TR"/>
              <a:t>Strong Fields</a:t>
            </a:r>
          </a:p>
          <a:p>
            <a:r>
              <a:rPr lang="tr-TR"/>
              <a:t>Ion -Matter Interactions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20, 2012</a:t>
            </a:r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Erice</a:t>
            </a:r>
            <a:endParaRPr lang="en-US"/>
          </a:p>
        </p:txBody>
      </p:sp>
      <p:sp>
        <p:nvSpPr>
          <p:cNvPr id="10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71A2D4-F2F6-4AD0-A5B5-335C983D12F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030" name="Oval 63"/>
          <p:cNvSpPr>
            <a:spLocks noChangeArrowheads="1"/>
          </p:cNvSpPr>
          <p:nvPr/>
        </p:nvSpPr>
        <p:spPr bwMode="auto">
          <a:xfrm>
            <a:off x="2286000" y="2362200"/>
            <a:ext cx="228600" cy="8382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tr-TR" sz="2000"/>
          </a:p>
        </p:txBody>
      </p:sp>
      <p:sp>
        <p:nvSpPr>
          <p:cNvPr id="2" name="Line 64"/>
          <p:cNvSpPr>
            <a:spLocks noChangeShapeType="1"/>
          </p:cNvSpPr>
          <p:nvPr/>
        </p:nvSpPr>
        <p:spPr bwMode="auto">
          <a:xfrm flipH="1" flipV="1">
            <a:off x="2209800" y="1295400"/>
            <a:ext cx="152400" cy="1066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32" name="Line 65"/>
          <p:cNvSpPr>
            <a:spLocks noChangeShapeType="1"/>
          </p:cNvSpPr>
          <p:nvPr/>
        </p:nvSpPr>
        <p:spPr bwMode="auto">
          <a:xfrm flipV="1">
            <a:off x="2438400" y="1295400"/>
            <a:ext cx="0" cy="1066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33" name="Line 66"/>
          <p:cNvSpPr>
            <a:spLocks noChangeShapeType="1"/>
          </p:cNvSpPr>
          <p:nvPr/>
        </p:nvSpPr>
        <p:spPr bwMode="auto">
          <a:xfrm flipV="1">
            <a:off x="2438400" y="1295400"/>
            <a:ext cx="228600" cy="1143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34" name="Line 67"/>
          <p:cNvSpPr>
            <a:spLocks noChangeShapeType="1"/>
          </p:cNvSpPr>
          <p:nvPr/>
        </p:nvSpPr>
        <p:spPr bwMode="auto">
          <a:xfrm flipH="1">
            <a:off x="2133600" y="3200400"/>
            <a:ext cx="228600" cy="990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35" name="Line 68"/>
          <p:cNvSpPr>
            <a:spLocks noChangeShapeType="1"/>
          </p:cNvSpPr>
          <p:nvPr/>
        </p:nvSpPr>
        <p:spPr bwMode="auto">
          <a:xfrm>
            <a:off x="2438400" y="3200400"/>
            <a:ext cx="0" cy="990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36" name="Line 69"/>
          <p:cNvSpPr>
            <a:spLocks noChangeShapeType="1"/>
          </p:cNvSpPr>
          <p:nvPr/>
        </p:nvSpPr>
        <p:spPr bwMode="auto">
          <a:xfrm>
            <a:off x="2438400" y="3200400"/>
            <a:ext cx="228600" cy="990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37" name="Oval 70"/>
          <p:cNvSpPr>
            <a:spLocks noChangeArrowheads="1"/>
          </p:cNvSpPr>
          <p:nvPr/>
        </p:nvSpPr>
        <p:spPr bwMode="auto">
          <a:xfrm>
            <a:off x="5943600" y="4343400"/>
            <a:ext cx="228600" cy="838200"/>
          </a:xfrm>
          <a:prstGeom prst="ellipse">
            <a:avLst/>
          </a:prstGeom>
          <a:solidFill>
            <a:schemeClr val="accent1"/>
          </a:solidFill>
          <a:ln w="38100">
            <a:solidFill>
              <a:srgbClr val="000000"/>
            </a:solidFill>
            <a:round/>
            <a:headEnd/>
            <a:tailEnd type="none" w="lg" len="lg"/>
          </a:ln>
        </p:spPr>
        <p:txBody>
          <a:bodyPr wrap="none" anchor="ctr"/>
          <a:lstStyle/>
          <a:p>
            <a:endParaRPr lang="tr-TR" sz="2000"/>
          </a:p>
        </p:txBody>
      </p:sp>
      <p:sp>
        <p:nvSpPr>
          <p:cNvPr id="1038" name="Line 71"/>
          <p:cNvSpPr>
            <a:spLocks noChangeShapeType="1"/>
          </p:cNvSpPr>
          <p:nvPr/>
        </p:nvSpPr>
        <p:spPr bwMode="auto">
          <a:xfrm flipH="1" flipV="1">
            <a:off x="5867400" y="3276600"/>
            <a:ext cx="152400" cy="1066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39" name="Line 72"/>
          <p:cNvSpPr>
            <a:spLocks noChangeShapeType="1"/>
          </p:cNvSpPr>
          <p:nvPr/>
        </p:nvSpPr>
        <p:spPr bwMode="auto">
          <a:xfrm flipV="1">
            <a:off x="6096000" y="3276600"/>
            <a:ext cx="0" cy="10668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40" name="Line 73"/>
          <p:cNvSpPr>
            <a:spLocks noChangeShapeType="1"/>
          </p:cNvSpPr>
          <p:nvPr/>
        </p:nvSpPr>
        <p:spPr bwMode="auto">
          <a:xfrm flipV="1">
            <a:off x="6096000" y="3276600"/>
            <a:ext cx="228600" cy="11430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41" name="Line 74"/>
          <p:cNvSpPr>
            <a:spLocks noChangeShapeType="1"/>
          </p:cNvSpPr>
          <p:nvPr/>
        </p:nvSpPr>
        <p:spPr bwMode="auto">
          <a:xfrm flipH="1">
            <a:off x="5791200" y="5181600"/>
            <a:ext cx="228600" cy="990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42" name="Line 75"/>
          <p:cNvSpPr>
            <a:spLocks noChangeShapeType="1"/>
          </p:cNvSpPr>
          <p:nvPr/>
        </p:nvSpPr>
        <p:spPr bwMode="auto">
          <a:xfrm>
            <a:off x="6096000" y="5181600"/>
            <a:ext cx="0" cy="990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43" name="Line 76"/>
          <p:cNvSpPr>
            <a:spLocks noChangeShapeType="1"/>
          </p:cNvSpPr>
          <p:nvPr/>
        </p:nvSpPr>
        <p:spPr bwMode="auto">
          <a:xfrm>
            <a:off x="6096000" y="5181600"/>
            <a:ext cx="228600" cy="990600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44" name="Line 77"/>
          <p:cNvSpPr>
            <a:spLocks noChangeShapeType="1"/>
          </p:cNvSpPr>
          <p:nvPr/>
        </p:nvSpPr>
        <p:spPr bwMode="auto">
          <a:xfrm>
            <a:off x="2667000" y="2819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45" name="Line 78"/>
          <p:cNvSpPr>
            <a:spLocks noChangeShapeType="1"/>
          </p:cNvSpPr>
          <p:nvPr/>
        </p:nvSpPr>
        <p:spPr bwMode="auto">
          <a:xfrm flipH="1">
            <a:off x="5257800" y="4724400"/>
            <a:ext cx="533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046" name="Line 79"/>
          <p:cNvSpPr>
            <a:spLocks noChangeShapeType="1"/>
          </p:cNvSpPr>
          <p:nvPr/>
        </p:nvSpPr>
        <p:spPr bwMode="auto">
          <a:xfrm>
            <a:off x="4038600" y="28194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arrow" w="lg" len="med"/>
            <a:tailEnd type="arrow" w="lg" len="med"/>
          </a:ln>
        </p:spPr>
        <p:txBody>
          <a:bodyPr wrap="none" anchor="ctr"/>
          <a:lstStyle/>
          <a:p>
            <a:endParaRPr lang="tr-TR"/>
          </a:p>
        </p:txBody>
      </p:sp>
      <p:pic>
        <p:nvPicPr>
          <p:cNvPr id="1026" name="Object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953000"/>
            <a:ext cx="1371600" cy="368300"/>
          </a:xfrm>
          <a:prstGeom prst="rect">
            <a:avLst/>
          </a:prstGeom>
          <a:noFill/>
        </p:spPr>
      </p:pic>
      <p:pic>
        <p:nvPicPr>
          <p:cNvPr id="1027" name="Object 8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133600"/>
            <a:ext cx="303213" cy="368300"/>
          </a:xfrm>
          <a:prstGeom prst="rect">
            <a:avLst/>
          </a:prstGeom>
          <a:noFill/>
        </p:spPr>
      </p:pic>
      <p:pic>
        <p:nvPicPr>
          <p:cNvPr id="1028" name="Object 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4953000"/>
            <a:ext cx="315913" cy="368300"/>
          </a:xfrm>
          <a:prstGeom prst="rect">
            <a:avLst/>
          </a:prstGeom>
          <a:noFill/>
        </p:spPr>
      </p:pic>
      <p:sp>
        <p:nvSpPr>
          <p:cNvPr id="1047" name="Text Box 83"/>
          <p:cNvSpPr txBox="1">
            <a:spLocks noChangeArrowheads="1"/>
          </p:cNvSpPr>
          <p:nvPr/>
        </p:nvSpPr>
        <p:spPr bwMode="auto">
          <a:xfrm>
            <a:off x="2057400" y="228600"/>
            <a:ext cx="4788490" cy="646331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r-TR" sz="3600" dirty="0">
                <a:solidFill>
                  <a:srgbClr val="FF0000"/>
                </a:solidFill>
                <a:latin typeface="Times New Roman" pitchFamily="18" charset="0"/>
              </a:rPr>
              <a:t>Collisions of Heavy Ions</a:t>
            </a:r>
            <a:endParaRPr lang="en-AU" sz="36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819400" y="15240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smtClean="0"/>
              <a:t>E</a:t>
            </a:r>
            <a:endParaRPr lang="en-US" sz="2400" b="1"/>
          </a:p>
        </p:txBody>
      </p:sp>
      <p:sp>
        <p:nvSpPr>
          <p:cNvPr id="28" name="TextBox 27"/>
          <p:cNvSpPr txBox="1"/>
          <p:nvPr/>
        </p:nvSpPr>
        <p:spPr>
          <a:xfrm>
            <a:off x="5486400" y="3581400"/>
            <a:ext cx="335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smtClean="0"/>
              <a:t>E</a:t>
            </a:r>
            <a:endParaRPr lang="en-US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Erice</a:t>
            </a:r>
            <a:endParaRPr lang="en-US"/>
          </a:p>
        </p:txBody>
      </p:sp>
      <p:sp>
        <p:nvSpPr>
          <p:cNvPr id="368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C2CA18-5F6E-4F0C-9B0B-70BFA025D1AA}" type="slidenum">
              <a:rPr lang="en-US" smtClean="0">
                <a:latin typeface="Arial" pitchFamily="34" charset="0"/>
              </a:rPr>
              <a:pPr/>
              <a:t>50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3276600" y="0"/>
            <a:ext cx="2800350" cy="523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r-TR" sz="2800">
                <a:solidFill>
                  <a:srgbClr val="FF0000"/>
                </a:solidFill>
                <a:latin typeface="Times New Roman" pitchFamily="18" charset="0"/>
              </a:rPr>
              <a:t>CONCLUSIONS</a:t>
            </a:r>
            <a:r>
              <a:rPr lang="en-AU" sz="280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6870" name="Text Box 4"/>
          <p:cNvSpPr txBox="1">
            <a:spLocks noChangeArrowheads="1"/>
          </p:cNvSpPr>
          <p:nvPr/>
        </p:nvSpPr>
        <p:spPr bwMode="auto">
          <a:xfrm>
            <a:off x="609600" y="457200"/>
            <a:ext cx="8534400" cy="6186309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pPr marL="457200" indent="-457200" algn="l" eaLnBrk="0" hangingPunct="0"/>
            <a:r>
              <a:rPr lang="tr-TR" sz="220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tr-TR" sz="220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tr-TR" sz="2200" smtClean="0">
                <a:solidFill>
                  <a:srgbClr val="FF0000"/>
                </a:solidFill>
                <a:latin typeface="Times New Roman" pitchFamily="18" charset="0"/>
              </a:rPr>
              <a:t>   </a:t>
            </a:r>
            <a:r>
              <a:rPr lang="tr-TR" sz="2200" smtClean="0">
                <a:latin typeface="Times New Roman" pitchFamily="18" charset="0"/>
              </a:rPr>
              <a:t>We </a:t>
            </a:r>
            <a:r>
              <a:rPr lang="tr-TR" sz="2200">
                <a:latin typeface="Times New Roman" pitchFamily="18" charset="0"/>
              </a:rPr>
              <a:t>have obtained </a:t>
            </a:r>
            <a:r>
              <a:rPr lang="tr-TR" sz="2200" smtClean="0">
                <a:latin typeface="Times New Roman" pitchFamily="18" charset="0"/>
              </a:rPr>
              <a:t>free-free and bound-free  </a:t>
            </a:r>
            <a:r>
              <a:rPr lang="tr-TR" sz="2200">
                <a:latin typeface="Times New Roman" pitchFamily="18" charset="0"/>
              </a:rPr>
              <a:t>electron-positron pair </a:t>
            </a:r>
          </a:p>
          <a:p>
            <a:pPr marL="457200" indent="-457200" algn="l" eaLnBrk="0" hangingPunct="0"/>
            <a:r>
              <a:rPr lang="tr-TR" sz="2200">
                <a:latin typeface="Times New Roman" pitchFamily="18" charset="0"/>
              </a:rPr>
              <a:t>     </a:t>
            </a:r>
            <a:r>
              <a:rPr lang="tr-TR" sz="2200" smtClean="0">
                <a:latin typeface="Times New Roman" pitchFamily="18" charset="0"/>
              </a:rPr>
              <a:t>  production </a:t>
            </a:r>
            <a:r>
              <a:rPr lang="tr-TR" sz="2200">
                <a:latin typeface="Times New Roman" pitchFamily="18" charset="0"/>
              </a:rPr>
              <a:t>cross section by using the semi-classical two photon</a:t>
            </a:r>
          </a:p>
          <a:p>
            <a:pPr marL="457200" indent="-457200" algn="l" eaLnBrk="0" hangingPunct="0"/>
            <a:r>
              <a:rPr lang="tr-TR" sz="2200">
                <a:latin typeface="Times New Roman" pitchFamily="18" charset="0"/>
              </a:rPr>
              <a:t>     </a:t>
            </a:r>
            <a:r>
              <a:rPr lang="tr-TR" sz="2200" smtClean="0">
                <a:latin typeface="Times New Roman" pitchFamily="18" charset="0"/>
              </a:rPr>
              <a:t>  method.</a:t>
            </a:r>
          </a:p>
          <a:p>
            <a:pPr marL="457200" indent="-457200" algn="l" eaLnBrk="0" hangingPunct="0"/>
            <a:endParaRPr lang="tr-TR" sz="2200">
              <a:latin typeface="Times New Roman" pitchFamily="18" charset="0"/>
            </a:endParaRPr>
          </a:p>
          <a:p>
            <a:pPr marL="457200" indent="-457200" algn="l" eaLnBrk="0" hangingPunct="0"/>
            <a:r>
              <a:rPr lang="tr-TR" sz="2200" smtClean="0">
                <a:solidFill>
                  <a:srgbClr val="FF0000"/>
                </a:solidFill>
                <a:latin typeface="Times New Roman" pitchFamily="18" charset="0"/>
              </a:rPr>
              <a:t>2.    </a:t>
            </a:r>
            <a:r>
              <a:rPr lang="tr-TR" sz="2200" smtClean="0">
                <a:latin typeface="Times New Roman" pitchFamily="18" charset="0"/>
              </a:rPr>
              <a:t>Our </a:t>
            </a:r>
            <a:r>
              <a:rPr lang="tr-TR" sz="2200">
                <a:latin typeface="Times New Roman" pitchFamily="18" charset="0"/>
              </a:rPr>
              <a:t>calculations agree well with the other calculations shown at references</a:t>
            </a:r>
            <a:r>
              <a:rPr lang="tr-TR" sz="2200" smtClean="0">
                <a:latin typeface="Times New Roman" pitchFamily="18" charset="0"/>
              </a:rPr>
              <a:t>.</a:t>
            </a:r>
          </a:p>
          <a:p>
            <a:pPr marL="457200" indent="-457200" algn="l" eaLnBrk="0" hangingPunct="0">
              <a:buClr>
                <a:srgbClr val="FF0000"/>
              </a:buClr>
            </a:pPr>
            <a:endParaRPr lang="tr-TR" sz="2200">
              <a:latin typeface="Times New Roman" pitchFamily="18" charset="0"/>
            </a:endParaRPr>
          </a:p>
          <a:p>
            <a:pPr marL="457200" indent="-457200" algn="l" eaLnBrk="0" hangingPunct="0"/>
            <a:r>
              <a:rPr lang="tr-TR" sz="2200" smtClean="0">
                <a:solidFill>
                  <a:srgbClr val="FF0000"/>
                </a:solidFill>
                <a:latin typeface="Times New Roman" pitchFamily="18" charset="0"/>
              </a:rPr>
              <a:t>3.    </a:t>
            </a:r>
            <a:r>
              <a:rPr lang="tr-TR" sz="2200" smtClean="0">
                <a:latin typeface="Times New Roman" pitchFamily="18" charset="0"/>
              </a:rPr>
              <a:t>We </a:t>
            </a:r>
            <a:r>
              <a:rPr lang="tr-TR" sz="2200">
                <a:latin typeface="Times New Roman" pitchFamily="18" charset="0"/>
              </a:rPr>
              <a:t>have also obtained cross sections as a function of  </a:t>
            </a:r>
            <a:r>
              <a:rPr lang="tr-TR" sz="2200" smtClean="0">
                <a:latin typeface="Times New Roman" pitchFamily="18" charset="0"/>
              </a:rPr>
              <a:t>rapidity, transverse  </a:t>
            </a:r>
            <a:r>
              <a:rPr lang="tr-TR" sz="2200">
                <a:latin typeface="Times New Roman" pitchFamily="18" charset="0"/>
              </a:rPr>
              <a:t>momentum and longitudinal momentum of produced positrons</a:t>
            </a:r>
            <a:r>
              <a:rPr lang="tr-TR" sz="2200" smtClean="0">
                <a:latin typeface="Times New Roman" pitchFamily="18" charset="0"/>
              </a:rPr>
              <a:t>.</a:t>
            </a:r>
          </a:p>
          <a:p>
            <a:pPr marL="457200" indent="-457200" algn="l" eaLnBrk="0" hangingPunct="0"/>
            <a:endParaRPr lang="tr-TR" sz="2200">
              <a:latin typeface="Times New Roman" pitchFamily="18" charset="0"/>
            </a:endParaRPr>
          </a:p>
          <a:p>
            <a:pPr marL="457200" indent="-457200" algn="l" eaLnBrk="0" hangingPunct="0"/>
            <a:r>
              <a:rPr lang="tr-TR" sz="2200" smtClean="0">
                <a:solidFill>
                  <a:srgbClr val="FF0000"/>
                </a:solidFill>
                <a:latin typeface="Times New Roman" pitchFamily="18" charset="0"/>
              </a:rPr>
              <a:t>4.    </a:t>
            </a:r>
            <a:r>
              <a:rPr lang="tr-TR" sz="2200" smtClean="0">
                <a:latin typeface="Times New Roman" pitchFamily="18" charset="0"/>
              </a:rPr>
              <a:t>We </a:t>
            </a:r>
            <a:r>
              <a:rPr lang="tr-TR" sz="2200">
                <a:latin typeface="Times New Roman" pitchFamily="18" charset="0"/>
              </a:rPr>
              <a:t>can repeat the similar calculation for the FAIR energies</a:t>
            </a:r>
            <a:r>
              <a:rPr lang="tr-TR" sz="2200" smtClean="0">
                <a:latin typeface="Times New Roman" pitchFamily="18" charset="0"/>
              </a:rPr>
              <a:t>.</a:t>
            </a:r>
          </a:p>
          <a:p>
            <a:pPr marL="457200" indent="-457200" algn="l" eaLnBrk="0" hangingPunct="0"/>
            <a:endParaRPr lang="tr-TR" sz="2200">
              <a:latin typeface="Times New Roman" pitchFamily="18" charset="0"/>
            </a:endParaRPr>
          </a:p>
          <a:p>
            <a:pPr marL="457200" indent="-457200" algn="l" eaLnBrk="0" hangingPunct="0"/>
            <a:r>
              <a:rPr lang="en-AU" sz="220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r>
              <a:rPr lang="en-AU" sz="2200">
                <a:solidFill>
                  <a:srgbClr val="FF0000"/>
                </a:solidFill>
                <a:latin typeface="Times New Roman" pitchFamily="18" charset="0"/>
              </a:rPr>
              <a:t>. </a:t>
            </a:r>
            <a:r>
              <a:rPr lang="tr-TR" sz="220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tr-TR" sz="220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tr-TR" sz="2200" smtClean="0">
                <a:latin typeface="Times New Roman" pitchFamily="18" charset="0"/>
              </a:rPr>
              <a:t>Can </a:t>
            </a:r>
            <a:r>
              <a:rPr lang="tr-TR" sz="2200">
                <a:latin typeface="Times New Roman" pitchFamily="18" charset="0"/>
              </a:rPr>
              <a:t>we use this method to calculate the production of other particles</a:t>
            </a:r>
          </a:p>
          <a:p>
            <a:pPr marL="457200" indent="-457200" algn="l" eaLnBrk="0" hangingPunct="0"/>
            <a:r>
              <a:rPr lang="tr-TR" sz="2200">
                <a:latin typeface="Times New Roman" pitchFamily="18" charset="0"/>
              </a:rPr>
              <a:t>     </a:t>
            </a:r>
            <a:r>
              <a:rPr lang="tr-TR" sz="2200" smtClean="0">
                <a:latin typeface="Times New Roman" pitchFamily="18" charset="0"/>
              </a:rPr>
              <a:t>  such </a:t>
            </a:r>
            <a:r>
              <a:rPr lang="tr-TR" sz="2200">
                <a:latin typeface="Times New Roman" pitchFamily="18" charset="0"/>
              </a:rPr>
              <a:t>as mesons, heavy leptons, may be Higgs particles ? </a:t>
            </a:r>
            <a:endParaRPr lang="tr-TR" sz="2200" smtClean="0">
              <a:latin typeface="Times New Roman" pitchFamily="18" charset="0"/>
            </a:endParaRPr>
          </a:p>
          <a:p>
            <a:pPr marL="457200" indent="-457200" algn="l" eaLnBrk="0" hangingPunct="0"/>
            <a:endParaRPr lang="tr-TR" sz="2200" smtClean="0">
              <a:latin typeface="Times New Roman" pitchFamily="18" charset="0"/>
            </a:endParaRPr>
          </a:p>
          <a:p>
            <a:pPr marL="457200" indent="-457200" algn="l" eaLnBrk="0" hangingPunct="0"/>
            <a:r>
              <a:rPr lang="tr-TR" sz="2200" smtClean="0">
                <a:solidFill>
                  <a:srgbClr val="FF0000"/>
                </a:solidFill>
                <a:latin typeface="Times New Roman" pitchFamily="18" charset="0"/>
              </a:rPr>
              <a:t>6.    </a:t>
            </a:r>
            <a:r>
              <a:rPr lang="tr-TR" sz="2200" smtClean="0">
                <a:latin typeface="Times New Roman" pitchFamily="18" charset="0"/>
              </a:rPr>
              <a:t>Laser assisted pair creation in ion-ion collisons</a:t>
            </a:r>
            <a:endParaRPr lang="tr-TR" sz="2200">
              <a:latin typeface="Times New Roman" pitchFamily="18" charset="0"/>
            </a:endParaRPr>
          </a:p>
          <a:p>
            <a:pPr marL="457200" indent="-457200" algn="l" eaLnBrk="0" hangingPunct="0"/>
            <a:r>
              <a:rPr lang="tr-TR" sz="2200">
                <a:solidFill>
                  <a:schemeClr val="bg2"/>
                </a:solidFill>
                <a:latin typeface="Times New Roman" pitchFamily="18" charset="0"/>
              </a:rPr>
              <a:t>   </a:t>
            </a:r>
            <a:endParaRPr lang="en-AU" sz="2200">
              <a:solidFill>
                <a:schemeClr val="bg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313612" cy="7508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r-TR" dirty="0" smtClean="0">
                <a:solidFill>
                  <a:srgbClr val="FF0000"/>
                </a:solidFill>
              </a:rPr>
              <a:t>REFERENCES: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066800"/>
            <a:ext cx="7921625" cy="4494213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tr-TR" sz="2200" smtClean="0">
                <a:latin typeface="Times New Roman" pitchFamily="18" charset="0"/>
                <a:cs typeface="Times New Roman" pitchFamily="18" charset="0"/>
              </a:rPr>
              <a:t>C.A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 Bertulani and G. Baur, Phys. Rep. 163, 299 (</a:t>
            </a:r>
            <a:r>
              <a:rPr lang="tr-TR" sz="2200" smtClean="0">
                <a:latin typeface="Times New Roman" pitchFamily="18" charset="0"/>
                <a:cs typeface="Times New Roman" pitchFamily="18" charset="0"/>
              </a:rPr>
              <a:t>1988).</a:t>
            </a:r>
            <a:endParaRPr lang="tr-TR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tr-TR" sz="2200" smtClean="0">
                <a:latin typeface="Times New Roman" pitchFamily="18" charset="0"/>
                <a:cs typeface="Times New Roman" pitchFamily="18" charset="0"/>
              </a:rPr>
              <a:t>A.J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 Baltz, M.J. Rhoades-Brown and J. Weneser, Phys. Rev. A 50, 4842 (1994).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tr-TR" sz="2200" smtClean="0">
                <a:latin typeface="Times New Roman" pitchFamily="18" charset="0"/>
                <a:cs typeface="Times New Roman" pitchFamily="18" charset="0"/>
              </a:rPr>
              <a:t>C.A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 Bertulani and D. Dolci, Nucl. Phys. A 683, </a:t>
            </a:r>
            <a:r>
              <a:rPr lang="tr-TR" sz="2200" smtClean="0">
                <a:latin typeface="Times New Roman" pitchFamily="18" charset="0"/>
                <a:cs typeface="Times New Roman" pitchFamily="18" charset="0"/>
              </a:rPr>
              <a:t>635(2001).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tr-TR" sz="220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 Eichler and W.E. Meyerhof, Relativistic Atomic Collisions (Academic Press, California, 1995).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20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 Meier, Z. Halabuka, K. Hencken, D. Trautmann and G. Baur, Phys. Rev. A 63, 032713 (2001).</a:t>
            </a:r>
          </a:p>
          <a:p>
            <a:pPr marL="457200" indent="-457200">
              <a:buFont typeface="+mj-lt"/>
              <a:buAutoNum type="arabicParenR"/>
            </a:pPr>
            <a:r>
              <a:rPr lang="tr-TR" sz="2200" smtClean="0">
                <a:latin typeface="Times New Roman" pitchFamily="18" charset="0"/>
                <a:cs typeface="Times New Roman" pitchFamily="18" charset="0"/>
              </a:rPr>
              <a:t>Şengül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 M. Y., Güçlü, M. C., and Fritzsche, S., 2009, Phys. Rev. A 80, 042711. </a:t>
            </a:r>
            <a:endParaRPr lang="tr-TR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tr-TR" sz="220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 Hencken, G. Baur, D. Trautmann, Phys. Rev. C 69, 054902 (2004).</a:t>
            </a:r>
            <a:endParaRPr lang="tr-TR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tr-TR" sz="2200" smtClean="0">
                <a:latin typeface="Times New Roman" pitchFamily="18" charset="0"/>
                <a:cs typeface="Times New Roman" pitchFamily="18" charset="0"/>
              </a:rPr>
              <a:t>M.C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 Güçlü, M.Y. Şengül, Progress in Part. and Nucl. Phys. 59, 383 (</a:t>
            </a:r>
            <a:r>
              <a:rPr lang="tr-TR" sz="2200" smtClean="0">
                <a:latin typeface="Times New Roman" pitchFamily="18" charset="0"/>
                <a:cs typeface="Times New Roman" pitchFamily="18" charset="0"/>
              </a:rPr>
              <a:t>2007).</a:t>
            </a:r>
            <a:endParaRPr lang="tr-TR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tr-TR" sz="2200" smtClean="0">
                <a:latin typeface="Times New Roman" pitchFamily="18" charset="0"/>
                <a:cs typeface="Times New Roman" pitchFamily="18" charset="0"/>
              </a:rPr>
              <a:t>Şengul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 M. Y., and Güçlü, M. C., 2011, Phys. Rev. C ,</a:t>
            </a:r>
            <a:r>
              <a:rPr lang="tr-TR" sz="2200" smtClean="0">
                <a:latin typeface="Times New Roman" pitchFamily="18" charset="0"/>
                <a:cs typeface="Times New Roman" pitchFamily="18" charset="0"/>
              </a:rPr>
              <a:t>83,014902.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C. M</a:t>
            </a:r>
            <a:r>
              <a:rPr lang="tr-TR" sz="2200" smtClean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ller, A. B. Voitkiv and N. Gr</a:t>
            </a:r>
            <a:r>
              <a:rPr lang="tr-TR" sz="2200" smtClean="0">
                <a:latin typeface="Times New Roman" pitchFamily="18" charset="0"/>
                <a:cs typeface="Times New Roman" pitchFamily="18" charset="0"/>
              </a:rPr>
              <a:t>ü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n, Phys. Rev. A 67, 063407 (2003).</a:t>
            </a:r>
            <a:endParaRPr lang="tr-TR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18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None/>
            </a:pPr>
            <a:endParaRPr lang="tr-TR" sz="1800" dirty="0" smtClean="0"/>
          </a:p>
          <a:p>
            <a:pPr>
              <a:buFont typeface="Wingdings" pitchFamily="2" charset="2"/>
              <a:buNone/>
            </a:pPr>
            <a:endParaRPr lang="tr-TR" sz="1800" dirty="0" smtClean="0"/>
          </a:p>
          <a:p>
            <a:pPr>
              <a:buFont typeface="Wingdings" pitchFamily="2" charset="2"/>
              <a:buNone/>
            </a:pPr>
            <a:endParaRPr lang="tr-TR" dirty="0" smtClean="0"/>
          </a:p>
          <a:p>
            <a:pPr>
              <a:buFont typeface="Wingdings" pitchFamily="2" charset="2"/>
              <a:buNone/>
            </a:pPr>
            <a:endParaRPr lang="tr-TR" sz="1800" dirty="0" smtClean="0"/>
          </a:p>
          <a:p>
            <a:pPr>
              <a:buFont typeface="Wingdings" pitchFamily="2" charset="2"/>
              <a:buNone/>
            </a:pPr>
            <a:endParaRPr lang="tr-TR" dirty="0" smtClean="0"/>
          </a:p>
          <a:p>
            <a:pPr>
              <a:buFont typeface="Wingdings" pitchFamily="2" charset="2"/>
              <a:buNone/>
            </a:pPr>
            <a:endParaRPr lang="tr-TR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September 20, 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Erice</a:t>
            </a:r>
            <a:endParaRPr lang="en-US"/>
          </a:p>
        </p:txBody>
      </p:sp>
      <p:sp>
        <p:nvSpPr>
          <p:cNvPr id="3379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17A2FA-D08E-4432-84CF-3EBCEBB27D58}" type="slidenum">
              <a:rPr lang="en-US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2012</a:t>
            </a:r>
            <a:endParaRPr lang="en-US" smtClean="0"/>
          </a:p>
        </p:txBody>
      </p:sp>
      <p:sp>
        <p:nvSpPr>
          <p:cNvPr id="10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Erice</a:t>
            </a:r>
          </a:p>
        </p:txBody>
      </p:sp>
      <p:sp>
        <p:nvSpPr>
          <p:cNvPr id="10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F99D7B-8A28-4B89-AFF9-9D3F3E24B975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1033" name="Text Box 4"/>
          <p:cNvSpPr txBox="1">
            <a:spLocks noChangeArrowheads="1"/>
          </p:cNvSpPr>
          <p:nvPr/>
        </p:nvSpPr>
        <p:spPr bwMode="auto">
          <a:xfrm>
            <a:off x="990600" y="838200"/>
            <a:ext cx="4467890" cy="646331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r-TR" sz="3600" b="1" i="1">
                <a:solidFill>
                  <a:schemeClr val="accent2"/>
                </a:solidFill>
                <a:latin typeface="Times New Roman" pitchFamily="18" charset="0"/>
              </a:rPr>
              <a:t>Collision Parameters :</a:t>
            </a:r>
            <a:endParaRPr lang="en-AU" sz="3600" b="1" i="1">
              <a:solidFill>
                <a:schemeClr val="accent2"/>
              </a:solidFill>
              <a:latin typeface="Times New Roman" pitchFamily="18" charset="0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381000" y="1828800"/>
          <a:ext cx="6958013" cy="550863"/>
        </p:xfrm>
        <a:graphic>
          <a:graphicData uri="http://schemas.openxmlformats.org/presentationml/2006/ole">
            <p:oleObj spid="_x0000_s1026" name="Equation" r:id="rId4" imgW="3047760" imgH="241200" progId="Equation.3">
              <p:embed/>
            </p:oleObj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533400" y="2743200"/>
          <a:ext cx="6484938" cy="844550"/>
        </p:xfrm>
        <a:graphic>
          <a:graphicData uri="http://schemas.openxmlformats.org/presentationml/2006/ole">
            <p:oleObj spid="_x0000_s1027" name="Equation" r:id="rId5" imgW="3009600" imgH="393480" progId="Equation.3">
              <p:embed/>
            </p:oleObj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547688" y="3810000"/>
          <a:ext cx="6753225" cy="990600"/>
        </p:xfrm>
        <a:graphic>
          <a:graphicData uri="http://schemas.openxmlformats.org/presentationml/2006/ole">
            <p:oleObj spid="_x0000_s1028" name="Equation" r:id="rId6" imgW="2857320" imgH="419040" progId="Equation.3">
              <p:embed/>
            </p:oleObj>
          </a:graphicData>
        </a:graphic>
      </p:graphicFrame>
      <p:graphicFrame>
        <p:nvGraphicFramePr>
          <p:cNvPr id="1029" name="Object 8"/>
          <p:cNvGraphicFramePr>
            <a:graphicFrameLocks noChangeAspect="1"/>
          </p:cNvGraphicFramePr>
          <p:nvPr/>
        </p:nvGraphicFramePr>
        <p:xfrm>
          <a:off x="609600" y="4876800"/>
          <a:ext cx="5715000" cy="969963"/>
        </p:xfrm>
        <a:graphic>
          <a:graphicData uri="http://schemas.openxmlformats.org/presentationml/2006/ole">
            <p:oleObj spid="_x0000_s1029" name="Equation" r:id="rId7" imgW="2311200" imgH="39348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5211588" cy="2040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7655" name="Object 8"/>
          <p:cNvGraphicFramePr>
            <a:graphicFrameLocks noChangeAspect="1"/>
          </p:cNvGraphicFramePr>
          <p:nvPr/>
        </p:nvGraphicFramePr>
        <p:xfrm>
          <a:off x="1066800" y="304800"/>
          <a:ext cx="5715000" cy="969963"/>
        </p:xfrm>
        <a:graphic>
          <a:graphicData uri="http://schemas.openxmlformats.org/presentationml/2006/ole">
            <p:oleObj spid="_x0000_s26626" name="Equation" r:id="rId4" imgW="2311200" imgH="393480" progId="Equation.3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1066800" y="4953000"/>
            <a:ext cx="6410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Dependence of the electric radial field strengths for a point charge</a:t>
            </a:r>
          </a:p>
          <a:p>
            <a:r>
              <a:rPr lang="tr-TR" dirty="0" smtClean="0"/>
              <a:t>on the Lorentz factor </a:t>
            </a:r>
            <a:r>
              <a:rPr lang="el-GR" dirty="0" smtClean="0">
                <a:latin typeface="Times New Roman"/>
                <a:cs typeface="Times New Roman"/>
              </a:rPr>
              <a:t>γ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08558-04AF-482E-8562-352C4DF64458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Erice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September 20, 2012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September 20, 2012</a:t>
            </a:r>
            <a:endParaRPr lang="en-US" smtClean="0"/>
          </a:p>
        </p:txBody>
      </p:sp>
      <p:sp>
        <p:nvSpPr>
          <p:cNvPr id="205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Erice</a:t>
            </a:r>
          </a:p>
        </p:txBody>
      </p:sp>
      <p:sp>
        <p:nvSpPr>
          <p:cNvPr id="20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03F08B-5CFF-4BD7-AA28-93D1DE61B12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058" name="Text Box 43"/>
          <p:cNvSpPr txBox="1">
            <a:spLocks noChangeArrowheads="1"/>
          </p:cNvSpPr>
          <p:nvPr/>
        </p:nvSpPr>
        <p:spPr bwMode="auto">
          <a:xfrm>
            <a:off x="2133600" y="381000"/>
            <a:ext cx="4489450" cy="7016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r-TR" sz="4000">
                <a:solidFill>
                  <a:srgbClr val="FF0000"/>
                </a:solidFill>
                <a:latin typeface="Times New Roman" pitchFamily="18" charset="0"/>
              </a:rPr>
              <a:t>Relativistic Colliders</a:t>
            </a:r>
            <a:endParaRPr lang="en-AU" sz="400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609600" y="1600199"/>
          <a:ext cx="7848600" cy="4267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/>
                <a:gridCol w="1143000"/>
                <a:gridCol w="1219200"/>
                <a:gridCol w="1447800"/>
                <a:gridCol w="1447800"/>
                <a:gridCol w="1600200"/>
              </a:tblGrid>
              <a:tr h="137160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2906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mtClean="0"/>
                    </a:p>
                    <a:p>
                      <a:pPr algn="ctr"/>
                      <a:r>
                        <a:rPr lang="tr-TR" smtClean="0"/>
                        <a:t>200</a:t>
                      </a:r>
                      <a:endParaRPr lang="en-US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smtClean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   1</a:t>
                      </a:r>
                      <a:r>
                        <a:rPr lang="en-AU" sz="200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00</a:t>
                      </a:r>
                    </a:p>
                    <a:p>
                      <a:pPr algn="ctr"/>
                      <a:endParaRPr lang="en-US" sz="200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smtClean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    </a:t>
                      </a:r>
                      <a:r>
                        <a:rPr lang="en-AU" sz="200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1</a:t>
                      </a:r>
                      <a:r>
                        <a:rPr lang="tr-TR" sz="200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20</a:t>
                      </a:r>
                      <a:endParaRPr lang="en-AU" sz="2000" smtClean="0">
                        <a:latin typeface="Times New Roman" pitchFamily="18" charset="0"/>
                      </a:endParaRPr>
                    </a:p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smtClean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    </a:t>
                      </a:r>
                      <a:r>
                        <a:rPr lang="en-AU" sz="200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1</a:t>
                      </a:r>
                      <a:r>
                        <a:rPr lang="tr-TR" sz="200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2</a:t>
                      </a:r>
                      <a:endParaRPr lang="en-AU" sz="2000" smtClean="0">
                        <a:latin typeface="Times New Roman" pitchFamily="18" charset="0"/>
                      </a:endParaRPr>
                    </a:p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smtClean="0">
                        <a:solidFill>
                          <a:srgbClr val="FF0000"/>
                        </a:solidFill>
                        <a:latin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smtClean="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  1.6</a:t>
                      </a:r>
                      <a:endParaRPr lang="en-AU" sz="2000" smtClean="0">
                        <a:latin typeface="Times New Roman" pitchFamily="18" charset="0"/>
                      </a:endParaRPr>
                    </a:p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92906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mtClean="0"/>
                    </a:p>
                    <a:p>
                      <a:pPr algn="ctr"/>
                      <a:r>
                        <a:rPr lang="en-US" sz="2000" kern="12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en-US" sz="2000" kern="1200" baseline="300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en-US" sz="2000" kern="12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/>
                      </a:r>
                      <a:br>
                        <a:rPr lang="en-US" sz="2000" kern="12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tr-TR" smtClean="0"/>
                        <a:t>    </a:t>
                      </a:r>
                      <a:endParaRPr lang="en-US" baseline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mtClean="0"/>
                    </a:p>
                    <a:p>
                      <a:pPr algn="ctr"/>
                      <a:r>
                        <a:rPr lang="tr-TR" sz="20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en-US" sz="2000" kern="12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1.2x10</a:t>
                      </a:r>
                      <a:r>
                        <a:rPr lang="en-US" sz="2000" kern="1200" baseline="300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</a:t>
                      </a:r>
                      <a:r>
                        <a:rPr lang="tr-TR" sz="20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2000" baseline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mtClean="0"/>
                    </a:p>
                    <a:p>
                      <a:pPr algn="ctr"/>
                      <a:r>
                        <a:rPr lang="en-US" sz="2000" kern="12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1.2x10</a:t>
                      </a:r>
                      <a:r>
                        <a:rPr lang="tr-TR" sz="2000" kern="1200" baseline="300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  <a:r>
                        <a:rPr lang="tr-TR" sz="2000" smtClean="0"/>
                        <a:t> </a:t>
                      </a:r>
                      <a:r>
                        <a:rPr lang="tr-TR" smtClean="0"/>
                        <a:t>    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mtClean="0"/>
                    </a:p>
                    <a:p>
                      <a:pPr algn="ctr"/>
                      <a:r>
                        <a:rPr lang="tr-TR" sz="2000" baseline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0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tr-TR" sz="2000" baseline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160</a:t>
                      </a:r>
                      <a:endParaRPr lang="tr-TR" sz="20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929062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mtClean="0"/>
                    </a:p>
                    <a:p>
                      <a:pPr algn="ctr"/>
                      <a:r>
                        <a:rPr lang="en-US" sz="2000" kern="12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</a:t>
                      </a:r>
                      <a:r>
                        <a:rPr lang="tr-TR" sz="2000" kern="1200" baseline="300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r>
                        <a:rPr lang="tr-TR" sz="200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en-US" sz="200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z="1800" kern="120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2000" kern="12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1.2x10</a:t>
                      </a:r>
                      <a:r>
                        <a:rPr lang="tr-TR" sz="2000" kern="1200" baseline="300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</a:t>
                      </a:r>
                      <a:endParaRPr lang="tr-TR" sz="2000" smtClean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kern="120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1.2x10</a:t>
                      </a:r>
                      <a:r>
                        <a:rPr lang="tr-TR" sz="2000" kern="1200" baseline="300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tr-TR" sz="200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en-US" sz="20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tr-TR" smtClean="0"/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r-TR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tr-TR" sz="2000" kern="12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en-US" sz="2000" kern="12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x10</a:t>
                      </a:r>
                      <a:r>
                        <a:rPr lang="tr-TR" sz="2000" kern="1200" baseline="3000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</a:t>
                      </a:r>
                      <a:r>
                        <a:rPr lang="tr-TR" sz="2000" smtClean="0"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endParaRPr lang="en-US" sz="200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tr-TR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9" name="Object 78"/>
          <p:cNvGraphicFramePr>
            <a:graphicFrameLocks noChangeAspect="1"/>
          </p:cNvGraphicFramePr>
          <p:nvPr/>
        </p:nvGraphicFramePr>
        <p:xfrm>
          <a:off x="1981200" y="2133600"/>
          <a:ext cx="220319" cy="339888"/>
        </p:xfrm>
        <a:graphic>
          <a:graphicData uri="http://schemas.openxmlformats.org/presentationml/2006/ole">
            <p:oleObj spid="_x0000_s2060" name="Equation" r:id="rId4" imgW="203040" imgH="266400" progId="Equation.3">
              <p:embed/>
            </p:oleObj>
          </a:graphicData>
        </a:graphic>
      </p:graphicFrame>
      <p:graphicFrame>
        <p:nvGraphicFramePr>
          <p:cNvPr id="60" name="Object 82"/>
          <p:cNvGraphicFramePr>
            <a:graphicFrameLocks noChangeAspect="1"/>
          </p:cNvGraphicFramePr>
          <p:nvPr/>
        </p:nvGraphicFramePr>
        <p:xfrm>
          <a:off x="2743200" y="1752600"/>
          <a:ext cx="1235173" cy="1025769"/>
        </p:xfrm>
        <a:graphic>
          <a:graphicData uri="http://schemas.openxmlformats.org/presentationml/2006/ole">
            <p:oleObj spid="_x0000_s2061" name="Equation" r:id="rId5" imgW="1130040" imgH="799920" progId="Equation.3">
              <p:embed/>
            </p:oleObj>
          </a:graphicData>
        </a:graphic>
      </p:graphicFrame>
      <p:graphicFrame>
        <p:nvGraphicFramePr>
          <p:cNvPr id="61" name="Object 83"/>
          <p:cNvGraphicFramePr>
            <a:graphicFrameLocks noChangeAspect="1"/>
          </p:cNvGraphicFramePr>
          <p:nvPr/>
        </p:nvGraphicFramePr>
        <p:xfrm>
          <a:off x="4038600" y="1828800"/>
          <a:ext cx="1221295" cy="1025769"/>
        </p:xfrm>
        <a:graphic>
          <a:graphicData uri="http://schemas.openxmlformats.org/presentationml/2006/ole">
            <p:oleObj spid="_x0000_s2062" name="Equation" r:id="rId6" imgW="1117440" imgH="799920" progId="Equation.3">
              <p:embed/>
            </p:oleObj>
          </a:graphicData>
        </a:graphic>
      </p:graphicFrame>
      <p:graphicFrame>
        <p:nvGraphicFramePr>
          <p:cNvPr id="62" name="Object 84"/>
          <p:cNvGraphicFramePr>
            <a:graphicFrameLocks noChangeAspect="1"/>
          </p:cNvGraphicFramePr>
          <p:nvPr/>
        </p:nvGraphicFramePr>
        <p:xfrm>
          <a:off x="5486400" y="1828800"/>
          <a:ext cx="1318443" cy="1025769"/>
        </p:xfrm>
        <a:graphic>
          <a:graphicData uri="http://schemas.openxmlformats.org/presentationml/2006/ole">
            <p:oleObj spid="_x0000_s2063" name="Equation" r:id="rId7" imgW="1206360" imgH="799920" progId="Equation.3">
              <p:embed/>
            </p:oleObj>
          </a:graphicData>
        </a:graphic>
      </p:graphicFrame>
      <p:graphicFrame>
        <p:nvGraphicFramePr>
          <p:cNvPr id="63" name="Object 85"/>
          <p:cNvGraphicFramePr>
            <a:graphicFrameLocks noChangeAspect="1"/>
          </p:cNvGraphicFramePr>
          <p:nvPr/>
        </p:nvGraphicFramePr>
        <p:xfrm>
          <a:off x="6934200" y="1828800"/>
          <a:ext cx="1304565" cy="1025769"/>
        </p:xfrm>
        <a:graphic>
          <a:graphicData uri="http://schemas.openxmlformats.org/presentationml/2006/ole">
            <p:oleObj spid="_x0000_s2064" name="Equation" r:id="rId8" imgW="1193760" imgH="799920" progId="Equation.3">
              <p:embed/>
            </p:oleObj>
          </a:graphicData>
        </a:graphic>
      </p:graphicFrame>
      <p:sp>
        <p:nvSpPr>
          <p:cNvPr id="64" name="Text Box 86"/>
          <p:cNvSpPr txBox="1">
            <a:spLocks noChangeArrowheads="1"/>
          </p:cNvSpPr>
          <p:nvPr/>
        </p:nvSpPr>
        <p:spPr bwMode="auto">
          <a:xfrm>
            <a:off x="762000" y="3276600"/>
            <a:ext cx="607178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AU" sz="2000">
                <a:latin typeface="Times New Roman" pitchFamily="18" charset="0"/>
              </a:rPr>
              <a:t>SPS</a:t>
            </a:r>
          </a:p>
        </p:txBody>
      </p:sp>
      <p:sp>
        <p:nvSpPr>
          <p:cNvPr id="65" name="Text Box 87"/>
          <p:cNvSpPr txBox="1">
            <a:spLocks noChangeArrowheads="1"/>
          </p:cNvSpPr>
          <p:nvPr/>
        </p:nvSpPr>
        <p:spPr bwMode="auto">
          <a:xfrm>
            <a:off x="685800" y="4191000"/>
            <a:ext cx="791066" cy="396875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en-AU" sz="2000">
                <a:latin typeface="Times New Roman" pitchFamily="18" charset="0"/>
              </a:rPr>
              <a:t>RHIC</a:t>
            </a:r>
          </a:p>
        </p:txBody>
      </p:sp>
      <p:sp>
        <p:nvSpPr>
          <p:cNvPr id="66" name="Text Box 87"/>
          <p:cNvSpPr txBox="1">
            <a:spLocks noChangeArrowheads="1"/>
          </p:cNvSpPr>
          <p:nvPr/>
        </p:nvSpPr>
        <p:spPr bwMode="auto">
          <a:xfrm>
            <a:off x="762000" y="5105400"/>
            <a:ext cx="699230" cy="400110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pPr algn="l" eaLnBrk="0" hangingPunct="0"/>
            <a:r>
              <a:rPr lang="tr-TR" sz="2000" smtClean="0">
                <a:latin typeface="Times New Roman" pitchFamily="18" charset="0"/>
              </a:rPr>
              <a:t>LH</a:t>
            </a:r>
            <a:r>
              <a:rPr lang="en-AU" sz="2000" smtClean="0">
                <a:latin typeface="Times New Roman" pitchFamily="18" charset="0"/>
              </a:rPr>
              <a:t>C</a:t>
            </a:r>
            <a:endParaRPr lang="en-AU" sz="2000">
              <a:latin typeface="Times New Roman" pitchFamily="18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828799" y="4267201"/>
          <a:ext cx="609601" cy="376518"/>
        </p:xfrm>
        <a:graphic>
          <a:graphicData uri="http://schemas.openxmlformats.org/presentationml/2006/ole">
            <p:oleObj spid="_x0000_s2065" name="Equation" r:id="rId9" imgW="431640" imgH="203040" progId="Equation.3">
              <p:embed/>
            </p:oleObj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1676400" y="5181600"/>
          <a:ext cx="1023938" cy="381000"/>
        </p:xfrm>
        <a:graphic>
          <a:graphicData uri="http://schemas.openxmlformats.org/presentationml/2006/ole">
            <p:oleObj spid="_x0000_s2066" name="Equation" r:id="rId10" imgW="545760" imgH="20304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September 20, 2012</a:t>
            </a:r>
            <a:endParaRPr lang="en-US" smtClean="0">
              <a:latin typeface="Arial" pitchFamily="34" charset="0"/>
            </a:endParaRPr>
          </a:p>
        </p:txBody>
      </p:sp>
      <p:sp>
        <p:nvSpPr>
          <p:cNvPr id="410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</a:rPr>
              <a:t>Erice</a:t>
            </a:r>
          </a:p>
        </p:txBody>
      </p:sp>
      <p:sp>
        <p:nvSpPr>
          <p:cNvPr id="410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F6155F-84C0-4AA1-871B-9C3E02841137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914400" y="3200400"/>
          <a:ext cx="533400" cy="495300"/>
        </p:xfrm>
        <a:graphic>
          <a:graphicData uri="http://schemas.openxmlformats.org/presentationml/2006/ole">
            <p:oleObj spid="_x0000_s25602" name="Equation" r:id="rId3" imgW="177480" imgH="164880" progId="Equation.3">
              <p:embed/>
            </p:oleObj>
          </a:graphicData>
        </a:graphic>
      </p:graphicFrame>
      <p:sp>
        <p:nvSpPr>
          <p:cNvPr id="4105" name="Text Box 6"/>
          <p:cNvSpPr txBox="1">
            <a:spLocks noChangeArrowheads="1"/>
          </p:cNvSpPr>
          <p:nvPr/>
        </p:nvSpPr>
        <p:spPr bwMode="auto">
          <a:xfrm>
            <a:off x="1905000" y="3276600"/>
            <a:ext cx="4188967" cy="369332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C00000"/>
                </a:solidFill>
              </a:rPr>
              <a:t>Dirac wave-function of electrons/positrons</a:t>
            </a:r>
          </a:p>
        </p:txBody>
      </p:sp>
      <p:graphicFrame>
        <p:nvGraphicFramePr>
          <p:cNvPr id="4099" name="Object 7"/>
          <p:cNvGraphicFramePr>
            <a:graphicFrameLocks noChangeAspect="1"/>
          </p:cNvGraphicFramePr>
          <p:nvPr/>
        </p:nvGraphicFramePr>
        <p:xfrm>
          <a:off x="838200" y="3886200"/>
          <a:ext cx="614363" cy="730250"/>
        </p:xfrm>
        <a:graphic>
          <a:graphicData uri="http://schemas.openxmlformats.org/presentationml/2006/ole">
            <p:oleObj spid="_x0000_s25603" name="Equation" r:id="rId4" imgW="203040" imgH="241200" progId="Equation.3">
              <p:embed/>
            </p:oleObj>
          </a:graphicData>
        </a:graphic>
      </p:graphicFrame>
      <p:sp>
        <p:nvSpPr>
          <p:cNvPr id="4106" name="Text Box 8"/>
          <p:cNvSpPr txBox="1">
            <a:spLocks noChangeArrowheads="1"/>
          </p:cNvSpPr>
          <p:nvPr/>
        </p:nvSpPr>
        <p:spPr bwMode="auto">
          <a:xfrm>
            <a:off x="1905000" y="4038600"/>
            <a:ext cx="3249992" cy="369332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C00000"/>
                </a:solidFill>
              </a:rPr>
              <a:t>Electromagnetic vector potential</a:t>
            </a: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762000" y="4648200"/>
          <a:ext cx="3168650" cy="660400"/>
        </p:xfrm>
        <a:graphic>
          <a:graphicData uri="http://schemas.openxmlformats.org/presentationml/2006/ole">
            <p:oleObj spid="_x0000_s25604" name="Equation" r:id="rId5" imgW="1155600" imgH="241200" progId="Equation.3">
              <p:embed/>
            </p:oleObj>
          </a:graphicData>
        </a:graphic>
      </p:graphicFrame>
      <p:sp>
        <p:nvSpPr>
          <p:cNvPr id="4107" name="Text Box 10"/>
          <p:cNvSpPr txBox="1">
            <a:spLocks noChangeArrowheads="1"/>
          </p:cNvSpPr>
          <p:nvPr/>
        </p:nvSpPr>
        <p:spPr bwMode="auto">
          <a:xfrm>
            <a:off x="4267200" y="4800600"/>
            <a:ext cx="2828595" cy="369332"/>
          </a:xfrm>
          <a:prstGeom prst="rect">
            <a:avLst/>
          </a:prstGeom>
          <a:noFill/>
          <a:ln w="381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tr-TR">
                <a:solidFill>
                  <a:srgbClr val="C00000"/>
                </a:solidFill>
              </a:rPr>
              <a:t>Electromagnetic field tensor</a:t>
            </a:r>
          </a:p>
        </p:txBody>
      </p:sp>
      <p:graphicFrame>
        <p:nvGraphicFramePr>
          <p:cNvPr id="4101" name="Object 11"/>
          <p:cNvGraphicFramePr>
            <a:graphicFrameLocks noChangeAspect="1"/>
          </p:cNvGraphicFramePr>
          <p:nvPr/>
        </p:nvGraphicFramePr>
        <p:xfrm>
          <a:off x="838200" y="1600200"/>
          <a:ext cx="7420453" cy="1305550"/>
        </p:xfrm>
        <a:graphic>
          <a:graphicData uri="http://schemas.openxmlformats.org/presentationml/2006/ole">
            <p:oleObj spid="_x0000_s25605" name="Equation" r:id="rId6" imgW="2679480" imgH="50796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286000" y="381000"/>
            <a:ext cx="3829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QED Lagrangian </a:t>
            </a:r>
            <a:endParaRPr lang="en-US" sz="4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606" name="Object 6"/>
          <p:cNvGraphicFramePr>
            <a:graphicFrameLocks noChangeAspect="1"/>
          </p:cNvGraphicFramePr>
          <p:nvPr/>
        </p:nvGraphicFramePr>
        <p:xfrm>
          <a:off x="838200" y="5410200"/>
          <a:ext cx="1676400" cy="670560"/>
        </p:xfrm>
        <a:graphic>
          <a:graphicData uri="http://schemas.openxmlformats.org/presentationml/2006/ole">
            <p:oleObj spid="_x0000_s25606" name="Equation" r:id="rId7" imgW="634680" imgH="25380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743200" y="5562600"/>
            <a:ext cx="6073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mtClean="0">
                <a:solidFill>
                  <a:srgbClr val="C00000"/>
                </a:solidFill>
              </a:rPr>
              <a:t>Semiclassical coupling of electrons to the electromagnetic field</a:t>
            </a:r>
            <a:endParaRPr lang="en-US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</TotalTime>
  <Words>1685</Words>
  <Application>Microsoft Office PowerPoint</Application>
  <PresentationFormat>On-screen Show (4:3)</PresentationFormat>
  <Paragraphs>417</Paragraphs>
  <Slides>51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Office Theme</vt:lpstr>
      <vt:lpstr>Equation</vt:lpstr>
      <vt:lpstr>Denklem</vt:lpstr>
      <vt:lpstr>Worksheet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İn momentum space: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Free electron-positron pair production </vt:lpstr>
      <vt:lpstr>Slide 23</vt:lpstr>
      <vt:lpstr>Slide 24</vt:lpstr>
      <vt:lpstr>Slide 25</vt:lpstr>
      <vt:lpstr>Slide 26</vt:lpstr>
      <vt:lpstr>Electron Capture Process</vt:lpstr>
      <vt:lpstr>Slide 28</vt:lpstr>
      <vt:lpstr>Distorted wave-function for the captured-electron </vt:lpstr>
      <vt:lpstr>Positron Wave-Function</vt:lpstr>
      <vt:lpstr>RESULTS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REFERENCES: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ITU</dc:creator>
  <cp:lastModifiedBy>ITU</cp:lastModifiedBy>
  <cp:revision>166</cp:revision>
  <dcterms:created xsi:type="dcterms:W3CDTF">2012-08-03T14:00:13Z</dcterms:created>
  <dcterms:modified xsi:type="dcterms:W3CDTF">2012-09-20T14:14:18Z</dcterms:modified>
</cp:coreProperties>
</file>