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45"/>
  </p:notesMasterIdLst>
  <p:sldIdLst>
    <p:sldId id="648" r:id="rId2"/>
    <p:sldId id="1380" r:id="rId3"/>
    <p:sldId id="1323" r:id="rId4"/>
    <p:sldId id="1298" r:id="rId5"/>
    <p:sldId id="1305" r:id="rId6"/>
    <p:sldId id="1565" r:id="rId7"/>
    <p:sldId id="1566" r:id="rId8"/>
    <p:sldId id="1574" r:id="rId9"/>
    <p:sldId id="1073" r:id="rId10"/>
    <p:sldId id="1508" r:id="rId11"/>
    <p:sldId id="1509" r:id="rId12"/>
    <p:sldId id="1510" r:id="rId13"/>
    <p:sldId id="1567" r:id="rId14"/>
    <p:sldId id="1544" r:id="rId15"/>
    <p:sldId id="1501" r:id="rId16"/>
    <p:sldId id="1543" r:id="rId17"/>
    <p:sldId id="1545" r:id="rId18"/>
    <p:sldId id="1349" r:id="rId19"/>
    <p:sldId id="1532" r:id="rId20"/>
    <p:sldId id="1591" r:id="rId21"/>
    <p:sldId id="1546" r:id="rId22"/>
    <p:sldId id="1538" r:id="rId23"/>
    <p:sldId id="1516" r:id="rId24"/>
    <p:sldId id="1520" r:id="rId25"/>
    <p:sldId id="1521" r:id="rId26"/>
    <p:sldId id="1549" r:id="rId27"/>
    <p:sldId id="1524" r:id="rId28"/>
    <p:sldId id="1525" r:id="rId29"/>
    <p:sldId id="1568" r:id="rId30"/>
    <p:sldId id="1572" r:id="rId31"/>
    <p:sldId id="1569" r:id="rId32"/>
    <p:sldId id="1570" r:id="rId33"/>
    <p:sldId id="1579" r:id="rId34"/>
    <p:sldId id="1548" r:id="rId35"/>
    <p:sldId id="1473" r:id="rId36"/>
    <p:sldId id="1592" r:id="rId37"/>
    <p:sldId id="1578" r:id="rId38"/>
    <p:sldId id="1593" r:id="rId39"/>
    <p:sldId id="1573" r:id="rId40"/>
    <p:sldId id="1628" r:id="rId41"/>
    <p:sldId id="1598" r:id="rId42"/>
    <p:sldId id="1594" r:id="rId43"/>
    <p:sldId id="1599" r:id="rId44"/>
  </p:sldIdLst>
  <p:sldSz cx="9144000" cy="6858000" type="screen4x3"/>
  <p:notesSz cx="6746875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92F07"/>
    <a:srgbClr val="008000"/>
    <a:srgbClr val="000000"/>
    <a:srgbClr val="00FF00"/>
    <a:srgbClr val="FF3300"/>
    <a:srgbClr val="CD4203"/>
    <a:srgbClr val="00CC66"/>
    <a:srgbClr val="00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5" autoAdjust="0"/>
    <p:restoredTop sz="95490" autoAdjust="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7888"/>
            <a:ext cx="539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2D7D85-C9C5-476C-BCD6-F9395AA2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6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0C986-125B-4D70-A6F4-A16066C0C561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336C7-783A-4C37-8DCE-0ABCD86D1A65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9C996-65EA-4339-8C22-81BEB7BDDECB}" type="slidenum">
              <a:rPr lang="en-US"/>
              <a:pPr/>
              <a:t>20</a:t>
            </a:fld>
            <a:endParaRPr lang="en-US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06" y="4686618"/>
            <a:ext cx="5396865" cy="4440873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CB19C-0F48-41AC-8F5D-32F2DB09AA07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C77C4-2593-4085-B45E-2030D6D35AFD}" type="slidenum">
              <a:rPr lang="en-US" smtClean="0">
                <a:latin typeface="Arial" pitchFamily="34" charset="0"/>
              </a:rPr>
              <a:pPr>
                <a:defRPr/>
              </a:pPr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BAA68-8F95-4E46-971B-29DCCAE4E755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22618" y="9374168"/>
            <a:ext cx="2922730" cy="4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6" tIns="45988" rIns="91976" bIns="45988" anchor="b"/>
          <a:lstStyle/>
          <a:p>
            <a:pPr algn="r" defTabSz="919163"/>
            <a:fld id="{FBD23633-7C09-44FE-9834-21CBBA2F4770}" type="slidenum">
              <a:rPr lang="en-US" sz="1200"/>
              <a:pPr algn="r" defTabSz="919163"/>
              <a:t>27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976" tIns="45988" rIns="91976" bIns="45988"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43C2C-27A6-4FFA-8CE9-1AE39D73109A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22618" y="9374168"/>
            <a:ext cx="2922730" cy="4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6" tIns="45988" rIns="91976" bIns="45988" anchor="b"/>
          <a:lstStyle/>
          <a:p>
            <a:pPr algn="r" defTabSz="919163"/>
            <a:fld id="{CAB90254-31D4-40CC-BC7B-EB78088C09C9}" type="slidenum">
              <a:rPr lang="en-US" sz="1200"/>
              <a:pPr algn="r" defTabSz="919163"/>
              <a:t>28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976" tIns="45988" rIns="91976" bIns="45988"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44A188-0663-4B1E-B0EE-DEA3C8CAA7F2}" type="slidenum">
              <a:rPr lang="en-US" smtClean="0">
                <a:latin typeface="Arial" pitchFamily="34" charset="0"/>
              </a:rPr>
              <a:pPr>
                <a:defRPr/>
              </a:pPr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7E6C16-7096-484F-B793-2AEDAB0F070B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D722F-3B02-41E1-9A65-397CFB0173E2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44A188-0663-4B1E-B0EE-DEA3C8CAA7F2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7DAB2-3F0F-4870-B795-C62C42D4757E}" type="slidenum">
              <a:rPr lang="en-US" smtClean="0">
                <a:latin typeface="Arial" pitchFamily="34" charset="0"/>
              </a:rPr>
              <a:pPr>
                <a:defRPr/>
              </a:pPr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7E801-E624-465C-853D-F86A9CC31ECF}" type="slidenum">
              <a:rPr lang="en-US" smtClean="0">
                <a:latin typeface="Arial" pitchFamily="34" charset="0"/>
              </a:rPr>
              <a:pPr>
                <a:defRPr/>
              </a:pPr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75679-4FE5-412F-B6BF-455C6142D6FB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85B7C-CE04-47E6-A5F9-C969C8D3F53A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0C80A-8360-4BAA-AC48-C34FB24305FF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FB36C-80E4-45B5-B437-8095E596763E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2A35F-41BA-472C-80AC-FA964A3A74E8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336C7-783A-4C37-8DCE-0ABCD86D1A65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1117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2C78FA-E2E8-4845-B346-7B112B33E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A75A-4C04-42BD-B545-DAE39560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DE64-3BB0-4DE7-9BA3-3EE4000A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809C-03CB-4177-B0F2-2F7E0D83D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BE19-973F-46C0-A6EA-264F967B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9AC5-B8CB-421A-AF92-C4FB4E59D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AB77-A80D-4823-A6B9-09EF84F06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5C3D-FA4A-4B1D-B78D-95DEA58FF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FF25-2B6F-4DE8-B03A-DD408467B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2108-E192-430A-B370-D5206B59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E6B3-CD81-438A-9D27-4EA586A5F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38" y="6613525"/>
            <a:ext cx="3543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61352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638404-F4CC-4DE1-80DE-4D45C845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0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2.wmf"/><Relationship Id="rId10" Type="http://schemas.openxmlformats.org/officeDocument/2006/relationships/image" Target="../media/image6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9672"/>
            <a:ext cx="7814642" cy="1727200"/>
          </a:xfrm>
        </p:spPr>
        <p:txBody>
          <a:bodyPr/>
          <a:lstStyle/>
          <a:p>
            <a:pPr eaLnBrk="1" hangingPunct="1"/>
            <a:r>
              <a:rPr lang="en-GB" sz="3300" dirty="0" smtClean="0">
                <a:solidFill>
                  <a:schemeClr val="folHlink"/>
                </a:solidFill>
              </a:rPr>
              <a:t>          Concluding remarks on NA60 </a:t>
            </a:r>
            <a:br>
              <a:rPr lang="en-GB" sz="3300" dirty="0" smtClean="0">
                <a:solidFill>
                  <a:schemeClr val="folHlink"/>
                </a:solidFill>
              </a:rPr>
            </a:br>
            <a:r>
              <a:rPr lang="en-GB" sz="3300" dirty="0" smtClean="0">
                <a:solidFill>
                  <a:schemeClr val="folHlink"/>
                </a:solidFill>
              </a:rPr>
              <a:t>                      (and beyond) </a:t>
            </a:r>
            <a:endParaRPr lang="en-US" sz="3300" dirty="0" smtClean="0">
              <a:solidFill>
                <a:schemeClr val="folHlink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411760" y="5847357"/>
            <a:ext cx="396044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err="1" smtClean="0"/>
              <a:t>Erice</a:t>
            </a:r>
            <a:r>
              <a:rPr lang="en-GB" dirty="0" smtClean="0"/>
              <a:t>, 20 September 2012 </a:t>
            </a:r>
            <a:endParaRPr lang="en-US" dirty="0"/>
          </a:p>
        </p:txBody>
      </p:sp>
      <p:pic>
        <p:nvPicPr>
          <p:cNvPr id="14342" name="Picture 5" descr="siegel_uni_hd_gross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425471"/>
            <a:ext cx="12874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4" descr="logoNew"/>
          <p:cNvPicPr>
            <a:picLocks noChangeAspect="1" noChangeArrowheads="1"/>
          </p:cNvPicPr>
          <p:nvPr/>
        </p:nvPicPr>
        <p:blipFill>
          <a:blip r:embed="rId4" cstate="print"/>
          <a:srcRect b="7735"/>
          <a:stretch>
            <a:fillRect/>
          </a:stretch>
        </p:blipFill>
        <p:spPr bwMode="auto">
          <a:xfrm>
            <a:off x="6929438" y="4786313"/>
            <a:ext cx="19923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475715" y="3294116"/>
            <a:ext cx="272061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ea typeface="ＭＳ Ｐゴシック" pitchFamily="50" charset="-128"/>
              </a:rPr>
              <a:t>Hans J. </a:t>
            </a:r>
            <a:r>
              <a:rPr kumimoji="1" lang="en-US" altLang="ja-JP" sz="2800" dirty="0" err="1" smtClean="0">
                <a:ea typeface="ＭＳ Ｐゴシック" pitchFamily="50" charset="-128"/>
              </a:rPr>
              <a:t>Specht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endParaRPr kumimoji="1" lang="en-US" altLang="ja-JP" sz="2800" dirty="0">
              <a:ea typeface="ＭＳ Ｐゴシック" pitchFamily="50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75106" y="3843045"/>
            <a:ext cx="389709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800" dirty="0" err="1" smtClean="0">
                <a:ea typeface="ＭＳ Ｐゴシック" pitchFamily="50" charset="-128"/>
              </a:rPr>
              <a:t>Physikalisches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r>
              <a:rPr kumimoji="1" lang="en-US" altLang="ja-JP" sz="2800" dirty="0" err="1" smtClean="0">
                <a:ea typeface="ＭＳ Ｐゴシック" pitchFamily="50" charset="-128"/>
              </a:rPr>
              <a:t>Institut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br>
              <a:rPr kumimoji="1" lang="en-US" altLang="ja-JP" sz="2800" dirty="0" smtClean="0">
                <a:ea typeface="ＭＳ Ｐゴシック" pitchFamily="50" charset="-128"/>
              </a:rPr>
            </a:br>
            <a:r>
              <a:rPr kumimoji="1" lang="en-US" altLang="ja-JP" sz="2800" dirty="0" err="1" smtClean="0">
                <a:ea typeface="ＭＳ Ｐゴシック" pitchFamily="50" charset="-128"/>
              </a:rPr>
              <a:t>Universität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r>
              <a:rPr kumimoji="1" lang="en-US" altLang="ja-JP" sz="2800" dirty="0">
                <a:ea typeface="ＭＳ Ｐゴシック" pitchFamily="50" charset="-128"/>
              </a:rPr>
              <a:t>Heidelberg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F7BD69-B169-4373-8C87-115E7017377F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1208088"/>
            <a:ext cx="4248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measurement of muon offsets </a:t>
            </a:r>
            <a:r>
              <a:rPr lang="it-IT" sz="2000">
                <a:latin typeface="Symbol" pitchFamily="18" charset="2"/>
              </a:rPr>
              <a:t>Dm</a:t>
            </a:r>
            <a:r>
              <a:rPr lang="it-IT" sz="2000"/>
              <a:t>:</a:t>
            </a:r>
            <a:br>
              <a:rPr lang="it-IT" sz="2000"/>
            </a:br>
            <a:r>
              <a:rPr lang="it-IT" sz="2000"/>
              <a:t>distance between interaction vertex and track impact point </a:t>
            </a:r>
            <a:endParaRPr lang="it-IT" sz="2000">
              <a:sym typeface="Symbol" pitchFamily="18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2625" y="5870575"/>
            <a:ext cx="3384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>
              <a:solidFill>
                <a:schemeClr val="folHlink"/>
              </a:solidFill>
            </a:endParaRPr>
          </a:p>
        </p:txBody>
      </p:sp>
      <p:pic>
        <p:nvPicPr>
          <p:cNvPr id="23557" name="Picture 5" descr="IMR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4888"/>
            <a:ext cx="3671888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824413" y="5870575"/>
            <a:ext cx="39957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excess similar to open charm</a:t>
            </a:r>
            <a:br>
              <a:rPr lang="it-IT" sz="2000"/>
            </a:br>
            <a:r>
              <a:rPr lang="it-IT" sz="2000">
                <a:solidFill>
                  <a:schemeClr val="folHlink"/>
                </a:solidFill>
              </a:rPr>
              <a:t>steeper than Drell-Yan</a:t>
            </a:r>
            <a:r>
              <a:rPr lang="it-IT" sz="2000"/>
              <a:t> 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4786313" y="1198563"/>
            <a:ext cx="43576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isolation of </a:t>
            </a:r>
            <a:r>
              <a:rPr lang="it-IT" sz="2000">
                <a:solidFill>
                  <a:srgbClr val="FFC000"/>
                </a:solidFill>
              </a:rPr>
              <a:t>excess</a:t>
            </a:r>
            <a:r>
              <a:rPr lang="it-IT" sz="2000"/>
              <a:t> by subtraction </a:t>
            </a:r>
            <a:br>
              <a:rPr lang="it-IT" sz="2000"/>
            </a:br>
            <a:r>
              <a:rPr lang="it-IT" sz="2000"/>
              <a:t>of  </a:t>
            </a:r>
            <a:r>
              <a:rPr lang="it-IT" sz="2000">
                <a:solidFill>
                  <a:srgbClr val="FFC000"/>
                </a:solidFill>
              </a:rPr>
              <a:t>measured </a:t>
            </a:r>
            <a:r>
              <a:rPr lang="it-IT" sz="2000"/>
              <a:t>open charm and </a:t>
            </a:r>
            <a:br>
              <a:rPr lang="it-IT" sz="2000"/>
            </a:br>
            <a:r>
              <a:rPr lang="it-IT" sz="2000"/>
              <a:t>Drell-Yan 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571500" y="168821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  IMR (M&gt;1GeV) – isolation of excess </a:t>
            </a:r>
            <a:r>
              <a:rPr lang="en-US" sz="2800" dirty="0" err="1">
                <a:sym typeface="Symbol" pitchFamily="18" charset="2"/>
              </a:rPr>
              <a:t>dimuons</a:t>
            </a:r>
            <a:r>
              <a:rPr lang="en-US" sz="2800" dirty="0">
                <a:sym typeface="Symbol" pitchFamily="18" charset="2"/>
              </a:rPr>
              <a:t>   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23561" name="Picture 10" descr="IMR_fig1_Er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309813"/>
            <a:ext cx="37099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2519585" y="724634"/>
            <a:ext cx="4284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 dirty="0"/>
              <a:t>Eur.Phys.J. C 59 (2009) </a:t>
            </a:r>
            <a:r>
              <a:rPr lang="it-IT" sz="2000" i="1" dirty="0" smtClean="0"/>
              <a:t>607 </a:t>
            </a:r>
            <a:endParaRPr lang="en-US" sz="2000" i="1" dirty="0"/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1285875" y="5019675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~50</a:t>
            </a:r>
            <a:r>
              <a:rPr lang="el-GR" sz="1600">
                <a:solidFill>
                  <a:srgbClr val="000000"/>
                </a:solidFill>
              </a:rPr>
              <a:t>μ</a:t>
            </a:r>
            <a:r>
              <a:rPr lang="en-US" sz="16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3429000" y="49482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~1 mm</a:t>
            </a:r>
          </a:p>
        </p:txBody>
      </p:sp>
      <p:sp>
        <p:nvSpPr>
          <p:cNvPr id="23565" name="Text Box 6"/>
          <p:cNvSpPr txBox="1">
            <a:spLocks noChangeArrowheads="1"/>
          </p:cNvSpPr>
          <p:nvPr/>
        </p:nvSpPr>
        <p:spPr bwMode="auto">
          <a:xfrm>
            <a:off x="755650" y="6215063"/>
            <a:ext cx="3071813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/>
              <a:t>excess prompt;  2.4 </a:t>
            </a:r>
            <a:r>
              <a:rPr lang="it-IT" sz="2000" dirty="0" smtClean="0"/>
              <a:t>× </a:t>
            </a:r>
            <a:r>
              <a:rPr lang="it-IT" sz="2000" dirty="0"/>
              <a:t>DY</a:t>
            </a:r>
            <a:r>
              <a:rPr lang="en-US" altLang="he-IL" sz="2000" dirty="0">
                <a:ea typeface="Times New Roman (Hebrew)"/>
                <a:cs typeface="Times New Roman (Hebrew)"/>
              </a:rPr>
              <a:t>    </a:t>
            </a:r>
            <a:r>
              <a:rPr lang="en-US" sz="2000" dirty="0"/>
              <a:t> </a:t>
            </a:r>
          </a:p>
        </p:txBody>
      </p:sp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1000125" y="5873750"/>
            <a:ext cx="3000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charm </a:t>
            </a:r>
            <a:r>
              <a:rPr lang="it-IT" sz="2000">
                <a:solidFill>
                  <a:schemeClr val="folHlink"/>
                </a:solidFill>
              </a:rPr>
              <a:t>not  </a:t>
            </a:r>
            <a:r>
              <a:rPr lang="it-IT" sz="2000"/>
              <a:t>enhanced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4551C-DA24-4A11-94D1-62382A6CF03B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07950" y="1225550"/>
            <a:ext cx="8929688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/>
              <a:t> 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smtClean="0">
                <a:sym typeface="Wingdings" pitchFamily="2" charset="2"/>
              </a:rPr>
              <a:t>    </a:t>
            </a:r>
            <a:r>
              <a:rPr lang="en-GB" sz="2000" dirty="0" smtClean="0"/>
              <a:t>reduce </a:t>
            </a:r>
            <a:r>
              <a:rPr lang="en-GB" sz="2000" dirty="0"/>
              <a:t>4-dimensional acceptance correction in M-</a:t>
            </a:r>
            <a:r>
              <a:rPr lang="en-GB" sz="2000" dirty="0" err="1"/>
              <a:t>p</a:t>
            </a:r>
            <a:r>
              <a:rPr lang="en-GB" sz="2000" baseline="-25000" dirty="0" err="1"/>
              <a:t>T</a:t>
            </a:r>
            <a:r>
              <a:rPr lang="en-GB" sz="2000" baseline="-25000" dirty="0"/>
              <a:t> </a:t>
            </a:r>
            <a:r>
              <a:rPr lang="en-GB" sz="2000" dirty="0"/>
              <a:t>-y-</a:t>
            </a:r>
            <a:r>
              <a:rPr lang="en-US" sz="2000" dirty="0" err="1"/>
              <a:t>cos</a:t>
            </a:r>
            <a:r>
              <a:rPr lang="en-US" sz="2000" dirty="0" err="1">
                <a:latin typeface="Symbol" pitchFamily="18" charset="2"/>
                <a:sym typeface="Symbol" pitchFamily="18" charset="2"/>
              </a:rPr>
              <a:t>Q</a:t>
            </a:r>
            <a:r>
              <a:rPr lang="en-US" sz="2000" baseline="-25000" dirty="0" err="1">
                <a:sym typeface="Symbol" pitchFamily="18" charset="2"/>
              </a:rPr>
              <a:t>CS</a:t>
            </a:r>
            <a:r>
              <a:rPr lang="en-US" sz="2000" baseline="-25000" dirty="0">
                <a:sym typeface="Symbol" pitchFamily="18" charset="2"/>
              </a:rPr>
              <a:t/>
            </a:r>
            <a:br>
              <a:rPr lang="en-US" sz="2000" baseline="-25000" dirty="0">
                <a:sym typeface="Symbol" pitchFamily="18" charset="2"/>
              </a:rPr>
            </a:br>
            <a:r>
              <a:rPr lang="en-US" sz="2000" baseline="-25000" dirty="0">
                <a:sym typeface="Symbol" pitchFamily="18" charset="2"/>
              </a:rPr>
              <a:t>      </a:t>
            </a:r>
            <a:r>
              <a:rPr lang="en-GB" sz="2000" dirty="0"/>
              <a:t>  to (mostly) 2-dimensional corrections in pairs of variables. </a:t>
            </a:r>
            <a:br>
              <a:rPr lang="en-GB" sz="2000" dirty="0"/>
            </a:br>
            <a:r>
              <a:rPr lang="en-GB" sz="2000" dirty="0"/>
              <a:t>      Example M-</a:t>
            </a:r>
            <a:r>
              <a:rPr lang="en-GB" sz="2000" dirty="0" err="1"/>
              <a:t>p</a:t>
            </a:r>
            <a:r>
              <a:rPr lang="en-GB" sz="2000" baseline="-25000" dirty="0" err="1"/>
              <a:t>T</a:t>
            </a:r>
            <a:r>
              <a:rPr lang="en-GB" sz="2000" dirty="0"/>
              <a:t>, using </a:t>
            </a:r>
            <a:r>
              <a:rPr lang="en-GB" sz="2000" dirty="0">
                <a:solidFill>
                  <a:schemeClr val="folHlink"/>
                </a:solidFill>
              </a:rPr>
              <a:t>measured</a:t>
            </a:r>
            <a:r>
              <a:rPr lang="en-GB" sz="2000" dirty="0"/>
              <a:t>  y distributions and </a:t>
            </a:r>
            <a:r>
              <a:rPr lang="en-GB" sz="2000" dirty="0">
                <a:solidFill>
                  <a:srgbClr val="FFC000"/>
                </a:solidFill>
              </a:rPr>
              <a:t>measured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     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pitchFamily="18" charset="2"/>
                <a:sym typeface="Symbol" pitchFamily="18" charset="2"/>
              </a:rPr>
              <a:t>Q</a:t>
            </a:r>
            <a:r>
              <a:rPr lang="en-US" sz="2000" baseline="-25000" dirty="0" err="1" smtClean="0">
                <a:sym typeface="Symbol" pitchFamily="18" charset="2"/>
              </a:rPr>
              <a:t>CS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distributions</a:t>
            </a:r>
            <a:r>
              <a:rPr lang="en-GB" sz="2000" dirty="0" smtClean="0"/>
              <a:t> </a:t>
            </a:r>
            <a:r>
              <a:rPr lang="en-GB" sz="2000" dirty="0"/>
              <a:t>as an input; same for other pairs (iteration) 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US" sz="2000" dirty="0"/>
              <a:t>requires separate treatment 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smtClean="0"/>
              <a:t>of </a:t>
            </a:r>
            <a:r>
              <a:rPr lang="en-US" sz="2000" dirty="0"/>
              <a:t>the excess and the other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smtClean="0"/>
              <a:t>sources</a:t>
            </a:r>
            <a:r>
              <a:rPr lang="en-US" sz="2000" dirty="0"/>
              <a:t>, due to differences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smtClean="0"/>
              <a:t>in </a:t>
            </a:r>
            <a:r>
              <a:rPr lang="en-US" sz="2000" dirty="0"/>
              <a:t>the y and the </a:t>
            </a:r>
            <a:r>
              <a:rPr lang="en-US" sz="2000" dirty="0" err="1"/>
              <a:t>cos</a:t>
            </a:r>
            <a:r>
              <a:rPr lang="en-US" sz="2000" dirty="0" err="1">
                <a:latin typeface="Symbol" pitchFamily="18" charset="2"/>
                <a:sym typeface="Symbol" pitchFamily="18" charset="2"/>
              </a:rPr>
              <a:t>Q</a:t>
            </a:r>
            <a:r>
              <a:rPr lang="en-US" sz="2000" baseline="-25000" dirty="0" err="1">
                <a:sym typeface="Symbol" pitchFamily="18" charset="2"/>
              </a:rPr>
              <a:t>CS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dirty="0" smtClean="0"/>
              <a:t>distributions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GB" sz="2000" dirty="0"/>
              <a:t>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dirty="0">
                <a:sym typeface="Wingdings" pitchFamily="2" charset="2"/>
              </a:rPr>
              <a:t/>
            </a:r>
            <a:br>
              <a:rPr lang="en-GB" sz="1800" dirty="0">
                <a:sym typeface="Wingdings" pitchFamily="2" charset="2"/>
              </a:rPr>
            </a:br>
            <a:r>
              <a:rPr lang="en-GB" sz="1800" dirty="0">
                <a:sym typeface="Wingdings" pitchFamily="2" charset="2"/>
              </a:rPr>
              <a:t>       </a:t>
            </a:r>
            <a:r>
              <a:rPr lang="en-GB" sz="2000" dirty="0">
                <a:solidFill>
                  <a:srgbClr val="FFC000"/>
                </a:solidFill>
                <a:sym typeface="Wingdings" pitchFamily="2" charset="2"/>
              </a:rPr>
              <a:t>acceptance vs. M, </a:t>
            </a:r>
            <a:r>
              <a:rPr lang="en-GB" sz="2000" dirty="0" err="1">
                <a:solidFill>
                  <a:srgbClr val="FFC000"/>
                </a:solidFill>
                <a:sym typeface="Wingdings" pitchFamily="2" charset="2"/>
              </a:rPr>
              <a:t>p</a:t>
            </a:r>
            <a:r>
              <a:rPr lang="en-GB" sz="2000" baseline="-25000" dirty="0" err="1">
                <a:solidFill>
                  <a:srgbClr val="FFC000"/>
                </a:solidFill>
                <a:sym typeface="Wingdings" pitchFamily="2" charset="2"/>
              </a:rPr>
              <a:t>T</a:t>
            </a:r>
            <a:r>
              <a:rPr lang="en-GB" sz="2000" dirty="0">
                <a:solidFill>
                  <a:srgbClr val="FFC000"/>
                </a:solidFill>
                <a:sym typeface="Wingdings" pitchFamily="2" charset="2"/>
              </a:rPr>
              <a:t>, y, and </a:t>
            </a:r>
            <a:br>
              <a:rPr lang="en-GB" sz="2000" dirty="0">
                <a:solidFill>
                  <a:srgbClr val="FFC00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FFC000"/>
                </a:solidFill>
                <a:sym typeface="Wingdings" pitchFamily="2" charset="2"/>
              </a:rPr>
              <a:t>      </a:t>
            </a:r>
            <a:r>
              <a:rPr lang="en-GB" sz="2000" dirty="0" err="1">
                <a:solidFill>
                  <a:srgbClr val="FFC000"/>
                </a:solidFill>
                <a:sym typeface="Wingdings" pitchFamily="2" charset="2"/>
              </a:rPr>
              <a:t>cos</a:t>
            </a:r>
            <a:r>
              <a:rPr lang="el-GR" sz="2000" dirty="0">
                <a:solidFill>
                  <a:srgbClr val="FFC000"/>
                </a:solidFill>
                <a:sym typeface="Wingdings" pitchFamily="2" charset="2"/>
              </a:rPr>
              <a:t>Θ</a:t>
            </a:r>
            <a:r>
              <a:rPr lang="en-US" sz="2000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GB" sz="2000" dirty="0">
                <a:solidFill>
                  <a:srgbClr val="FFC000"/>
                </a:solidFill>
                <a:sym typeface="Wingdings" pitchFamily="2" charset="2"/>
              </a:rPr>
              <a:t>understood to within </a:t>
            </a:r>
            <a:br>
              <a:rPr lang="en-GB" sz="2000" dirty="0">
                <a:solidFill>
                  <a:srgbClr val="FFC00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FFC000"/>
                </a:solidFill>
                <a:sym typeface="Wingdings" pitchFamily="2" charset="2"/>
              </a:rPr>
              <a:t>      &lt;10%, based on a detailed </a:t>
            </a:r>
            <a:br>
              <a:rPr lang="en-GB" sz="2000" dirty="0">
                <a:solidFill>
                  <a:srgbClr val="FFC000"/>
                </a:solidFill>
                <a:sym typeface="Wingdings" pitchFamily="2" charset="2"/>
              </a:rPr>
            </a:br>
            <a:r>
              <a:rPr lang="en-GB" sz="2000" dirty="0">
                <a:solidFill>
                  <a:srgbClr val="FFC000"/>
                </a:solidFill>
                <a:sym typeface="Wingdings" pitchFamily="2" charset="2"/>
              </a:rPr>
              <a:t>      study of the peripheral data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 rot="-5400000">
            <a:off x="6831012" y="3835401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98525" y="404664"/>
            <a:ext cx="7129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/>
              <a:t>               Acceptance correction</a:t>
            </a:r>
            <a:endParaRPr lang="en-US" sz="2800" dirty="0"/>
          </a:p>
        </p:txBody>
      </p:sp>
      <p:pic>
        <p:nvPicPr>
          <p:cNvPr id="24582" name="Picture 13" descr="AccVsPt_ColorPlot"/>
          <p:cNvPicPr>
            <a:picLocks noChangeAspect="1" noChangeArrowheads="1"/>
          </p:cNvPicPr>
          <p:nvPr/>
        </p:nvPicPr>
        <p:blipFill>
          <a:blip r:embed="rId3" cstate="print"/>
          <a:srcRect t="4672" r="2399"/>
          <a:stretch>
            <a:fillRect/>
          </a:stretch>
        </p:blipFill>
        <p:spPr bwMode="auto">
          <a:xfrm>
            <a:off x="4139952" y="2959100"/>
            <a:ext cx="428625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3321D0-D096-4A66-B7B3-21B48BAD3A5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071688" y="2857500"/>
            <a:ext cx="6084887" cy="60483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GB" sz="4400" dirty="0"/>
              <a:t>Thermal Radiation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DF65A-2AEA-46A0-93A5-C63C5D2223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" name="Group 21"/>
          <p:cNvGrpSpPr>
            <a:grpSpLocks noChangeAspect="1"/>
          </p:cNvGrpSpPr>
          <p:nvPr/>
        </p:nvGrpSpPr>
        <p:grpSpPr bwMode="auto">
          <a:xfrm>
            <a:off x="755576" y="653752"/>
            <a:ext cx="7587381" cy="5943600"/>
            <a:chOff x="216024" y="468124"/>
            <a:chExt cx="7971939" cy="624586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51521" y="468124"/>
              <a:ext cx="7920879" cy="1952303"/>
              <a:chOff x="251520" y="764704"/>
              <a:chExt cx="8599157" cy="2168327"/>
            </a:xfrm>
          </p:grpSpPr>
          <p:pic>
            <p:nvPicPr>
              <p:cNvPr id="33808" name="Picture 1" descr="D:\GP\PtDependenceofMassAccCorr-GP\DiffMassSpectrim_0Pt02_RappHessEoSA_newDZ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5806" r="4907"/>
              <a:stretch>
                <a:fillRect/>
              </a:stretch>
            </p:blipFill>
            <p:spPr bwMode="auto">
              <a:xfrm>
                <a:off x="251520" y="764704"/>
                <a:ext cx="2138593" cy="2168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9" name="Picture 2" descr="D:\GP\PtDependenceofMassAccCorr-GP\DiffMassSpectrim_02Pt04_RappHessEoSA_newDZ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872" r="6020"/>
              <a:stretch>
                <a:fillRect/>
              </a:stretch>
            </p:blipFill>
            <p:spPr bwMode="auto">
              <a:xfrm>
                <a:off x="2434338" y="764704"/>
                <a:ext cx="2111093" cy="2164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10" name="Picture 3" descr="D:\GP\PtDependenceofMassAccCorr-GP\DiffMassSpectrim_04Pt06_RappHessEoSA_newDZ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872" r="6020"/>
              <a:stretch>
                <a:fillRect/>
              </a:stretch>
            </p:blipFill>
            <p:spPr bwMode="auto">
              <a:xfrm>
                <a:off x="4594578" y="764704"/>
                <a:ext cx="2105234" cy="2158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11" name="Picture 4" descr="D:\GP\PtDependenceofMassAccCorr-GP\DiffMassSpectrim_06Pt08_RappHessEoSA_newDZ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872" r="6020"/>
              <a:stretch>
                <a:fillRect/>
              </a:stretch>
            </p:blipFill>
            <p:spPr bwMode="auto">
              <a:xfrm>
                <a:off x="6743529" y="764704"/>
                <a:ext cx="2107148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51520" y="2492896"/>
              <a:ext cx="7920880" cy="2016224"/>
              <a:chOff x="251520" y="2996952"/>
              <a:chExt cx="8591262" cy="2164284"/>
            </a:xfrm>
          </p:grpSpPr>
          <p:pic>
            <p:nvPicPr>
              <p:cNvPr id="33804" name="Picture 5" descr="D:\GP\PtDependenceofMassAccCorr-GP\DiffMassSpectrim_08Pt10_RappHessEoSA_newDZ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7033" r="6020"/>
              <a:stretch>
                <a:fillRect/>
              </a:stretch>
            </p:blipFill>
            <p:spPr bwMode="auto">
              <a:xfrm>
                <a:off x="251520" y="2996952"/>
                <a:ext cx="2137463" cy="2164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5" name="Picture 6" descr="D:\GP\PtDependenceofMassAccCorr-GP\DiffMassSpectrim_10Pt12_RappHessEoSA_newDZ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5872" r="6020"/>
              <a:stretch>
                <a:fillRect/>
              </a:stretch>
            </p:blipFill>
            <p:spPr bwMode="auto">
              <a:xfrm>
                <a:off x="2411760" y="2996952"/>
                <a:ext cx="2099925" cy="2152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6" name="Picture 7" descr="D:\GP\PtDependenceofMassAccCorr-GP\DiffMassSpectrim_12Pt14_RappHessEoSA_newDZ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872" r="6020"/>
              <a:stretch>
                <a:fillRect/>
              </a:stretch>
            </p:blipFill>
            <p:spPr bwMode="auto">
              <a:xfrm>
                <a:off x="4572000" y="2996952"/>
                <a:ext cx="2103464" cy="2156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7" name="Picture 8" descr="D:\GP\PtDependenceofMassAccCorr-GP\DiffMassSpectrim_14Pt16_RappHessEoSA_newDZ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872" r="6020"/>
              <a:stretch>
                <a:fillRect/>
              </a:stretch>
            </p:blipFill>
            <p:spPr bwMode="auto">
              <a:xfrm>
                <a:off x="6732240" y="2996952"/>
                <a:ext cx="2110542" cy="2163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16024" y="4581128"/>
              <a:ext cx="7971939" cy="2132856"/>
              <a:chOff x="179512" y="4360831"/>
              <a:chExt cx="8446849" cy="2236521"/>
            </a:xfrm>
          </p:grpSpPr>
          <p:pic>
            <p:nvPicPr>
              <p:cNvPr id="33800" name="Picture 9" descr="D:\GP\PtDependenceofMassAccCorr-GP\DiffMassSpectrim_16Pt18_RappHessEoSA_newDZ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5872" r="6020"/>
              <a:stretch>
                <a:fillRect/>
              </a:stretch>
            </p:blipFill>
            <p:spPr bwMode="auto">
              <a:xfrm>
                <a:off x="179512" y="4379054"/>
                <a:ext cx="2163779" cy="2218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1" name="Picture 10" descr="D:\GP\PtDependenceofMassAccCorr-GP\DiffMassSpectrim_18Pt20_RappHessEoSA_newDZ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5872" r="6020"/>
              <a:stretch>
                <a:fillRect/>
              </a:stretch>
            </p:blipFill>
            <p:spPr bwMode="auto">
              <a:xfrm>
                <a:off x="2382166" y="4360831"/>
                <a:ext cx="2031329" cy="2215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2" name="Picture 11" descr="D:\GP\PtDependenceofMassAccCorr-GP\DiffMassSpectrim_20Pt22_RappHessEoSA_newDZ.gi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5682" r="4668"/>
              <a:stretch>
                <a:fillRect/>
              </a:stretch>
            </p:blipFill>
            <p:spPr bwMode="auto">
              <a:xfrm>
                <a:off x="4461341" y="4360831"/>
                <a:ext cx="2106536" cy="221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3" name="Picture 12" descr="D:\GP\PtDependenceofMassAccCorr-GP\DiffMassSpectrim_22Pt24_RappHessEoSA_newDZ.gi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t="5684" r="6001"/>
              <a:stretch>
                <a:fillRect/>
              </a:stretch>
            </p:blipFill>
            <p:spPr bwMode="auto">
              <a:xfrm>
                <a:off x="6608355" y="4365104"/>
                <a:ext cx="2018006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11560" y="24805"/>
            <a:ext cx="82809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ym typeface="Symbol" pitchFamily="18" charset="2"/>
              </a:rPr>
              <a:t>    Acceptance-corrected M-</a:t>
            </a:r>
            <a:r>
              <a:rPr lang="en-GB" sz="2800" dirty="0" err="1" smtClean="0">
                <a:sym typeface="Symbol" pitchFamily="18" charset="2"/>
              </a:rPr>
              <a:t>p</a:t>
            </a:r>
            <a:r>
              <a:rPr lang="en-GB" sz="2800" baseline="-25000" dirty="0" err="1" smtClean="0">
                <a:sym typeface="Symbol" pitchFamily="18" charset="2"/>
              </a:rPr>
              <a:t>T</a:t>
            </a:r>
            <a:r>
              <a:rPr lang="en-GB" sz="2800" dirty="0" smtClean="0">
                <a:sym typeface="Symbol" pitchFamily="18" charset="2"/>
              </a:rPr>
              <a:t> matrix of excess</a:t>
            </a:r>
            <a:endParaRPr lang="en-GB" sz="2800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6B642-4B04-43F9-B15E-031C73D2CFEF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dirty="0" smtClean="0">
              <a:latin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3056" y="797362"/>
            <a:ext cx="8910058" cy="5728702"/>
            <a:chOff x="233942" y="868650"/>
            <a:chExt cx="8910058" cy="5728702"/>
          </a:xfrm>
        </p:grpSpPr>
        <p:pic>
          <p:nvPicPr>
            <p:cNvPr id="30" name="Picture 1" descr="\\cern.ch\dfs\Users\s\sdamjano\Desktop\Hans_Kolloquium_HD2011\InclusiveMassSpectrum_Na60.gif"/>
            <p:cNvPicPr>
              <a:picLocks noChangeAspect="1" noChangeArrowheads="1"/>
            </p:cNvPicPr>
            <p:nvPr/>
          </p:nvPicPr>
          <p:blipFill>
            <a:blip r:embed="rId4" cstate="print"/>
            <a:srcRect t="4094" r="1564"/>
            <a:stretch>
              <a:fillRect/>
            </a:stretch>
          </p:blipFill>
          <p:spPr bwMode="auto">
            <a:xfrm>
              <a:off x="233942" y="1683230"/>
              <a:ext cx="4468690" cy="4824536"/>
            </a:xfrm>
            <a:prstGeom prst="rect">
              <a:avLst/>
            </a:prstGeom>
            <a:noFill/>
          </p:spPr>
        </p:pic>
        <p:sp>
          <p:nvSpPr>
            <p:cNvPr id="28677" name="Text Box 9"/>
            <p:cNvSpPr txBox="1">
              <a:spLocks noChangeArrowheads="1"/>
            </p:cNvSpPr>
            <p:nvPr/>
          </p:nvSpPr>
          <p:spPr bwMode="auto">
            <a:xfrm>
              <a:off x="495206" y="915978"/>
              <a:ext cx="4231696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500" i="1" dirty="0" smtClean="0"/>
                <a:t>[Eur</a:t>
              </a:r>
              <a:r>
                <a:rPr lang="it-IT" sz="1500" i="1" dirty="0"/>
                <a:t>. Phys. J. C 59 (2009) </a:t>
              </a:r>
              <a:r>
                <a:rPr lang="it-IT" sz="1500" i="1" dirty="0" smtClean="0"/>
                <a:t>607-623]</a:t>
              </a:r>
              <a:br>
                <a:rPr lang="it-IT" sz="1500" i="1" dirty="0" smtClean="0"/>
              </a:br>
              <a:r>
                <a:rPr lang="it-IT" sz="1500" i="1" dirty="0" smtClean="0"/>
                <a:t>CERN </a:t>
              </a:r>
              <a:r>
                <a:rPr lang="it-IT" sz="1500" i="1" dirty="0"/>
                <a:t>Courier  11</a:t>
              </a:r>
              <a:r>
                <a:rPr lang="it-IT" sz="1500" i="1" dirty="0" smtClean="0"/>
                <a:t>/ 2009, 31-35 </a:t>
              </a:r>
              <a:br>
                <a:rPr lang="it-IT" sz="1500" i="1" dirty="0" smtClean="0"/>
              </a:br>
              <a:r>
                <a:rPr lang="it-IT" sz="1500" i="1" dirty="0" smtClean="0"/>
                <a:t>Chiral 2010</a:t>
              </a:r>
              <a:r>
                <a:rPr lang="en-US" sz="1600" b="1" dirty="0" smtClean="0"/>
                <a:t> , </a:t>
              </a:r>
              <a:r>
                <a:rPr lang="en-US" sz="1500" dirty="0" smtClean="0"/>
                <a:t>AIP </a:t>
              </a:r>
              <a:r>
                <a:rPr lang="en-US" sz="1500" dirty="0" err="1" smtClean="0"/>
                <a:t>Conf.Proc</a:t>
              </a:r>
              <a:r>
                <a:rPr lang="en-US" sz="1500" dirty="0" smtClean="0"/>
                <a:t>. 1322 (2010) 1-10</a:t>
              </a:r>
              <a:endParaRPr lang="en-US" sz="1500" i="1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961516" y="2492896"/>
              <a:ext cx="3570924" cy="1224136"/>
              <a:chOff x="4817500" y="1196752"/>
              <a:chExt cx="3570924" cy="1224136"/>
            </a:xfrm>
          </p:grpSpPr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4817500" y="1196752"/>
                <a:ext cx="2592388" cy="40011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dirty="0" smtClean="0">
                    <a:ea typeface="ＭＳ Ｐゴシック" pitchFamily="50" charset="-128"/>
                  </a:rPr>
                  <a:t>M&lt;1 </a:t>
                </a:r>
                <a:r>
                  <a:rPr lang="en-US" altLang="ja-JP" sz="2000" dirty="0" err="1">
                    <a:ea typeface="ＭＳ Ｐゴシック" pitchFamily="50" charset="-128"/>
                  </a:rPr>
                  <a:t>GeV</a:t>
                </a:r>
                <a:endParaRPr lang="en-US" altLang="ja-JP" sz="2000" dirty="0">
                  <a:ea typeface="ＭＳ Ｐゴシック" pitchFamily="50" charset="-128"/>
                </a:endParaRPr>
              </a:p>
            </p:txBody>
          </p:sp>
          <p:sp>
            <p:nvSpPr>
              <p:cNvPr id="16" name="Text Box 45"/>
              <p:cNvSpPr txBox="1">
                <a:spLocks noChangeArrowheads="1"/>
              </p:cNvSpPr>
              <p:nvPr/>
            </p:nvSpPr>
            <p:spPr bwMode="auto">
              <a:xfrm>
                <a:off x="4867068" y="1597983"/>
                <a:ext cx="3377340" cy="369332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altLang="ja-JP" sz="1800" dirty="0" smtClean="0">
                    <a:ea typeface="ＭＳ Ｐゴシック" pitchFamily="50" charset="-128"/>
                  </a:rPr>
                  <a:t>ρ</a:t>
                </a:r>
                <a:r>
                  <a:rPr lang="en-US" altLang="ja-JP" sz="1800" dirty="0" smtClean="0">
                    <a:ea typeface="ＭＳ Ｐゴシック" pitchFamily="50" charset="-128"/>
                  </a:rPr>
                  <a:t> dominates, ‘melts’ close to </a:t>
                </a:r>
                <a:r>
                  <a:rPr lang="en-US" altLang="ja-JP" sz="1800" dirty="0" err="1" smtClean="0">
                    <a:ea typeface="ＭＳ Ｐゴシック" pitchFamily="50" charset="-128"/>
                  </a:rPr>
                  <a:t>T</a:t>
                </a:r>
                <a:r>
                  <a:rPr lang="en-US" altLang="ja-JP" sz="1800" baseline="-25000" dirty="0" err="1" smtClean="0">
                    <a:ea typeface="ＭＳ Ｐゴシック" pitchFamily="50" charset="-128"/>
                  </a:rPr>
                  <a:t>c</a:t>
                </a:r>
                <a:r>
                  <a:rPr lang="en-US" altLang="ja-JP" sz="1800" dirty="0" smtClean="0">
                    <a:ea typeface="ＭＳ Ｐゴシック" pitchFamily="50" charset="-128"/>
                  </a:rPr>
                  <a:t> </a:t>
                </a:r>
                <a:endParaRPr lang="en-US" altLang="ja-JP" sz="1800" dirty="0">
                  <a:ea typeface="ＭＳ Ｐゴシック" pitchFamily="50" charset="-128"/>
                </a:endParaRPr>
              </a:p>
            </p:txBody>
          </p:sp>
          <p:sp>
            <p:nvSpPr>
              <p:cNvPr id="19" name="Text Box 45"/>
              <p:cNvSpPr txBox="1">
                <a:spLocks noChangeArrowheads="1"/>
              </p:cNvSpPr>
              <p:nvPr/>
            </p:nvSpPr>
            <p:spPr bwMode="auto">
              <a:xfrm>
                <a:off x="4838766" y="2051556"/>
                <a:ext cx="3549658" cy="3693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800" dirty="0" smtClean="0">
                    <a:solidFill>
                      <a:srgbClr val="FFC000"/>
                    </a:solidFill>
                    <a:ea typeface="ＭＳ Ｐゴシック" pitchFamily="50" charset="-128"/>
                  </a:rPr>
                  <a:t>best described by H/R model  </a:t>
                </a:r>
                <a:endParaRPr lang="en-US" altLang="ja-JP" sz="1800" dirty="0">
                  <a:solidFill>
                    <a:srgbClr val="FFC000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41515" y="3966302"/>
              <a:ext cx="4202485" cy="2631050"/>
              <a:chOff x="4941515" y="3842464"/>
              <a:chExt cx="4202485" cy="263105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41515" y="3842464"/>
                <a:ext cx="4193876" cy="2250832"/>
                <a:chOff x="4854427" y="3861048"/>
                <a:chExt cx="4193876" cy="2250832"/>
              </a:xfrm>
            </p:grpSpPr>
            <p:sp>
              <p:nvSpPr>
                <p:cNvPr id="2867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897470" y="4272912"/>
                  <a:ext cx="4150833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800" dirty="0" smtClean="0"/>
                    <a:t>~ exponential fall-off </a:t>
                  </a:r>
                  <a:r>
                    <a:rPr lang="en-GB" sz="1800" dirty="0" smtClean="0">
                      <a:solidFill>
                        <a:srgbClr val="FFC000"/>
                      </a:solidFill>
                      <a:sym typeface="Wingdings" pitchFamily="2" charset="2"/>
                    </a:rPr>
                    <a:t></a:t>
                  </a:r>
                  <a:r>
                    <a:rPr lang="en-GB" sz="1800" dirty="0" smtClean="0"/>
                    <a:t> </a:t>
                  </a:r>
                  <a:r>
                    <a:rPr lang="en-GB" sz="1800" dirty="0" smtClean="0">
                      <a:solidFill>
                        <a:srgbClr val="FFC000"/>
                      </a:solidFill>
                    </a:rPr>
                    <a:t>‘Planck-like’  </a:t>
                  </a:r>
                  <a:endParaRPr lang="en-US" sz="18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868242" y="3861048"/>
                  <a:ext cx="2807668" cy="40011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dirty="0" smtClean="0">
                      <a:ea typeface="ＭＳ Ｐゴシック" pitchFamily="50" charset="-128"/>
                    </a:rPr>
                    <a:t>M&gt;1 </a:t>
                  </a:r>
                  <a:r>
                    <a:rPr lang="en-US" altLang="ja-JP" sz="2000" dirty="0" err="1">
                      <a:ea typeface="ＭＳ Ｐゴシック" pitchFamily="50" charset="-128"/>
                    </a:rPr>
                    <a:t>GeV</a:t>
                  </a:r>
                  <a:endParaRPr lang="en-US" altLang="ja-JP" sz="2000" dirty="0">
                    <a:ea typeface="ＭＳ Ｐゴシック" pitchFamily="50" charset="-128"/>
                  </a:endParaRPr>
                </a:p>
              </p:txBody>
            </p:sp>
            <p:graphicFrame>
              <p:nvGraphicFramePr>
                <p:cNvPr id="429057" name="Object 1"/>
                <p:cNvGraphicFramePr>
                  <a:graphicFrameLocks noChangeAspect="1"/>
                </p:cNvGraphicFramePr>
                <p:nvPr/>
              </p:nvGraphicFramePr>
              <p:xfrm>
                <a:off x="5557391" y="4589643"/>
                <a:ext cx="325437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9075" name="Equation" r:id="rId5" imgW="2019240" imgH="228600" progId="Equation.3">
                        <p:embed/>
                      </p:oleObj>
                    </mc:Choice>
                    <mc:Fallback>
                      <p:oleObj name="Equation" r:id="rId5" imgW="2019240" imgH="228600" progId="Equation.3">
                        <p:embed/>
                        <p:pic>
                          <p:nvPicPr>
                            <p:cNvPr id="0" name="Picture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57391" y="4589643"/>
                              <a:ext cx="3254375" cy="365125"/>
                            </a:xfrm>
                            <a:prstGeom prst="rect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2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908103" y="4590420"/>
                  <a:ext cx="4140200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800" dirty="0" smtClean="0"/>
                    <a:t>fit to  </a:t>
                  </a:r>
                  <a:endParaRPr lang="en-US" sz="1800" dirty="0"/>
                </a:p>
              </p:txBody>
            </p:sp>
            <p:sp>
              <p:nvSpPr>
                <p:cNvPr id="2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980359" y="5742548"/>
                  <a:ext cx="2687985" cy="36933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GB" sz="1800" dirty="0" smtClean="0"/>
                    <a:t>T&gt;</a:t>
                  </a:r>
                  <a:r>
                    <a:rPr lang="en-GB" sz="1800" dirty="0" err="1" smtClean="0"/>
                    <a:t>T</a:t>
                  </a:r>
                  <a:r>
                    <a:rPr lang="en-GB" sz="1800" baseline="-25000" dirty="0" err="1" smtClean="0"/>
                    <a:t>c</a:t>
                  </a:r>
                  <a:r>
                    <a:rPr lang="en-GB" sz="1800" dirty="0" smtClean="0"/>
                    <a:t>:   </a:t>
                  </a:r>
                  <a:r>
                    <a:rPr lang="en-GB" sz="1800" dirty="0" err="1" smtClean="0"/>
                    <a:t>partons</a:t>
                  </a:r>
                  <a:r>
                    <a:rPr lang="en-GB" sz="1800" dirty="0" smtClean="0"/>
                    <a:t> dominate</a:t>
                  </a:r>
                  <a:endParaRPr lang="en-GB" sz="1800" dirty="0"/>
                </a:p>
              </p:txBody>
            </p:sp>
            <p:sp>
              <p:nvSpPr>
                <p:cNvPr id="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908351" y="5022468"/>
                  <a:ext cx="4067944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800" dirty="0" smtClean="0"/>
                    <a:t>range  1.1-2.0 </a:t>
                  </a:r>
                  <a:r>
                    <a:rPr lang="en-GB" sz="1800" dirty="0" err="1" smtClean="0"/>
                    <a:t>GeV</a:t>
                  </a:r>
                  <a:r>
                    <a:rPr lang="en-GB" sz="1800" dirty="0" smtClean="0"/>
                    <a:t>:  T=205</a:t>
                  </a:r>
                  <a:r>
                    <a:rPr lang="en-GB" sz="1800" dirty="0" smtClean="0">
                      <a:latin typeface="Arial"/>
                      <a:cs typeface="Arial"/>
                    </a:rPr>
                    <a:t>±</a:t>
                  </a:r>
                  <a:r>
                    <a:rPr lang="en-GB" sz="1800" dirty="0" smtClean="0"/>
                    <a:t>12 </a:t>
                  </a:r>
                  <a:r>
                    <a:rPr lang="en-GB" sz="1800" dirty="0" err="1" smtClean="0"/>
                    <a:t>MeV</a:t>
                  </a:r>
                  <a:r>
                    <a:rPr lang="en-GB" sz="1800" dirty="0" smtClean="0"/>
                    <a:t>  </a:t>
                  </a:r>
                  <a:endParaRPr lang="en-US" sz="1800" dirty="0"/>
                </a:p>
              </p:txBody>
            </p:sp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854427" y="5301208"/>
                  <a:ext cx="4067944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800" dirty="0" smtClean="0"/>
                    <a:t>            1.1-2.4 </a:t>
                  </a:r>
                  <a:r>
                    <a:rPr lang="en-GB" sz="1800" dirty="0" err="1" smtClean="0"/>
                    <a:t>GeV</a:t>
                  </a:r>
                  <a:r>
                    <a:rPr lang="en-GB" sz="1800" dirty="0" smtClean="0"/>
                    <a:t>:  T=230</a:t>
                  </a:r>
                  <a:r>
                    <a:rPr lang="en-GB" sz="1800" dirty="0" smtClean="0">
                      <a:latin typeface="Arial"/>
                      <a:cs typeface="Arial"/>
                    </a:rPr>
                    <a:t>±</a:t>
                  </a:r>
                  <a:r>
                    <a:rPr lang="en-GB" sz="1800" dirty="0" smtClean="0"/>
                    <a:t>10 </a:t>
                  </a:r>
                  <a:r>
                    <a:rPr lang="en-GB" sz="1800" dirty="0" err="1" smtClean="0"/>
                    <a:t>MeV</a:t>
                  </a:r>
                  <a:r>
                    <a:rPr lang="en-GB" sz="1800" dirty="0" smtClean="0"/>
                    <a:t>  </a:t>
                  </a:r>
                  <a:endParaRPr lang="en-US" sz="1800" dirty="0"/>
                </a:p>
              </p:txBody>
            </p:sp>
          </p:grpSp>
          <p:sp>
            <p:nvSpPr>
              <p:cNvPr id="25" name="Text Box 45"/>
              <p:cNvSpPr txBox="1">
                <a:spLocks noChangeArrowheads="1"/>
              </p:cNvSpPr>
              <p:nvPr/>
            </p:nvSpPr>
            <p:spPr bwMode="auto">
              <a:xfrm>
                <a:off x="4975750" y="6104182"/>
                <a:ext cx="4168250" cy="3693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800" dirty="0" smtClean="0">
                    <a:solidFill>
                      <a:srgbClr val="FFC000"/>
                    </a:solidFill>
                    <a:ea typeface="ＭＳ Ｐゴシック" pitchFamily="50" charset="-128"/>
                  </a:rPr>
                  <a:t>only described by R/R and D/Z models  </a:t>
                </a:r>
                <a:endParaRPr lang="en-US" altLang="ja-JP" sz="1800" dirty="0">
                  <a:solidFill>
                    <a:srgbClr val="FFC000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928617" y="868650"/>
              <a:ext cx="4107879" cy="1377444"/>
              <a:chOff x="4928617" y="868650"/>
              <a:chExt cx="4107879" cy="1377444"/>
            </a:xfrm>
          </p:grpSpPr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4928617" y="868650"/>
                <a:ext cx="381984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all known sources subtracted</a:t>
                </a:r>
                <a:endParaRPr lang="en-US" sz="1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4932040" y="1196791"/>
                <a:ext cx="381984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integrated over </a:t>
                </a:r>
                <a:r>
                  <a:rPr lang="en-GB" sz="18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</a:t>
                </a:r>
                <a:r>
                  <a:rPr lang="en-GB" sz="1800" baseline="-250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</a:t>
                </a:r>
                <a:endParaRPr lang="en-US" sz="1800" baseline="-25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4932040" y="1545906"/>
                <a:ext cx="381984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fully corrected for acceptance </a:t>
                </a:r>
                <a:endParaRPr lang="en-US" sz="1800" baseline="-25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4932040" y="1876762"/>
                <a:ext cx="4104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absolutely normalized to </a:t>
                </a:r>
                <a:r>
                  <a:rPr lang="en-GB" sz="18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dN</a:t>
                </a:r>
                <a:r>
                  <a:rPr lang="en-GB" sz="1800" baseline="-250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ch</a:t>
                </a:r>
                <a:r>
                  <a:rPr lang="en-GB" sz="1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/d</a:t>
                </a:r>
                <a:r>
                  <a:rPr lang="el-GR" sz="1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η</a:t>
                </a:r>
                <a:endParaRPr lang="en-US" sz="1800" baseline="-25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581274" y="116632"/>
            <a:ext cx="565502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ym typeface="Symbol" pitchFamily="18" charset="2"/>
              </a:rPr>
              <a:t>Inclusive excess </a:t>
            </a:r>
            <a:r>
              <a:rPr lang="en-GB" sz="2800" dirty="0">
                <a:sym typeface="Symbol" pitchFamily="18" charset="2"/>
              </a:rPr>
              <a:t>mass </a:t>
            </a:r>
            <a:r>
              <a:rPr lang="en-GB" sz="2800" dirty="0" smtClean="0">
                <a:sym typeface="Symbol" pitchFamily="18" charset="2"/>
              </a:rPr>
              <a:t>spectrum</a:t>
            </a:r>
            <a:endParaRPr lang="en-GB" sz="2800" dirty="0"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Text Box 270"/>
          <p:cNvSpPr txBox="1">
            <a:spLocks noChangeArrowheads="1"/>
          </p:cNvSpPr>
          <p:nvPr/>
        </p:nvSpPr>
        <p:spPr bwMode="auto">
          <a:xfrm>
            <a:off x="237877" y="260648"/>
            <a:ext cx="8874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  Electromagnetic Probes: the case for lepton pairs</a:t>
            </a:r>
            <a:endParaRPr lang="en-GB" sz="2800" dirty="0">
              <a:sym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816" y="24928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T</a:t>
            </a:r>
            <a:r>
              <a:rPr lang="en-US" sz="2000" dirty="0" smtClean="0"/>
              <a:t>  sensitive to temperature and expansion velocity   </a:t>
            </a:r>
            <a:endParaRPr lang="en-US" sz="2000" dirty="0"/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39552" y="1100248"/>
            <a:ext cx="2068512" cy="1817688"/>
            <a:chOff x="295" y="570"/>
            <a:chExt cx="1303" cy="1145"/>
          </a:xfrm>
        </p:grpSpPr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1139" y="998"/>
              <a:ext cx="459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3400" b="1" dirty="0">
                  <a:solidFill>
                    <a:srgbClr val="000066"/>
                  </a:solidFill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kumimoji="1" lang="en-US" sz="3400" b="1" dirty="0">
                  <a:solidFill>
                    <a:srgbClr val="000066"/>
                  </a:solidFill>
                  <a:latin typeface="Edwardian Script ITC" pitchFamily="66" charset="0"/>
                  <a:cs typeface="Times New Roman (Hebrew)" charset="-79"/>
                </a:rPr>
                <a:t> </a:t>
              </a:r>
              <a:r>
                <a:rPr kumimoji="1" lang="en-US" sz="2800" dirty="0">
                  <a:solidFill>
                    <a:srgbClr val="00FF00"/>
                  </a:solidFill>
                  <a:cs typeface="Times New Roman (Hebrew)" charset="-79"/>
                </a:rPr>
                <a:t>ℓ</a:t>
              </a:r>
              <a:r>
                <a:rPr kumimoji="1" lang="en-US" sz="3400" dirty="0">
                  <a:solidFill>
                    <a:srgbClr val="00FF00"/>
                  </a:solidFill>
                  <a:latin typeface="Edwardian Script ITC" pitchFamily="66" charset="0"/>
                  <a:cs typeface="Times New Roman (Hebrew)" charset="-79"/>
                </a:rPr>
                <a:t> </a:t>
              </a:r>
              <a:r>
                <a:rPr kumimoji="1" lang="en-US" sz="3400" b="1" baseline="30000" dirty="0">
                  <a:solidFill>
                    <a:srgbClr val="00FF00"/>
                  </a:solidFill>
                  <a:latin typeface="Times New Roman" pitchFamily="18" charset="0"/>
                  <a:cs typeface="Times New Roman (Hebrew)" charset="-79"/>
                </a:rPr>
                <a:t>+</a:t>
              </a:r>
            </a:p>
            <a:p>
              <a:r>
                <a:rPr kumimoji="1" lang="en-US" sz="2800" dirty="0">
                  <a:solidFill>
                    <a:srgbClr val="00FF00"/>
                  </a:solidFill>
                  <a:cs typeface="Times New Roman (Hebrew)" charset="-79"/>
                </a:rPr>
                <a:t>ℓ</a:t>
              </a:r>
              <a:r>
                <a:rPr kumimoji="1" lang="en-US" sz="3400" dirty="0">
                  <a:solidFill>
                    <a:srgbClr val="00FF00"/>
                  </a:solidFill>
                  <a:latin typeface="Edwardian Script ITC" pitchFamily="66" charset="0"/>
                  <a:cs typeface="Times New Roman (Hebrew)" charset="-79"/>
                </a:rPr>
                <a:t> </a:t>
              </a:r>
              <a:r>
                <a:rPr kumimoji="1" lang="en-US" sz="3400" b="1" baseline="30000" dirty="0">
                  <a:solidFill>
                    <a:srgbClr val="00FF00"/>
                  </a:solidFill>
                  <a:latin typeface="Times New Roman" pitchFamily="18" charset="0"/>
                  <a:cs typeface="Times New Roman (Hebrew)" charset="-79"/>
                </a:rPr>
                <a:t>-</a:t>
              </a:r>
            </a:p>
          </p:txBody>
        </p:sp>
        <p:grpSp>
          <p:nvGrpSpPr>
            <p:cNvPr id="51" name="Group 47"/>
            <p:cNvGrpSpPr>
              <a:grpSpLocks/>
            </p:cNvGrpSpPr>
            <p:nvPr/>
          </p:nvGrpSpPr>
          <p:grpSpPr bwMode="auto">
            <a:xfrm>
              <a:off x="295" y="570"/>
              <a:ext cx="1196" cy="1109"/>
              <a:chOff x="295" y="570"/>
              <a:chExt cx="1196" cy="1109"/>
            </a:xfrm>
          </p:grpSpPr>
          <p:sp>
            <p:nvSpPr>
              <p:cNvPr id="52" name="Oval 7"/>
              <p:cNvSpPr>
                <a:spLocks noChangeArrowheads="1"/>
              </p:cNvSpPr>
              <p:nvPr/>
            </p:nvSpPr>
            <p:spPr bwMode="auto">
              <a:xfrm>
                <a:off x="295" y="572"/>
                <a:ext cx="773" cy="801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alpha val="81000"/>
                    </a:srgbClr>
                  </a:gs>
                  <a:gs pos="100000">
                    <a:srgbClr val="FFFF99">
                      <a:gamma/>
                      <a:shade val="7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 (Hebrew)" charset="-79"/>
                </a:endParaRPr>
              </a:p>
            </p:txBody>
          </p:sp>
          <p:grpSp>
            <p:nvGrpSpPr>
              <p:cNvPr id="53" name="Group 8"/>
              <p:cNvGrpSpPr>
                <a:grpSpLocks/>
              </p:cNvGrpSpPr>
              <p:nvPr/>
            </p:nvGrpSpPr>
            <p:grpSpPr bwMode="auto">
              <a:xfrm>
                <a:off x="481" y="1094"/>
                <a:ext cx="765" cy="321"/>
                <a:chOff x="422" y="2049"/>
                <a:chExt cx="1144" cy="443"/>
              </a:xfrm>
            </p:grpSpPr>
            <p:sp>
              <p:nvSpPr>
                <p:cNvPr id="63" name="Line 9"/>
                <p:cNvSpPr>
                  <a:spLocks noChangeShapeType="1"/>
                </p:cNvSpPr>
                <p:nvPr/>
              </p:nvSpPr>
              <p:spPr bwMode="auto">
                <a:xfrm rot="2050079" flipV="1">
                  <a:off x="469" y="2080"/>
                  <a:ext cx="387" cy="135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0"/>
                <p:cNvSpPr>
                  <a:spLocks/>
                </p:cNvSpPr>
                <p:nvPr/>
              </p:nvSpPr>
              <p:spPr bwMode="auto">
                <a:xfrm rot="1015365">
                  <a:off x="873" y="2237"/>
                  <a:ext cx="409" cy="52"/>
                </a:xfrm>
                <a:custGeom>
                  <a:avLst/>
                  <a:gdLst>
                    <a:gd name="T0" fmla="*/ 0 w 584"/>
                    <a:gd name="T1" fmla="*/ 0 h 168"/>
                    <a:gd name="T2" fmla="*/ 3 w 584"/>
                    <a:gd name="T3" fmla="*/ 0 h 168"/>
                    <a:gd name="T4" fmla="*/ 3 w 584"/>
                    <a:gd name="T5" fmla="*/ 0 h 168"/>
                    <a:gd name="T6" fmla="*/ 6 w 584"/>
                    <a:gd name="T7" fmla="*/ 0 h 168"/>
                    <a:gd name="T8" fmla="*/ 6 w 584"/>
                    <a:gd name="T9" fmla="*/ 0 h 168"/>
                    <a:gd name="T10" fmla="*/ 9 w 584"/>
                    <a:gd name="T11" fmla="*/ 0 h 168"/>
                    <a:gd name="T12" fmla="*/ 9 w 584"/>
                    <a:gd name="T13" fmla="*/ 0 h 168"/>
                    <a:gd name="T14" fmla="*/ 11 w 584"/>
                    <a:gd name="T15" fmla="*/ 0 h 168"/>
                    <a:gd name="T16" fmla="*/ 11 w 584"/>
                    <a:gd name="T17" fmla="*/ 0 h 168"/>
                    <a:gd name="T18" fmla="*/ 14 w 584"/>
                    <a:gd name="T19" fmla="*/ 0 h 168"/>
                    <a:gd name="T20" fmla="*/ 14 w 584"/>
                    <a:gd name="T21" fmla="*/ 0 h 168"/>
                    <a:gd name="T22" fmla="*/ 17 w 584"/>
                    <a:gd name="T23" fmla="*/ 0 h 168"/>
                    <a:gd name="T24" fmla="*/ 17 w 584"/>
                    <a:gd name="T25" fmla="*/ 0 h 168"/>
                    <a:gd name="T26" fmla="*/ 20 w 584"/>
                    <a:gd name="T27" fmla="*/ 0 h 168"/>
                    <a:gd name="T28" fmla="*/ 20 w 584"/>
                    <a:gd name="T29" fmla="*/ 0 h 168"/>
                    <a:gd name="T30" fmla="*/ 22 w 584"/>
                    <a:gd name="T31" fmla="*/ 0 h 168"/>
                    <a:gd name="T32" fmla="*/ 22 w 584"/>
                    <a:gd name="T33" fmla="*/ 0 h 168"/>
                    <a:gd name="T34" fmla="*/ 25 w 584"/>
                    <a:gd name="T35" fmla="*/ 0 h 168"/>
                    <a:gd name="T36" fmla="*/ 25 w 584"/>
                    <a:gd name="T37" fmla="*/ 0 h 168"/>
                    <a:gd name="T38" fmla="*/ 28 w 584"/>
                    <a:gd name="T39" fmla="*/ 0 h 168"/>
                    <a:gd name="T40" fmla="*/ 28 w 584"/>
                    <a:gd name="T41" fmla="*/ 0 h 168"/>
                    <a:gd name="T42" fmla="*/ 30 w 584"/>
                    <a:gd name="T43" fmla="*/ 0 h 168"/>
                    <a:gd name="T44" fmla="*/ 30 w 584"/>
                    <a:gd name="T45" fmla="*/ 0 h 168"/>
                    <a:gd name="T46" fmla="*/ 34 w 584"/>
                    <a:gd name="T47" fmla="*/ 0 h 168"/>
                    <a:gd name="T48" fmla="*/ 34 w 584"/>
                    <a:gd name="T49" fmla="*/ 0 h 168"/>
                    <a:gd name="T50" fmla="*/ 30 w 584"/>
                    <a:gd name="T51" fmla="*/ 0 h 1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84"/>
                    <a:gd name="T79" fmla="*/ 0 h 168"/>
                    <a:gd name="T80" fmla="*/ 584 w 584"/>
                    <a:gd name="T81" fmla="*/ 168 h 1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84" h="168">
                      <a:moveTo>
                        <a:pt x="0" y="104"/>
                      </a:moveTo>
                      <a:cubicBezTo>
                        <a:pt x="20" y="52"/>
                        <a:pt x="40" y="0"/>
                        <a:pt x="48" y="8"/>
                      </a:cubicBezTo>
                      <a:cubicBezTo>
                        <a:pt x="56" y="16"/>
                        <a:pt x="40" y="152"/>
                        <a:pt x="48" y="152"/>
                      </a:cubicBezTo>
                      <a:cubicBezTo>
                        <a:pt x="56" y="152"/>
                        <a:pt x="88" y="8"/>
                        <a:pt x="96" y="8"/>
                      </a:cubicBezTo>
                      <a:cubicBezTo>
                        <a:pt x="104" y="8"/>
                        <a:pt x="88" y="152"/>
                        <a:pt x="96" y="152"/>
                      </a:cubicBezTo>
                      <a:cubicBezTo>
                        <a:pt x="104" y="152"/>
                        <a:pt x="136" y="8"/>
                        <a:pt x="144" y="8"/>
                      </a:cubicBezTo>
                      <a:cubicBezTo>
                        <a:pt x="152" y="8"/>
                        <a:pt x="136" y="152"/>
                        <a:pt x="144" y="152"/>
                      </a:cubicBezTo>
                      <a:cubicBezTo>
                        <a:pt x="152" y="152"/>
                        <a:pt x="184" y="8"/>
                        <a:pt x="192" y="8"/>
                      </a:cubicBezTo>
                      <a:cubicBezTo>
                        <a:pt x="200" y="8"/>
                        <a:pt x="184" y="152"/>
                        <a:pt x="192" y="152"/>
                      </a:cubicBezTo>
                      <a:cubicBezTo>
                        <a:pt x="200" y="152"/>
                        <a:pt x="232" y="8"/>
                        <a:pt x="240" y="8"/>
                      </a:cubicBezTo>
                      <a:cubicBezTo>
                        <a:pt x="248" y="8"/>
                        <a:pt x="232" y="152"/>
                        <a:pt x="240" y="152"/>
                      </a:cubicBezTo>
                      <a:cubicBezTo>
                        <a:pt x="248" y="152"/>
                        <a:pt x="280" y="8"/>
                        <a:pt x="288" y="8"/>
                      </a:cubicBezTo>
                      <a:cubicBezTo>
                        <a:pt x="296" y="8"/>
                        <a:pt x="280" y="152"/>
                        <a:pt x="288" y="152"/>
                      </a:cubicBezTo>
                      <a:cubicBezTo>
                        <a:pt x="296" y="152"/>
                        <a:pt x="328" y="8"/>
                        <a:pt x="336" y="8"/>
                      </a:cubicBezTo>
                      <a:cubicBezTo>
                        <a:pt x="344" y="8"/>
                        <a:pt x="328" y="152"/>
                        <a:pt x="336" y="152"/>
                      </a:cubicBezTo>
                      <a:cubicBezTo>
                        <a:pt x="344" y="152"/>
                        <a:pt x="376" y="8"/>
                        <a:pt x="384" y="8"/>
                      </a:cubicBezTo>
                      <a:cubicBezTo>
                        <a:pt x="392" y="8"/>
                        <a:pt x="376" y="152"/>
                        <a:pt x="384" y="152"/>
                      </a:cubicBezTo>
                      <a:cubicBezTo>
                        <a:pt x="392" y="152"/>
                        <a:pt x="424" y="8"/>
                        <a:pt x="432" y="8"/>
                      </a:cubicBezTo>
                      <a:cubicBezTo>
                        <a:pt x="440" y="8"/>
                        <a:pt x="424" y="152"/>
                        <a:pt x="432" y="152"/>
                      </a:cubicBezTo>
                      <a:cubicBezTo>
                        <a:pt x="440" y="152"/>
                        <a:pt x="472" y="8"/>
                        <a:pt x="480" y="8"/>
                      </a:cubicBezTo>
                      <a:cubicBezTo>
                        <a:pt x="488" y="8"/>
                        <a:pt x="472" y="152"/>
                        <a:pt x="480" y="152"/>
                      </a:cubicBezTo>
                      <a:cubicBezTo>
                        <a:pt x="488" y="152"/>
                        <a:pt x="520" y="8"/>
                        <a:pt x="528" y="8"/>
                      </a:cubicBezTo>
                      <a:cubicBezTo>
                        <a:pt x="536" y="8"/>
                        <a:pt x="520" y="152"/>
                        <a:pt x="528" y="152"/>
                      </a:cubicBezTo>
                      <a:cubicBezTo>
                        <a:pt x="536" y="152"/>
                        <a:pt x="568" y="8"/>
                        <a:pt x="576" y="8"/>
                      </a:cubicBezTo>
                      <a:cubicBezTo>
                        <a:pt x="584" y="8"/>
                        <a:pt x="584" y="136"/>
                        <a:pt x="576" y="152"/>
                      </a:cubicBezTo>
                      <a:cubicBezTo>
                        <a:pt x="568" y="168"/>
                        <a:pt x="536" y="112"/>
                        <a:pt x="528" y="104"/>
                      </a:cubicBezTo>
                    </a:path>
                  </a:pathLst>
                </a:custGeom>
                <a:noFill/>
                <a:ln w="31750">
                  <a:solidFill>
                    <a:srgbClr val="F92F0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auto">
                <a:xfrm rot="2050079" flipV="1">
                  <a:off x="1326" y="2169"/>
                  <a:ext cx="240" cy="240"/>
                </a:xfrm>
                <a:prstGeom prst="line">
                  <a:avLst/>
                </a:prstGeom>
                <a:noFill/>
                <a:ln w="222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auto">
                <a:xfrm rot="2050079">
                  <a:off x="1227" y="2394"/>
                  <a:ext cx="288" cy="98"/>
                </a:xfrm>
                <a:prstGeom prst="line">
                  <a:avLst/>
                </a:prstGeom>
                <a:noFill/>
                <a:ln w="222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auto">
                <a:xfrm rot="2050079">
                  <a:off x="422" y="20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14"/>
                <p:cNvSpPr>
                  <a:spLocks noChangeArrowheads="1"/>
                </p:cNvSpPr>
                <p:nvPr/>
              </p:nvSpPr>
              <p:spPr bwMode="auto">
                <a:xfrm rot="2050079">
                  <a:off x="834" y="215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1248" y="570"/>
                <a:ext cx="24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l-GR" sz="360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</a:p>
            </p:txBody>
          </p:sp>
          <p:grpSp>
            <p:nvGrpSpPr>
              <p:cNvPr id="55" name="Group 17"/>
              <p:cNvGrpSpPr>
                <a:grpSpLocks/>
              </p:cNvGrpSpPr>
              <p:nvPr/>
            </p:nvGrpSpPr>
            <p:grpSpPr bwMode="auto">
              <a:xfrm>
                <a:off x="418" y="727"/>
                <a:ext cx="773" cy="199"/>
                <a:chOff x="318" y="1653"/>
                <a:chExt cx="1156" cy="276"/>
              </a:xfrm>
            </p:grpSpPr>
            <p:sp>
              <p:nvSpPr>
                <p:cNvPr id="58" name="Line 18"/>
                <p:cNvSpPr>
                  <a:spLocks noChangeShapeType="1"/>
                </p:cNvSpPr>
                <p:nvPr/>
              </p:nvSpPr>
              <p:spPr bwMode="auto">
                <a:xfrm rot="691445" flipV="1">
                  <a:off x="412" y="1815"/>
                  <a:ext cx="326" cy="94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 rot="-334991">
                  <a:off x="757" y="1790"/>
                  <a:ext cx="717" cy="47"/>
                </a:xfrm>
                <a:custGeom>
                  <a:avLst/>
                  <a:gdLst>
                    <a:gd name="T0" fmla="*/ 0 w 584"/>
                    <a:gd name="T1" fmla="*/ 0 h 168"/>
                    <a:gd name="T2" fmla="*/ 246 w 584"/>
                    <a:gd name="T3" fmla="*/ 0 h 168"/>
                    <a:gd name="T4" fmla="*/ 246 w 584"/>
                    <a:gd name="T5" fmla="*/ 0 h 168"/>
                    <a:gd name="T6" fmla="*/ 497 w 584"/>
                    <a:gd name="T7" fmla="*/ 0 h 168"/>
                    <a:gd name="T8" fmla="*/ 497 w 584"/>
                    <a:gd name="T9" fmla="*/ 0 h 168"/>
                    <a:gd name="T10" fmla="*/ 742 w 584"/>
                    <a:gd name="T11" fmla="*/ 0 h 168"/>
                    <a:gd name="T12" fmla="*/ 742 w 584"/>
                    <a:gd name="T13" fmla="*/ 0 h 168"/>
                    <a:gd name="T14" fmla="*/ 993 w 584"/>
                    <a:gd name="T15" fmla="*/ 0 h 168"/>
                    <a:gd name="T16" fmla="*/ 993 w 584"/>
                    <a:gd name="T17" fmla="*/ 0 h 168"/>
                    <a:gd name="T18" fmla="*/ 1238 w 584"/>
                    <a:gd name="T19" fmla="*/ 0 h 168"/>
                    <a:gd name="T20" fmla="*/ 1238 w 584"/>
                    <a:gd name="T21" fmla="*/ 0 h 168"/>
                    <a:gd name="T22" fmla="*/ 1489 w 584"/>
                    <a:gd name="T23" fmla="*/ 0 h 168"/>
                    <a:gd name="T24" fmla="*/ 1489 w 584"/>
                    <a:gd name="T25" fmla="*/ 0 h 168"/>
                    <a:gd name="T26" fmla="*/ 1736 w 584"/>
                    <a:gd name="T27" fmla="*/ 0 h 168"/>
                    <a:gd name="T28" fmla="*/ 1736 w 584"/>
                    <a:gd name="T29" fmla="*/ 0 h 168"/>
                    <a:gd name="T30" fmla="*/ 1982 w 584"/>
                    <a:gd name="T31" fmla="*/ 0 h 168"/>
                    <a:gd name="T32" fmla="*/ 1982 w 584"/>
                    <a:gd name="T33" fmla="*/ 0 h 168"/>
                    <a:gd name="T34" fmla="*/ 2228 w 584"/>
                    <a:gd name="T35" fmla="*/ 0 h 168"/>
                    <a:gd name="T36" fmla="*/ 2228 w 584"/>
                    <a:gd name="T37" fmla="*/ 0 h 168"/>
                    <a:gd name="T38" fmla="*/ 2476 w 584"/>
                    <a:gd name="T39" fmla="*/ 0 h 168"/>
                    <a:gd name="T40" fmla="*/ 2476 w 584"/>
                    <a:gd name="T41" fmla="*/ 0 h 168"/>
                    <a:gd name="T42" fmla="*/ 2726 w 584"/>
                    <a:gd name="T43" fmla="*/ 0 h 168"/>
                    <a:gd name="T44" fmla="*/ 2726 w 584"/>
                    <a:gd name="T45" fmla="*/ 0 h 168"/>
                    <a:gd name="T46" fmla="*/ 2974 w 584"/>
                    <a:gd name="T47" fmla="*/ 0 h 168"/>
                    <a:gd name="T48" fmla="*/ 2974 w 584"/>
                    <a:gd name="T49" fmla="*/ 0 h 168"/>
                    <a:gd name="T50" fmla="*/ 2726 w 584"/>
                    <a:gd name="T51" fmla="*/ 0 h 1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84"/>
                    <a:gd name="T79" fmla="*/ 0 h 168"/>
                    <a:gd name="T80" fmla="*/ 584 w 584"/>
                    <a:gd name="T81" fmla="*/ 168 h 1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84" h="168">
                      <a:moveTo>
                        <a:pt x="0" y="104"/>
                      </a:moveTo>
                      <a:cubicBezTo>
                        <a:pt x="20" y="52"/>
                        <a:pt x="40" y="0"/>
                        <a:pt x="48" y="8"/>
                      </a:cubicBezTo>
                      <a:cubicBezTo>
                        <a:pt x="56" y="16"/>
                        <a:pt x="40" y="152"/>
                        <a:pt x="48" y="152"/>
                      </a:cubicBezTo>
                      <a:cubicBezTo>
                        <a:pt x="56" y="152"/>
                        <a:pt x="88" y="8"/>
                        <a:pt x="96" y="8"/>
                      </a:cubicBezTo>
                      <a:cubicBezTo>
                        <a:pt x="104" y="8"/>
                        <a:pt x="88" y="152"/>
                        <a:pt x="96" y="152"/>
                      </a:cubicBezTo>
                      <a:cubicBezTo>
                        <a:pt x="104" y="152"/>
                        <a:pt x="136" y="8"/>
                        <a:pt x="144" y="8"/>
                      </a:cubicBezTo>
                      <a:cubicBezTo>
                        <a:pt x="152" y="8"/>
                        <a:pt x="136" y="152"/>
                        <a:pt x="144" y="152"/>
                      </a:cubicBezTo>
                      <a:cubicBezTo>
                        <a:pt x="152" y="152"/>
                        <a:pt x="184" y="8"/>
                        <a:pt x="192" y="8"/>
                      </a:cubicBezTo>
                      <a:cubicBezTo>
                        <a:pt x="200" y="8"/>
                        <a:pt x="184" y="152"/>
                        <a:pt x="192" y="152"/>
                      </a:cubicBezTo>
                      <a:cubicBezTo>
                        <a:pt x="200" y="152"/>
                        <a:pt x="232" y="8"/>
                        <a:pt x="240" y="8"/>
                      </a:cubicBezTo>
                      <a:cubicBezTo>
                        <a:pt x="248" y="8"/>
                        <a:pt x="232" y="152"/>
                        <a:pt x="240" y="152"/>
                      </a:cubicBezTo>
                      <a:cubicBezTo>
                        <a:pt x="248" y="152"/>
                        <a:pt x="280" y="8"/>
                        <a:pt x="288" y="8"/>
                      </a:cubicBezTo>
                      <a:cubicBezTo>
                        <a:pt x="296" y="8"/>
                        <a:pt x="280" y="152"/>
                        <a:pt x="288" y="152"/>
                      </a:cubicBezTo>
                      <a:cubicBezTo>
                        <a:pt x="296" y="152"/>
                        <a:pt x="328" y="8"/>
                        <a:pt x="336" y="8"/>
                      </a:cubicBezTo>
                      <a:cubicBezTo>
                        <a:pt x="344" y="8"/>
                        <a:pt x="328" y="152"/>
                        <a:pt x="336" y="152"/>
                      </a:cubicBezTo>
                      <a:cubicBezTo>
                        <a:pt x="344" y="152"/>
                        <a:pt x="376" y="8"/>
                        <a:pt x="384" y="8"/>
                      </a:cubicBezTo>
                      <a:cubicBezTo>
                        <a:pt x="392" y="8"/>
                        <a:pt x="376" y="152"/>
                        <a:pt x="384" y="152"/>
                      </a:cubicBezTo>
                      <a:cubicBezTo>
                        <a:pt x="392" y="152"/>
                        <a:pt x="424" y="8"/>
                        <a:pt x="432" y="8"/>
                      </a:cubicBezTo>
                      <a:cubicBezTo>
                        <a:pt x="440" y="8"/>
                        <a:pt x="424" y="152"/>
                        <a:pt x="432" y="152"/>
                      </a:cubicBezTo>
                      <a:cubicBezTo>
                        <a:pt x="440" y="152"/>
                        <a:pt x="472" y="8"/>
                        <a:pt x="480" y="8"/>
                      </a:cubicBezTo>
                      <a:cubicBezTo>
                        <a:pt x="488" y="8"/>
                        <a:pt x="472" y="152"/>
                        <a:pt x="480" y="152"/>
                      </a:cubicBezTo>
                      <a:cubicBezTo>
                        <a:pt x="488" y="152"/>
                        <a:pt x="520" y="8"/>
                        <a:pt x="528" y="8"/>
                      </a:cubicBezTo>
                      <a:cubicBezTo>
                        <a:pt x="536" y="8"/>
                        <a:pt x="520" y="152"/>
                        <a:pt x="528" y="152"/>
                      </a:cubicBezTo>
                      <a:cubicBezTo>
                        <a:pt x="536" y="152"/>
                        <a:pt x="568" y="8"/>
                        <a:pt x="576" y="8"/>
                      </a:cubicBezTo>
                      <a:cubicBezTo>
                        <a:pt x="584" y="8"/>
                        <a:pt x="584" y="136"/>
                        <a:pt x="576" y="152"/>
                      </a:cubicBezTo>
                      <a:cubicBezTo>
                        <a:pt x="568" y="168"/>
                        <a:pt x="536" y="112"/>
                        <a:pt x="528" y="104"/>
                      </a:cubicBezTo>
                    </a:path>
                  </a:pathLst>
                </a:custGeom>
                <a:noFill/>
                <a:ln w="317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Oval 20"/>
                <p:cNvSpPr>
                  <a:spLocks noChangeArrowheads="1"/>
                </p:cNvSpPr>
                <p:nvPr/>
              </p:nvSpPr>
              <p:spPr bwMode="auto">
                <a:xfrm rot="-208555">
                  <a:off x="318" y="1833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21"/>
                <p:cNvSpPr>
                  <a:spLocks noChangeArrowheads="1"/>
                </p:cNvSpPr>
                <p:nvPr/>
              </p:nvSpPr>
              <p:spPr bwMode="auto">
                <a:xfrm rot="-208555">
                  <a:off x="732" y="1793"/>
                  <a:ext cx="98" cy="9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22"/>
                <p:cNvSpPr>
                  <a:spLocks/>
                </p:cNvSpPr>
                <p:nvPr/>
              </p:nvSpPr>
              <p:spPr bwMode="auto">
                <a:xfrm rot="8191445">
                  <a:off x="766" y="1653"/>
                  <a:ext cx="320" cy="81"/>
                </a:xfrm>
                <a:custGeom>
                  <a:avLst/>
                  <a:gdLst>
                    <a:gd name="T0" fmla="*/ 0 w 584"/>
                    <a:gd name="T1" fmla="*/ 0 h 168"/>
                    <a:gd name="T2" fmla="*/ 1 w 584"/>
                    <a:gd name="T3" fmla="*/ 0 h 168"/>
                    <a:gd name="T4" fmla="*/ 1 w 584"/>
                    <a:gd name="T5" fmla="*/ 0 h 168"/>
                    <a:gd name="T6" fmla="*/ 1 w 584"/>
                    <a:gd name="T7" fmla="*/ 0 h 168"/>
                    <a:gd name="T8" fmla="*/ 1 w 584"/>
                    <a:gd name="T9" fmla="*/ 0 h 168"/>
                    <a:gd name="T10" fmla="*/ 1 w 584"/>
                    <a:gd name="T11" fmla="*/ 0 h 168"/>
                    <a:gd name="T12" fmla="*/ 1 w 584"/>
                    <a:gd name="T13" fmla="*/ 0 h 168"/>
                    <a:gd name="T14" fmla="*/ 2 w 584"/>
                    <a:gd name="T15" fmla="*/ 0 h 168"/>
                    <a:gd name="T16" fmla="*/ 2 w 584"/>
                    <a:gd name="T17" fmla="*/ 0 h 168"/>
                    <a:gd name="T18" fmla="*/ 2 w 584"/>
                    <a:gd name="T19" fmla="*/ 0 h 168"/>
                    <a:gd name="T20" fmla="*/ 2 w 584"/>
                    <a:gd name="T21" fmla="*/ 0 h 168"/>
                    <a:gd name="T22" fmla="*/ 2 w 584"/>
                    <a:gd name="T23" fmla="*/ 0 h 168"/>
                    <a:gd name="T24" fmla="*/ 2 w 584"/>
                    <a:gd name="T25" fmla="*/ 0 h 168"/>
                    <a:gd name="T26" fmla="*/ 3 w 584"/>
                    <a:gd name="T27" fmla="*/ 0 h 168"/>
                    <a:gd name="T28" fmla="*/ 3 w 584"/>
                    <a:gd name="T29" fmla="*/ 0 h 168"/>
                    <a:gd name="T30" fmla="*/ 3 w 584"/>
                    <a:gd name="T31" fmla="*/ 0 h 168"/>
                    <a:gd name="T32" fmla="*/ 3 w 584"/>
                    <a:gd name="T33" fmla="*/ 0 h 168"/>
                    <a:gd name="T34" fmla="*/ 4 w 584"/>
                    <a:gd name="T35" fmla="*/ 0 h 168"/>
                    <a:gd name="T36" fmla="*/ 4 w 584"/>
                    <a:gd name="T37" fmla="*/ 0 h 168"/>
                    <a:gd name="T38" fmla="*/ 4 w 584"/>
                    <a:gd name="T39" fmla="*/ 0 h 168"/>
                    <a:gd name="T40" fmla="*/ 4 w 584"/>
                    <a:gd name="T41" fmla="*/ 0 h 168"/>
                    <a:gd name="T42" fmla="*/ 4 w 584"/>
                    <a:gd name="T43" fmla="*/ 0 h 168"/>
                    <a:gd name="T44" fmla="*/ 4 w 584"/>
                    <a:gd name="T45" fmla="*/ 0 h 168"/>
                    <a:gd name="T46" fmla="*/ 4 w 584"/>
                    <a:gd name="T47" fmla="*/ 0 h 168"/>
                    <a:gd name="T48" fmla="*/ 4 w 584"/>
                    <a:gd name="T49" fmla="*/ 0 h 168"/>
                    <a:gd name="T50" fmla="*/ 4 w 584"/>
                    <a:gd name="T51" fmla="*/ 0 h 1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84"/>
                    <a:gd name="T79" fmla="*/ 0 h 168"/>
                    <a:gd name="T80" fmla="*/ 584 w 584"/>
                    <a:gd name="T81" fmla="*/ 168 h 1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84" h="168">
                      <a:moveTo>
                        <a:pt x="0" y="104"/>
                      </a:moveTo>
                      <a:cubicBezTo>
                        <a:pt x="20" y="52"/>
                        <a:pt x="40" y="0"/>
                        <a:pt x="48" y="8"/>
                      </a:cubicBezTo>
                      <a:cubicBezTo>
                        <a:pt x="56" y="16"/>
                        <a:pt x="40" y="152"/>
                        <a:pt x="48" y="152"/>
                      </a:cubicBezTo>
                      <a:cubicBezTo>
                        <a:pt x="56" y="152"/>
                        <a:pt x="88" y="8"/>
                        <a:pt x="96" y="8"/>
                      </a:cubicBezTo>
                      <a:cubicBezTo>
                        <a:pt x="104" y="8"/>
                        <a:pt x="88" y="152"/>
                        <a:pt x="96" y="152"/>
                      </a:cubicBezTo>
                      <a:cubicBezTo>
                        <a:pt x="104" y="152"/>
                        <a:pt x="136" y="8"/>
                        <a:pt x="144" y="8"/>
                      </a:cubicBezTo>
                      <a:cubicBezTo>
                        <a:pt x="152" y="8"/>
                        <a:pt x="136" y="152"/>
                        <a:pt x="144" y="152"/>
                      </a:cubicBezTo>
                      <a:cubicBezTo>
                        <a:pt x="152" y="152"/>
                        <a:pt x="184" y="8"/>
                        <a:pt x="192" y="8"/>
                      </a:cubicBezTo>
                      <a:cubicBezTo>
                        <a:pt x="200" y="8"/>
                        <a:pt x="184" y="152"/>
                        <a:pt x="192" y="152"/>
                      </a:cubicBezTo>
                      <a:cubicBezTo>
                        <a:pt x="200" y="152"/>
                        <a:pt x="232" y="8"/>
                        <a:pt x="240" y="8"/>
                      </a:cubicBezTo>
                      <a:cubicBezTo>
                        <a:pt x="248" y="8"/>
                        <a:pt x="232" y="152"/>
                        <a:pt x="240" y="152"/>
                      </a:cubicBezTo>
                      <a:cubicBezTo>
                        <a:pt x="248" y="152"/>
                        <a:pt x="280" y="8"/>
                        <a:pt x="288" y="8"/>
                      </a:cubicBezTo>
                      <a:cubicBezTo>
                        <a:pt x="296" y="8"/>
                        <a:pt x="280" y="152"/>
                        <a:pt x="288" y="152"/>
                      </a:cubicBezTo>
                      <a:cubicBezTo>
                        <a:pt x="296" y="152"/>
                        <a:pt x="328" y="8"/>
                        <a:pt x="336" y="8"/>
                      </a:cubicBezTo>
                      <a:cubicBezTo>
                        <a:pt x="344" y="8"/>
                        <a:pt x="328" y="152"/>
                        <a:pt x="336" y="152"/>
                      </a:cubicBezTo>
                      <a:cubicBezTo>
                        <a:pt x="344" y="152"/>
                        <a:pt x="376" y="8"/>
                        <a:pt x="384" y="8"/>
                      </a:cubicBezTo>
                      <a:cubicBezTo>
                        <a:pt x="392" y="8"/>
                        <a:pt x="376" y="152"/>
                        <a:pt x="384" y="152"/>
                      </a:cubicBezTo>
                      <a:cubicBezTo>
                        <a:pt x="392" y="152"/>
                        <a:pt x="424" y="8"/>
                        <a:pt x="432" y="8"/>
                      </a:cubicBezTo>
                      <a:cubicBezTo>
                        <a:pt x="440" y="8"/>
                        <a:pt x="424" y="152"/>
                        <a:pt x="432" y="152"/>
                      </a:cubicBezTo>
                      <a:cubicBezTo>
                        <a:pt x="440" y="152"/>
                        <a:pt x="472" y="8"/>
                        <a:pt x="480" y="8"/>
                      </a:cubicBezTo>
                      <a:cubicBezTo>
                        <a:pt x="488" y="8"/>
                        <a:pt x="472" y="152"/>
                        <a:pt x="480" y="152"/>
                      </a:cubicBezTo>
                      <a:cubicBezTo>
                        <a:pt x="488" y="152"/>
                        <a:pt x="520" y="8"/>
                        <a:pt x="528" y="8"/>
                      </a:cubicBezTo>
                      <a:cubicBezTo>
                        <a:pt x="536" y="8"/>
                        <a:pt x="520" y="152"/>
                        <a:pt x="528" y="152"/>
                      </a:cubicBezTo>
                      <a:cubicBezTo>
                        <a:pt x="536" y="152"/>
                        <a:pt x="568" y="8"/>
                        <a:pt x="576" y="8"/>
                      </a:cubicBezTo>
                      <a:cubicBezTo>
                        <a:pt x="584" y="8"/>
                        <a:pt x="584" y="136"/>
                        <a:pt x="576" y="152"/>
                      </a:cubicBezTo>
                      <a:cubicBezTo>
                        <a:pt x="568" y="168"/>
                        <a:pt x="536" y="112"/>
                        <a:pt x="528" y="104"/>
                      </a:cubicBezTo>
                    </a:path>
                  </a:pathLst>
                </a:custGeom>
                <a:noFill/>
                <a:ln w="222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Text Box 24"/>
              <p:cNvSpPr txBox="1">
                <a:spLocks noChangeArrowheads="1"/>
              </p:cNvSpPr>
              <p:nvPr/>
            </p:nvSpPr>
            <p:spPr bwMode="auto">
              <a:xfrm>
                <a:off x="703" y="1237"/>
                <a:ext cx="3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sz="3600" dirty="0">
                    <a:solidFill>
                      <a:srgbClr val="FF6600"/>
                    </a:solidFill>
                    <a:latin typeface="Symbol" pitchFamily="18" charset="2"/>
                    <a:cs typeface="Times New Roman" pitchFamily="18" charset="0"/>
                  </a:rPr>
                  <a:t>g</a:t>
                </a:r>
                <a:r>
                  <a:rPr kumimoji="1" lang="en-US" sz="4000" b="1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endParaRPr kumimoji="1" lang="el-GR" sz="40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2843808" y="919606"/>
            <a:ext cx="4277400" cy="832158"/>
            <a:chOff x="3030904" y="908720"/>
            <a:chExt cx="4277400" cy="832158"/>
          </a:xfrm>
        </p:grpSpPr>
        <p:sp>
          <p:nvSpPr>
            <p:cNvPr id="76" name="TextBox 75"/>
            <p:cNvSpPr txBox="1"/>
            <p:nvPr/>
          </p:nvSpPr>
          <p:spPr>
            <a:xfrm>
              <a:off x="3030904" y="908720"/>
              <a:ext cx="427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photons:        1 variable:    </a:t>
              </a:r>
              <a:r>
                <a:rPr lang="en-US" sz="2000" i="1" dirty="0" err="1" smtClean="0"/>
                <a:t>p</a:t>
              </a:r>
              <a:r>
                <a:rPr lang="en-US" sz="2000" i="1" baseline="-25000" dirty="0" err="1" smtClean="0"/>
                <a:t>T</a:t>
              </a:r>
              <a:r>
                <a:rPr lang="en-US" sz="2000" baseline="-25000" dirty="0" smtClean="0"/>
                <a:t>   </a:t>
              </a:r>
              <a:endParaRPr lang="en-US" sz="2000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55638" y="1340768"/>
              <a:ext cx="389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lepton pairs:  2 variables:  </a:t>
              </a:r>
              <a:r>
                <a:rPr lang="en-US" sz="2000" i="1" dirty="0" smtClean="0"/>
                <a:t>M, </a:t>
              </a:r>
              <a:r>
                <a:rPr lang="en-US" sz="2000" i="1" dirty="0" err="1" smtClean="0"/>
                <a:t>p</a:t>
              </a:r>
              <a:r>
                <a:rPr lang="en-US" sz="2000" i="1" baseline="-25000" dirty="0" err="1" smtClean="0"/>
                <a:t>T</a:t>
              </a:r>
              <a:r>
                <a:rPr lang="en-US" sz="2000" i="1" baseline="-25000" dirty="0" smtClean="0"/>
                <a:t> </a:t>
              </a:r>
              <a:r>
                <a:rPr lang="en-US" sz="2000" i="1" dirty="0" smtClean="0"/>
                <a:t> </a:t>
              </a:r>
              <a:endParaRPr lang="en-US" sz="2000" i="1" baseline="-25000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854694" y="2092786"/>
            <a:ext cx="387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relevant for thermal radiation:  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2904930" y="2924944"/>
            <a:ext cx="589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</a:t>
            </a:r>
            <a:r>
              <a:rPr lang="en-US" sz="2000" dirty="0" smtClean="0"/>
              <a:t>  only sensitive to temperature (Lorentz invariant) </a:t>
            </a:r>
            <a:endParaRPr lang="en-US" sz="20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83" name="Object 1"/>
          <p:cNvGraphicFramePr>
            <a:graphicFrameLocks noChangeAspect="1"/>
          </p:cNvGraphicFramePr>
          <p:nvPr/>
        </p:nvGraphicFramePr>
        <p:xfrm>
          <a:off x="1619672" y="4293096"/>
          <a:ext cx="3546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3" imgW="2019240" imgH="228600" progId="Equation.3">
                  <p:embed/>
                </p:oleObj>
              </mc:Choice>
              <mc:Fallback>
                <p:oleObj name="Equation" r:id="rId3" imgW="20192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293096"/>
                        <a:ext cx="3546475" cy="398463"/>
                      </a:xfrm>
                      <a:prstGeom prst="rect">
                        <a:avLst/>
                      </a:prstGeom>
                      <a:solidFill>
                        <a:srgbClr val="FFCC00">
                          <a:alpha val="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179512" y="350100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approximate mass spectrum (for flat spectral function, and interpreting T as the average temperature over the space-time evolution) 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5220072" y="427479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sym typeface="Wingdings" pitchFamily="2" charset="2"/>
              </a:rPr>
              <a:t> ‘</a:t>
            </a:r>
            <a:r>
              <a:rPr lang="en-US" sz="2000" dirty="0" smtClean="0">
                <a:solidFill>
                  <a:srgbClr val="FFC000"/>
                </a:solidFill>
              </a:rPr>
              <a:t>Planck-like’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3608" y="465313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the only true (Lorentz invariant) thermometer of the field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3782" y="5206708"/>
            <a:ext cx="324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systematic uncertainties: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467544" y="5621178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theory, from fits to RR and DZ:  T =215 </a:t>
            </a:r>
            <a:r>
              <a:rPr lang="en-US" sz="2000" dirty="0" err="1" smtClean="0"/>
              <a:t>MeV</a:t>
            </a:r>
            <a:r>
              <a:rPr lang="en-US" sz="2000" dirty="0" smtClean="0"/>
              <a:t>; T</a:t>
            </a:r>
            <a:r>
              <a:rPr lang="en-US" sz="2000" baseline="-25000" dirty="0" smtClean="0"/>
              <a:t>1.2 </a:t>
            </a:r>
            <a:r>
              <a:rPr lang="en-US" sz="2000" baseline="-25000" dirty="0" err="1" smtClean="0"/>
              <a:t>GeV</a:t>
            </a:r>
            <a:r>
              <a:rPr lang="en-US" sz="2000" dirty="0" smtClean="0"/>
              <a:t>=205, T</a:t>
            </a:r>
            <a:r>
              <a:rPr lang="en-US" sz="2000" baseline="-25000" dirty="0" smtClean="0"/>
              <a:t>2.5 </a:t>
            </a:r>
            <a:r>
              <a:rPr lang="en-US" sz="2000" baseline="-25000" dirty="0" err="1" smtClean="0"/>
              <a:t>GeV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225 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467544" y="605322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data: </a:t>
            </a:r>
            <a:r>
              <a:rPr lang="en-US" sz="2000" dirty="0" err="1" smtClean="0"/>
              <a:t>oversubtraction</a:t>
            </a:r>
            <a:r>
              <a:rPr lang="en-US" sz="2000" dirty="0" smtClean="0"/>
              <a:t> of DY by 20/30%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Δ</a:t>
            </a:r>
            <a:r>
              <a:rPr lang="en-US" sz="2000" dirty="0" smtClean="0">
                <a:sym typeface="Wingdings" pitchFamily="2" charset="2"/>
              </a:rPr>
              <a:t>T= -10/-20 </a:t>
            </a:r>
            <a:r>
              <a:rPr lang="en-US" sz="2000" dirty="0" err="1" smtClean="0">
                <a:sym typeface="Wingdings" pitchFamily="2" charset="2"/>
              </a:rPr>
              <a:t>MeV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62138" y="1916113"/>
            <a:ext cx="549275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59730" y="2721114"/>
            <a:ext cx="85689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4000" dirty="0" smtClean="0">
                <a:solidFill>
                  <a:schemeClr val="tx2"/>
                </a:solidFill>
                <a:sym typeface="Wingdings" pitchFamily="2" charset="2"/>
              </a:rPr>
              <a:t>           Rho</a:t>
            </a: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Spectral Function 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900113" y="817548"/>
            <a:ext cx="75247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smtClean="0"/>
              <a:t>   Unfolding the convoluted mass spectrum?</a:t>
            </a:r>
            <a:endParaRPr lang="en-GB" sz="2800" dirty="0">
              <a:sym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11560" y="1776298"/>
            <a:ext cx="82809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 dirty="0" smtClean="0"/>
              <a:t>- </a:t>
            </a:r>
            <a:r>
              <a:rPr lang="en-GB" dirty="0" smtClean="0"/>
              <a:t>Pure spectral function completely masked by the required  </a:t>
            </a:r>
            <a:br>
              <a:rPr lang="en-GB" dirty="0" smtClean="0"/>
            </a:br>
            <a:r>
              <a:rPr lang="en-GB" dirty="0" smtClean="0"/>
              <a:t>  convolution steps towards observable thermal radiation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2969617"/>
            <a:ext cx="80648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 dirty="0" smtClean="0"/>
              <a:t>- </a:t>
            </a:r>
            <a:r>
              <a:rPr lang="en-GB" dirty="0" smtClean="0"/>
              <a:t>Strict unfolding impossible  </a:t>
            </a:r>
            <a:endParaRPr lang="en-US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1560" y="3864530"/>
            <a:ext cx="82809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 dirty="0" smtClean="0"/>
              <a:t>- </a:t>
            </a:r>
            <a:r>
              <a:rPr lang="en-GB" dirty="0" smtClean="0"/>
              <a:t>Realistic way: project out space-time averaged </a:t>
            </a:r>
            <a:r>
              <a:rPr lang="el-GR" dirty="0" smtClean="0"/>
              <a:t>ρ</a:t>
            </a:r>
            <a:r>
              <a:rPr lang="en-US" dirty="0" smtClean="0"/>
              <a:t>-</a:t>
            </a:r>
            <a:r>
              <a:rPr lang="en-GB" dirty="0" smtClean="0"/>
              <a:t>spectral </a:t>
            </a:r>
            <a:br>
              <a:rPr lang="en-GB" dirty="0" smtClean="0"/>
            </a:br>
            <a:r>
              <a:rPr lang="en-GB" dirty="0" smtClean="0"/>
              <a:t>  function by use of a suitable correction function </a:t>
            </a:r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87824" y="5199583"/>
            <a:ext cx="36724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By pure chance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3960726" y="5984490"/>
            <a:ext cx="504056" cy="1588"/>
          </a:xfrm>
          <a:prstGeom prst="straightConnector1">
            <a:avLst/>
          </a:prstGeom>
          <a:solidFill>
            <a:schemeClr val="accent1">
              <a:alpha val="3000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101" name="Line 2"/>
          <p:cNvSpPr>
            <a:spLocks noChangeShapeType="1"/>
          </p:cNvSpPr>
          <p:nvPr/>
        </p:nvSpPr>
        <p:spPr bwMode="auto">
          <a:xfrm>
            <a:off x="4510088" y="6313488"/>
            <a:ext cx="3744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443663" y="3590925"/>
            <a:ext cx="2843212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 sz="2000"/>
              <a:t>output: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chemeClr val="folHlink"/>
                </a:solidFill>
              </a:rPr>
              <a:t>white spectrum !</a:t>
            </a: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323850" y="5157192"/>
            <a:ext cx="842486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</a:rPr>
              <a:t>By pure chance,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for the M-</a:t>
            </a:r>
            <a:r>
              <a:rPr lang="en-GB" sz="2000" dirty="0" err="1"/>
              <a:t>p</a:t>
            </a:r>
            <a:r>
              <a:rPr lang="en-GB" sz="2000" baseline="-25000" dirty="0" err="1"/>
              <a:t>T</a:t>
            </a:r>
            <a:r>
              <a:rPr lang="en-GB" sz="2000" dirty="0"/>
              <a:t> characteristics of </a:t>
            </a:r>
            <a:r>
              <a:rPr lang="en-GB" sz="2000" dirty="0" smtClean="0"/>
              <a:t>thermal </a:t>
            </a:r>
            <a:r>
              <a:rPr lang="en-GB" sz="2000" dirty="0"/>
              <a:t>radiation, without </a:t>
            </a:r>
            <a:r>
              <a:rPr lang="en-GB" sz="2000" dirty="0" err="1"/>
              <a:t>p</a:t>
            </a:r>
            <a:r>
              <a:rPr lang="en-GB" sz="2000" baseline="-25000" dirty="0" err="1"/>
              <a:t>T</a:t>
            </a:r>
            <a:r>
              <a:rPr lang="en-GB" sz="2000" dirty="0"/>
              <a:t> selection,</a:t>
            </a:r>
            <a:br>
              <a:rPr lang="en-GB" sz="2000" dirty="0"/>
            </a:br>
            <a:r>
              <a:rPr lang="en-GB" sz="2000" dirty="0">
                <a:solidFill>
                  <a:schemeClr val="folHlink"/>
                </a:solidFill>
              </a:rPr>
              <a:t>the NA60 acceptance roughly compensates for the phase-space factors </a:t>
            </a:r>
            <a:br>
              <a:rPr lang="en-GB" sz="2000" dirty="0">
                <a:solidFill>
                  <a:schemeClr val="folHlink"/>
                </a:solidFill>
              </a:rPr>
            </a:br>
            <a:r>
              <a:rPr lang="en-GB" sz="2000" dirty="0">
                <a:solidFill>
                  <a:schemeClr val="folHlink"/>
                </a:solidFill>
              </a:rPr>
              <a:t>and directly </a:t>
            </a:r>
            <a:r>
              <a:rPr lang="en-GB" sz="2000" dirty="0" smtClean="0">
                <a:solidFill>
                  <a:schemeClr val="folHlink"/>
                </a:solidFill>
              </a:rPr>
              <a:t>‘measures’ </a:t>
            </a:r>
            <a:r>
              <a:rPr lang="en-GB" sz="2000" dirty="0">
                <a:solidFill>
                  <a:schemeClr val="folHlink"/>
                </a:solidFill>
              </a:rPr>
              <a:t>the &lt;spectral function&gt;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6443663" y="2125663"/>
            <a:ext cx="2555875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input: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thermal radiation based </a:t>
            </a:r>
            <a:r>
              <a:rPr lang="en-GB" sz="2000" dirty="0" smtClean="0"/>
              <a:t>on a </a:t>
            </a:r>
            <a:r>
              <a:rPr lang="en-GB" sz="2000" dirty="0">
                <a:solidFill>
                  <a:schemeClr val="folHlink"/>
                </a:solidFill>
              </a:rPr>
              <a:t>white spectral function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7019925" y="1570038"/>
            <a:ext cx="1258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all p</a:t>
            </a:r>
            <a:r>
              <a:rPr lang="en-GB" baseline="-25000">
                <a:solidFill>
                  <a:schemeClr val="folHlink"/>
                </a:solidFill>
              </a:rPr>
              <a:t>T</a:t>
            </a:r>
            <a:endParaRPr lang="en-US" baseline="-25000">
              <a:solidFill>
                <a:schemeClr val="folHlink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7800" y="1118642"/>
          <a:ext cx="65436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3784320" imgH="253800" progId="Equation.3">
                  <p:embed/>
                </p:oleObj>
              </mc:Choice>
              <mc:Fallback>
                <p:oleObj name="Equation" r:id="rId3" imgW="37843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18642"/>
                        <a:ext cx="6543675" cy="438150"/>
                      </a:xfrm>
                      <a:prstGeom prst="rect">
                        <a:avLst/>
                      </a:prstGeom>
                      <a:solidFill>
                        <a:srgbClr val="0000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1331540" y="317599"/>
            <a:ext cx="7200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Acceptance filtering </a:t>
            </a:r>
            <a:r>
              <a:rPr lang="en-GB" sz="2800" dirty="0" smtClean="0"/>
              <a:t>by the NA60 set-up</a:t>
            </a:r>
            <a:endParaRPr lang="en-US" sz="2800" dirty="0"/>
          </a:p>
        </p:txBody>
      </p:sp>
      <p:sp>
        <p:nvSpPr>
          <p:cNvPr id="4109" name="Oval 11"/>
          <p:cNvSpPr>
            <a:spLocks noChangeArrowheads="1"/>
          </p:cNvSpPr>
          <p:nvPr/>
        </p:nvSpPr>
        <p:spPr bwMode="auto">
          <a:xfrm>
            <a:off x="6804025" y="1484313"/>
            <a:ext cx="1295400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1538288" y="1556792"/>
            <a:ext cx="317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/>
              <a:t>(Eur.Phys.J.C 49 (2007) 235)</a:t>
            </a:r>
            <a:endParaRPr lang="en-US" sz="1800"/>
          </a:p>
        </p:txBody>
      </p:sp>
      <p:grpSp>
        <p:nvGrpSpPr>
          <p:cNvPr id="16" name="Group 15"/>
          <p:cNvGrpSpPr/>
          <p:nvPr/>
        </p:nvGrpSpPr>
        <p:grpSpPr>
          <a:xfrm>
            <a:off x="396875" y="1916832"/>
            <a:ext cx="5688013" cy="3143250"/>
            <a:chOff x="396875" y="2143125"/>
            <a:chExt cx="5688013" cy="3143250"/>
          </a:xfrm>
        </p:grpSpPr>
        <p:pic>
          <p:nvPicPr>
            <p:cNvPr id="4107" name="Picture 9" descr="input_qqbar1"/>
            <p:cNvPicPr>
              <a:picLocks noChangeAspect="1" noChangeArrowheads="1"/>
            </p:cNvPicPr>
            <p:nvPr/>
          </p:nvPicPr>
          <p:blipFill>
            <a:blip r:embed="rId5" cstate="print"/>
            <a:srcRect t="5713" r="5930"/>
            <a:stretch>
              <a:fillRect/>
            </a:stretch>
          </p:blipFill>
          <p:spPr bwMode="auto">
            <a:xfrm>
              <a:off x="396875" y="2143125"/>
              <a:ext cx="5688013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500430" y="2571743"/>
              <a:ext cx="1188000" cy="2160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003800" y="1298575"/>
            <a:ext cx="3744664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folHlink"/>
                </a:solidFill>
              </a:rPr>
              <a:t>Predictions </a:t>
            </a:r>
            <a:r>
              <a:rPr lang="en-GB" sz="2000" dirty="0"/>
              <a:t>by Rapp (2003) </a:t>
            </a:r>
            <a:br>
              <a:rPr lang="en-GB" sz="2000" dirty="0"/>
            </a:br>
            <a:r>
              <a:rPr lang="en-GB" sz="2000" dirty="0"/>
              <a:t>for all scenarios</a:t>
            </a:r>
            <a:endParaRPr lang="en-US" sz="2000" dirty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900113" y="317600"/>
            <a:ext cx="75247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/>
              <a:t>Comparison of data to RW, BR and Vacuum </a:t>
            </a:r>
            <a:r>
              <a:rPr lang="en-GB" sz="2800" dirty="0">
                <a:sym typeface="Symbol" pitchFamily="18" charset="2"/>
              </a:rPr>
              <a:t>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4989513" y="3636963"/>
            <a:ext cx="4154487" cy="1631950"/>
          </a:xfrm>
          <a:prstGeom prst="rect">
            <a:avLst/>
          </a:prstGeom>
          <a:noFill/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/>
              <a:t>Data and predictions as shown, after acceptance filtering, </a:t>
            </a:r>
            <a:br>
              <a:rPr lang="en-GB" sz="2000"/>
            </a:br>
            <a:r>
              <a:rPr lang="en-GB" sz="2000"/>
              <a:t>roughly mirror the </a:t>
            </a:r>
            <a:r>
              <a:rPr lang="en-GB" sz="2000">
                <a:solidFill>
                  <a:schemeClr val="folHlink"/>
                </a:solidFill>
                <a:latin typeface="Symbol" pitchFamily="18" charset="2"/>
              </a:rPr>
              <a:t> r</a:t>
            </a:r>
            <a:r>
              <a:rPr lang="en-GB" sz="2000">
                <a:solidFill>
                  <a:schemeClr val="folHlink"/>
                </a:solidFill>
              </a:rPr>
              <a:t> spectral function, averaged over </a:t>
            </a:r>
            <a:br>
              <a:rPr lang="en-GB" sz="2000">
                <a:solidFill>
                  <a:schemeClr val="folHlink"/>
                </a:solidFill>
              </a:rPr>
            </a:br>
            <a:r>
              <a:rPr lang="en-GB" sz="2000">
                <a:solidFill>
                  <a:schemeClr val="folHlink"/>
                </a:solidFill>
              </a:rPr>
              <a:t>space-time and momenta.</a:t>
            </a:r>
            <a:endParaRPr lang="en-US" sz="2000" i="1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005388" y="2238375"/>
            <a:ext cx="4248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Theoretical yields normalized to data for M&lt;0.9 GeV</a:t>
            </a:r>
            <a:r>
              <a:rPr lang="en-GB"/>
              <a:t> </a:t>
            </a:r>
            <a:endParaRPr lang="en-US"/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323850" y="981075"/>
            <a:ext cx="42846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Phys. Rev. Lett. 96 (2006) 162302</a:t>
            </a:r>
            <a:endParaRPr lang="en-US" sz="2000" i="1"/>
          </a:p>
        </p:txBody>
      </p:sp>
      <p:pic>
        <p:nvPicPr>
          <p:cNvPr id="46089" name="Picture 10" descr="RhoSpectralFunction.gif"/>
          <p:cNvPicPr>
            <a:picLocks noChangeAspect="1"/>
          </p:cNvPicPr>
          <p:nvPr/>
        </p:nvPicPr>
        <p:blipFill>
          <a:blip r:embed="rId3" cstate="print"/>
          <a:srcRect t="1202" r="1865"/>
          <a:stretch>
            <a:fillRect/>
          </a:stretch>
        </p:blipFill>
        <p:spPr bwMode="auto">
          <a:xfrm>
            <a:off x="246063" y="1330325"/>
            <a:ext cx="43973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Text Box 6"/>
          <p:cNvSpPr txBox="1">
            <a:spLocks noChangeArrowheads="1"/>
          </p:cNvSpPr>
          <p:nvPr/>
        </p:nvSpPr>
        <p:spPr bwMode="auto">
          <a:xfrm>
            <a:off x="1143000" y="6140301"/>
            <a:ext cx="6786563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Only broadening of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200" dirty="0">
                <a:latin typeface="Symbol" pitchFamily="18" charset="2"/>
              </a:rPr>
              <a:t>r</a:t>
            </a:r>
            <a:r>
              <a:rPr lang="en-US" sz="2000" dirty="0"/>
              <a:t> (RW) observed, </a:t>
            </a:r>
            <a:r>
              <a:rPr lang="en-US" sz="2000" dirty="0" smtClean="0"/>
              <a:t>no </a:t>
            </a:r>
            <a:r>
              <a:rPr lang="en-US" sz="2000" dirty="0"/>
              <a:t>mass shift (BR)</a:t>
            </a:r>
            <a:r>
              <a:rPr lang="en-GB" sz="2000" dirty="0"/>
              <a:t>   </a:t>
            </a:r>
            <a:r>
              <a:rPr lang="en-US" altLang="he-IL" sz="2000" dirty="0">
                <a:cs typeface="Times New Roman (Hebrew)" charset="-79"/>
              </a:rPr>
              <a:t>             </a:t>
            </a:r>
            <a:r>
              <a:rPr lang="en-US" sz="2000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2523877" y="4725144"/>
            <a:ext cx="1440160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15875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277813"/>
            <a:ext cx="3111500" cy="936625"/>
          </a:xfrm>
        </p:spPr>
        <p:txBody>
          <a:bodyPr/>
          <a:lstStyle/>
          <a:p>
            <a:r>
              <a:rPr lang="en-GB" sz="3500" smtClean="0">
                <a:solidFill>
                  <a:schemeClr val="tx1"/>
                </a:solidFill>
              </a:rPr>
              <a:t>Outline</a:t>
            </a:r>
            <a:endParaRPr lang="en-US" sz="3500" smtClean="0">
              <a:solidFill>
                <a:schemeClr val="tx1"/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704856" cy="4464496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GB" sz="1800" dirty="0" smtClean="0">
              <a:cs typeface="Arial" charset="0"/>
            </a:endParaRPr>
          </a:p>
          <a:p>
            <a:pPr>
              <a:lnSpc>
                <a:spcPct val="70000"/>
              </a:lnSpc>
              <a:buNone/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-  Planck-like radiation and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deconfinement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-  The </a:t>
            </a:r>
            <a:r>
              <a:rPr lang="el-GR" dirty="0" smtClean="0">
                <a:solidFill>
                  <a:schemeClr val="tx1"/>
                </a:solidFill>
                <a:cs typeface="Arial" charset="0"/>
              </a:rPr>
              <a:t>ρ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spectral function and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chiral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restoration</a:t>
            </a:r>
          </a:p>
          <a:p>
            <a:pPr>
              <a:lnSpc>
                <a:spcPct val="70000"/>
              </a:lnSpc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-  Radial expansion and the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EoS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close to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GB" baseline="-25000" dirty="0" err="1" smtClean="0">
                <a:solidFill>
                  <a:schemeClr val="tx1"/>
                </a:solidFill>
                <a:cs typeface="Arial" charset="0"/>
              </a:rPr>
              <a:t>c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GB" dirty="0" smtClean="0">
                <a:cs typeface="Arial" charset="0"/>
              </a:rPr>
              <a:t>-  </a:t>
            </a:r>
            <a:r>
              <a:rPr lang="en-GB" dirty="0" err="1" smtClean="0">
                <a:cs typeface="Arial" charset="0"/>
              </a:rPr>
              <a:t>Hadron</a:t>
            </a:r>
            <a:r>
              <a:rPr lang="en-GB" dirty="0" smtClean="0">
                <a:cs typeface="Arial" charset="0"/>
              </a:rPr>
              <a:t> results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GB" dirty="0" smtClean="0">
              <a:cs typeface="Arial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dirty="0" smtClean="0">
                <a:cs typeface="Arial" charset="0"/>
              </a:rPr>
              <a:t>-  Remarks on other </a:t>
            </a:r>
            <a:r>
              <a:rPr lang="en-GB" dirty="0" err="1" smtClean="0">
                <a:cs typeface="Arial" charset="0"/>
              </a:rPr>
              <a:t>dilepton</a:t>
            </a:r>
            <a:r>
              <a:rPr lang="en-GB" dirty="0" smtClean="0">
                <a:cs typeface="Arial" charset="0"/>
              </a:rPr>
              <a:t> experiments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H.J.Specht, Erice 2012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D84F8-E0EE-4D18-8DBD-172136DE2A31}" type="slidenum">
              <a:rPr lang="en-US"/>
              <a:pPr/>
              <a:t>20</a:t>
            </a:fld>
            <a:endParaRPr lang="en-US"/>
          </a:p>
        </p:txBody>
      </p:sp>
      <p:sp>
        <p:nvSpPr>
          <p:cNvPr id="1318914" name="Text Box 2"/>
          <p:cNvSpPr txBox="1">
            <a:spLocks noChangeArrowheads="1"/>
          </p:cNvSpPr>
          <p:nvPr/>
        </p:nvSpPr>
        <p:spPr bwMode="auto">
          <a:xfrm>
            <a:off x="1403350" y="1159917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cs typeface="Arial" charset="0"/>
              </a:rPr>
              <a:t>van Hees and Rapp, Phys.Rev.Lett. 97 (2006) 102301</a:t>
            </a:r>
            <a:endParaRPr lang="en-US" sz="1600">
              <a:cs typeface="Arial" charset="0"/>
            </a:endParaRPr>
          </a:p>
        </p:txBody>
      </p:sp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5184775" y="5734050"/>
            <a:ext cx="341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/>
              <a:t>In this model, low-mass tail requires </a:t>
            </a:r>
            <a:r>
              <a:rPr lang="en-GB" sz="2000">
                <a:solidFill>
                  <a:schemeClr val="folHlink"/>
                </a:solidFill>
              </a:rPr>
              <a:t>baryon </a:t>
            </a:r>
            <a:r>
              <a:rPr lang="en-GB" sz="2000"/>
              <a:t>interactions </a:t>
            </a:r>
          </a:p>
        </p:txBody>
      </p:sp>
      <p:sp>
        <p:nvSpPr>
          <p:cNvPr id="1318916" name="Text Box 4"/>
          <p:cNvSpPr txBox="1">
            <a:spLocks noChangeArrowheads="1"/>
          </p:cNvSpPr>
          <p:nvPr/>
        </p:nvSpPr>
        <p:spPr bwMode="auto">
          <a:xfrm>
            <a:off x="539750" y="332656"/>
            <a:ext cx="81359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          Role </a:t>
            </a:r>
            <a:r>
              <a:rPr lang="en-GB" sz="2800" dirty="0"/>
              <a:t>of baryons </a:t>
            </a:r>
            <a:r>
              <a:rPr lang="en-GB" sz="2800" dirty="0" smtClean="0"/>
              <a:t>in broadening the </a:t>
            </a:r>
            <a:r>
              <a:rPr lang="el-GR" sz="2800" dirty="0" smtClean="0"/>
              <a:t>ρ</a:t>
            </a:r>
            <a:r>
              <a:rPr lang="en-GB" sz="2800" dirty="0" smtClean="0"/>
              <a:t> </a:t>
            </a:r>
            <a:endParaRPr lang="en-GB" sz="2800" dirty="0">
              <a:sym typeface="Symbol" pitchFamily="18" charset="2"/>
            </a:endParaRPr>
          </a:p>
        </p:txBody>
      </p:sp>
      <p:pic>
        <p:nvPicPr>
          <p:cNvPr id="1318917" name="Picture 5" descr="RappHees_wBaryons"/>
          <p:cNvPicPr>
            <a:picLocks noChangeAspect="1" noChangeArrowheads="1"/>
          </p:cNvPicPr>
          <p:nvPr/>
        </p:nvPicPr>
        <p:blipFill>
          <a:blip r:embed="rId3" cstate="print"/>
          <a:srcRect t="1378"/>
          <a:stretch>
            <a:fillRect/>
          </a:stretch>
        </p:blipFill>
        <p:spPr bwMode="auto">
          <a:xfrm>
            <a:off x="179388" y="1557338"/>
            <a:ext cx="4392612" cy="3973512"/>
          </a:xfrm>
          <a:prstGeom prst="rect">
            <a:avLst/>
          </a:prstGeom>
          <a:noFill/>
        </p:spPr>
      </p:pic>
      <p:pic>
        <p:nvPicPr>
          <p:cNvPr id="1318918" name="Picture 6" descr="RappHees_NoBaryons"/>
          <p:cNvPicPr>
            <a:picLocks noChangeAspect="1" noChangeArrowheads="1"/>
          </p:cNvPicPr>
          <p:nvPr/>
        </p:nvPicPr>
        <p:blipFill>
          <a:blip r:embed="rId4" cstate="print"/>
          <a:srcRect t="1741"/>
          <a:stretch>
            <a:fillRect/>
          </a:stretch>
        </p:blipFill>
        <p:spPr bwMode="auto">
          <a:xfrm>
            <a:off x="4716463" y="1557338"/>
            <a:ext cx="4392612" cy="3957637"/>
          </a:xfrm>
          <a:prstGeom prst="rect">
            <a:avLst/>
          </a:prstGeom>
          <a:noFill/>
        </p:spPr>
      </p:pic>
      <p:sp>
        <p:nvSpPr>
          <p:cNvPr id="1318919" name="Rectangle 7"/>
          <p:cNvSpPr>
            <a:spLocks noChangeArrowheads="1"/>
          </p:cNvSpPr>
          <p:nvPr/>
        </p:nvSpPr>
        <p:spPr bwMode="auto">
          <a:xfrm>
            <a:off x="323850" y="5734050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/>
              <a:t>Whole spectrum reasonably well described, even in </a:t>
            </a:r>
            <a:r>
              <a:rPr lang="en-GB" sz="2000">
                <a:solidFill>
                  <a:schemeClr val="folHlink"/>
                </a:solidFill>
              </a:rPr>
              <a:t>absolute </a:t>
            </a:r>
            <a:r>
              <a:rPr lang="en-GB" sz="2000"/>
              <a:t>terms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16013" y="188640"/>
            <a:ext cx="6985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Centrality dependence of spectral shape</a:t>
            </a:r>
            <a:endParaRPr lang="en-US" sz="2800" dirty="0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5364088" y="2996952"/>
            <a:ext cx="29523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peak:            R=C-1/2(L+U) continuum:  3/2(L+U)</a:t>
            </a:r>
            <a:endParaRPr lang="en-US" sz="16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303" y="3672601"/>
            <a:ext cx="4032682" cy="2844601"/>
            <a:chOff x="99" y="1163"/>
            <a:chExt cx="3280" cy="2512"/>
          </a:xfrm>
        </p:grpSpPr>
        <p:pic>
          <p:nvPicPr>
            <p:cNvPr id="41997" name="Picture 10" descr="rms_shape"/>
            <p:cNvPicPr>
              <a:picLocks noChangeAspect="1" noChangeArrowheads="1"/>
            </p:cNvPicPr>
            <p:nvPr/>
          </p:nvPicPr>
          <p:blipFill>
            <a:blip r:embed="rId2" cstate="print"/>
            <a:srcRect t="3346" r="5302"/>
            <a:stretch>
              <a:fillRect/>
            </a:stretch>
          </p:blipFill>
          <p:spPr bwMode="auto">
            <a:xfrm>
              <a:off x="99" y="1163"/>
              <a:ext cx="3280" cy="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8" name="Oval 11"/>
            <p:cNvSpPr>
              <a:spLocks noChangeArrowheads="1"/>
            </p:cNvSpPr>
            <p:nvPr/>
          </p:nvSpPr>
          <p:spPr bwMode="auto">
            <a:xfrm>
              <a:off x="2018" y="3010"/>
              <a:ext cx="862" cy="227"/>
            </a:xfrm>
            <a:prstGeom prst="ellipse">
              <a:avLst/>
            </a:prstGeom>
            <a:solidFill>
              <a:schemeClr val="accent1">
                <a:alpha val="36862"/>
              </a:scheme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1999" name="Oval 12"/>
            <p:cNvSpPr>
              <a:spLocks noChangeArrowheads="1"/>
            </p:cNvSpPr>
            <p:nvPr/>
          </p:nvSpPr>
          <p:spPr bwMode="auto">
            <a:xfrm>
              <a:off x="2068" y="1539"/>
              <a:ext cx="1088" cy="254"/>
            </a:xfrm>
            <a:prstGeom prst="ellipse">
              <a:avLst/>
            </a:prstGeom>
            <a:solidFill>
              <a:schemeClr val="accent1">
                <a:alpha val="36862"/>
              </a:scheme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4722515" y="5693186"/>
            <a:ext cx="38893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- </a:t>
            </a:r>
            <a:r>
              <a:rPr lang="en-GB" sz="2000" dirty="0" smtClean="0"/>
              <a:t>near divergence of the width </a:t>
            </a:r>
            <a:endParaRPr lang="en-US" sz="2000" dirty="0">
              <a:latin typeface="Symbol" pitchFamily="18" charset="2"/>
            </a:endParaRPr>
          </a:p>
        </p:txBody>
      </p:sp>
      <p:pic>
        <p:nvPicPr>
          <p:cNvPr id="41992" name="Picture 12" descr="RhoClock_v1.gif"/>
          <p:cNvPicPr>
            <a:picLocks noChangeAspect="1"/>
          </p:cNvPicPr>
          <p:nvPr/>
        </p:nvPicPr>
        <p:blipFill>
          <a:blip r:embed="rId3" cstate="print"/>
          <a:srcRect t="3751" r="2879"/>
          <a:stretch>
            <a:fillRect/>
          </a:stretch>
        </p:blipFill>
        <p:spPr bwMode="auto">
          <a:xfrm>
            <a:off x="395536" y="817289"/>
            <a:ext cx="3998788" cy="27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4714875" y="4221088"/>
            <a:ext cx="4500563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folHlink"/>
                </a:solidFill>
              </a:rPr>
              <a:t>  </a:t>
            </a:r>
            <a:r>
              <a:rPr lang="en-US" sz="2000" dirty="0"/>
              <a:t>reflects the number of </a:t>
            </a:r>
            <a:r>
              <a:rPr lang="en-US" sz="2000" dirty="0" err="1">
                <a:latin typeface="Symbol" pitchFamily="18" charset="2"/>
              </a:rPr>
              <a:t>r</a:t>
            </a:r>
            <a:r>
              <a:rPr lang="en-US" sz="2000" dirty="0" err="1"/>
              <a:t>‘s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  regenerated in </a:t>
            </a:r>
            <a:r>
              <a:rPr lang="en-US" altLang="ja-JP" sz="2000" dirty="0" err="1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2000" baseline="30000" dirty="0" err="1" smtClean="0">
                <a:latin typeface="Symbol" pitchFamily="18" charset="2"/>
                <a:ea typeface="ＭＳ Ｐゴシック" pitchFamily="50" charset="-128"/>
              </a:rPr>
              <a:t>+</a:t>
            </a:r>
            <a:r>
              <a:rPr lang="en-US" altLang="ja-JP" sz="2000" dirty="0" err="1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2000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sz="2000" dirty="0" smtClean="0">
                <a:ea typeface="ＭＳ Ｐゴシック" pitchFamily="50" charset="-128"/>
              </a:rPr>
              <a:t> </a:t>
            </a:r>
            <a:r>
              <a:rPr lang="en-US" altLang="ja-JP" sz="2000" dirty="0">
                <a:ea typeface="ＭＳ Ｐゴシック" pitchFamily="50" charset="-128"/>
              </a:rPr>
              <a:t>→ </a:t>
            </a:r>
            <a:r>
              <a:rPr lang="en-US" altLang="ja-JP" sz="2000" dirty="0">
                <a:latin typeface="Symbol" pitchFamily="18" charset="2"/>
                <a:ea typeface="ＭＳ Ｐゴシック" pitchFamily="50" charset="-128"/>
              </a:rPr>
              <a:t>r</a:t>
            </a:r>
            <a:r>
              <a:rPr lang="en-US" altLang="ja-JP" sz="2000" dirty="0">
                <a:ea typeface="ＭＳ Ｐゴシック" pitchFamily="50" charset="-128"/>
              </a:rPr>
              <a:t>* → </a:t>
            </a:r>
            <a:r>
              <a:rPr lang="en-US" altLang="ja-JP" sz="2000" dirty="0" err="1" smtClean="0">
                <a:latin typeface="Symbol" pitchFamily="18" charset="2"/>
                <a:ea typeface="ＭＳ Ｐゴシック" pitchFamily="50" charset="-128"/>
              </a:rPr>
              <a:t>m</a:t>
            </a:r>
            <a:r>
              <a:rPr lang="en-US" altLang="ja-JP" sz="2000" baseline="30000" dirty="0" err="1" smtClean="0">
                <a:latin typeface="Symbol" pitchFamily="18" charset="2"/>
                <a:ea typeface="ＭＳ Ｐゴシック" pitchFamily="50" charset="-128"/>
              </a:rPr>
              <a:t>+</a:t>
            </a:r>
            <a:r>
              <a:rPr lang="en-US" altLang="ja-JP" sz="2000" dirty="0" err="1" smtClean="0">
                <a:latin typeface="Symbol" pitchFamily="18" charset="2"/>
                <a:ea typeface="ＭＳ Ｐゴシック" pitchFamily="50" charset="-128"/>
              </a:rPr>
              <a:t>m</a:t>
            </a:r>
            <a:r>
              <a:rPr lang="en-US" altLang="ja-JP" sz="2000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</a:t>
            </a:r>
          </a:p>
        </p:txBody>
      </p:sp>
      <p:sp>
        <p:nvSpPr>
          <p:cNvPr id="41994" name="Text Box 15"/>
          <p:cNvSpPr txBox="1">
            <a:spLocks noChangeArrowheads="1"/>
          </p:cNvSpPr>
          <p:nvPr/>
        </p:nvSpPr>
        <p:spPr bwMode="auto">
          <a:xfrm>
            <a:off x="4714875" y="3861048"/>
            <a:ext cx="44291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000" dirty="0"/>
              <a:t> rapid increase of relative yield </a:t>
            </a:r>
          </a:p>
        </p:txBody>
      </p:sp>
      <p:pic>
        <p:nvPicPr>
          <p:cNvPr id="41995" name="Picture 16" descr="ShapeDefinition.gif"/>
          <p:cNvPicPr>
            <a:picLocks noChangeAspect="1"/>
          </p:cNvPicPr>
          <p:nvPr/>
        </p:nvPicPr>
        <p:blipFill>
          <a:blip r:embed="rId4" cstate="print"/>
          <a:srcRect t="6844" r="4665"/>
          <a:stretch>
            <a:fillRect/>
          </a:stretch>
        </p:blipFill>
        <p:spPr bwMode="auto">
          <a:xfrm>
            <a:off x="5148064" y="836712"/>
            <a:ext cx="3044204" cy="20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Text Box 6"/>
          <p:cNvSpPr txBox="1">
            <a:spLocks noChangeArrowheads="1"/>
          </p:cNvSpPr>
          <p:nvPr/>
        </p:nvSpPr>
        <p:spPr bwMode="auto">
          <a:xfrm>
            <a:off x="5364088" y="4973106"/>
            <a:ext cx="2601416" cy="40011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  <a:sym typeface="Wingdings" pitchFamily="2" charset="2"/>
              </a:rPr>
              <a:t>  </a:t>
            </a:r>
            <a:r>
              <a:rPr lang="en-GB" sz="2000" dirty="0" smtClean="0">
                <a:solidFill>
                  <a:srgbClr val="FFC000"/>
                </a:solidFill>
              </a:rPr>
              <a:t>‘</a:t>
            </a:r>
            <a:r>
              <a:rPr lang="el-GR" sz="2000" dirty="0">
                <a:solidFill>
                  <a:srgbClr val="FFC000"/>
                </a:solidFill>
              </a:rPr>
              <a:t>ρ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clock’   </a:t>
            </a:r>
            <a:r>
              <a:rPr lang="en-US" altLang="he-IL" sz="2000" dirty="0">
                <a:solidFill>
                  <a:srgbClr val="FFC000"/>
                </a:solidFill>
                <a:cs typeface="Times New Roman (Hebrew)" charset="-79"/>
              </a:rPr>
              <a:t>             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D5C3D-FA4A-4B1D-B78D-95DEA58FF35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92080" y="6094457"/>
            <a:ext cx="309728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rgbClr val="FFC000"/>
                </a:solidFill>
              </a:rPr>
              <a:t>  ‘melting’ </a:t>
            </a:r>
            <a:r>
              <a:rPr lang="en-GB" sz="2000" dirty="0">
                <a:solidFill>
                  <a:srgbClr val="FFC000"/>
                </a:solidFill>
              </a:rPr>
              <a:t>of the</a:t>
            </a:r>
            <a:r>
              <a:rPr lang="en-GB" sz="20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GB" sz="2200" dirty="0">
                <a:solidFill>
                  <a:srgbClr val="FFC000"/>
                </a:solidFill>
                <a:latin typeface="Symbol" pitchFamily="18" charset="2"/>
              </a:rPr>
              <a:t>r</a:t>
            </a:r>
            <a:endParaRPr lang="en-US" sz="2200" dirty="0">
              <a:solidFill>
                <a:srgbClr val="FFC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62138" y="1916113"/>
            <a:ext cx="549275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331640" y="2276872"/>
            <a:ext cx="6624736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40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Radial expansion and the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        </a:t>
            </a:r>
            <a:r>
              <a:rPr lang="en-GB" sz="4000" dirty="0" err="1" smtClean="0">
                <a:solidFill>
                  <a:schemeClr val="tx2"/>
                </a:solidFill>
                <a:sym typeface="Wingdings" pitchFamily="2" charset="2"/>
              </a:rPr>
              <a:t>EoS</a:t>
            </a: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close to </a:t>
            </a:r>
            <a:r>
              <a:rPr lang="en-GB" sz="4000" dirty="0" err="1" smtClean="0">
                <a:solidFill>
                  <a:schemeClr val="tx2"/>
                </a:solidFill>
                <a:sym typeface="Wingdings" pitchFamily="2" charset="2"/>
              </a:rPr>
              <a:t>T</a:t>
            </a:r>
            <a:r>
              <a:rPr lang="en-GB" sz="4000" baseline="-25000" dirty="0" err="1" smtClean="0">
                <a:solidFill>
                  <a:schemeClr val="tx2"/>
                </a:solidFill>
                <a:sym typeface="Wingdings" pitchFamily="2" charset="2"/>
              </a:rPr>
              <a:t>c</a:t>
            </a: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42863" y="6613525"/>
            <a:ext cx="3543301" cy="244475"/>
          </a:xfrm>
        </p:spPr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2055A9-D66D-4F12-82C5-561BF3E551D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4819" name="Picture 2" descr="MtSpectra"/>
          <p:cNvPicPr>
            <a:picLocks noChangeAspect="1" noChangeArrowheads="1"/>
          </p:cNvPicPr>
          <p:nvPr/>
        </p:nvPicPr>
        <p:blipFill>
          <a:blip r:embed="rId2" cstate="print"/>
          <a:srcRect t="2307" r="2362" b="1245"/>
          <a:stretch>
            <a:fillRect/>
          </a:stretch>
        </p:blipFill>
        <p:spPr bwMode="auto">
          <a:xfrm>
            <a:off x="395288" y="1612900"/>
            <a:ext cx="4075112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 t="52530" r="8183" b="604"/>
          <a:stretch>
            <a:fillRect/>
          </a:stretch>
        </p:blipFill>
        <p:spPr bwMode="auto">
          <a:xfrm>
            <a:off x="4841875" y="1609725"/>
            <a:ext cx="3906838" cy="412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 rot="-5400000">
            <a:off x="4828381" y="1835945"/>
            <a:ext cx="492125" cy="850106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C000"/>
                </a:solidFill>
              </a:rPr>
              <a:t> all </a:t>
            </a:r>
            <a:r>
              <a:rPr lang="en-US" sz="2000" dirty="0" err="1">
                <a:solidFill>
                  <a:srgbClr val="FFC000"/>
                </a:solidFill>
              </a:rPr>
              <a:t>m</a:t>
            </a:r>
            <a:r>
              <a:rPr lang="en-US" sz="2000" baseline="-25000" dirty="0" err="1">
                <a:solidFill>
                  <a:srgbClr val="FFC000"/>
                </a:solidFill>
              </a:rPr>
              <a:t>T</a:t>
            </a:r>
            <a:r>
              <a:rPr lang="en-US" sz="2000" dirty="0">
                <a:solidFill>
                  <a:srgbClr val="FFC000"/>
                </a:solidFill>
              </a:rPr>
              <a:t> spectra exponential </a:t>
            </a:r>
            <a:r>
              <a:rPr lang="en-US" sz="2000" dirty="0"/>
              <a:t> for 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-M &gt; 0.1 </a:t>
            </a:r>
            <a:r>
              <a:rPr lang="en-US" sz="2000" dirty="0" err="1"/>
              <a:t>GeV</a:t>
            </a:r>
            <a:r>
              <a:rPr lang="en-US" sz="2000" dirty="0"/>
              <a:t>;  &lt;0.1 </a:t>
            </a:r>
            <a:r>
              <a:rPr lang="en-US" sz="2000" dirty="0" err="1"/>
              <a:t>GeV</a:t>
            </a:r>
            <a:r>
              <a:rPr lang="en-US" sz="2000" dirty="0"/>
              <a:t> ??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 rot="-5400000">
            <a:off x="5768182" y="3975893"/>
            <a:ext cx="48895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IMR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 rot="-5400000">
            <a:off x="1267619" y="4069557"/>
            <a:ext cx="488950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LMR</a:t>
            </a:r>
          </a:p>
        </p:txBody>
      </p:sp>
      <p:sp>
        <p:nvSpPr>
          <p:cNvPr id="34824" name="Text Box 3"/>
          <p:cNvSpPr txBox="1">
            <a:spLocks noChangeArrowheads="1"/>
          </p:cNvSpPr>
          <p:nvPr/>
        </p:nvSpPr>
        <p:spPr bwMode="auto">
          <a:xfrm>
            <a:off x="627063" y="214313"/>
            <a:ext cx="83581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/>
              <a:t>Transverse mass distributions of excess dimuons</a:t>
            </a:r>
            <a:endParaRPr lang="en-US" sz="28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30463" y="857250"/>
            <a:ext cx="42846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000"/>
              <a:t>transverse mass: m</a:t>
            </a:r>
            <a:r>
              <a:rPr lang="it-IT" sz="2000" baseline="-25000"/>
              <a:t>T</a:t>
            </a:r>
            <a:r>
              <a:rPr lang="it-IT" sz="2000"/>
              <a:t> = (p</a:t>
            </a:r>
            <a:r>
              <a:rPr lang="it-IT" sz="2000" baseline="-25000"/>
              <a:t>T</a:t>
            </a:r>
            <a:r>
              <a:rPr lang="it-IT" sz="2000" baseline="30000"/>
              <a:t>2</a:t>
            </a:r>
            <a:r>
              <a:rPr lang="it-IT" sz="2000"/>
              <a:t> + M</a:t>
            </a:r>
            <a:r>
              <a:rPr lang="it-IT" sz="2000" baseline="30000"/>
              <a:t>2</a:t>
            </a:r>
            <a:r>
              <a:rPr lang="it-IT" sz="2000"/>
              <a:t>)</a:t>
            </a:r>
            <a:r>
              <a:rPr lang="it-IT" sz="2000" baseline="30000"/>
              <a:t>1/2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57188" y="1243013"/>
            <a:ext cx="47863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Phys. Rev. Lett. 100 (2008) 022302</a:t>
            </a:r>
            <a:endParaRPr lang="en-US" sz="2000" i="1"/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5072063" y="1243013"/>
            <a:ext cx="37861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Eur. Phys. J. C 59 (2009) 607</a:t>
            </a:r>
            <a:endParaRPr lang="en-US" sz="2000" i="1"/>
          </a:p>
        </p:txBody>
      </p:sp>
      <p:sp>
        <p:nvSpPr>
          <p:cNvPr id="34828" name="Text Box 6"/>
          <p:cNvSpPr txBox="1">
            <a:spLocks noChangeArrowheads="1"/>
          </p:cNvSpPr>
          <p:nvPr/>
        </p:nvSpPr>
        <p:spPr bwMode="auto">
          <a:xfrm>
            <a:off x="587400" y="6308725"/>
            <a:ext cx="463267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200" dirty="0"/>
              <a:t>fit  with 1/m</a:t>
            </a:r>
            <a:r>
              <a:rPr lang="it-IT" sz="2200" baseline="-25000" dirty="0"/>
              <a:t>T</a:t>
            </a:r>
            <a:r>
              <a:rPr lang="it-IT" sz="2200" dirty="0"/>
              <a:t> dN/m</a:t>
            </a:r>
            <a:r>
              <a:rPr lang="it-IT" sz="2200" baseline="-25000" dirty="0"/>
              <a:t>T</a:t>
            </a:r>
            <a:r>
              <a:rPr lang="it-IT" sz="2200" dirty="0"/>
              <a:t> ~ exp(-m</a:t>
            </a:r>
            <a:r>
              <a:rPr lang="it-IT" sz="2200" baseline="-25000" dirty="0"/>
              <a:t>T</a:t>
            </a:r>
            <a:r>
              <a:rPr lang="it-IT" sz="2200" dirty="0"/>
              <a:t>/T</a:t>
            </a:r>
            <a:r>
              <a:rPr lang="it-IT" sz="2200" baseline="-25000" dirty="0"/>
              <a:t>eff</a:t>
            </a:r>
            <a:r>
              <a:rPr lang="it-IT" sz="2200" dirty="0" smtClean="0"/>
              <a:t>);</a:t>
            </a:r>
            <a:endParaRPr lang="it-IT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12568" y="6341258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– ‘effective temperature’ 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D6BEA0-5F7D-42DF-877E-9280A569A5A1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11188" y="283865"/>
            <a:ext cx="8064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00" dirty="0"/>
              <a:t>The rise and fall of radial flow of thermal dimuons </a:t>
            </a:r>
            <a:endParaRPr lang="en-US" sz="20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443538" y="806450"/>
            <a:ext cx="3700462" cy="190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endParaRPr lang="it-IT" sz="2000"/>
          </a:p>
          <a:p>
            <a:pPr>
              <a:buClr>
                <a:schemeClr val="accent1"/>
              </a:buClr>
              <a:buSzPct val="150000"/>
            </a:pPr>
            <a:r>
              <a:rPr lang="it-IT" sz="2000"/>
              <a:t>Strong rise of T</a:t>
            </a:r>
            <a:r>
              <a:rPr lang="it-IT" sz="2000" baseline="-25000"/>
              <a:t>eff</a:t>
            </a:r>
            <a:r>
              <a:rPr lang="it-IT" sz="2000"/>
              <a:t> with dimuon mass, followed by a sudden </a:t>
            </a:r>
            <a:br>
              <a:rPr lang="it-IT" sz="2000"/>
            </a:br>
            <a:r>
              <a:rPr lang="it-IT" sz="2000"/>
              <a:t>drop for M&gt;1 GeV </a:t>
            </a:r>
            <a:endParaRPr lang="it-IT" sz="1800"/>
          </a:p>
          <a:p>
            <a:pPr>
              <a:buClr>
                <a:schemeClr val="accent1"/>
              </a:buClr>
              <a:buSzPct val="150000"/>
            </a:pPr>
            <a:endParaRPr lang="it-IT" sz="2000"/>
          </a:p>
          <a:p>
            <a:pPr>
              <a:buClr>
                <a:schemeClr val="accent1"/>
              </a:buClr>
              <a:buSzPct val="150000"/>
            </a:pPr>
            <a:endParaRPr lang="it-IT" sz="18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443538" y="2347913"/>
            <a:ext cx="3700462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000">
                <a:solidFill>
                  <a:srgbClr val="FF0066"/>
                </a:solidFill>
              </a:rPr>
              <a:t>Rise</a:t>
            </a:r>
            <a:r>
              <a:rPr lang="it-IT" sz="2000"/>
              <a:t> consistent with </a:t>
            </a:r>
            <a:r>
              <a:rPr lang="it-IT" sz="2000">
                <a:solidFill>
                  <a:schemeClr val="folHlink"/>
                </a:solidFill>
              </a:rPr>
              <a:t>radial flow of a hadronic source </a:t>
            </a:r>
            <a:r>
              <a:rPr lang="it-IT" sz="2000"/>
              <a:t>(here </a:t>
            </a:r>
            <a:br>
              <a:rPr lang="it-IT" sz="2000"/>
            </a:br>
            <a:r>
              <a:rPr lang="it-IT" sz="2000">
                <a:latin typeface="Symbol" pitchFamily="18" charset="2"/>
              </a:rPr>
              <a:t>p</a:t>
            </a:r>
            <a:r>
              <a:rPr lang="it-IT" sz="2000" baseline="30000">
                <a:latin typeface="Symbol" pitchFamily="18" charset="2"/>
              </a:rPr>
              <a:t>+</a:t>
            </a:r>
            <a:r>
              <a:rPr lang="it-IT" sz="2000">
                <a:latin typeface="Symbol" pitchFamily="18" charset="2"/>
              </a:rPr>
              <a:t>p</a:t>
            </a:r>
            <a:r>
              <a:rPr lang="it-IT" sz="2000" baseline="30000">
                <a:latin typeface="Symbol" pitchFamily="18" charset="2"/>
              </a:rPr>
              <a:t>-</a:t>
            </a:r>
            <a:r>
              <a:rPr lang="it-IT" sz="2000"/>
              <a:t>→</a:t>
            </a:r>
            <a:r>
              <a:rPr lang="it-IT" sz="2000">
                <a:latin typeface="Symbol" pitchFamily="18" charset="2"/>
              </a:rPr>
              <a:t>r</a:t>
            </a:r>
            <a:r>
              <a:rPr lang="it-IT" sz="2000"/>
              <a:t>→</a:t>
            </a:r>
            <a:r>
              <a:rPr lang="it-IT" sz="2000">
                <a:latin typeface="Symbol" pitchFamily="18" charset="2"/>
              </a:rPr>
              <a:t>m</a:t>
            </a:r>
            <a:r>
              <a:rPr lang="it-IT" sz="2000" baseline="30000">
                <a:latin typeface="Symbol" pitchFamily="18" charset="2"/>
              </a:rPr>
              <a:t>+</a:t>
            </a:r>
            <a:r>
              <a:rPr lang="it-IT" sz="2000">
                <a:latin typeface="Symbol" pitchFamily="18" charset="2"/>
              </a:rPr>
              <a:t>m</a:t>
            </a:r>
            <a:r>
              <a:rPr lang="it-IT" sz="2000" baseline="30000">
                <a:latin typeface="Symbol" pitchFamily="18" charset="2"/>
              </a:rPr>
              <a:t>-</a:t>
            </a:r>
            <a:r>
              <a:rPr lang="it-IT" sz="2000"/>
              <a:t>),  taking the freeze-out  </a:t>
            </a:r>
            <a:r>
              <a:rPr lang="el-GR" sz="2000"/>
              <a:t>ρ</a:t>
            </a:r>
            <a:r>
              <a:rPr lang="it-IT" sz="2000"/>
              <a:t> as the reference</a:t>
            </a:r>
            <a:br>
              <a:rPr lang="it-IT" sz="2000"/>
            </a:br>
            <a:r>
              <a:rPr lang="it-IT" sz="2000"/>
              <a:t>( from a separate analysis of the </a:t>
            </a:r>
            <a:r>
              <a:rPr lang="el-GR" sz="2000"/>
              <a:t>ρ</a:t>
            </a:r>
            <a:r>
              <a:rPr lang="en-US" sz="2000"/>
              <a:t> peak and the continuum)</a:t>
            </a:r>
            <a:endParaRPr lang="it-IT" sz="1800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437188" y="4475163"/>
            <a:ext cx="388778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0000"/>
            </a:pPr>
            <a:r>
              <a:rPr lang="it-IT" sz="2000" dirty="0">
                <a:solidFill>
                  <a:srgbClr val="FF0066"/>
                </a:solidFill>
              </a:rPr>
              <a:t>Drop</a:t>
            </a:r>
            <a:r>
              <a:rPr lang="it-IT" sz="2000" dirty="0"/>
              <a:t> signals sudden </a:t>
            </a:r>
            <a:r>
              <a:rPr lang="it-IT" sz="2000" dirty="0" smtClean="0"/>
              <a:t>transition </a:t>
            </a:r>
            <a:br>
              <a:rPr lang="it-IT" sz="2000" dirty="0" smtClean="0"/>
            </a:br>
            <a:r>
              <a:rPr lang="it-IT" sz="2000" dirty="0" smtClean="0"/>
              <a:t>to a </a:t>
            </a:r>
            <a:r>
              <a:rPr lang="it-IT" sz="2000" dirty="0" smtClean="0">
                <a:solidFill>
                  <a:schemeClr val="folHlink"/>
                </a:solidFill>
              </a:rPr>
              <a:t>low-flow</a:t>
            </a:r>
            <a:r>
              <a:rPr lang="it-IT" sz="2000" dirty="0" smtClean="0"/>
              <a:t>, </a:t>
            </a:r>
            <a:r>
              <a:rPr lang="it-IT" sz="2000" dirty="0"/>
              <a:t>i.e</a:t>
            </a:r>
            <a:r>
              <a:rPr lang="it-IT" sz="2000" dirty="0" smtClean="0"/>
              <a:t>. an </a:t>
            </a:r>
            <a:r>
              <a:rPr lang="it-IT" sz="2000" dirty="0" smtClean="0">
                <a:solidFill>
                  <a:schemeClr val="folHlink"/>
                </a:solidFill>
              </a:rPr>
              <a:t/>
            </a:r>
            <a:br>
              <a:rPr lang="it-IT" sz="2000" dirty="0" smtClean="0">
                <a:solidFill>
                  <a:schemeClr val="folHlink"/>
                </a:solidFill>
              </a:rPr>
            </a:br>
            <a:r>
              <a:rPr lang="it-IT" sz="2000" dirty="0" smtClean="0">
                <a:solidFill>
                  <a:schemeClr val="folHlink"/>
                </a:solidFill>
              </a:rPr>
              <a:t>early source </a:t>
            </a:r>
            <a:r>
              <a:rPr lang="it-IT" sz="2000" dirty="0" smtClean="0">
                <a:solidFill>
                  <a:schemeClr val="folHlink"/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folHlink"/>
                </a:solidFill>
              </a:rPr>
              <a:t>partonic origin</a:t>
            </a:r>
            <a:r>
              <a:rPr lang="it-IT" sz="2000" dirty="0">
                <a:solidFill>
                  <a:schemeClr val="folHlink"/>
                </a:solidFill>
              </a:rPr>
              <a:t/>
            </a:r>
            <a:br>
              <a:rPr lang="it-IT" sz="2000" dirty="0">
                <a:solidFill>
                  <a:schemeClr val="folHlink"/>
                </a:solidFill>
              </a:rPr>
            </a:br>
            <a:r>
              <a:rPr lang="it-IT" sz="2000" dirty="0"/>
              <a:t>(here qq→</a:t>
            </a:r>
            <a:r>
              <a:rPr lang="it-IT" sz="2000" dirty="0">
                <a:latin typeface="Symbol" pitchFamily="18" charset="2"/>
              </a:rPr>
              <a:t>m</a:t>
            </a:r>
            <a:r>
              <a:rPr lang="it-IT" sz="2000" baseline="30000" dirty="0">
                <a:latin typeface="Symbol" pitchFamily="18" charset="2"/>
              </a:rPr>
              <a:t>+</a:t>
            </a:r>
            <a:r>
              <a:rPr lang="it-IT" sz="2000" dirty="0">
                <a:latin typeface="Symbol" pitchFamily="18" charset="2"/>
              </a:rPr>
              <a:t>m</a:t>
            </a:r>
            <a:r>
              <a:rPr lang="it-IT" sz="2000" baseline="30000" dirty="0">
                <a:latin typeface="Symbol" pitchFamily="18" charset="2"/>
              </a:rPr>
              <a:t>-</a:t>
            </a:r>
            <a:r>
              <a:rPr lang="it-IT" sz="2000" dirty="0"/>
              <a:t>)</a:t>
            </a:r>
            <a:endParaRPr lang="it-IT" sz="1800" dirty="0"/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71500" y="885825"/>
            <a:ext cx="47863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Phys. Rev. Lett. 100 (2008) 022302</a:t>
            </a:r>
            <a:endParaRPr lang="en-US" sz="2000" i="1"/>
          </a:p>
        </p:txBody>
      </p:sp>
      <p:pic>
        <p:nvPicPr>
          <p:cNvPr id="41992" name="Picture 10" descr="Teff_Seminar.gif"/>
          <p:cNvPicPr>
            <a:picLocks noChangeAspect="1"/>
          </p:cNvPicPr>
          <p:nvPr/>
        </p:nvPicPr>
        <p:blipFill>
          <a:blip r:embed="rId3" cstate="print"/>
          <a:srcRect t="1401"/>
          <a:stretch>
            <a:fillRect/>
          </a:stretch>
        </p:blipFill>
        <p:spPr bwMode="auto">
          <a:xfrm>
            <a:off x="357188" y="1255713"/>
            <a:ext cx="4786312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6"/>
          <p:cNvSpPr txBox="1">
            <a:spLocks noChangeArrowheads="1"/>
          </p:cNvSpPr>
          <p:nvPr/>
        </p:nvSpPr>
        <p:spPr bwMode="auto">
          <a:xfrm>
            <a:off x="971600" y="6125294"/>
            <a:ext cx="7056784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/>
              <a:t>   Dominance of </a:t>
            </a:r>
            <a:r>
              <a:rPr lang="en-US" sz="2000" dirty="0" err="1" smtClean="0"/>
              <a:t>partons</a:t>
            </a:r>
            <a:r>
              <a:rPr lang="en-US" sz="2000" dirty="0" smtClean="0"/>
              <a:t> for  M&gt;1 </a:t>
            </a:r>
            <a:r>
              <a:rPr lang="en-US" sz="2000" dirty="0" err="1" smtClean="0"/>
              <a:t>GeV</a:t>
            </a:r>
            <a:r>
              <a:rPr lang="en-US" sz="2000" dirty="0" smtClean="0"/>
              <a:t> also from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spectra </a:t>
            </a:r>
            <a:endParaRPr lang="en-US" sz="2000" dirty="0"/>
          </a:p>
        </p:txBody>
      </p:sp>
      <p:cxnSp>
        <p:nvCxnSpPr>
          <p:cNvPr id="41994" name="Straight Connector 11"/>
          <p:cNvCxnSpPr>
            <a:cxnSpLocks noChangeShapeType="1"/>
          </p:cNvCxnSpPr>
          <p:nvPr/>
        </p:nvCxnSpPr>
        <p:spPr bwMode="auto">
          <a:xfrm rot="10800000">
            <a:off x="6321425" y="5489575"/>
            <a:ext cx="142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 descr="\\cern.ch\dfs\Users\s\sdamjano\Desktop\Hans_Kolloquium_HD2011\InclusiveMassSpectrum_Na60.gif"/>
          <p:cNvPicPr>
            <a:picLocks noChangeAspect="1" noChangeArrowheads="1"/>
          </p:cNvPicPr>
          <p:nvPr/>
        </p:nvPicPr>
        <p:blipFill>
          <a:blip r:embed="rId3" cstate="print"/>
          <a:srcRect t="4094" r="1564"/>
          <a:stretch>
            <a:fillRect/>
          </a:stretch>
        </p:blipFill>
        <p:spPr bwMode="auto">
          <a:xfrm>
            <a:off x="351992" y="775590"/>
            <a:ext cx="3240360" cy="2969906"/>
          </a:xfrm>
          <a:prstGeom prst="rect">
            <a:avLst/>
          </a:prstGeom>
          <a:noFill/>
        </p:spPr>
      </p:pic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2F3A69-D347-4405-B237-19320608F3D9}" type="slidenum">
              <a:rPr lang="en-US" smtClean="0">
                <a:latin typeface="Arial" pitchFamily="34" charset="0"/>
              </a:rPr>
              <a:pPr>
                <a:defRPr/>
              </a:pPr>
              <a:t>25</a:t>
            </a:fld>
            <a:endParaRPr lang="en-US" dirty="0" smtClean="0">
              <a:latin typeface="Arial" pitchFamily="34" charset="0"/>
            </a:endParaRPr>
          </a:p>
        </p:txBody>
      </p:sp>
      <p:pic>
        <p:nvPicPr>
          <p:cNvPr id="44046" name="Picture 10" descr="Teff_Seminar.gif"/>
          <p:cNvPicPr>
            <a:picLocks noChangeAspect="1"/>
          </p:cNvPicPr>
          <p:nvPr/>
        </p:nvPicPr>
        <p:blipFill>
          <a:blip r:embed="rId4" cstate="print"/>
          <a:srcRect t="1401"/>
          <a:stretch>
            <a:fillRect/>
          </a:stretch>
        </p:blipFill>
        <p:spPr bwMode="auto">
          <a:xfrm>
            <a:off x="354013" y="3807594"/>
            <a:ext cx="3217862" cy="283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605730" y="129315"/>
            <a:ext cx="8286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800" dirty="0" smtClean="0"/>
              <a:t>Combined conclusions from mass and p</a:t>
            </a:r>
            <a:r>
              <a:rPr lang="it-IT" sz="2800" baseline="-25000" dirty="0" smtClean="0"/>
              <a:t>T</a:t>
            </a:r>
            <a:r>
              <a:rPr lang="it-IT" sz="2800" dirty="0" smtClean="0"/>
              <a:t> spectra</a:t>
            </a:r>
            <a:endParaRPr lang="en-US" sz="2000" baseline="-25000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45696" y="4165500"/>
            <a:ext cx="48245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ym typeface="Wingdings" pitchFamily="2" charset="2"/>
              </a:rPr>
              <a:t>mass spectrum:    T</a:t>
            </a:r>
            <a:r>
              <a:rPr lang="en-US" sz="2000" baseline="-25000" dirty="0" smtClean="0">
                <a:sym typeface="Wingdings" pitchFamily="2" charset="2"/>
              </a:rPr>
              <a:t>        </a:t>
            </a:r>
            <a:r>
              <a:rPr lang="en-US" sz="2000" dirty="0" smtClean="0">
                <a:sym typeface="Wingdings" pitchFamily="2" charset="2"/>
              </a:rPr>
              <a:t>=  205</a:t>
            </a:r>
            <a:r>
              <a:rPr lang="en-US" sz="2000" dirty="0" smtClean="0">
                <a:latin typeface="Arial"/>
                <a:cs typeface="Arial"/>
                <a:sym typeface="Wingdings" pitchFamily="2" charset="2"/>
              </a:rPr>
              <a:t>±</a:t>
            </a:r>
            <a:r>
              <a:rPr lang="en-US" sz="2000" dirty="0" smtClean="0">
                <a:sym typeface="Wingdings" pitchFamily="2" charset="2"/>
              </a:rPr>
              <a:t>12 </a:t>
            </a:r>
            <a:r>
              <a:rPr lang="en-US" sz="2000" dirty="0" err="1" smtClean="0">
                <a:sym typeface="Wingdings" pitchFamily="2" charset="2"/>
              </a:rPr>
              <a:t>MeV</a:t>
            </a:r>
            <a:r>
              <a:rPr lang="en-US" sz="2000" dirty="0" smtClean="0">
                <a:sym typeface="Wingdings" pitchFamily="2" charset="2"/>
              </a:rPr>
              <a:t>  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79912" y="3284984"/>
            <a:ext cx="4874772" cy="3344228"/>
            <a:chOff x="3779912" y="3284984"/>
            <a:chExt cx="4874772" cy="3344228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974164" y="4458884"/>
              <a:ext cx="468052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err="1" smtClean="0">
                  <a:sym typeface="Wingdings" pitchFamily="2" charset="2"/>
                </a:rPr>
                <a:t>p</a:t>
              </a:r>
              <a:r>
                <a:rPr lang="en-US" sz="2000" baseline="-25000" dirty="0" err="1" smtClean="0">
                  <a:sym typeface="Wingdings" pitchFamily="2" charset="2"/>
                </a:rPr>
                <a:t>T</a:t>
              </a:r>
              <a:r>
                <a:rPr lang="en-US" sz="2000" baseline="-25000" dirty="0" smtClean="0">
                  <a:sym typeface="Wingdings" pitchFamily="2" charset="2"/>
                </a:rPr>
                <a:t> </a:t>
              </a:r>
              <a:r>
                <a:rPr lang="en-US" sz="2000" dirty="0" smtClean="0">
                  <a:sym typeface="Wingdings" pitchFamily="2" charset="2"/>
                </a:rPr>
                <a:t>spectra:          &lt;</a:t>
              </a:r>
              <a:r>
                <a:rPr lang="en-US" sz="2000" dirty="0" err="1" smtClean="0">
                  <a:sym typeface="Wingdings" pitchFamily="2" charset="2"/>
                </a:rPr>
                <a:t>T</a:t>
              </a:r>
              <a:r>
                <a:rPr lang="en-US" sz="2000" baseline="-25000" dirty="0" err="1" smtClean="0">
                  <a:sym typeface="Wingdings" pitchFamily="2" charset="2"/>
                </a:rPr>
                <a:t>eff</a:t>
              </a:r>
              <a:r>
                <a:rPr lang="en-US" sz="2000" dirty="0" smtClean="0">
                  <a:sym typeface="Wingdings" pitchFamily="2" charset="2"/>
                </a:rPr>
                <a:t>&gt; =  190</a:t>
              </a:r>
              <a:r>
                <a:rPr lang="en-US" sz="2000" dirty="0" smtClean="0">
                  <a:latin typeface="Arial"/>
                  <a:cs typeface="Arial"/>
                  <a:sym typeface="Wingdings" pitchFamily="2" charset="2"/>
                </a:rPr>
                <a:t>±</a:t>
              </a:r>
              <a:r>
                <a:rPr lang="en-US" sz="2000" dirty="0" smtClean="0">
                  <a:sym typeface="Wingdings" pitchFamily="2" charset="2"/>
                </a:rPr>
                <a:t>12 </a:t>
              </a:r>
              <a:r>
                <a:rPr lang="en-US" sz="2000" dirty="0" err="1" smtClean="0">
                  <a:sym typeface="Wingdings" pitchFamily="2" charset="2"/>
                </a:rPr>
                <a:t>MeV</a:t>
              </a:r>
              <a:r>
                <a:rPr lang="en-US" sz="2000" dirty="0" smtClean="0">
                  <a:sym typeface="Wingdings" pitchFamily="2" charset="2"/>
                </a:rPr>
                <a:t> </a:t>
              </a:r>
              <a:endParaRPr lang="en-US" sz="2000" dirty="0"/>
            </a:p>
          </p:txBody>
        </p:sp>
        <p:sp>
          <p:nvSpPr>
            <p:cNvPr id="44040" name="Text Box 2"/>
            <p:cNvSpPr txBox="1">
              <a:spLocks noChangeArrowheads="1"/>
            </p:cNvSpPr>
            <p:nvPr/>
          </p:nvSpPr>
          <p:spPr bwMode="auto">
            <a:xfrm>
              <a:off x="3851920" y="3284984"/>
              <a:ext cx="4140200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200" dirty="0" smtClean="0"/>
                <a:t>M </a:t>
              </a:r>
              <a:r>
                <a:rPr lang="en-GB" sz="2200" dirty="0"/>
                <a:t>&gt;1 </a:t>
              </a:r>
              <a:r>
                <a:rPr lang="en-GB" sz="2200" dirty="0" err="1" smtClean="0"/>
                <a:t>GeV</a:t>
              </a:r>
              <a:endParaRPr lang="en-US" sz="2200" dirty="0"/>
            </a:p>
          </p:txBody>
        </p:sp>
        <p:sp>
          <p:nvSpPr>
            <p:cNvPr id="44044" name="Text Box 6"/>
            <p:cNvSpPr txBox="1">
              <a:spLocks noChangeArrowheads="1"/>
            </p:cNvSpPr>
            <p:nvPr/>
          </p:nvSpPr>
          <p:spPr bwMode="auto">
            <a:xfrm>
              <a:off x="3995936" y="5229200"/>
              <a:ext cx="4248472" cy="4001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000" dirty="0" smtClean="0"/>
                <a:t>  T = 205 </a:t>
              </a:r>
              <a:r>
                <a:rPr lang="en-GB" sz="2000" dirty="0" err="1"/>
                <a:t>MeV</a:t>
              </a:r>
              <a:r>
                <a:rPr lang="en-GB" sz="2000" dirty="0"/>
                <a:t> </a:t>
              </a:r>
              <a:r>
                <a:rPr lang="en-GB" sz="2000" dirty="0" smtClean="0"/>
                <a:t>   &gt; </a:t>
              </a:r>
              <a:r>
                <a:rPr lang="en-GB" sz="2000" dirty="0" err="1" smtClean="0"/>
                <a:t>T</a:t>
              </a:r>
              <a:r>
                <a:rPr lang="en-GB" sz="2000" baseline="-25000" dirty="0" err="1" smtClean="0"/>
                <a:t>c</a:t>
              </a:r>
              <a:r>
                <a:rPr lang="en-GB" sz="2000" baseline="-25000" dirty="0" smtClean="0"/>
                <a:t> </a:t>
              </a:r>
              <a:r>
                <a:rPr lang="en-GB" sz="2000" dirty="0" smtClean="0"/>
                <a:t>= 170  </a:t>
              </a:r>
              <a:r>
                <a:rPr lang="en-GB" sz="2000" dirty="0"/>
                <a:t>(</a:t>
              </a:r>
              <a:r>
                <a:rPr lang="en-GB" sz="2000" dirty="0" err="1"/>
                <a:t>MeV</a:t>
              </a:r>
              <a:r>
                <a:rPr lang="en-GB" sz="2000" dirty="0"/>
                <a:t>)</a:t>
              </a: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779912" y="3706399"/>
              <a:ext cx="475252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sym typeface="Wingdings" pitchFamily="2" charset="2"/>
                </a:rPr>
                <a:t> - 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eff</a:t>
              </a:r>
              <a:r>
                <a:rPr lang="en-US" sz="2000" dirty="0" smtClean="0"/>
                <a:t> independent of mass within errors</a:t>
              </a:r>
              <a:r>
                <a:rPr lang="en-US" sz="2000" dirty="0" smtClean="0">
                  <a:sym typeface="Wingdings" pitchFamily="2" charset="2"/>
                </a:rPr>
                <a:t> </a:t>
              </a:r>
              <a:endParaRPr lang="en-US" sz="2000" dirty="0"/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3779912" y="4786519"/>
              <a:ext cx="381642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sym typeface="Wingdings" pitchFamily="2" charset="2"/>
                </a:rPr>
                <a:t> - same values</a:t>
              </a:r>
              <a:r>
                <a:rPr lang="en-US" sz="2000" dirty="0" smtClean="0"/>
                <a:t> within errors</a:t>
              </a:r>
              <a:r>
                <a:rPr lang="en-US" sz="2000" dirty="0" smtClean="0">
                  <a:sym typeface="Wingdings" pitchFamily="2" charset="2"/>
                </a:rPr>
                <a:t> </a:t>
              </a:r>
              <a:endParaRPr lang="en-US" sz="2000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995936" y="5733256"/>
              <a:ext cx="4248472" cy="4001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000" dirty="0" smtClean="0"/>
                <a:t>negligible flow </a:t>
              </a:r>
              <a:r>
                <a:rPr lang="en-GB" sz="2000" dirty="0" smtClean="0">
                  <a:sym typeface="Wingdings" pitchFamily="2" charset="2"/>
                </a:rPr>
                <a:t> soft </a:t>
              </a:r>
              <a:r>
                <a:rPr lang="en-GB" sz="2000" dirty="0" err="1" smtClean="0">
                  <a:sym typeface="Wingdings" pitchFamily="2" charset="2"/>
                </a:rPr>
                <a:t>EoS</a:t>
              </a:r>
              <a:r>
                <a:rPr lang="en-GB" sz="2000" dirty="0" smtClean="0">
                  <a:sym typeface="Wingdings" pitchFamily="2" charset="2"/>
                </a:rPr>
                <a:t> above </a:t>
              </a:r>
              <a:r>
                <a:rPr lang="en-GB" sz="2000" dirty="0" err="1" smtClean="0">
                  <a:sym typeface="Wingdings" pitchFamily="2" charset="2"/>
                </a:rPr>
                <a:t>T</a:t>
              </a:r>
              <a:r>
                <a:rPr lang="en-GB" sz="2000" baseline="-25000" dirty="0" err="1" smtClean="0">
                  <a:sym typeface="Wingdings" pitchFamily="2" charset="2"/>
                </a:rPr>
                <a:t>c</a:t>
              </a:r>
              <a:r>
                <a:rPr lang="en-GB" sz="2000" baseline="-25000" dirty="0" smtClean="0">
                  <a:sym typeface="Wingdings" pitchFamily="2" charset="2"/>
                </a:rPr>
                <a:t> </a:t>
              </a:r>
              <a:endParaRPr lang="en-GB" sz="2000" baseline="-25000" dirty="0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851920" y="6229102"/>
              <a:ext cx="4747393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 smtClean="0"/>
                <a:t> all consistent with </a:t>
              </a:r>
              <a:r>
                <a:rPr lang="en-GB" sz="2000" dirty="0" err="1" smtClean="0">
                  <a:solidFill>
                    <a:srgbClr val="FFC000"/>
                  </a:solidFill>
                </a:rPr>
                <a:t>partonic</a:t>
              </a:r>
              <a:r>
                <a:rPr lang="en-GB" sz="2000" dirty="0" smtClean="0">
                  <a:solidFill>
                    <a:srgbClr val="FFC000"/>
                  </a:solidFill>
                </a:rPr>
                <a:t> phase 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950549" y="834214"/>
            <a:ext cx="2637675" cy="2286000"/>
            <a:chOff x="142875" y="1052736"/>
            <a:chExt cx="3253133" cy="2819400"/>
          </a:xfrm>
        </p:grpSpPr>
        <p:pic>
          <p:nvPicPr>
            <p:cNvPr id="28" name="Picture 19" descr="Hans_energy.gif"/>
            <p:cNvPicPr>
              <a:picLocks noChangeAspect="1"/>
            </p:cNvPicPr>
            <p:nvPr/>
          </p:nvPicPr>
          <p:blipFill>
            <a:blip r:embed="rId5" cstate="print"/>
            <a:srcRect l="4166" t="2975"/>
            <a:stretch>
              <a:fillRect/>
            </a:stretch>
          </p:blipFill>
          <p:spPr bwMode="auto">
            <a:xfrm>
              <a:off x="142875" y="1114649"/>
              <a:ext cx="3071926" cy="275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2428960" y="2081743"/>
              <a:ext cx="428641" cy="75599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1143037" y="1057500"/>
              <a:ext cx="8572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SPS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924050" y="1052736"/>
              <a:ext cx="85725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RHIC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2538726" y="1052736"/>
              <a:ext cx="8572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   </a:t>
              </a:r>
              <a:r>
                <a:rPr lang="en-US" sz="1200" b="1" dirty="0">
                  <a:solidFill>
                    <a:srgbClr val="008000"/>
                  </a:solidFill>
                </a:rPr>
                <a:t>LHC</a:t>
              </a:r>
            </a:p>
          </p:txBody>
        </p: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500076" y="1400401"/>
              <a:ext cx="857282" cy="1588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500063" y="1471836"/>
              <a:ext cx="1785937" cy="1588"/>
            </a:xfrm>
            <a:prstGeom prst="straightConnector1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516216" y="764704"/>
            <a:ext cx="252028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rapid rise of </a:t>
            </a:r>
            <a:r>
              <a:rPr lang="en-US" sz="2000" dirty="0"/>
              <a:t>energy density </a:t>
            </a:r>
            <a:r>
              <a:rPr lang="el-GR" sz="2000" dirty="0" smtClean="0"/>
              <a:t>ε</a:t>
            </a:r>
            <a:r>
              <a:rPr lang="en-US" sz="2000" dirty="0" smtClean="0"/>
              <a:t>, slow rise of </a:t>
            </a:r>
            <a:r>
              <a:rPr lang="en-US" sz="2000" dirty="0"/>
              <a:t>pressure </a:t>
            </a:r>
            <a:r>
              <a:rPr lang="en-US" sz="2000" dirty="0" smtClean="0"/>
              <a:t>p (not ideal gas) 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6516216" y="2143742"/>
            <a:ext cx="230425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/>
              <a:t>EoS</a:t>
            </a:r>
            <a:r>
              <a:rPr lang="en-GB" sz="2000" dirty="0" smtClean="0"/>
              <a:t> above </a:t>
            </a:r>
            <a:r>
              <a:rPr lang="en-GB" sz="2000" dirty="0" err="1" smtClean="0"/>
              <a:t>T</a:t>
            </a:r>
            <a:r>
              <a:rPr lang="en-GB" sz="2000" baseline="-25000" dirty="0" err="1" smtClean="0"/>
              <a:t>c</a:t>
            </a:r>
            <a:r>
              <a:rPr lang="en-GB" sz="2000" dirty="0" smtClean="0"/>
              <a:t>  very </a:t>
            </a:r>
            <a:r>
              <a:rPr lang="en-GB" sz="2000" dirty="0"/>
              <a:t>soft initially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err="1"/>
              <a:t>c</a:t>
            </a:r>
            <a:r>
              <a:rPr lang="en-GB" sz="2000" b="1" baseline="-25000" dirty="0" err="1"/>
              <a:t>S</a:t>
            </a:r>
            <a:r>
              <a:rPr lang="en-GB" sz="2000" dirty="0"/>
              <a:t> minimal</a:t>
            </a:r>
            <a:r>
              <a:rPr lang="en-GB" sz="2000" dirty="0" smtClean="0"/>
              <a:t>)  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225712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Lattice QCD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62138" y="1916113"/>
            <a:ext cx="549275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59730" y="2721114"/>
            <a:ext cx="85689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4000" dirty="0" smtClean="0">
                <a:solidFill>
                  <a:schemeClr val="tx2"/>
                </a:solidFill>
                <a:sym typeface="Wingdings" pitchFamily="2" charset="2"/>
              </a:rPr>
              <a:t>            Angular distributions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2"/>
          <p:cNvSpPr txBox="1">
            <a:spLocks noGrp="1"/>
          </p:cNvSpPr>
          <p:nvPr/>
        </p:nvSpPr>
        <p:spPr bwMode="auto">
          <a:xfrm>
            <a:off x="7046913" y="661352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53B5F8-3E42-4FC9-B387-8D786979BBF3}" type="slidenum">
              <a:rPr lang="en-US" sz="1200">
                <a:solidFill>
                  <a:schemeClr val="hlink"/>
                </a:solidFill>
              </a:rPr>
              <a:pPr algn="r"/>
              <a:t>27</a:t>
            </a:fld>
            <a:endParaRPr lang="en-US" sz="1200">
              <a:solidFill>
                <a:schemeClr val="hlink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57188" y="2928938"/>
            <a:ext cx="57864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/>
              <a:t>Choice of reference frame: Collins-Soper (CS) </a:t>
            </a:r>
          </a:p>
        </p:txBody>
      </p:sp>
      <p:sp>
        <p:nvSpPr>
          <p:cNvPr id="7173" name="TextBox 26"/>
          <p:cNvSpPr txBox="1">
            <a:spLocks noChangeArrowheads="1"/>
          </p:cNvSpPr>
          <p:nvPr/>
        </p:nvSpPr>
        <p:spPr bwMode="auto">
          <a:xfrm>
            <a:off x="5000625" y="3683000"/>
            <a:ext cx="4071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In  rest frame of virtual photon: </a:t>
            </a:r>
          </a:p>
          <a:p>
            <a:pPr eaLnBrk="0" hangingPunct="0"/>
            <a:endParaRPr lang="en-US" sz="2000" i="1"/>
          </a:p>
          <a:p>
            <a:pPr eaLnBrk="0" hangingPunct="0"/>
            <a:r>
              <a:rPr lang="el-GR" sz="2000" i="1"/>
              <a:t>θ</a:t>
            </a:r>
            <a:r>
              <a:rPr lang="en-US" sz="2000"/>
              <a:t> :        angle between the positive </a:t>
            </a:r>
          </a:p>
          <a:p>
            <a:pPr eaLnBrk="0" hangingPunct="0"/>
            <a:r>
              <a:rPr lang="en-US" sz="2000"/>
              <a:t>            muon  </a:t>
            </a:r>
            <a:r>
              <a:rPr lang="en-US" sz="2000" b="1"/>
              <a:t>p</a:t>
            </a:r>
            <a:r>
              <a:rPr lang="el-GR" sz="2000" baseline="-25000"/>
              <a:t>μ</a:t>
            </a:r>
            <a:r>
              <a:rPr lang="en-US" sz="2000" baseline="-25000"/>
              <a:t>+   </a:t>
            </a:r>
            <a:r>
              <a:rPr lang="en-US" sz="2000"/>
              <a:t>and  the z-axis. </a:t>
            </a:r>
            <a:br>
              <a:rPr lang="en-US" sz="2000"/>
            </a:br>
            <a:endParaRPr lang="en-US" sz="2000"/>
          </a:p>
          <a:p>
            <a:pPr eaLnBrk="0" hangingPunct="0"/>
            <a:r>
              <a:rPr lang="en-US" sz="2000"/>
              <a:t>z axis :  bisector between </a:t>
            </a:r>
            <a:br>
              <a:rPr lang="en-US" sz="2000"/>
            </a:br>
            <a:r>
              <a:rPr lang="en-US" sz="2000"/>
              <a:t>              </a:t>
            </a:r>
            <a:r>
              <a:rPr lang="en-US" sz="2000" b="1"/>
              <a:t>p</a:t>
            </a:r>
            <a:r>
              <a:rPr lang="en-US" sz="2000" baseline="-25000"/>
              <a:t>proj</a:t>
            </a:r>
            <a:r>
              <a:rPr lang="en-US" sz="2000"/>
              <a:t> and  - </a:t>
            </a:r>
            <a:r>
              <a:rPr lang="en-US" sz="2000" b="1"/>
              <a:t>p</a:t>
            </a:r>
            <a:r>
              <a:rPr lang="en-US" sz="2000" baseline="-25000"/>
              <a:t>target</a:t>
            </a:r>
            <a:r>
              <a:rPr lang="en-US" sz="2000"/>
              <a:t> </a:t>
            </a:r>
            <a:endParaRPr lang="en-US" sz="2000" baseline="30000"/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000125" y="357188"/>
            <a:ext cx="70008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/>
              <a:t>               Angular distributions </a:t>
            </a:r>
            <a:endParaRPr lang="en-US" sz="2800">
              <a:latin typeface="Symbol" pitchFamily="18" charset="2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28625" y="3214688"/>
            <a:ext cx="5572125" cy="2601912"/>
            <a:chOff x="3571868" y="2214554"/>
            <a:chExt cx="5572164" cy="2601913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571868" y="2857496"/>
              <a:ext cx="3500455" cy="1928816"/>
              <a:chOff x="3571868" y="2857496"/>
              <a:chExt cx="3500455" cy="1928816"/>
            </a:xfrm>
          </p:grpSpPr>
          <p:sp>
            <p:nvSpPr>
              <p:cNvPr id="7198" name="Flowchart: Data 27"/>
              <p:cNvSpPr>
                <a:spLocks noChangeArrowheads="1"/>
              </p:cNvSpPr>
              <p:nvPr/>
            </p:nvSpPr>
            <p:spPr bwMode="auto">
              <a:xfrm>
                <a:off x="3571868" y="2857496"/>
                <a:ext cx="3500455" cy="1928816"/>
              </a:xfrm>
              <a:prstGeom prst="flowChartInputOutput">
                <a:avLst/>
              </a:prstGeom>
              <a:solidFill>
                <a:schemeClr val="accent1">
                  <a:alpha val="30196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it-IT" sz="1800"/>
              </a:p>
            </p:txBody>
          </p:sp>
          <p:cxnSp>
            <p:nvCxnSpPr>
              <p:cNvPr id="7199" name="Straight Connector 56"/>
              <p:cNvCxnSpPr>
                <a:cxnSpLocks noChangeShapeType="1"/>
              </p:cNvCxnSpPr>
              <p:nvPr/>
            </p:nvCxnSpPr>
            <p:spPr bwMode="auto">
              <a:xfrm rot="10800000" flipH="1">
                <a:off x="6090567" y="3214689"/>
                <a:ext cx="410258" cy="6453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8" name="Flowchart: Data 57"/>
              <p:cNvSpPr/>
              <p:nvPr/>
            </p:nvSpPr>
            <p:spPr bwMode="auto">
              <a:xfrm>
                <a:off x="4429124" y="3143250"/>
                <a:ext cx="2000251" cy="785813"/>
              </a:xfrm>
              <a:prstGeom prst="flowChartInputOutput">
                <a:avLst/>
              </a:prstGeom>
              <a:solidFill>
                <a:schemeClr val="tx1">
                  <a:lumMod val="75000"/>
                  <a:alpha val="3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it-IT" sz="18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" name="Circular Arrow 58"/>
              <p:cNvGrpSpPr>
                <a:grpSpLocks/>
              </p:cNvGrpSpPr>
              <p:nvPr/>
            </p:nvGrpSpPr>
            <p:grpSpPr bwMode="auto">
              <a:xfrm>
                <a:off x="6391486" y="3151297"/>
                <a:ext cx="91440" cy="158496"/>
                <a:chOff x="3462528" y="3121152"/>
                <a:chExt cx="91440" cy="158496"/>
              </a:xfrm>
            </p:grpSpPr>
            <p:pic>
              <p:nvPicPr>
                <p:cNvPr id="7208" name="Circular Arrow 58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2528" y="3121152"/>
                  <a:ext cx="91440" cy="158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09" name="Text Box 16"/>
                <p:cNvSpPr txBox="1">
                  <a:spLocks noChangeArrowheads="1"/>
                </p:cNvSpPr>
                <p:nvPr/>
              </p:nvSpPr>
              <p:spPr bwMode="auto">
                <a:xfrm rot="4009593">
                  <a:off x="3448461" y="3173694"/>
                  <a:ext cx="103376" cy="54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it-IT" sz="1800"/>
                </a:p>
              </p:txBody>
            </p:sp>
          </p:grpSp>
          <p:sp>
            <p:nvSpPr>
              <p:cNvPr id="7204" name="Text Box 16"/>
              <p:cNvSpPr txBox="1">
                <a:spLocks noChangeArrowheads="1"/>
              </p:cNvSpPr>
              <p:nvPr/>
            </p:nvSpPr>
            <p:spPr bwMode="auto">
              <a:xfrm>
                <a:off x="6215069" y="3192459"/>
                <a:ext cx="428627" cy="3048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400">
                    <a:sym typeface="Symbol" pitchFamily="18" charset="2"/>
                  </a:rPr>
                  <a:t>ϕ</a:t>
                </a:r>
                <a:endParaRPr lang="en-US" sz="1400" baseline="-25000">
                  <a:sym typeface="Symbol" pitchFamily="18" charset="2"/>
                </a:endParaRPr>
              </a:p>
            </p:txBody>
          </p:sp>
          <p:grpSp>
            <p:nvGrpSpPr>
              <p:cNvPr id="5" name="Circular Arrow 60"/>
              <p:cNvGrpSpPr>
                <a:grpSpLocks/>
              </p:cNvGrpSpPr>
              <p:nvPr/>
            </p:nvGrpSpPr>
            <p:grpSpPr bwMode="auto">
              <a:xfrm>
                <a:off x="5915998" y="3395137"/>
                <a:ext cx="335280" cy="505968"/>
                <a:chOff x="2987040" y="3364992"/>
                <a:chExt cx="335280" cy="505968"/>
              </a:xfrm>
            </p:grpSpPr>
            <p:sp>
              <p:nvSpPr>
                <p:cNvPr id="7206" name="Circular Arrow 60"/>
                <p:cNvSpPr>
                  <a:spLocks noChangeArrowheads="1"/>
                </p:cNvSpPr>
                <p:nvPr/>
              </p:nvSpPr>
              <p:spPr bwMode="auto">
                <a:xfrm>
                  <a:off x="2987040" y="3364992"/>
                  <a:ext cx="335280" cy="505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07" name="Text Box 20"/>
                <p:cNvSpPr txBox="1">
                  <a:spLocks noChangeArrowheads="1"/>
                </p:cNvSpPr>
                <p:nvPr/>
              </p:nvSpPr>
              <p:spPr bwMode="auto">
                <a:xfrm rot="4009593">
                  <a:off x="2910934" y="3477322"/>
                  <a:ext cx="338705" cy="325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it-IT" sz="1800"/>
                </a:p>
              </p:txBody>
            </p:sp>
          </p:grpSp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295807" y="2214554"/>
              <a:ext cx="4848225" cy="2601913"/>
              <a:chOff x="2391" y="737"/>
              <a:chExt cx="3054" cy="1639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391" y="798"/>
                <a:ext cx="2166" cy="1578"/>
                <a:chOff x="2510" y="791"/>
                <a:chExt cx="2166" cy="1578"/>
              </a:xfrm>
            </p:grpSpPr>
            <p:sp>
              <p:nvSpPr>
                <p:cNvPr id="718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144" y="979"/>
                  <a:ext cx="440" cy="8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510" y="1781"/>
                  <a:ext cx="629" cy="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139" y="1294"/>
                  <a:ext cx="715" cy="48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8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42" y="1954"/>
                  <a:ext cx="578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/>
                    <a:t>p</a:t>
                  </a:r>
                  <a:r>
                    <a:rPr lang="en-US" sz="1800" baseline="-25000"/>
                    <a:t>projectile</a:t>
                  </a:r>
                </a:p>
              </p:txBody>
            </p:sp>
            <p:sp>
              <p:nvSpPr>
                <p:cNvPr id="718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50" y="1954"/>
                  <a:ext cx="441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/>
                    <a:t>p</a:t>
                  </a:r>
                  <a:r>
                    <a:rPr lang="en-US" sz="1800" baseline="-25000"/>
                    <a:t>target</a:t>
                  </a:r>
                </a:p>
              </p:txBody>
            </p:sp>
            <p:sp>
              <p:nvSpPr>
                <p:cNvPr id="7189" name="Line 13"/>
                <p:cNvSpPr>
                  <a:spLocks noChangeShapeType="1"/>
                </p:cNvSpPr>
                <p:nvPr/>
              </p:nvSpPr>
              <p:spPr bwMode="auto">
                <a:xfrm>
                  <a:off x="3139" y="1790"/>
                  <a:ext cx="1049" cy="0"/>
                </a:xfrm>
                <a:prstGeom prst="line">
                  <a:avLst/>
                </a:prstGeom>
                <a:noFill/>
                <a:ln w="57150">
                  <a:solidFill>
                    <a:srgbClr val="33CCFF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90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3124" y="1779"/>
                  <a:ext cx="672" cy="2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9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21" y="1648"/>
                  <a:ext cx="455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/>
                    <a:t>z </a:t>
                  </a:r>
                  <a:r>
                    <a:rPr lang="en-US" sz="1600"/>
                    <a:t>axis</a:t>
                  </a:r>
                </a:p>
              </p:txBody>
            </p:sp>
            <p:sp>
              <p:nvSpPr>
                <p:cNvPr id="7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23" y="1528"/>
                  <a:ext cx="394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sym typeface="Symbol" pitchFamily="18" charset="2"/>
                    </a:rPr>
                    <a:t> </a:t>
                  </a:r>
                  <a:r>
                    <a:rPr lang="en-US" sz="1800" baseline="-25000">
                      <a:sym typeface="Symbol" pitchFamily="18" charset="2"/>
                    </a:rPr>
                    <a:t>CS</a:t>
                  </a:r>
                </a:p>
              </p:txBody>
            </p:sp>
            <p:sp>
              <p:nvSpPr>
                <p:cNvPr id="71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22" y="1239"/>
                  <a:ext cx="307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/>
                    <a:t>p</a:t>
                  </a:r>
                  <a:r>
                    <a:rPr lang="en-US" sz="1800" baseline="-25000"/>
                    <a:t>µ+</a:t>
                  </a:r>
                </a:p>
              </p:txBody>
            </p:sp>
            <p:sp>
              <p:nvSpPr>
                <p:cNvPr id="719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39" y="791"/>
                  <a:ext cx="0" cy="9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29" y="791"/>
                  <a:ext cx="188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/>
                    <a:t>y</a:t>
                  </a:r>
                </a:p>
              </p:txBody>
            </p:sp>
            <p:sp>
              <p:nvSpPr>
                <p:cNvPr id="7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76" y="883"/>
                  <a:ext cx="188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/>
                    <a:t>x</a:t>
                  </a:r>
                </a:p>
              </p:txBody>
            </p:sp>
            <p:sp>
              <p:nvSpPr>
                <p:cNvPr id="719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94" y="2215"/>
                  <a:ext cx="125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Viewed from dimuon</a:t>
                  </a:r>
                  <a:r>
                    <a:rPr lang="en-US" sz="1000">
                      <a:solidFill>
                        <a:schemeClr val="tx2"/>
                      </a:solidFill>
                      <a:latin typeface="Symbol" pitchFamily="18" charset="2"/>
                    </a:rPr>
                    <a:t>  </a:t>
                  </a:r>
                  <a:r>
                    <a:rPr lang="en-US" sz="1000">
                      <a:solidFill>
                        <a:schemeClr val="tx2"/>
                      </a:solidFill>
                    </a:rPr>
                    <a:t>rest frame</a:t>
                  </a:r>
                </a:p>
              </p:txBody>
            </p:sp>
          </p:grpSp>
          <p:sp>
            <p:nvSpPr>
              <p:cNvPr id="7183" name="Text Box 23"/>
              <p:cNvSpPr txBox="1">
                <a:spLocks noChangeArrowheads="1"/>
              </p:cNvSpPr>
              <p:nvPr/>
            </p:nvSpPr>
            <p:spPr bwMode="auto">
              <a:xfrm rot="10800000">
                <a:off x="4014" y="737"/>
                <a:ext cx="143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rot="10800000">
                <a:spAutoFit/>
              </a:bodyPr>
              <a:lstStyle/>
              <a:p>
                <a:pPr eaLnBrk="0" hangingPunct="0"/>
                <a:r>
                  <a:rPr lang="en-US" sz="1800"/>
                  <a:t> </a:t>
                </a:r>
              </a:p>
            </p:txBody>
          </p:sp>
        </p:grpSp>
      </p:grp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438150" y="1928813"/>
            <a:ext cx="8205788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i="1">
                <a:latin typeface="Symbol" pitchFamily="18" charset="2"/>
              </a:rPr>
              <a:t>l,  m, n</a:t>
            </a:r>
            <a:r>
              <a:rPr lang="en-GB"/>
              <a:t>  </a:t>
            </a:r>
            <a:r>
              <a:rPr lang="en-GB" sz="2000"/>
              <a:t>:  structure functions related to helicity structure functions and  </a:t>
            </a:r>
            <a:br>
              <a:rPr lang="en-GB" sz="2000"/>
            </a:br>
            <a:r>
              <a:rPr lang="en-GB" sz="2000"/>
              <a:t>                  the spin density matrix elements of the virtual photon</a:t>
            </a:r>
            <a:endParaRPr lang="en-US" sz="2000"/>
          </a:p>
        </p:txBody>
      </p:sp>
      <p:sp>
        <p:nvSpPr>
          <p:cNvPr id="7177" name="Text Box 3"/>
          <p:cNvSpPr txBox="1">
            <a:spLocks noChangeArrowheads="1"/>
          </p:cNvSpPr>
          <p:nvPr/>
        </p:nvSpPr>
        <p:spPr bwMode="auto">
          <a:xfrm>
            <a:off x="285750" y="6016625"/>
            <a:ext cx="87153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FFC000"/>
                </a:solidFill>
              </a:rPr>
              <a:t>Expectation: completely random orientation of annihilating particles   (pions or quarks) in 3 dimensions would lead to </a:t>
            </a:r>
            <a:r>
              <a:rPr lang="en-US" sz="2200">
                <a:solidFill>
                  <a:srgbClr val="FFC000"/>
                </a:solidFill>
                <a:latin typeface="Symbol" pitchFamily="18" charset="2"/>
              </a:rPr>
              <a:t>l, m, n</a:t>
            </a:r>
            <a:r>
              <a:rPr lang="en-US" sz="2200">
                <a:solidFill>
                  <a:srgbClr val="FFC000"/>
                </a:solidFill>
              </a:rPr>
              <a:t> = 0</a:t>
            </a:r>
            <a:r>
              <a:rPr lang="en-GB" sz="2200">
                <a:solidFill>
                  <a:srgbClr val="FFC000"/>
                </a:solidFill>
              </a:rPr>
              <a:t> </a:t>
            </a:r>
          </a:p>
        </p:txBody>
      </p:sp>
      <p:graphicFrame>
        <p:nvGraphicFramePr>
          <p:cNvPr id="7170" name="Object 22"/>
          <p:cNvGraphicFramePr>
            <a:graphicFrameLocks noChangeAspect="1"/>
          </p:cNvGraphicFramePr>
          <p:nvPr/>
        </p:nvGraphicFramePr>
        <p:xfrm>
          <a:off x="704850" y="993775"/>
          <a:ext cx="75009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Equation" r:id="rId5" imgW="3746160" imgH="431640" progId="Equation.3">
                  <p:embed/>
                </p:oleObj>
              </mc:Choice>
              <mc:Fallback>
                <p:oleObj name="Equation" r:id="rId5" imgW="374616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993775"/>
                        <a:ext cx="75009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F6F4F7-C18F-4425-8597-472313B8E8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7046913" y="661352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DBD2B8-1572-41A3-99FC-DD63105E7AA4}" type="slidenum">
              <a:rPr lang="en-US" sz="1200">
                <a:solidFill>
                  <a:schemeClr val="hlink"/>
                </a:solidFill>
              </a:rPr>
              <a:pPr algn="r"/>
              <a:t>28</a:t>
            </a:fld>
            <a:endParaRPr lang="en-US" sz="1200">
              <a:solidFill>
                <a:schemeClr val="hlink"/>
              </a:solidFill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115616" y="214313"/>
            <a:ext cx="66055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/>
              <a:t>Results on structure coefficients </a:t>
            </a:r>
            <a:r>
              <a:rPr lang="en-GB" sz="2800" dirty="0">
                <a:latin typeface="Symbol" pitchFamily="18" charset="2"/>
              </a:rPr>
              <a:t>l, 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US" sz="2800" dirty="0" smtClean="0">
                <a:latin typeface="Symbol" pitchFamily="18" charset="2"/>
                <a:cs typeface="Arial"/>
              </a:rPr>
              <a:t>,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Symbol" pitchFamily="18" charset="2"/>
              </a:rPr>
              <a:t>n</a:t>
            </a:r>
            <a:endParaRPr lang="en-US" sz="2800" dirty="0">
              <a:latin typeface="Symbol" pitchFamily="18" charset="2"/>
            </a:endParaRPr>
          </a:p>
        </p:txBody>
      </p:sp>
      <p:pic>
        <p:nvPicPr>
          <p:cNvPr id="9222" name="Picture 6" descr="PolarDistribution_Excess06M09.gif"/>
          <p:cNvPicPr>
            <a:picLocks noChangeAspect="1"/>
          </p:cNvPicPr>
          <p:nvPr/>
        </p:nvPicPr>
        <p:blipFill>
          <a:blip r:embed="rId4" cstate="print"/>
          <a:srcRect t="5898" r="2171"/>
          <a:stretch>
            <a:fillRect/>
          </a:stretch>
        </p:blipFill>
        <p:spPr bwMode="auto">
          <a:xfrm>
            <a:off x="165100" y="1149350"/>
            <a:ext cx="4121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AzimuthDistribution_Excess06M09_PtGr06.gif"/>
          <p:cNvPicPr>
            <a:picLocks noChangeAspect="1"/>
          </p:cNvPicPr>
          <p:nvPr/>
        </p:nvPicPr>
        <p:blipFill>
          <a:blip r:embed="rId5" cstate="print"/>
          <a:srcRect t="6461" r="2171"/>
          <a:stretch>
            <a:fillRect/>
          </a:stretch>
        </p:blipFill>
        <p:spPr bwMode="auto">
          <a:xfrm>
            <a:off x="173038" y="3817938"/>
            <a:ext cx="4113212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4643438" y="1928813"/>
            <a:ext cx="4108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1" dirty="0" smtClean="0"/>
              <a:t>μ</a:t>
            </a:r>
            <a:r>
              <a:rPr lang="en-US" sz="2000" dirty="0" smtClean="0"/>
              <a:t> =   0.05 ± 0.03 (~0 as expected) </a:t>
            </a:r>
            <a:r>
              <a:rPr lang="en-US" sz="2200" dirty="0" smtClean="0"/>
              <a:t> </a:t>
            </a:r>
            <a:endParaRPr lang="en-US" sz="2200" dirty="0"/>
          </a:p>
          <a:p>
            <a:pPr eaLnBrk="0" hangingPunct="0"/>
            <a:r>
              <a:rPr lang="en-US" sz="2200" dirty="0"/>
              <a:t>set </a:t>
            </a:r>
            <a:r>
              <a:rPr lang="en-US" sz="2200" dirty="0">
                <a:latin typeface="Symbol" pitchFamily="18" charset="2"/>
              </a:rPr>
              <a:t>m</a:t>
            </a:r>
            <a:r>
              <a:rPr lang="en-US" sz="2200" dirty="0"/>
              <a:t> = 0  and fit projections</a:t>
            </a:r>
          </a:p>
        </p:txBody>
      </p:sp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4643438" y="2857500"/>
            <a:ext cx="39290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US" sz="2200"/>
              <a:t>fit function for polar angle</a:t>
            </a:r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4643438" y="4214813"/>
            <a:ext cx="41433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US" sz="2200"/>
              <a:t>fit function for azimuth angle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122488" y="5527675"/>
            <a:ext cx="1806575" cy="401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it-IT" sz="2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000">
                <a:solidFill>
                  <a:srgbClr val="FF0000"/>
                </a:solidFill>
              </a:rPr>
              <a:t>=0.00</a:t>
            </a:r>
            <a:r>
              <a:rPr lang="en-US" sz="2000">
                <a:solidFill>
                  <a:srgbClr val="FF0000"/>
                </a:solidFill>
              </a:rPr>
              <a:t>±0.12 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143125" y="2786063"/>
            <a:ext cx="1806575" cy="401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it-IT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it-IT" sz="2000">
                <a:solidFill>
                  <a:srgbClr val="FF0000"/>
                </a:solidFill>
              </a:rPr>
              <a:t>=-0.13</a:t>
            </a:r>
            <a:r>
              <a:rPr lang="en-US" sz="2000">
                <a:solidFill>
                  <a:srgbClr val="FF0000"/>
                </a:solidFill>
              </a:rPr>
              <a:t>±0.12 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4643438" y="1016000"/>
            <a:ext cx="4108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/>
              <a:t>example:</a:t>
            </a:r>
          </a:p>
          <a:p>
            <a:pPr eaLnBrk="0" hangingPunct="0"/>
            <a:r>
              <a:rPr lang="en-US" sz="2200" dirty="0"/>
              <a:t>excess  0.6&lt;M&lt;0.9 </a:t>
            </a:r>
            <a:r>
              <a:rPr lang="en-US" sz="2200" dirty="0" err="1"/>
              <a:t>GeV</a:t>
            </a:r>
            <a:endParaRPr lang="en-US" sz="2200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000625" y="3286125"/>
          <a:ext cx="26447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2" name="Equation" r:id="rId6" imgW="1511280" imgH="419040" progId="Equation.3">
                  <p:embed/>
                </p:oleObj>
              </mc:Choice>
              <mc:Fallback>
                <p:oleObj name="Equation" r:id="rId6" imgW="1511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286125"/>
                        <a:ext cx="26447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065713" y="4643438"/>
          <a:ext cx="30781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3" name="Equation" r:id="rId8" imgW="1752480" imgH="431640" progId="Equation.3">
                  <p:embed/>
                </p:oleObj>
              </mc:Choice>
              <mc:Fallback>
                <p:oleObj name="Equation" r:id="rId8" imgW="17524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4643438"/>
                        <a:ext cx="307816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7EF2D-E2F3-4FDE-BBB1-90F44FB63E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9232" name="Text Box 10"/>
          <p:cNvSpPr txBox="1">
            <a:spLocks noChangeArrowheads="1"/>
          </p:cNvSpPr>
          <p:nvPr/>
        </p:nvSpPr>
        <p:spPr bwMode="auto">
          <a:xfrm>
            <a:off x="150813" y="796925"/>
            <a:ext cx="47863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Phys. Rev. Lett. 102 (2009) 222301</a:t>
            </a:r>
            <a:endParaRPr lang="en-US" sz="2000" i="1"/>
          </a:p>
        </p:txBody>
      </p:sp>
      <p:sp>
        <p:nvSpPr>
          <p:cNvPr id="9233" name="Text Box 6"/>
          <p:cNvSpPr txBox="1">
            <a:spLocks noChangeArrowheads="1"/>
          </p:cNvSpPr>
          <p:nvPr/>
        </p:nvSpPr>
        <p:spPr bwMode="auto">
          <a:xfrm>
            <a:off x="4573141" y="5857875"/>
            <a:ext cx="4391347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dirty="0"/>
              <a:t>Zero polarization </a:t>
            </a:r>
            <a:r>
              <a:rPr lang="en-GB" dirty="0" smtClean="0"/>
              <a:t>within </a:t>
            </a:r>
            <a:r>
              <a:rPr lang="en-GB" dirty="0"/>
              <a:t>errors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62138" y="1916113"/>
            <a:ext cx="549275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043608" y="2767280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40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         </a:t>
            </a:r>
            <a:r>
              <a:rPr lang="en-GB" sz="4000" dirty="0" err="1" smtClean="0">
                <a:solidFill>
                  <a:schemeClr val="tx2"/>
                </a:solidFill>
                <a:sym typeface="Wingdings" pitchFamily="2" charset="2"/>
              </a:rPr>
              <a:t>Hadron</a:t>
            </a: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results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55563" y="936625"/>
            <a:ext cx="9037637" cy="2730500"/>
            <a:chOff x="35" y="590"/>
            <a:chExt cx="5693" cy="1720"/>
          </a:xfrm>
        </p:grpSpPr>
        <p:sp>
          <p:nvSpPr>
            <p:cNvPr id="33810" name="AutoShape 5"/>
            <p:cNvSpPr>
              <a:spLocks noChangeArrowheads="1"/>
            </p:cNvSpPr>
            <p:nvPr/>
          </p:nvSpPr>
          <p:spPr bwMode="auto">
            <a:xfrm>
              <a:off x="930" y="590"/>
              <a:ext cx="1905" cy="1527"/>
            </a:xfrm>
            <a:prstGeom prst="roundRect">
              <a:avLst>
                <a:gd name="adj" fmla="val 11157"/>
              </a:avLst>
            </a:prstGeom>
            <a:pattFill prst="pct90">
              <a:fgClr>
                <a:schemeClr val="accent1">
                  <a:alpha val="20000"/>
                </a:schemeClr>
              </a:fgClr>
              <a:bgClr>
                <a:srgbClr val="FFFFFF">
                  <a:alpha val="20000"/>
                </a:srgbClr>
              </a:bgClr>
            </a:pattFill>
            <a:ln w="12700" algn="ctr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lIns="0" tIns="0" rIns="0" bIns="0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ja-JP" sz="1600">
                  <a:ea typeface="ＭＳ Ｐゴシック" pitchFamily="50" charset="-128"/>
                </a:rPr>
                <a:t>2.5 T dipole magnet</a:t>
              </a:r>
            </a:p>
          </p:txBody>
        </p:sp>
        <p:sp>
          <p:nvSpPr>
            <p:cNvPr id="33811" name="Rectangle 6"/>
            <p:cNvSpPr>
              <a:spLocks noChangeArrowheads="1"/>
            </p:cNvSpPr>
            <p:nvPr/>
          </p:nvSpPr>
          <p:spPr bwMode="auto">
            <a:xfrm>
              <a:off x="2954" y="1949"/>
              <a:ext cx="1080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altLang="ja-JP" sz="1600">
                  <a:ea typeface="ＭＳ Ｐゴシック" pitchFamily="50" charset="-128"/>
                </a:rPr>
                <a:t>hadron absorber</a:t>
              </a:r>
            </a:p>
          </p:txBody>
        </p:sp>
        <p:sp>
          <p:nvSpPr>
            <p:cNvPr id="33812" name="Rectangle 7"/>
            <p:cNvSpPr>
              <a:spLocks noChangeArrowheads="1"/>
            </p:cNvSpPr>
            <p:nvPr/>
          </p:nvSpPr>
          <p:spPr bwMode="auto">
            <a:xfrm>
              <a:off x="2916" y="1028"/>
              <a:ext cx="1089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ja-JP" altLang="en-US" sz="2000">
                <a:ea typeface="ＭＳ Ｐゴシック" pitchFamily="50" charset="-128"/>
              </a:endParaRPr>
            </a:p>
          </p:txBody>
        </p:sp>
        <p:sp>
          <p:nvSpPr>
            <p:cNvPr id="33813" name="AutoShape 8"/>
            <p:cNvSpPr>
              <a:spLocks noChangeArrowheads="1"/>
            </p:cNvSpPr>
            <p:nvPr/>
          </p:nvSpPr>
          <p:spPr bwMode="auto">
            <a:xfrm>
              <a:off x="1125" y="1116"/>
              <a:ext cx="406" cy="636"/>
            </a:xfrm>
            <a:prstGeom prst="roundRect">
              <a:avLst>
                <a:gd name="adj" fmla="val 18472"/>
              </a:avLst>
            </a:prstGeom>
            <a:solidFill>
              <a:schemeClr val="accent1">
                <a:alpha val="39999"/>
              </a:schemeClr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ja-JP" sz="1000">
                  <a:ea typeface="ＭＳ Ｐゴシック" pitchFamily="50" charset="-128"/>
                </a:rPr>
                <a:t>targets</a:t>
              </a:r>
            </a:p>
          </p:txBody>
        </p:sp>
        <p:sp>
          <p:nvSpPr>
            <p:cNvPr id="33814" name="AutoShape 9"/>
            <p:cNvSpPr>
              <a:spLocks noChangeArrowheads="1"/>
            </p:cNvSpPr>
            <p:nvPr/>
          </p:nvSpPr>
          <p:spPr bwMode="auto">
            <a:xfrm>
              <a:off x="113" y="802"/>
              <a:ext cx="1031" cy="113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ja-JP" sz="1800">
                  <a:ea typeface="ＭＳ Ｐゴシック" pitchFamily="50" charset="-128"/>
                </a:rPr>
                <a:t>beam tracker</a:t>
              </a:r>
            </a:p>
          </p:txBody>
        </p:sp>
        <p:sp>
          <p:nvSpPr>
            <p:cNvPr id="33815" name="AutoShape 10"/>
            <p:cNvSpPr>
              <a:spLocks noChangeArrowheads="1"/>
            </p:cNvSpPr>
            <p:nvPr/>
          </p:nvSpPr>
          <p:spPr bwMode="auto">
            <a:xfrm>
              <a:off x="1475" y="802"/>
              <a:ext cx="1178" cy="1134"/>
            </a:xfrm>
            <a:prstGeom prst="roundRect">
              <a:avLst>
                <a:gd name="adj" fmla="val 11685"/>
              </a:avLst>
            </a:prstGeom>
            <a:solidFill>
              <a:schemeClr val="accent1">
                <a:alpha val="39999"/>
              </a:schemeClr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ja-JP" sz="1800">
                  <a:ea typeface="ＭＳ Ｐゴシック" pitchFamily="50" charset="-128"/>
                </a:rPr>
                <a:t>Si-pixel tracker</a:t>
              </a:r>
            </a:p>
          </p:txBody>
        </p:sp>
        <p:sp>
          <p:nvSpPr>
            <p:cNvPr id="33816" name="Line 11"/>
            <p:cNvSpPr>
              <a:spLocks noChangeShapeType="1"/>
            </p:cNvSpPr>
            <p:nvPr/>
          </p:nvSpPr>
          <p:spPr bwMode="auto">
            <a:xfrm>
              <a:off x="35" y="1393"/>
              <a:ext cx="1182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Line 12"/>
            <p:cNvSpPr>
              <a:spLocks noChangeShapeType="1"/>
            </p:cNvSpPr>
            <p:nvPr/>
          </p:nvSpPr>
          <p:spPr bwMode="auto">
            <a:xfrm flipV="1">
              <a:off x="1227" y="1210"/>
              <a:ext cx="1847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18" name="Line 13"/>
            <p:cNvSpPr>
              <a:spLocks noChangeShapeType="1"/>
            </p:cNvSpPr>
            <p:nvPr/>
          </p:nvSpPr>
          <p:spPr bwMode="auto">
            <a:xfrm flipV="1">
              <a:off x="1227" y="1434"/>
              <a:ext cx="1847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19" name="Line 14"/>
            <p:cNvSpPr>
              <a:spLocks noChangeShapeType="1"/>
            </p:cNvSpPr>
            <p:nvPr/>
          </p:nvSpPr>
          <p:spPr bwMode="auto">
            <a:xfrm>
              <a:off x="1227" y="1484"/>
              <a:ext cx="1896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0" name="Line 15"/>
            <p:cNvSpPr>
              <a:spLocks noChangeShapeType="1"/>
            </p:cNvSpPr>
            <p:nvPr/>
          </p:nvSpPr>
          <p:spPr bwMode="auto">
            <a:xfrm flipV="1">
              <a:off x="1227" y="1260"/>
              <a:ext cx="1847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1" name="Line 16"/>
            <p:cNvSpPr>
              <a:spLocks noChangeShapeType="1"/>
            </p:cNvSpPr>
            <p:nvPr/>
          </p:nvSpPr>
          <p:spPr bwMode="auto">
            <a:xfrm flipV="1">
              <a:off x="1227" y="1356"/>
              <a:ext cx="1837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2" name="Line 17"/>
            <p:cNvSpPr>
              <a:spLocks noChangeShapeType="1"/>
            </p:cNvSpPr>
            <p:nvPr/>
          </p:nvSpPr>
          <p:spPr bwMode="auto">
            <a:xfrm>
              <a:off x="1227" y="1486"/>
              <a:ext cx="1847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3" name="Line 18"/>
            <p:cNvSpPr>
              <a:spLocks noChangeShapeType="1"/>
            </p:cNvSpPr>
            <p:nvPr/>
          </p:nvSpPr>
          <p:spPr bwMode="auto">
            <a:xfrm>
              <a:off x="1227" y="1486"/>
              <a:ext cx="1896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4" name="Line 19"/>
            <p:cNvSpPr>
              <a:spLocks noChangeShapeType="1"/>
            </p:cNvSpPr>
            <p:nvPr/>
          </p:nvSpPr>
          <p:spPr bwMode="auto">
            <a:xfrm flipV="1">
              <a:off x="1218" y="1290"/>
              <a:ext cx="1821" cy="1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5" name="Line 20"/>
            <p:cNvSpPr>
              <a:spLocks noChangeShapeType="1"/>
            </p:cNvSpPr>
            <p:nvPr/>
          </p:nvSpPr>
          <p:spPr bwMode="auto">
            <a:xfrm flipV="1">
              <a:off x="1218" y="1456"/>
              <a:ext cx="1856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6" name="Line 21"/>
            <p:cNvSpPr>
              <a:spLocks noChangeShapeType="1"/>
            </p:cNvSpPr>
            <p:nvPr/>
          </p:nvSpPr>
          <p:spPr bwMode="auto">
            <a:xfrm>
              <a:off x="1218" y="1484"/>
              <a:ext cx="1796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7" name="Line 22"/>
            <p:cNvSpPr>
              <a:spLocks noChangeShapeType="1"/>
            </p:cNvSpPr>
            <p:nvPr/>
          </p:nvSpPr>
          <p:spPr bwMode="auto">
            <a:xfrm flipV="1">
              <a:off x="1218" y="1240"/>
              <a:ext cx="1796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8" name="Line 23"/>
            <p:cNvSpPr>
              <a:spLocks noChangeShapeType="1"/>
            </p:cNvSpPr>
            <p:nvPr/>
          </p:nvSpPr>
          <p:spPr bwMode="auto">
            <a:xfrm flipV="1">
              <a:off x="1218" y="1399"/>
              <a:ext cx="1796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29" name="Line 24"/>
            <p:cNvSpPr>
              <a:spLocks noChangeShapeType="1"/>
            </p:cNvSpPr>
            <p:nvPr/>
          </p:nvSpPr>
          <p:spPr bwMode="auto">
            <a:xfrm>
              <a:off x="1218" y="1484"/>
              <a:ext cx="18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30" name="Line 25"/>
            <p:cNvSpPr>
              <a:spLocks noChangeShapeType="1"/>
            </p:cNvSpPr>
            <p:nvPr/>
          </p:nvSpPr>
          <p:spPr bwMode="auto">
            <a:xfrm>
              <a:off x="1218" y="1484"/>
              <a:ext cx="1846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31" name="Line 26"/>
            <p:cNvSpPr>
              <a:spLocks noChangeShapeType="1"/>
            </p:cNvSpPr>
            <p:nvPr/>
          </p:nvSpPr>
          <p:spPr bwMode="auto">
            <a:xfrm flipV="1">
              <a:off x="1218" y="1310"/>
              <a:ext cx="1905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32" name="Line 27"/>
            <p:cNvSpPr>
              <a:spLocks noChangeShapeType="1"/>
            </p:cNvSpPr>
            <p:nvPr/>
          </p:nvSpPr>
          <p:spPr bwMode="auto">
            <a:xfrm>
              <a:off x="1218" y="1484"/>
              <a:ext cx="1905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33833" name="Group 28"/>
            <p:cNvGrpSpPr>
              <a:grpSpLocks/>
            </p:cNvGrpSpPr>
            <p:nvPr/>
          </p:nvGrpSpPr>
          <p:grpSpPr bwMode="auto">
            <a:xfrm>
              <a:off x="4005" y="666"/>
              <a:ext cx="1723" cy="1644"/>
              <a:chOff x="4005" y="1162"/>
              <a:chExt cx="1723" cy="1644"/>
            </a:xfrm>
          </p:grpSpPr>
          <p:sp>
            <p:nvSpPr>
              <p:cNvPr id="33847" name="Rectangle 29"/>
              <p:cNvSpPr>
                <a:spLocks noChangeArrowheads="1"/>
              </p:cNvSpPr>
              <p:nvPr/>
            </p:nvSpPr>
            <p:spPr bwMode="auto">
              <a:xfrm>
                <a:off x="4005" y="1434"/>
                <a:ext cx="1723" cy="10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ja-JP" altLang="en-US" sz="2000">
                  <a:ea typeface="ＭＳ Ｐゴシック" pitchFamily="50" charset="-128"/>
                </a:endParaRPr>
              </a:p>
            </p:txBody>
          </p:sp>
          <p:pic>
            <p:nvPicPr>
              <p:cNvPr id="33848" name="Picture 30" descr="spectro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grayscl/>
              </a:blip>
              <a:srcRect l="29758" t="9654" r="54834" b="13092"/>
              <a:stretch>
                <a:fillRect/>
              </a:stretch>
            </p:blipFill>
            <p:spPr bwMode="auto">
              <a:xfrm>
                <a:off x="4042" y="1162"/>
                <a:ext cx="652" cy="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9" name="Picture 31" descr="spectro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grayscl/>
              </a:blip>
              <a:srcRect l="72324" t="9654" r="9653" b="13092"/>
              <a:stretch>
                <a:fillRect/>
              </a:stretch>
            </p:blipFill>
            <p:spPr bwMode="auto">
              <a:xfrm>
                <a:off x="4918" y="1448"/>
                <a:ext cx="774" cy="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834" name="Rectangle 32"/>
            <p:cNvSpPr>
              <a:spLocks noChangeArrowheads="1"/>
            </p:cNvSpPr>
            <p:nvPr/>
          </p:nvSpPr>
          <p:spPr bwMode="auto">
            <a:xfrm>
              <a:off x="3515" y="709"/>
              <a:ext cx="172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altLang="ja-JP" sz="1600">
                  <a:ea typeface="ＭＳ Ｐゴシック" pitchFamily="50" charset="-128"/>
                </a:rPr>
                <a:t>muon trigger and tracking (NA50)</a:t>
              </a:r>
            </a:p>
          </p:txBody>
        </p:sp>
        <p:sp>
          <p:nvSpPr>
            <p:cNvPr id="33835" name="Rectangle 33"/>
            <p:cNvSpPr>
              <a:spLocks noChangeArrowheads="1"/>
            </p:cNvSpPr>
            <p:nvPr/>
          </p:nvSpPr>
          <p:spPr bwMode="auto">
            <a:xfrm>
              <a:off x="4740" y="939"/>
              <a:ext cx="236" cy="1094"/>
            </a:xfrm>
            <a:prstGeom prst="rect">
              <a:avLst/>
            </a:prstGeom>
            <a:pattFill prst="pct90">
              <a:fgClr>
                <a:schemeClr val="accent1">
                  <a:alpha val="30196"/>
                </a:schemeClr>
              </a:fgClr>
              <a:bgClr>
                <a:srgbClr val="FFFFFF">
                  <a:alpha val="30196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altLang="ja-JP" sz="1600">
                  <a:ea typeface="ＭＳ Ｐゴシック" pitchFamily="50" charset="-128"/>
                </a:rPr>
                <a:t>magnetic field</a:t>
              </a:r>
            </a:p>
          </p:txBody>
        </p:sp>
        <p:sp>
          <p:nvSpPr>
            <p:cNvPr id="33836" name="Line 34"/>
            <p:cNvSpPr>
              <a:spLocks noChangeShapeType="1"/>
            </p:cNvSpPr>
            <p:nvPr/>
          </p:nvSpPr>
          <p:spPr bwMode="auto">
            <a:xfrm flipV="1">
              <a:off x="1219" y="1308"/>
              <a:ext cx="1904" cy="175"/>
            </a:xfrm>
            <a:prstGeom prst="line">
              <a:avLst/>
            </a:prstGeom>
            <a:noFill/>
            <a:ln w="28575">
              <a:solidFill>
                <a:srgbClr val="E7EC10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37" name="Line 35"/>
            <p:cNvSpPr>
              <a:spLocks noChangeShapeType="1"/>
            </p:cNvSpPr>
            <p:nvPr/>
          </p:nvSpPr>
          <p:spPr bwMode="auto">
            <a:xfrm>
              <a:off x="1219" y="1483"/>
              <a:ext cx="1904" cy="174"/>
            </a:xfrm>
            <a:prstGeom prst="line">
              <a:avLst/>
            </a:prstGeom>
            <a:noFill/>
            <a:ln w="28575">
              <a:solidFill>
                <a:srgbClr val="E7EC10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38" name="Line 36"/>
            <p:cNvSpPr>
              <a:spLocks noChangeShapeType="1"/>
            </p:cNvSpPr>
            <p:nvPr/>
          </p:nvSpPr>
          <p:spPr bwMode="auto">
            <a:xfrm flipH="1" flipV="1">
              <a:off x="4976" y="1111"/>
              <a:ext cx="752" cy="100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39" name="Line 37"/>
            <p:cNvSpPr>
              <a:spLocks noChangeShapeType="1"/>
            </p:cNvSpPr>
            <p:nvPr/>
          </p:nvSpPr>
          <p:spPr bwMode="auto">
            <a:xfrm flipH="1">
              <a:off x="4973" y="1585"/>
              <a:ext cx="755" cy="248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40" name="Line 38"/>
            <p:cNvSpPr>
              <a:spLocks noChangeShapeType="1"/>
            </p:cNvSpPr>
            <p:nvPr/>
          </p:nvSpPr>
          <p:spPr bwMode="auto">
            <a:xfrm flipH="1">
              <a:off x="4014" y="1161"/>
              <a:ext cx="723" cy="67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41" name="Line 39"/>
            <p:cNvSpPr>
              <a:spLocks noChangeShapeType="1"/>
            </p:cNvSpPr>
            <p:nvPr/>
          </p:nvSpPr>
          <p:spPr bwMode="auto">
            <a:xfrm flipH="1" flipV="1">
              <a:off x="4014" y="1740"/>
              <a:ext cx="726" cy="67"/>
            </a:xfrm>
            <a:prstGeom prst="line">
              <a:avLst/>
            </a:prstGeom>
            <a:noFill/>
            <a:ln w="19050">
              <a:solidFill>
                <a:srgbClr val="E7EC10"/>
              </a:solidFill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42" name="Freeform 40"/>
            <p:cNvSpPr>
              <a:spLocks/>
            </p:cNvSpPr>
            <p:nvPr/>
          </p:nvSpPr>
          <p:spPr bwMode="auto">
            <a:xfrm>
              <a:off x="2954" y="1220"/>
              <a:ext cx="1062" cy="136"/>
            </a:xfrm>
            <a:custGeom>
              <a:avLst/>
              <a:gdLst>
                <a:gd name="T0" fmla="*/ 197 w 1116"/>
                <a:gd name="T1" fmla="*/ 15 h 136"/>
                <a:gd name="T2" fmla="*/ 197 w 1116"/>
                <a:gd name="T3" fmla="*/ 0 h 136"/>
                <a:gd name="T4" fmla="*/ 0 w 1116"/>
                <a:gd name="T5" fmla="*/ 83 h 136"/>
                <a:gd name="T6" fmla="*/ 4 w 1116"/>
                <a:gd name="T7" fmla="*/ 136 h 136"/>
                <a:gd name="T8" fmla="*/ 197 w 1116"/>
                <a:gd name="T9" fmla="*/ 15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136"/>
                <a:gd name="T17" fmla="*/ 1116 w 111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FF64">
                    <a:alpha val="59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 cap="rnd">
              <a:noFill/>
              <a:prstDash val="sysDot"/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33843" name="Freeform 41"/>
            <p:cNvSpPr>
              <a:spLocks/>
            </p:cNvSpPr>
            <p:nvPr/>
          </p:nvSpPr>
          <p:spPr bwMode="auto">
            <a:xfrm flipV="1">
              <a:off x="2953" y="1611"/>
              <a:ext cx="1062" cy="136"/>
            </a:xfrm>
            <a:custGeom>
              <a:avLst/>
              <a:gdLst>
                <a:gd name="T0" fmla="*/ 197 w 1116"/>
                <a:gd name="T1" fmla="*/ 15 h 136"/>
                <a:gd name="T2" fmla="*/ 197 w 1116"/>
                <a:gd name="T3" fmla="*/ 0 h 136"/>
                <a:gd name="T4" fmla="*/ 0 w 1116"/>
                <a:gd name="T5" fmla="*/ 83 h 136"/>
                <a:gd name="T6" fmla="*/ 4 w 1116"/>
                <a:gd name="T7" fmla="*/ 136 h 136"/>
                <a:gd name="T8" fmla="*/ 197 w 1116"/>
                <a:gd name="T9" fmla="*/ 15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136"/>
                <a:gd name="T17" fmla="*/ 1116 w 111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FF64">
                    <a:alpha val="59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 cap="rnd">
              <a:noFill/>
              <a:prstDash val="sysDot"/>
              <a:round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endParaRPr lang="en-US"/>
            </a:p>
          </p:txBody>
        </p:sp>
        <p:pic>
          <p:nvPicPr>
            <p:cNvPr id="33844" name="Picture 42" descr="gkrellShoot_01-02-04_1439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lum bright="-70000" contrast="40000"/>
            </a:blip>
            <a:srcRect/>
            <a:stretch>
              <a:fillRect/>
            </a:stretch>
          </p:blipFill>
          <p:spPr bwMode="auto">
            <a:xfrm>
              <a:off x="376" y="1168"/>
              <a:ext cx="2227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45" name="Line 43"/>
            <p:cNvSpPr>
              <a:spLocks noChangeShapeType="1"/>
            </p:cNvSpPr>
            <p:nvPr/>
          </p:nvSpPr>
          <p:spPr bwMode="auto">
            <a:xfrm>
              <a:off x="35" y="1483"/>
              <a:ext cx="1182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Rectangle 44"/>
            <p:cNvSpPr>
              <a:spLocks noChangeArrowheads="1"/>
            </p:cNvSpPr>
            <p:nvPr/>
          </p:nvSpPr>
          <p:spPr bwMode="auto">
            <a:xfrm>
              <a:off x="35" y="1298"/>
              <a:ext cx="49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/>
            <a:lstStyle/>
            <a:p>
              <a:pPr eaLnBrk="0" hangingPunct="0"/>
              <a:endParaRPr lang="ja-JP" altLang="en-US" sz="1600">
                <a:ea typeface="ＭＳ Ｐゴシック" pitchFamily="50" charset="-128"/>
              </a:endParaRPr>
            </a:p>
          </p:txBody>
        </p:sp>
      </p:grpSp>
      <p:sp>
        <p:nvSpPr>
          <p:cNvPr id="33797" name="Text Box 45"/>
          <p:cNvSpPr txBox="1">
            <a:spLocks noChangeArrowheads="1"/>
          </p:cNvSpPr>
          <p:nvPr/>
        </p:nvSpPr>
        <p:spPr bwMode="auto">
          <a:xfrm>
            <a:off x="1528763" y="245591"/>
            <a:ext cx="610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ea typeface="ＭＳ Ｐゴシック" pitchFamily="50" charset="-128"/>
              </a:rPr>
              <a:t>Measuring </a:t>
            </a:r>
            <a:r>
              <a:rPr lang="en-US" altLang="ja-JP" sz="2800" dirty="0" err="1">
                <a:ea typeface="ＭＳ Ｐゴシック" pitchFamily="50" charset="-128"/>
              </a:rPr>
              <a:t>dimuons</a:t>
            </a:r>
            <a:r>
              <a:rPr lang="en-US" altLang="ja-JP" sz="2800" dirty="0">
                <a:ea typeface="ＭＳ Ｐゴシック" pitchFamily="50" charset="-128"/>
              </a:rPr>
              <a:t> in NA60: concept</a:t>
            </a:r>
          </a:p>
        </p:txBody>
      </p:sp>
      <p:sp>
        <p:nvSpPr>
          <p:cNvPr id="33798" name="Line 46"/>
          <p:cNvSpPr>
            <a:spLocks noChangeShapeType="1"/>
          </p:cNvSpPr>
          <p:nvPr/>
        </p:nvSpPr>
        <p:spPr bwMode="auto">
          <a:xfrm>
            <a:off x="250825" y="3789363"/>
            <a:ext cx="4105275" cy="0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 type="triangle" w="med" len="lg"/>
            <a:tailEnd type="triangle" w="med" len="lg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799" name="Line 47"/>
          <p:cNvSpPr>
            <a:spLocks noChangeShapeType="1"/>
          </p:cNvSpPr>
          <p:nvPr/>
        </p:nvSpPr>
        <p:spPr bwMode="auto">
          <a:xfrm>
            <a:off x="4572000" y="3789363"/>
            <a:ext cx="4572000" cy="0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 type="triangle" w="med" len="lg"/>
            <a:tailEnd type="triangle" w="med" len="lg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800" name="Text Box 48"/>
          <p:cNvSpPr txBox="1">
            <a:spLocks noChangeArrowheads="1"/>
          </p:cNvSpPr>
          <p:nvPr/>
        </p:nvSpPr>
        <p:spPr bwMode="auto">
          <a:xfrm rot="10800000">
            <a:off x="6443663" y="3500438"/>
            <a:ext cx="1430337" cy="27463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&gt;10m</a:t>
            </a:r>
          </a:p>
        </p:txBody>
      </p:sp>
      <p:sp>
        <p:nvSpPr>
          <p:cNvPr id="33801" name="Text Box 49"/>
          <p:cNvSpPr txBox="1">
            <a:spLocks noChangeArrowheads="1"/>
          </p:cNvSpPr>
          <p:nvPr/>
        </p:nvSpPr>
        <p:spPr bwMode="auto">
          <a:xfrm rot="10800000">
            <a:off x="1989138" y="3500438"/>
            <a:ext cx="1430337" cy="27463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&lt;1m</a:t>
            </a:r>
          </a:p>
        </p:txBody>
      </p:sp>
      <p:grpSp>
        <p:nvGrpSpPr>
          <p:cNvPr id="33802" name="Group 56"/>
          <p:cNvGrpSpPr>
            <a:grpSpLocks/>
          </p:cNvGrpSpPr>
          <p:nvPr/>
        </p:nvGrpSpPr>
        <p:grpSpPr bwMode="auto">
          <a:xfrm>
            <a:off x="1214438" y="3925888"/>
            <a:ext cx="7488237" cy="2624137"/>
            <a:chOff x="1403350" y="3925888"/>
            <a:chExt cx="7488238" cy="2624137"/>
          </a:xfrm>
        </p:grpSpPr>
        <p:sp>
          <p:nvSpPr>
            <p:cNvPr id="33803" name="Rectangle 3"/>
            <p:cNvSpPr>
              <a:spLocks noChangeArrowheads="1"/>
            </p:cNvSpPr>
            <p:nvPr/>
          </p:nvSpPr>
          <p:spPr bwMode="auto">
            <a:xfrm>
              <a:off x="1403350" y="3925888"/>
              <a:ext cx="7488238" cy="431800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 w="0" algn="ctr">
              <a:solidFill>
                <a:srgbClr val="00007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altLang="ja-JP" sz="1600">
                  <a:solidFill>
                    <a:srgbClr val="FF3300"/>
                  </a:solidFill>
                  <a:ea typeface="ＭＳ Ｐゴシック" pitchFamily="50" charset="-128"/>
                </a:rPr>
                <a:t>    </a:t>
              </a:r>
              <a:r>
                <a:rPr lang="en-US" altLang="ja-JP" sz="2000">
                  <a:ea typeface="ＭＳ Ｐゴシック" pitchFamily="50" charset="-128"/>
                </a:rPr>
                <a:t>Track matching in coordinate </a:t>
              </a:r>
              <a:r>
                <a:rPr lang="en-US" altLang="ja-JP" sz="2000" u="sng">
                  <a:ea typeface="ＭＳ Ｐゴシック" pitchFamily="50" charset="-128"/>
                </a:rPr>
                <a:t>and</a:t>
              </a:r>
              <a:r>
                <a:rPr lang="en-US" altLang="ja-JP" sz="2000">
                  <a:ea typeface="ＭＳ Ｐゴシック" pitchFamily="50" charset="-128"/>
                </a:rPr>
                <a:t> momentum space</a:t>
              </a:r>
            </a:p>
          </p:txBody>
        </p:sp>
        <p:grpSp>
          <p:nvGrpSpPr>
            <p:cNvPr id="33804" name="Group 55"/>
            <p:cNvGrpSpPr>
              <a:grpSpLocks/>
            </p:cNvGrpSpPr>
            <p:nvPr/>
          </p:nvGrpSpPr>
          <p:grpSpPr bwMode="auto">
            <a:xfrm>
              <a:off x="1568450" y="4289425"/>
              <a:ext cx="7180263" cy="2260600"/>
              <a:chOff x="1568450" y="4289425"/>
              <a:chExt cx="7180263" cy="2260600"/>
            </a:xfrm>
          </p:grpSpPr>
          <p:sp>
            <p:nvSpPr>
              <p:cNvPr id="33805" name="Text Box 2"/>
              <p:cNvSpPr txBox="1">
                <a:spLocks noChangeArrowheads="1"/>
              </p:cNvSpPr>
              <p:nvPr/>
            </p:nvSpPr>
            <p:spPr bwMode="auto">
              <a:xfrm>
                <a:off x="2124075" y="4289425"/>
                <a:ext cx="6119813" cy="711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2000">
                    <a:solidFill>
                      <a:schemeClr val="folHlink"/>
                    </a:solidFill>
                    <a:ea typeface="ＭＳ Ｐゴシック" pitchFamily="50" charset="-128"/>
                  </a:rPr>
                  <a:t>Improved dimuon mass resolution </a:t>
                </a:r>
              </a:p>
              <a:p>
                <a:pPr eaLnBrk="0" hangingPunct="0"/>
                <a:r>
                  <a:rPr lang="en-US" altLang="ja-JP" sz="2000">
                    <a:solidFill>
                      <a:schemeClr val="folHlink"/>
                    </a:solidFill>
                    <a:ea typeface="ＭＳ Ｐゴシック" pitchFamily="50" charset="-128"/>
                  </a:rPr>
                  <a:t>Distinguish prompt from decay dimuons</a:t>
                </a:r>
              </a:p>
            </p:txBody>
          </p:sp>
          <p:sp>
            <p:nvSpPr>
              <p:cNvPr id="33806" name="Rectangle 50"/>
              <p:cNvSpPr>
                <a:spLocks noChangeArrowheads="1"/>
              </p:cNvSpPr>
              <p:nvPr/>
            </p:nvSpPr>
            <p:spPr bwMode="auto">
              <a:xfrm>
                <a:off x="1568450" y="5786438"/>
                <a:ext cx="7180263" cy="431800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 w="0" algn="ctr">
                <a:solidFill>
                  <a:srgbClr val="00007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en-US" altLang="ja-JP" sz="1600">
                    <a:solidFill>
                      <a:srgbClr val="FF3300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sz="2000">
                    <a:ea typeface="ＭＳ Ｐゴシック" pitchFamily="50" charset="-128"/>
                  </a:rPr>
                  <a:t>Radiation-hard silicon pixel detectors (LHC development)</a:t>
                </a:r>
              </a:p>
            </p:txBody>
          </p:sp>
          <p:sp>
            <p:nvSpPr>
              <p:cNvPr id="33807" name="Text Box 51"/>
              <p:cNvSpPr txBox="1">
                <a:spLocks noChangeArrowheads="1"/>
              </p:cNvSpPr>
              <p:nvPr/>
            </p:nvSpPr>
            <p:spPr bwMode="auto">
              <a:xfrm>
                <a:off x="2051050" y="6143625"/>
                <a:ext cx="6551613" cy="4064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2000">
                    <a:solidFill>
                      <a:schemeClr val="folHlink"/>
                    </a:solidFill>
                    <a:ea typeface="ＭＳ Ｐゴシック" pitchFamily="50" charset="-128"/>
                  </a:rPr>
                  <a:t> High luminosity of dimuon experiments maintained </a:t>
                </a:r>
              </a:p>
            </p:txBody>
          </p:sp>
          <p:sp>
            <p:nvSpPr>
              <p:cNvPr id="33808" name="TextBox 56"/>
              <p:cNvSpPr txBox="1">
                <a:spLocks noChangeArrowheads="1"/>
              </p:cNvSpPr>
              <p:nvPr/>
            </p:nvSpPr>
            <p:spPr bwMode="auto">
              <a:xfrm>
                <a:off x="1643063" y="5027613"/>
                <a:ext cx="58578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/>
                  <a:t>Additional bend by the dipole field </a:t>
                </a:r>
              </a:p>
            </p:txBody>
          </p:sp>
          <p:sp>
            <p:nvSpPr>
              <p:cNvPr id="33809" name="TextBox 57"/>
              <p:cNvSpPr txBox="1">
                <a:spLocks noChangeArrowheads="1"/>
              </p:cNvSpPr>
              <p:nvPr/>
            </p:nvSpPr>
            <p:spPr bwMode="auto">
              <a:xfrm>
                <a:off x="2143125" y="5345113"/>
                <a:ext cx="58578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C000"/>
                    </a:solidFill>
                  </a:rPr>
                  <a:t>Dimuon coverage extended to low p</a:t>
                </a:r>
                <a:r>
                  <a:rPr lang="en-US" sz="2000" baseline="-25000">
                    <a:solidFill>
                      <a:srgbClr val="FFC000"/>
                    </a:solidFill>
                  </a:rPr>
                  <a:t>T</a:t>
                </a:r>
                <a:r>
                  <a:rPr lang="en-US" sz="2000">
                    <a:solidFill>
                      <a:srgbClr val="FFC000"/>
                    </a:solidFill>
                  </a:rPr>
                  <a:t> </a:t>
                </a:r>
              </a:p>
            </p:txBody>
          </p:sp>
        </p:grpSp>
      </p:grpSp>
      <p:sp>
        <p:nvSpPr>
          <p:cNvPr id="65" name="Slide Number Placeholder 6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660232" y="4581128"/>
            <a:ext cx="1278070" cy="421840"/>
            <a:chOff x="6660232" y="4581128"/>
            <a:chExt cx="1278070" cy="421840"/>
          </a:xfrm>
        </p:grpSpPr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6660232" y="4581128"/>
              <a:ext cx="1278070" cy="421840"/>
              <a:chOff x="6774517" y="4847644"/>
              <a:chExt cx="2028677" cy="66958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774517" y="5085184"/>
                <a:ext cx="2028677" cy="432048"/>
                <a:chOff x="6774517" y="5085184"/>
                <a:chExt cx="2028677" cy="432048"/>
              </a:xfrm>
            </p:grpSpPr>
            <p:cxnSp>
              <p:nvCxnSpPr>
                <p:cNvPr id="58" name="Straight Arrow Connector 57"/>
                <p:cNvCxnSpPr>
                  <a:cxnSpLocks noChangeAspect="1"/>
                </p:cNvCxnSpPr>
                <p:nvPr/>
              </p:nvCxnSpPr>
              <p:spPr bwMode="auto">
                <a:xfrm>
                  <a:off x="6774517" y="5230724"/>
                  <a:ext cx="2028677" cy="2521"/>
                </a:xfrm>
                <a:prstGeom prst="straightConnector1">
                  <a:avLst/>
                </a:prstGeom>
                <a:solidFill>
                  <a:schemeClr val="accent1">
                    <a:alpha val="3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7380312" y="5229200"/>
                  <a:ext cx="576064" cy="288032"/>
                </a:xfrm>
                <a:prstGeom prst="line">
                  <a:avLst/>
                </a:prstGeom>
                <a:solidFill>
                  <a:schemeClr val="accent1">
                    <a:alpha val="30000"/>
                  </a:schemeClr>
                </a:solidFill>
                <a:ln w="22225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7380312" y="5239958"/>
                  <a:ext cx="648072" cy="144016"/>
                </a:xfrm>
                <a:prstGeom prst="line">
                  <a:avLst/>
                </a:prstGeom>
                <a:solidFill>
                  <a:schemeClr val="accent1">
                    <a:alpha val="30000"/>
                  </a:schemeClr>
                </a:solidFill>
                <a:ln w="22225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flipV="1">
                  <a:off x="7380312" y="5085184"/>
                  <a:ext cx="576064" cy="144016"/>
                </a:xfrm>
                <a:prstGeom prst="line">
                  <a:avLst/>
                </a:prstGeom>
                <a:solidFill>
                  <a:schemeClr val="accent1">
                    <a:alpha val="30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>
                  <a:off x="7956376" y="5085184"/>
                  <a:ext cx="504056" cy="0"/>
                </a:xfrm>
                <a:prstGeom prst="line">
                  <a:avLst/>
                </a:prstGeom>
                <a:solidFill>
                  <a:schemeClr val="accent1">
                    <a:alpha val="30000"/>
                  </a:schemeClr>
                </a:solidFill>
                <a:ln w="22225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</p:grpSp>
          <p:cxnSp>
            <p:nvCxnSpPr>
              <p:cNvPr id="68" name="Straight Connector 67"/>
              <p:cNvCxnSpPr/>
              <p:nvPr/>
            </p:nvCxnSpPr>
            <p:spPr bwMode="auto">
              <a:xfrm flipV="1">
                <a:off x="7956376" y="4847644"/>
                <a:ext cx="432048" cy="224136"/>
              </a:xfrm>
              <a:prstGeom prst="line">
                <a:avLst/>
              </a:prstGeom>
              <a:solidFill>
                <a:schemeClr val="accent1">
                  <a:alpha val="30000"/>
                </a:schemeClr>
              </a:solidFill>
              <a:ln w="22225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7041538" y="4806654"/>
              <a:ext cx="41240" cy="412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H.J.Specht, Erice 2012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DAE4CF-57C3-4E23-BAAB-A0B4E3D6765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52259" name="TextBox 12"/>
          <p:cNvSpPr txBox="1">
            <a:spLocks noChangeArrowheads="1"/>
          </p:cNvSpPr>
          <p:nvPr/>
        </p:nvSpPr>
        <p:spPr bwMode="auto">
          <a:xfrm>
            <a:off x="1187624" y="332656"/>
            <a:ext cx="6624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2800" dirty="0"/>
              <a:t>Centrality dependence of </a:t>
            </a:r>
            <a:r>
              <a:rPr lang="en-US" sz="2800" dirty="0" err="1"/>
              <a:t>hadron</a:t>
            </a:r>
            <a:r>
              <a:rPr lang="en-US" sz="2800" dirty="0"/>
              <a:t> yields </a:t>
            </a:r>
          </a:p>
        </p:txBody>
      </p:sp>
      <p:sp>
        <p:nvSpPr>
          <p:cNvPr id="352260" name="Rectangle 13"/>
          <p:cNvSpPr>
            <a:spLocks noChangeArrowheads="1"/>
          </p:cNvSpPr>
          <p:nvPr/>
        </p:nvSpPr>
        <p:spPr bwMode="auto">
          <a:xfrm>
            <a:off x="4360863" y="3198813"/>
            <a:ext cx="422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Symbol" pitchFamily="18" charset="2"/>
              </a:rPr>
              <a:t>f </a:t>
            </a:r>
            <a:endParaRPr lang="en-US"/>
          </a:p>
        </p:txBody>
      </p:sp>
      <p:sp>
        <p:nvSpPr>
          <p:cNvPr id="352261" name="Text Box 25"/>
          <p:cNvSpPr txBox="1">
            <a:spLocks noChangeArrowheads="1"/>
          </p:cNvSpPr>
          <p:nvPr/>
        </p:nvSpPr>
        <p:spPr bwMode="auto">
          <a:xfrm>
            <a:off x="457200" y="52292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w"/>
            </a:pPr>
            <a:r>
              <a:rPr lang="en-US" sz="2000" dirty="0"/>
              <a:t> yield scales with </a:t>
            </a:r>
            <a:r>
              <a:rPr lang="en-US" sz="2000" dirty="0" err="1"/>
              <a:t>N</a:t>
            </a:r>
            <a:r>
              <a:rPr lang="en-US" sz="2000" baseline="-25000" dirty="0" err="1"/>
              <a:t>part</a:t>
            </a:r>
            <a:r>
              <a:rPr lang="en-US" sz="2000" baseline="-25000" dirty="0"/>
              <a:t>    </a:t>
            </a:r>
          </a:p>
        </p:txBody>
      </p:sp>
      <p:pic>
        <p:nvPicPr>
          <p:cNvPr id="352262" name="Picture 16" descr="GP_MeanOmegaOverNpart.gif"/>
          <p:cNvPicPr>
            <a:picLocks noChangeAspect="1"/>
          </p:cNvPicPr>
          <p:nvPr/>
        </p:nvPicPr>
        <p:blipFill>
          <a:blip r:embed="rId2" cstate="print"/>
          <a:srcRect t="3477" r="2380"/>
          <a:stretch>
            <a:fillRect/>
          </a:stretch>
        </p:blipFill>
        <p:spPr bwMode="auto">
          <a:xfrm>
            <a:off x="179388" y="1268760"/>
            <a:ext cx="404018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3" name="Picture 5" descr="Y:\Desktop\SQM08\phiBiblio\RCP_AddSystErr_GammaS08band.gif"/>
          <p:cNvPicPr>
            <a:picLocks noChangeAspect="1" noChangeArrowheads="1"/>
          </p:cNvPicPr>
          <p:nvPr/>
        </p:nvPicPr>
        <p:blipFill>
          <a:blip r:embed="rId3" cstate="print"/>
          <a:srcRect t="1897"/>
          <a:stretch>
            <a:fillRect/>
          </a:stretch>
        </p:blipFill>
        <p:spPr bwMode="auto">
          <a:xfrm>
            <a:off x="4356100" y="1268760"/>
            <a:ext cx="4572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4" name="Text Box 25"/>
          <p:cNvSpPr txBox="1">
            <a:spLocks noChangeArrowheads="1"/>
          </p:cNvSpPr>
          <p:nvPr/>
        </p:nvSpPr>
        <p:spPr bwMode="auto">
          <a:xfrm>
            <a:off x="395288" y="5877272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no nuclear enhancement</a:t>
            </a:r>
            <a:r>
              <a:rPr lang="en-US" sz="2000" baseline="-25000" dirty="0">
                <a:solidFill>
                  <a:srgbClr val="FFC000"/>
                </a:solidFill>
              </a:rPr>
              <a:t>    </a:t>
            </a:r>
          </a:p>
        </p:txBody>
      </p:sp>
      <p:sp>
        <p:nvSpPr>
          <p:cNvPr id="352265" name="Text Box 25"/>
          <p:cNvSpPr txBox="1">
            <a:spLocks noChangeArrowheads="1"/>
          </p:cNvSpPr>
          <p:nvPr/>
        </p:nvSpPr>
        <p:spPr bwMode="auto">
          <a:xfrm>
            <a:off x="4427538" y="5229200"/>
            <a:ext cx="4321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yields of hadrons with strangeness (</a:t>
            </a:r>
            <a:r>
              <a:rPr lang="el-GR" sz="2000" dirty="0"/>
              <a:t>η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)  increase with </a:t>
            </a:r>
            <a:r>
              <a:rPr lang="en-US" sz="2000" dirty="0" err="1"/>
              <a:t>N</a:t>
            </a:r>
            <a:r>
              <a:rPr lang="en-US" sz="2000" baseline="-25000" dirty="0" err="1"/>
              <a:t>part</a:t>
            </a:r>
            <a:endParaRPr lang="en-US" sz="2000" baseline="-25000" dirty="0"/>
          </a:p>
          <a:p>
            <a:endParaRPr lang="en-US" sz="2000" baseline="-25000" dirty="0"/>
          </a:p>
        </p:txBody>
      </p:sp>
      <p:sp>
        <p:nvSpPr>
          <p:cNvPr id="352266" name="Text Box 25"/>
          <p:cNvSpPr txBox="1">
            <a:spLocks noChangeArrowheads="1"/>
          </p:cNvSpPr>
          <p:nvPr/>
        </p:nvSpPr>
        <p:spPr bwMode="auto">
          <a:xfrm>
            <a:off x="4427538" y="5877272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difference between </a:t>
            </a:r>
            <a:r>
              <a:rPr lang="el-GR" sz="2000" dirty="0">
                <a:solidFill>
                  <a:srgbClr val="FFC000"/>
                </a:solidFill>
              </a:rPr>
              <a:t>η</a:t>
            </a:r>
            <a:r>
              <a:rPr lang="en-US" sz="2000" dirty="0">
                <a:solidFill>
                  <a:srgbClr val="FFC000"/>
                </a:solidFill>
              </a:rPr>
              <a:t> and </a:t>
            </a:r>
            <a:r>
              <a:rPr lang="en-US" sz="2000" dirty="0">
                <a:solidFill>
                  <a:srgbClr val="FFC000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rgbClr val="FFC000"/>
                </a:solidFill>
              </a:rPr>
              <a:t> consistent with wave function content of </a:t>
            </a:r>
            <a:r>
              <a:rPr lang="en-US" sz="2000" dirty="0" err="1">
                <a:solidFill>
                  <a:srgbClr val="FFC000"/>
                </a:solidFill>
              </a:rPr>
              <a:t>ssbar</a:t>
            </a:r>
            <a:endParaRPr lang="en-US" sz="2000" baseline="-25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9981D1-A26C-418F-A80B-D4BCFB72DFBE}" type="slidenum">
              <a:rPr lang="en-US" smtClean="0">
                <a:latin typeface="Arial" pitchFamily="34" charset="0"/>
              </a:rPr>
              <a:pPr>
                <a:defRPr/>
              </a:pPr>
              <a:t>31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46115" name="TextBox 12"/>
          <p:cNvSpPr txBox="1">
            <a:spLocks noChangeArrowheads="1"/>
          </p:cNvSpPr>
          <p:nvPr/>
        </p:nvSpPr>
        <p:spPr bwMode="auto">
          <a:xfrm>
            <a:off x="1691680" y="188640"/>
            <a:ext cx="5688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Light-</a:t>
            </a:r>
            <a:r>
              <a:rPr lang="en-US" sz="2800" dirty="0" err="1" smtClean="0"/>
              <a:t>flavoured</a:t>
            </a:r>
            <a:r>
              <a:rPr lang="en-US" sz="2800" dirty="0" smtClean="0"/>
              <a:t> </a:t>
            </a:r>
            <a:r>
              <a:rPr lang="en-US" sz="2800" dirty="0"/>
              <a:t>hadrons in NA60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01569" y="3748765"/>
            <a:ext cx="5733635" cy="2835548"/>
            <a:chOff x="1601569" y="3824967"/>
            <a:chExt cx="5733635" cy="2835548"/>
          </a:xfrm>
        </p:grpSpPr>
        <p:pic>
          <p:nvPicPr>
            <p:cNvPr id="346119" name="Picture 10" descr="InIn_MtSpectraOmega.gif"/>
            <p:cNvPicPr>
              <a:picLocks/>
            </p:cNvPicPr>
            <p:nvPr/>
          </p:nvPicPr>
          <p:blipFill>
            <a:blip r:embed="rId3" cstate="print"/>
            <a:srcRect t="5208" r="6374"/>
            <a:stretch>
              <a:fillRect/>
            </a:stretch>
          </p:blipFill>
          <p:spPr bwMode="auto">
            <a:xfrm>
              <a:off x="1601569" y="3825875"/>
              <a:ext cx="2826502" cy="283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4500564" y="3824967"/>
              <a:ext cx="2834640" cy="2834640"/>
              <a:chOff x="4500584" y="3857628"/>
              <a:chExt cx="3143250" cy="3000375"/>
            </a:xfrm>
          </p:grpSpPr>
          <p:grpSp>
            <p:nvGrpSpPr>
              <p:cNvPr id="3" name="Group 12"/>
              <p:cNvGrpSpPr>
                <a:grpSpLocks/>
              </p:cNvGrpSpPr>
              <p:nvPr/>
            </p:nvGrpSpPr>
            <p:grpSpPr bwMode="auto">
              <a:xfrm>
                <a:off x="4500584" y="3857628"/>
                <a:ext cx="3143250" cy="3000375"/>
                <a:chOff x="4429125" y="3857625"/>
                <a:chExt cx="3143250" cy="3000375"/>
              </a:xfrm>
            </p:grpSpPr>
            <p:grpSp>
              <p:nvGrpSpPr>
                <p:cNvPr id="4" name="Group 20"/>
                <p:cNvGrpSpPr>
                  <a:grpSpLocks/>
                </p:cNvGrpSpPr>
                <p:nvPr/>
              </p:nvGrpSpPr>
              <p:grpSpPr bwMode="auto">
                <a:xfrm>
                  <a:off x="4429125" y="3857625"/>
                  <a:ext cx="3143250" cy="3000375"/>
                  <a:chOff x="214282" y="1571612"/>
                  <a:chExt cx="5143536" cy="5286388"/>
                </a:xfrm>
              </p:grpSpPr>
              <p:pic>
                <p:nvPicPr>
                  <p:cNvPr id="346125" name="Picture 21" descr="PhiMt.gif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t="4965" r="4761"/>
                  <a:stretch>
                    <a:fillRect/>
                  </a:stretch>
                </p:blipFill>
                <p:spPr bwMode="auto">
                  <a:xfrm>
                    <a:off x="214282" y="1571612"/>
                    <a:ext cx="5143536" cy="52863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6126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9098" y="2167789"/>
                    <a:ext cx="1774919" cy="545281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300" b="1" dirty="0">
                        <a:solidFill>
                          <a:schemeClr val="bg1"/>
                        </a:solidFill>
                        <a:latin typeface="Symbol" pitchFamily="18" charset="2"/>
                      </a:rPr>
                      <a:t>f </a:t>
                    </a:r>
                    <a:r>
                      <a:rPr lang="en-US" sz="1300" b="1" dirty="0" smtClean="0">
                        <a:solidFill>
                          <a:schemeClr val="bg1"/>
                        </a:solidFill>
                        <a:sym typeface="Wingdings" pitchFamily="2" charset="2"/>
                      </a:rPr>
                      <a:t> </a:t>
                    </a:r>
                    <a:r>
                      <a:rPr lang="el-GR" sz="1300" b="1" dirty="0" smtClean="0">
                        <a:solidFill>
                          <a:schemeClr val="bg1"/>
                        </a:solidFill>
                      </a:rPr>
                      <a:t>μ</a:t>
                    </a:r>
                    <a:r>
                      <a:rPr lang="en-US" sz="1300" b="1" baseline="30000" dirty="0">
                        <a:solidFill>
                          <a:schemeClr val="bg1"/>
                        </a:solidFill>
                      </a:rPr>
                      <a:t>+</a:t>
                    </a:r>
                    <a:r>
                      <a:rPr lang="el-GR" sz="1300" b="1" dirty="0">
                        <a:solidFill>
                          <a:schemeClr val="bg1"/>
                        </a:solidFill>
                      </a:rPr>
                      <a:t>μ</a:t>
                    </a:r>
                    <a:r>
                      <a:rPr lang="en-US" sz="1300" b="1" baseline="30000" dirty="0">
                        <a:solidFill>
                          <a:schemeClr val="bg1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4317206" y="3969544"/>
                  <a:ext cx="500063" cy="27622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a.u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.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369906" y="3922371"/>
                <a:ext cx="1617390" cy="25247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√</a:t>
                </a:r>
                <a:r>
                  <a:rPr lang="en-US" sz="1000" b="1" dirty="0" err="1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sz="1000" b="1" baseline="-25000" dirty="0" err="1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NN</a:t>
                </a: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=17.3 </a:t>
                </a:r>
                <a:r>
                  <a:rPr lang="en-US" sz="1000" b="1" dirty="0" err="1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GeV</a:t>
                </a: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In-In 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51520" y="836712"/>
            <a:ext cx="8662988" cy="2859087"/>
            <a:chOff x="142875" y="928688"/>
            <a:chExt cx="8662988" cy="2859087"/>
          </a:xfrm>
        </p:grpSpPr>
        <p:pic>
          <p:nvPicPr>
            <p:cNvPr id="346116" name="Picture 9" descr="InIn_MtSpectra_EtaDal.gif"/>
            <p:cNvPicPr>
              <a:picLocks noChangeAspect="1"/>
            </p:cNvPicPr>
            <p:nvPr/>
          </p:nvPicPr>
          <p:blipFill>
            <a:blip r:embed="rId5" cstate="print"/>
            <a:srcRect t="6963" r="4863"/>
            <a:stretch>
              <a:fillRect/>
            </a:stretch>
          </p:blipFill>
          <p:spPr bwMode="auto">
            <a:xfrm>
              <a:off x="3071813" y="928688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6117" name="Picture 7" descr="InIn_MtSpectraPions.gif"/>
            <p:cNvPicPr>
              <a:picLocks noChangeAspect="1"/>
            </p:cNvPicPr>
            <p:nvPr/>
          </p:nvPicPr>
          <p:blipFill>
            <a:blip r:embed="rId6" cstate="print"/>
            <a:srcRect t="6250" r="4198"/>
            <a:stretch>
              <a:fillRect/>
            </a:stretch>
          </p:blipFill>
          <p:spPr bwMode="auto">
            <a:xfrm>
              <a:off x="142875" y="928688"/>
              <a:ext cx="2857500" cy="285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6118" name="Picture 8" descr="InIn_MtSpectraRho.gif"/>
            <p:cNvPicPr>
              <a:picLocks noChangeAspect="1"/>
            </p:cNvPicPr>
            <p:nvPr/>
          </p:nvPicPr>
          <p:blipFill>
            <a:blip r:embed="rId7" cstate="print"/>
            <a:srcRect t="5208" r="4198"/>
            <a:stretch>
              <a:fillRect/>
            </a:stretch>
          </p:blipFill>
          <p:spPr bwMode="auto">
            <a:xfrm>
              <a:off x="6000750" y="928688"/>
              <a:ext cx="2805113" cy="283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361314" y="3112651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freeze-out </a:t>
              </a:r>
              <a:r>
                <a:rPr lang="el-GR" sz="1200" b="1" dirty="0" smtClean="0">
                  <a:solidFill>
                    <a:schemeClr val="bg1"/>
                  </a:solidFill>
                </a:rPr>
                <a:t>ρ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2ACBD-2B9D-45CD-BA46-3B19CF16E0C8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348163" name="Picture 2" descr="Hans_BlastWaveHadron_Crossing_New"/>
          <p:cNvPicPr>
            <a:picLocks noChangeAspect="1" noChangeArrowheads="1"/>
          </p:cNvPicPr>
          <p:nvPr/>
        </p:nvPicPr>
        <p:blipFill>
          <a:blip r:embed="rId3" cstate="print"/>
          <a:srcRect t="2599" r="2679"/>
          <a:stretch>
            <a:fillRect/>
          </a:stretch>
        </p:blipFill>
        <p:spPr bwMode="auto">
          <a:xfrm>
            <a:off x="322263" y="1124744"/>
            <a:ext cx="43211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3"/>
          <p:cNvSpPr txBox="1">
            <a:spLocks noChangeArrowheads="1"/>
          </p:cNvSpPr>
          <p:nvPr/>
        </p:nvSpPr>
        <p:spPr bwMode="auto">
          <a:xfrm rot="-5400000">
            <a:off x="6813550" y="3008313"/>
            <a:ext cx="733425" cy="385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/>
            <a:r>
              <a:rPr lang="en-GB" sz="1800"/>
              <a:t>for a given hadron M, the measured T</a:t>
            </a:r>
            <a:r>
              <a:rPr lang="en-GB" sz="1800" baseline="-25000"/>
              <a:t>eff</a:t>
            </a:r>
            <a:r>
              <a:rPr lang="en-GB" sz="1800"/>
              <a:t> </a:t>
            </a:r>
            <a:r>
              <a:rPr lang="en-GB" sz="1800">
                <a:sym typeface="Wingdings" pitchFamily="2" charset="2"/>
              </a:rPr>
              <a:t> </a:t>
            </a:r>
            <a:r>
              <a:rPr lang="en-GB" sz="1800"/>
              <a:t>defines a line in the T</a:t>
            </a:r>
            <a:r>
              <a:rPr lang="en-GB" sz="1800" baseline="-25000"/>
              <a:t>fo</a:t>
            </a:r>
            <a:r>
              <a:rPr lang="en-GB" sz="1800"/>
              <a:t>-v</a:t>
            </a:r>
            <a:r>
              <a:rPr lang="en-GB" sz="1800" baseline="-25000"/>
              <a:t>T</a:t>
            </a:r>
            <a:r>
              <a:rPr lang="en-GB" sz="1800"/>
              <a:t> plane</a:t>
            </a:r>
            <a:endParaRPr lang="en-US" sz="1800"/>
          </a:p>
        </p:txBody>
      </p:sp>
      <p:sp>
        <p:nvSpPr>
          <p:cNvPr id="348165" name="Text Box 4"/>
          <p:cNvSpPr txBox="1">
            <a:spLocks noChangeArrowheads="1"/>
          </p:cNvSpPr>
          <p:nvPr/>
        </p:nvSpPr>
        <p:spPr bwMode="auto">
          <a:xfrm rot="-5400000">
            <a:off x="4394994" y="1115219"/>
            <a:ext cx="458787" cy="882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/>
            <a:r>
              <a:rPr lang="en-GB" sz="1800"/>
              <a:t>crossing of hadrons with</a:t>
            </a:r>
            <a:r>
              <a:rPr lang="en-GB" sz="1800">
                <a:latin typeface="Symbol" pitchFamily="18" charset="2"/>
              </a:rPr>
              <a:t> p</a:t>
            </a:r>
            <a:r>
              <a:rPr lang="en-GB" sz="1800"/>
              <a:t> defines T</a:t>
            </a:r>
            <a:r>
              <a:rPr lang="en-GB" sz="1800" baseline="-25000"/>
              <a:t>f</a:t>
            </a:r>
            <a:r>
              <a:rPr lang="en-GB" sz="1800"/>
              <a:t>, v</a:t>
            </a:r>
            <a:r>
              <a:rPr lang="en-GB" sz="1800" baseline="-25000"/>
              <a:t>T</a:t>
            </a:r>
            <a:r>
              <a:rPr lang="en-GB" sz="1800"/>
              <a:t> max reached at respective hadron freeze-out </a:t>
            </a:r>
            <a:endParaRPr lang="en-US" sz="1800"/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1619250" y="188640"/>
            <a:ext cx="5976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/>
              <a:t>  Hierarchy in </a:t>
            </a:r>
            <a:r>
              <a:rPr lang="en-GB" sz="2800" dirty="0" err="1"/>
              <a:t>hadron</a:t>
            </a:r>
            <a:r>
              <a:rPr lang="en-GB" sz="2800" dirty="0"/>
              <a:t> freeze-out </a:t>
            </a:r>
            <a:endParaRPr lang="en-US" sz="2800" dirty="0"/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 rot="-5400000">
            <a:off x="4028223" y="2169319"/>
            <a:ext cx="800219" cy="806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folHlink"/>
                </a:solidFill>
              </a:rPr>
              <a:t>        different hadrons have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folHlink"/>
                </a:solidFill>
              </a:rPr>
              <a:t>different coupling to </a:t>
            </a:r>
            <a:r>
              <a:rPr lang="en-US" sz="2000" dirty="0" err="1">
                <a:solidFill>
                  <a:schemeClr val="folHlink"/>
                </a:solidFill>
              </a:rPr>
              <a:t>pions</a:t>
            </a:r>
            <a:r>
              <a:rPr lang="en-US" sz="2000" dirty="0">
                <a:solidFill>
                  <a:schemeClr val="folHlink"/>
                </a:solidFill>
              </a:rPr>
              <a:t> (</a:t>
            </a:r>
            <a:r>
              <a:rPr lang="en-US" sz="2000" dirty="0">
                <a:solidFill>
                  <a:schemeClr val="folHlink"/>
                </a:solidFill>
                <a:latin typeface="Symbol" pitchFamily="18" charset="2"/>
              </a:rPr>
              <a:t>r</a:t>
            </a:r>
            <a:r>
              <a:rPr lang="en-US" sz="2000" dirty="0">
                <a:solidFill>
                  <a:schemeClr val="folHlink"/>
                </a:solidFill>
              </a:rPr>
              <a:t> maximal)</a:t>
            </a:r>
            <a:br>
              <a:rPr lang="en-US" sz="2000" dirty="0">
                <a:solidFill>
                  <a:schemeClr val="folHlink"/>
                </a:solidFill>
              </a:rPr>
            </a:br>
            <a:r>
              <a:rPr lang="en-US" sz="2000" dirty="0">
                <a:solidFill>
                  <a:schemeClr val="folHlink"/>
                </a:solidFill>
              </a:rPr>
              <a:t>   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folHlink"/>
                </a:solidFill>
              </a:rPr>
              <a:t>clear </a:t>
            </a:r>
            <a:r>
              <a:rPr lang="en-US" sz="2000" dirty="0" smtClean="0">
                <a:solidFill>
                  <a:schemeClr val="folHlink"/>
                </a:solidFill>
              </a:rPr>
              <a:t>hierarchy of freeze-out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folHlink"/>
                </a:solidFill>
              </a:rPr>
              <a:t>(also for light-flavored hadrons)  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 rot="-5400000">
            <a:off x="6492875" y="2947988"/>
            <a:ext cx="458788" cy="295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/>
            <a:r>
              <a:rPr lang="en-GB" sz="1800"/>
              <a:t>use of Blast wave code</a:t>
            </a:r>
            <a:endParaRPr lang="en-US" sz="1800"/>
          </a:p>
        </p:txBody>
      </p:sp>
      <p:pic>
        <p:nvPicPr>
          <p:cNvPr id="348169" name="Picture 9" descr="NA60Hadrons_Teff_Vs_Nch"/>
          <p:cNvPicPr>
            <a:picLocks noChangeAspect="1" noChangeArrowheads="1"/>
          </p:cNvPicPr>
          <p:nvPr/>
        </p:nvPicPr>
        <p:blipFill>
          <a:blip r:embed="rId4" cstate="print"/>
          <a:srcRect t="3806" r="1225"/>
          <a:stretch>
            <a:fillRect/>
          </a:stretch>
        </p:blipFill>
        <p:spPr bwMode="auto">
          <a:xfrm>
            <a:off x="5148263" y="908050"/>
            <a:ext cx="33131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0" name="Text Box 10"/>
          <p:cNvSpPr txBox="1">
            <a:spLocks noChangeArrowheads="1"/>
          </p:cNvSpPr>
          <p:nvPr/>
        </p:nvSpPr>
        <p:spPr bwMode="auto">
          <a:xfrm rot="10800000">
            <a:off x="5218113" y="3430588"/>
            <a:ext cx="34591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large </a:t>
            </a:r>
            <a:r>
              <a:rPr lang="en-US" sz="1800">
                <a:solidFill>
                  <a:schemeClr val="folHlink"/>
                </a:solidFill>
              </a:rPr>
              <a:t>difference </a:t>
            </a:r>
            <a:r>
              <a:rPr lang="en-US" sz="1800"/>
              <a:t> between </a:t>
            </a:r>
            <a:r>
              <a:rPr lang="en-US" sz="1800">
                <a:latin typeface="Symbol" pitchFamily="18" charset="2"/>
              </a:rPr>
              <a:t>r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and </a:t>
            </a:r>
            <a:r>
              <a:rPr lang="en-US" sz="1800">
                <a:latin typeface="Symbol" pitchFamily="18" charset="2"/>
              </a:rPr>
              <a:t>w</a:t>
            </a:r>
            <a:r>
              <a:rPr lang="en-US" sz="1800"/>
              <a:t> (</a:t>
            </a:r>
            <a:r>
              <a:rPr lang="en-US" sz="1800">
                <a:solidFill>
                  <a:schemeClr val="folHlink"/>
                </a:solidFill>
              </a:rPr>
              <a:t>same mass</a:t>
            </a:r>
            <a:r>
              <a:rPr lang="en-US" sz="1800"/>
              <a:t>) </a:t>
            </a:r>
            <a:endParaRPr lang="en-US" sz="1800" baseline="-25000">
              <a:solidFill>
                <a:schemeClr val="folHlink"/>
              </a:solidFill>
              <a:latin typeface="Symbol" pitchFamily="18" charset="2"/>
            </a:endParaRPr>
          </a:p>
        </p:txBody>
      </p:sp>
      <p:sp>
        <p:nvSpPr>
          <p:cNvPr id="348171" name="Oval 11"/>
          <p:cNvSpPr>
            <a:spLocks noChangeArrowheads="1"/>
          </p:cNvSpPr>
          <p:nvPr/>
        </p:nvSpPr>
        <p:spPr bwMode="auto">
          <a:xfrm>
            <a:off x="6804025" y="1412875"/>
            <a:ext cx="2159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it-IT"/>
          </a:p>
        </p:txBody>
      </p:sp>
      <p:sp>
        <p:nvSpPr>
          <p:cNvPr id="348172" name="Line 12"/>
          <p:cNvSpPr>
            <a:spLocks noChangeShapeType="1"/>
          </p:cNvSpPr>
          <p:nvPr/>
        </p:nvSpPr>
        <p:spPr bwMode="auto">
          <a:xfrm flipH="1">
            <a:off x="4787900" y="44370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9981D1-A26C-418F-A80B-D4BCFB72DFBE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46115" name="TextBox 12"/>
          <p:cNvSpPr txBox="1">
            <a:spLocks noChangeArrowheads="1"/>
          </p:cNvSpPr>
          <p:nvPr/>
        </p:nvSpPr>
        <p:spPr bwMode="auto">
          <a:xfrm>
            <a:off x="1691680" y="97468"/>
            <a:ext cx="5688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Light-</a:t>
            </a:r>
            <a:r>
              <a:rPr lang="en-US" sz="2800" dirty="0" err="1" smtClean="0"/>
              <a:t>flavoured</a:t>
            </a:r>
            <a:r>
              <a:rPr lang="en-US" sz="2800" dirty="0" smtClean="0"/>
              <a:t> </a:t>
            </a:r>
            <a:r>
              <a:rPr lang="en-US" sz="2800" dirty="0"/>
              <a:t>hadrons in NA60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28" y="8994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In-In at 158A </a:t>
            </a:r>
            <a:r>
              <a:rPr lang="en-US" sz="1800" dirty="0" err="1" smtClean="0">
                <a:solidFill>
                  <a:srgbClr val="FFC000"/>
                </a:solidFill>
              </a:rPr>
              <a:t>GeV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5014" y="36357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p-A at 400 </a:t>
            </a:r>
            <a:r>
              <a:rPr lang="en-US" sz="1800" dirty="0" err="1" smtClean="0">
                <a:solidFill>
                  <a:srgbClr val="FFC000"/>
                </a:solidFill>
              </a:rPr>
              <a:t>GeV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9934" y="405530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low mass sample size 180 000 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5724128" y="126876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low mass sample size 440 000 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5724128" y="1556792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(peripheral alone &lt; 10%)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5724128" y="4344926"/>
            <a:ext cx="334786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(NA27: </a:t>
            </a:r>
            <a:r>
              <a:rPr lang="en-US" sz="1800" dirty="0" smtClean="0">
                <a:sym typeface="Wingdings" pitchFamily="2" charset="2"/>
              </a:rPr>
              <a:t>insufficient statistics 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/>
              <a:t>for </a:t>
            </a:r>
            <a:r>
              <a:rPr lang="el-GR" sz="1800" dirty="0" smtClean="0">
                <a:latin typeface="Arial"/>
                <a:cs typeface="Arial"/>
              </a:rPr>
              <a:t>ρ</a:t>
            </a:r>
            <a:r>
              <a:rPr lang="en-US" sz="1800" dirty="0" smtClean="0">
                <a:latin typeface="Arial"/>
                <a:cs typeface="Arial"/>
              </a:rPr>
              <a:t>/</a:t>
            </a:r>
            <a:r>
              <a:rPr lang="el-GR" sz="1800" dirty="0" smtClean="0">
                <a:latin typeface="Arial"/>
                <a:cs typeface="Arial"/>
              </a:rPr>
              <a:t>ω</a:t>
            </a:r>
            <a:r>
              <a:rPr lang="en-US" sz="1800" dirty="0" smtClean="0">
                <a:latin typeface="Arial"/>
                <a:cs typeface="Arial"/>
              </a:rPr>
              <a:t> and</a:t>
            </a:r>
            <a:r>
              <a:rPr lang="en-GB" sz="18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GB" sz="1900" dirty="0" smtClean="0">
                <a:latin typeface="Symbol" pitchFamily="18" charset="2"/>
              </a:rPr>
              <a:t>f </a:t>
            </a:r>
            <a:r>
              <a:rPr lang="en-GB" sz="1800" dirty="0" smtClean="0">
                <a:latin typeface="Symbol" pitchFamily="18" charset="2"/>
                <a:sym typeface="Wingdings" pitchFamily="2" charset="2"/>
              </a:rPr>
              <a:t> </a:t>
            </a:r>
            <a:r>
              <a:rPr lang="en-GB" sz="1800" dirty="0" smtClean="0">
                <a:latin typeface="+mj-lt"/>
                <a:sym typeface="Wingdings" pitchFamily="2" charset="2"/>
              </a:rPr>
              <a:t>no </a:t>
            </a:r>
            <a:r>
              <a:rPr lang="en-GB" sz="1800" dirty="0" err="1" smtClean="0">
                <a:latin typeface="+mj-lt"/>
                <a:sym typeface="Wingdings" pitchFamily="2" charset="2"/>
              </a:rPr>
              <a:t>p</a:t>
            </a:r>
            <a:r>
              <a:rPr lang="en-GB" sz="1800" baseline="-25000" dirty="0" err="1" smtClean="0">
                <a:latin typeface="+mj-lt"/>
                <a:sym typeface="Wingdings" pitchFamily="2" charset="2"/>
              </a:rPr>
              <a:t>T</a:t>
            </a:r>
            <a:r>
              <a:rPr lang="en-GB" sz="1800" dirty="0" smtClean="0">
                <a:latin typeface="+mj-lt"/>
                <a:sym typeface="Wingdings" pitchFamily="2" charset="2"/>
              </a:rPr>
              <a:t> spectra</a:t>
            </a:r>
            <a:r>
              <a:rPr lang="en-US" sz="1800" dirty="0" smtClean="0">
                <a:latin typeface="+mj-lt"/>
              </a:rPr>
              <a:t>)</a:t>
            </a:r>
            <a:endParaRPr lang="en-US" sz="1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128" y="19888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pure exponential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spectra 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724128" y="51479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upward bend of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spectra 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5593496" y="550794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 hard scattering components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1187624" y="62373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no hard scattering components at 158A </a:t>
            </a:r>
            <a:r>
              <a:rPr lang="en-US" dirty="0" err="1" smtClean="0">
                <a:solidFill>
                  <a:srgbClr val="FFC000"/>
                </a:solidFill>
              </a:rPr>
              <a:t>GeV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9515" y="764704"/>
            <a:ext cx="5297203" cy="5303520"/>
            <a:chOff x="179515" y="764704"/>
            <a:chExt cx="5297203" cy="5303520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179515" y="764704"/>
              <a:ext cx="5297203" cy="5303520"/>
              <a:chOff x="179512" y="692696"/>
              <a:chExt cx="5714960" cy="5721776"/>
            </a:xfrm>
          </p:grpSpPr>
          <p:pic>
            <p:nvPicPr>
              <p:cNvPr id="346119" name="Picture 10" descr="InIn_MtSpectraOmega.gif"/>
              <p:cNvPicPr>
                <a:picLocks/>
              </p:cNvPicPr>
              <p:nvPr/>
            </p:nvPicPr>
            <p:blipFill>
              <a:blip r:embed="rId3" cstate="print"/>
              <a:srcRect t="5208" r="6374"/>
              <a:stretch>
                <a:fillRect/>
              </a:stretch>
            </p:blipFill>
            <p:spPr bwMode="auto">
              <a:xfrm>
                <a:off x="179512" y="693604"/>
                <a:ext cx="2826502" cy="283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3059832" y="692696"/>
                <a:ext cx="2834640" cy="2834640"/>
                <a:chOff x="4500584" y="3857628"/>
                <a:chExt cx="3143250" cy="3000375"/>
              </a:xfrm>
            </p:grpSpPr>
            <p:grpSp>
              <p:nvGrpSpPr>
                <p:cNvPr id="4" name="Group 12"/>
                <p:cNvGrpSpPr>
                  <a:grpSpLocks/>
                </p:cNvGrpSpPr>
                <p:nvPr/>
              </p:nvGrpSpPr>
              <p:grpSpPr bwMode="auto">
                <a:xfrm>
                  <a:off x="4500584" y="3857628"/>
                  <a:ext cx="3143250" cy="3000375"/>
                  <a:chOff x="4429125" y="3857625"/>
                  <a:chExt cx="3143250" cy="3000375"/>
                </a:xfrm>
              </p:grpSpPr>
              <p:grpSp>
                <p:nvGrpSpPr>
                  <p:cNvPr id="5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429125" y="3857625"/>
                    <a:ext cx="3143250" cy="3000375"/>
                    <a:chOff x="214282" y="1571612"/>
                    <a:chExt cx="5143536" cy="5286388"/>
                  </a:xfrm>
                </p:grpSpPr>
                <p:pic>
                  <p:nvPicPr>
                    <p:cNvPr id="346125" name="Picture 21" descr="PhiMt.gif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t="4965" r="4761"/>
                    <a:stretch>
                      <a:fillRect/>
                    </a:stretch>
                  </p:blipFill>
                  <p:spPr bwMode="auto">
                    <a:xfrm>
                      <a:off x="214282" y="1571612"/>
                      <a:ext cx="5143536" cy="52863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126" name="Text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9098" y="2167789"/>
                      <a:ext cx="1774919" cy="545281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>
                          <a:alpha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f </a:t>
                      </a:r>
                      <a:r>
                        <a:rPr lang="en-US" sz="1300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l-GR" sz="1300" b="1" dirty="0" smtClean="0">
                          <a:solidFill>
                            <a:schemeClr val="bg1"/>
                          </a:solidFill>
                        </a:rPr>
                        <a:t>μ</a:t>
                      </a:r>
                      <a:r>
                        <a:rPr lang="en-US" sz="1300" b="1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l-GR" sz="1300" b="1" dirty="0">
                          <a:solidFill>
                            <a:schemeClr val="bg1"/>
                          </a:solidFill>
                        </a:rPr>
                        <a:t>μ</a:t>
                      </a:r>
                      <a:r>
                        <a:rPr lang="en-US" sz="1300" b="1" baseline="300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p:txBody>
                </p:sp>
              </p:grpSp>
              <p:sp>
                <p:nvSpPr>
                  <p:cNvPr id="12" name="TextBox 11"/>
                  <p:cNvSpPr txBox="1"/>
                  <p:nvPr/>
                </p:nvSpPr>
                <p:spPr>
                  <a:xfrm rot="16200000">
                    <a:off x="4317206" y="3969544"/>
                    <a:ext cx="500063" cy="27622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b="1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cs typeface="Arial" charset="0"/>
                      </a:rPr>
                      <a:t>a.u</a:t>
                    </a:r>
                    <a:r>
                      <a: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cs typeface="Arial" charset="0"/>
                      </a:rPr>
                      <a:t>.</a:t>
                    </a: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5369906" y="3922372"/>
                  <a:ext cx="1966897" cy="281170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√</a:t>
                  </a:r>
                  <a:r>
                    <a:rPr lang="en-US" sz="10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s</a:t>
                  </a:r>
                  <a:r>
                    <a:rPr lang="en-US" sz="1000" b="1" baseline="-25000" dirty="0" err="1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NN</a:t>
                  </a:r>
                  <a:r>
                    <a:rPr lang="en-US" sz="1000" b="1" dirty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=17.3 </a:t>
                  </a:r>
                  <a:r>
                    <a:rPr lang="en-US" sz="10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GeV</a:t>
                  </a:r>
                  <a:r>
                    <a:rPr lang="en-US" sz="1000" b="1" dirty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cs typeface="Arial" charset="0"/>
                    </a:rPr>
                    <a:t> In-In </a:t>
                  </a:r>
                </a:p>
              </p:txBody>
            </p:sp>
          </p:grpSp>
          <p:pic>
            <p:nvPicPr>
              <p:cNvPr id="541698" name="Picture 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512" y="3579832"/>
                <a:ext cx="2834640" cy="283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1699" name="Picture 3"/>
              <p:cNvPicPr>
                <a:picLocks noChangeArrowheads="1"/>
              </p:cNvPicPr>
              <p:nvPr/>
            </p:nvPicPr>
            <p:blipFill>
              <a:blip r:embed="rId6" cstate="print"/>
              <a:srcRect r="4990"/>
              <a:stretch>
                <a:fillRect/>
              </a:stretch>
            </p:blipFill>
            <p:spPr bwMode="auto">
              <a:xfrm>
                <a:off x="3059832" y="3573016"/>
                <a:ext cx="2834640" cy="283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3728874" y="3512041"/>
              <a:ext cx="1152128" cy="24622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p-A 400 </a:t>
              </a:r>
              <a:r>
                <a:rPr lang="en-US" sz="1000" b="1" dirty="0" err="1" smtClean="0">
                  <a:solidFill>
                    <a:schemeClr val="bg1"/>
                  </a:solidFill>
                </a:rPr>
                <a:t>GeV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6016" y="3573017"/>
              <a:ext cx="504056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2"/>
            <p:cNvSpPr txBox="1">
              <a:spLocks noChangeArrowheads="1"/>
            </p:cNvSpPr>
            <p:nvPr/>
          </p:nvSpPr>
          <p:spPr bwMode="auto">
            <a:xfrm>
              <a:off x="4482414" y="3706146"/>
              <a:ext cx="864096" cy="2923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300" b="1" dirty="0" smtClean="0">
                  <a:solidFill>
                    <a:schemeClr val="bg1"/>
                  </a:solidFill>
                  <a:latin typeface="Symbol" pitchFamily="18" charset="2"/>
                </a:rPr>
                <a:t>f </a:t>
              </a:r>
              <a:r>
                <a:rPr lang="en-US" sz="1300" b="1" dirty="0" smtClean="0">
                  <a:solidFill>
                    <a:schemeClr val="bg1"/>
                  </a:solidFill>
                  <a:sym typeface="Wingdings" pitchFamily="2" charset="2"/>
                </a:rPr>
                <a:t> </a:t>
              </a:r>
              <a:r>
                <a:rPr lang="el-GR" sz="1300" b="1" dirty="0" smtClean="0">
                  <a:solidFill>
                    <a:schemeClr val="bg1"/>
                  </a:solidFill>
                </a:rPr>
                <a:t>μ</a:t>
              </a:r>
              <a:r>
                <a:rPr lang="en-US" sz="1300" b="1" baseline="30000" dirty="0">
                  <a:solidFill>
                    <a:schemeClr val="bg1"/>
                  </a:solidFill>
                </a:rPr>
                <a:t>+</a:t>
              </a:r>
              <a:r>
                <a:rPr lang="el-GR" sz="1300" b="1" dirty="0">
                  <a:solidFill>
                    <a:schemeClr val="bg1"/>
                  </a:solidFill>
                </a:rPr>
                <a:t>μ</a:t>
              </a:r>
              <a:r>
                <a:rPr lang="en-US" sz="1300" b="1" baseline="300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9712" y="3573016"/>
              <a:ext cx="648072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1691680" y="3706146"/>
              <a:ext cx="1008112" cy="2923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9525">
              <a:solidFill>
                <a:schemeClr val="accent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300" b="1" dirty="0" smtClean="0">
                  <a:solidFill>
                    <a:schemeClr val="bg1"/>
                  </a:solidFill>
                  <a:latin typeface="Symbol" pitchFamily="18" charset="2"/>
                </a:rPr>
                <a:t>w/r </a:t>
              </a:r>
              <a:r>
                <a:rPr lang="en-US" sz="1300" b="1" dirty="0" smtClean="0">
                  <a:solidFill>
                    <a:schemeClr val="bg1"/>
                  </a:solidFill>
                  <a:sym typeface="Wingdings" pitchFamily="2" charset="2"/>
                </a:rPr>
                <a:t> </a:t>
              </a:r>
              <a:r>
                <a:rPr lang="el-GR" sz="1300" b="1" dirty="0" smtClean="0">
                  <a:solidFill>
                    <a:schemeClr val="bg1"/>
                  </a:solidFill>
                </a:rPr>
                <a:t>μ</a:t>
              </a:r>
              <a:r>
                <a:rPr lang="en-US" sz="1300" b="1" baseline="30000" dirty="0">
                  <a:solidFill>
                    <a:schemeClr val="bg1"/>
                  </a:solidFill>
                </a:rPr>
                <a:t>+</a:t>
              </a:r>
              <a:r>
                <a:rPr lang="el-GR" sz="1300" b="1" dirty="0">
                  <a:solidFill>
                    <a:schemeClr val="bg1"/>
                  </a:solidFill>
                </a:rPr>
                <a:t>μ</a:t>
              </a:r>
              <a:r>
                <a:rPr lang="en-US" sz="1300" b="1" baseline="300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4494" y="3505202"/>
              <a:ext cx="1152128" cy="24622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p-A 400 </a:t>
              </a:r>
              <a:r>
                <a:rPr lang="en-US" sz="1000" b="1" dirty="0" err="1" smtClean="0">
                  <a:solidFill>
                    <a:schemeClr val="bg1"/>
                  </a:solidFill>
                </a:rPr>
                <a:t>GeV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407900" y="5397023"/>
            <a:ext cx="813680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eaLnBrk="0" hangingPunct="0">
              <a:spcBef>
                <a:spcPct val="100000"/>
              </a:spcBef>
              <a:tabLst>
                <a:tab pos="82550" algn="l"/>
              </a:tabLst>
            </a:pPr>
            <a:r>
              <a:rPr lang="en-GB" dirty="0" smtClean="0"/>
              <a:t>    In-medium </a:t>
            </a:r>
            <a:r>
              <a:rPr lang="en-GB" dirty="0">
                <a:latin typeface="Symbol" pitchFamily="18" charset="2"/>
              </a:rPr>
              <a:t>r</a:t>
            </a:r>
            <a:r>
              <a:rPr lang="en-GB" dirty="0"/>
              <a:t> spectral function identified; no significant </a:t>
            </a:r>
            <a:br>
              <a:rPr lang="en-GB" dirty="0"/>
            </a:br>
            <a:r>
              <a:rPr lang="en-GB" dirty="0"/>
              <a:t>mass shift of the intermediate </a:t>
            </a:r>
            <a:r>
              <a:rPr lang="en-GB" dirty="0">
                <a:sym typeface="Symbol" pitchFamily="18" charset="2"/>
              </a:rPr>
              <a:t>, only broadening; </a:t>
            </a:r>
            <a:br>
              <a:rPr lang="en-GB" dirty="0">
                <a:sym typeface="Symbol" pitchFamily="18" charset="2"/>
              </a:rPr>
            </a:br>
            <a:r>
              <a:rPr lang="en-GB" dirty="0" smtClean="0">
                <a:sym typeface="Symbol" pitchFamily="18" charset="2"/>
              </a:rPr>
              <a:t>(indirect) connection </a:t>
            </a:r>
            <a:r>
              <a:rPr lang="en-GB" dirty="0">
                <a:sym typeface="Symbol" pitchFamily="18" charset="2"/>
              </a:rPr>
              <a:t>to </a:t>
            </a:r>
            <a:r>
              <a:rPr lang="en-GB" dirty="0" err="1">
                <a:solidFill>
                  <a:srgbClr val="FFC000"/>
                </a:solidFill>
                <a:sym typeface="Symbol" pitchFamily="18" charset="2"/>
              </a:rPr>
              <a:t>chiral</a:t>
            </a:r>
            <a:r>
              <a:rPr lang="en-GB" dirty="0">
                <a:solidFill>
                  <a:srgbClr val="FFC000"/>
                </a:solidFill>
                <a:sym typeface="Symbol" pitchFamily="18" charset="2"/>
              </a:rPr>
              <a:t> symmetry 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restoration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itchFamily="18" charset="2"/>
              </a:rPr>
              <a:t>Planck-like exponential mass spectra, exponential </a:t>
            </a:r>
            <a:r>
              <a:rPr lang="en-GB" dirty="0" err="1" smtClean="0">
                <a:sym typeface="Symbol" pitchFamily="18" charset="2"/>
              </a:rPr>
              <a:t>m</a:t>
            </a:r>
            <a:r>
              <a:rPr lang="en-GB" baseline="-25000" dirty="0" err="1" smtClean="0">
                <a:sym typeface="Symbol" pitchFamily="18" charset="2"/>
              </a:rPr>
              <a:t>T</a:t>
            </a:r>
            <a:r>
              <a:rPr lang="en-GB" dirty="0" smtClean="0">
                <a:sym typeface="Symbol" pitchFamily="18" charset="2"/>
              </a:rPr>
              <a:t> spectra, zero polarization and general agreement  with thermal models consistent with interpretation of excess </a:t>
            </a:r>
            <a:r>
              <a:rPr lang="en-GB" dirty="0" err="1" smtClean="0">
                <a:sym typeface="Symbol" pitchFamily="18" charset="2"/>
              </a:rPr>
              <a:t>dimuons</a:t>
            </a:r>
            <a:r>
              <a:rPr lang="en-GB" dirty="0" smtClean="0">
                <a:sym typeface="Symbol" pitchFamily="18" charset="2"/>
              </a:rPr>
              <a:t> as </a:t>
            </a:r>
            <a:r>
              <a:rPr lang="en-GB" dirty="0" smtClean="0">
                <a:solidFill>
                  <a:srgbClr val="FFC000"/>
                </a:solidFill>
                <a:sym typeface="Symbol" pitchFamily="18" charset="2"/>
              </a:rPr>
              <a:t>thermal radiation</a:t>
            </a: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548680"/>
            <a:ext cx="2771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eaLnBrk="0" hangingPunct="0">
              <a:spcBef>
                <a:spcPct val="100000"/>
              </a:spcBef>
              <a:tabLst>
                <a:tab pos="82550" algn="l"/>
              </a:tabLst>
            </a:pPr>
            <a:r>
              <a:rPr lang="en-GB" sz="3200" dirty="0" smtClean="0"/>
              <a:t>Conclusions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528" y="3140968"/>
            <a:ext cx="8640763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100000"/>
              </a:spcBef>
              <a:tabLst>
                <a:tab pos="82550" algn="l"/>
              </a:tabLst>
            </a:pPr>
            <a:r>
              <a:rPr lang="en-GB" dirty="0" smtClean="0"/>
              <a:t>     Emission </a:t>
            </a:r>
            <a:r>
              <a:rPr lang="en-GB" dirty="0"/>
              <a:t>sources of thermal </a:t>
            </a:r>
            <a:r>
              <a:rPr lang="en-GB" dirty="0" err="1"/>
              <a:t>dileptons</a:t>
            </a:r>
            <a:r>
              <a:rPr lang="en-GB" dirty="0"/>
              <a:t> mostly </a:t>
            </a:r>
            <a:r>
              <a:rPr lang="en-GB" dirty="0" err="1"/>
              <a:t>hadronic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</a:t>
            </a:r>
            <a:r>
              <a:rPr lang="it-IT" sz="2800" dirty="0">
                <a:latin typeface="Symbol" pitchFamily="18" charset="2"/>
              </a:rPr>
              <a:t>p</a:t>
            </a:r>
            <a:r>
              <a:rPr lang="it-IT" sz="2800" baseline="30000" dirty="0">
                <a:latin typeface="Symbol" pitchFamily="18" charset="2"/>
              </a:rPr>
              <a:t>+</a:t>
            </a:r>
            <a:r>
              <a:rPr lang="it-IT" sz="2800" dirty="0">
                <a:latin typeface="Symbol" pitchFamily="18" charset="2"/>
              </a:rPr>
              <a:t>p</a:t>
            </a:r>
            <a:r>
              <a:rPr lang="it-IT" sz="2800" baseline="30000" dirty="0">
                <a:latin typeface="Symbol" pitchFamily="18" charset="2"/>
              </a:rPr>
              <a:t>-</a:t>
            </a:r>
            <a:r>
              <a:rPr lang="it-IT" dirty="0">
                <a:latin typeface="Symbol" pitchFamily="18" charset="2"/>
              </a:rPr>
              <a:t> </a:t>
            </a:r>
            <a:r>
              <a:rPr lang="en-US" dirty="0"/>
              <a:t>annihilation) for M&lt;1 </a:t>
            </a:r>
            <a:r>
              <a:rPr lang="en-US" dirty="0" err="1"/>
              <a:t>GeV</a:t>
            </a:r>
            <a:r>
              <a:rPr lang="en-GB" dirty="0"/>
              <a:t>,  and mostly </a:t>
            </a:r>
            <a:r>
              <a:rPr lang="en-GB" dirty="0" err="1"/>
              <a:t>partonic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/>
              <a:t>(</a:t>
            </a:r>
            <a:r>
              <a:rPr lang="en-GB" dirty="0" err="1"/>
              <a:t>qq</a:t>
            </a:r>
            <a:r>
              <a:rPr lang="en-GB" dirty="0"/>
              <a:t> annihilation) for M&gt;1 </a:t>
            </a:r>
            <a:r>
              <a:rPr lang="en-GB" dirty="0" err="1"/>
              <a:t>GeV</a:t>
            </a:r>
            <a:r>
              <a:rPr lang="en-GB" dirty="0"/>
              <a:t>;  </a:t>
            </a:r>
            <a:r>
              <a:rPr lang="en-GB" dirty="0" smtClean="0"/>
              <a:t>associated temperatures    </a:t>
            </a:r>
            <a:br>
              <a:rPr lang="en-GB" dirty="0" smtClean="0"/>
            </a:br>
            <a:r>
              <a:rPr lang="en-GB" dirty="0" smtClean="0"/>
              <a:t> quantified; hints at soft </a:t>
            </a:r>
            <a:r>
              <a:rPr lang="en-GB" dirty="0" err="1" smtClean="0"/>
              <a:t>EoS</a:t>
            </a:r>
            <a:r>
              <a:rPr lang="en-GB" dirty="0" smtClean="0"/>
              <a:t> close to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</a:t>
            </a:r>
            <a:r>
              <a:rPr lang="en-GB" dirty="0" smtClean="0"/>
              <a:t>;  direct connection</a:t>
            </a:r>
            <a:br>
              <a:rPr lang="en-GB" dirty="0" smtClean="0"/>
            </a:br>
            <a:r>
              <a:rPr lang="en-GB" dirty="0" smtClean="0"/>
              <a:t> to </a:t>
            </a:r>
            <a:r>
              <a:rPr lang="en-GB" dirty="0" err="1" smtClean="0">
                <a:solidFill>
                  <a:srgbClr val="FFC000"/>
                </a:solidFill>
                <a:sym typeface="Wingdings" pitchFamily="2" charset="2"/>
              </a:rPr>
              <a:t>deconfinement</a:t>
            </a:r>
            <a:r>
              <a:rPr lang="en-GB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rgbClr val="FFC000"/>
                </a:solidFill>
                <a:sym typeface="Wingdings" pitchFamily="2" charset="2"/>
              </a:rPr>
              <a:t>at the SPS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6450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6634163" y="609600"/>
            <a:ext cx="22050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u="sng">
                <a:latin typeface="Courier New" pitchFamily="49" charset="0"/>
              </a:rPr>
              <a:t>http://cern.ch/na60</a:t>
            </a:r>
          </a:p>
        </p:txBody>
      </p:sp>
      <p:grpSp>
        <p:nvGrpSpPr>
          <p:cNvPr id="10248" name="Group 3"/>
          <p:cNvGrpSpPr>
            <a:grpSpLocks/>
          </p:cNvGrpSpPr>
          <p:nvPr/>
        </p:nvGrpSpPr>
        <p:grpSpPr bwMode="auto">
          <a:xfrm>
            <a:off x="0" y="1500188"/>
            <a:ext cx="9144000" cy="2574925"/>
            <a:chOff x="0" y="2225"/>
            <a:chExt cx="5760" cy="1622"/>
          </a:xfrm>
        </p:grpSpPr>
        <p:graphicFrame>
          <p:nvGraphicFramePr>
            <p:cNvPr id="10242" name="Object 4"/>
            <p:cNvGraphicFramePr>
              <a:graphicFrameLocks noChangeAspect="1"/>
            </p:cNvGraphicFramePr>
            <p:nvPr/>
          </p:nvGraphicFramePr>
          <p:xfrm>
            <a:off x="0" y="2242"/>
            <a:ext cx="869" cy="1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" name="Clip" r:id="rId4" imgW="6133680" imgH="3604680" progId="">
                    <p:embed/>
                  </p:oleObj>
                </mc:Choice>
                <mc:Fallback>
                  <p:oleObj name="Clip" r:id="rId4" imgW="6133680" imgH="360468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7521" b="25368"/>
                        <a:stretch>
                          <a:fillRect/>
                        </a:stretch>
                      </p:blipFill>
                      <p:spPr bwMode="auto">
                        <a:xfrm>
                          <a:off x="0" y="2242"/>
                          <a:ext cx="869" cy="16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5"/>
            <p:cNvGraphicFramePr>
              <a:graphicFrameLocks noChangeAspect="1"/>
            </p:cNvGraphicFramePr>
            <p:nvPr/>
          </p:nvGraphicFramePr>
          <p:xfrm>
            <a:off x="1792" y="2242"/>
            <a:ext cx="2519" cy="1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" name="Clip" r:id="rId6" imgW="7353000" imgH="5473440" progId="">
                    <p:embed/>
                  </p:oleObj>
                </mc:Choice>
                <mc:Fallback>
                  <p:oleObj name="Clip" r:id="rId6" imgW="7353000" imgH="547344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4045" r="14923" b="3772"/>
                        <a:stretch>
                          <a:fillRect/>
                        </a:stretch>
                      </p:blipFill>
                      <p:spPr bwMode="auto">
                        <a:xfrm>
                          <a:off x="1792" y="2242"/>
                          <a:ext cx="2519" cy="1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67" name="Group 6"/>
            <p:cNvGrpSpPr>
              <a:grpSpLocks/>
            </p:cNvGrpSpPr>
            <p:nvPr/>
          </p:nvGrpSpPr>
          <p:grpSpPr bwMode="auto">
            <a:xfrm>
              <a:off x="3832" y="2225"/>
              <a:ext cx="1928" cy="1581"/>
              <a:chOff x="3832" y="2225"/>
              <a:chExt cx="1928" cy="1581"/>
            </a:xfrm>
          </p:grpSpPr>
          <p:graphicFrame>
            <p:nvGraphicFramePr>
              <p:cNvPr id="10244" name="Object 7"/>
              <p:cNvGraphicFramePr>
                <a:graphicFrameLocks noChangeAspect="1"/>
              </p:cNvGraphicFramePr>
              <p:nvPr/>
            </p:nvGraphicFramePr>
            <p:xfrm>
              <a:off x="4686" y="2242"/>
              <a:ext cx="1074" cy="15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8" name="Clip" r:id="rId8" imgW="2947680" imgH="3268440" progId="">
                      <p:embed/>
                    </p:oleObj>
                  </mc:Choice>
                  <mc:Fallback>
                    <p:oleObj name="Clip" r:id="rId8" imgW="2947680" imgH="3268440" progId="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lum bright="-12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7225" t="3867" r="21715" b="3916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6" y="2242"/>
                            <a:ext cx="1074" cy="15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68" name="Freeform 8"/>
              <p:cNvSpPr>
                <a:spLocks/>
              </p:cNvSpPr>
              <p:nvPr/>
            </p:nvSpPr>
            <p:spPr bwMode="auto">
              <a:xfrm>
                <a:off x="3832" y="2225"/>
                <a:ext cx="1375" cy="1397"/>
              </a:xfrm>
              <a:custGeom>
                <a:avLst/>
                <a:gdLst>
                  <a:gd name="T0" fmla="*/ 1213 w 1375"/>
                  <a:gd name="T1" fmla="*/ 0 h 1397"/>
                  <a:gd name="T2" fmla="*/ 1112 w 1375"/>
                  <a:gd name="T3" fmla="*/ 717 h 1397"/>
                  <a:gd name="T4" fmla="*/ 867 w 1375"/>
                  <a:gd name="T5" fmla="*/ 1380 h 1397"/>
                  <a:gd name="T6" fmla="*/ 385 w 1375"/>
                  <a:gd name="T7" fmla="*/ 908 h 1397"/>
                  <a:gd name="T8" fmla="*/ 138 w 1375"/>
                  <a:gd name="T9" fmla="*/ 13 h 1397"/>
                  <a:gd name="T10" fmla="*/ 1213 w 1375"/>
                  <a:gd name="T11" fmla="*/ 0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5"/>
                  <a:gd name="T19" fmla="*/ 0 h 1397"/>
                  <a:gd name="T20" fmla="*/ 1375 w 1375"/>
                  <a:gd name="T21" fmla="*/ 1397 h 1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5" h="1397">
                    <a:moveTo>
                      <a:pt x="1213" y="0"/>
                    </a:moveTo>
                    <a:cubicBezTo>
                      <a:pt x="1375" y="117"/>
                      <a:pt x="1170" y="487"/>
                      <a:pt x="1112" y="717"/>
                    </a:cubicBezTo>
                    <a:cubicBezTo>
                      <a:pt x="1194" y="1202"/>
                      <a:pt x="939" y="1363"/>
                      <a:pt x="867" y="1380"/>
                    </a:cubicBezTo>
                    <a:cubicBezTo>
                      <a:pt x="795" y="1397"/>
                      <a:pt x="537" y="1107"/>
                      <a:pt x="385" y="908"/>
                    </a:cubicBezTo>
                    <a:cubicBezTo>
                      <a:pt x="233" y="709"/>
                      <a:pt x="0" y="164"/>
                      <a:pt x="138" y="13"/>
                    </a:cubicBez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bg1">
                  <a:alpha val="949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1619250" y="1438275"/>
            <a:ext cx="4330700" cy="2676525"/>
            <a:chOff x="1020" y="2568"/>
            <a:chExt cx="2728" cy="1686"/>
          </a:xfrm>
        </p:grpSpPr>
        <p:sp>
          <p:nvSpPr>
            <p:cNvPr id="10254" name="AutoShape 10"/>
            <p:cNvSpPr>
              <a:spLocks noChangeAspect="1" noChangeArrowheads="1"/>
            </p:cNvSpPr>
            <p:nvPr/>
          </p:nvSpPr>
          <p:spPr bwMode="auto">
            <a:xfrm>
              <a:off x="1297" y="3678"/>
              <a:ext cx="460" cy="218"/>
            </a:xfrm>
            <a:prstGeom prst="wedgeRoundRectCallout">
              <a:avLst>
                <a:gd name="adj1" fmla="val 62606"/>
                <a:gd name="adj2" fmla="val -73394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Lisbon</a:t>
              </a:r>
            </a:p>
          </p:txBody>
        </p:sp>
        <p:sp>
          <p:nvSpPr>
            <p:cNvPr id="10255" name="AutoShape 11"/>
            <p:cNvSpPr>
              <a:spLocks noChangeAspect="1" noChangeArrowheads="1"/>
            </p:cNvSpPr>
            <p:nvPr/>
          </p:nvSpPr>
          <p:spPr bwMode="auto">
            <a:xfrm>
              <a:off x="2064" y="2568"/>
              <a:ext cx="460" cy="218"/>
            </a:xfrm>
            <a:prstGeom prst="wedgeRoundRectCallout">
              <a:avLst>
                <a:gd name="adj1" fmla="val 53912"/>
                <a:gd name="adj2" fmla="val 320644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CERN</a:t>
              </a:r>
            </a:p>
          </p:txBody>
        </p:sp>
        <p:sp>
          <p:nvSpPr>
            <p:cNvPr id="10256" name="AutoShape 12"/>
            <p:cNvSpPr>
              <a:spLocks noChangeAspect="1" noChangeArrowheads="1"/>
            </p:cNvSpPr>
            <p:nvPr/>
          </p:nvSpPr>
          <p:spPr bwMode="auto">
            <a:xfrm>
              <a:off x="2971" y="2840"/>
              <a:ext cx="460" cy="218"/>
            </a:xfrm>
            <a:prstGeom prst="wedgeRoundRectCallout">
              <a:avLst>
                <a:gd name="adj1" fmla="val -129565"/>
                <a:gd name="adj2" fmla="val 174769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Bern</a:t>
              </a:r>
            </a:p>
          </p:txBody>
        </p:sp>
        <p:sp>
          <p:nvSpPr>
            <p:cNvPr id="10257" name="AutoShape 13"/>
            <p:cNvSpPr>
              <a:spLocks noChangeAspect="1" noChangeArrowheads="1"/>
            </p:cNvSpPr>
            <p:nvPr/>
          </p:nvSpPr>
          <p:spPr bwMode="auto">
            <a:xfrm>
              <a:off x="3198" y="3656"/>
              <a:ext cx="460" cy="218"/>
            </a:xfrm>
            <a:prstGeom prst="wedgeRoundRectCallout">
              <a:avLst>
                <a:gd name="adj1" fmla="val -179347"/>
                <a:gd name="adj2" fmla="val -139449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Torino</a:t>
              </a:r>
            </a:p>
          </p:txBody>
        </p:sp>
        <p:sp>
          <p:nvSpPr>
            <p:cNvPr id="10258" name="AutoShape 14"/>
            <p:cNvSpPr>
              <a:spLocks noChangeAspect="1" noChangeArrowheads="1"/>
            </p:cNvSpPr>
            <p:nvPr/>
          </p:nvSpPr>
          <p:spPr bwMode="auto">
            <a:xfrm>
              <a:off x="3288" y="3384"/>
              <a:ext cx="460" cy="218"/>
            </a:xfrm>
            <a:prstGeom prst="wedgeRoundRectCallout">
              <a:avLst>
                <a:gd name="adj1" fmla="val 144782"/>
                <a:gd name="adj2" fmla="val 63759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Yerevan</a:t>
              </a:r>
            </a:p>
          </p:txBody>
        </p:sp>
        <p:sp>
          <p:nvSpPr>
            <p:cNvPr id="10259" name="AutoShape 15"/>
            <p:cNvSpPr>
              <a:spLocks noChangeAspect="1" noChangeArrowheads="1"/>
            </p:cNvSpPr>
            <p:nvPr/>
          </p:nvSpPr>
          <p:spPr bwMode="auto">
            <a:xfrm>
              <a:off x="2925" y="3929"/>
              <a:ext cx="460" cy="218"/>
            </a:xfrm>
            <a:prstGeom prst="wedgeRoundRectCallout">
              <a:avLst>
                <a:gd name="adj1" fmla="val -118912"/>
                <a:gd name="adj2" fmla="val -88532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Cagliari</a:t>
              </a:r>
            </a:p>
          </p:txBody>
        </p:sp>
        <p:sp>
          <p:nvSpPr>
            <p:cNvPr id="10260" name="AutoShape 16"/>
            <p:cNvSpPr>
              <a:spLocks noChangeAspect="1" noChangeArrowheads="1"/>
            </p:cNvSpPr>
            <p:nvPr/>
          </p:nvSpPr>
          <p:spPr bwMode="auto">
            <a:xfrm>
              <a:off x="2381" y="4036"/>
              <a:ext cx="460" cy="218"/>
            </a:xfrm>
            <a:prstGeom prst="wedgeRoundRectCallout">
              <a:avLst>
                <a:gd name="adj1" fmla="val -23912"/>
                <a:gd name="adj2" fmla="val -347250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Lyon</a:t>
              </a:r>
            </a:p>
          </p:txBody>
        </p:sp>
        <p:sp>
          <p:nvSpPr>
            <p:cNvPr id="10261" name="AutoShape 17"/>
            <p:cNvSpPr>
              <a:spLocks noChangeAspect="1" noChangeArrowheads="1"/>
            </p:cNvSpPr>
            <p:nvPr/>
          </p:nvSpPr>
          <p:spPr bwMode="auto">
            <a:xfrm>
              <a:off x="1701" y="3945"/>
              <a:ext cx="596" cy="218"/>
            </a:xfrm>
            <a:prstGeom prst="wedgeRoundRectCallout">
              <a:avLst>
                <a:gd name="adj1" fmla="val 63255"/>
                <a:gd name="adj2" fmla="val -310093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Clermont</a:t>
              </a:r>
            </a:p>
          </p:txBody>
        </p:sp>
        <p:sp>
          <p:nvSpPr>
            <p:cNvPr id="10262" name="AutoShape 18"/>
            <p:cNvSpPr>
              <a:spLocks noChangeAspect="1" noChangeArrowheads="1"/>
            </p:cNvSpPr>
            <p:nvPr/>
          </p:nvSpPr>
          <p:spPr bwMode="auto">
            <a:xfrm>
              <a:off x="3152" y="3112"/>
              <a:ext cx="460" cy="218"/>
            </a:xfrm>
            <a:prstGeom prst="wedgeRoundRectCallout">
              <a:avLst>
                <a:gd name="adj1" fmla="val 455435"/>
                <a:gd name="adj2" fmla="val -38991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Riken</a:t>
              </a:r>
            </a:p>
          </p:txBody>
        </p:sp>
        <p:sp>
          <p:nvSpPr>
            <p:cNvPr id="10263" name="AutoShape 19"/>
            <p:cNvSpPr>
              <a:spLocks noChangeArrowheads="1"/>
            </p:cNvSpPr>
            <p:nvPr/>
          </p:nvSpPr>
          <p:spPr bwMode="auto">
            <a:xfrm>
              <a:off x="1020" y="3398"/>
              <a:ext cx="768" cy="216"/>
            </a:xfrm>
            <a:prstGeom prst="wedgeRoundRectCallout">
              <a:avLst>
                <a:gd name="adj1" fmla="val -100389"/>
                <a:gd name="adj2" fmla="val -181102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Stony Brook</a:t>
              </a:r>
            </a:p>
          </p:txBody>
        </p:sp>
        <p:sp>
          <p:nvSpPr>
            <p:cNvPr id="10264" name="AutoShape 20"/>
            <p:cNvSpPr>
              <a:spLocks noChangeAspect="1" noChangeArrowheads="1"/>
            </p:cNvSpPr>
            <p:nvPr/>
          </p:nvSpPr>
          <p:spPr bwMode="auto">
            <a:xfrm>
              <a:off x="1519" y="2857"/>
              <a:ext cx="596" cy="218"/>
            </a:xfrm>
            <a:prstGeom prst="wedgeRoundRectCallout">
              <a:avLst>
                <a:gd name="adj1" fmla="val 88759"/>
                <a:gd name="adj2" fmla="val 100000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Palaiseau</a:t>
              </a:r>
            </a:p>
          </p:txBody>
        </p:sp>
        <p:sp>
          <p:nvSpPr>
            <p:cNvPr id="10265" name="AutoShape 21"/>
            <p:cNvSpPr>
              <a:spLocks noChangeAspect="1" noChangeArrowheads="1"/>
            </p:cNvSpPr>
            <p:nvPr/>
          </p:nvSpPr>
          <p:spPr bwMode="auto">
            <a:xfrm>
              <a:off x="2642" y="2577"/>
              <a:ext cx="636" cy="218"/>
            </a:xfrm>
            <a:prstGeom prst="wedgeRoundRectCallout">
              <a:avLst>
                <a:gd name="adj1" fmla="val -45597"/>
                <a:gd name="adj2" fmla="val 224310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Heidelberg</a:t>
              </a:r>
            </a:p>
          </p:txBody>
        </p:sp>
        <p:sp>
          <p:nvSpPr>
            <p:cNvPr id="10266" name="AutoShape 22"/>
            <p:cNvSpPr>
              <a:spLocks noChangeArrowheads="1"/>
            </p:cNvSpPr>
            <p:nvPr/>
          </p:nvSpPr>
          <p:spPr bwMode="auto">
            <a:xfrm>
              <a:off x="1429" y="3108"/>
              <a:ext cx="453" cy="216"/>
            </a:xfrm>
            <a:prstGeom prst="wedgeRoundRectCallout">
              <a:avLst>
                <a:gd name="adj1" fmla="val -217769"/>
                <a:gd name="adj2" fmla="val -48079"/>
                <a:gd name="adj3" fmla="val 16667"/>
              </a:avLst>
            </a:prstGeom>
            <a:solidFill>
              <a:srgbClr val="002CBA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1400">
                  <a:latin typeface="Trebuchet MS" pitchFamily="34" charset="0"/>
                  <a:ea typeface="ＭＳ Ｐゴシック" pitchFamily="50" charset="-128"/>
                </a:rPr>
                <a:t>BNL</a:t>
              </a:r>
            </a:p>
          </p:txBody>
        </p:sp>
      </p:grpSp>
      <p:sp>
        <p:nvSpPr>
          <p:cNvPr id="10250" name="Text Box 23"/>
          <p:cNvSpPr txBox="1">
            <a:spLocks noChangeArrowheads="1"/>
          </p:cNvSpPr>
          <p:nvPr/>
        </p:nvSpPr>
        <p:spPr bwMode="auto">
          <a:xfrm>
            <a:off x="6373813" y="1512888"/>
            <a:ext cx="113030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/>
              <a:t>~ 60 people</a:t>
            </a:r>
          </a:p>
          <a:p>
            <a:pPr algn="r"/>
            <a:r>
              <a:rPr lang="en-US" sz="1400"/>
              <a:t>13 institutes</a:t>
            </a:r>
            <a:br>
              <a:rPr lang="en-US" sz="1400"/>
            </a:br>
            <a:r>
              <a:rPr lang="en-US" sz="1400"/>
              <a:t>8 countries</a:t>
            </a:r>
          </a:p>
        </p:txBody>
      </p:sp>
      <p:pic>
        <p:nvPicPr>
          <p:cNvPr id="10251" name="Picture 24" descr="NA60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25"/>
          <p:cNvSpPr txBox="1">
            <a:spLocks noChangeArrowheads="1"/>
          </p:cNvSpPr>
          <p:nvPr/>
        </p:nvSpPr>
        <p:spPr bwMode="auto">
          <a:xfrm>
            <a:off x="250825" y="4495800"/>
            <a:ext cx="86423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1400" dirty="0">
                <a:ea typeface="ＭＳ Ｐゴシック" pitchFamily="50" charset="-128"/>
              </a:rPr>
              <a:t>R. </a:t>
            </a:r>
            <a:r>
              <a:rPr lang="en-US" altLang="ja-JP" sz="1400" dirty="0" err="1">
                <a:ea typeface="ＭＳ Ｐゴシック" pitchFamily="50" charset="-128"/>
              </a:rPr>
              <a:t>Arnaldi</a:t>
            </a:r>
            <a:r>
              <a:rPr lang="en-US" altLang="ja-JP" sz="1400" dirty="0">
                <a:ea typeface="ＭＳ Ｐゴシック" pitchFamily="50" charset="-128"/>
              </a:rPr>
              <a:t>, K. </a:t>
            </a:r>
            <a:r>
              <a:rPr lang="en-US" altLang="ja-JP" sz="1400" dirty="0" err="1">
                <a:ea typeface="ＭＳ Ｐゴシック" pitchFamily="50" charset="-128"/>
              </a:rPr>
              <a:t>Banicz</a:t>
            </a:r>
            <a:r>
              <a:rPr lang="en-US" altLang="ja-JP" sz="1400" dirty="0">
                <a:ea typeface="ＭＳ Ｐゴシック" pitchFamily="50" charset="-128"/>
              </a:rPr>
              <a:t>, K. Borer, J. </a:t>
            </a:r>
            <a:r>
              <a:rPr lang="en-US" altLang="ja-JP" sz="1400" dirty="0" err="1">
                <a:ea typeface="ＭＳ Ｐゴシック" pitchFamily="50" charset="-128"/>
              </a:rPr>
              <a:t>Buytaert</a:t>
            </a:r>
            <a:r>
              <a:rPr lang="en-US" altLang="ja-JP" sz="1400" dirty="0">
                <a:ea typeface="ＭＳ Ｐゴシック" pitchFamily="50" charset="-128"/>
              </a:rPr>
              <a:t>, J. Castor, B. </a:t>
            </a:r>
            <a:r>
              <a:rPr lang="en-US" altLang="ja-JP" sz="1400" dirty="0" err="1">
                <a:ea typeface="ＭＳ Ｐゴシック" pitchFamily="50" charset="-128"/>
              </a:rPr>
              <a:t>Chaurand</a:t>
            </a:r>
            <a:r>
              <a:rPr lang="en-US" altLang="ja-JP" sz="1400" dirty="0">
                <a:ea typeface="ＭＳ Ｐゴシック" pitchFamily="50" charset="-128"/>
              </a:rPr>
              <a:t>, W. </a:t>
            </a:r>
            <a:r>
              <a:rPr lang="en-US" altLang="ja-JP" sz="1400" dirty="0" err="1">
                <a:ea typeface="ＭＳ Ｐゴシック" pitchFamily="50" charset="-128"/>
              </a:rPr>
              <a:t>Chen,B</a:t>
            </a:r>
            <a:r>
              <a:rPr lang="en-US" altLang="ja-JP" sz="1400" dirty="0">
                <a:ea typeface="ＭＳ Ｐゴシック" pitchFamily="50" charset="-128"/>
              </a:rPr>
              <a:t>. </a:t>
            </a:r>
            <a:r>
              <a:rPr lang="en-US" altLang="ja-JP" sz="1400" dirty="0" err="1">
                <a:ea typeface="ＭＳ Ｐゴシック" pitchFamily="50" charset="-128"/>
              </a:rPr>
              <a:t>Cheynis</a:t>
            </a:r>
            <a:r>
              <a:rPr lang="en-US" altLang="ja-JP" sz="1400" dirty="0">
                <a:ea typeface="ＭＳ Ｐゴシック" pitchFamily="50" charset="-128"/>
              </a:rPr>
              <a:t>, C. </a:t>
            </a:r>
            <a:r>
              <a:rPr lang="en-US" altLang="ja-JP" sz="1400" dirty="0" err="1">
                <a:ea typeface="ＭＳ Ｐゴシック" pitchFamily="50" charset="-128"/>
              </a:rPr>
              <a:t>Cicalò</a:t>
            </a:r>
            <a:r>
              <a:rPr lang="en-US" altLang="ja-JP" sz="1400" dirty="0">
                <a:ea typeface="ＭＳ Ｐゴシック" pitchFamily="50" charset="-128"/>
              </a:rPr>
              <a:t>,</a:t>
            </a:r>
            <a:br>
              <a:rPr lang="en-US" altLang="ja-JP" sz="1400" dirty="0">
                <a:ea typeface="ＭＳ Ｐゴシック" pitchFamily="50" charset="-128"/>
              </a:rPr>
            </a:br>
            <a:r>
              <a:rPr lang="en-US" altLang="ja-JP" sz="1400" dirty="0">
                <a:ea typeface="ＭＳ Ｐゴシック" pitchFamily="50" charset="-128"/>
              </a:rPr>
              <a:t> A. </a:t>
            </a:r>
            <a:r>
              <a:rPr lang="en-US" altLang="ja-JP" sz="1400" dirty="0" err="1">
                <a:ea typeface="ＭＳ Ｐゴシック" pitchFamily="50" charset="-128"/>
              </a:rPr>
              <a:t>Colla</a:t>
            </a:r>
            <a:r>
              <a:rPr lang="en-US" altLang="ja-JP" sz="1400" dirty="0">
                <a:ea typeface="ＭＳ Ｐゴシック" pitchFamily="50" charset="-128"/>
              </a:rPr>
              <a:t>, P. </a:t>
            </a:r>
            <a:r>
              <a:rPr lang="en-US" altLang="ja-JP" sz="1400" dirty="0" err="1">
                <a:ea typeface="ＭＳ Ｐゴシック" pitchFamily="50" charset="-128"/>
              </a:rPr>
              <a:t>Cortese</a:t>
            </a:r>
            <a:r>
              <a:rPr lang="en-US" altLang="ja-JP" sz="1400" dirty="0">
                <a:ea typeface="ＭＳ Ｐゴシック" pitchFamily="50" charset="-128"/>
              </a:rPr>
              <a:t>, </a:t>
            </a:r>
            <a:r>
              <a:rPr lang="en-US" altLang="ja-JP" sz="1400" dirty="0">
                <a:solidFill>
                  <a:srgbClr val="FFC000"/>
                </a:solidFill>
                <a:ea typeface="ＭＳ Ｐゴシック" pitchFamily="50" charset="-128"/>
              </a:rPr>
              <a:t>S. </a:t>
            </a:r>
            <a:r>
              <a:rPr lang="en-US" altLang="ja-JP" sz="1400" dirty="0" err="1">
                <a:solidFill>
                  <a:srgbClr val="FFC000"/>
                </a:solidFill>
                <a:ea typeface="ＭＳ Ｐゴシック" pitchFamily="50" charset="-128"/>
              </a:rPr>
              <a:t>Damjanovic</a:t>
            </a:r>
            <a:r>
              <a:rPr lang="en-US" altLang="ja-JP" sz="1400" dirty="0">
                <a:ea typeface="ＭＳ Ｐゴシック" pitchFamily="50" charset="-128"/>
              </a:rPr>
              <a:t>, A. David, A. de </a:t>
            </a:r>
            <a:r>
              <a:rPr lang="en-US" altLang="ja-JP" sz="1400" dirty="0" err="1">
                <a:ea typeface="ＭＳ Ｐゴシック" pitchFamily="50" charset="-128"/>
              </a:rPr>
              <a:t>Falco</a:t>
            </a:r>
            <a:r>
              <a:rPr lang="en-US" altLang="ja-JP" sz="1400" dirty="0">
                <a:ea typeface="ＭＳ Ｐゴシック" pitchFamily="50" charset="-128"/>
              </a:rPr>
              <a:t>, N. de Marco, A. </a:t>
            </a:r>
            <a:r>
              <a:rPr lang="en-US" altLang="ja-JP" sz="1400" dirty="0" err="1">
                <a:ea typeface="ＭＳ Ｐゴシック" pitchFamily="50" charset="-128"/>
              </a:rPr>
              <a:t>Devaux</a:t>
            </a:r>
            <a:r>
              <a:rPr lang="en-US" altLang="ja-JP" sz="1400" dirty="0">
                <a:ea typeface="ＭＳ Ｐゴシック" pitchFamily="50" charset="-128"/>
              </a:rPr>
              <a:t>,  A. </a:t>
            </a:r>
            <a:r>
              <a:rPr lang="en-US" altLang="ja-JP" sz="1400" dirty="0" err="1">
                <a:ea typeface="ＭＳ Ｐゴシック" pitchFamily="50" charset="-128"/>
              </a:rPr>
              <a:t>Drees</a:t>
            </a:r>
            <a:r>
              <a:rPr lang="en-US" altLang="ja-JP" sz="1400" dirty="0">
                <a:ea typeface="ＭＳ Ｐゴシック" pitchFamily="50" charset="-128"/>
              </a:rPr>
              <a:t>, </a:t>
            </a:r>
            <a:br>
              <a:rPr lang="en-US" altLang="ja-JP" sz="1400" dirty="0">
                <a:ea typeface="ＭＳ Ｐゴシック" pitchFamily="50" charset="-128"/>
              </a:rPr>
            </a:br>
            <a:r>
              <a:rPr lang="en-US" altLang="ja-JP" sz="1400" dirty="0">
                <a:ea typeface="ＭＳ Ｐゴシック" pitchFamily="50" charset="-128"/>
              </a:rPr>
              <a:t>L. </a:t>
            </a:r>
            <a:r>
              <a:rPr lang="en-US" altLang="ja-JP" sz="1400" dirty="0" err="1">
                <a:ea typeface="ＭＳ Ｐゴシック" pitchFamily="50" charset="-128"/>
              </a:rPr>
              <a:t>Ducroux</a:t>
            </a:r>
            <a:r>
              <a:rPr lang="en-US" altLang="ja-JP" sz="1400" dirty="0">
                <a:ea typeface="ＭＳ Ｐゴシック" pitchFamily="50" charset="-128"/>
              </a:rPr>
              <a:t>, H. </a:t>
            </a:r>
            <a:r>
              <a:rPr lang="en-US" altLang="ja-JP" sz="1400" dirty="0" err="1">
                <a:ea typeface="ＭＳ Ｐゴシック" pitchFamily="50" charset="-128"/>
              </a:rPr>
              <a:t>En’yo</a:t>
            </a:r>
            <a:r>
              <a:rPr lang="en-US" altLang="ja-JP" sz="1400" dirty="0">
                <a:ea typeface="ＭＳ Ｐゴシック" pitchFamily="50" charset="-128"/>
              </a:rPr>
              <a:t>, A. </a:t>
            </a:r>
            <a:r>
              <a:rPr lang="en-US" altLang="ja-JP" sz="1400" dirty="0" err="1">
                <a:ea typeface="ＭＳ Ｐゴシック" pitchFamily="50" charset="-128"/>
              </a:rPr>
              <a:t>Ferretti</a:t>
            </a:r>
            <a:r>
              <a:rPr lang="en-US" altLang="ja-JP" sz="1400" dirty="0">
                <a:ea typeface="ＭＳ Ｐゴシック" pitchFamily="50" charset="-128"/>
              </a:rPr>
              <a:t>, M. </a:t>
            </a:r>
            <a:r>
              <a:rPr lang="en-US" altLang="ja-JP" sz="1400" dirty="0" err="1">
                <a:ea typeface="ＭＳ Ｐゴシック" pitchFamily="50" charset="-128"/>
              </a:rPr>
              <a:t>Floris</a:t>
            </a:r>
            <a:r>
              <a:rPr lang="en-US" altLang="ja-JP" sz="1400" dirty="0">
                <a:ea typeface="ＭＳ Ｐゴシック" pitchFamily="50" charset="-128"/>
              </a:rPr>
              <a:t>, A. </a:t>
            </a:r>
            <a:r>
              <a:rPr lang="en-US" altLang="ja-JP" sz="1400" dirty="0" err="1">
                <a:ea typeface="ＭＳ Ｐゴシック" pitchFamily="50" charset="-128"/>
              </a:rPr>
              <a:t>Förster</a:t>
            </a:r>
            <a:r>
              <a:rPr lang="en-US" altLang="ja-JP" sz="1400" dirty="0">
                <a:ea typeface="ＭＳ Ｐゴシック" pitchFamily="50" charset="-128"/>
              </a:rPr>
              <a:t>, P. Force, A. </a:t>
            </a:r>
            <a:r>
              <a:rPr lang="en-US" altLang="ja-JP" sz="1400" dirty="0" err="1">
                <a:ea typeface="ＭＳ Ｐゴシック" pitchFamily="50" charset="-128"/>
              </a:rPr>
              <a:t>Grigorian</a:t>
            </a:r>
            <a:r>
              <a:rPr lang="en-US" altLang="ja-JP" sz="1400" dirty="0">
                <a:ea typeface="ＭＳ Ｐゴシック" pitchFamily="50" charset="-128"/>
              </a:rPr>
              <a:t>, J.Y. </a:t>
            </a:r>
            <a:r>
              <a:rPr lang="en-US" altLang="ja-JP" sz="1400" dirty="0" err="1">
                <a:ea typeface="ＭＳ Ｐゴシック" pitchFamily="50" charset="-128"/>
              </a:rPr>
              <a:t>Grossiord</a:t>
            </a:r>
            <a:r>
              <a:rPr lang="en-US" altLang="ja-JP" sz="1400" dirty="0">
                <a:ea typeface="ＭＳ Ｐゴシック" pitchFamily="50" charset="-128"/>
              </a:rPr>
              <a:t>,</a:t>
            </a:r>
            <a:br>
              <a:rPr lang="en-US" altLang="ja-JP" sz="1400" dirty="0">
                <a:ea typeface="ＭＳ Ｐゴシック" pitchFamily="50" charset="-128"/>
              </a:rPr>
            </a:br>
            <a:r>
              <a:rPr lang="en-US" altLang="ja-JP" sz="1400" dirty="0">
                <a:ea typeface="ＭＳ Ｐゴシック" pitchFamily="50" charset="-128"/>
              </a:rPr>
              <a:t>N. </a:t>
            </a:r>
            <a:r>
              <a:rPr lang="en-US" altLang="ja-JP" sz="1400" dirty="0" err="1">
                <a:ea typeface="ＭＳ Ｐゴシック" pitchFamily="50" charset="-128"/>
              </a:rPr>
              <a:t>Guettet</a:t>
            </a:r>
            <a:r>
              <a:rPr lang="en-US" altLang="ja-JP" sz="1400" dirty="0">
                <a:ea typeface="ＭＳ Ｐゴシック" pitchFamily="50" charset="-128"/>
              </a:rPr>
              <a:t>, A. </a:t>
            </a:r>
            <a:r>
              <a:rPr lang="en-US" altLang="ja-JP" sz="1400" dirty="0" err="1">
                <a:ea typeface="ＭＳ Ｐゴシック" pitchFamily="50" charset="-128"/>
              </a:rPr>
              <a:t>Guichard</a:t>
            </a:r>
            <a:r>
              <a:rPr lang="en-US" altLang="ja-JP" sz="1400" dirty="0">
                <a:ea typeface="ＭＳ Ｐゴシック" pitchFamily="50" charset="-128"/>
              </a:rPr>
              <a:t>, H. </a:t>
            </a:r>
            <a:r>
              <a:rPr lang="en-US" altLang="ja-JP" sz="1400" dirty="0" err="1">
                <a:ea typeface="ＭＳ Ｐゴシック" pitchFamily="50" charset="-128"/>
              </a:rPr>
              <a:t>Gulkanian</a:t>
            </a:r>
            <a:r>
              <a:rPr lang="en-US" altLang="ja-JP" sz="1400" dirty="0">
                <a:ea typeface="ＭＳ Ｐゴシック" pitchFamily="50" charset="-128"/>
              </a:rPr>
              <a:t>, J. </a:t>
            </a:r>
            <a:r>
              <a:rPr lang="en-US" altLang="ja-JP" sz="1400" dirty="0" err="1">
                <a:ea typeface="ＭＳ Ｐゴシック" pitchFamily="50" charset="-128"/>
              </a:rPr>
              <a:t>Heuser</a:t>
            </a:r>
            <a:r>
              <a:rPr lang="en-US" altLang="ja-JP" sz="1400" dirty="0">
                <a:ea typeface="ＭＳ Ｐゴシック" pitchFamily="50" charset="-128"/>
              </a:rPr>
              <a:t>, M. </a:t>
            </a:r>
            <a:r>
              <a:rPr lang="en-US" altLang="ja-JP" sz="1400" dirty="0" err="1">
                <a:ea typeface="ＭＳ Ｐゴシック" pitchFamily="50" charset="-128"/>
              </a:rPr>
              <a:t>Keil</a:t>
            </a:r>
            <a:r>
              <a:rPr lang="en-US" altLang="ja-JP" sz="1400" dirty="0">
                <a:ea typeface="ＭＳ Ｐゴシック" pitchFamily="50" charset="-128"/>
              </a:rPr>
              <a:t>, L. </a:t>
            </a:r>
            <a:r>
              <a:rPr lang="en-US" altLang="ja-JP" sz="1400" dirty="0" err="1">
                <a:ea typeface="ＭＳ Ｐゴシック" pitchFamily="50" charset="-128"/>
              </a:rPr>
              <a:t>Kluberg</a:t>
            </a:r>
            <a:r>
              <a:rPr lang="en-US" altLang="ja-JP" sz="1400" dirty="0">
                <a:ea typeface="ＭＳ Ｐゴシック" pitchFamily="50" charset="-128"/>
              </a:rPr>
              <a:t>, Z. Li, C. </a:t>
            </a:r>
            <a:r>
              <a:rPr lang="en-US" altLang="ja-JP" sz="1400" dirty="0" err="1">
                <a:ea typeface="ＭＳ Ｐゴシック" pitchFamily="50" charset="-128"/>
              </a:rPr>
              <a:t>Lourenço</a:t>
            </a:r>
            <a:r>
              <a:rPr lang="en-US" altLang="ja-JP" sz="1400" dirty="0">
                <a:ea typeface="ＭＳ Ｐゴシック" pitchFamily="50" charset="-128"/>
              </a:rPr>
              <a:t>,</a:t>
            </a:r>
            <a:br>
              <a:rPr lang="en-US" altLang="ja-JP" sz="1400" dirty="0">
                <a:ea typeface="ＭＳ Ｐゴシック" pitchFamily="50" charset="-128"/>
              </a:rPr>
            </a:br>
            <a:r>
              <a:rPr lang="en-US" altLang="ja-JP" sz="1400" dirty="0">
                <a:ea typeface="ＭＳ Ｐゴシック" pitchFamily="50" charset="-128"/>
              </a:rPr>
              <a:t>J. Lozano, F. </a:t>
            </a:r>
            <a:r>
              <a:rPr lang="en-US" altLang="ja-JP" sz="1400" dirty="0" err="1">
                <a:ea typeface="ＭＳ Ｐゴシック" pitchFamily="50" charset="-128"/>
              </a:rPr>
              <a:t>Manso</a:t>
            </a:r>
            <a:r>
              <a:rPr lang="en-US" altLang="ja-JP" sz="1400" dirty="0">
                <a:ea typeface="ＭＳ Ｐゴシック" pitchFamily="50" charset="-128"/>
              </a:rPr>
              <a:t>, P. Martins, A. </a:t>
            </a:r>
            <a:r>
              <a:rPr lang="en-US" altLang="ja-JP" sz="1400" dirty="0" err="1">
                <a:ea typeface="ＭＳ Ｐゴシック" pitchFamily="50" charset="-128"/>
              </a:rPr>
              <a:t>Masoni</a:t>
            </a:r>
            <a:r>
              <a:rPr lang="en-US" altLang="ja-JP" sz="1400" dirty="0">
                <a:ea typeface="ＭＳ Ｐゴシック" pitchFamily="50" charset="-128"/>
              </a:rPr>
              <a:t>, A. </a:t>
            </a:r>
            <a:r>
              <a:rPr lang="en-US" altLang="ja-JP" sz="1400" dirty="0" err="1">
                <a:ea typeface="ＭＳ Ｐゴシック" pitchFamily="50" charset="-128"/>
              </a:rPr>
              <a:t>Neves</a:t>
            </a:r>
            <a:r>
              <a:rPr lang="en-US" altLang="ja-JP" sz="1400" dirty="0">
                <a:ea typeface="ＭＳ Ｐゴシック" pitchFamily="50" charset="-128"/>
              </a:rPr>
              <a:t>, H. Ohnishi, C. </a:t>
            </a:r>
            <a:r>
              <a:rPr lang="en-US" altLang="ja-JP" sz="1400" dirty="0" err="1">
                <a:ea typeface="ＭＳ Ｐゴシック" pitchFamily="50" charset="-128"/>
              </a:rPr>
              <a:t>Oppedisano</a:t>
            </a:r>
            <a:r>
              <a:rPr lang="en-US" altLang="ja-JP" sz="1400" dirty="0">
                <a:ea typeface="ＭＳ Ｐゴシック" pitchFamily="50" charset="-128"/>
              </a:rPr>
              <a:t>, P. </a:t>
            </a:r>
            <a:r>
              <a:rPr lang="en-US" altLang="ja-JP" sz="1400" dirty="0" err="1">
                <a:ea typeface="ＭＳ Ｐゴシック" pitchFamily="50" charset="-128"/>
              </a:rPr>
              <a:t>Parracho</a:t>
            </a:r>
            <a:r>
              <a:rPr lang="en-US" altLang="ja-JP" sz="1400" dirty="0">
                <a:ea typeface="ＭＳ Ｐゴシック" pitchFamily="50" charset="-128"/>
              </a:rPr>
              <a:t>, P. </a:t>
            </a:r>
            <a:r>
              <a:rPr lang="en-US" altLang="ja-JP" sz="1400" dirty="0" err="1">
                <a:ea typeface="ＭＳ Ｐゴシック" pitchFamily="50" charset="-128"/>
              </a:rPr>
              <a:t>Pillot</a:t>
            </a:r>
            <a:r>
              <a:rPr lang="en-US" altLang="ja-JP" sz="1400" dirty="0">
                <a:ea typeface="ＭＳ Ｐゴシック" pitchFamily="50" charset="-128"/>
              </a:rPr>
              <a:t>,</a:t>
            </a:r>
            <a:br>
              <a:rPr lang="en-US" altLang="ja-JP" sz="1400" dirty="0">
                <a:ea typeface="ＭＳ Ｐゴシック" pitchFamily="50" charset="-128"/>
              </a:rPr>
            </a:br>
            <a:r>
              <a:rPr lang="en-US" altLang="ja-JP" sz="1400" dirty="0">
                <a:ea typeface="ＭＳ Ｐゴシック" pitchFamily="50" charset="-128"/>
              </a:rPr>
              <a:t>G. </a:t>
            </a:r>
            <a:r>
              <a:rPr lang="en-US" altLang="ja-JP" sz="1400" dirty="0" err="1">
                <a:ea typeface="ＭＳ Ｐゴシック" pitchFamily="50" charset="-128"/>
              </a:rPr>
              <a:t>Puddu</a:t>
            </a:r>
            <a:r>
              <a:rPr lang="en-US" altLang="ja-JP" sz="1400" dirty="0">
                <a:ea typeface="ＭＳ Ｐゴシック" pitchFamily="50" charset="-128"/>
              </a:rPr>
              <a:t>, E. </a:t>
            </a:r>
            <a:r>
              <a:rPr lang="en-US" altLang="ja-JP" sz="1400" dirty="0" err="1">
                <a:ea typeface="ＭＳ Ｐゴシック" pitchFamily="50" charset="-128"/>
              </a:rPr>
              <a:t>Radermacher</a:t>
            </a:r>
            <a:r>
              <a:rPr lang="en-US" altLang="ja-JP" sz="1400" dirty="0">
                <a:ea typeface="ＭＳ Ｐゴシック" pitchFamily="50" charset="-128"/>
              </a:rPr>
              <a:t>, P. </a:t>
            </a:r>
            <a:r>
              <a:rPr lang="en-US" altLang="ja-JP" sz="1400" dirty="0" err="1">
                <a:ea typeface="ＭＳ Ｐゴシック" pitchFamily="50" charset="-128"/>
              </a:rPr>
              <a:t>Ramalhete</a:t>
            </a:r>
            <a:r>
              <a:rPr lang="en-US" altLang="ja-JP" sz="1400" dirty="0">
                <a:ea typeface="ＭＳ Ｐゴシック" pitchFamily="50" charset="-128"/>
              </a:rPr>
              <a:t>, P. </a:t>
            </a:r>
            <a:r>
              <a:rPr lang="en-US" altLang="ja-JP" sz="1400" dirty="0" err="1">
                <a:ea typeface="ＭＳ Ｐゴシック" pitchFamily="50" charset="-128"/>
              </a:rPr>
              <a:t>Rosinsky</a:t>
            </a:r>
            <a:r>
              <a:rPr lang="en-US" altLang="ja-JP" sz="1400" dirty="0">
                <a:ea typeface="ＭＳ Ｐゴシック" pitchFamily="50" charset="-128"/>
              </a:rPr>
              <a:t>, E. </a:t>
            </a:r>
            <a:r>
              <a:rPr lang="en-US" altLang="ja-JP" sz="1400" dirty="0" err="1">
                <a:ea typeface="ＭＳ Ｐゴシック" pitchFamily="50" charset="-128"/>
              </a:rPr>
              <a:t>Scomparin</a:t>
            </a:r>
            <a:r>
              <a:rPr lang="en-US" altLang="ja-JP" sz="1400" dirty="0">
                <a:ea typeface="ＭＳ Ｐゴシック" pitchFamily="50" charset="-128"/>
              </a:rPr>
              <a:t>, J. </a:t>
            </a:r>
            <a:r>
              <a:rPr lang="en-US" altLang="ja-JP" sz="1400" dirty="0" err="1">
                <a:ea typeface="ＭＳ Ｐゴシック" pitchFamily="50" charset="-128"/>
              </a:rPr>
              <a:t>Seixas</a:t>
            </a:r>
            <a:r>
              <a:rPr lang="en-US" altLang="ja-JP" sz="1400" dirty="0">
                <a:ea typeface="ＭＳ Ｐゴシック" pitchFamily="50" charset="-128"/>
              </a:rPr>
              <a:t>, S. </a:t>
            </a:r>
            <a:r>
              <a:rPr lang="en-US" altLang="ja-JP" sz="1400" dirty="0" err="1">
                <a:ea typeface="ＭＳ Ｐゴシック" pitchFamily="50" charset="-128"/>
              </a:rPr>
              <a:t>Serci</a:t>
            </a:r>
            <a:r>
              <a:rPr lang="en-US" altLang="ja-JP" sz="1400" dirty="0">
                <a:ea typeface="ＭＳ Ｐゴシック" pitchFamily="50" charset="-128"/>
              </a:rPr>
              <a:t>, </a:t>
            </a:r>
            <a:r>
              <a:rPr lang="en-US" altLang="ja-JP" sz="1400" dirty="0">
                <a:solidFill>
                  <a:srgbClr val="FFC000"/>
                </a:solidFill>
                <a:ea typeface="ＭＳ Ｐゴシック" pitchFamily="50" charset="-128"/>
              </a:rPr>
              <a:t>R. </a:t>
            </a:r>
            <a:r>
              <a:rPr lang="en-US" altLang="ja-JP" sz="1400" dirty="0" err="1">
                <a:solidFill>
                  <a:srgbClr val="FFC000"/>
                </a:solidFill>
                <a:ea typeface="ＭＳ Ｐゴシック" pitchFamily="50" charset="-128"/>
              </a:rPr>
              <a:t>Shahoyan</a:t>
            </a:r>
            <a:r>
              <a:rPr lang="en-US" altLang="ja-JP" sz="1400" dirty="0">
                <a:ea typeface="ＭＳ Ｐゴシック" pitchFamily="50" charset="-128"/>
              </a:rPr>
              <a:t>,</a:t>
            </a:r>
            <a:br>
              <a:rPr lang="en-US" altLang="ja-JP" sz="1400" dirty="0">
                <a:ea typeface="ＭＳ Ｐゴシック" pitchFamily="50" charset="-128"/>
              </a:rPr>
            </a:br>
            <a:r>
              <a:rPr lang="en-US" altLang="ja-JP" sz="1400" dirty="0">
                <a:ea typeface="ＭＳ Ｐゴシック" pitchFamily="50" charset="-128"/>
              </a:rPr>
              <a:t>P. </a:t>
            </a:r>
            <a:r>
              <a:rPr lang="en-US" altLang="ja-JP" sz="1400" dirty="0" err="1">
                <a:ea typeface="ＭＳ Ｐゴシック" pitchFamily="50" charset="-128"/>
              </a:rPr>
              <a:t>Sonderegger</a:t>
            </a:r>
            <a:r>
              <a:rPr lang="en-US" altLang="ja-JP" sz="1400" dirty="0">
                <a:ea typeface="ＭＳ Ｐゴシック" pitchFamily="50" charset="-128"/>
              </a:rPr>
              <a:t>, H.J. </a:t>
            </a:r>
            <a:r>
              <a:rPr lang="en-US" altLang="ja-JP" sz="1400" dirty="0" err="1">
                <a:ea typeface="ＭＳ Ｐゴシック" pitchFamily="50" charset="-128"/>
              </a:rPr>
              <a:t>Specht</a:t>
            </a:r>
            <a:r>
              <a:rPr lang="en-US" altLang="ja-JP" sz="1400" dirty="0">
                <a:solidFill>
                  <a:srgbClr val="FFC000"/>
                </a:solidFill>
                <a:ea typeface="ＭＳ Ｐゴシック" pitchFamily="50" charset="-128"/>
              </a:rPr>
              <a:t>, </a:t>
            </a:r>
            <a:r>
              <a:rPr lang="en-US" altLang="ja-JP" sz="1400" dirty="0">
                <a:ea typeface="ＭＳ Ｐゴシック" pitchFamily="50" charset="-128"/>
              </a:rPr>
              <a:t>R. </a:t>
            </a:r>
            <a:r>
              <a:rPr lang="en-US" altLang="ja-JP" sz="1400" dirty="0" err="1">
                <a:ea typeface="ＭＳ Ｐゴシック" pitchFamily="50" charset="-128"/>
              </a:rPr>
              <a:t>Tieulent</a:t>
            </a:r>
            <a:r>
              <a:rPr lang="en-US" altLang="ja-JP" sz="1400" dirty="0">
                <a:ea typeface="ＭＳ Ｐゴシック" pitchFamily="50" charset="-128"/>
              </a:rPr>
              <a:t>, E. </a:t>
            </a:r>
            <a:r>
              <a:rPr lang="en-US" altLang="ja-JP" sz="1400" dirty="0" err="1">
                <a:ea typeface="ＭＳ Ｐゴシック" pitchFamily="50" charset="-128"/>
              </a:rPr>
              <a:t>Tveiten</a:t>
            </a:r>
            <a:r>
              <a:rPr lang="en-US" altLang="ja-JP" sz="1400" dirty="0">
                <a:ea typeface="ＭＳ Ｐゴシック" pitchFamily="50" charset="-128"/>
              </a:rPr>
              <a:t>, G. </a:t>
            </a:r>
            <a:r>
              <a:rPr lang="en-US" altLang="ja-JP" sz="1400" dirty="0" err="1">
                <a:ea typeface="ＭＳ Ｐゴシック" pitchFamily="50" charset="-128"/>
              </a:rPr>
              <a:t>Usai</a:t>
            </a:r>
            <a:r>
              <a:rPr lang="en-US" altLang="ja-JP" sz="1400" dirty="0">
                <a:ea typeface="ＭＳ Ｐゴシック" pitchFamily="50" charset="-128"/>
              </a:rPr>
              <a:t>, H. </a:t>
            </a:r>
            <a:r>
              <a:rPr lang="en-US" altLang="ja-JP" sz="1400" dirty="0" err="1">
                <a:ea typeface="ＭＳ Ｐゴシック" pitchFamily="50" charset="-128"/>
              </a:rPr>
              <a:t>Vardanyan</a:t>
            </a:r>
            <a:r>
              <a:rPr lang="en-US" altLang="ja-JP" sz="1400" dirty="0">
                <a:ea typeface="ＭＳ Ｐゴシック" pitchFamily="50" charset="-128"/>
              </a:rPr>
              <a:t>, R. </a:t>
            </a:r>
            <a:r>
              <a:rPr lang="en-US" altLang="ja-JP" sz="1400" dirty="0" err="1">
                <a:ea typeface="ＭＳ Ｐゴシック" pitchFamily="50" charset="-128"/>
              </a:rPr>
              <a:t>Veenhof</a:t>
            </a:r>
            <a:r>
              <a:rPr lang="en-US" altLang="ja-JP" sz="1400" dirty="0">
                <a:ea typeface="ＭＳ Ｐゴシック" pitchFamily="50" charset="-128"/>
              </a:rPr>
              <a:t> and H. </a:t>
            </a:r>
            <a:r>
              <a:rPr lang="en-US" altLang="ja-JP" sz="1400" dirty="0" err="1">
                <a:ea typeface="ＭＳ Ｐゴシック" pitchFamily="50" charset="-128"/>
              </a:rPr>
              <a:t>Wöhri</a:t>
            </a:r>
            <a:endParaRPr lang="en-US" altLang="ja-JP" sz="1400" dirty="0">
              <a:ea typeface="ＭＳ Ｐゴシック" pitchFamily="50" charset="-128"/>
            </a:endParaRPr>
          </a:p>
        </p:txBody>
      </p:sp>
      <p:sp>
        <p:nvSpPr>
          <p:cNvPr id="10253" name="Text Box 26"/>
          <p:cNvSpPr txBox="1">
            <a:spLocks noChangeArrowheads="1"/>
          </p:cNvSpPr>
          <p:nvPr/>
        </p:nvSpPr>
        <p:spPr bwMode="auto">
          <a:xfrm>
            <a:off x="914400" y="350838"/>
            <a:ext cx="8001000" cy="485775"/>
          </a:xfrm>
          <a:prstGeom prst="rect">
            <a:avLst/>
          </a:prstGeom>
          <a:solidFill>
            <a:srgbClr val="666699">
              <a:alpha val="0"/>
            </a:srgb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The NA60 experiment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862138" y="1916113"/>
            <a:ext cx="549275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48210" y="2767280"/>
            <a:ext cx="880958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GB" sz="40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3800" dirty="0" smtClean="0">
                <a:solidFill>
                  <a:schemeClr val="tx2"/>
                </a:solidFill>
                <a:sym typeface="Wingdings" pitchFamily="2" charset="2"/>
              </a:rPr>
              <a:t>Remarks on other </a:t>
            </a:r>
            <a:r>
              <a:rPr lang="en-GB" sz="3800" dirty="0" err="1" smtClean="0">
                <a:solidFill>
                  <a:schemeClr val="tx2"/>
                </a:solidFill>
                <a:sym typeface="Wingdings" pitchFamily="2" charset="2"/>
              </a:rPr>
              <a:t>dilepton</a:t>
            </a:r>
            <a:r>
              <a:rPr lang="en-GB" sz="3800" dirty="0" smtClean="0">
                <a:solidFill>
                  <a:schemeClr val="tx2"/>
                </a:solidFill>
                <a:sym typeface="Wingdings" pitchFamily="2" charset="2"/>
              </a:rPr>
              <a:t> experiments </a:t>
            </a:r>
            <a:endParaRPr lang="en-US" sz="3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088" y="116632"/>
            <a:ext cx="8665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ym typeface="Symbol" pitchFamily="18" charset="2"/>
              </a:rPr>
              <a:t>               </a:t>
            </a:r>
            <a:r>
              <a:rPr lang="en-US" sz="2800" dirty="0" err="1" smtClean="0">
                <a:sym typeface="Symbol" pitchFamily="18" charset="2"/>
              </a:rPr>
              <a:t>Dilepton</a:t>
            </a:r>
            <a:r>
              <a:rPr lang="en-US" sz="2800" dirty="0" smtClean="0">
                <a:sym typeface="Symbol" pitchFamily="18" charset="2"/>
              </a:rPr>
              <a:t> experiments beyond NA60</a:t>
            </a:r>
            <a:r>
              <a:rPr lang="en-US" sz="2800" dirty="0" smtClean="0">
                <a:cs typeface="Arial" charset="0"/>
                <a:sym typeface="Symbol" pitchFamily="18" charset="2"/>
              </a:rPr>
              <a:t>   </a:t>
            </a:r>
            <a:endParaRPr lang="en-US" sz="2800" dirty="0">
              <a:cs typeface="Arial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232" y="468507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quality 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7544" y="5096070"/>
            <a:ext cx="8604448" cy="1501282"/>
            <a:chOff x="539552" y="5096070"/>
            <a:chExt cx="8604448" cy="1501282"/>
          </a:xfrm>
        </p:grpSpPr>
        <p:sp>
          <p:nvSpPr>
            <p:cNvPr id="19" name="TextBox 18"/>
            <p:cNvSpPr txBox="1"/>
            <p:nvPr/>
          </p:nvSpPr>
          <p:spPr>
            <a:xfrm>
              <a:off x="539552" y="5096070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decisive parameters: Number of </a:t>
              </a:r>
              <a:r>
                <a:rPr lang="en-US" sz="2000" dirty="0" smtClean="0">
                  <a:solidFill>
                    <a:srgbClr val="FFC000"/>
                  </a:solidFill>
                </a:rPr>
                <a:t>I</a:t>
              </a:r>
              <a:r>
                <a:rPr lang="en-US" sz="2000" dirty="0" smtClean="0"/>
                <a:t>nteractions and </a:t>
              </a:r>
              <a:r>
                <a:rPr lang="en-US" sz="2000" dirty="0" smtClean="0">
                  <a:solidFill>
                    <a:srgbClr val="FFC000"/>
                  </a:solidFill>
                </a:rPr>
                <a:t>S</a:t>
              </a:r>
              <a:r>
                <a:rPr lang="en-US" sz="2000" dirty="0" smtClean="0"/>
                <a:t>ignal/</a:t>
              </a:r>
              <a:r>
                <a:rPr lang="en-US" sz="2000" dirty="0" smtClean="0">
                  <a:solidFill>
                    <a:srgbClr val="FFC000"/>
                  </a:solidFill>
                </a:rPr>
                <a:t>B</a:t>
              </a:r>
              <a:r>
                <a:rPr lang="en-US" sz="2000" dirty="0" smtClean="0"/>
                <a:t>ackground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5837202"/>
              <a:ext cx="8424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effective sample size:    </a:t>
              </a:r>
              <a:r>
                <a:rPr lang="en-US" sz="2000" dirty="0" err="1" smtClean="0">
                  <a:solidFill>
                    <a:srgbClr val="FFC000"/>
                  </a:solidFill>
                </a:rPr>
                <a:t>S</a:t>
              </a:r>
              <a:r>
                <a:rPr lang="en-US" sz="2000" baseline="-25000" dirty="0" err="1" smtClean="0">
                  <a:solidFill>
                    <a:srgbClr val="FFC000"/>
                  </a:solidFill>
                </a:rPr>
                <a:t>eff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 </a:t>
              </a:r>
              <a:r>
                <a:rPr lang="en-US" sz="2000" dirty="0" smtClean="0">
                  <a:solidFill>
                    <a:srgbClr val="FFC000"/>
                  </a:solidFill>
                </a:rPr>
                <a:t>~ I × S/B    </a:t>
              </a:r>
              <a:r>
                <a:rPr lang="en-US" sz="2000" dirty="0" smtClean="0">
                  <a:solidFill>
                    <a:srgbClr val="FF0000"/>
                  </a:solidFill>
                </a:rPr>
                <a:t>reduction by factors of 20-1000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552" y="6197242"/>
              <a:ext cx="8064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</a:t>
              </a:r>
              <a:r>
                <a:rPr lang="en-US" sz="2000" dirty="0" err="1" smtClean="0"/>
                <a:t>systematics</a:t>
              </a:r>
              <a:r>
                <a:rPr lang="en-US" sz="2000" dirty="0" smtClean="0"/>
                <a:t>:                   </a:t>
              </a:r>
              <a:r>
                <a:rPr lang="el-GR" sz="2000" dirty="0" smtClean="0">
                  <a:solidFill>
                    <a:srgbClr val="FFC000"/>
                  </a:solidFill>
                </a:rPr>
                <a:t>δ</a:t>
              </a:r>
              <a:r>
                <a:rPr lang="en-US" sz="2000" dirty="0" err="1" smtClean="0">
                  <a:solidFill>
                    <a:srgbClr val="FFC000"/>
                  </a:solidFill>
                </a:rPr>
                <a:t>S</a:t>
              </a:r>
              <a:r>
                <a:rPr lang="en-US" sz="2000" baseline="-25000" dirty="0" err="1" smtClean="0">
                  <a:solidFill>
                    <a:srgbClr val="FFC000"/>
                  </a:solidFill>
                </a:rPr>
                <a:t>eff</a:t>
              </a:r>
              <a:r>
                <a:rPr lang="en-US" sz="2000" dirty="0" smtClean="0">
                  <a:solidFill>
                    <a:srgbClr val="FFC000"/>
                  </a:solidFill>
                </a:rPr>
                <a:t>/</a:t>
              </a:r>
              <a:r>
                <a:rPr lang="en-US" sz="2000" dirty="0" err="1" smtClean="0">
                  <a:solidFill>
                    <a:srgbClr val="FFC000"/>
                  </a:solidFill>
                </a:rPr>
                <a:t>S</a:t>
              </a:r>
              <a:r>
                <a:rPr lang="en-US" sz="2000" baseline="-25000" dirty="0" err="1" smtClean="0">
                  <a:solidFill>
                    <a:srgbClr val="FFC000"/>
                  </a:solidFill>
                </a:rPr>
                <a:t>eff</a:t>
              </a:r>
              <a:r>
                <a:rPr lang="en-US" sz="2000" baseline="-25000" dirty="0" smtClean="0">
                  <a:solidFill>
                    <a:srgbClr val="FFC000"/>
                  </a:solidFill>
                </a:rPr>
                <a:t>  </a:t>
              </a:r>
              <a:r>
                <a:rPr lang="en-US" sz="2000" dirty="0" smtClean="0">
                  <a:solidFill>
                    <a:srgbClr val="FFC000"/>
                  </a:solidFill>
                </a:rPr>
                <a:t>= </a:t>
              </a:r>
              <a:r>
                <a:rPr lang="el-GR" sz="2000" dirty="0" smtClean="0">
                  <a:solidFill>
                    <a:srgbClr val="FFC000"/>
                  </a:solidFill>
                </a:rPr>
                <a:t>δ</a:t>
              </a:r>
              <a:r>
                <a:rPr lang="en-US" sz="2000" dirty="0" smtClean="0">
                  <a:solidFill>
                    <a:srgbClr val="FFC000"/>
                  </a:solidFill>
                </a:rPr>
                <a:t>B/B × B/S      </a:t>
              </a:r>
              <a:r>
                <a:rPr lang="el-GR" sz="2000" dirty="0" smtClean="0">
                  <a:solidFill>
                    <a:srgbClr val="FF0000"/>
                  </a:solidFill>
                </a:rPr>
                <a:t>δ</a:t>
              </a:r>
              <a:r>
                <a:rPr lang="en-US" sz="2000" dirty="0" smtClean="0">
                  <a:solidFill>
                    <a:srgbClr val="FF0000"/>
                  </a:solidFill>
                </a:rPr>
                <a:t>B/B = 2…5 ×10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-3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52" y="5477162"/>
              <a:ext cx="8604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range of B/S: 20 - 1000 </a:t>
              </a:r>
              <a:r>
                <a:rPr lang="en-US" sz="2000" dirty="0" smtClean="0">
                  <a:sym typeface="Wingdings" pitchFamily="2" charset="2"/>
                </a:rPr>
                <a:t> </a:t>
              </a:r>
              <a:r>
                <a:rPr lang="en-US" sz="2000" dirty="0" smtClean="0">
                  <a:solidFill>
                    <a:srgbClr val="FF0000"/>
                  </a:solidFill>
                  <a:sym typeface="Wingdings" pitchFamily="2" charset="2"/>
                </a:rPr>
                <a:t>B/S &gt;&gt;1;</a:t>
              </a:r>
              <a:r>
                <a:rPr lang="en-US" sz="2000" dirty="0" smtClean="0">
                  <a:sym typeface="Wingdings" pitchFamily="2" charset="2"/>
                </a:rPr>
                <a:t>  dynamic range 50 between exp.(!)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328" y="980728"/>
            <a:ext cx="8820472" cy="3960440"/>
            <a:chOff x="323528" y="980728"/>
            <a:chExt cx="8820472" cy="3960440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980728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high energy frontier 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528" y="2420888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low energy frontier 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1600" y="1412776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RHIC         PHENIX, STAR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1600" y="1844824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LHC           </a:t>
              </a:r>
              <a:r>
                <a:rPr lang="en-US" sz="2000" dirty="0" smtClean="0">
                  <a:solidFill>
                    <a:schemeClr val="bg2"/>
                  </a:solidFill>
                </a:rPr>
                <a:t>ALICE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3284984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SPS           </a:t>
              </a:r>
              <a:r>
                <a:rPr lang="en-US" sz="2000" dirty="0" smtClean="0">
                  <a:solidFill>
                    <a:schemeClr val="bg2"/>
                  </a:solidFill>
                </a:rPr>
                <a:t>NA60-like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600" y="3717032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SIS300      </a:t>
              </a:r>
              <a:r>
                <a:rPr lang="en-US" sz="2000" dirty="0" smtClean="0">
                  <a:solidFill>
                    <a:schemeClr val="bg2"/>
                  </a:solidFill>
                </a:rPr>
                <a:t>CBM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1600" y="4149080"/>
              <a:ext cx="4104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SIS100      </a:t>
              </a:r>
              <a:r>
                <a:rPr lang="en-US" sz="2000" dirty="0" smtClean="0">
                  <a:solidFill>
                    <a:schemeClr val="bg2"/>
                  </a:solidFill>
                </a:rPr>
                <a:t>HADES, CBM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2852936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RHIC LE    </a:t>
              </a:r>
              <a:r>
                <a:rPr lang="en-US" sz="2000" dirty="0" smtClean="0">
                  <a:solidFill>
                    <a:schemeClr val="bg2"/>
                  </a:solidFill>
                </a:rPr>
                <a:t>PHENIX</a:t>
              </a:r>
              <a:r>
                <a:rPr lang="en-US" sz="2000" dirty="0" smtClean="0"/>
                <a:t>, STAR</a:t>
              </a:r>
              <a:endParaRPr lang="en-US" sz="2000" dirty="0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4449756" y="980728"/>
              <a:ext cx="0" cy="396044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4565308" y="983769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Relevance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99992" y="1372706"/>
              <a:ext cx="4464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    M &lt;1 </a:t>
              </a:r>
              <a:r>
                <a:rPr lang="en-US" sz="2000" dirty="0" err="1" smtClean="0"/>
                <a:t>GeV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itchFamily="2" charset="2"/>
                </a:rPr>
                <a:t> </a:t>
              </a:r>
              <a:r>
                <a:rPr lang="en-US" sz="2000" dirty="0" err="1" smtClean="0">
                  <a:sym typeface="Wingdings" pitchFamily="2" charset="2"/>
                </a:rPr>
                <a:t>chiral</a:t>
              </a:r>
              <a:r>
                <a:rPr lang="en-US" sz="2000" dirty="0" smtClean="0">
                  <a:sym typeface="Wingdings" pitchFamily="2" charset="2"/>
                </a:rPr>
                <a:t> restoration  </a:t>
              </a:r>
              <a:br>
                <a:rPr lang="en-US" sz="2000" dirty="0" smtClean="0">
                  <a:sym typeface="Wingdings" pitchFamily="2" charset="2"/>
                </a:rPr>
              </a:br>
              <a:r>
                <a:rPr lang="en-US" sz="2000" dirty="0" smtClean="0">
                  <a:sym typeface="Wingdings" pitchFamily="2" charset="2"/>
                </a:rPr>
                <a:t>      M &gt;1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GeV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Wingdings" pitchFamily="2" charset="2"/>
                </a:rPr>
                <a:t> hadrons vs. </a:t>
              </a:r>
              <a:r>
                <a:rPr lang="en-US" sz="2000" dirty="0" err="1" smtClean="0">
                  <a:sym typeface="Wingdings" pitchFamily="2" charset="2"/>
                </a:rPr>
                <a:t>partons</a:t>
              </a:r>
              <a:r>
                <a:rPr lang="en-US" sz="2000" dirty="0" smtClean="0">
                  <a:sym typeface="Wingdings" pitchFamily="2" charset="2"/>
                </a:rPr>
                <a:t> </a:t>
              </a:r>
              <a:br>
                <a:rPr lang="en-US" sz="2000" dirty="0" smtClean="0">
                  <a:sym typeface="Wingdings" pitchFamily="2" charset="2"/>
                </a:rPr>
              </a:br>
              <a:r>
                <a:rPr lang="en-US" sz="2000" dirty="0" smtClean="0">
                  <a:sym typeface="Wingdings" pitchFamily="2" charset="2"/>
                </a:rPr>
                <a:t>                            (precise meas. of T)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0" y="2420888"/>
              <a:ext cx="4320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Dream: energy dependence from 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3212976"/>
              <a:ext cx="4248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with data quality equivalent to NA60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92080" y="2813586"/>
              <a:ext cx="32768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√s = 4 − 5500 </a:t>
              </a:r>
              <a:r>
                <a:rPr lang="en-US" sz="2000" dirty="0" err="1" smtClean="0"/>
                <a:t>AGeV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3820978"/>
              <a:ext cx="4032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Principal obstacle to reach this: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0" y="414908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colliders not competitive to fixed-target</a:t>
              </a:r>
            </a:p>
            <a:p>
              <a:r>
                <a:rPr lang="en-US" sz="2000" dirty="0" smtClean="0"/>
                <a:t>experiments in terms of interaction rate</a:t>
              </a:r>
              <a:endParaRPr lang="en-US" sz="20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88032" y="116632"/>
            <a:ext cx="86044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              Assessment of B/S: choice of S </a:t>
            </a:r>
            <a:endParaRPr lang="en-GB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58924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choose </a:t>
            </a:r>
            <a:r>
              <a:rPr lang="en-US" sz="2000" dirty="0" err="1" smtClean="0">
                <a:solidFill>
                  <a:srgbClr val="FFC000"/>
                </a:solidFill>
              </a:rPr>
              <a:t>hadron</a:t>
            </a:r>
            <a:r>
              <a:rPr lang="en-US" sz="2000" dirty="0" smtClean="0">
                <a:solidFill>
                  <a:srgbClr val="FFC000"/>
                </a:solidFill>
              </a:rPr>
              <a:t> cocktail in mass window 0.5-0.6 </a:t>
            </a:r>
            <a:r>
              <a:rPr lang="en-US" sz="2000" dirty="0" err="1" smtClean="0">
                <a:solidFill>
                  <a:srgbClr val="FFC000"/>
                </a:solidFill>
              </a:rPr>
              <a:t>GeV</a:t>
            </a:r>
            <a:r>
              <a:rPr lang="en-US" sz="2000" dirty="0" smtClean="0">
                <a:solidFill>
                  <a:srgbClr val="FFC000"/>
                </a:solidFill>
              </a:rPr>
              <a:t> for 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999516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free from prejudices on any excess; no ‘bootstrap’; most sensitive region 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23528" y="6319486"/>
            <a:ext cx="7272808" cy="400110"/>
            <a:chOff x="323528" y="6319486"/>
            <a:chExt cx="7272808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323528" y="6319486"/>
              <a:ext cx="727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- unambiguous scaling between experiments; B/S     </a:t>
              </a:r>
              <a:r>
                <a:rPr lang="en-US" sz="2000" dirty="0" err="1" smtClean="0"/>
                <a:t>dN</a:t>
              </a:r>
              <a:r>
                <a:rPr lang="en-US" sz="2000" baseline="-25000" dirty="0" err="1" smtClean="0"/>
                <a:t>ch</a:t>
              </a:r>
              <a:r>
                <a:rPr lang="en-US" sz="2000" dirty="0" smtClean="0"/>
                <a:t>/</a:t>
              </a:r>
              <a:r>
                <a:rPr lang="en-US" sz="2000" dirty="0" err="1" smtClean="0"/>
                <a:t>dy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graphicFrame>
          <p:nvGraphicFramePr>
            <p:cNvPr id="541699" name="Object 4"/>
            <p:cNvGraphicFramePr>
              <a:graphicFrameLocks noChangeAspect="1"/>
            </p:cNvGraphicFramePr>
            <p:nvPr/>
          </p:nvGraphicFramePr>
          <p:xfrm>
            <a:off x="6012160" y="6422572"/>
            <a:ext cx="274638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1717" name="Equation" r:id="rId3" imgW="152280" imgH="126720" progId="Equation.3">
                    <p:embed/>
                  </p:oleObj>
                </mc:Choice>
                <mc:Fallback>
                  <p:oleObj name="Equation" r:id="rId3" imgW="152280" imgH="126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2160" y="6422572"/>
                          <a:ext cx="274638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CC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82563" y="764704"/>
            <a:ext cx="8532812" cy="4754880"/>
            <a:chOff x="182563" y="764704"/>
            <a:chExt cx="8532812" cy="4754880"/>
          </a:xfrm>
        </p:grpSpPr>
        <p:pic>
          <p:nvPicPr>
            <p:cNvPr id="37897" name="Picture 14" descr="LogSemiCentral_Seminar.gif"/>
            <p:cNvPicPr>
              <a:picLocks/>
            </p:cNvPicPr>
            <p:nvPr/>
          </p:nvPicPr>
          <p:blipFill>
            <a:blip r:embed="rId5" cstate="print"/>
            <a:srcRect t="7291" r="3537"/>
            <a:stretch>
              <a:fillRect/>
            </a:stretch>
          </p:blipFill>
          <p:spPr bwMode="auto">
            <a:xfrm>
              <a:off x="4572000" y="764704"/>
              <a:ext cx="4143375" cy="475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82563" y="764704"/>
              <a:ext cx="4114800" cy="4754880"/>
              <a:chOff x="204" y="799"/>
              <a:chExt cx="2672" cy="3203"/>
            </a:xfrm>
          </p:grpSpPr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688" y="1172"/>
                <a:ext cx="127" cy="12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/>
              </a:p>
            </p:txBody>
          </p:sp>
          <p:pic>
            <p:nvPicPr>
              <p:cNvPr id="13" name="Picture 9" descr="RawData_FullStat_v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585" t="7516"/>
              <a:stretch>
                <a:fillRect/>
              </a:stretch>
            </p:blipFill>
            <p:spPr bwMode="auto">
              <a:xfrm>
                <a:off x="204" y="799"/>
                <a:ext cx="2672" cy="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204" y="886"/>
                <a:ext cx="244" cy="625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0" hangingPunct="0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 bwMode="auto">
            <a:xfrm flipV="1">
              <a:off x="1774574" y="1362540"/>
              <a:ext cx="0" cy="219456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6566452" y="1234440"/>
              <a:ext cx="0" cy="219456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1364298" y="132568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smtClean="0">
                  <a:solidFill>
                    <a:schemeClr val="bg1"/>
                  </a:solidFill>
                </a:rPr>
                <a:t>B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01136" y="2956449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smtClean="0">
                  <a:solidFill>
                    <a:schemeClr val="bg1"/>
                  </a:solidFill>
                </a:rPr>
                <a:t>S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61747"/>
              </p:ext>
            </p:extLst>
          </p:nvPr>
        </p:nvGraphicFramePr>
        <p:xfrm>
          <a:off x="386661" y="1124744"/>
          <a:ext cx="8361803" cy="459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646"/>
                <a:gridCol w="1080120"/>
                <a:gridCol w="864096"/>
                <a:gridCol w="1080120"/>
                <a:gridCol w="1656184"/>
                <a:gridCol w="1008112"/>
                <a:gridCol w="796525"/>
              </a:tblGrid>
              <a:tr h="901936"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  </a:t>
                      </a:r>
                      <a:r>
                        <a:rPr lang="en-US" sz="1600" b="0" dirty="0" smtClean="0"/>
                        <a:t> Experiment 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Centrality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Lepton flavor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B/S </a:t>
                      </a:r>
                    </a:p>
                    <a:p>
                      <a:r>
                        <a:rPr lang="en-US" sz="1600" b="0" dirty="0" smtClean="0"/>
                        <a:t> as</a:t>
                      </a:r>
                      <a:r>
                        <a:rPr lang="en-US" sz="1600" b="0" baseline="0" dirty="0" smtClean="0"/>
                        <a:t> meas.</a:t>
                      </a:r>
                    </a:p>
                    <a:p>
                      <a:r>
                        <a:rPr lang="en-US" sz="1600" b="0" baseline="0" dirty="0" smtClean="0"/>
                        <a:t> or </a:t>
                      </a:r>
                      <a:r>
                        <a:rPr lang="en-US" sz="1600" b="0" baseline="0" dirty="0" err="1" smtClean="0"/>
                        <a:t>simul</a:t>
                      </a:r>
                      <a:r>
                        <a:rPr lang="en-US" sz="1600" b="0" baseline="0" dirty="0" smtClean="0"/>
                        <a:t>.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     B/S </a:t>
                      </a:r>
                    </a:p>
                    <a:p>
                      <a:r>
                        <a:rPr lang="en-US" sz="1600" b="0" dirty="0" smtClean="0"/>
                        <a:t>   rescaled  to </a:t>
                      </a:r>
                    </a:p>
                    <a:p>
                      <a:r>
                        <a:rPr lang="en-US" sz="1600" b="0" dirty="0" smtClean="0"/>
                        <a:t>  </a:t>
                      </a:r>
                      <a:r>
                        <a:rPr lang="en-US" sz="1600" b="0" dirty="0" err="1" smtClean="0"/>
                        <a:t>dN</a:t>
                      </a:r>
                      <a:r>
                        <a:rPr lang="en-US" sz="1600" b="0" baseline="-25000" dirty="0" err="1" smtClean="0"/>
                        <a:t>ch</a:t>
                      </a:r>
                      <a:r>
                        <a:rPr lang="en-US" sz="1600" b="0" dirty="0" smtClean="0"/>
                        <a:t>/</a:t>
                      </a:r>
                      <a:r>
                        <a:rPr lang="en-US" sz="1600" b="0" dirty="0" err="1" smtClean="0"/>
                        <a:t>dy</a:t>
                      </a:r>
                      <a:r>
                        <a:rPr lang="en-US" sz="1600" b="0" dirty="0" smtClean="0"/>
                        <a:t>=300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B/S </a:t>
                      </a:r>
                    </a:p>
                    <a:p>
                      <a:r>
                        <a:rPr lang="en-US" sz="1600" b="0" dirty="0" smtClean="0"/>
                        <a:t>field data    </a:t>
                      </a:r>
                    </a:p>
                    <a:p>
                      <a:r>
                        <a:rPr lang="en-US" sz="1600" b="0" dirty="0" smtClean="0"/>
                        <a:t>  ×1/3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B-field    </a:t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   at vertex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HADES-SIS100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semicentr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60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CERES DR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semicentr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         100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CERES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SR/TPC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110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         100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PHENIX with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FFC000"/>
                          </a:solidFill>
                        </a:rPr>
                        <a:t>250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PHENIX  w/o HBD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1300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400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ALICE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Upg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ITS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1200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CBM-SIS100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300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CBM-SIS300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semicentr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55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CBM-SIS300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      600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600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Combinatorial Background/Signal in </a:t>
            </a:r>
            <a:r>
              <a:rPr lang="en-US" dirty="0" err="1" smtClean="0"/>
              <a:t>Dilepton</a:t>
            </a:r>
            <a:r>
              <a:rPr lang="en-US" dirty="0" smtClean="0"/>
              <a:t> Experiments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584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‘penalty’ factor 3 (4) for B-field, hindering optimal rejection of low-mass pairs 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7826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 ‘reduced’ values 80</a:t>
            </a:r>
            <a:r>
              <a:rPr lang="en-US" sz="1800" dirty="0" smtClean="0">
                <a:latin typeface="Arial"/>
                <a:cs typeface="Arial"/>
                <a:sym typeface="Wingdings" pitchFamily="2" charset="2"/>
              </a:rPr>
              <a:t>±</a:t>
            </a:r>
            <a:r>
              <a:rPr lang="en-US" sz="1800" dirty="0" smtClean="0">
                <a:sym typeface="Wingdings" pitchFamily="2" charset="2"/>
              </a:rPr>
              <a:t>20 (w/o red)  only small influences of experimental details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553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Reference: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cocktail at masses of 0.5-0.6 </a:t>
            </a:r>
            <a:r>
              <a:rPr lang="en-US" sz="1800" dirty="0" err="1" smtClean="0"/>
              <a:t>GeV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95536" y="5055040"/>
            <a:ext cx="8352928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95536" y="1124744"/>
            <a:ext cx="8352928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5488" y="5723208"/>
            <a:ext cx="8352928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95536" y="1124744"/>
            <a:ext cx="0" cy="457200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748464" y="1107166"/>
            <a:ext cx="0" cy="466344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Elbow Connector 24"/>
          <p:cNvCxnSpPr>
            <a:cxnSpLocks/>
          </p:cNvCxnSpPr>
          <p:nvPr/>
        </p:nvCxnSpPr>
        <p:spPr bwMode="auto">
          <a:xfrm rot="16200000" flipV="1">
            <a:off x="7746072" y="5363104"/>
            <a:ext cx="548640" cy="1280160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0" y="332656"/>
            <a:ext cx="88201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/>
              <a:t>Data </a:t>
            </a:r>
            <a:r>
              <a:rPr lang="en-US" sz="2800" dirty="0"/>
              <a:t>sample for </a:t>
            </a:r>
            <a:r>
              <a:rPr lang="en-US" sz="2800" dirty="0" smtClean="0"/>
              <a:t>158A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/>
              <a:t>In-In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34824" name="Group 7"/>
          <p:cNvGrpSpPr>
            <a:grpSpLocks/>
          </p:cNvGrpSpPr>
          <p:nvPr/>
        </p:nvGrpSpPr>
        <p:grpSpPr bwMode="auto">
          <a:xfrm>
            <a:off x="468313" y="1147763"/>
            <a:ext cx="4389437" cy="5281612"/>
            <a:chOff x="204" y="799"/>
            <a:chExt cx="2672" cy="3203"/>
          </a:xfrm>
        </p:grpSpPr>
        <p:sp>
          <p:nvSpPr>
            <p:cNvPr id="34830" name="Oval 8"/>
            <p:cNvSpPr>
              <a:spLocks noChangeArrowheads="1"/>
            </p:cNvSpPr>
            <p:nvPr/>
          </p:nvSpPr>
          <p:spPr bwMode="auto">
            <a:xfrm>
              <a:off x="688" y="1172"/>
              <a:ext cx="127" cy="12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34831" name="Picture 9" descr="RawData_FullStat_v1"/>
            <p:cNvPicPr>
              <a:picLocks noChangeAspect="1" noChangeArrowheads="1"/>
            </p:cNvPicPr>
            <p:nvPr/>
          </p:nvPicPr>
          <p:blipFill>
            <a:blip r:embed="rId3" cstate="print"/>
            <a:srcRect l="2585" t="7516"/>
            <a:stretch>
              <a:fillRect/>
            </a:stretch>
          </p:blipFill>
          <p:spPr bwMode="auto">
            <a:xfrm>
              <a:off x="204" y="799"/>
              <a:ext cx="2672" cy="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Oval 10"/>
            <p:cNvSpPr>
              <a:spLocks noChangeArrowheads="1"/>
            </p:cNvSpPr>
            <p:nvPr/>
          </p:nvSpPr>
          <p:spPr bwMode="auto">
            <a:xfrm>
              <a:off x="204" y="886"/>
              <a:ext cx="244" cy="62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72063" y="990776"/>
            <a:ext cx="3673475" cy="1422400"/>
            <a:chOff x="5072063" y="1071563"/>
            <a:chExt cx="3673475" cy="1422400"/>
          </a:xfrm>
        </p:grpSpPr>
        <p:sp>
          <p:nvSpPr>
            <p:cNvPr id="34821" name="Oval 3"/>
            <p:cNvSpPr>
              <a:spLocks noChangeArrowheads="1"/>
            </p:cNvSpPr>
            <p:nvPr/>
          </p:nvSpPr>
          <p:spPr bwMode="auto">
            <a:xfrm>
              <a:off x="5278438" y="2276475"/>
              <a:ext cx="215900" cy="21590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25" name="Text Box 5"/>
            <p:cNvSpPr txBox="1">
              <a:spLocks noChangeArrowheads="1"/>
            </p:cNvSpPr>
            <p:nvPr/>
          </p:nvSpPr>
          <p:spPr bwMode="auto">
            <a:xfrm>
              <a:off x="5145088" y="1428750"/>
              <a:ext cx="36004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GB" sz="2000" dirty="0">
                  <a:solidFill>
                    <a:schemeClr val="tx2"/>
                  </a:solidFill>
                  <a:sym typeface="Symbol" pitchFamily="18" charset="2"/>
                </a:rPr>
                <a:t>  combinatorial background </a:t>
              </a:r>
              <a:endParaRPr lang="en-GB" sz="2000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  <p:sp>
          <p:nvSpPr>
            <p:cNvPr id="34826" name="Text Box 5"/>
            <p:cNvSpPr txBox="1">
              <a:spLocks noChangeArrowheads="1"/>
            </p:cNvSpPr>
            <p:nvPr/>
          </p:nvSpPr>
          <p:spPr bwMode="auto">
            <a:xfrm>
              <a:off x="5114925" y="1071563"/>
              <a:ext cx="36004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sym typeface="Symbol" pitchFamily="18" charset="2"/>
                </a:rPr>
                <a:t>subtraction of  </a:t>
              </a:r>
            </a:p>
          </p:txBody>
        </p:sp>
        <p:sp>
          <p:nvSpPr>
            <p:cNvPr id="34827" name="Text Box 5"/>
            <p:cNvSpPr txBox="1">
              <a:spLocks noChangeArrowheads="1"/>
            </p:cNvSpPr>
            <p:nvPr/>
          </p:nvSpPr>
          <p:spPr bwMode="auto">
            <a:xfrm>
              <a:off x="5072063" y="1785938"/>
              <a:ext cx="3600450" cy="708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r>
                <a:rPr lang="en-GB" sz="2000" dirty="0">
                  <a:solidFill>
                    <a:schemeClr val="bg2"/>
                  </a:solidFill>
                  <a:sym typeface="Symbol" pitchFamily="18" charset="2"/>
                </a:rPr>
                <a:t>-</a:t>
              </a:r>
              <a:r>
                <a:rPr lang="en-GB" sz="2000" dirty="0">
                  <a:sym typeface="Symbol" pitchFamily="18" charset="2"/>
                </a:rPr>
                <a:t>  fake matches between the  </a:t>
              </a:r>
              <a:br>
                <a:rPr lang="en-GB" sz="2000" dirty="0">
                  <a:sym typeface="Symbol" pitchFamily="18" charset="2"/>
                </a:rPr>
              </a:br>
              <a:r>
                <a:rPr lang="en-GB" sz="2000" dirty="0">
                  <a:sym typeface="Symbol" pitchFamily="18" charset="2"/>
                </a:rPr>
                <a:t>     two spectrometers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87624" y="606139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2m</a:t>
            </a:r>
            <a:r>
              <a:rPr lang="el-GR" sz="1600" baseline="-25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μμ</a:t>
            </a:r>
            <a:endParaRPr lang="en-US" sz="1600" baseline="-25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29213" y="2789304"/>
            <a:ext cx="3811587" cy="3558536"/>
            <a:chOff x="5129213" y="2678776"/>
            <a:chExt cx="3811587" cy="3558536"/>
          </a:xfrm>
        </p:grpSpPr>
        <p:sp>
          <p:nvSpPr>
            <p:cNvPr id="34822" name="Text Box 5"/>
            <p:cNvSpPr txBox="1">
              <a:spLocks noChangeArrowheads="1"/>
            </p:cNvSpPr>
            <p:nvPr/>
          </p:nvSpPr>
          <p:spPr bwMode="auto">
            <a:xfrm>
              <a:off x="5129213" y="3447405"/>
              <a:ext cx="2314575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>
                  <a:solidFill>
                    <a:schemeClr val="tx2"/>
                  </a:solidFill>
                  <a:sym typeface="Symbol" pitchFamily="18" charset="2"/>
                </a:rPr>
                <a:t>net sample: </a:t>
              </a:r>
              <a:br>
                <a:rPr lang="en-GB" sz="2000" dirty="0">
                  <a:solidFill>
                    <a:schemeClr val="tx2"/>
                  </a:solidFill>
                  <a:sym typeface="Symbol" pitchFamily="18" charset="2"/>
                </a:rPr>
              </a:br>
              <a:r>
                <a:rPr lang="en-GB" sz="2000" dirty="0">
                  <a:solidFill>
                    <a:schemeClr val="tx2"/>
                  </a:solidFill>
                  <a:sym typeface="Symbol" pitchFamily="18" charset="2"/>
                </a:rPr>
                <a:t>440 000 events</a:t>
              </a:r>
              <a:endParaRPr lang="en-GB" sz="2000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5143500" y="5031581"/>
              <a:ext cx="3635375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>
                  <a:sym typeface="Symbol" pitchFamily="18" charset="2"/>
                </a:rPr>
                <a:t>mass resolution:</a:t>
              </a:r>
              <a:br>
                <a:rPr lang="en-GB" sz="2000" dirty="0">
                  <a:sym typeface="Symbol" pitchFamily="18" charset="2"/>
                </a:rPr>
              </a:br>
              <a:r>
                <a:rPr lang="en-GB" sz="2000" dirty="0">
                  <a:sym typeface="Symbol" pitchFamily="18" charset="2"/>
                </a:rPr>
                <a:t>20 </a:t>
              </a:r>
              <a:r>
                <a:rPr lang="en-GB" sz="2000" dirty="0" err="1">
                  <a:sym typeface="Symbol" pitchFamily="18" charset="2"/>
                </a:rPr>
                <a:t>MeV</a:t>
              </a:r>
              <a:r>
                <a:rPr lang="en-GB" sz="2000" dirty="0">
                  <a:sym typeface="Symbol" pitchFamily="18" charset="2"/>
                </a:rPr>
                <a:t> at the </a:t>
              </a:r>
              <a:r>
                <a:rPr lang="en-GB" sz="2000" dirty="0">
                  <a:latin typeface="Symbol" pitchFamily="18" charset="2"/>
                  <a:sym typeface="Symbol" pitchFamily="18" charset="2"/>
                </a:rPr>
                <a:t>w</a:t>
              </a:r>
              <a:r>
                <a:rPr lang="en-GB" sz="2000" dirty="0">
                  <a:sym typeface="Symbol" pitchFamily="18" charset="2"/>
                </a:rPr>
                <a:t> position</a:t>
              </a:r>
            </a:p>
          </p:txBody>
        </p:sp>
        <p:sp>
          <p:nvSpPr>
            <p:cNvPr id="34828" name="Text Box 4"/>
            <p:cNvSpPr txBox="1">
              <a:spLocks noChangeArrowheads="1"/>
            </p:cNvSpPr>
            <p:nvPr/>
          </p:nvSpPr>
          <p:spPr bwMode="auto">
            <a:xfrm>
              <a:off x="5143500" y="5821814"/>
              <a:ext cx="3797300" cy="415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2000" dirty="0" smtClean="0">
                  <a:solidFill>
                    <a:schemeClr val="tx2"/>
                  </a:solidFill>
                  <a:sym typeface="Symbol" pitchFamily="18" charset="2"/>
                </a:rPr>
                <a:t>η</a:t>
              </a:r>
              <a:r>
                <a:rPr lang="en-GB" sz="2000" dirty="0">
                  <a:solidFill>
                    <a:schemeClr val="tx2"/>
                  </a:solidFill>
                  <a:sym typeface="Symbol" pitchFamily="18" charset="2"/>
                </a:rPr>
                <a:t>, </a:t>
              </a:r>
              <a:r>
                <a:rPr lang="el-GR" sz="2000" dirty="0">
                  <a:solidFill>
                    <a:schemeClr val="tx2"/>
                  </a:solidFill>
                  <a:sym typeface="Symbol" pitchFamily="18" charset="2"/>
                </a:rPr>
                <a:t>ω</a:t>
              </a:r>
              <a:r>
                <a:rPr lang="en-US" sz="2000" dirty="0">
                  <a:solidFill>
                    <a:schemeClr val="tx2"/>
                  </a:solidFill>
                  <a:sym typeface="Symbol" pitchFamily="18" charset="2"/>
                </a:rPr>
                <a:t>, </a:t>
              </a:r>
              <a:r>
                <a:rPr lang="en-US" sz="2100" dirty="0" smtClean="0">
                  <a:latin typeface="Symbol" pitchFamily="18" charset="2"/>
                </a:rPr>
                <a:t>f</a:t>
              </a:r>
              <a:r>
                <a:rPr lang="en-US" sz="2000" dirty="0" smtClean="0">
                  <a:latin typeface="Symbol" pitchFamily="18" charset="2"/>
                </a:rPr>
                <a:t> </a:t>
              </a:r>
              <a:r>
                <a:rPr lang="en-GB" sz="2000" dirty="0" smtClean="0">
                  <a:solidFill>
                    <a:schemeClr val="tx2"/>
                  </a:solidFill>
                  <a:sym typeface="Symbol" pitchFamily="18" charset="2"/>
                </a:rPr>
                <a:t>completely resolved</a:t>
              </a:r>
              <a:endParaRPr lang="en-GB" sz="2000" dirty="0">
                <a:sym typeface="Symbol" pitchFamily="18" charset="2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148064" y="2678776"/>
              <a:ext cx="3672408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 smtClean="0">
                  <a:sym typeface="Symbol" pitchFamily="18" charset="2"/>
                </a:rPr>
                <a:t>S/B highest of all experiments,  past and present (see below)</a:t>
              </a:r>
              <a:endParaRPr lang="en-GB" sz="2000" dirty="0">
                <a:sym typeface="Symbol" pitchFamily="18" charset="2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148064" y="4233282"/>
              <a:ext cx="3597474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 smtClean="0">
                  <a:sym typeface="Symbol" pitchFamily="18" charset="2"/>
                </a:rPr>
                <a:t>effective statistics also highest of all experiments</a:t>
              </a:r>
              <a:endParaRPr lang="en-GB" sz="2000" dirty="0"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1255713" y="522288"/>
            <a:ext cx="6673850" cy="5492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tx2"/>
                </a:solidFill>
              </a:rPr>
              <a:t>Systematic errors for </a:t>
            </a:r>
            <a:r>
              <a:rPr lang="en-US" sz="2800" dirty="0" err="1" smtClean="0">
                <a:solidFill>
                  <a:schemeClr val="tx2"/>
                </a:solidFill>
              </a:rPr>
              <a:t>dimuons</a:t>
            </a:r>
            <a:r>
              <a:rPr lang="en-US" sz="2800" dirty="0" smtClean="0">
                <a:solidFill>
                  <a:schemeClr val="tx2"/>
                </a:solidFill>
              </a:rPr>
              <a:t> in NA60 </a:t>
            </a:r>
            <a:endParaRPr lang="en-US" sz="2800" dirty="0">
              <a:solidFill>
                <a:schemeClr val="tx2"/>
              </a:solidFill>
              <a:sym typeface="Symbol" pitchFamily="18" charset="2"/>
            </a:endParaRPr>
          </a:p>
        </p:txBody>
      </p:sp>
      <p:pic>
        <p:nvPicPr>
          <p:cNvPr id="98309" name="Picture 11" descr="Syst_CB_Fakes_Eta.gif"/>
          <p:cNvPicPr>
            <a:picLocks noChangeAspect="1"/>
          </p:cNvPicPr>
          <p:nvPr/>
        </p:nvPicPr>
        <p:blipFill>
          <a:blip r:embed="rId2" cstate="print"/>
          <a:srcRect t="5479" r="4268"/>
          <a:stretch>
            <a:fillRect/>
          </a:stretch>
        </p:blipFill>
        <p:spPr bwMode="auto">
          <a:xfrm>
            <a:off x="214313" y="1500188"/>
            <a:ext cx="41179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SystEtaSubtraction.gif"/>
          <p:cNvPicPr>
            <a:picLocks noChangeAspect="1"/>
          </p:cNvPicPr>
          <p:nvPr/>
        </p:nvPicPr>
        <p:blipFill>
          <a:blip r:embed="rId3" cstate="print"/>
          <a:srcRect t="2702"/>
          <a:stretch>
            <a:fillRect/>
          </a:stretch>
        </p:blipFill>
        <p:spPr bwMode="auto">
          <a:xfrm>
            <a:off x="4462463" y="1536700"/>
            <a:ext cx="425291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Di-electron results from PHENIX </a:t>
            </a:r>
            <a:endParaRPr lang="en-US" sz="2800" dirty="0"/>
          </a:p>
        </p:txBody>
      </p:sp>
      <p:grpSp>
        <p:nvGrpSpPr>
          <p:cNvPr id="20" name="Group 15"/>
          <p:cNvGrpSpPr>
            <a:grpSpLocks noChangeAspect="1"/>
          </p:cNvGrpSpPr>
          <p:nvPr/>
        </p:nvGrpSpPr>
        <p:grpSpPr bwMode="auto">
          <a:xfrm>
            <a:off x="3073751" y="476672"/>
            <a:ext cx="2916297" cy="2742826"/>
            <a:chOff x="94" y="1071"/>
            <a:chExt cx="2509" cy="2250"/>
          </a:xfrm>
        </p:grpSpPr>
        <p:pic>
          <p:nvPicPr>
            <p:cNvPr id="21" name="Picture 9" descr="fig3"/>
            <p:cNvPicPr>
              <a:picLocks noChangeAspect="1" noChangeArrowheads="1"/>
            </p:cNvPicPr>
            <p:nvPr/>
          </p:nvPicPr>
          <p:blipFill>
            <a:blip r:embed="rId2" cstate="print"/>
            <a:srcRect t="3506" r="5786"/>
            <a:stretch>
              <a:fillRect/>
            </a:stretch>
          </p:blipFill>
          <p:spPr bwMode="auto">
            <a:xfrm>
              <a:off x="94" y="1071"/>
              <a:ext cx="2509" cy="2250"/>
            </a:xfrm>
            <a:prstGeom prst="rect">
              <a:avLst/>
            </a:prstGeom>
            <a:noFill/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15" y="1974"/>
              <a:ext cx="4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cs typeface="Arial" charset="0"/>
                </a:rPr>
                <a:t> </a:t>
              </a:r>
              <a:r>
                <a:rPr lang="en-US" sz="1800">
                  <a:solidFill>
                    <a:srgbClr val="000000"/>
                  </a:solidFill>
                  <a:cs typeface="Arial" charset="0"/>
                </a:rPr>
                <a:t>LMR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b="3448"/>
          <a:stretch>
            <a:fillRect/>
          </a:stretch>
        </p:blipFill>
        <p:spPr bwMode="auto">
          <a:xfrm>
            <a:off x="0" y="476672"/>
            <a:ext cx="3059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>
            <a:grpSpLocks/>
          </p:cNvGrpSpPr>
          <p:nvPr/>
        </p:nvGrpSpPr>
        <p:grpSpPr>
          <a:xfrm>
            <a:off x="6012160" y="476672"/>
            <a:ext cx="2926080" cy="2743200"/>
            <a:chOff x="120013" y="1350373"/>
            <a:chExt cx="5366387" cy="3711575"/>
          </a:xfrm>
        </p:grpSpPr>
        <p:pic>
          <p:nvPicPr>
            <p:cNvPr id="24" name="Picture 4" descr="like"/>
            <p:cNvPicPr>
              <a:picLocks noChangeAspect="1" noChangeArrowheads="1"/>
            </p:cNvPicPr>
            <p:nvPr/>
          </p:nvPicPr>
          <p:blipFill>
            <a:blip r:embed="rId4" cstate="print"/>
            <a:srcRect l="2010" t="6993" r="8109"/>
            <a:stretch>
              <a:fillRect/>
            </a:stretch>
          </p:blipFill>
          <p:spPr bwMode="auto">
            <a:xfrm>
              <a:off x="120013" y="1350373"/>
              <a:ext cx="5366387" cy="3711575"/>
            </a:xfrm>
            <a:prstGeom prst="rect">
              <a:avLst/>
            </a:prstGeom>
            <a:noFill/>
          </p:spPr>
        </p:pic>
        <p:grpSp>
          <p:nvGrpSpPr>
            <p:cNvPr id="25" name="Group 12"/>
            <p:cNvGrpSpPr/>
            <p:nvPr/>
          </p:nvGrpSpPr>
          <p:grpSpPr>
            <a:xfrm>
              <a:off x="490768" y="1524000"/>
              <a:ext cx="4995632" cy="3123126"/>
              <a:chOff x="490768" y="1524000"/>
              <a:chExt cx="4995632" cy="3123126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490768" y="4105774"/>
                <a:ext cx="3234460" cy="54135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Arial" pitchFamily="34" charset="0"/>
                  </a:rPr>
                  <a:t>--- Foreground: same </a:t>
                </a:r>
                <a:r>
                  <a:rPr lang="en-US" sz="1000" b="1" dirty="0" err="1">
                    <a:solidFill>
                      <a:schemeClr val="bg1"/>
                    </a:solidFill>
                    <a:latin typeface="Arial" pitchFamily="34" charset="0"/>
                  </a:rPr>
                  <a:t>evt</a:t>
                </a:r>
                <a:endParaRPr lang="en-US" sz="1000" b="1" dirty="0">
                  <a:solidFill>
                    <a:schemeClr val="bg1"/>
                  </a:solidFill>
                  <a:latin typeface="Arial" pitchFamily="34" charset="0"/>
                </a:endParaRP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Arial" pitchFamily="34" charset="0"/>
                  </a:rPr>
                  <a:t>--- Background: mixed </a:t>
                </a:r>
                <a:r>
                  <a:rPr lang="en-US" sz="1000" b="1" dirty="0" err="1">
                    <a:solidFill>
                      <a:srgbClr val="FF0000"/>
                    </a:solidFill>
                    <a:latin typeface="Arial" pitchFamily="34" charset="0"/>
                  </a:rPr>
                  <a:t>evt</a:t>
                </a:r>
                <a:endParaRPr lang="en-US" sz="1000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27" name="Picture 6" descr="like_ratio++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43200" y="1524000"/>
                <a:ext cx="2743200" cy="1831975"/>
              </a:xfrm>
              <a:prstGeom prst="rect">
                <a:avLst/>
              </a:prstGeom>
              <a:noFill/>
            </p:spPr>
          </p:pic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2514600" y="1905000"/>
                <a:ext cx="1066800" cy="9906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109877" y="3797411"/>
            <a:ext cx="2924246" cy="3026851"/>
            <a:chOff x="3773484" y="1269675"/>
            <a:chExt cx="5370516" cy="555895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3484" y="1269675"/>
              <a:ext cx="5370516" cy="5558956"/>
            </a:xfrm>
            <a:prstGeom prst="rect">
              <a:avLst/>
            </a:prstGeom>
          </p:spPr>
        </p:pic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4475051" y="4575828"/>
              <a:ext cx="1983691" cy="559782"/>
            </a:xfrm>
            <a:prstGeom prst="flowChartAlternateProcess">
              <a:avLst/>
            </a:prstGeom>
            <a:solidFill>
              <a:srgbClr val="FFFF00"/>
            </a:solidFill>
            <a:ln w="57150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buClr>
                  <a:srgbClr val="000090"/>
                </a:buClr>
                <a:buSzPct val="80000"/>
              </a:pPr>
              <a:r>
                <a:rPr lang="en-US" sz="1100" b="1" dirty="0" smtClean="0">
                  <a:solidFill>
                    <a:srgbClr val="000090"/>
                  </a:solidFill>
                </a:rPr>
                <a:t>semi-central</a:t>
              </a:r>
            </a:p>
          </p:txBody>
        </p:sp>
      </p:grpSp>
      <p:pic>
        <p:nvPicPr>
          <p:cNvPr id="32" name="Picture 31" descr="lmr_wlogo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20" y="3789040"/>
            <a:ext cx="2926080" cy="3017520"/>
          </a:xfrm>
          <a:prstGeom prst="rect">
            <a:avLst/>
          </a:prstGeom>
        </p:spPr>
      </p:pic>
      <p:pic>
        <p:nvPicPr>
          <p:cNvPr id="19" name="Picture 9" descr="rapp_mb"/>
          <p:cNvPicPr>
            <a:picLocks noChangeAspect="1" noChangeArrowheads="1"/>
          </p:cNvPicPr>
          <p:nvPr/>
        </p:nvPicPr>
        <p:blipFill>
          <a:blip r:embed="rId8" cstate="print"/>
          <a:srcRect t="8666" r="5479"/>
          <a:stretch>
            <a:fillRect/>
          </a:stretch>
        </p:blipFill>
        <p:spPr bwMode="auto">
          <a:xfrm>
            <a:off x="0" y="4581128"/>
            <a:ext cx="3059832" cy="227687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131840" y="3479236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HBD results (QM2012); factor of </a:t>
            </a:r>
            <a:r>
              <a:rPr lang="en-US" sz="1800" dirty="0" smtClean="0">
                <a:solidFill>
                  <a:srgbClr val="FF0000"/>
                </a:solidFill>
              </a:rPr>
              <a:t>5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92D050"/>
                </a:solidFill>
              </a:rPr>
              <a:t>B/S=250 (</a:t>
            </a:r>
            <a:r>
              <a:rPr lang="en-US" sz="1800" dirty="0" smtClean="0">
                <a:solidFill>
                  <a:srgbClr val="92D050"/>
                </a:solidFill>
                <a:sym typeface="Wingdings" pitchFamily="2" charset="2"/>
              </a:rPr>
              <a:t>1</a:t>
            </a:r>
            <a:r>
              <a:rPr lang="en-US" sz="1800" dirty="0" smtClean="0">
                <a:solidFill>
                  <a:srgbClr val="92D050"/>
                </a:solidFill>
              </a:rPr>
              <a:t>00!) 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2200" y="211311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δB</a:t>
            </a:r>
            <a:r>
              <a:rPr lang="en-US" sz="1400" b="1" dirty="0" smtClean="0">
                <a:solidFill>
                  <a:srgbClr val="FF0000"/>
                </a:solidFill>
              </a:rPr>
              <a:t>/B=0.25%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1840" y="31899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Previous results (PRC 2010); </a:t>
            </a:r>
            <a:r>
              <a:rPr lang="en-US" sz="1800" dirty="0" smtClean="0">
                <a:solidFill>
                  <a:srgbClr val="FF0000"/>
                </a:solidFill>
              </a:rPr>
              <a:t>B/S=1300 (central)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395326" y="3810812"/>
            <a:ext cx="0" cy="576064"/>
          </a:xfrm>
          <a:prstGeom prst="straightConnector1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377748" y="3799926"/>
            <a:ext cx="2232248" cy="637186"/>
          </a:xfrm>
          <a:prstGeom prst="straightConnector1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 rot="18796957">
            <a:off x="5240376" y="495735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B-field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61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09" y="659676"/>
            <a:ext cx="2664295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97745" y="3549514"/>
            <a:ext cx="8106703" cy="3119846"/>
            <a:chOff x="125169" y="3549514"/>
            <a:chExt cx="8106703" cy="3119846"/>
          </a:xfrm>
        </p:grpSpPr>
        <p:pic>
          <p:nvPicPr>
            <p:cNvPr id="561154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3549514"/>
              <a:ext cx="2651760" cy="310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11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169" y="3560400"/>
              <a:ext cx="5454943" cy="310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043608" y="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Di-electron results from STAR (QM2012)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620" y="653346"/>
            <a:ext cx="2651760" cy="28346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9" descr="corrYieldCen_LowMass_Rapp.png"/>
          <p:cNvPicPr>
            <a:picLocks noGrp="1"/>
          </p:cNvPicPr>
          <p:nvPr>
            <p:ph sz="half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" b="-518"/>
          <a:stretch>
            <a:fillRect/>
          </a:stretch>
        </p:blipFill>
        <p:spPr>
          <a:xfrm>
            <a:off x="6011470" y="707633"/>
            <a:ext cx="2560320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3848" y="137342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←  </a:t>
            </a:r>
            <a:r>
              <a:rPr lang="en-US" sz="1800" dirty="0" smtClean="0"/>
              <a:t>data/cocktail &lt;1  </a:t>
            </a:r>
            <a:r>
              <a:rPr lang="en-US" sz="2000" dirty="0" smtClean="0"/>
              <a:t>→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0304" y="1660738"/>
            <a:ext cx="28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cocktail normalization?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2076" y="220660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 centrality dependence </a:t>
            </a:r>
            <a:br>
              <a:rPr lang="en-US" sz="1800" dirty="0" smtClean="0"/>
            </a:br>
            <a:r>
              <a:rPr lang="en-US" sz="1800" dirty="0" smtClean="0"/>
              <a:t>of enhancement 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2782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 background problem?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</a:rPr>
              <a:t>oversubtraction</a:t>
            </a:r>
            <a:r>
              <a:rPr lang="en-US" sz="1800" dirty="0" smtClean="0">
                <a:solidFill>
                  <a:srgbClr val="FFC000"/>
                </a:solidFill>
              </a:rPr>
              <a:t> by 0.2%?</a:t>
            </a:r>
            <a:endParaRPr lang="en-US" sz="1800" baseline="300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7554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B/S=400 (central)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880" y="2632910"/>
            <a:ext cx="3657600" cy="3910012"/>
            <a:chOff x="204" y="799"/>
            <a:chExt cx="2672" cy="3203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88" y="1172"/>
              <a:ext cx="127" cy="12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9" name="Picture 9" descr="RawData_FullStat_v1"/>
            <p:cNvPicPr>
              <a:picLocks noChangeAspect="1" noChangeArrowheads="1"/>
            </p:cNvPicPr>
            <p:nvPr/>
          </p:nvPicPr>
          <p:blipFill>
            <a:blip r:embed="rId2" cstate="print"/>
            <a:srcRect l="2585" t="7516"/>
            <a:stretch>
              <a:fillRect/>
            </a:stretch>
          </p:blipFill>
          <p:spPr bwMode="auto">
            <a:xfrm>
              <a:off x="204" y="799"/>
              <a:ext cx="2672" cy="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04" y="886"/>
              <a:ext cx="244" cy="62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11663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Di-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simulations for CBM-SIS300 (2009ff)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7647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B/S=600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319508" y="692696"/>
            <a:ext cx="4428956" cy="5867400"/>
            <a:chOff x="4607540" y="692696"/>
            <a:chExt cx="4428956" cy="5867400"/>
          </a:xfrm>
        </p:grpSpPr>
        <p:pic>
          <p:nvPicPr>
            <p:cNvPr id="20" name="Picture 14" descr="LMVM_hh_h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07" r="7451"/>
            <a:stretch>
              <a:fillRect/>
            </a:stretch>
          </p:blipFill>
          <p:spPr bwMode="auto">
            <a:xfrm>
              <a:off x="4607540" y="692696"/>
              <a:ext cx="4428956" cy="5867400"/>
            </a:xfrm>
            <a:prstGeom prst="rect">
              <a:avLst/>
            </a:prstGeom>
            <a:solidFill>
              <a:schemeClr val="tx1"/>
            </a:solidFill>
            <a:ln w="76200">
              <a:noFill/>
              <a:miter lim="800000"/>
              <a:headEnd/>
              <a:tailEnd/>
            </a:ln>
          </p:spPr>
        </p:pic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437712" y="1691516"/>
              <a:ext cx="149030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1800" dirty="0" smtClean="0">
                  <a:solidFill>
                    <a:schemeClr val="bg1"/>
                  </a:solidFill>
                </a:rPr>
                <a:t>ρ</a:t>
              </a:r>
              <a:r>
                <a:rPr lang="en-US" sz="1800" dirty="0" smtClean="0">
                  <a:solidFill>
                    <a:schemeClr val="bg1"/>
                  </a:solidFill>
                </a:rPr>
                <a:t>/</a:t>
              </a:r>
              <a:r>
                <a:rPr lang="el-GR" sz="1800" dirty="0" smtClean="0">
                  <a:solidFill>
                    <a:schemeClr val="bg1"/>
                  </a:solidFill>
                </a:rPr>
                <a:t>ω</a:t>
              </a:r>
              <a:r>
                <a:rPr lang="en-US" sz="1800" dirty="0" smtClean="0">
                  <a:solidFill>
                    <a:schemeClr val="bg1"/>
                  </a:solidFill>
                </a:rPr>
                <a:t>/</a:t>
              </a:r>
              <a:r>
                <a:rPr lang="el-GR" sz="1800" dirty="0" smtClean="0">
                  <a:solidFill>
                    <a:schemeClr val="bg1"/>
                  </a:solidFill>
                </a:rPr>
                <a:t>φ</a:t>
              </a:r>
              <a:r>
                <a:rPr lang="de-DE" sz="1800" dirty="0" smtClean="0">
                  <a:solidFill>
                    <a:schemeClr val="bg1"/>
                  </a:solidFill>
                </a:rPr>
                <a:t> </a:t>
              </a:r>
              <a:r>
                <a:rPr lang="el-GR" sz="1800" dirty="0" smtClean="0">
                  <a:solidFill>
                    <a:schemeClr val="bg1"/>
                  </a:solidFill>
                </a:rPr>
                <a:t>→</a:t>
              </a:r>
              <a:r>
                <a:rPr lang="el-GR" sz="1800" dirty="0" smtClean="0">
                  <a:solidFill>
                    <a:schemeClr val="bg1"/>
                  </a:solidFill>
                  <a:cs typeface="Arial" charset="0"/>
                </a:rPr>
                <a:t>μ</a:t>
              </a:r>
              <a:r>
                <a:rPr lang="en-US" sz="1800" baseline="30000" dirty="0" smtClean="0">
                  <a:solidFill>
                    <a:schemeClr val="bg1"/>
                  </a:solidFill>
                  <a:cs typeface="Arial" charset="0"/>
                </a:rPr>
                <a:t>+</a:t>
              </a:r>
              <a:r>
                <a:rPr lang="el-GR" sz="1800" dirty="0" smtClean="0">
                  <a:solidFill>
                    <a:schemeClr val="bg1"/>
                  </a:solidFill>
                  <a:cs typeface="Arial" charset="0"/>
                </a:rPr>
                <a:t>μ</a:t>
              </a:r>
              <a:r>
                <a:rPr lang="en-US" sz="1800" baseline="30000" dirty="0" smtClean="0">
                  <a:solidFill>
                    <a:schemeClr val="bg1"/>
                  </a:solidFill>
                  <a:cs typeface="Arial" charset="0"/>
                </a:rPr>
                <a:t>-</a:t>
              </a:r>
              <a:endParaRPr lang="el-GR" sz="1800" baseline="300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288" y="9714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CBM-SIS300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7544" y="112474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Difference mostly due to the larger acceptance angles at lower energies 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20486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B/S=55 </a:t>
            </a:r>
            <a:r>
              <a:rPr lang="en-US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833824" y="2809392"/>
            <a:ext cx="1737360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607222" y="25731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bg1"/>
                </a:solidFill>
              </a:rPr>
              <a:t>ρ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r>
              <a:rPr lang="el-GR" sz="1800" dirty="0" smtClean="0">
                <a:solidFill>
                  <a:schemeClr val="bg1"/>
                </a:solidFill>
              </a:rPr>
              <a:t>ω</a:t>
            </a:r>
            <a:r>
              <a:rPr lang="en-US" sz="1800" dirty="0" smtClean="0">
                <a:solidFill>
                  <a:schemeClr val="bg1"/>
                </a:solidFill>
              </a:rPr>
              <a:t>=1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266" y="2132856"/>
            <a:ext cx="6480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900" dirty="0" smtClean="0">
                <a:solidFill>
                  <a:srgbClr val="FF0000"/>
                </a:solidFill>
              </a:rPr>
              <a:t>×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pic>
        <p:nvPicPr>
          <p:cNvPr id="36868" name="Picture 12" descr="fig2_PLB_Conver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4438"/>
            <a:ext cx="45180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4928058" y="6172162"/>
            <a:ext cx="4036430" cy="400110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folHlink"/>
                </a:solidFill>
              </a:rPr>
              <a:t>    ‘perfect’ description of the data </a:t>
            </a:r>
            <a:r>
              <a:rPr lang="en-US" sz="1800" dirty="0" smtClean="0">
                <a:solidFill>
                  <a:schemeClr val="folHlink"/>
                </a:solidFill>
              </a:rPr>
              <a:t>              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1500188" y="332656"/>
            <a:ext cx="6119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Understanding the peripheral data</a:t>
            </a:r>
            <a:endParaRPr lang="en-US" sz="2800" dirty="0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5143500" y="2011363"/>
            <a:ext cx="3643313" cy="1323439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electromagnetic decays:   </a:t>
            </a:r>
          </a:p>
          <a:p>
            <a:r>
              <a:rPr lang="en-US" sz="2000" dirty="0"/>
              <a:t>    2-body: 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>
                <a:latin typeface="Symbol" pitchFamily="18" charset="2"/>
              </a:rPr>
              <a:t>, r, w, f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→ </a:t>
            </a:r>
            <a:r>
              <a:rPr lang="el-GR" sz="2000" dirty="0">
                <a:sym typeface="Wingdings" pitchFamily="2" charset="2"/>
              </a:rPr>
              <a:t>μ</a:t>
            </a:r>
            <a:r>
              <a:rPr lang="en-US" sz="2000" baseline="30000" dirty="0">
                <a:sym typeface="Wingdings" pitchFamily="2" charset="2"/>
              </a:rPr>
              <a:t>+</a:t>
            </a:r>
            <a:r>
              <a:rPr lang="el-GR" sz="2000" dirty="0">
                <a:sym typeface="Wingdings" pitchFamily="2" charset="2"/>
              </a:rPr>
              <a:t>μ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Dalitz</a:t>
            </a:r>
            <a:r>
              <a:rPr lang="en-US" sz="2000" dirty="0"/>
              <a:t> :    </a:t>
            </a:r>
            <a:r>
              <a:rPr lang="en-US" sz="2000" dirty="0">
                <a:latin typeface="Symbol" pitchFamily="18" charset="2"/>
              </a:rPr>
              <a:t>h, h</a:t>
            </a:r>
            <a:r>
              <a:rPr lang="en-US" sz="2000" baseline="30000" dirty="0">
                <a:latin typeface="Symbol" pitchFamily="18" charset="2"/>
                <a:sym typeface="Symbol" pitchFamily="18" charset="2"/>
              </a:rPr>
              <a:t> </a:t>
            </a:r>
            <a:r>
              <a:rPr lang="en-US" sz="2000" dirty="0"/>
              <a:t>→ </a:t>
            </a:r>
            <a:r>
              <a:rPr lang="el-GR" sz="2000" dirty="0"/>
              <a:t>μ</a:t>
            </a:r>
            <a:r>
              <a:rPr lang="en-US" sz="2000" baseline="30000" dirty="0"/>
              <a:t>+</a:t>
            </a:r>
            <a:r>
              <a:rPr lang="el-GR" sz="2000" dirty="0"/>
              <a:t>μ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  <a:r>
              <a:rPr lang="el-GR" sz="2000" dirty="0"/>
              <a:t>γ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        </a:t>
            </a:r>
            <a:r>
              <a:rPr lang="el-GR" sz="2000" dirty="0"/>
              <a:t>ω</a:t>
            </a:r>
            <a:r>
              <a:rPr lang="en-US" sz="2000" dirty="0"/>
              <a:t> </a:t>
            </a:r>
            <a:r>
              <a:rPr lang="el-GR" sz="2000" dirty="0"/>
              <a:t>→μ</a:t>
            </a:r>
            <a:r>
              <a:rPr lang="en-US" sz="2000" baseline="30000" dirty="0"/>
              <a:t>+</a:t>
            </a:r>
            <a:r>
              <a:rPr lang="el-GR" sz="2000" dirty="0"/>
              <a:t>μ</a:t>
            </a:r>
            <a:r>
              <a:rPr lang="en-US" sz="2000" baseline="30000" dirty="0"/>
              <a:t>-</a:t>
            </a:r>
            <a:r>
              <a:rPr lang="el-GR" sz="2000" dirty="0"/>
              <a:t>π</a:t>
            </a:r>
            <a:r>
              <a:rPr lang="en-US" sz="2000" baseline="30000" dirty="0" smtClean="0"/>
              <a:t>0</a:t>
            </a:r>
            <a:r>
              <a:rPr lang="en-US" sz="1800" dirty="0" smtClean="0"/>
              <a:t>                 </a:t>
            </a:r>
            <a:endParaRPr lang="en-US" sz="2000" dirty="0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5072063" y="1199908"/>
            <a:ext cx="3744912" cy="708025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Monte Carlo simulation of the expected  dilepton sources:</a:t>
            </a:r>
            <a:r>
              <a:rPr lang="en-US" sz="1800"/>
              <a:t>               </a:t>
            </a:r>
            <a:endParaRPr lang="en-US" sz="200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184775" y="5364181"/>
            <a:ext cx="3744913" cy="723275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fit </a:t>
            </a:r>
            <a:r>
              <a:rPr lang="en-US" sz="2000" dirty="0"/>
              <a:t>with free parameters: </a:t>
            </a:r>
            <a:br>
              <a:rPr lang="en-US" sz="2000" dirty="0"/>
            </a:br>
            <a:r>
              <a:rPr lang="el-GR" sz="2000" dirty="0"/>
              <a:t>η</a:t>
            </a:r>
            <a:r>
              <a:rPr lang="en-US" sz="2000" dirty="0"/>
              <a:t>/</a:t>
            </a:r>
            <a:r>
              <a:rPr lang="el-GR" sz="2000" dirty="0"/>
              <a:t>ω</a:t>
            </a:r>
            <a:r>
              <a:rPr lang="en-US" sz="2000" dirty="0"/>
              <a:t>, </a:t>
            </a:r>
            <a:r>
              <a:rPr lang="el-GR" sz="2000" dirty="0"/>
              <a:t>ρ</a:t>
            </a:r>
            <a:r>
              <a:rPr lang="en-US" sz="2000" dirty="0"/>
              <a:t>/</a:t>
            </a:r>
            <a:r>
              <a:rPr lang="el-GR" sz="2000" dirty="0"/>
              <a:t>ω</a:t>
            </a:r>
            <a:r>
              <a:rPr lang="en-US" sz="2000" dirty="0"/>
              <a:t>, </a:t>
            </a:r>
            <a:r>
              <a:rPr lang="en-US" sz="2100" dirty="0" smtClean="0">
                <a:latin typeface="Symbol" pitchFamily="18" charset="2"/>
              </a:rPr>
              <a:t>f</a:t>
            </a:r>
            <a:r>
              <a:rPr lang="en-US" sz="2000" dirty="0" smtClean="0"/>
              <a:t>/</a:t>
            </a:r>
            <a:r>
              <a:rPr lang="el-GR" sz="2000" dirty="0"/>
              <a:t>ω</a:t>
            </a:r>
            <a:r>
              <a:rPr lang="en-US" sz="2000" dirty="0"/>
              <a:t>, </a:t>
            </a:r>
            <a:r>
              <a:rPr lang="en-US" sz="2000" dirty="0" smtClean="0"/>
              <a:t>DD</a:t>
            </a:r>
            <a:r>
              <a:rPr lang="en-US" sz="1800" dirty="0" smtClean="0"/>
              <a:t>               </a:t>
            </a:r>
            <a:endParaRPr lang="en-US" sz="2000" dirty="0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399119" y="3270593"/>
            <a:ext cx="3744913" cy="1015663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EM </a:t>
            </a:r>
            <a:r>
              <a:rPr lang="en-US" sz="2000" dirty="0"/>
              <a:t>transition form factors 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of the </a:t>
            </a:r>
            <a:r>
              <a:rPr lang="el-GR" sz="2000" dirty="0" smtClean="0"/>
              <a:t>η</a:t>
            </a:r>
            <a:r>
              <a:rPr lang="en-US" sz="2000" dirty="0" smtClean="0"/>
              <a:t> and </a:t>
            </a:r>
            <a:r>
              <a:rPr lang="el-GR" sz="2000" dirty="0" smtClean="0"/>
              <a:t>ω</a:t>
            </a:r>
            <a:r>
              <a:rPr lang="en-US" sz="2000" dirty="0" smtClean="0"/>
              <a:t> </a:t>
            </a:r>
            <a:r>
              <a:rPr lang="en-US" sz="2000" dirty="0" err="1" smtClean="0"/>
              <a:t>Dalitz</a:t>
            </a:r>
            <a:r>
              <a:rPr lang="en-US" sz="2000" dirty="0" smtClean="0"/>
              <a:t> </a:t>
            </a:r>
            <a:r>
              <a:rPr lang="en-US" sz="2000" dirty="0"/>
              <a:t>decays </a:t>
            </a:r>
            <a:r>
              <a:rPr lang="en-US" sz="2000" dirty="0" err="1" smtClean="0"/>
              <a:t>remeasured</a:t>
            </a:r>
            <a:r>
              <a:rPr lang="en-US" sz="2000" dirty="0" smtClean="0"/>
              <a:t> here</a:t>
            </a:r>
            <a:r>
              <a:rPr lang="en-US" sz="2000" dirty="0" smtClean="0">
                <a:solidFill>
                  <a:srgbClr val="FFC000"/>
                </a:solidFill>
              </a:rPr>
              <a:t>             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43504" y="4435626"/>
            <a:ext cx="3643313" cy="707886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/>
              <a:t>semileptonic</a:t>
            </a:r>
            <a:r>
              <a:rPr lang="en-US" sz="2000" dirty="0" smtClean="0"/>
              <a:t> </a:t>
            </a:r>
            <a:r>
              <a:rPr lang="en-US" sz="2000" dirty="0"/>
              <a:t>decays: 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uncorr</a:t>
            </a:r>
            <a:r>
              <a:rPr lang="en-US" sz="2000" dirty="0"/>
              <a:t>.  </a:t>
            </a:r>
            <a:r>
              <a:rPr lang="el-GR" sz="2000" dirty="0"/>
              <a:t>μ</a:t>
            </a:r>
            <a:r>
              <a:rPr lang="en-US" sz="2000" baseline="30000" dirty="0"/>
              <a:t>+</a:t>
            </a:r>
            <a:r>
              <a:rPr lang="el-GR" sz="2000" dirty="0"/>
              <a:t>μ</a:t>
            </a:r>
            <a:r>
              <a:rPr lang="en-US" sz="2000" baseline="30000" dirty="0"/>
              <a:t>-</a:t>
            </a:r>
            <a:r>
              <a:rPr lang="en-US" sz="2000" dirty="0"/>
              <a:t> from  </a:t>
            </a:r>
            <a:r>
              <a:rPr lang="en-US" sz="2000" dirty="0" smtClean="0"/>
              <a:t>DD</a:t>
            </a:r>
            <a:r>
              <a:rPr lang="en-US" sz="1800" dirty="0" smtClean="0"/>
              <a:t>                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89860" y="440813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1414" y="534094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F4CFE-65B7-4461-B301-9135BA8FC37A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9428" name="Oval 3"/>
          <p:cNvSpPr>
            <a:spLocks noChangeArrowheads="1"/>
          </p:cNvSpPr>
          <p:nvPr/>
        </p:nvSpPr>
        <p:spPr bwMode="auto">
          <a:xfrm>
            <a:off x="5278438" y="2276475"/>
            <a:ext cx="215900" cy="2159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it-IT"/>
          </a:p>
        </p:txBody>
      </p:sp>
      <p:pic>
        <p:nvPicPr>
          <p:cNvPr id="359429" name="Picture 12" descr="PLB_fig4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329184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0" name="Picture 13" descr="PLB_fig5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778" y="1196752"/>
            <a:ext cx="329184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31" name="TextBox 7"/>
          <p:cNvSpPr txBox="1">
            <a:spLocks noChangeArrowheads="1"/>
          </p:cNvSpPr>
          <p:nvPr/>
        </p:nvSpPr>
        <p:spPr bwMode="auto">
          <a:xfrm>
            <a:off x="735013" y="5589240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Perfect agreement of NA60 and Lepton G, confirming </a:t>
            </a:r>
            <a:r>
              <a:rPr lang="el-GR" sz="2000" dirty="0">
                <a:solidFill>
                  <a:srgbClr val="FFC000"/>
                </a:solidFill>
              </a:rPr>
              <a:t>ω</a:t>
            </a:r>
            <a:r>
              <a:rPr lang="en-US" sz="2000" dirty="0">
                <a:solidFill>
                  <a:srgbClr val="FFC000"/>
                </a:solidFill>
              </a:rPr>
              <a:t> anomaly  </a:t>
            </a:r>
            <a:r>
              <a:rPr lang="en-US" sz="2000" dirty="0"/>
              <a:t> </a:t>
            </a:r>
          </a:p>
        </p:txBody>
      </p:sp>
      <p:sp>
        <p:nvSpPr>
          <p:cNvPr id="359432" name="Text Box 10"/>
          <p:cNvSpPr txBox="1">
            <a:spLocks noChangeArrowheads="1"/>
          </p:cNvSpPr>
          <p:nvPr/>
        </p:nvSpPr>
        <p:spPr bwMode="auto">
          <a:xfrm>
            <a:off x="2611438" y="652463"/>
            <a:ext cx="47863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Phys. Lett. B 677 (2009) 260</a:t>
            </a:r>
            <a:endParaRPr lang="en-US" sz="2000" i="1"/>
          </a:p>
        </p:txBody>
      </p:sp>
      <p:sp>
        <p:nvSpPr>
          <p:cNvPr id="359433" name="Text Box 6"/>
          <p:cNvSpPr txBox="1">
            <a:spLocks noChangeArrowheads="1"/>
          </p:cNvSpPr>
          <p:nvPr/>
        </p:nvSpPr>
        <p:spPr bwMode="auto">
          <a:xfrm>
            <a:off x="458788" y="5981938"/>
            <a:ext cx="8143875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Large improvement in accuracy; for </a:t>
            </a:r>
            <a:r>
              <a:rPr lang="el-GR" sz="2000" dirty="0"/>
              <a:t>ω</a:t>
            </a:r>
            <a:r>
              <a:rPr lang="en-US" sz="2000" dirty="0"/>
              <a:t>, deviation from VMD   3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10 </a:t>
            </a:r>
            <a:r>
              <a:rPr lang="el-GR" sz="2000" dirty="0"/>
              <a:t>σ</a:t>
            </a:r>
            <a:endParaRPr lang="en-US" sz="2000" dirty="0"/>
          </a:p>
        </p:txBody>
      </p:sp>
      <p:pic>
        <p:nvPicPr>
          <p:cNvPr id="11" name="Picture 12" descr="AbsNorm_FixedPoles_wKW.gif"/>
          <p:cNvPicPr>
            <a:picLocks noChangeAspect="1"/>
          </p:cNvPicPr>
          <p:nvPr/>
        </p:nvPicPr>
        <p:blipFill>
          <a:blip r:embed="rId5" cstate="print"/>
          <a:srcRect t="7060"/>
          <a:stretch>
            <a:fillRect/>
          </a:stretch>
        </p:blipFill>
        <p:spPr bwMode="auto">
          <a:xfrm>
            <a:off x="3367027" y="1844824"/>
            <a:ext cx="2388174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7904" y="46531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data corrected for acceptance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0040" y="116632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Results on Electromagnetic Transition Form Factors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63528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NA60 p-A data: complete agreement, still higher accuracy (to be published)   </a:t>
            </a:r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3D910-7FB3-4A56-9ECC-411CE69274BC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>
            <a:off x="5278438" y="2276475"/>
            <a:ext cx="215900" cy="2159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it-IT"/>
          </a:p>
        </p:txBody>
      </p:sp>
      <p:pic>
        <p:nvPicPr>
          <p:cNvPr id="361476" name="Picture 3"/>
          <p:cNvPicPr>
            <a:picLocks noChangeAspect="1" noChangeArrowheads="1"/>
          </p:cNvPicPr>
          <p:nvPr/>
        </p:nvPicPr>
        <p:blipFill>
          <a:blip r:embed="rId3" cstate="print"/>
          <a:srcRect l="8897" r="23868" b="64369"/>
          <a:stretch>
            <a:fillRect/>
          </a:stretch>
        </p:blipFill>
        <p:spPr bwMode="auto">
          <a:xfrm>
            <a:off x="2571750" y="681038"/>
            <a:ext cx="41433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928938"/>
            <a:ext cx="4214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8" name="TextBox 15"/>
          <p:cNvSpPr txBox="1">
            <a:spLocks noChangeArrowheads="1"/>
          </p:cNvSpPr>
          <p:nvPr/>
        </p:nvSpPr>
        <p:spPr bwMode="auto">
          <a:xfrm>
            <a:off x="214313" y="242887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PDG 2008</a:t>
            </a:r>
          </a:p>
        </p:txBody>
      </p:sp>
      <p:sp>
        <p:nvSpPr>
          <p:cNvPr id="361479" name="TextBox 16"/>
          <p:cNvSpPr txBox="1">
            <a:spLocks noChangeArrowheads="1"/>
          </p:cNvSpPr>
          <p:nvPr/>
        </p:nvSpPr>
        <p:spPr bwMode="auto">
          <a:xfrm>
            <a:off x="7102475" y="2439988"/>
            <a:ext cx="2000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PDG 2010</a:t>
            </a:r>
          </a:p>
        </p:txBody>
      </p:sp>
      <p:pic>
        <p:nvPicPr>
          <p:cNvPr id="361480" name="Picture 3"/>
          <p:cNvPicPr>
            <a:picLocks noChangeAspect="1" noChangeArrowheads="1"/>
          </p:cNvPicPr>
          <p:nvPr/>
        </p:nvPicPr>
        <p:blipFill>
          <a:blip r:embed="rId3" cstate="print"/>
          <a:srcRect l="8897" t="35632" r="23868"/>
          <a:stretch>
            <a:fillRect/>
          </a:stretch>
        </p:blipFill>
        <p:spPr bwMode="auto">
          <a:xfrm>
            <a:off x="4643438" y="2928938"/>
            <a:ext cx="43672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81" name="TextBox 18"/>
          <p:cNvSpPr txBox="1">
            <a:spLocks noChangeArrowheads="1"/>
          </p:cNvSpPr>
          <p:nvPr/>
        </p:nvSpPr>
        <p:spPr bwMode="auto">
          <a:xfrm>
            <a:off x="312738" y="65088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       NA60 results in the new edition of the PDG</a:t>
            </a:r>
          </a:p>
        </p:txBody>
      </p:sp>
      <p:sp>
        <p:nvSpPr>
          <p:cNvPr id="361482" name="TextBox 10"/>
          <p:cNvSpPr txBox="1">
            <a:spLocks noChangeArrowheads="1"/>
          </p:cNvSpPr>
          <p:nvPr/>
        </p:nvSpPr>
        <p:spPr bwMode="auto">
          <a:xfrm>
            <a:off x="500063" y="5143500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First result from a heavy-ion experiment in the PDG ever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004317" y="188640"/>
            <a:ext cx="666402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            Moving to higher centralities</a:t>
            </a:r>
          </a:p>
        </p:txBody>
      </p:sp>
      <p:sp>
        <p:nvSpPr>
          <p:cNvPr id="37893" name="TextBox 20"/>
          <p:cNvSpPr txBox="1">
            <a:spLocks noChangeArrowheads="1"/>
          </p:cNvSpPr>
          <p:nvPr/>
        </p:nvSpPr>
        <p:spPr bwMode="auto">
          <a:xfrm>
            <a:off x="357188" y="5500688"/>
            <a:ext cx="428625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/>
              <a:t>Peripheral data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well described by meson decay </a:t>
            </a:r>
            <a:r>
              <a:rPr lang="en-US" sz="2000" dirty="0" smtClean="0"/>
              <a:t>cocktail </a:t>
            </a:r>
            <a:r>
              <a:rPr lang="en-US" sz="2000" dirty="0"/>
              <a:t>(</a:t>
            </a:r>
            <a:r>
              <a:rPr lang="el-GR" sz="2000" dirty="0"/>
              <a:t>η</a:t>
            </a:r>
            <a:r>
              <a:rPr lang="en-US" sz="2000" dirty="0"/>
              <a:t>, </a:t>
            </a:r>
            <a:r>
              <a:rPr lang="el-GR" sz="2000" dirty="0"/>
              <a:t>η</a:t>
            </a:r>
            <a:r>
              <a:rPr lang="en-US" sz="2000" dirty="0"/>
              <a:t>’, </a:t>
            </a:r>
            <a:r>
              <a:rPr lang="el-GR" sz="2000" dirty="0"/>
              <a:t>ρ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dirty="0"/>
              <a:t>, </a:t>
            </a:r>
            <a:r>
              <a:rPr lang="en-US" sz="2100" dirty="0" smtClean="0">
                <a:latin typeface="Symbol" pitchFamily="18" charset="2"/>
              </a:rPr>
              <a:t>f</a:t>
            </a:r>
            <a:r>
              <a:rPr lang="en-US" sz="2000" dirty="0" smtClean="0"/>
              <a:t>)  </a:t>
            </a:r>
            <a:r>
              <a:rPr lang="en-US" sz="2000" dirty="0"/>
              <a:t>and </a:t>
            </a:r>
            <a:r>
              <a:rPr lang="en-US" sz="2000" dirty="0" smtClean="0"/>
              <a:t>DD </a:t>
            </a:r>
            <a:endParaRPr lang="en-US" sz="2000" dirty="0"/>
          </a:p>
        </p:txBody>
      </p:sp>
      <p:sp>
        <p:nvSpPr>
          <p:cNvPr id="37894" name="TextBox 20"/>
          <p:cNvSpPr txBox="1">
            <a:spLocks noChangeArrowheads="1"/>
          </p:cNvSpPr>
          <p:nvPr/>
        </p:nvSpPr>
        <p:spPr bwMode="auto">
          <a:xfrm>
            <a:off x="4714875" y="5482415"/>
            <a:ext cx="4357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/>
              <a:t>More central data</a:t>
            </a:r>
            <a:br>
              <a:rPr lang="en-US" sz="2000" u="sng" dirty="0"/>
            </a:br>
            <a:r>
              <a:rPr lang="en-US" sz="2000" dirty="0"/>
              <a:t>c</a:t>
            </a:r>
            <a:r>
              <a:rPr lang="en-US" sz="2000" dirty="0" smtClean="0"/>
              <a:t>lear </a:t>
            </a:r>
            <a:r>
              <a:rPr lang="en-US" sz="2000" dirty="0"/>
              <a:t>excess of data above decay </a:t>
            </a:r>
            <a:r>
              <a:rPr lang="en-US" sz="2000" dirty="0" smtClean="0"/>
              <a:t>cocktail; spectral shape ???</a:t>
            </a:r>
            <a:endParaRPr lang="en-US" sz="2000" dirty="0"/>
          </a:p>
        </p:txBody>
      </p:sp>
      <p:pic>
        <p:nvPicPr>
          <p:cNvPr id="37895" name="Picture 12" descr="LogPeriph_Seminar.gif"/>
          <p:cNvPicPr>
            <a:picLocks noChangeAspect="1"/>
          </p:cNvPicPr>
          <p:nvPr/>
        </p:nvPicPr>
        <p:blipFill>
          <a:blip r:embed="rId2" cstate="print"/>
          <a:srcRect l="3334" t="8333"/>
          <a:stretch>
            <a:fillRect/>
          </a:stretch>
        </p:blipFill>
        <p:spPr bwMode="auto">
          <a:xfrm>
            <a:off x="323528" y="1000125"/>
            <a:ext cx="4143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4" descr="LogSemiCentral_Seminar.gif"/>
          <p:cNvPicPr>
            <a:picLocks noChangeAspect="1"/>
          </p:cNvPicPr>
          <p:nvPr/>
        </p:nvPicPr>
        <p:blipFill>
          <a:blip r:embed="rId3" cstate="print"/>
          <a:srcRect t="7291" r="3537"/>
          <a:stretch>
            <a:fillRect/>
          </a:stretch>
        </p:blipFill>
        <p:spPr bwMode="auto">
          <a:xfrm>
            <a:off x="4705130" y="1011011"/>
            <a:ext cx="414337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39034" y="57978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39940" name="Text Box 13"/>
          <p:cNvSpPr txBox="1">
            <a:spLocks noChangeArrowheads="1"/>
          </p:cNvSpPr>
          <p:nvPr/>
        </p:nvSpPr>
        <p:spPr bwMode="auto">
          <a:xfrm>
            <a:off x="357188" y="960438"/>
            <a:ext cx="4518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i="1"/>
              <a:t>Phys. Rev. Lett. 96 (2006) 162302</a:t>
            </a:r>
            <a:endParaRPr lang="en-US" sz="2000" i="1"/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714875" y="5867400"/>
            <a:ext cx="41052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C000"/>
                </a:solidFill>
              </a:rPr>
              <a:t>keep information on subtracted hadrons and process separately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4633250" y="1357313"/>
            <a:ext cx="4356100" cy="1384300"/>
          </a:xfrm>
          <a:prstGeom prst="rect">
            <a:avLst/>
          </a:prstGeom>
          <a:noFill/>
          <a:ln w="0" algn="ctr">
            <a:solidFill>
              <a:srgbClr val="0000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isolation of excess by subtraction of </a:t>
            </a:r>
            <a:r>
              <a:rPr lang="en-US" sz="2000" dirty="0">
                <a:solidFill>
                  <a:schemeClr val="folHlink"/>
                </a:solidFill>
              </a:rPr>
              <a:t>measured</a:t>
            </a:r>
            <a:r>
              <a:rPr lang="en-US" sz="2000" dirty="0"/>
              <a:t> decay cocktail (without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), based solely on </a:t>
            </a:r>
            <a:r>
              <a:rPr lang="en-US" sz="2000" dirty="0">
                <a:solidFill>
                  <a:schemeClr val="folHlink"/>
                </a:solidFill>
              </a:rPr>
              <a:t>local </a:t>
            </a:r>
            <a:r>
              <a:rPr lang="en-US" sz="2000" dirty="0"/>
              <a:t>criteria for the major sources </a:t>
            </a:r>
            <a:r>
              <a:rPr lang="en-US" dirty="0">
                <a:latin typeface="Symbol" pitchFamily="18" charset="2"/>
              </a:rPr>
              <a:t>h, w</a:t>
            </a:r>
            <a:r>
              <a:rPr lang="en-US" dirty="0"/>
              <a:t> </a:t>
            </a:r>
            <a:r>
              <a:rPr lang="en-US" sz="2000" dirty="0"/>
              <a:t>and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/>
              <a:t>                  </a:t>
            </a:r>
            <a:endParaRPr lang="en-US" sz="2000" dirty="0"/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4644008" y="2640013"/>
            <a:ext cx="4427538" cy="2283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41450" indent="-1441450">
              <a:lnSpc>
                <a:spcPct val="30000"/>
              </a:lnSpc>
              <a:spcBef>
                <a:spcPct val="100000"/>
              </a:spcBef>
              <a:buFont typeface="Symbol" pitchFamily="18" charset="2"/>
              <a:buNone/>
            </a:pPr>
            <a:endParaRPr lang="en-GB" dirty="0">
              <a:latin typeface="Symbol" pitchFamily="18" charset="2"/>
              <a:sym typeface="Symbol" pitchFamily="18" charset="2"/>
            </a:endParaRPr>
          </a:p>
          <a:p>
            <a:pPr marL="1441450" indent="-1441450"/>
            <a:r>
              <a:rPr lang="en-GB" dirty="0">
                <a:sym typeface="Symbol" pitchFamily="18" charset="2"/>
              </a:rPr>
              <a:t></a:t>
            </a:r>
            <a:r>
              <a:rPr lang="en-GB" sz="2000" dirty="0">
                <a:sym typeface="Symbol" pitchFamily="18" charset="2"/>
              </a:rPr>
              <a:t> </a:t>
            </a:r>
            <a:r>
              <a:rPr lang="en-GB" sz="2000" dirty="0"/>
              <a:t>and </a:t>
            </a:r>
            <a:r>
              <a:rPr lang="en-GB" dirty="0">
                <a:latin typeface="Symbol" pitchFamily="18" charset="2"/>
              </a:rPr>
              <a:t>f</a:t>
            </a:r>
            <a:r>
              <a:rPr lang="en-GB" dirty="0"/>
              <a:t> :  </a:t>
            </a:r>
            <a:r>
              <a:rPr lang="en-GB" sz="2000" dirty="0"/>
              <a:t>fix yields such as to get,</a:t>
            </a:r>
          </a:p>
          <a:p>
            <a:pPr marL="1441450" indent="-1441450"/>
            <a:r>
              <a:rPr lang="en-GB" sz="2000" dirty="0"/>
              <a:t>       after subtraction, a </a:t>
            </a:r>
            <a:r>
              <a:rPr lang="en-GB" sz="2000" dirty="0">
                <a:solidFill>
                  <a:schemeClr val="folHlink"/>
                </a:solidFill>
              </a:rPr>
              <a:t>smooth </a:t>
            </a:r>
          </a:p>
          <a:p>
            <a:pPr marL="1441450" indent="-1441450"/>
            <a:r>
              <a:rPr lang="en-GB" sz="2000" dirty="0"/>
              <a:t>       underlying continuum</a:t>
            </a:r>
            <a:endParaRPr lang="en-GB" sz="2000" dirty="0">
              <a:latin typeface="Symbol" pitchFamily="18" charset="2"/>
              <a:sym typeface="Symbol" pitchFamily="18" charset="2"/>
            </a:endParaRPr>
          </a:p>
          <a:p>
            <a:pPr marL="1441450" indent="-1441450">
              <a:lnSpc>
                <a:spcPct val="30000"/>
              </a:lnSpc>
              <a:spcBef>
                <a:spcPct val="100000"/>
              </a:spcBef>
              <a:buFont typeface="Symbol" pitchFamily="18" charset="2"/>
              <a:buNone/>
            </a:pPr>
            <a:r>
              <a:rPr lang="en-GB" dirty="0">
                <a:latin typeface="Symbol" pitchFamily="18" charset="2"/>
                <a:sym typeface="Symbol" pitchFamily="18" charset="2"/>
              </a:rPr>
              <a:t> </a:t>
            </a:r>
            <a:r>
              <a:rPr lang="en-GB" sz="1800" dirty="0">
                <a:latin typeface="Symbol" pitchFamily="18" charset="2"/>
                <a:sym typeface="Symbol" pitchFamily="18" charset="2"/>
              </a:rPr>
              <a:t>:</a:t>
            </a:r>
            <a:r>
              <a:rPr lang="en-GB" sz="1800" dirty="0">
                <a:latin typeface="Symbol" pitchFamily="18" charset="2"/>
              </a:rPr>
              <a:t>  </a:t>
            </a:r>
            <a:r>
              <a:rPr lang="en-GB" sz="2000" dirty="0"/>
              <a:t>fix yield at </a:t>
            </a:r>
            <a:r>
              <a:rPr lang="en-GB" sz="2000" dirty="0" err="1"/>
              <a:t>p</a:t>
            </a:r>
            <a:r>
              <a:rPr lang="en-GB" sz="2000" baseline="-25000" dirty="0" err="1"/>
              <a:t>T</a:t>
            </a:r>
            <a:r>
              <a:rPr lang="en-GB" sz="2000" dirty="0"/>
              <a:t> &gt;1 </a:t>
            </a:r>
            <a:r>
              <a:rPr lang="en-GB" sz="2000" dirty="0" err="1" smtClean="0"/>
              <a:t>GeV</a:t>
            </a:r>
            <a:r>
              <a:rPr lang="en-GB" sz="2000" dirty="0" smtClean="0"/>
              <a:t>, based on</a:t>
            </a:r>
            <a:endParaRPr lang="en-GB" sz="2000" dirty="0"/>
          </a:p>
          <a:p>
            <a:pPr marL="1441450" indent="-1441450">
              <a:lnSpc>
                <a:spcPct val="30000"/>
              </a:lnSpc>
              <a:spcBef>
                <a:spcPct val="70000"/>
              </a:spcBef>
              <a:buFont typeface="Symbol" pitchFamily="18" charset="2"/>
              <a:buNone/>
            </a:pPr>
            <a:r>
              <a:rPr lang="en-GB" sz="2000" dirty="0"/>
              <a:t>      </a:t>
            </a:r>
            <a:r>
              <a:rPr lang="en-GB" sz="2000" dirty="0" smtClean="0"/>
              <a:t>the very </a:t>
            </a:r>
            <a:r>
              <a:rPr lang="en-GB" sz="2000" dirty="0"/>
              <a:t>high </a:t>
            </a:r>
            <a:r>
              <a:rPr lang="en-GB" sz="2000" dirty="0" smtClean="0"/>
              <a:t>sensitivity to the </a:t>
            </a:r>
          </a:p>
          <a:p>
            <a:pPr marL="1441450" indent="-1441450">
              <a:lnSpc>
                <a:spcPct val="30000"/>
              </a:lnSpc>
              <a:spcBef>
                <a:spcPct val="70000"/>
              </a:spcBef>
              <a:buFont typeface="Symbol" pitchFamily="18" charset="2"/>
              <a:buNone/>
            </a:pPr>
            <a:r>
              <a:rPr lang="en-GB" sz="2000" dirty="0" smtClean="0"/>
              <a:t>      spectral shape </a:t>
            </a:r>
            <a:r>
              <a:rPr lang="en-GB" sz="2000" dirty="0"/>
              <a:t>of the </a:t>
            </a:r>
            <a:r>
              <a:rPr lang="en-GB" sz="2000" dirty="0" err="1"/>
              <a:t>Dalitz</a:t>
            </a:r>
            <a:r>
              <a:rPr lang="en-GB" sz="2000" dirty="0"/>
              <a:t> </a:t>
            </a:r>
            <a:r>
              <a:rPr lang="en-GB" sz="2000" dirty="0" smtClean="0"/>
              <a:t>decay</a:t>
            </a:r>
            <a:endParaRPr lang="en-GB" sz="2000" dirty="0"/>
          </a:p>
        </p:txBody>
      </p:sp>
      <p:pic>
        <p:nvPicPr>
          <p:cNvPr id="39943" name="Picture 1" descr="C:\Users\Toshiba\Desktop\Berkeley\GP_Isolation_NewFF_v1.gif"/>
          <p:cNvPicPr>
            <a:picLocks noChangeAspect="1" noChangeArrowheads="1"/>
          </p:cNvPicPr>
          <p:nvPr/>
        </p:nvPicPr>
        <p:blipFill>
          <a:blip r:embed="rId2" cstate="print"/>
          <a:srcRect t="6862"/>
          <a:stretch>
            <a:fillRect/>
          </a:stretch>
        </p:blipFill>
        <p:spPr bwMode="auto">
          <a:xfrm>
            <a:off x="285750" y="1455738"/>
            <a:ext cx="4286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4313" y="404664"/>
            <a:ext cx="8429625" cy="32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50000"/>
              </a:spcBef>
            </a:pPr>
            <a:r>
              <a:rPr lang="en-GB" sz="2800" dirty="0"/>
              <a:t>      LMR (M&lt;1 </a:t>
            </a:r>
            <a:r>
              <a:rPr lang="en-GB" sz="2800" dirty="0" err="1"/>
              <a:t>GeV</a:t>
            </a:r>
            <a:r>
              <a:rPr lang="en-GB" sz="2800" dirty="0"/>
              <a:t>) - isolation of excess </a:t>
            </a:r>
            <a:r>
              <a:rPr lang="en-GB" sz="2800" dirty="0" err="1"/>
              <a:t>dimuons</a:t>
            </a:r>
            <a:endParaRPr lang="en-US" sz="28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83742" y="4959573"/>
            <a:ext cx="41052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accuracy  2-3%, but results robust to</a:t>
            </a:r>
            <a:r>
              <a:rPr lang="en-GB" sz="1800" dirty="0"/>
              <a:t> </a:t>
            </a:r>
            <a:r>
              <a:rPr lang="en-GB" sz="2000" dirty="0"/>
              <a:t>mistakes even at the 10% level</a:t>
            </a:r>
            <a:r>
              <a:rPr lang="en-GB" sz="2000" dirty="0">
                <a:solidFill>
                  <a:schemeClr val="folHlink"/>
                </a:solidFill>
              </a:rPr>
              <a:t>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32189</TotalTime>
  <Words>2389</Words>
  <Application>Microsoft Office PowerPoint</Application>
  <PresentationFormat>On-screen Show (4:3)</PresentationFormat>
  <Paragraphs>540</Paragraphs>
  <Slides>43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Cascade</vt:lpstr>
      <vt:lpstr>Equation</vt:lpstr>
      <vt:lpstr>Clip</vt:lpstr>
      <vt:lpstr>          Concluding remarks on NA60                        (and beyond)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Lourenço</dc:creator>
  <cp:lastModifiedBy>Sanja Damjanovic</cp:lastModifiedBy>
  <cp:revision>2787</cp:revision>
  <dcterms:created xsi:type="dcterms:W3CDTF">2004-03-06T18:25:21Z</dcterms:created>
  <dcterms:modified xsi:type="dcterms:W3CDTF">2012-09-21T07:48:51Z</dcterms:modified>
</cp:coreProperties>
</file>