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1" r:id="rId1"/>
  </p:sldMasterIdLst>
  <p:notesMasterIdLst>
    <p:notesMasterId r:id="rId10"/>
  </p:notesMasterIdLst>
  <p:sldIdLst>
    <p:sldId id="648" r:id="rId2"/>
    <p:sldId id="1613" r:id="rId3"/>
    <p:sldId id="1606" r:id="rId4"/>
    <p:sldId id="1612" r:id="rId5"/>
    <p:sldId id="1610" r:id="rId6"/>
    <p:sldId id="1607" r:id="rId7"/>
    <p:sldId id="1631" r:id="rId8"/>
    <p:sldId id="1611" r:id="rId9"/>
  </p:sldIdLst>
  <p:sldSz cx="9144000" cy="6858000" type="screen4x3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92F07"/>
    <a:srgbClr val="008000"/>
    <a:srgbClr val="000000"/>
    <a:srgbClr val="00FF00"/>
    <a:srgbClr val="FF3300"/>
    <a:srgbClr val="CD4203"/>
    <a:srgbClr val="00CC66"/>
    <a:srgbClr val="000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5" autoAdjust="0"/>
    <p:restoredTop sz="95490" autoAdjust="0"/>
  </p:normalViewPr>
  <p:slideViewPr>
    <p:cSldViewPr>
      <p:cViewPr varScale="1">
        <p:scale>
          <a:sx n="128" d="100"/>
          <a:sy n="128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0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87888"/>
            <a:ext cx="53975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374188"/>
            <a:ext cx="2922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2D7D85-C9C5-476C-BCD6-F9395AA21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6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90C986-125B-4D70-A6F4-A16066C0C561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AFA66E-F2A2-450F-BBB4-8CB60983F6DB}" type="slidenum">
              <a:rPr lang="en-US" smtClean="0">
                <a:latin typeface="Arial" pitchFamily="34" charset="0"/>
              </a:rPr>
              <a:pPr>
                <a:defRPr/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180F9-0A59-4F73-B6F6-DB3A66C9DB57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1117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2C78FA-E2E8-4845-B346-7B112B33E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A75A-4C04-42BD-B545-DAE395606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DE64-3BB0-4DE7-9BA3-3EE4000A9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5809C-03CB-4177-B0F2-2F7E0D83D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2BE19-973F-46C0-A6EA-264F967B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9AC5-B8CB-421A-AF92-C4FB4E59D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FAB77-A80D-4823-A6B9-09EF84F06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5C3D-FA4A-4B1D-B78D-95DEA58F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7FF25-2B6F-4DE8-B03A-DD408467B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2108-E192-430A-B370-D5206B59D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E6B3-CD81-438A-9D27-4EA586A5F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638" y="6613525"/>
            <a:ext cx="3543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613525"/>
            <a:ext cx="2133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0638404-F4CC-4DE1-80DE-4D45C8454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4183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0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ransition advClick="0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239" y="549672"/>
            <a:ext cx="7737269" cy="1727200"/>
          </a:xfrm>
        </p:spPr>
        <p:txBody>
          <a:bodyPr/>
          <a:lstStyle/>
          <a:p>
            <a:pPr eaLnBrk="1" hangingPunct="1"/>
            <a:r>
              <a:rPr lang="en-GB" sz="3300" dirty="0" smtClean="0">
                <a:solidFill>
                  <a:schemeClr val="folHlink"/>
                </a:solidFill>
              </a:rPr>
              <a:t>     </a:t>
            </a:r>
            <a:r>
              <a:rPr lang="en-GB" sz="3300" dirty="0" smtClean="0">
                <a:solidFill>
                  <a:schemeClr val="folHlink"/>
                </a:solidFill>
              </a:rPr>
              <a:t> Future options for the CERN SPS</a:t>
            </a:r>
            <a:endParaRPr lang="en-US" sz="3300" dirty="0" smtClean="0">
              <a:solidFill>
                <a:schemeClr val="folHlink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411760" y="5847357"/>
            <a:ext cx="396044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dirty="0" err="1" smtClean="0"/>
              <a:t>Erice</a:t>
            </a:r>
            <a:r>
              <a:rPr lang="en-GB" dirty="0" smtClean="0"/>
              <a:t>, 20 September 2012 </a:t>
            </a:r>
            <a:endParaRPr lang="en-US" dirty="0"/>
          </a:p>
        </p:txBody>
      </p:sp>
      <p:pic>
        <p:nvPicPr>
          <p:cNvPr id="14342" name="Picture 5" descr="siegel_uni_hd_gross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425471"/>
            <a:ext cx="12874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4" descr="logoNew"/>
          <p:cNvPicPr>
            <a:picLocks noChangeAspect="1" noChangeArrowheads="1"/>
          </p:cNvPicPr>
          <p:nvPr/>
        </p:nvPicPr>
        <p:blipFill>
          <a:blip r:embed="rId4" cstate="print"/>
          <a:srcRect b="7735"/>
          <a:stretch>
            <a:fillRect/>
          </a:stretch>
        </p:blipFill>
        <p:spPr bwMode="auto">
          <a:xfrm>
            <a:off x="6929438" y="4786313"/>
            <a:ext cx="19923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2475715" y="3294116"/>
            <a:ext cx="272061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2800" dirty="0">
                <a:ea typeface="ＭＳ Ｐゴシック" pitchFamily="50" charset="-128"/>
              </a:rPr>
              <a:t>Hans J. </a:t>
            </a:r>
            <a:r>
              <a:rPr kumimoji="1" lang="en-US" altLang="ja-JP" sz="2800" dirty="0" err="1" smtClean="0">
                <a:ea typeface="ＭＳ Ｐゴシック" pitchFamily="50" charset="-128"/>
              </a:rPr>
              <a:t>Specht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endParaRPr kumimoji="1" lang="en-US" altLang="ja-JP" sz="2800" dirty="0">
              <a:ea typeface="ＭＳ Ｐゴシック" pitchFamily="50" charset="-128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75106" y="3843045"/>
            <a:ext cx="389709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2800" dirty="0" err="1" smtClean="0">
                <a:ea typeface="ＭＳ Ｐゴシック" pitchFamily="50" charset="-128"/>
              </a:rPr>
              <a:t>Physikalisches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r>
              <a:rPr kumimoji="1" lang="en-US" altLang="ja-JP" sz="2800" dirty="0" err="1" smtClean="0">
                <a:ea typeface="ＭＳ Ｐゴシック" pitchFamily="50" charset="-128"/>
              </a:rPr>
              <a:t>Institut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br>
              <a:rPr kumimoji="1" lang="en-US" altLang="ja-JP" sz="2800" dirty="0" smtClean="0">
                <a:ea typeface="ＭＳ Ｐゴシック" pitchFamily="50" charset="-128"/>
              </a:rPr>
            </a:br>
            <a:r>
              <a:rPr kumimoji="1" lang="en-US" altLang="ja-JP" sz="2800" dirty="0" err="1" smtClean="0">
                <a:ea typeface="ＭＳ Ｐゴシック" pitchFamily="50" charset="-128"/>
              </a:rPr>
              <a:t>Universität</a:t>
            </a:r>
            <a:r>
              <a:rPr kumimoji="1" lang="en-US" altLang="ja-JP" sz="2800" dirty="0" smtClean="0">
                <a:ea typeface="ＭＳ Ｐゴシック" pitchFamily="50" charset="-128"/>
              </a:rPr>
              <a:t> </a:t>
            </a:r>
            <a:r>
              <a:rPr kumimoji="1" lang="en-US" altLang="ja-JP" sz="2800" dirty="0">
                <a:ea typeface="ＭＳ Ｐゴシック" pitchFamily="50" charset="-128"/>
              </a:rPr>
              <a:t>Heidelberg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87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86772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663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SPS Energy Range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95536" y="764704"/>
            <a:ext cx="8496944" cy="5604835"/>
            <a:chOff x="395536" y="764704"/>
            <a:chExt cx="8496944" cy="5604835"/>
          </a:xfrm>
        </p:grpSpPr>
        <p:grpSp>
          <p:nvGrpSpPr>
            <p:cNvPr id="39" name="Group 38"/>
            <p:cNvGrpSpPr/>
            <p:nvPr/>
          </p:nvGrpSpPr>
          <p:grpSpPr>
            <a:xfrm>
              <a:off x="395536" y="980728"/>
              <a:ext cx="8352928" cy="5279768"/>
              <a:chOff x="179512" y="957544"/>
              <a:chExt cx="8352928" cy="5279768"/>
            </a:xfrm>
          </p:grpSpPr>
          <p:pic>
            <p:nvPicPr>
              <p:cNvPr id="58880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>
                <a:off x="5089152" y="1105182"/>
                <a:ext cx="3590925" cy="3295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8" name="Group 37"/>
              <p:cNvGrpSpPr/>
              <p:nvPr/>
            </p:nvGrpSpPr>
            <p:grpSpPr>
              <a:xfrm>
                <a:off x="179512" y="1916113"/>
                <a:ext cx="5029200" cy="4321199"/>
                <a:chOff x="179512" y="1916113"/>
                <a:chExt cx="5029200" cy="4321199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179512" y="1916113"/>
                  <a:ext cx="5029200" cy="4321199"/>
                  <a:chOff x="179512" y="1916113"/>
                  <a:chExt cx="5029200" cy="4321199"/>
                </a:xfrm>
              </p:grpSpPr>
              <p:sp>
                <p:nvSpPr>
                  <p:cNvPr id="37891" name="Text 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62138" y="1916113"/>
                    <a:ext cx="549275" cy="1441450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vert="eaVert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endParaRPr lang="it-IT"/>
                  </a:p>
                </p:txBody>
              </p:sp>
              <p:pic>
                <p:nvPicPr>
                  <p:cNvPr id="7" name="Picture 2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79512" y="2213952"/>
                    <a:ext cx="5029200" cy="402336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2771800" y="4188431"/>
                    <a:ext cx="288032" cy="182880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203848" y="2966755"/>
                    <a:ext cx="43204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80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786880" y="2892286"/>
                    <a:ext cx="576064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160</a:t>
                    </a:r>
                    <a:endParaRPr lang="en-US" sz="10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lowchart: Decision 15"/>
                  <p:cNvSpPr>
                    <a:spLocks noChangeAspect="1"/>
                  </p:cNvSpPr>
                  <p:nvPr/>
                </p:nvSpPr>
                <p:spPr bwMode="auto">
                  <a:xfrm>
                    <a:off x="2915816" y="3068960"/>
                    <a:ext cx="109728" cy="109728"/>
                  </a:xfrm>
                  <a:prstGeom prst="flowChartDecision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8" name="Flowchart: Decision 17"/>
                  <p:cNvSpPr>
                    <a:spLocks noChangeAspect="1"/>
                  </p:cNvSpPr>
                  <p:nvPr/>
                </p:nvSpPr>
                <p:spPr bwMode="auto">
                  <a:xfrm>
                    <a:off x="3358750" y="3140968"/>
                    <a:ext cx="109728" cy="109728"/>
                  </a:xfrm>
                  <a:prstGeom prst="flowChartDecision">
                    <a:avLst/>
                  </a:prstGeom>
                  <a:solidFill>
                    <a:schemeClr val="accent5">
                      <a:lumMod val="50000"/>
                    </a:schemeClr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331640" y="3944089"/>
                    <a:ext cx="648072" cy="30777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SPS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331640" y="3645024"/>
                    <a:ext cx="648072" cy="307777"/>
                  </a:xfrm>
                  <a:prstGeom prst="rect">
                    <a:avLst/>
                  </a:prstGeom>
                  <a:solidFill>
                    <a:schemeClr val="tx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RHIC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2" name="Flowchart: Decision 21"/>
                  <p:cNvSpPr>
                    <a:spLocks noChangeAspect="1"/>
                  </p:cNvSpPr>
                  <p:nvPr/>
                </p:nvSpPr>
                <p:spPr bwMode="auto">
                  <a:xfrm>
                    <a:off x="2653750" y="4111360"/>
                    <a:ext cx="109728" cy="109728"/>
                  </a:xfrm>
                  <a:prstGeom prst="flowChartDecision">
                    <a:avLst/>
                  </a:prstGeom>
                  <a:solidFill>
                    <a:schemeClr val="tx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cxnSp>
                <p:nvCxnSpPr>
                  <p:cNvPr id="24" name="Straight Connector 23"/>
                  <p:cNvCxnSpPr/>
                  <p:nvPr/>
                </p:nvCxnSpPr>
                <p:spPr bwMode="auto">
                  <a:xfrm flipV="1">
                    <a:off x="2627784" y="4066186"/>
                    <a:ext cx="288032" cy="144016"/>
                  </a:xfrm>
                  <a:prstGeom prst="line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 w="19050" cap="flat" cmpd="sng" algn="ctr">
                    <a:solidFill>
                      <a:srgbClr val="7030A0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</p:spPr>
              </p:cxnSp>
              <p:sp>
                <p:nvSpPr>
                  <p:cNvPr id="27" name="Flowchart: Decision 26"/>
                  <p:cNvSpPr>
                    <a:spLocks noChangeAspect="1"/>
                  </p:cNvSpPr>
                  <p:nvPr/>
                </p:nvSpPr>
                <p:spPr bwMode="auto">
                  <a:xfrm>
                    <a:off x="3399776" y="3738800"/>
                    <a:ext cx="109728" cy="109728"/>
                  </a:xfrm>
                  <a:prstGeom prst="flowChartDecision">
                    <a:avLst/>
                  </a:prstGeom>
                  <a:solidFill>
                    <a:srgbClr val="007A37"/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473456" y="3767272"/>
                    <a:ext cx="432048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solidFill>
                          <a:srgbClr val="007A37"/>
                        </a:solidFill>
                      </a:rPr>
                      <a:t>11</a:t>
                    </a:r>
                    <a:endParaRPr lang="en-US" sz="1000" dirty="0">
                      <a:solidFill>
                        <a:srgbClr val="007A37"/>
                      </a:solidFill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331640" y="4223115"/>
                    <a:ext cx="864096" cy="307777"/>
                  </a:xfrm>
                  <a:prstGeom prst="rect">
                    <a:avLst/>
                  </a:prstGeom>
                  <a:solidFill>
                    <a:schemeClr val="tx1">
                      <a:alpha val="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SIS-100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0" name="Flowchart: Decision 29"/>
                  <p:cNvSpPr>
                    <a:spLocks noChangeAspect="1"/>
                  </p:cNvSpPr>
                  <p:nvPr/>
                </p:nvSpPr>
                <p:spPr bwMode="auto">
                  <a:xfrm>
                    <a:off x="1237860" y="4305612"/>
                    <a:ext cx="109728" cy="109728"/>
                  </a:xfrm>
                  <a:prstGeom prst="flowChartDecision">
                    <a:avLst/>
                  </a:prstGeom>
                  <a:solidFill>
                    <a:srgbClr val="007A37"/>
                  </a:solidFill>
                  <a:ln w="9525" cap="flat" cmpd="sng" algn="ctr">
                    <a:solidFill>
                      <a:schemeClr val="accent5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eaVert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33" name="Straight Connector 32"/>
                <p:cNvCxnSpPr/>
                <p:nvPr/>
              </p:nvCxnSpPr>
              <p:spPr bwMode="auto">
                <a:xfrm>
                  <a:off x="3203848" y="3385456"/>
                  <a:ext cx="1368152" cy="0"/>
                </a:xfrm>
                <a:prstGeom prst="line">
                  <a:avLst/>
                </a:prstGeom>
                <a:solidFill>
                  <a:schemeClr val="accent1">
                    <a:alpha val="30000"/>
                  </a:schemeClr>
                </a:solidFill>
                <a:ln w="1905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/>
                </a:ln>
                <a:effectLst/>
              </p:spPr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3995936" y="3645024"/>
                  <a:ext cx="864096" cy="307777"/>
                </a:xfrm>
                <a:prstGeom prst="rect">
                  <a:avLst/>
                </a:prstGeom>
                <a:solidFill>
                  <a:schemeClr val="tx1">
                    <a:alpha val="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SIS-300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 bwMode="auto">
                <a:xfrm>
                  <a:off x="4427984" y="3429000"/>
                  <a:ext cx="0" cy="216024"/>
                </a:xfrm>
                <a:prstGeom prst="straightConnector1">
                  <a:avLst/>
                </a:prstGeom>
                <a:solidFill>
                  <a:schemeClr val="accent1">
                    <a:alpha val="30000"/>
                  </a:schemeClr>
                </a:solidFill>
                <a:ln w="222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sp>
          <p:nvSpPr>
            <p:cNvPr id="40" name="TextBox 39"/>
            <p:cNvSpPr txBox="1"/>
            <p:nvPr/>
          </p:nvSpPr>
          <p:spPr>
            <a:xfrm>
              <a:off x="5508104" y="4725144"/>
              <a:ext cx="33123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Problem of SIS-300:</a:t>
              </a:r>
              <a:br>
                <a:rPr lang="en-US" sz="1800" dirty="0" smtClean="0"/>
              </a:br>
              <a:r>
                <a:rPr lang="en-US" sz="1800" dirty="0" smtClean="0"/>
                <a:t>max beam energy 35 </a:t>
              </a:r>
              <a:r>
                <a:rPr lang="en-US" sz="1800" dirty="0" err="1" smtClean="0"/>
                <a:t>AGeV</a:t>
              </a:r>
              <a:r>
                <a:rPr lang="en-US" sz="1800" dirty="0" smtClean="0"/>
                <a:t>  </a:t>
              </a:r>
              <a:endParaRPr lang="en-US" sz="18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508104" y="5353120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C000"/>
                  </a:solidFill>
                </a:rPr>
                <a:t>only low side of peak covered </a:t>
              </a:r>
              <a:endParaRPr lang="en-US" sz="1800" dirty="0">
                <a:solidFill>
                  <a:srgbClr val="FFC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5536" y="76470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Prime physics goal:  </a:t>
              </a:r>
              <a:endParaRPr lang="en-US" sz="1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8104" y="5723208"/>
              <a:ext cx="3384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miss ‘onset of </a:t>
              </a:r>
              <a:r>
                <a:rPr lang="en-US" sz="1800" dirty="0" err="1" smtClean="0">
                  <a:solidFill>
                    <a:srgbClr val="FF0000"/>
                  </a:solidFill>
                </a:rPr>
                <a:t>deconfinement</a:t>
              </a:r>
              <a:r>
                <a:rPr lang="en-US" sz="1800" dirty="0" smtClean="0">
                  <a:solidFill>
                    <a:srgbClr val="FF0000"/>
                  </a:solidFill>
                </a:rPr>
                <a:t>’ (and critical point?)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5536" y="1137518"/>
              <a:ext cx="4752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systematic measurement of EM radiation and charm over the full energy range from SIS-100 (11 </a:t>
              </a:r>
              <a:r>
                <a:rPr lang="en-US" sz="1800" dirty="0" err="1" smtClean="0"/>
                <a:t>AGeV</a:t>
              </a:r>
              <a:r>
                <a:rPr lang="en-US" sz="1800" dirty="0" smtClean="0"/>
                <a:t>) to top SPS (160 </a:t>
              </a:r>
              <a:r>
                <a:rPr lang="en-US" sz="1800" dirty="0" err="1" smtClean="0"/>
                <a:t>AGeV</a:t>
              </a:r>
              <a:r>
                <a:rPr lang="en-US" sz="1800" dirty="0" smtClean="0"/>
                <a:t>) </a:t>
              </a:r>
              <a:endParaRPr lang="en-US" sz="1800" dirty="0"/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4047848" y="2307016"/>
              <a:ext cx="0" cy="329184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748096" y="2318736"/>
              <a:ext cx="0" cy="329184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3789960" y="2420888"/>
              <a:ext cx="905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  1.0 </a:t>
              </a:r>
              <a:r>
                <a:rPr lang="el-GR" sz="1200" dirty="0" smtClean="0">
                  <a:solidFill>
                    <a:schemeClr val="bg1"/>
                  </a:solidFill>
                </a:rPr>
                <a:t>ρ</a:t>
              </a:r>
              <a:r>
                <a:rPr lang="en-US" sz="1200" baseline="-25000" dirty="0" smtClean="0">
                  <a:solidFill>
                    <a:schemeClr val="bg1"/>
                  </a:solidFill>
                </a:rPr>
                <a:t>max</a:t>
              </a:r>
              <a:endParaRPr lang="en-US" sz="12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63888" y="242088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0.9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560" y="11663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Beam conditions: CERN vs. GSI/FAIR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75656" y="5249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Luminosity at the SPS comparable to that of SIS100/300     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3528" y="560171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       No losses of beam quality at lower energies except for </a:t>
            </a:r>
            <a:r>
              <a:rPr lang="en-US" sz="1800" dirty="0" err="1" smtClean="0">
                <a:solidFill>
                  <a:srgbClr val="FFC000"/>
                </a:solidFill>
              </a:rPr>
              <a:t>emittance</a:t>
            </a:r>
            <a:r>
              <a:rPr lang="en-US" sz="1800" dirty="0" smtClean="0">
                <a:solidFill>
                  <a:srgbClr val="FFC000"/>
                </a:solidFill>
              </a:rPr>
              <a:t> growth       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75656" y="594166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RP limits at CERN in EHN1, not in (former) NA60 cave          </a:t>
            </a:r>
            <a:endParaRPr lang="en-US" sz="18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683568" y="672600"/>
            <a:ext cx="7731320" cy="4330528"/>
            <a:chOff x="755576" y="908720"/>
            <a:chExt cx="7731320" cy="4330528"/>
          </a:xfrm>
        </p:grpSpPr>
        <p:sp>
          <p:nvSpPr>
            <p:cNvPr id="32" name="TextBox 31"/>
            <p:cNvSpPr txBox="1"/>
            <p:nvPr/>
          </p:nvSpPr>
          <p:spPr>
            <a:xfrm>
              <a:off x="6434160" y="1340768"/>
              <a:ext cx="20527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    &lt; 11 – 35 (45) </a:t>
              </a:r>
              <a:endParaRPr lang="en-US" sz="18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755576" y="908720"/>
              <a:ext cx="7704856" cy="4297680"/>
              <a:chOff x="755576" y="1124744"/>
              <a:chExt cx="7704856" cy="429768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19872" y="1156682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  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SPS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516216" y="1156682"/>
                <a:ext cx="1728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  </a:t>
                </a:r>
                <a:r>
                  <a:rPr lang="en-US" sz="2000" dirty="0" smtClean="0">
                    <a:solidFill>
                      <a:srgbClr val="FFC000"/>
                    </a:solidFill>
                  </a:rPr>
                  <a:t>SIS100/300</a:t>
                </a:r>
                <a:endParaRPr lang="en-US" sz="2000" dirty="0">
                  <a:solidFill>
                    <a:srgbClr val="FFC000"/>
                  </a:solidFill>
                </a:endParaRP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971600" y="2276872"/>
                <a:ext cx="5364088" cy="2710763"/>
                <a:chOff x="72008" y="2276872"/>
                <a:chExt cx="5364088" cy="2710763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1259632" y="2276872"/>
                  <a:ext cx="4176464" cy="1501282"/>
                  <a:chOff x="1043608" y="2276872"/>
                  <a:chExt cx="4176464" cy="1501282"/>
                </a:xfrm>
              </p:grpSpPr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1043608" y="2276872"/>
                    <a:ext cx="417646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    beam           target         interaction </a:t>
                    </a:r>
                    <a:br>
                      <a:rPr lang="en-US" sz="1800" dirty="0" smtClean="0"/>
                    </a:br>
                    <a:r>
                      <a:rPr lang="en-US" sz="1800" dirty="0" smtClean="0"/>
                      <a:t>  intensity      thickness           rate</a:t>
                    </a:r>
                    <a:endParaRPr lang="en-US" sz="1800" dirty="0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198510" y="3408822"/>
                    <a:ext cx="14401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2.5×10</a:t>
                    </a:r>
                    <a:r>
                      <a:rPr lang="en-US" sz="1800" baseline="30000" dirty="0" smtClean="0"/>
                      <a:t>6 </a:t>
                    </a:r>
                    <a:r>
                      <a:rPr lang="en-US" sz="1800" dirty="0" smtClean="0"/>
                      <a:t> </a:t>
                    </a:r>
                    <a:endParaRPr lang="en-US" sz="1800" dirty="0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3960440" y="3397936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5×10</a:t>
                    </a:r>
                    <a:r>
                      <a:rPr lang="en-US" sz="1800" baseline="30000" dirty="0" smtClean="0"/>
                      <a:t>5</a:t>
                    </a:r>
                    <a:r>
                      <a:rPr lang="en-US" sz="1800" dirty="0" smtClean="0"/>
                      <a:t> </a:t>
                    </a:r>
                    <a:endParaRPr lang="en-US" sz="1800" dirty="0"/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699792" y="2852936"/>
                    <a:ext cx="136815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[</a:t>
                    </a:r>
                    <a:r>
                      <a:rPr lang="el-GR" sz="1800" dirty="0" smtClean="0"/>
                      <a:t>λ</a:t>
                    </a:r>
                    <a:r>
                      <a:rPr lang="en-US" sz="1800" baseline="-25000" dirty="0" err="1" smtClean="0"/>
                      <a:t>i</a:t>
                    </a:r>
                    <a:r>
                      <a:rPr lang="en-US" sz="1800" baseline="30000" dirty="0" smtClean="0"/>
                      <a:t> </a:t>
                    </a:r>
                    <a:r>
                      <a:rPr lang="en-US" sz="1800" dirty="0" smtClean="0"/>
                      <a:t>]</a:t>
                    </a:r>
                    <a:endParaRPr lang="en-US" sz="1800" dirty="0"/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15616" y="2813586"/>
                    <a:ext cx="158417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   </a:t>
                    </a:r>
                    <a:r>
                      <a:rPr lang="en-US" sz="1800" dirty="0" smtClean="0"/>
                      <a:t>[Hz] </a:t>
                    </a:r>
                    <a:endParaRPr lang="en-US" sz="1800" dirty="0"/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347864" y="2813586"/>
                    <a:ext cx="158417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         </a:t>
                    </a:r>
                    <a:r>
                      <a:rPr lang="en-US" sz="1800" dirty="0" smtClean="0"/>
                      <a:t>[Hz] </a:t>
                    </a:r>
                    <a:endParaRPr lang="en-US" sz="1800" dirty="0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2588434" y="3356992"/>
                    <a:ext cx="10801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</a:t>
                    </a:r>
                    <a:r>
                      <a:rPr lang="en-US" sz="1800" dirty="0" smtClean="0"/>
                      <a:t>20% </a:t>
                    </a:r>
                    <a:endParaRPr lang="en-US" sz="1800" dirty="0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144016" y="3284984"/>
                  <a:ext cx="1043608" cy="6771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 </a:t>
                  </a:r>
                  <a:r>
                    <a:rPr lang="en-US" sz="1800" dirty="0" smtClean="0"/>
                    <a:t>NA60 </a:t>
                  </a:r>
                  <a:br>
                    <a:rPr lang="en-US" sz="1800" dirty="0" smtClean="0"/>
                  </a:br>
                  <a:r>
                    <a:rPr lang="en-US" sz="1800" dirty="0" smtClean="0"/>
                    <a:t>(2003)</a:t>
                  </a:r>
                  <a:endParaRPr lang="en-US" sz="18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2008" y="4033528"/>
                  <a:ext cx="1187624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  </a:t>
                  </a:r>
                  <a:r>
                    <a:rPr lang="en-US" sz="1800" dirty="0" smtClean="0"/>
                    <a:t>new injection </a:t>
                  </a:r>
                  <a:br>
                    <a:rPr lang="en-US" sz="1800" dirty="0" smtClean="0"/>
                  </a:br>
                  <a:r>
                    <a:rPr lang="en-US" sz="1800" dirty="0" smtClean="0"/>
                    <a:t>scheme</a:t>
                  </a:r>
                  <a:endParaRPr lang="en-US" sz="1800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1270518" y="4181018"/>
                  <a:ext cx="4016210" cy="768404"/>
                  <a:chOff x="1198510" y="4613066"/>
                  <a:chExt cx="4016210" cy="768404"/>
                </a:xfrm>
              </p:grpSpPr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198510" y="4613066"/>
                    <a:ext cx="11412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   </a:t>
                    </a:r>
                    <a:r>
                      <a:rPr lang="en-US" sz="1800" dirty="0" smtClean="0"/>
                      <a:t>10</a:t>
                    </a:r>
                    <a:r>
                      <a:rPr lang="en-US" sz="1800" baseline="30000" dirty="0" smtClean="0"/>
                      <a:t>8 </a:t>
                    </a:r>
                    <a:r>
                      <a:rPr lang="en-US" sz="1800" dirty="0" smtClean="0"/>
                      <a:t> </a:t>
                    </a:r>
                    <a:endParaRPr lang="en-US" sz="1800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771800" y="4613066"/>
                    <a:ext cx="10801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</a:t>
                    </a:r>
                    <a:r>
                      <a:rPr lang="en-US" sz="1800" dirty="0" smtClean="0"/>
                      <a:t>10% </a:t>
                    </a:r>
                    <a:endParaRPr lang="en-US" sz="1800" dirty="0"/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930296" y="4653136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    10</a:t>
                    </a:r>
                    <a:r>
                      <a:rPr lang="en-US" sz="1800" baseline="30000" dirty="0" smtClean="0"/>
                      <a:t>7</a:t>
                    </a:r>
                    <a:r>
                      <a:rPr lang="en-US" sz="1800" dirty="0" smtClean="0"/>
                      <a:t> </a:t>
                    </a:r>
                    <a:endParaRPr lang="en-US" sz="18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198510" y="4973106"/>
                    <a:ext cx="11412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/>
                      <a:t>    </a:t>
                    </a:r>
                    <a:r>
                      <a:rPr lang="en-US" sz="1800" dirty="0" smtClean="0"/>
                      <a:t>10</a:t>
                    </a:r>
                    <a:r>
                      <a:rPr lang="en-US" sz="1800" baseline="30000" dirty="0" smtClean="0"/>
                      <a:t>8</a:t>
                    </a:r>
                    <a:r>
                      <a:rPr lang="en-US" sz="2000" baseline="30000" dirty="0" smtClean="0"/>
                      <a:t> </a:t>
                    </a:r>
                    <a:r>
                      <a:rPr lang="en-US" sz="2000" dirty="0" smtClean="0"/>
                      <a:t> </a:t>
                    </a:r>
                    <a:endParaRPr lang="en-US" sz="20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03174" y="4981360"/>
                    <a:ext cx="114124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      1%</a:t>
                    </a:r>
                    <a:r>
                      <a:rPr lang="en-US" sz="2000" baseline="30000" dirty="0" smtClean="0"/>
                      <a:t> </a:t>
                    </a:r>
                    <a:r>
                      <a:rPr lang="en-US" sz="2000" dirty="0" smtClean="0"/>
                      <a:t> </a:t>
                    </a:r>
                    <a:endParaRPr lang="en-US" sz="2000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062592" y="5011418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 smtClean="0"/>
                      <a:t>  10</a:t>
                    </a:r>
                    <a:r>
                      <a:rPr lang="en-US" sz="1800" baseline="30000" dirty="0" smtClean="0"/>
                      <a:t>6</a:t>
                    </a:r>
                    <a:r>
                      <a:rPr lang="en-US" sz="1800" dirty="0" smtClean="0"/>
                      <a:t> </a:t>
                    </a:r>
                    <a:endParaRPr lang="en-US" sz="1800" dirty="0"/>
                  </a:p>
                </p:txBody>
              </p:sp>
            </p:grpSp>
          </p:grpSp>
          <p:cxnSp>
            <p:nvCxnSpPr>
              <p:cNvPr id="24" name="Straight Connector 23"/>
              <p:cNvCxnSpPr/>
              <p:nvPr/>
            </p:nvCxnSpPr>
            <p:spPr bwMode="auto">
              <a:xfrm>
                <a:off x="6444208" y="1124744"/>
                <a:ext cx="0" cy="4297680"/>
              </a:xfrm>
              <a:prstGeom prst="line">
                <a:avLst/>
              </a:prstGeom>
              <a:solidFill>
                <a:schemeClr val="accent1">
                  <a:alpha val="3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6732240" y="2272678"/>
                <a:ext cx="16561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interaction              </a:t>
                </a:r>
                <a:br>
                  <a:rPr lang="en-US" sz="1800" dirty="0" smtClean="0"/>
                </a:br>
                <a:r>
                  <a:rPr lang="en-US" sz="1800" dirty="0" smtClean="0"/>
                  <a:t>     rate</a:t>
                </a:r>
                <a:endParaRPr lang="en-US" sz="18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16216" y="285293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         [Hz] </a:t>
                </a:r>
                <a:endParaRPr lang="en-US" sz="18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732240" y="4371808"/>
                <a:ext cx="1584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10</a:t>
                </a:r>
                <a:r>
                  <a:rPr lang="en-US" sz="1800" baseline="30000" dirty="0" smtClean="0"/>
                  <a:t>5</a:t>
                </a:r>
                <a:r>
                  <a:rPr lang="en-US" sz="1800" dirty="0" smtClean="0"/>
                  <a:t>  - 10</a:t>
                </a:r>
                <a:r>
                  <a:rPr lang="en-US" sz="1800" baseline="30000" dirty="0" smtClean="0"/>
                  <a:t>7</a:t>
                </a:r>
                <a:endParaRPr lang="en-US" sz="1800" baseline="30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971600" y="1556792"/>
                <a:ext cx="4248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Energy range:                 10 – 158 </a:t>
                </a:r>
                <a:endParaRPr lang="en-US" sz="1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15616" y="1844824"/>
                <a:ext cx="936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/>
                  <a:t>[</a:t>
                </a:r>
                <a:r>
                  <a:rPr lang="en-US" sz="1800" dirty="0" err="1" smtClean="0"/>
                  <a:t>AGeV</a:t>
                </a:r>
                <a:r>
                  <a:rPr lang="en-US" sz="1800" dirty="0" smtClean="0"/>
                  <a:t>] </a:t>
                </a:r>
                <a:endParaRPr lang="en-US" sz="18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755576" y="2276872"/>
                <a:ext cx="7560840" cy="0"/>
              </a:xfrm>
              <a:prstGeom prst="line">
                <a:avLst/>
              </a:prstGeom>
              <a:solidFill>
                <a:schemeClr val="accent1">
                  <a:alpha val="3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755576" y="5034944"/>
                <a:ext cx="7560840" cy="0"/>
              </a:xfrm>
              <a:prstGeom prst="line">
                <a:avLst/>
              </a:prstGeom>
              <a:solidFill>
                <a:schemeClr val="accent1">
                  <a:alpha val="3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>
                <a:off x="755576" y="3284984"/>
                <a:ext cx="7560840" cy="0"/>
              </a:xfrm>
              <a:prstGeom prst="line">
                <a:avLst/>
              </a:prstGeom>
              <a:solidFill>
                <a:schemeClr val="accent1">
                  <a:alpha val="3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46" name="TextBox 45"/>
            <p:cNvSpPr txBox="1"/>
            <p:nvPr/>
          </p:nvSpPr>
          <p:spPr>
            <a:xfrm>
              <a:off x="864096" y="4839138"/>
              <a:ext cx="1187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C000"/>
                  </a:solidFill>
                </a:rPr>
                <a:t>  </a:t>
              </a:r>
              <a:r>
                <a:rPr lang="en-US" sz="1800" dirty="0" smtClean="0">
                  <a:solidFill>
                    <a:srgbClr val="FFC000"/>
                  </a:solidFill>
                </a:rPr>
                <a:t>LHC AA</a:t>
              </a:r>
              <a:endParaRPr lang="en-US" sz="1800" dirty="0">
                <a:solidFill>
                  <a:srgbClr val="FFC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98910" y="4819042"/>
              <a:ext cx="1141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    </a:t>
              </a:r>
              <a:r>
                <a:rPr lang="en-US" sz="1800" dirty="0" smtClean="0"/>
                <a:t>5×10</a:t>
              </a:r>
              <a:r>
                <a:rPr lang="en-US" sz="1800" baseline="30000" dirty="0" smtClean="0"/>
                <a:t>4 </a:t>
              </a:r>
              <a:r>
                <a:rPr lang="en-US" sz="1800" dirty="0" smtClean="0"/>
                <a:t> </a:t>
              </a:r>
              <a:endParaRPr lang="en-US" sz="1800" dirty="0"/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>
              <a:off x="755576" y="5229200"/>
              <a:ext cx="7560840" cy="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50" name="TextBox 49"/>
          <p:cNvSpPr txBox="1"/>
          <p:nvPr/>
        </p:nvSpPr>
        <p:spPr>
          <a:xfrm>
            <a:off x="1206048" y="633184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</a:t>
            </a:r>
            <a:r>
              <a:rPr lang="en-US" sz="1800" dirty="0" err="1" smtClean="0">
                <a:solidFill>
                  <a:schemeClr val="accent2">
                    <a:lumMod val="90000"/>
                  </a:schemeClr>
                </a:solidFill>
              </a:rPr>
              <a:t>Pb</a:t>
            </a:r>
            <a:r>
              <a:rPr lang="en-US" sz="1800" dirty="0" smtClean="0">
                <a:solidFill>
                  <a:schemeClr val="accent2">
                    <a:lumMod val="90000"/>
                  </a:schemeClr>
                </a:solidFill>
              </a:rPr>
              <a:t> beams scheduled for the SPS in 2016-2017,  2019-2021          </a:t>
            </a:r>
            <a:endParaRPr lang="en-US" sz="1800" dirty="0">
              <a:solidFill>
                <a:schemeClr val="accent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85725"/>
            <a:ext cx="89535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88224" y="11663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G. </a:t>
            </a:r>
            <a:r>
              <a:rPr lang="en-US" sz="2000" dirty="0" err="1" smtClean="0">
                <a:solidFill>
                  <a:schemeClr val="bg1"/>
                </a:solidFill>
              </a:rPr>
              <a:t>Usai</a:t>
            </a:r>
            <a:r>
              <a:rPr lang="en-US" sz="2000" dirty="0" smtClean="0">
                <a:solidFill>
                  <a:schemeClr val="bg1"/>
                </a:solidFill>
              </a:rPr>
              <a:t>, CERN Town Meeting 2012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bm-cave-Filmaufnahme12b-c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764704"/>
            <a:ext cx="877252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16632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Present concept at GSI FAIR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212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Operation of HADES and CBM in the same cave at SIS-100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65809C-03CB-4177-B0F2-2F7E0D83D65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H.J.Specht, Erice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D7FF25-2B6F-4DE8-B03A-DD408467B84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019992"/>
              </p:ext>
            </p:extLst>
          </p:nvPr>
        </p:nvGraphicFramePr>
        <p:xfrm>
          <a:off x="386661" y="1124744"/>
          <a:ext cx="8361803" cy="459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646"/>
                <a:gridCol w="1080120"/>
                <a:gridCol w="864096"/>
                <a:gridCol w="1080120"/>
                <a:gridCol w="1656184"/>
                <a:gridCol w="1008112"/>
                <a:gridCol w="796525"/>
              </a:tblGrid>
              <a:tr h="901936">
                <a:tc>
                  <a:txBody>
                    <a:bodyPr/>
                    <a:lstStyle/>
                    <a:p>
                      <a:r>
                        <a:rPr lang="en-US" sz="1600" b="0" baseline="0" dirty="0" smtClean="0"/>
                        <a:t>  </a:t>
                      </a:r>
                      <a:r>
                        <a:rPr lang="en-US" sz="1600" b="0" dirty="0" smtClean="0"/>
                        <a:t> Experiment 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Centrality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Lepton flavor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B/S </a:t>
                      </a:r>
                    </a:p>
                    <a:p>
                      <a:r>
                        <a:rPr lang="en-US" sz="1600" b="0" dirty="0" smtClean="0"/>
                        <a:t> as</a:t>
                      </a:r>
                      <a:r>
                        <a:rPr lang="en-US" sz="1600" b="0" baseline="0" dirty="0" smtClean="0"/>
                        <a:t> meas.</a:t>
                      </a:r>
                    </a:p>
                    <a:p>
                      <a:r>
                        <a:rPr lang="en-US" sz="1600" b="0" baseline="0" dirty="0" smtClean="0"/>
                        <a:t> or </a:t>
                      </a:r>
                      <a:r>
                        <a:rPr lang="en-US" sz="1600" b="0" baseline="0" dirty="0" err="1" smtClean="0"/>
                        <a:t>simul</a:t>
                      </a:r>
                      <a:r>
                        <a:rPr lang="en-US" sz="1600" b="0" baseline="0" dirty="0" smtClean="0"/>
                        <a:t>.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      B/S </a:t>
                      </a:r>
                    </a:p>
                    <a:p>
                      <a:r>
                        <a:rPr lang="en-US" sz="1600" b="0" dirty="0" smtClean="0"/>
                        <a:t>   rescaled  to </a:t>
                      </a:r>
                    </a:p>
                    <a:p>
                      <a:r>
                        <a:rPr lang="en-US" sz="1600" b="0" dirty="0" smtClean="0"/>
                        <a:t>  </a:t>
                      </a:r>
                      <a:r>
                        <a:rPr lang="en-US" sz="1600" b="0" dirty="0" err="1" smtClean="0"/>
                        <a:t>dN</a:t>
                      </a:r>
                      <a:r>
                        <a:rPr lang="en-US" sz="1600" b="0" baseline="-25000" dirty="0" err="1" smtClean="0"/>
                        <a:t>ch</a:t>
                      </a:r>
                      <a:r>
                        <a:rPr lang="en-US" sz="1600" b="0" dirty="0" smtClean="0"/>
                        <a:t>/</a:t>
                      </a:r>
                      <a:r>
                        <a:rPr lang="en-US" sz="1600" b="0" dirty="0" err="1" smtClean="0"/>
                        <a:t>dy</a:t>
                      </a:r>
                      <a:r>
                        <a:rPr lang="en-US" sz="1600" b="0" dirty="0" smtClean="0"/>
                        <a:t>=300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   B/S </a:t>
                      </a:r>
                    </a:p>
                    <a:p>
                      <a:r>
                        <a:rPr lang="en-US" sz="1600" b="0" dirty="0" smtClean="0"/>
                        <a:t>field data    </a:t>
                      </a:r>
                    </a:p>
                    <a:p>
                      <a:r>
                        <a:rPr lang="en-US" sz="1600" b="0" dirty="0" smtClean="0"/>
                        <a:t>  ×1/3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B-field    </a:t>
                      </a:r>
                      <a:br>
                        <a:rPr lang="en-US" sz="1600" b="0" dirty="0" smtClean="0"/>
                      </a:br>
                      <a:r>
                        <a:rPr lang="en-US" sz="1600" b="0" dirty="0" smtClean="0"/>
                        <a:t>   at vertex</a:t>
                      </a:r>
                      <a:endParaRPr lang="en-US" sz="1600" b="0" dirty="0"/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HADES-SIS100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60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CERES DR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         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CERES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SR/TPC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110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         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PHENIX with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HBD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en-US" sz="1600" baseline="0" dirty="0" smtClean="0">
                          <a:solidFill>
                            <a:srgbClr val="FFC000"/>
                          </a:solidFill>
                        </a:rPr>
                        <a:t>250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−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PHENIX  w/o HBD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1300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STAR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400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ALICE </a:t>
                      </a:r>
                      <a:r>
                        <a:rPr lang="en-US" sz="1600" dirty="0" err="1" smtClean="0">
                          <a:solidFill>
                            <a:schemeClr val="bg2"/>
                          </a:solidFill>
                        </a:rPr>
                        <a:t>Upg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ITS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1200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CBM-SIS100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300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100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CBM-SIS300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err="1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   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         200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NA60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semicentr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55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</a:t>
                      </a:r>
                      <a:r>
                        <a:rPr lang="en-US" sz="1600" dirty="0" smtClean="0">
                          <a:solidFill>
                            <a:srgbClr val="92D050"/>
                          </a:solidFill>
                        </a:rPr>
                        <a:t>80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  80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</a:t>
                      </a:r>
                      <a:endParaRPr lang="en-US" sz="1600" dirty="0"/>
                    </a:p>
                  </a:txBody>
                  <a:tcPr>
                    <a:noFill/>
                  </a:tcPr>
                </a:tc>
              </a:tr>
              <a:tr h="30687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CBM-SIS300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central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      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 600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1663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Combinatorial Background/Signal in </a:t>
            </a:r>
            <a:r>
              <a:rPr lang="en-US" dirty="0" err="1" smtClean="0"/>
              <a:t>Dilepton</a:t>
            </a:r>
            <a:r>
              <a:rPr lang="en-US" dirty="0" smtClean="0"/>
              <a:t> Experiments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5841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‘penalty’ factor 3 (4) for B-field, hindering optimal rejection of low-mass pairs  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6278260"/>
            <a:ext cx="867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Wingdings" pitchFamily="2" charset="2"/>
              </a:rPr>
              <a:t> ‘reduced’ values 80</a:t>
            </a:r>
            <a:r>
              <a:rPr lang="en-US" sz="1800" dirty="0" smtClean="0">
                <a:latin typeface="Arial"/>
                <a:cs typeface="Arial"/>
                <a:sym typeface="Wingdings" pitchFamily="2" charset="2"/>
              </a:rPr>
              <a:t>±</a:t>
            </a:r>
            <a:r>
              <a:rPr lang="en-US" sz="1800" dirty="0" smtClean="0">
                <a:sym typeface="Wingdings" pitchFamily="2" charset="2"/>
              </a:rPr>
              <a:t>20 (w/o red)  only small influences of experimental details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5553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Reference: </a:t>
            </a:r>
            <a:r>
              <a:rPr lang="en-US" sz="1800" dirty="0" err="1" smtClean="0"/>
              <a:t>hadron</a:t>
            </a:r>
            <a:r>
              <a:rPr lang="en-US" sz="1800" dirty="0" smtClean="0"/>
              <a:t> cocktail at masses of 0.5-0.6 </a:t>
            </a:r>
            <a:r>
              <a:rPr lang="en-US" sz="1800" dirty="0" err="1" smtClean="0"/>
              <a:t>GeV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95536" y="5055040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95536" y="1124744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85488" y="5723208"/>
            <a:ext cx="8352928" cy="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95536" y="1124744"/>
            <a:ext cx="0" cy="457200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748464" y="1107166"/>
            <a:ext cx="0" cy="4663440"/>
          </a:xfrm>
          <a:prstGeom prst="line">
            <a:avLst/>
          </a:prstGeom>
          <a:solidFill>
            <a:schemeClr val="accent1">
              <a:alpha val="3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25" name="Elbow Connector 24"/>
          <p:cNvCxnSpPr>
            <a:cxnSpLocks/>
          </p:cNvCxnSpPr>
          <p:nvPr/>
        </p:nvCxnSpPr>
        <p:spPr bwMode="auto">
          <a:xfrm rot="16200000" flipV="1">
            <a:off x="7746072" y="5363104"/>
            <a:ext cx="548640" cy="1280160"/>
          </a:xfrm>
          <a:prstGeom prst="bentConnector3">
            <a:avLst>
              <a:gd name="adj1" fmla="val 50000"/>
            </a:avLst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5616116" y="4509120"/>
            <a:ext cx="180020" cy="0"/>
          </a:xfrm>
          <a:prstGeom prst="straightConnector1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616116" y="2204864"/>
            <a:ext cx="180020" cy="0"/>
          </a:xfrm>
          <a:prstGeom prst="straightConnector1">
            <a:avLst/>
          </a:prstGeom>
          <a:solidFill>
            <a:schemeClr val="accent1">
              <a:alpha val="3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80580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Arial" pitchFamily="34" charset="0"/>
              </a:rPr>
              <a:t>H.J.Specht, Erice 2012</a:t>
            </a:r>
            <a:endParaRPr lang="en-US">
              <a:latin typeface="Arial" pitchFamily="34" charset="0"/>
            </a:endParaRP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10294A-269C-43D7-91EC-8B75BB4084C9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3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latin typeface="Arial" pitchFamily="34" charset="0"/>
                <a:cs typeface="Arial" pitchFamily="34" charset="0"/>
              </a:rPr>
              <a:t> How to optimize the physics outcome for the next 10-15 y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55776" y="1164936"/>
            <a:ext cx="3960440" cy="5029200"/>
            <a:chOff x="2267744" y="1149816"/>
            <a:chExt cx="3960440" cy="5303520"/>
          </a:xfrm>
        </p:grpSpPr>
        <p:pic>
          <p:nvPicPr>
            <p:cNvPr id="5888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2285" t="1450" r="15705" b="2837"/>
            <a:stretch>
              <a:fillRect/>
            </a:stretch>
          </p:blipFill>
          <p:spPr bwMode="auto">
            <a:xfrm>
              <a:off x="2267744" y="1319798"/>
              <a:ext cx="3960440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4006822" y="1149816"/>
              <a:ext cx="0" cy="5303520"/>
            </a:xfrm>
            <a:prstGeom prst="line">
              <a:avLst/>
            </a:prstGeom>
            <a:solidFill>
              <a:schemeClr val="accent1">
                <a:alpha val="30000"/>
              </a:schemeClr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395536" y="1412776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HADES  </a:t>
            </a:r>
            <a:br>
              <a:rPr lang="en-US" dirty="0" smtClean="0"/>
            </a:br>
            <a:r>
              <a:rPr lang="en-US" dirty="0" smtClean="0"/>
              <a:t>at SIS-100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8264" y="141741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CBM </a:t>
            </a:r>
            <a:br>
              <a:rPr lang="en-US" dirty="0" smtClean="0"/>
            </a:br>
            <a:r>
              <a:rPr lang="en-US" dirty="0" smtClean="0"/>
              <a:t> at SPS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66307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       Proposal: split HADES and CBM at SIS-100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242088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Upgrade HADES, optimized for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, to also cope with Au-Au (now Ni-Ni)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48682" y="3718773"/>
            <a:ext cx="22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Merge with part of </a:t>
            </a:r>
            <a:r>
              <a:rPr lang="en-US" sz="1800" dirty="0" err="1" smtClean="0"/>
              <a:t>personell</a:t>
            </a:r>
            <a:r>
              <a:rPr lang="en-US" sz="1800" dirty="0" smtClean="0"/>
              <a:t> of CBM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4720193"/>
            <a:ext cx="223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Profit from suitable R&amp;D of CBM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624736" y="2420888"/>
            <a:ext cx="241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Modify CBM to be optimal (</a:t>
            </a:r>
            <a:r>
              <a:rPr lang="en-US" sz="1800" dirty="0" smtClean="0">
                <a:solidFill>
                  <a:srgbClr val="FFC000"/>
                </a:solidFill>
              </a:rPr>
              <a:t>magnet</a:t>
            </a:r>
            <a:r>
              <a:rPr lang="en-US" sz="1800" dirty="0" smtClean="0"/>
              <a:t>) </a:t>
            </a:r>
            <a:r>
              <a:rPr lang="en-US" sz="1800" dirty="0" smtClean="0">
                <a:latin typeface="Arial"/>
                <a:cs typeface="Arial"/>
              </a:rPr>
              <a:t>for either </a:t>
            </a:r>
            <a:r>
              <a:rPr lang="en-US" sz="1800" dirty="0" err="1" smtClean="0">
                <a:latin typeface="Arial"/>
                <a:cs typeface="Arial"/>
              </a:rPr>
              <a:t>e</a:t>
            </a:r>
            <a:r>
              <a:rPr lang="en-US" sz="1800" baseline="30000" dirty="0" err="1" smtClean="0">
                <a:latin typeface="Arial"/>
                <a:cs typeface="Arial"/>
              </a:rPr>
              <a:t>+</a:t>
            </a:r>
            <a:r>
              <a:rPr lang="en-US" sz="1800" dirty="0" err="1" smtClean="0">
                <a:latin typeface="Arial"/>
                <a:cs typeface="Arial"/>
              </a:rPr>
              <a:t>e</a:t>
            </a:r>
            <a:r>
              <a:rPr lang="en-US" sz="1800" baseline="30000" dirty="0" smtClean="0">
                <a:latin typeface="Arial"/>
                <a:cs typeface="Arial"/>
              </a:rPr>
              <a:t>-</a:t>
            </a:r>
            <a:r>
              <a:rPr lang="en-US" sz="1800" dirty="0" smtClean="0">
                <a:latin typeface="Arial"/>
                <a:cs typeface="Arial"/>
              </a:rPr>
              <a:t> or </a:t>
            </a:r>
            <a:r>
              <a:rPr lang="el-GR" sz="1800" dirty="0" smtClean="0">
                <a:latin typeface="Arial"/>
                <a:cs typeface="Arial"/>
              </a:rPr>
              <a:t>μ</a:t>
            </a:r>
            <a:r>
              <a:rPr lang="en-US" sz="1800" baseline="30000" dirty="0" smtClean="0">
                <a:latin typeface="Arial"/>
                <a:cs typeface="Arial"/>
              </a:rPr>
              <a:t>+</a:t>
            </a:r>
            <a:r>
              <a:rPr lang="el-GR" sz="1800" dirty="0" smtClean="0">
                <a:latin typeface="Arial"/>
                <a:cs typeface="Arial"/>
              </a:rPr>
              <a:t>μ</a:t>
            </a:r>
            <a:r>
              <a:rPr lang="en-US" sz="1800" baseline="30000" dirty="0" smtClean="0">
                <a:latin typeface="Arial"/>
                <a:cs typeface="Arial"/>
              </a:rPr>
              <a:t>-</a:t>
            </a:r>
            <a:r>
              <a:rPr lang="en-US" sz="1800" dirty="0" smtClean="0"/>
              <a:t>; role of hadrons? 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5386" y="3719067"/>
            <a:ext cx="255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Merge with ‘CERN’ effort towards a NA60 successor experiment 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581192" y="4725144"/>
            <a:ext cx="22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Profit from suitable R&amp;D of CBM, in particular for Si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107504" y="624736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    If SIS-300 would be approved in &gt;2020, one could continue CBM there in &gt;2027</a:t>
            </a:r>
            <a:endParaRPr lang="en-US" sz="1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32192</TotalTime>
  <Words>621</Words>
  <Application>Microsoft Office PowerPoint</Application>
  <PresentationFormat>On-screen Show (4:3)</PresentationFormat>
  <Paragraphs>176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Cascade</vt:lpstr>
      <vt:lpstr>      Future options for the CERN SPS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Carlos Lourenço</dc:creator>
  <cp:lastModifiedBy>Sanja Damjanovic</cp:lastModifiedBy>
  <cp:revision>2787</cp:revision>
  <dcterms:created xsi:type="dcterms:W3CDTF">2004-03-06T18:25:21Z</dcterms:created>
  <dcterms:modified xsi:type="dcterms:W3CDTF">2012-09-21T07:46:22Z</dcterms:modified>
</cp:coreProperties>
</file>