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8" r:id="rId4"/>
    <p:sldId id="261" r:id="rId5"/>
    <p:sldId id="263" r:id="rId6"/>
    <p:sldId id="259" r:id="rId7"/>
    <p:sldId id="265" r:id="rId8"/>
    <p:sldId id="264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</p:sldIdLst>
  <p:sldSz cx="9144000" cy="6858000" type="screen4x3"/>
  <p:notesSz cx="677545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A2AF-E459-4C3D-AE68-50F3D4ACFCBF}" type="datetimeFigureOut">
              <a:rPr lang="fr-FR" smtClean="0"/>
              <a:t>19/09/2013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68A7-F097-4221-A248-513EB7D46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14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wmf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43608" y="1916832"/>
            <a:ext cx="7200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effects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neutrino </a:t>
            </a:r>
            <a:r>
              <a:rPr lang="fr-F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quasielastic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interaction</a:t>
            </a:r>
            <a:endParaRPr lang="fr-F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689469" y="4293096"/>
            <a:ext cx="33270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Phys. Rev. C 80 065501 (2009)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Phys. Rev. C 81 045502 (2010)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Phys. Rev. C 84 055502 (2011)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Phys. Rev. D 85 093012 (2012)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Phys. Rev. D 87 013009 (2013)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arXiv:1303.7199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5987752"/>
            <a:ext cx="2351212" cy="8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53042"/>
              </p:ext>
            </p:extLst>
          </p:nvPr>
        </p:nvGraphicFramePr>
        <p:xfrm>
          <a:off x="3121871" y="6018510"/>
          <a:ext cx="3814658" cy="86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Acrobat Document" r:id="rId4" imgW="5010103" imgH="1266798" progId="AcroExch.Document.7">
                  <p:embed/>
                </p:oleObj>
              </mc:Choice>
              <mc:Fallback>
                <p:oleObj name="Acrobat Document" r:id="rId4" imgW="5010103" imgH="1266798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871" y="6018510"/>
                        <a:ext cx="3814658" cy="866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0" y="5987752"/>
            <a:ext cx="1584176" cy="8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016224" y="170800"/>
            <a:ext cx="702027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Neutrino Physics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:” 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Present and Future"</a:t>
            </a:r>
          </a:p>
          <a:p>
            <a:pPr algn="ctr"/>
            <a:r>
              <a:rPr lang="en-US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Erice,Trapani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Sicily,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Italy, September 20, 2013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8" descr="Logo IPNL ble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00" y="170800"/>
            <a:ext cx="1372926" cy="666427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51520" y="4365104"/>
            <a:ext cx="5297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 collaboration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Magda </a:t>
            </a:r>
            <a:r>
              <a:rPr lang="fr-FR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Ericson</a:t>
            </a:r>
            <a:r>
              <a:rPr lang="fr-FR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(IPN Lyon and CERN)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Marco Martini 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(ULB Bruxelles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Jacques Marteau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neutrino group, IPNL)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5312" y="1306214"/>
            <a:ext cx="6202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latin typeface="Arial" pitchFamily="34" charset="0"/>
                <a:cs typeface="Arial" pitchFamily="34" charset="0"/>
              </a:rPr>
              <a:t>G. </a:t>
            </a:r>
            <a:r>
              <a:rPr lang="fr-FR" b="1" i="1" dirty="0" err="1">
                <a:latin typeface="Arial" pitchFamily="34" charset="0"/>
                <a:cs typeface="Arial" pitchFamily="34" charset="0"/>
              </a:rPr>
              <a:t>Chanfray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IPN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Lyon, CNRS/IN2P3, 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Université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Lyon 1</a:t>
            </a:r>
          </a:p>
        </p:txBody>
      </p:sp>
    </p:spTree>
    <p:extLst>
      <p:ext uri="{BB962C8B-B14F-4D97-AF65-F5344CB8AC3E}">
        <p14:creationId xmlns:p14="http://schemas.microsoft.com/office/powerpoint/2010/main" val="26200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0" y="-2738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MiniBooNE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CCQE-like flux-integrated double diff. X 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section (model independent measurement)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70" y="1974952"/>
            <a:ext cx="4738570" cy="35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-13958" y="552457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Important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multinucleon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contribution</a:t>
            </a:r>
          </a:p>
          <a:p>
            <a:pPr algn="ctr" eaLnBrk="1" hangingPunct="1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Agreement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MiniBooNE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without increasing M</a:t>
            </a:r>
            <a:r>
              <a:rPr lang="en-US" sz="2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once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np-nh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included  </a:t>
            </a: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827584" y="1368015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red: including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np-nh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z="16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black</a:t>
            </a:r>
            <a:r>
              <a:rPr lang="en-US" sz="1600" b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genuine QE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179512" y="6278563"/>
            <a:ext cx="5760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omic Sans MS" pitchFamily="66" charset="0"/>
              </a:rPr>
              <a:t>Similar conclusions in </a:t>
            </a:r>
            <a:r>
              <a:rPr lang="en-US" sz="1600" i="1" dirty="0">
                <a:latin typeface="Comic Sans MS" pitchFamily="66" charset="0"/>
              </a:rPr>
              <a:t>Nieves et al. PLB 707, 72 (2012) 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5064"/>
            <a:ext cx="4586654" cy="32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25" y="803613"/>
            <a:ext cx="5857254" cy="6830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21"/>
          <p:cNvSpPr txBox="1">
            <a:spLocks noChangeArrowheads="1"/>
          </p:cNvSpPr>
          <p:nvPr/>
        </p:nvSpPr>
        <p:spPr bwMode="auto">
          <a:xfrm>
            <a:off x="0" y="269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Antineutrino </a:t>
            </a:r>
            <a:r>
              <a:rPr lang="en-US" sz="28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Neutrino-nucleus cross-section</a:t>
            </a:r>
          </a:p>
        </p:txBody>
      </p:sp>
      <p:sp>
        <p:nvSpPr>
          <p:cNvPr id="37894" name="Text Box 34"/>
          <p:cNvSpPr txBox="1">
            <a:spLocks noChangeArrowheads="1"/>
          </p:cNvSpPr>
          <p:nvPr/>
        </p:nvSpPr>
        <p:spPr bwMode="auto">
          <a:xfrm>
            <a:off x="241080" y="3007847"/>
            <a:ext cx="8799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The 2p-2h term affects the magnetic and axial responses (terms in G</a:t>
            </a:r>
            <a:r>
              <a:rPr lang="en-US" sz="1800" baseline="-25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A 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,G</a:t>
            </a:r>
            <a:r>
              <a:rPr lang="en-US" sz="1800" baseline="-25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1800" baseline="-25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1800" baseline="-250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The </a:t>
            </a:r>
            <a:r>
              <a:rPr lang="en-US" sz="18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isovector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response </a:t>
            </a:r>
            <a:r>
              <a:rPr lang="en-US" sz="18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en-US" sz="1800" baseline="-250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τ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(term in G</a:t>
            </a:r>
            <a:r>
              <a:rPr lang="en-US" sz="1800" baseline="-25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E 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1800" baseline="-25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is not </a:t>
            </a:r>
            <a:r>
              <a:rPr lang="en-US" sz="1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affected</a:t>
            </a:r>
            <a:endParaRPr lang="en-US" sz="18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37896" name="Group 47"/>
          <p:cNvGrpSpPr>
            <a:grpSpLocks/>
          </p:cNvGrpSpPr>
          <p:nvPr/>
        </p:nvGrpSpPr>
        <p:grpSpPr bwMode="auto">
          <a:xfrm>
            <a:off x="241080" y="839782"/>
            <a:ext cx="7455876" cy="2087562"/>
            <a:chOff x="217" y="845"/>
            <a:chExt cx="6115" cy="1927"/>
          </a:xfrm>
        </p:grpSpPr>
        <p:pic>
          <p:nvPicPr>
            <p:cNvPr id="3789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845"/>
              <a:ext cx="5579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Text Box 9"/>
            <p:cNvSpPr txBox="1">
              <a:spLocks noChangeArrowheads="1"/>
            </p:cNvSpPr>
            <p:nvPr/>
          </p:nvSpPr>
          <p:spPr bwMode="auto">
            <a:xfrm>
              <a:off x="4118" y="982"/>
              <a:ext cx="204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8000"/>
                  </a:solidFill>
                  <a:latin typeface="Comic Sans MS" pitchFamily="66" charset="0"/>
                </a:rPr>
                <a:t>isovector nuclear response </a:t>
              </a:r>
            </a:p>
          </p:txBody>
        </p:sp>
        <p:pic>
          <p:nvPicPr>
            <p:cNvPr id="3789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2252"/>
              <a:ext cx="681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Rectangle 14"/>
            <p:cNvSpPr>
              <a:spLocks noChangeArrowheads="1"/>
            </p:cNvSpPr>
            <p:nvPr/>
          </p:nvSpPr>
          <p:spPr bwMode="auto">
            <a:xfrm>
              <a:off x="3739" y="981"/>
              <a:ext cx="408" cy="272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1" name="Rectangle 19"/>
            <p:cNvSpPr>
              <a:spLocks noChangeArrowheads="1"/>
            </p:cNvSpPr>
            <p:nvPr/>
          </p:nvSpPr>
          <p:spPr bwMode="auto">
            <a:xfrm>
              <a:off x="972" y="2342"/>
              <a:ext cx="272" cy="27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2" name="Rectangle 37"/>
            <p:cNvSpPr>
              <a:spLocks noChangeArrowheads="1"/>
            </p:cNvSpPr>
            <p:nvPr/>
          </p:nvSpPr>
          <p:spPr bwMode="auto">
            <a:xfrm>
              <a:off x="3075" y="1344"/>
              <a:ext cx="1814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3" name="Rectangle 38"/>
            <p:cNvSpPr>
              <a:spLocks noChangeArrowheads="1"/>
            </p:cNvSpPr>
            <p:nvPr/>
          </p:nvSpPr>
          <p:spPr bwMode="auto">
            <a:xfrm>
              <a:off x="4481" y="1888"/>
              <a:ext cx="1406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4" name="Rectangle 39"/>
            <p:cNvSpPr>
              <a:spLocks noChangeArrowheads="1"/>
            </p:cNvSpPr>
            <p:nvPr/>
          </p:nvSpPr>
          <p:spPr bwMode="auto">
            <a:xfrm>
              <a:off x="3936" y="1933"/>
              <a:ext cx="91" cy="2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5" name="Rectangle 40"/>
            <p:cNvSpPr>
              <a:spLocks noChangeArrowheads="1"/>
            </p:cNvSpPr>
            <p:nvPr/>
          </p:nvSpPr>
          <p:spPr bwMode="auto">
            <a:xfrm>
              <a:off x="3574" y="2341"/>
              <a:ext cx="1406" cy="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6" name="Rectangle 41"/>
            <p:cNvSpPr>
              <a:spLocks noChangeArrowheads="1"/>
            </p:cNvSpPr>
            <p:nvPr/>
          </p:nvSpPr>
          <p:spPr bwMode="auto">
            <a:xfrm>
              <a:off x="4934" y="2251"/>
              <a:ext cx="136" cy="4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7" name="Text Box 42"/>
            <p:cNvSpPr txBox="1">
              <a:spLocks noChangeArrowheads="1"/>
            </p:cNvSpPr>
            <p:nvPr/>
          </p:nvSpPr>
          <p:spPr bwMode="auto">
            <a:xfrm>
              <a:off x="3528" y="2205"/>
              <a:ext cx="25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4000">
                  <a:latin typeface="Comic Sans MS" pitchFamily="66" charset="0"/>
                </a:rPr>
                <a:t>]</a:t>
              </a:r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37908" name="Rectangle 43"/>
            <p:cNvSpPr>
              <a:spLocks noChangeArrowheads="1"/>
            </p:cNvSpPr>
            <p:nvPr/>
          </p:nvSpPr>
          <p:spPr bwMode="auto">
            <a:xfrm>
              <a:off x="2984" y="2387"/>
              <a:ext cx="91" cy="2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09" name="Rectangle 44"/>
            <p:cNvSpPr>
              <a:spLocks noChangeArrowheads="1"/>
            </p:cNvSpPr>
            <p:nvPr/>
          </p:nvSpPr>
          <p:spPr bwMode="auto">
            <a:xfrm>
              <a:off x="2712" y="1434"/>
              <a:ext cx="227" cy="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10" name="Rectangle 45"/>
            <p:cNvSpPr>
              <a:spLocks noChangeArrowheads="1"/>
            </p:cNvSpPr>
            <p:nvPr/>
          </p:nvSpPr>
          <p:spPr bwMode="auto">
            <a:xfrm>
              <a:off x="4163" y="1888"/>
              <a:ext cx="227" cy="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11" name="Rectangle 46"/>
            <p:cNvSpPr>
              <a:spLocks noChangeArrowheads="1"/>
            </p:cNvSpPr>
            <p:nvPr/>
          </p:nvSpPr>
          <p:spPr bwMode="auto">
            <a:xfrm>
              <a:off x="3211" y="2341"/>
              <a:ext cx="227" cy="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12" name="Rectangle 15"/>
            <p:cNvSpPr>
              <a:spLocks noChangeArrowheads="1"/>
            </p:cNvSpPr>
            <p:nvPr/>
          </p:nvSpPr>
          <p:spPr bwMode="auto">
            <a:xfrm>
              <a:off x="2576" y="1435"/>
              <a:ext cx="498" cy="27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13" name="Text Box 10"/>
            <p:cNvSpPr txBox="1">
              <a:spLocks noChangeArrowheads="1"/>
            </p:cNvSpPr>
            <p:nvPr/>
          </p:nvSpPr>
          <p:spPr bwMode="auto">
            <a:xfrm>
              <a:off x="3165" y="1475"/>
              <a:ext cx="18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  <a:latin typeface="Comic Sans MS" pitchFamily="66" charset="0"/>
                </a:rPr>
                <a:t>isospin spin-longitudinal</a:t>
              </a:r>
            </a:p>
          </p:txBody>
        </p:sp>
        <p:sp>
          <p:nvSpPr>
            <p:cNvPr id="37914" name="Rectangle 17"/>
            <p:cNvSpPr>
              <a:spLocks noChangeArrowheads="1"/>
            </p:cNvSpPr>
            <p:nvPr/>
          </p:nvSpPr>
          <p:spPr bwMode="auto">
            <a:xfrm>
              <a:off x="4027" y="1888"/>
              <a:ext cx="454" cy="272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37915" name="Text Box 11"/>
            <p:cNvSpPr txBox="1">
              <a:spLocks noChangeArrowheads="1"/>
            </p:cNvSpPr>
            <p:nvPr/>
          </p:nvSpPr>
          <p:spPr bwMode="auto">
            <a:xfrm>
              <a:off x="4526" y="1933"/>
              <a:ext cx="18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3300"/>
                  </a:solidFill>
                  <a:latin typeface="Comic Sans MS" pitchFamily="66" charset="0"/>
                </a:rPr>
                <a:t>isospin spin-transverse</a:t>
              </a:r>
            </a:p>
          </p:txBody>
        </p:sp>
        <p:sp>
          <p:nvSpPr>
            <p:cNvPr id="37916" name="Rectangle 18"/>
            <p:cNvSpPr>
              <a:spLocks noChangeArrowheads="1"/>
            </p:cNvSpPr>
            <p:nvPr/>
          </p:nvSpPr>
          <p:spPr bwMode="auto">
            <a:xfrm>
              <a:off x="3075" y="2342"/>
              <a:ext cx="453" cy="27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  <p:sp>
          <p:nvSpPr>
            <p:cNvPr id="37917" name="Text Box 13"/>
            <p:cNvSpPr txBox="1">
              <a:spLocks noChangeArrowheads="1"/>
            </p:cNvSpPr>
            <p:nvPr/>
          </p:nvSpPr>
          <p:spPr bwMode="auto">
            <a:xfrm>
              <a:off x="3800" y="2383"/>
              <a:ext cx="14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66"/>
                  </a:solidFill>
                  <a:latin typeface="Comic Sans MS" pitchFamily="66" charset="0"/>
                </a:rPr>
                <a:t>interference V-A</a:t>
              </a:r>
              <a:r>
                <a:rPr lang="en-US" sz="180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90515" y="38610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The role of interference term (in G</a:t>
            </a:r>
            <a:r>
              <a:rPr lang="en-US" baseline="-25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lang="en-US" baseline="-25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) is crucial: it enhances the contribution of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en-US" dirty="0" err="1" smtClean="0">
                <a:latin typeface="Symbol" pitchFamily="18" charset="2"/>
                <a:ea typeface="Arial Unicode MS" pitchFamily="34" charset="-128"/>
                <a:cs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) for neutrinos. </a:t>
            </a:r>
          </a:p>
          <a:p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For antineutrinos instead the destructive interference partially suppresses this contribution leaving a larger role for </a:t>
            </a:r>
            <a:r>
              <a:rPr lang="en-US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isovector</a:t>
            </a:r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en-US" dirty="0" err="1"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which is insensitive to 2p-2h.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67" y="3654178"/>
            <a:ext cx="3889347" cy="257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572" y="6228020"/>
            <a:ext cx="76775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Hence the relative role of 2p-2h should be smaller for antineutrinos 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244605" y="4077072"/>
            <a:ext cx="1143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dirty="0" err="1" smtClean="0">
                <a:latin typeface="Symbol" pitchFamily="18" charset="2"/>
                <a:cs typeface="Arial" pitchFamily="34" charset="0"/>
              </a:rPr>
              <a:t>st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</a:t>
            </a:r>
            <a:r>
              <a:rPr lang="el-GR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ν</a:t>
            </a:r>
            <a:endParaRPr lang="en-US" sz="28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011" y="5111671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Rστ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l-GR" sz="28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ν</a:t>
            </a:r>
            <a:endParaRPr lang="en-US" sz="2800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7816452" y="5229200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874000" y="5430411"/>
            <a:ext cx="149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solidFill>
                  <a:srgbClr val="009900"/>
                </a:solidFill>
                <a:latin typeface="Comic Sans MS" pitchFamily="66" charset="0"/>
              </a:rPr>
              <a:t>Rτ</a:t>
            </a:r>
            <a:r>
              <a:rPr lang="en-US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l-GR" sz="2800" dirty="0">
                <a:solidFill>
                  <a:srgbClr val="0099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ν</a:t>
            </a:r>
            <a:r>
              <a:rPr lang="en-US" sz="2800" dirty="0">
                <a:solidFill>
                  <a:srgbClr val="0099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>
                <a:solidFill>
                  <a:srgbClr val="0099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en-US" sz="2800" dirty="0">
                <a:solidFill>
                  <a:srgbClr val="0099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800" dirty="0">
                <a:solidFill>
                  <a:srgbClr val="0099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ν</a:t>
            </a:r>
            <a:r>
              <a:rPr lang="en-US" sz="2800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lang="en-US" sz="2800" dirty="0">
              <a:solidFill>
                <a:srgbClr val="0099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7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0" y="-27384"/>
            <a:ext cx="87730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MiniBooNE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CCQE-like flux-integrated double diff. X section Our 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Results for antineutrinos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827584" y="1368015"/>
            <a:ext cx="244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red: including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np-nh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z="16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black</a:t>
            </a:r>
            <a:r>
              <a:rPr lang="en-US" sz="1600" b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genuine QE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34" y="1004196"/>
            <a:ext cx="5857254" cy="6830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8464"/>
            <a:ext cx="4703316" cy="347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99" y="2276872"/>
            <a:ext cx="3838013" cy="276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5556" y="5511302"/>
            <a:ext cx="756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fr-CH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compatible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experimental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data.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Nevertheless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systematic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underestimation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shows up.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remind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additional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normalization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17.2% in the </a:t>
            </a:r>
            <a:r>
              <a:rPr lang="fr-CH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MiniBooNE</a:t>
            </a:r>
            <a:r>
              <a:rPr lang="fr-CH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data</a:t>
            </a:r>
            <a:endParaRPr lang="fr-FR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ext Box 59"/>
          <p:cNvSpPr txBox="1">
            <a:spLocks noChangeArrowheads="1"/>
          </p:cNvSpPr>
          <p:nvPr/>
        </p:nvSpPr>
        <p:spPr bwMode="auto">
          <a:xfrm>
            <a:off x="2470570" y="2376030"/>
            <a:ext cx="4341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1" dirty="0">
                <a:solidFill>
                  <a:srgbClr val="006699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θ</a:t>
            </a:r>
            <a:r>
              <a:rPr lang="en-US" sz="1800" baseline="-25000" dirty="0">
                <a:solidFill>
                  <a:srgbClr val="006699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6699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79512" y="1824038"/>
            <a:ext cx="2954816" cy="1368426"/>
            <a:chOff x="962758" y="1824038"/>
            <a:chExt cx="2954816" cy="1368426"/>
          </a:xfrm>
        </p:grpSpPr>
        <p:sp>
          <p:nvSpPr>
            <p:cNvPr id="57347" name="Line 52"/>
            <p:cNvSpPr>
              <a:spLocks noChangeShapeType="1"/>
            </p:cNvSpPr>
            <p:nvPr/>
          </p:nvSpPr>
          <p:spPr bwMode="auto">
            <a:xfrm>
              <a:off x="1034561" y="2760663"/>
              <a:ext cx="1008185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48" name="Line 53"/>
            <p:cNvSpPr>
              <a:spLocks noChangeShapeType="1"/>
            </p:cNvSpPr>
            <p:nvPr/>
          </p:nvSpPr>
          <p:spPr bwMode="auto">
            <a:xfrm>
              <a:off x="2835520" y="2760663"/>
              <a:ext cx="10081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49" name="Text Box 54"/>
            <p:cNvSpPr txBox="1">
              <a:spLocks noChangeArrowheads="1"/>
            </p:cNvSpPr>
            <p:nvPr/>
          </p:nvSpPr>
          <p:spPr bwMode="auto">
            <a:xfrm>
              <a:off x="962758" y="2303463"/>
              <a:ext cx="12057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>
                  <a:solidFill>
                    <a:srgbClr val="0099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Ʋ</a:t>
              </a:r>
              <a:r>
                <a:rPr lang="el-GR" baseline="-25000" dirty="0">
                  <a:solidFill>
                    <a:srgbClr val="00990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μ</a:t>
              </a:r>
              <a:r>
                <a:rPr lang="en-US" dirty="0">
                  <a:solidFill>
                    <a:srgbClr val="0099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2000" dirty="0">
                  <a:solidFill>
                    <a:srgbClr val="00990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beam</a:t>
              </a:r>
            </a:p>
          </p:txBody>
        </p:sp>
        <p:sp>
          <p:nvSpPr>
            <p:cNvPr id="57350" name="Line 55"/>
            <p:cNvSpPr>
              <a:spLocks noChangeShapeType="1"/>
            </p:cNvSpPr>
            <p:nvPr/>
          </p:nvSpPr>
          <p:spPr bwMode="auto">
            <a:xfrm flipV="1">
              <a:off x="2835520" y="2184401"/>
              <a:ext cx="1079988" cy="360363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51" name="Freeform 58"/>
            <p:cNvSpPr>
              <a:spLocks/>
            </p:cNvSpPr>
            <p:nvPr/>
          </p:nvSpPr>
          <p:spPr bwMode="auto">
            <a:xfrm>
              <a:off x="3267808" y="2400301"/>
              <a:ext cx="70338" cy="360363"/>
            </a:xfrm>
            <a:custGeom>
              <a:avLst/>
              <a:gdLst>
                <a:gd name="T0" fmla="*/ 0 w 91"/>
                <a:gd name="T1" fmla="*/ 0 h 227"/>
                <a:gd name="T2" fmla="*/ 2147483647 w 91"/>
                <a:gd name="T3" fmla="*/ 2147483647 h 227"/>
                <a:gd name="T4" fmla="*/ 0 w 91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91"/>
                <a:gd name="T10" fmla="*/ 0 h 227"/>
                <a:gd name="T11" fmla="*/ 91 w 9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227">
                  <a:moveTo>
                    <a:pt x="0" y="0"/>
                  </a:moveTo>
                  <a:cubicBezTo>
                    <a:pt x="45" y="49"/>
                    <a:pt x="91" y="98"/>
                    <a:pt x="91" y="136"/>
                  </a:cubicBezTo>
                  <a:cubicBezTo>
                    <a:pt x="91" y="174"/>
                    <a:pt x="15" y="212"/>
                    <a:pt x="0" y="227"/>
                  </a:cubicBezTo>
                </a:path>
              </a:pathLst>
            </a:custGeom>
            <a:noFill/>
            <a:ln w="12700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53" name="Text Box 60"/>
            <p:cNvSpPr txBox="1">
              <a:spLocks noChangeArrowheads="1"/>
            </p:cNvSpPr>
            <p:nvPr/>
          </p:nvSpPr>
          <p:spPr bwMode="auto">
            <a:xfrm>
              <a:off x="3572608" y="1824038"/>
              <a:ext cx="344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rgbClr val="006699"/>
                  </a:solidFill>
                  <a:latin typeface="Comic Sans MS" pitchFamily="66" charset="0"/>
                </a:rPr>
                <a:t>μ</a:t>
              </a:r>
            </a:p>
          </p:txBody>
        </p:sp>
        <p:grpSp>
          <p:nvGrpSpPr>
            <p:cNvPr id="57354" name="Group 10"/>
            <p:cNvGrpSpPr>
              <a:grpSpLocks/>
            </p:cNvGrpSpPr>
            <p:nvPr/>
          </p:nvGrpSpPr>
          <p:grpSpPr bwMode="auto">
            <a:xfrm>
              <a:off x="2114551" y="2355851"/>
              <a:ext cx="720969" cy="836613"/>
              <a:chOff x="2352" y="384"/>
              <a:chExt cx="1728" cy="1728"/>
            </a:xfrm>
          </p:grpSpPr>
          <p:sp>
            <p:nvSpPr>
              <p:cNvPr id="57371" name="Oval 11"/>
              <p:cNvSpPr>
                <a:spLocks noChangeArrowheads="1"/>
              </p:cNvSpPr>
              <p:nvPr/>
            </p:nvSpPr>
            <p:spPr bwMode="auto">
              <a:xfrm>
                <a:off x="2352" y="384"/>
                <a:ext cx="1728" cy="170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CH"/>
              </a:p>
            </p:txBody>
          </p:sp>
          <p:sp>
            <p:nvSpPr>
              <p:cNvPr id="57372" name="Oval 12"/>
              <p:cNvSpPr>
                <a:spLocks noChangeAspect="1" noChangeArrowheads="1"/>
              </p:cNvSpPr>
              <p:nvPr/>
            </p:nvSpPr>
            <p:spPr bwMode="auto">
              <a:xfrm>
                <a:off x="3543" y="1029"/>
                <a:ext cx="526" cy="5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57373" name="Oval 13"/>
              <p:cNvSpPr>
                <a:spLocks noChangeAspect="1" noChangeArrowheads="1"/>
              </p:cNvSpPr>
              <p:nvPr/>
            </p:nvSpPr>
            <p:spPr bwMode="auto">
              <a:xfrm>
                <a:off x="2920" y="1232"/>
                <a:ext cx="524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57374" name="Oval 14"/>
              <p:cNvSpPr>
                <a:spLocks noChangeAspect="1" noChangeArrowheads="1"/>
              </p:cNvSpPr>
              <p:nvPr/>
            </p:nvSpPr>
            <p:spPr bwMode="auto">
              <a:xfrm>
                <a:off x="3366" y="1387"/>
                <a:ext cx="525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57375" name="Oval 15"/>
              <p:cNvSpPr>
                <a:spLocks noChangeAspect="1" noChangeArrowheads="1"/>
              </p:cNvSpPr>
              <p:nvPr/>
            </p:nvSpPr>
            <p:spPr bwMode="auto">
              <a:xfrm>
                <a:off x="2927" y="811"/>
                <a:ext cx="526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57376" name="Oval 16"/>
              <p:cNvSpPr>
                <a:spLocks noChangeAspect="1" noChangeArrowheads="1"/>
              </p:cNvSpPr>
              <p:nvPr/>
            </p:nvSpPr>
            <p:spPr bwMode="auto">
              <a:xfrm>
                <a:off x="2571" y="526"/>
                <a:ext cx="526" cy="52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57377" name="Oval 17"/>
              <p:cNvSpPr>
                <a:spLocks noChangeAspect="1" noChangeArrowheads="1"/>
              </p:cNvSpPr>
              <p:nvPr/>
            </p:nvSpPr>
            <p:spPr bwMode="auto">
              <a:xfrm>
                <a:off x="3217" y="1095"/>
                <a:ext cx="524" cy="5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57378" name="Oval 18"/>
              <p:cNvSpPr>
                <a:spLocks noChangeAspect="1" noChangeArrowheads="1"/>
              </p:cNvSpPr>
              <p:nvPr/>
            </p:nvSpPr>
            <p:spPr bwMode="auto">
              <a:xfrm>
                <a:off x="2352" y="953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57379" name="Oval 19"/>
              <p:cNvSpPr>
                <a:spLocks noChangeAspect="1" noChangeArrowheads="1"/>
              </p:cNvSpPr>
              <p:nvPr/>
            </p:nvSpPr>
            <p:spPr bwMode="auto">
              <a:xfrm>
                <a:off x="2497" y="1380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57380" name="Oval 20"/>
              <p:cNvSpPr>
                <a:spLocks noChangeAspect="1" noChangeArrowheads="1"/>
              </p:cNvSpPr>
              <p:nvPr/>
            </p:nvSpPr>
            <p:spPr bwMode="auto">
              <a:xfrm>
                <a:off x="2927" y="1594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57381" name="Oval 21"/>
              <p:cNvSpPr>
                <a:spLocks noChangeAspect="1" noChangeArrowheads="1"/>
              </p:cNvSpPr>
              <p:nvPr/>
            </p:nvSpPr>
            <p:spPr bwMode="auto">
              <a:xfrm>
                <a:off x="3011" y="392"/>
                <a:ext cx="526" cy="51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57382" name="Oval 22"/>
              <p:cNvSpPr>
                <a:spLocks noChangeAspect="1" noChangeArrowheads="1"/>
              </p:cNvSpPr>
              <p:nvPr/>
            </p:nvSpPr>
            <p:spPr bwMode="auto">
              <a:xfrm>
                <a:off x="3442" y="627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57383" name="Oval 23"/>
              <p:cNvSpPr>
                <a:spLocks noChangeAspect="1" noChangeArrowheads="1"/>
              </p:cNvSpPr>
              <p:nvPr/>
            </p:nvSpPr>
            <p:spPr bwMode="auto">
              <a:xfrm>
                <a:off x="2688" y="912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</p:grpSp>
      </p:grpSp>
      <p:graphicFrame>
        <p:nvGraphicFramePr>
          <p:cNvPr id="5735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75626"/>
              </p:ext>
            </p:extLst>
          </p:nvPr>
        </p:nvGraphicFramePr>
        <p:xfrm>
          <a:off x="3365257" y="1935005"/>
          <a:ext cx="575896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lip" r:id="rId3" imgW="2309813" imgH="3176588" progId="">
                  <p:embed/>
                </p:oleObj>
              </mc:Choice>
              <mc:Fallback>
                <p:oleObj name="Clip" r:id="rId3" imgW="2309813" imgH="31765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257" y="1935005"/>
                        <a:ext cx="575896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Text Box 18"/>
          <p:cNvSpPr txBox="1">
            <a:spLocks noChangeArrowheads="1"/>
          </p:cNvSpPr>
          <p:nvPr/>
        </p:nvSpPr>
        <p:spPr bwMode="auto">
          <a:xfrm>
            <a:off x="2077847" y="2958475"/>
            <a:ext cx="237685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 err="1">
                <a:solidFill>
                  <a:srgbClr val="006699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1800" b="1" baseline="-25000" dirty="0" err="1">
                <a:solidFill>
                  <a:srgbClr val="00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1800" b="1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1" dirty="0">
                <a:solidFill>
                  <a:srgbClr val="006699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θ</a:t>
            </a:r>
            <a:r>
              <a:rPr lang="en-US" sz="1800" baseline="-25000" dirty="0"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1800" dirty="0"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measured</a:t>
            </a:r>
          </a:p>
        </p:txBody>
      </p:sp>
      <p:sp>
        <p:nvSpPr>
          <p:cNvPr id="57357" name="Text Box 19"/>
          <p:cNvSpPr txBox="1">
            <a:spLocks noChangeArrowheads="1"/>
          </p:cNvSpPr>
          <p:nvPr/>
        </p:nvSpPr>
        <p:spPr bwMode="auto">
          <a:xfrm>
            <a:off x="4379301" y="1654820"/>
            <a:ext cx="419539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econstructed neutrino energy</a:t>
            </a:r>
            <a:endParaRPr lang="en-US" sz="2000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57358" name="Text Box 32"/>
          <p:cNvSpPr txBox="1">
            <a:spLocks noChangeArrowheads="1"/>
          </p:cNvSpPr>
          <p:nvPr/>
        </p:nvSpPr>
        <p:spPr bwMode="auto">
          <a:xfrm>
            <a:off x="0" y="836228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259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259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600" b="1" dirty="0">
                <a:latin typeface="Arial" pitchFamily="34" charset="0"/>
                <a:cs typeface="Arial" pitchFamily="34" charset="0"/>
              </a:rPr>
              <a:t>Neutrino oscillation experiments require the determination of the neutrino energy which enters the expression of the oscillation probability.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determination is done through charged current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quasielastic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events.</a:t>
            </a:r>
          </a:p>
        </p:txBody>
      </p:sp>
      <p:pic>
        <p:nvPicPr>
          <p:cNvPr id="573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78" y="1963104"/>
            <a:ext cx="4191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0" name="Text Box 19"/>
          <p:cNvSpPr txBox="1">
            <a:spLocks noChangeArrowheads="1"/>
          </p:cNvSpPr>
          <p:nvPr/>
        </p:nvSpPr>
        <p:spPr bwMode="auto">
          <a:xfrm>
            <a:off x="5297468" y="3182297"/>
            <a:ext cx="24612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via</a:t>
            </a:r>
            <a:r>
              <a:rPr lang="en-US" sz="16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two-body </a:t>
            </a:r>
            <a:r>
              <a:rPr lang="en-US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kinematics</a:t>
            </a:r>
            <a:endParaRPr lang="en-US" sz="1600" dirty="0">
              <a:latin typeface="Arial" pitchFamily="34" charset="0"/>
              <a:ea typeface="Arial Unicode MS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30/4/2013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49096" y="3501008"/>
            <a:ext cx="9144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In reality for a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reconstructed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 distribution of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true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neutrino </a:t>
            </a:r>
          </a:p>
          <a:p>
            <a:r>
              <a:rPr lang="fr-FR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nergy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on the neutrino flux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shape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and on the cross-section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37" y="4402702"/>
            <a:ext cx="3678221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45224"/>
            <a:ext cx="562523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1667" y="0"/>
            <a:ext cx="8146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reconstruction and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oscillation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3277111" cy="5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84" y="4327544"/>
            <a:ext cx="5307886" cy="81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74755" y="6539140"/>
            <a:ext cx="4695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See</a:t>
            </a:r>
            <a:r>
              <a:rPr lang="fr-FR" sz="1600" b="1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1600" b="1" i="1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Also</a:t>
            </a:r>
            <a:r>
              <a:rPr lang="fr-FR" sz="1600" b="1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U. Mosel et al , PRC86, 054606 (2012)</a:t>
            </a:r>
          </a:p>
        </p:txBody>
      </p:sp>
    </p:spTree>
    <p:extLst>
      <p:ext uri="{BB962C8B-B14F-4D97-AF65-F5344CB8AC3E}">
        <p14:creationId xmlns:p14="http://schemas.microsoft.com/office/powerpoint/2010/main" val="20341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8" y="332656"/>
            <a:ext cx="70457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350715" y="-27384"/>
            <a:ext cx="6735107" cy="461666"/>
            <a:chOff x="193928" y="340846"/>
            <a:chExt cx="6735107" cy="461666"/>
          </a:xfrm>
        </p:grpSpPr>
        <p:sp>
          <p:nvSpPr>
            <p:cNvPr id="5" name="ZoneTexte 4"/>
            <p:cNvSpPr txBox="1"/>
            <p:nvPr/>
          </p:nvSpPr>
          <p:spPr>
            <a:xfrm>
              <a:off x="193928" y="340847"/>
              <a:ext cx="3605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Reconstructed</a:t>
              </a:r>
              <a:r>
                <a:rPr lang="fr-FR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energy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914701" y="340846"/>
              <a:ext cx="2014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True</a:t>
              </a:r>
              <a:r>
                <a:rPr lang="fr-FR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energy</a:t>
              </a:r>
              <a:endParaRPr lang="fr-F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3923928" y="491262"/>
              <a:ext cx="648072" cy="230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90406" y="3577713"/>
            <a:ext cx="6901800" cy="461665"/>
            <a:chOff x="193928" y="340847"/>
            <a:chExt cx="6901800" cy="461665"/>
          </a:xfrm>
        </p:grpSpPr>
        <p:sp>
          <p:nvSpPr>
            <p:cNvPr id="10" name="ZoneTexte 9"/>
            <p:cNvSpPr txBox="1"/>
            <p:nvPr/>
          </p:nvSpPr>
          <p:spPr>
            <a:xfrm>
              <a:off x="193928" y="340847"/>
              <a:ext cx="2014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True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energy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490254" y="340847"/>
              <a:ext cx="3605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Reconstructed</a:t>
              </a:r>
              <a:r>
                <a:rPr lang="fr-FR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400" b="1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energy</a:t>
              </a:r>
              <a:endParaRPr lang="fr-F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2439380" y="491262"/>
              <a:ext cx="648072" cy="230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3207"/>
            <a:ext cx="2793260" cy="19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43206"/>
            <a:ext cx="280915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405703" cy="11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981170" cy="30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796136" y="1171198"/>
            <a:ext cx="33478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Distribution of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a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reconstructed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due to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np-nh</a:t>
            </a:r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symmetrical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Crucial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of neutrino flux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9378"/>
            <a:ext cx="6609582" cy="6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4" y="4725144"/>
            <a:ext cx="456301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210950" y="5373216"/>
            <a:ext cx="374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Distribution of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rue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due to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np-nh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ccolade ouvrante 2"/>
          <p:cNvSpPr/>
          <p:nvPr/>
        </p:nvSpPr>
        <p:spPr>
          <a:xfrm rot="16200000">
            <a:off x="3513137" y="3698363"/>
            <a:ext cx="397664" cy="21631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-99392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T2K </a:t>
            </a:r>
            <a:r>
              <a:rPr lang="fr-FR" sz="2800" dirty="0" smtClean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n</a:t>
            </a:r>
            <a:r>
              <a:rPr lang="fr-FR" sz="2800" baseline="-25000" dirty="0" smtClean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m</a:t>
            </a:r>
            <a:r>
              <a:rPr lang="fr-FR" sz="2400" dirty="0" smtClean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</a:t>
            </a:r>
            <a:endParaRPr lang="fr-FR" sz="2400" dirty="0">
              <a:solidFill>
                <a:srgbClr val="2E1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7" y="444674"/>
            <a:ext cx="3653209" cy="173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641032" y="44624"/>
            <a:ext cx="350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omic Sans MS" pitchFamily="66" charset="0"/>
              </a:rPr>
              <a:t>T2K PRD 85, 031103 (2012)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0701"/>
            <a:ext cx="3745478" cy="206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737448" y="2792727"/>
            <a:ext cx="1978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fr-CH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CH" sz="14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H" sz="1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CH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2.65 10</a:t>
            </a:r>
            <a:r>
              <a:rPr lang="fr-CH" sz="14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fr-CH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eV</a:t>
            </a:r>
            <a:r>
              <a:rPr lang="fr-CH" sz="14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CH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707958" y="3155941"/>
            <a:ext cx="18838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fr-CH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CH" sz="1400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H" sz="1400" baseline="-25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CH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 2.43 10</a:t>
            </a:r>
            <a:r>
              <a:rPr lang="fr-CH" sz="1400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fr-CH" sz="1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eV</a:t>
            </a:r>
            <a:r>
              <a:rPr lang="fr-CH" sz="1400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CH" sz="1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3914" y="3063691"/>
            <a:ext cx="435459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the first peak region: the smeared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curve can </a:t>
            </a:r>
            <a:r>
              <a:rPr lang="en-US" dirty="0">
                <a:latin typeface="Arial" pitchFamily="34" charset="0"/>
                <a:cs typeface="Arial" pitchFamily="34" charset="0"/>
              </a:rPr>
              <a:t>be reproduced in 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unsmeared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case 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a lower value of the oscillation mass parameter  </a:t>
            </a:r>
            <a:endParaRPr lang="en-U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4782765"/>
            <a:ext cx="4626735" cy="1958603"/>
            <a:chOff x="1293813" y="1609519"/>
            <a:chExt cx="8500144" cy="38782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813" y="1609519"/>
              <a:ext cx="7385049" cy="387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"/>
            <p:cNvSpPr txBox="1">
              <a:spLocks noChangeArrowheads="1"/>
            </p:cNvSpPr>
            <p:nvPr/>
          </p:nvSpPr>
          <p:spPr bwMode="auto">
            <a:xfrm>
              <a:off x="8616033" y="1881229"/>
              <a:ext cx="1177924" cy="306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sz="1400" dirty="0"/>
                <a:t>ICHEP 2012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8245239" y="2187613"/>
              <a:ext cx="388936" cy="0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958157" y="5391085"/>
            <a:ext cx="416011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reconstruction correction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tends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make </a:t>
            </a:r>
            <a:r>
              <a:rPr lang="en-US" dirty="0">
                <a:latin typeface="Arial" pitchFamily="34" charset="0"/>
                <a:cs typeface="Arial" pitchFamily="34" charset="0"/>
              </a:rPr>
              <a:t>events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leak </a:t>
            </a:r>
            <a:r>
              <a:rPr lang="en-US" dirty="0">
                <a:latin typeface="Arial" pitchFamily="34" charset="0"/>
                <a:cs typeface="Arial" pitchFamily="34" charset="0"/>
              </a:rPr>
              <a:t>outside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high flux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region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agreement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observed trend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293096"/>
            <a:ext cx="4447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T2K oscillation electron events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06" y="423828"/>
            <a:ext cx="3606534" cy="175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88024" y="2348880"/>
            <a:ext cx="40190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latin typeface="Arial" pitchFamily="34" charset="0"/>
                <a:cs typeface="Arial" pitchFamily="34" charset="0"/>
              </a:rPr>
              <a:t>Smeared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curves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tail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Far detector: middle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hole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largely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filled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èche vers le haut 16"/>
          <p:cNvSpPr/>
          <p:nvPr/>
        </p:nvSpPr>
        <p:spPr>
          <a:xfrm>
            <a:off x="5724128" y="206084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gauche 17"/>
          <p:cNvSpPr/>
          <p:nvPr/>
        </p:nvSpPr>
        <p:spPr>
          <a:xfrm>
            <a:off x="3923928" y="3663855"/>
            <a:ext cx="829986" cy="2692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406146" y="4489956"/>
            <a:ext cx="3166251" cy="523220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Main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origin</a:t>
            </a: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np-nh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650"/>
            <a:ext cx="9144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84"/>
          <p:cNvSpPr txBox="1">
            <a:spLocks noChangeArrowheads="1"/>
          </p:cNvSpPr>
          <p:nvPr/>
        </p:nvSpPr>
        <p:spPr bwMode="auto">
          <a:xfrm>
            <a:off x="179512" y="15902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259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259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b="1" dirty="0" err="1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MiniBooNE</a:t>
            </a:r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  e and e</a:t>
            </a:r>
            <a:endParaRPr lang="en-US" b="1" dirty="0">
              <a:solidFill>
                <a:srgbClr val="2E1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07904" y="260648"/>
            <a:ext cx="28721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284785" y="260648"/>
            <a:ext cx="28721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59" name="Text Box 22"/>
          <p:cNvSpPr txBox="1">
            <a:spLocks noChangeArrowheads="1"/>
          </p:cNvSpPr>
          <p:nvPr/>
        </p:nvSpPr>
        <p:spPr bwMode="auto">
          <a:xfrm>
            <a:off x="0" y="5876926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MiniBooNE</a:t>
            </a:r>
            <a:r>
              <a:rPr lang="en-US" dirty="0">
                <a:latin typeface="Arial" pitchFamily="34" charset="0"/>
                <a:cs typeface="Arial" pitchFamily="34" charset="0"/>
              </a:rPr>
              <a:t> Anomaly: Excess of events at low energies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30/4/2013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D3EAA-B55A-4B1B-8F9A-149B79B5626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M. Martini,  TRIUMF</a:t>
            </a:r>
          </a:p>
        </p:txBody>
      </p:sp>
    </p:spTree>
    <p:extLst>
      <p:ext uri="{BB962C8B-B14F-4D97-AF65-F5344CB8AC3E}">
        <p14:creationId xmlns:p14="http://schemas.microsoft.com/office/powerpoint/2010/main" val="15505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22"/>
          <p:cNvSpPr txBox="1">
            <a:spLocks noChangeArrowheads="1"/>
          </p:cNvSpPr>
          <p:nvPr/>
        </p:nvSpPr>
        <p:spPr bwMode="auto">
          <a:xfrm>
            <a:off x="264344" y="1472271"/>
            <a:ext cx="87478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The low energy behavior of the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MiniBooNE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data favors small values of the mass parameter which concentrate the </a:t>
            </a:r>
            <a:r>
              <a:rPr lang="en-US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 flux at low energies. But small values imply, in order to have enough events, large values of sin</a:t>
            </a:r>
            <a:r>
              <a:rPr lang="en-US" sz="1600" baseline="30000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(2) which are not compatible with the constraints from other sets of data.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4485953" cy="77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86" y="159023"/>
            <a:ext cx="870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Oscillations induced by sterile neutrino; 3+1 hypothesis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48" y="2420888"/>
            <a:ext cx="5616624" cy="272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4415" y="2957912"/>
            <a:ext cx="284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Taking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account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smearing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procedure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5326909"/>
            <a:ext cx="9906000" cy="1520269"/>
            <a:chOff x="0" y="4941888"/>
            <a:chExt cx="9906000" cy="1520269"/>
          </a:xfrm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0" y="4941888"/>
              <a:ext cx="925252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dirty="0">
                  <a:latin typeface="Comic Sans MS" pitchFamily="66" charset="0"/>
                </a:rPr>
                <a:t>-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The smeared curve is shifted at lower energies (displacement of the peak 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 100 MeV)</a:t>
              </a:r>
            </a:p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-The smeared curve with 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m</a:t>
              </a:r>
              <a:r>
                <a:rPr lang="en-US" sz="1600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=0.45 eV</a:t>
              </a:r>
              <a:r>
                <a:rPr lang="en-US" sz="1600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can be reproduced in the </a:t>
              </a:r>
              <a:r>
                <a:rPr lang="en-US" sz="16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unsmeared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case with m</a:t>
              </a:r>
              <a:r>
                <a:rPr lang="en-US" sz="1600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=0.1 eV</a:t>
              </a:r>
              <a:r>
                <a:rPr lang="en-US" sz="1600" baseline="30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endParaRPr lang="en-US" sz="16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0" y="5445125"/>
              <a:ext cx="9906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Taking into account the smearing, a large mass value allows the same quality </a:t>
              </a:r>
              <a:endPara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fit of data than is obtained in the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unsmeared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case with a much smaller mass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2740025" y="6092825"/>
              <a:ext cx="7127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b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Gain for the compatibility with the existing constraints</a:t>
              </a:r>
            </a:p>
          </p:txBody>
        </p:sp>
        <p:sp>
          <p:nvSpPr>
            <p:cNvPr id="18" name="Striped Right Arrow 12"/>
            <p:cNvSpPr/>
            <p:nvPr/>
          </p:nvSpPr>
          <p:spPr>
            <a:xfrm>
              <a:off x="1520825" y="6116638"/>
              <a:ext cx="1169988" cy="336550"/>
            </a:xfrm>
            <a:prstGeom prst="stripedRightArrow">
              <a:avLst>
                <a:gd name="adj1" fmla="val 50000"/>
                <a:gd name="adj2" fmla="val 100000"/>
              </a:avLst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2047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84"/>
          <p:cNvSpPr txBox="1">
            <a:spLocks noChangeArrowheads="1"/>
          </p:cNvSpPr>
          <p:nvPr/>
        </p:nvSpPr>
        <p:spPr bwMode="auto">
          <a:xfrm>
            <a:off x="0" y="444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259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259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259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25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and effective cross sections for </a:t>
            </a:r>
            <a:r>
              <a:rPr lang="el-GR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</a:t>
            </a:r>
            <a:r>
              <a:rPr lang="fr-CH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en-US" b="1" dirty="0">
              <a:solidFill>
                <a:srgbClr val="2E1A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2166" y="2708920"/>
            <a:ext cx="4747401" cy="3384376"/>
            <a:chOff x="184639" y="620713"/>
            <a:chExt cx="5783874" cy="2660650"/>
          </a:xfrm>
        </p:grpSpPr>
        <p:pic>
          <p:nvPicPr>
            <p:cNvPr id="849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39" y="620713"/>
              <a:ext cx="5783874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0" name="TextBox 12"/>
            <p:cNvSpPr txBox="1">
              <a:spLocks noChangeArrowheads="1"/>
            </p:cNvSpPr>
            <p:nvPr/>
          </p:nvSpPr>
          <p:spPr bwMode="auto">
            <a:xfrm>
              <a:off x="5017477" y="1282700"/>
              <a:ext cx="74090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sz="9600">
                  <a:latin typeface="Times New Roman" pitchFamily="18" charset="0"/>
                  <a:cs typeface="Times New Roman" pitchFamily="18" charset="0"/>
                </a:rPr>
                <a:t>ν</a:t>
              </a:r>
              <a:endParaRPr lang="fr-CH" sz="960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146319" y="2845407"/>
            <a:ext cx="3577690" cy="3154657"/>
            <a:chOff x="4554416" y="3414714"/>
            <a:chExt cx="4387362" cy="3038475"/>
          </a:xfrm>
        </p:grpSpPr>
        <p:pic>
          <p:nvPicPr>
            <p:cNvPr id="849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416" y="3414714"/>
              <a:ext cx="4387362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1" name="TextBox 12"/>
            <p:cNvSpPr txBox="1">
              <a:spLocks noChangeArrowheads="1"/>
            </p:cNvSpPr>
            <p:nvPr/>
          </p:nvSpPr>
          <p:spPr bwMode="auto">
            <a:xfrm>
              <a:off x="7961435" y="4667250"/>
              <a:ext cx="74090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sz="9600">
                  <a:latin typeface="Times New Roman" pitchFamily="18" charset="0"/>
                  <a:cs typeface="Times New Roman" pitchFamily="18" charset="0"/>
                </a:rPr>
                <a:t>ν</a:t>
              </a:r>
              <a:endParaRPr lang="fr-CH" sz="9600"/>
            </a:p>
          </p:txBody>
        </p:sp>
        <p:cxnSp>
          <p:nvCxnSpPr>
            <p:cNvPr id="11" name="Straight Connector 19"/>
            <p:cNvCxnSpPr/>
            <p:nvPr/>
          </p:nvCxnSpPr>
          <p:spPr>
            <a:xfrm>
              <a:off x="7895493" y="5227638"/>
              <a:ext cx="7839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25" y="1179413"/>
            <a:ext cx="495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23227" y="652046"/>
            <a:ext cx="887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smeared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distribution one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defines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 « effective » cross-section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according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to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4802" y="2060848"/>
            <a:ext cx="639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 It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depends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on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particular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beam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distribution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 To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compared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MiniBoone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 data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660090" y="19050"/>
            <a:ext cx="4424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Summary   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200623" y="695331"/>
            <a:ext cx="5123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 responses treated in RPA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211758" y="1167135"/>
            <a:ext cx="8507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Unified description of several channels: </a:t>
            </a:r>
          </a:p>
        </p:txBody>
      </p:sp>
      <p:sp>
        <p:nvSpPr>
          <p:cNvPr id="86024" name="Text Box 13"/>
          <p:cNvSpPr txBox="1">
            <a:spLocks noChangeArrowheads="1"/>
          </p:cNvSpPr>
          <p:nvPr/>
        </p:nvSpPr>
        <p:spPr bwMode="auto">
          <a:xfrm>
            <a:off x="251520" y="2700985"/>
            <a:ext cx="483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Comparison with experiments  </a:t>
            </a:r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317988" y="3162650"/>
            <a:ext cx="850802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>
              <a:buFontTx/>
              <a:buChar char="•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Quasielastic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fr-CH" dirty="0">
                <a:latin typeface="Arial" pitchFamily="34" charset="0"/>
                <a:cs typeface="Arial" pitchFamily="34" charset="0"/>
              </a:rPr>
              <a:t> ,  d2</a:t>
            </a:r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fr-CH" dirty="0">
                <a:latin typeface="Arial" pitchFamily="34" charset="0"/>
                <a:cs typeface="Arial" pitchFamily="34" charset="0"/>
              </a:rPr>
              <a:t>/(</a:t>
            </a:r>
            <a:r>
              <a:rPr lang="fr-CH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l-GR" dirty="0">
                <a:latin typeface="Arial" pitchFamily="34" charset="0"/>
                <a:cs typeface="Arial" pitchFamily="34" charset="0"/>
              </a:rPr>
              <a:t>μ</a:t>
            </a:r>
            <a:r>
              <a:rPr lang="fr-CH" dirty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latin typeface="Arial" pitchFamily="34" charset="0"/>
                <a:cs typeface="Arial" pitchFamily="34" charset="0"/>
              </a:rPr>
              <a:t>dcos</a:t>
            </a:r>
            <a:r>
              <a:rPr lang="el-GR" dirty="0">
                <a:latin typeface="Arial" pitchFamily="34" charset="0"/>
                <a:cs typeface="Arial" pitchFamily="34" charset="0"/>
              </a:rPr>
              <a:t>θ</a:t>
            </a:r>
            <a:r>
              <a:rPr lang="fr-CH" dirty="0">
                <a:latin typeface="Arial" pitchFamily="34" charset="0"/>
                <a:cs typeface="Arial" pitchFamily="34" charset="0"/>
              </a:rPr>
              <a:t>) , d</a:t>
            </a:r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fr-CH" dirty="0">
                <a:latin typeface="Arial" pitchFamily="34" charset="0"/>
                <a:cs typeface="Arial" pitchFamily="34" charset="0"/>
              </a:rPr>
              <a:t>/dQ2  </a:t>
            </a:r>
            <a:r>
              <a:rPr lang="fr-CH" dirty="0" err="1">
                <a:latin typeface="Arial" pitchFamily="34" charset="0"/>
                <a:cs typeface="Arial" pitchFamily="34" charset="0"/>
              </a:rPr>
              <a:t>measured</a:t>
            </a:r>
            <a:r>
              <a:rPr lang="fr-CH" dirty="0">
                <a:latin typeface="Arial" pitchFamily="34" charset="0"/>
                <a:cs typeface="Arial" pitchFamily="34" charset="0"/>
              </a:rPr>
              <a:t> by </a:t>
            </a:r>
            <a:r>
              <a:rPr lang="fr-C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MiniBooNE</a:t>
            </a:r>
            <a:r>
              <a:rPr lang="fr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</a:t>
            </a:r>
            <a:r>
              <a:rPr lang="fr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</a:t>
            </a:r>
            <a:r>
              <a:rPr lang="fr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C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C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fr-CH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explained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latin typeface="Arial" pitchFamily="34" charset="0"/>
                <a:cs typeface="Arial" pitchFamily="34" charset="0"/>
              </a:rPr>
              <a:t>any</a:t>
            </a:r>
            <a:r>
              <a:rPr lang="fr-CH" dirty="0">
                <a:latin typeface="Arial" pitchFamily="34" charset="0"/>
                <a:cs typeface="Arial" pitchFamily="34" charset="0"/>
              </a:rPr>
              <a:t> modification of 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H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</a:t>
            </a:r>
            <a:r>
              <a:rPr lang="fr-C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including</a:t>
            </a:r>
            <a:r>
              <a:rPr lang="fr-C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fr-C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np-nh</a:t>
            </a:r>
            <a:r>
              <a:rPr lang="fr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channel</a:t>
            </a:r>
            <a:endParaRPr lang="fr-C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pPr indent="-285750"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Agreement with the recent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Antineutrino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MiniBooNE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CCQE </a:t>
            </a:r>
            <a:r>
              <a:rPr lang="en-US" dirty="0"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323528" y="1628800"/>
            <a:ext cx="844208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Quasielastic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Pion production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Multinucleon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emission (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np-nh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excitations)</a:t>
            </a:r>
          </a:p>
        </p:txBody>
      </p:sp>
      <p:sp>
        <p:nvSpPr>
          <p:cNvPr id="86028" name="Text Box 22"/>
          <p:cNvSpPr txBox="1">
            <a:spLocks noChangeArrowheads="1"/>
          </p:cNvSpPr>
          <p:nvPr/>
        </p:nvSpPr>
        <p:spPr bwMode="auto">
          <a:xfrm>
            <a:off x="288684" y="4551214"/>
            <a:ext cx="478594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>
                <a:solidFill>
                  <a:srgbClr val="2E1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Neutrino energy reconstruction </a:t>
            </a:r>
          </a:p>
        </p:txBody>
      </p:sp>
      <p:pic>
        <p:nvPicPr>
          <p:cNvPr id="8602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96" y="4508351"/>
            <a:ext cx="51288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35031"/>
            <a:ext cx="514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-Right Arrow 16"/>
          <p:cNvSpPr/>
          <p:nvPr/>
        </p:nvSpPr>
        <p:spPr>
          <a:xfrm flipV="1">
            <a:off x="5597889" y="4677895"/>
            <a:ext cx="530469" cy="20859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86032" name="Text Box 22"/>
          <p:cNvSpPr txBox="1">
            <a:spLocks noChangeArrowheads="1"/>
          </p:cNvSpPr>
          <p:nvPr/>
        </p:nvSpPr>
        <p:spPr bwMode="auto">
          <a:xfrm>
            <a:off x="288684" y="5013176"/>
            <a:ext cx="902530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T2K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agreement with </a:t>
            </a:r>
            <a:r>
              <a:rPr lang="fr-FR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data</a:t>
            </a:r>
          </a:p>
          <a:p>
            <a:pPr indent="-285750">
              <a:buFontTx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T2K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en-US" baseline="-2500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MiniBooNE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the energy reconstruction correction is expected to lead to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an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improvment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the best fit oscillation mass parameters </a:t>
            </a:r>
          </a:p>
          <a:p>
            <a:pPr indent="-285750"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MiniBooNE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our smearing procedure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improves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compatibility with existing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constraints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0673" y="-27384"/>
            <a:ext cx="9468544" cy="62072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Importance of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neutrino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physics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0495" y="620689"/>
            <a:ext cx="8507288" cy="2736304"/>
          </a:xfrm>
        </p:spPr>
        <p:txBody>
          <a:bodyPr>
            <a:no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Neutrinos are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detected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nuclei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neutrino-nucleus interaction has to </a:t>
            </a:r>
            <a:r>
              <a:rPr lang="fr-FR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</a:t>
            </a:r>
            <a:r>
              <a:rPr lang="fr-FR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fully</a:t>
            </a:r>
            <a:r>
              <a:rPr lang="fr-FR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understood</a:t>
            </a:r>
            <a:endParaRPr lang="fr-FR" sz="2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For neutrino in (or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)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range, the dominant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FR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quasi-</a:t>
            </a:r>
            <a:r>
              <a:rPr lang="fr-FR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</a:t>
            </a:r>
            <a:r>
              <a:rPr lang="fr-FR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knock-out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nucleon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but more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processes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and/or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-body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play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important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</a:t>
            </a:r>
            <a:r>
              <a:rPr lang="fr-FR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nucleon</a:t>
            </a:r>
            <a:r>
              <a:rPr lang="fr-FR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ejection</a:t>
            </a:r>
            <a:r>
              <a:rPr lang="fr-FR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not </a:t>
            </a:r>
            <a:r>
              <a:rPr lang="fr-FR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always</a:t>
            </a:r>
            <a:r>
              <a:rPr lang="fr-FR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experimentally</a:t>
            </a:r>
            <a:r>
              <a:rPr lang="fr-FR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distinguishable</a:t>
            </a:r>
            <a:endParaRPr lang="fr-FR" sz="20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nuclear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in </a:t>
            </a:r>
            <a:r>
              <a:rPr lang="fr-FR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neutrino </a:t>
            </a:r>
            <a:r>
              <a:rPr lang="fr-FR" sz="20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</a:t>
            </a:r>
            <a:r>
              <a:rPr lang="fr-FR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reconstruction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for 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of neutrino oscillation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experiments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96" y="6107141"/>
            <a:ext cx="6288392" cy="70623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9045" y="4582129"/>
            <a:ext cx="2209800" cy="2109787"/>
            <a:chOff x="4224" y="2112"/>
            <a:chExt cx="1392" cy="1584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224" y="2112"/>
              <a:ext cx="1392" cy="1584"/>
              <a:chOff x="4224" y="2256"/>
              <a:chExt cx="1392" cy="1584"/>
            </a:xfrm>
          </p:grpSpPr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4992" y="2256"/>
                <a:ext cx="624" cy="1584"/>
                <a:chOff x="4704" y="2160"/>
                <a:chExt cx="624" cy="1584"/>
              </a:xfrm>
            </p:grpSpPr>
            <p:grpSp>
              <p:nvGrpSpPr>
                <p:cNvPr id="20" name="Group 16"/>
                <p:cNvGrpSpPr>
                  <a:grpSpLocks/>
                </p:cNvGrpSpPr>
                <p:nvPr/>
              </p:nvGrpSpPr>
              <p:grpSpPr bwMode="auto">
                <a:xfrm>
                  <a:off x="4704" y="2688"/>
                  <a:ext cx="336" cy="1056"/>
                  <a:chOff x="4704" y="2688"/>
                  <a:chExt cx="336" cy="1056"/>
                </a:xfrm>
              </p:grpSpPr>
              <p:sp>
                <p:nvSpPr>
                  <p:cNvPr id="22" name="Oval 14" descr="blanc)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2688"/>
                    <a:ext cx="336" cy="336"/>
                  </a:xfrm>
                  <a:prstGeom prst="ellipse">
                    <a:avLst/>
                  </a:prstGeom>
                  <a:pattFill prst="dkUpDiag">
                    <a:fgClr>
                      <a:schemeClr val="tx2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3024"/>
                    <a:ext cx="0" cy="72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944" y="2160"/>
                  <a:ext cx="384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" name="Group 25"/>
              <p:cNvGrpSpPr>
                <a:grpSpLocks/>
              </p:cNvGrpSpPr>
              <p:nvPr/>
            </p:nvGrpSpPr>
            <p:grpSpPr bwMode="auto">
              <a:xfrm>
                <a:off x="4224" y="2400"/>
                <a:ext cx="768" cy="960"/>
                <a:chOff x="4224" y="2400"/>
                <a:chExt cx="768" cy="960"/>
              </a:xfrm>
            </p:grpSpPr>
            <p:grpSp>
              <p:nvGrpSpPr>
                <p:cNvPr id="14" name="Group 23"/>
                <p:cNvGrpSpPr>
                  <a:grpSpLocks/>
                </p:cNvGrpSpPr>
                <p:nvPr/>
              </p:nvGrpSpPr>
              <p:grpSpPr bwMode="auto">
                <a:xfrm>
                  <a:off x="4224" y="2400"/>
                  <a:ext cx="336" cy="960"/>
                  <a:chOff x="4128" y="2448"/>
                  <a:chExt cx="336" cy="960"/>
                </a:xfrm>
              </p:grpSpPr>
              <p:grpSp>
                <p:nvGrpSpPr>
                  <p:cNvPr id="1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128" y="2928"/>
                    <a:ext cx="336" cy="480"/>
                    <a:chOff x="4128" y="2928"/>
                    <a:chExt cx="336" cy="480"/>
                  </a:xfrm>
                </p:grpSpPr>
                <p:sp>
                  <p:nvSpPr>
                    <p:cNvPr id="18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928"/>
                      <a:ext cx="144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" name="Line 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3072"/>
                      <a:ext cx="240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7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6" y="2448"/>
                    <a:ext cx="0" cy="4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5" name="Freeform 24"/>
                <p:cNvSpPr>
                  <a:spLocks/>
                </p:cNvSpPr>
                <p:nvPr/>
              </p:nvSpPr>
              <p:spPr bwMode="auto">
                <a:xfrm>
                  <a:off x="4560" y="2816"/>
                  <a:ext cx="432" cy="232"/>
                </a:xfrm>
                <a:custGeom>
                  <a:avLst/>
                  <a:gdLst>
                    <a:gd name="T0" fmla="*/ 0 w 432"/>
                    <a:gd name="T1" fmla="*/ 112 h 232"/>
                    <a:gd name="T2" fmla="*/ 48 w 432"/>
                    <a:gd name="T3" fmla="*/ 16 h 232"/>
                    <a:gd name="T4" fmla="*/ 96 w 432"/>
                    <a:gd name="T5" fmla="*/ 208 h 232"/>
                    <a:gd name="T6" fmla="*/ 144 w 432"/>
                    <a:gd name="T7" fmla="*/ 16 h 232"/>
                    <a:gd name="T8" fmla="*/ 192 w 432"/>
                    <a:gd name="T9" fmla="*/ 208 h 232"/>
                    <a:gd name="T10" fmla="*/ 240 w 432"/>
                    <a:gd name="T11" fmla="*/ 16 h 232"/>
                    <a:gd name="T12" fmla="*/ 288 w 432"/>
                    <a:gd name="T13" fmla="*/ 160 h 232"/>
                    <a:gd name="T14" fmla="*/ 288 w 432"/>
                    <a:gd name="T15" fmla="*/ 208 h 232"/>
                    <a:gd name="T16" fmla="*/ 336 w 432"/>
                    <a:gd name="T17" fmla="*/ 16 h 232"/>
                    <a:gd name="T18" fmla="*/ 384 w 432"/>
                    <a:gd name="T19" fmla="*/ 208 h 232"/>
                    <a:gd name="T20" fmla="*/ 432 w 432"/>
                    <a:gd name="T21" fmla="*/ 64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2" h="232">
                      <a:moveTo>
                        <a:pt x="0" y="112"/>
                      </a:moveTo>
                      <a:cubicBezTo>
                        <a:pt x="16" y="56"/>
                        <a:pt x="32" y="0"/>
                        <a:pt x="48" y="16"/>
                      </a:cubicBezTo>
                      <a:cubicBezTo>
                        <a:pt x="64" y="32"/>
                        <a:pt x="80" y="208"/>
                        <a:pt x="96" y="208"/>
                      </a:cubicBezTo>
                      <a:cubicBezTo>
                        <a:pt x="112" y="208"/>
                        <a:pt x="128" y="16"/>
                        <a:pt x="144" y="16"/>
                      </a:cubicBezTo>
                      <a:cubicBezTo>
                        <a:pt x="160" y="16"/>
                        <a:pt x="176" y="208"/>
                        <a:pt x="192" y="208"/>
                      </a:cubicBezTo>
                      <a:cubicBezTo>
                        <a:pt x="208" y="208"/>
                        <a:pt x="224" y="24"/>
                        <a:pt x="240" y="16"/>
                      </a:cubicBezTo>
                      <a:cubicBezTo>
                        <a:pt x="256" y="8"/>
                        <a:pt x="280" y="128"/>
                        <a:pt x="288" y="160"/>
                      </a:cubicBezTo>
                      <a:cubicBezTo>
                        <a:pt x="296" y="192"/>
                        <a:pt x="280" y="232"/>
                        <a:pt x="288" y="208"/>
                      </a:cubicBezTo>
                      <a:cubicBezTo>
                        <a:pt x="296" y="184"/>
                        <a:pt x="320" y="16"/>
                        <a:pt x="336" y="16"/>
                      </a:cubicBezTo>
                      <a:cubicBezTo>
                        <a:pt x="352" y="16"/>
                        <a:pt x="368" y="200"/>
                        <a:pt x="384" y="208"/>
                      </a:cubicBezTo>
                      <a:cubicBezTo>
                        <a:pt x="400" y="216"/>
                        <a:pt x="424" y="88"/>
                        <a:pt x="432" y="64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aphicFrame>
          <p:nvGraphicFramePr>
            <p:cNvPr id="1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7762139"/>
                </p:ext>
              </p:extLst>
            </p:nvPr>
          </p:nvGraphicFramePr>
          <p:xfrm>
            <a:off x="4517" y="2880"/>
            <a:ext cx="475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8" name="Equation" r:id="rId4" imgW="368280" imgH="291960" progId="Equation.3">
                    <p:embed/>
                  </p:oleObj>
                </mc:Choice>
                <mc:Fallback>
                  <p:oleObj name="Equation" r:id="rId4" imgW="3682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7" y="2880"/>
                          <a:ext cx="475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ZoneTexte 3"/>
          <p:cNvSpPr txBox="1"/>
          <p:nvPr/>
        </p:nvSpPr>
        <p:spPr>
          <a:xfrm>
            <a:off x="68319" y="444957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ymbol" pitchFamily="18" charset="2"/>
              </a:rPr>
              <a:t>m</a:t>
            </a:r>
            <a:endParaRPr lang="fr-FR" sz="3200" b="1" dirty="0">
              <a:latin typeface="Symbol" pitchFamily="18" charset="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0761" y="5760200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ymbol" pitchFamily="18" charset="2"/>
              </a:rPr>
              <a:t>n</a:t>
            </a:r>
            <a:endParaRPr lang="fr-FR" sz="3200" b="1" dirty="0">
              <a:latin typeface="Symbol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99245" y="6107141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I0&gt;</a:t>
            </a:r>
            <a:endParaRPr lang="fr-FR" sz="3200" dirty="0"/>
          </a:p>
        </p:txBody>
      </p:sp>
      <p:sp>
        <p:nvSpPr>
          <p:cNvPr id="26" name="Rectangle 25"/>
          <p:cNvSpPr/>
          <p:nvPr/>
        </p:nvSpPr>
        <p:spPr>
          <a:xfrm>
            <a:off x="1357941" y="4399677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In&gt;</a:t>
            </a:r>
            <a:endParaRPr lang="fr-FR" sz="3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676097" y="3429000"/>
            <a:ext cx="6145702" cy="261610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Theoretical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tool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response-functions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to excitation </a:t>
            </a:r>
            <a:r>
              <a:rPr lang="fr-FR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operators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pin-isospin 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(+ Delta)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2E1AA6"/>
                </a:solidFill>
                <a:latin typeface="Arial" pitchFamily="34" charset="0"/>
                <a:cs typeface="Arial" pitchFamily="34" charset="0"/>
              </a:rPr>
              <a:t>Isospin (</a:t>
            </a:r>
            <a:r>
              <a:rPr lang="fr-FR" sz="2000" b="1" dirty="0" err="1">
                <a:solidFill>
                  <a:srgbClr val="2E1AA6"/>
                </a:solidFill>
                <a:latin typeface="Arial" pitchFamily="34" charset="0"/>
                <a:cs typeface="Arial" pitchFamily="34" charset="0"/>
              </a:rPr>
              <a:t>isovector</a:t>
            </a:r>
            <a:r>
              <a:rPr lang="fr-FR" sz="2000" b="1" dirty="0">
                <a:solidFill>
                  <a:srgbClr val="2E1AA6"/>
                </a:solidFill>
                <a:latin typeface="Arial" pitchFamily="34" charset="0"/>
                <a:cs typeface="Arial" pitchFamily="34" charset="0"/>
              </a:rPr>
              <a:t> charge) 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23" y="4149080"/>
            <a:ext cx="3851921" cy="6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65" y="4655443"/>
            <a:ext cx="2952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82" y="5528069"/>
            <a:ext cx="386939" cy="4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21069" y="5127959"/>
            <a:ext cx="392607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RESPONSE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fr-FR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6372200" y="4581128"/>
            <a:ext cx="18722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300192" y="5013176"/>
            <a:ext cx="169872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9" name="Flèche courbée vers la gauche 2048"/>
          <p:cNvSpPr/>
          <p:nvPr/>
        </p:nvSpPr>
        <p:spPr>
          <a:xfrm>
            <a:off x="8605768" y="4581128"/>
            <a:ext cx="358720" cy="54683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976438"/>
            <a:ext cx="42767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7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1194" y="-27384"/>
            <a:ext cx="894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unified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description  of neutrino-nucleus  interaction in the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GeV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regime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role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2p-2h excitations  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1286674" y="1120668"/>
            <a:ext cx="1634835" cy="1303500"/>
            <a:chOff x="983814" y="2037643"/>
            <a:chExt cx="1634835" cy="1303500"/>
          </a:xfrm>
        </p:grpSpPr>
        <p:sp>
          <p:nvSpPr>
            <p:cNvPr id="7" name="Oval 22"/>
            <p:cNvSpPr>
              <a:spLocks noChangeAspect="1" noChangeArrowheads="1"/>
            </p:cNvSpPr>
            <p:nvPr/>
          </p:nvSpPr>
          <p:spPr bwMode="auto">
            <a:xfrm>
              <a:off x="1916796" y="3139132"/>
              <a:ext cx="199665" cy="20201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983814" y="2565056"/>
              <a:ext cx="603837" cy="620870"/>
              <a:chOff x="2352" y="384"/>
              <a:chExt cx="1728" cy="1728"/>
            </a:xfrm>
          </p:grpSpPr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2352" y="384"/>
                <a:ext cx="1728" cy="170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CH"/>
              </a:p>
            </p:txBody>
          </p:sp>
          <p:sp>
            <p:nvSpPr>
              <p:cNvPr id="14" name="Oval 27"/>
              <p:cNvSpPr>
                <a:spLocks noChangeAspect="1" noChangeArrowheads="1"/>
              </p:cNvSpPr>
              <p:nvPr/>
            </p:nvSpPr>
            <p:spPr bwMode="auto">
              <a:xfrm>
                <a:off x="3543" y="1029"/>
                <a:ext cx="526" cy="5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5" name="Oval 28"/>
              <p:cNvSpPr>
                <a:spLocks noChangeAspect="1" noChangeArrowheads="1"/>
              </p:cNvSpPr>
              <p:nvPr/>
            </p:nvSpPr>
            <p:spPr bwMode="auto">
              <a:xfrm>
                <a:off x="2920" y="1232"/>
                <a:ext cx="524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6" name="Oval 29"/>
              <p:cNvSpPr>
                <a:spLocks noChangeAspect="1" noChangeArrowheads="1"/>
              </p:cNvSpPr>
              <p:nvPr/>
            </p:nvSpPr>
            <p:spPr bwMode="auto">
              <a:xfrm>
                <a:off x="3366" y="1387"/>
                <a:ext cx="525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7" name="Oval 30"/>
              <p:cNvSpPr>
                <a:spLocks noChangeAspect="1" noChangeArrowheads="1"/>
              </p:cNvSpPr>
              <p:nvPr/>
            </p:nvSpPr>
            <p:spPr bwMode="auto">
              <a:xfrm>
                <a:off x="2927" y="811"/>
                <a:ext cx="526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8" name="Oval 31"/>
              <p:cNvSpPr>
                <a:spLocks noChangeAspect="1" noChangeArrowheads="1"/>
              </p:cNvSpPr>
              <p:nvPr/>
            </p:nvSpPr>
            <p:spPr bwMode="auto">
              <a:xfrm>
                <a:off x="2571" y="526"/>
                <a:ext cx="526" cy="52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9" name="Oval 32"/>
              <p:cNvSpPr>
                <a:spLocks noChangeAspect="1" noChangeArrowheads="1"/>
              </p:cNvSpPr>
              <p:nvPr/>
            </p:nvSpPr>
            <p:spPr bwMode="auto">
              <a:xfrm>
                <a:off x="3217" y="1095"/>
                <a:ext cx="524" cy="5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20" name="Oval 33"/>
              <p:cNvSpPr>
                <a:spLocks noChangeAspect="1" noChangeArrowheads="1"/>
              </p:cNvSpPr>
              <p:nvPr/>
            </p:nvSpPr>
            <p:spPr bwMode="auto">
              <a:xfrm>
                <a:off x="2352" y="953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21" name="Oval 34"/>
              <p:cNvSpPr>
                <a:spLocks noChangeAspect="1" noChangeArrowheads="1"/>
              </p:cNvSpPr>
              <p:nvPr/>
            </p:nvSpPr>
            <p:spPr bwMode="auto">
              <a:xfrm>
                <a:off x="2497" y="1380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22" name="Oval 35"/>
              <p:cNvSpPr>
                <a:spLocks noChangeAspect="1" noChangeArrowheads="1"/>
              </p:cNvSpPr>
              <p:nvPr/>
            </p:nvSpPr>
            <p:spPr bwMode="auto">
              <a:xfrm>
                <a:off x="2927" y="1594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23" name="Oval 36"/>
              <p:cNvSpPr>
                <a:spLocks noChangeAspect="1" noChangeArrowheads="1"/>
              </p:cNvSpPr>
              <p:nvPr/>
            </p:nvSpPr>
            <p:spPr bwMode="auto">
              <a:xfrm>
                <a:off x="3011" y="392"/>
                <a:ext cx="526" cy="51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24" name="Oval 37"/>
              <p:cNvSpPr>
                <a:spLocks noChangeAspect="1" noChangeArrowheads="1"/>
              </p:cNvSpPr>
              <p:nvPr/>
            </p:nvSpPr>
            <p:spPr bwMode="auto">
              <a:xfrm>
                <a:off x="3442" y="627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25" name="Oval 38"/>
              <p:cNvSpPr>
                <a:spLocks noChangeAspect="1" noChangeArrowheads="1"/>
              </p:cNvSpPr>
              <p:nvPr/>
            </p:nvSpPr>
            <p:spPr bwMode="auto">
              <a:xfrm>
                <a:off x="2688" y="912"/>
                <a:ext cx="524" cy="5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endParaRPr lang="en-US" sz="2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9" name="Oval 89"/>
            <p:cNvSpPr>
              <a:spLocks noChangeAspect="1" noChangeArrowheads="1"/>
            </p:cNvSpPr>
            <p:nvPr/>
          </p:nvSpPr>
          <p:spPr bwMode="auto">
            <a:xfrm>
              <a:off x="2464967" y="2512556"/>
              <a:ext cx="153682" cy="15521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endParaRPr lang="en-US" sz="20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0" name="Text Box 90"/>
            <p:cNvSpPr txBox="1">
              <a:spLocks noChangeArrowheads="1"/>
            </p:cNvSpPr>
            <p:nvPr/>
          </p:nvSpPr>
          <p:spPr bwMode="auto">
            <a:xfrm>
              <a:off x="2347606" y="2037643"/>
              <a:ext cx="261380" cy="3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>
                  <a:solidFill>
                    <a:schemeClr val="hlink"/>
                  </a:solidFill>
                  <a:latin typeface="Comic Sans MS" pitchFamily="66" charset="0"/>
                </a:rPr>
                <a:t>μ</a:t>
              </a:r>
            </a:p>
          </p:txBody>
        </p:sp>
        <p:sp>
          <p:nvSpPr>
            <p:cNvPr id="11" name="Line 91"/>
            <p:cNvSpPr>
              <a:spLocks noChangeShapeType="1"/>
            </p:cNvSpPr>
            <p:nvPr/>
          </p:nvSpPr>
          <p:spPr bwMode="auto">
            <a:xfrm flipV="1">
              <a:off x="1642104" y="2461198"/>
              <a:ext cx="822863" cy="311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92"/>
            <p:cNvSpPr>
              <a:spLocks noChangeShapeType="1"/>
            </p:cNvSpPr>
            <p:nvPr/>
          </p:nvSpPr>
          <p:spPr bwMode="auto">
            <a:xfrm>
              <a:off x="1696559" y="2926850"/>
              <a:ext cx="274691" cy="1552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67118" y="1591234"/>
            <a:ext cx="864577" cy="793750"/>
            <a:chOff x="51289" y="1050925"/>
            <a:chExt cx="864577" cy="793750"/>
          </a:xfrm>
        </p:grpSpPr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51289" y="1268413"/>
              <a:ext cx="864577" cy="576262"/>
              <a:chOff x="240" y="624"/>
              <a:chExt cx="1392" cy="631"/>
            </a:xfrm>
          </p:grpSpPr>
          <p:pic>
            <p:nvPicPr>
              <p:cNvPr id="70" name="Picture 2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624"/>
                <a:ext cx="1248" cy="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Line 26"/>
              <p:cNvSpPr>
                <a:spLocks noChangeShapeType="1"/>
              </p:cNvSpPr>
              <p:nvPr/>
            </p:nvSpPr>
            <p:spPr bwMode="auto">
              <a:xfrm>
                <a:off x="1488" y="91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9" name="Text Box 27"/>
            <p:cNvSpPr txBox="1">
              <a:spLocks noChangeArrowheads="1"/>
            </p:cNvSpPr>
            <p:nvPr/>
          </p:nvSpPr>
          <p:spPr bwMode="auto">
            <a:xfrm>
              <a:off x="230066" y="1050925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Ʋ</a:t>
              </a:r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3754749" y="1304867"/>
            <a:ext cx="1656184" cy="1126624"/>
            <a:chOff x="6648451" y="811213"/>
            <a:chExt cx="2271946" cy="1722438"/>
          </a:xfrm>
        </p:grpSpPr>
        <p:sp>
          <p:nvSpPr>
            <p:cNvPr id="83" name="Oval 23"/>
            <p:cNvSpPr>
              <a:spLocks noChangeAspect="1" noChangeArrowheads="1"/>
            </p:cNvSpPr>
            <p:nvPr/>
          </p:nvSpPr>
          <p:spPr bwMode="auto">
            <a:xfrm>
              <a:off x="7844205" y="1963739"/>
              <a:ext cx="241788" cy="28098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  <p:sp>
          <p:nvSpPr>
            <p:cNvPr id="84" name="Oval 24"/>
            <p:cNvSpPr>
              <a:spLocks noChangeAspect="1" noChangeArrowheads="1"/>
            </p:cNvSpPr>
            <p:nvPr/>
          </p:nvSpPr>
          <p:spPr bwMode="auto">
            <a:xfrm>
              <a:off x="7669823" y="2252664"/>
              <a:ext cx="241789" cy="28098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  <p:grpSp>
          <p:nvGrpSpPr>
            <p:cNvPr id="85" name="Group 39"/>
            <p:cNvGrpSpPr>
              <a:grpSpLocks/>
            </p:cNvGrpSpPr>
            <p:nvPr/>
          </p:nvGrpSpPr>
          <p:grpSpPr bwMode="auto">
            <a:xfrm>
              <a:off x="6648451" y="1387476"/>
              <a:ext cx="731226" cy="936625"/>
              <a:chOff x="2352" y="384"/>
              <a:chExt cx="1728" cy="1728"/>
            </a:xfrm>
          </p:grpSpPr>
          <p:sp>
            <p:nvSpPr>
              <p:cNvPr id="91" name="Oval 40"/>
              <p:cNvSpPr>
                <a:spLocks noChangeArrowheads="1"/>
              </p:cNvSpPr>
              <p:nvPr/>
            </p:nvSpPr>
            <p:spPr bwMode="auto">
              <a:xfrm>
                <a:off x="2352" y="384"/>
                <a:ext cx="1728" cy="170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CH"/>
              </a:p>
            </p:txBody>
          </p:sp>
          <p:sp>
            <p:nvSpPr>
              <p:cNvPr id="92" name="Oval 41"/>
              <p:cNvSpPr>
                <a:spLocks noChangeAspect="1" noChangeArrowheads="1"/>
              </p:cNvSpPr>
              <p:nvPr/>
            </p:nvSpPr>
            <p:spPr bwMode="auto">
              <a:xfrm>
                <a:off x="3543" y="1029"/>
                <a:ext cx="526" cy="5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93" name="Oval 42"/>
              <p:cNvSpPr>
                <a:spLocks noChangeAspect="1" noChangeArrowheads="1"/>
              </p:cNvSpPr>
              <p:nvPr/>
            </p:nvSpPr>
            <p:spPr bwMode="auto">
              <a:xfrm>
                <a:off x="2920" y="1232"/>
                <a:ext cx="524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94" name="Oval 43"/>
              <p:cNvSpPr>
                <a:spLocks noChangeAspect="1" noChangeArrowheads="1"/>
              </p:cNvSpPr>
              <p:nvPr/>
            </p:nvSpPr>
            <p:spPr bwMode="auto">
              <a:xfrm>
                <a:off x="3366" y="1387"/>
                <a:ext cx="525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5" name="Oval 44"/>
              <p:cNvSpPr>
                <a:spLocks noChangeAspect="1" noChangeArrowheads="1"/>
              </p:cNvSpPr>
              <p:nvPr/>
            </p:nvSpPr>
            <p:spPr bwMode="auto">
              <a:xfrm>
                <a:off x="2927" y="811"/>
                <a:ext cx="526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6" name="Oval 45"/>
              <p:cNvSpPr>
                <a:spLocks noChangeAspect="1" noChangeArrowheads="1"/>
              </p:cNvSpPr>
              <p:nvPr/>
            </p:nvSpPr>
            <p:spPr bwMode="auto">
              <a:xfrm>
                <a:off x="2571" y="526"/>
                <a:ext cx="526" cy="52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7" name="Oval 46"/>
              <p:cNvSpPr>
                <a:spLocks noChangeAspect="1" noChangeArrowheads="1"/>
              </p:cNvSpPr>
              <p:nvPr/>
            </p:nvSpPr>
            <p:spPr bwMode="auto">
              <a:xfrm>
                <a:off x="3217" y="1095"/>
                <a:ext cx="524" cy="5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98" name="Oval 47"/>
              <p:cNvSpPr>
                <a:spLocks noChangeAspect="1" noChangeArrowheads="1"/>
              </p:cNvSpPr>
              <p:nvPr/>
            </p:nvSpPr>
            <p:spPr bwMode="auto">
              <a:xfrm>
                <a:off x="2352" y="953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99" name="Oval 48"/>
              <p:cNvSpPr>
                <a:spLocks noChangeAspect="1" noChangeArrowheads="1"/>
              </p:cNvSpPr>
              <p:nvPr/>
            </p:nvSpPr>
            <p:spPr bwMode="auto">
              <a:xfrm>
                <a:off x="2497" y="1380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00" name="Oval 49"/>
              <p:cNvSpPr>
                <a:spLocks noChangeAspect="1" noChangeArrowheads="1"/>
              </p:cNvSpPr>
              <p:nvPr/>
            </p:nvSpPr>
            <p:spPr bwMode="auto">
              <a:xfrm>
                <a:off x="2927" y="1594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01" name="Oval 50"/>
              <p:cNvSpPr>
                <a:spLocks noChangeAspect="1" noChangeArrowheads="1"/>
              </p:cNvSpPr>
              <p:nvPr/>
            </p:nvSpPr>
            <p:spPr bwMode="auto">
              <a:xfrm>
                <a:off x="3011" y="392"/>
                <a:ext cx="526" cy="51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02" name="Oval 51"/>
              <p:cNvSpPr>
                <a:spLocks noChangeAspect="1" noChangeArrowheads="1"/>
              </p:cNvSpPr>
              <p:nvPr/>
            </p:nvSpPr>
            <p:spPr bwMode="auto">
              <a:xfrm>
                <a:off x="3442" y="627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03" name="Oval 52"/>
              <p:cNvSpPr>
                <a:spLocks noChangeAspect="1" noChangeArrowheads="1"/>
              </p:cNvSpPr>
              <p:nvPr/>
            </p:nvSpPr>
            <p:spPr bwMode="auto">
              <a:xfrm>
                <a:off x="2688" y="912"/>
                <a:ext cx="524" cy="5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</p:grpSp>
        <p:sp>
          <p:nvSpPr>
            <p:cNvPr id="86" name="Line 93"/>
            <p:cNvSpPr>
              <a:spLocks noChangeShapeType="1"/>
            </p:cNvSpPr>
            <p:nvPr/>
          </p:nvSpPr>
          <p:spPr bwMode="auto">
            <a:xfrm flipV="1">
              <a:off x="7445619" y="1244601"/>
              <a:ext cx="996462" cy="36036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94"/>
            <p:cNvSpPr>
              <a:spLocks noChangeAspect="1" noChangeArrowheads="1"/>
            </p:cNvSpPr>
            <p:nvPr/>
          </p:nvSpPr>
          <p:spPr bwMode="auto">
            <a:xfrm>
              <a:off x="8509489" y="1244600"/>
              <a:ext cx="186103" cy="215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endParaRPr lang="en-US" sz="20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88" name="Text Box 95"/>
            <p:cNvSpPr txBox="1">
              <a:spLocks noChangeArrowheads="1"/>
            </p:cNvSpPr>
            <p:nvPr/>
          </p:nvSpPr>
          <p:spPr bwMode="auto">
            <a:xfrm>
              <a:off x="8575431" y="811213"/>
              <a:ext cx="344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pitchFamily="66" charset="0"/>
                </a:rPr>
                <a:t>μ</a:t>
              </a:r>
            </a:p>
          </p:txBody>
        </p:sp>
        <p:sp>
          <p:nvSpPr>
            <p:cNvPr id="89" name="Line 96"/>
            <p:cNvSpPr>
              <a:spLocks noChangeShapeType="1"/>
            </p:cNvSpPr>
            <p:nvPr/>
          </p:nvSpPr>
          <p:spPr bwMode="auto">
            <a:xfrm>
              <a:off x="7445620" y="1747838"/>
              <a:ext cx="332642" cy="2159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7445620" y="1963739"/>
              <a:ext cx="199292" cy="2889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6879973" y="1351158"/>
            <a:ext cx="1635649" cy="950633"/>
            <a:chOff x="2296258" y="2708275"/>
            <a:chExt cx="2238243" cy="1728788"/>
          </a:xfrm>
        </p:grpSpPr>
        <p:grpSp>
          <p:nvGrpSpPr>
            <p:cNvPr id="105" name="Group 53"/>
            <p:cNvGrpSpPr>
              <a:grpSpLocks/>
            </p:cNvGrpSpPr>
            <p:nvPr/>
          </p:nvGrpSpPr>
          <p:grpSpPr bwMode="auto">
            <a:xfrm>
              <a:off x="2296258" y="3357564"/>
              <a:ext cx="731226" cy="935037"/>
              <a:chOff x="2352" y="384"/>
              <a:chExt cx="1728" cy="1728"/>
            </a:xfrm>
          </p:grpSpPr>
          <p:sp>
            <p:nvSpPr>
              <p:cNvPr id="114" name="Oval 54"/>
              <p:cNvSpPr>
                <a:spLocks noChangeArrowheads="1"/>
              </p:cNvSpPr>
              <p:nvPr/>
            </p:nvSpPr>
            <p:spPr bwMode="auto">
              <a:xfrm>
                <a:off x="2352" y="384"/>
                <a:ext cx="1728" cy="170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CH"/>
              </a:p>
            </p:txBody>
          </p:sp>
          <p:sp>
            <p:nvSpPr>
              <p:cNvPr id="115" name="Oval 55"/>
              <p:cNvSpPr>
                <a:spLocks noChangeAspect="1" noChangeArrowheads="1"/>
              </p:cNvSpPr>
              <p:nvPr/>
            </p:nvSpPr>
            <p:spPr bwMode="auto">
              <a:xfrm>
                <a:off x="3543" y="1029"/>
                <a:ext cx="526" cy="52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16" name="Oval 56"/>
              <p:cNvSpPr>
                <a:spLocks noChangeAspect="1" noChangeArrowheads="1"/>
              </p:cNvSpPr>
              <p:nvPr/>
            </p:nvSpPr>
            <p:spPr bwMode="auto">
              <a:xfrm>
                <a:off x="2920" y="1232"/>
                <a:ext cx="524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17" name="Oval 57"/>
              <p:cNvSpPr>
                <a:spLocks noChangeAspect="1" noChangeArrowheads="1"/>
              </p:cNvSpPr>
              <p:nvPr/>
            </p:nvSpPr>
            <p:spPr bwMode="auto">
              <a:xfrm>
                <a:off x="3366" y="1387"/>
                <a:ext cx="525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18" name="Oval 58"/>
              <p:cNvSpPr>
                <a:spLocks noChangeAspect="1" noChangeArrowheads="1"/>
              </p:cNvSpPr>
              <p:nvPr/>
            </p:nvSpPr>
            <p:spPr bwMode="auto">
              <a:xfrm>
                <a:off x="2927" y="811"/>
                <a:ext cx="526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19" name="Oval 59"/>
              <p:cNvSpPr>
                <a:spLocks noChangeAspect="1" noChangeArrowheads="1"/>
              </p:cNvSpPr>
              <p:nvPr/>
            </p:nvSpPr>
            <p:spPr bwMode="auto">
              <a:xfrm>
                <a:off x="2571" y="526"/>
                <a:ext cx="526" cy="52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20" name="Oval 60"/>
              <p:cNvSpPr>
                <a:spLocks noChangeAspect="1" noChangeArrowheads="1"/>
              </p:cNvSpPr>
              <p:nvPr/>
            </p:nvSpPr>
            <p:spPr bwMode="auto">
              <a:xfrm>
                <a:off x="3217" y="1095"/>
                <a:ext cx="524" cy="5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21" name="Oval 61"/>
              <p:cNvSpPr>
                <a:spLocks noChangeAspect="1" noChangeArrowheads="1"/>
              </p:cNvSpPr>
              <p:nvPr/>
            </p:nvSpPr>
            <p:spPr bwMode="auto">
              <a:xfrm>
                <a:off x="2352" y="953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22" name="Oval 62"/>
              <p:cNvSpPr>
                <a:spLocks noChangeAspect="1" noChangeArrowheads="1"/>
              </p:cNvSpPr>
              <p:nvPr/>
            </p:nvSpPr>
            <p:spPr bwMode="auto">
              <a:xfrm>
                <a:off x="2497" y="1380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23" name="Oval 63"/>
              <p:cNvSpPr>
                <a:spLocks noChangeAspect="1" noChangeArrowheads="1"/>
              </p:cNvSpPr>
              <p:nvPr/>
            </p:nvSpPr>
            <p:spPr bwMode="auto">
              <a:xfrm>
                <a:off x="2927" y="1594"/>
                <a:ext cx="526" cy="51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24" name="Oval 64"/>
              <p:cNvSpPr>
                <a:spLocks noChangeAspect="1" noChangeArrowheads="1"/>
              </p:cNvSpPr>
              <p:nvPr/>
            </p:nvSpPr>
            <p:spPr bwMode="auto">
              <a:xfrm>
                <a:off x="3011" y="392"/>
                <a:ext cx="526" cy="51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125" name="Oval 65"/>
              <p:cNvSpPr>
                <a:spLocks noChangeAspect="1" noChangeArrowheads="1"/>
              </p:cNvSpPr>
              <p:nvPr/>
            </p:nvSpPr>
            <p:spPr bwMode="auto">
              <a:xfrm>
                <a:off x="3442" y="627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26" name="Oval 66"/>
              <p:cNvSpPr>
                <a:spLocks noChangeAspect="1" noChangeArrowheads="1"/>
              </p:cNvSpPr>
              <p:nvPr/>
            </p:nvSpPr>
            <p:spPr bwMode="auto">
              <a:xfrm>
                <a:off x="2688" y="912"/>
                <a:ext cx="524" cy="51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</a:p>
            </p:txBody>
          </p:sp>
        </p:grpSp>
        <p:sp>
          <p:nvSpPr>
            <p:cNvPr id="106" name="Line 98"/>
            <p:cNvSpPr>
              <a:spLocks noChangeShapeType="1"/>
            </p:cNvSpPr>
            <p:nvPr/>
          </p:nvSpPr>
          <p:spPr bwMode="auto">
            <a:xfrm flipV="1">
              <a:off x="3093427" y="3140076"/>
              <a:ext cx="996462" cy="36036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Oval 99"/>
            <p:cNvSpPr>
              <a:spLocks noChangeAspect="1" noChangeArrowheads="1"/>
            </p:cNvSpPr>
            <p:nvPr/>
          </p:nvSpPr>
          <p:spPr bwMode="auto">
            <a:xfrm>
              <a:off x="4089889" y="3140075"/>
              <a:ext cx="186103" cy="2159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endParaRPr lang="en-US" sz="20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08" name="Text Box 100"/>
            <p:cNvSpPr txBox="1">
              <a:spLocks noChangeArrowheads="1"/>
            </p:cNvSpPr>
            <p:nvPr/>
          </p:nvSpPr>
          <p:spPr bwMode="auto">
            <a:xfrm>
              <a:off x="4189535" y="2708275"/>
              <a:ext cx="344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pitchFamily="66" charset="0"/>
                </a:rPr>
                <a:t>μ</a:t>
              </a:r>
            </a:p>
          </p:txBody>
        </p:sp>
        <p:sp>
          <p:nvSpPr>
            <p:cNvPr id="109" name="Oval 104"/>
            <p:cNvSpPr>
              <a:spLocks noChangeAspect="1" noChangeArrowheads="1"/>
            </p:cNvSpPr>
            <p:nvPr/>
          </p:nvSpPr>
          <p:spPr bwMode="auto">
            <a:xfrm>
              <a:off x="3625362" y="3789363"/>
              <a:ext cx="186104" cy="21590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endParaRPr lang="en-US" sz="20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3159370" y="3789363"/>
              <a:ext cx="465992" cy="0"/>
            </a:xfrm>
            <a:prstGeom prst="line">
              <a:avLst/>
            </a:prstGeom>
            <a:noFill/>
            <a:ln w="12700">
              <a:solidFill>
                <a:srgbClr val="D6009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Text Box 106"/>
            <p:cNvSpPr txBox="1">
              <a:spLocks noChangeArrowheads="1"/>
            </p:cNvSpPr>
            <p:nvPr/>
          </p:nvSpPr>
          <p:spPr bwMode="auto">
            <a:xfrm>
              <a:off x="3742592" y="3573463"/>
              <a:ext cx="378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>
                  <a:solidFill>
                    <a:srgbClr val="D60093"/>
                  </a:solidFill>
                  <a:latin typeface="Comic Sans MS" pitchFamily="66" charset="0"/>
                </a:rPr>
                <a:t>π</a:t>
              </a:r>
            </a:p>
          </p:txBody>
        </p:sp>
        <p:sp>
          <p:nvSpPr>
            <p:cNvPr id="112" name="Oval 107"/>
            <p:cNvSpPr>
              <a:spLocks noChangeAspect="1" noChangeArrowheads="1"/>
            </p:cNvSpPr>
            <p:nvPr/>
          </p:nvSpPr>
          <p:spPr bwMode="auto">
            <a:xfrm>
              <a:off x="3383574" y="4156075"/>
              <a:ext cx="241788" cy="28098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0000"/>
                </a:lnSpc>
              </a:pPr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</a:t>
              </a:r>
            </a:p>
          </p:txBody>
        </p:sp>
        <p:sp>
          <p:nvSpPr>
            <p:cNvPr id="113" name="Line 108"/>
            <p:cNvSpPr>
              <a:spLocks noChangeShapeType="1"/>
            </p:cNvSpPr>
            <p:nvPr/>
          </p:nvSpPr>
          <p:spPr bwMode="auto">
            <a:xfrm>
              <a:off x="3159370" y="4005264"/>
              <a:ext cx="266700" cy="1428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7" name="ZoneTexte 126"/>
          <p:cNvSpPr txBox="1"/>
          <p:nvPr/>
        </p:nvSpPr>
        <p:spPr>
          <a:xfrm>
            <a:off x="197318" y="243149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</a:rPr>
              <a:t>Quasi-</a:t>
            </a:r>
            <a:r>
              <a:rPr lang="fr-FR" dirty="0" err="1" smtClean="0">
                <a:latin typeface="Arial" pitchFamily="34" charset="0"/>
              </a:rPr>
              <a:t>elastic</a:t>
            </a:r>
            <a:r>
              <a:rPr lang="fr-FR" dirty="0" smtClean="0">
                <a:latin typeface="Arial" pitchFamily="34" charset="0"/>
              </a:rPr>
              <a:t>  (QE) 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3113236" y="2424168"/>
            <a:ext cx="342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</a:rPr>
              <a:t>Two-nucleon</a:t>
            </a:r>
            <a:r>
              <a:rPr lang="fr-FR" dirty="0" smtClean="0">
                <a:latin typeface="Arial" pitchFamily="34" charset="0"/>
              </a:rPr>
              <a:t> knock-out (2p-2h) 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6853697" y="238953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Pion production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" y="3501008"/>
            <a:ext cx="394977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4" y="5008246"/>
            <a:ext cx="1352000" cy="17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18" y="5301208"/>
            <a:ext cx="2028094" cy="1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41" y="2758862"/>
            <a:ext cx="4893145" cy="254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91" y="5152262"/>
            <a:ext cx="2202485" cy="166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50" y="5445224"/>
            <a:ext cx="181274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96" y="3590862"/>
            <a:ext cx="4610100" cy="31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7696200" y="3124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7467600" y="1752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5334000" y="1752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5257800" y="3124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255" name="Rectangle 14"/>
          <p:cNvSpPr>
            <a:spLocks noChangeArrowheads="1"/>
          </p:cNvSpPr>
          <p:nvPr/>
        </p:nvSpPr>
        <p:spPr bwMode="auto">
          <a:xfrm>
            <a:off x="4648200" y="4572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6705600" y="4572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8458200" y="4572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5163597" y="4139788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π N</a:t>
            </a:r>
          </a:p>
        </p:txBody>
      </p:sp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6572614" y="4139788"/>
            <a:ext cx="2319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CC00"/>
                </a:solidFill>
                <a:latin typeface="Comic Sans MS" pitchFamily="66" charset="0"/>
              </a:rPr>
              <a:t>Pauli correction (F</a:t>
            </a:r>
            <a:r>
              <a:rPr lang="en-US" sz="1800" baseline="-25000" dirty="0">
                <a:solidFill>
                  <a:srgbClr val="00CC00"/>
                </a:solidFill>
                <a:latin typeface="Comic Sans MS" pitchFamily="66" charset="0"/>
              </a:rPr>
              <a:t>P</a:t>
            </a:r>
            <a:r>
              <a:rPr lang="en-US" sz="1800" dirty="0">
                <a:solidFill>
                  <a:srgbClr val="00CC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5257800" y="5366543"/>
            <a:ext cx="2242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Pion distortion (C</a:t>
            </a:r>
            <a:r>
              <a:rPr lang="en-US" sz="1800" baseline="-25000" dirty="0">
                <a:solidFill>
                  <a:srgbClr val="0000FF"/>
                </a:solidFill>
                <a:latin typeface="Comic Sans MS" pitchFamily="66" charset="0"/>
              </a:rPr>
              <a:t>Q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0261" name="Text Box 20"/>
          <p:cNvSpPr txBox="1">
            <a:spLocks noChangeArrowheads="1"/>
          </p:cNvSpPr>
          <p:nvPr/>
        </p:nvSpPr>
        <p:spPr bwMode="auto">
          <a:xfrm>
            <a:off x="4283968" y="6444044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Comic Sans MS" pitchFamily="66" charset="0"/>
              </a:rPr>
              <a:t>2p-2h</a:t>
            </a: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6992905" y="6403476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3300"/>
                </a:solidFill>
                <a:latin typeface="Comic Sans MS" pitchFamily="66" charset="0"/>
              </a:rPr>
              <a:t>3p-3h</a:t>
            </a:r>
          </a:p>
        </p:txBody>
      </p:sp>
      <p:pic>
        <p:nvPicPr>
          <p:cNvPr id="102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4" y="4985783"/>
            <a:ext cx="2935116" cy="4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8" y="5733256"/>
            <a:ext cx="3788019" cy="85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3861048"/>
            <a:ext cx="3762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Delta in the medium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modification of  the delta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width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496" y="21156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details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the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asic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processes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692696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Quasi-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7" y="1124744"/>
            <a:ext cx="7566248" cy="9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56" y="620688"/>
            <a:ext cx="984540" cy="140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2204864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Pion production</a:t>
            </a:r>
            <a:endParaRPr lang="fr-FR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1" y="2712130"/>
            <a:ext cx="7205321" cy="8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24" y="2435696"/>
            <a:ext cx="893762" cy="11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84C42-EE69-463E-A710-EE48A2DE8342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-180528" y="41822"/>
            <a:ext cx="9218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2p-2h contributions: multi nucleon ejection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-108520" y="765865"/>
            <a:ext cx="87294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buFont typeface="Arial" pitchFamily="34" charset="0"/>
              <a:buChar char="•"/>
            </a:pP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Reducible to a modification of the Delta width in the medium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-36512" y="2686589"/>
            <a:ext cx="71945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buFont typeface="Arial" pitchFamily="34" charset="0"/>
              <a:buChar char="•"/>
            </a:pP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reducible to a modification of the Delta width 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043605" y="1196975"/>
            <a:ext cx="55483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E.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Oset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and L. L.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Salcedo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Nucl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Phys. A 468, 631 (1987):</a:t>
            </a:r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1619672" y="3134058"/>
            <a:ext cx="76334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Microscopic calculation of π absorption at threshold: </a:t>
            </a:r>
            <a:r>
              <a:rPr lang="en-US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ω=m</a:t>
            </a:r>
            <a:r>
              <a:rPr lang="en-US" b="1" baseline="-25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π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Shimizu,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Faessler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Nucl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Phys. A 333,495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1980),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extrapolated to other energies</a:t>
            </a:r>
            <a:endParaRPr lang="en-US" sz="1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8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1438"/>
            <a:ext cx="100818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1439"/>
            <a:ext cx="1255834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23"/>
          <p:cNvSpPr>
            <a:spLocks noChangeArrowheads="1"/>
          </p:cNvSpPr>
          <p:nvPr/>
        </p:nvSpPr>
        <p:spPr bwMode="auto">
          <a:xfrm>
            <a:off x="783982" y="2708276"/>
            <a:ext cx="265234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9471" name="Rectangle 24"/>
          <p:cNvSpPr>
            <a:spLocks noChangeArrowheads="1"/>
          </p:cNvSpPr>
          <p:nvPr/>
        </p:nvSpPr>
        <p:spPr bwMode="auto">
          <a:xfrm>
            <a:off x="2113085" y="2708276"/>
            <a:ext cx="265235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9472" name="Rectangle 29"/>
          <p:cNvSpPr>
            <a:spLocks noChangeArrowheads="1"/>
          </p:cNvSpPr>
          <p:nvPr/>
        </p:nvSpPr>
        <p:spPr bwMode="auto">
          <a:xfrm>
            <a:off x="449874" y="2349500"/>
            <a:ext cx="599342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9473" name="Rectangle 30"/>
          <p:cNvSpPr>
            <a:spLocks noChangeArrowheads="1"/>
          </p:cNvSpPr>
          <p:nvPr/>
        </p:nvSpPr>
        <p:spPr bwMode="auto">
          <a:xfrm>
            <a:off x="1714500" y="2349500"/>
            <a:ext cx="599343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9474" name="Rectangle 31"/>
          <p:cNvSpPr>
            <a:spLocks noChangeArrowheads="1"/>
          </p:cNvSpPr>
          <p:nvPr/>
        </p:nvSpPr>
        <p:spPr bwMode="auto">
          <a:xfrm>
            <a:off x="2045677" y="1268414"/>
            <a:ext cx="599343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9475" name="Rectangle 32"/>
          <p:cNvSpPr>
            <a:spLocks noChangeArrowheads="1"/>
          </p:cNvSpPr>
          <p:nvPr/>
        </p:nvSpPr>
        <p:spPr bwMode="auto">
          <a:xfrm>
            <a:off x="716574" y="1268414"/>
            <a:ext cx="599342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9476" name="Line 33"/>
          <p:cNvSpPr>
            <a:spLocks noChangeShapeType="1"/>
          </p:cNvSpPr>
          <p:nvPr/>
        </p:nvSpPr>
        <p:spPr bwMode="auto">
          <a:xfrm flipV="1">
            <a:off x="517281" y="2349500"/>
            <a:ext cx="332642" cy="287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7" name="Line 34"/>
          <p:cNvSpPr>
            <a:spLocks noChangeShapeType="1"/>
          </p:cNvSpPr>
          <p:nvPr/>
        </p:nvSpPr>
        <p:spPr bwMode="auto">
          <a:xfrm flipV="1">
            <a:off x="849923" y="1268414"/>
            <a:ext cx="332643" cy="2873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8" name="Line 35"/>
          <p:cNvSpPr>
            <a:spLocks noChangeShapeType="1"/>
          </p:cNvSpPr>
          <p:nvPr/>
        </p:nvSpPr>
        <p:spPr bwMode="auto">
          <a:xfrm flipV="1">
            <a:off x="1846385" y="2349500"/>
            <a:ext cx="332643" cy="287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79" name="Line 36"/>
          <p:cNvSpPr>
            <a:spLocks noChangeShapeType="1"/>
          </p:cNvSpPr>
          <p:nvPr/>
        </p:nvSpPr>
        <p:spPr bwMode="auto">
          <a:xfrm flipV="1">
            <a:off x="2179027" y="1268414"/>
            <a:ext cx="332642" cy="2873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896816" y="1412875"/>
            <a:ext cx="747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Comic Sans MS" pitchFamily="66" charset="0"/>
              </a:rPr>
              <a:t>2p-2h</a:t>
            </a:r>
          </a:p>
        </p:txBody>
      </p:sp>
      <p:sp>
        <p:nvSpPr>
          <p:cNvPr id="19481" name="Text Box 27"/>
          <p:cNvSpPr txBox="1">
            <a:spLocks noChangeArrowheads="1"/>
          </p:cNvSpPr>
          <p:nvPr/>
        </p:nvSpPr>
        <p:spPr bwMode="auto">
          <a:xfrm>
            <a:off x="2225920" y="1412875"/>
            <a:ext cx="747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Comic Sans MS" pitchFamily="66" charset="0"/>
              </a:rPr>
              <a:t>3p-3h</a:t>
            </a:r>
          </a:p>
        </p:txBody>
      </p:sp>
      <p:pic>
        <p:nvPicPr>
          <p:cNvPr id="19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21908"/>
            <a:ext cx="571646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63345"/>
            <a:ext cx="1329104" cy="10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" y="4749162"/>
            <a:ext cx="1573919" cy="9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21" y="4288210"/>
            <a:ext cx="3232150" cy="256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36512" y="4222249"/>
            <a:ext cx="5397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NN </a:t>
            </a:r>
            <a:r>
              <a:rPr lang="fr-FR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correlations</a:t>
            </a:r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N</a:t>
            </a:r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D</a:t>
            </a:r>
            <a:r>
              <a:rPr lang="fr-FR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interference</a:t>
            </a:r>
            <a:endParaRPr lang="fr-FR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898" y="4727466"/>
            <a:ext cx="40163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a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microscopic evaluation of R</a:t>
            </a:r>
            <a:r>
              <a:rPr lang="en-US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Alberico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Ericson, Molinari,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Phys.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154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356 (1984)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047" y="5733256"/>
            <a:ext cx="5020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Parameterization of the responses in terms of</a:t>
            </a:r>
            <a:endParaRPr lang="fr-FR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4" y="6102588"/>
            <a:ext cx="1610602" cy="63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4063" y="6196275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Extrapolation to 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cover </a:t>
            </a:r>
            <a:r>
              <a:rPr lang="en-US" dirty="0">
                <a:latin typeface="Symbol" pitchFamily="18" charset="2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region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78320" y="6421978"/>
            <a:ext cx="9695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4143"/>
            <a:ext cx="290510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" y="3598277"/>
            <a:ext cx="511712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14" y="1449387"/>
            <a:ext cx="3700096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44713"/>
            <a:ext cx="55186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3415584" y="1582162"/>
            <a:ext cx="998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3200" dirty="0">
                <a:solidFill>
                  <a:srgbClr val="009900"/>
                </a:solidFill>
                <a:cs typeface="Arial" pitchFamily="34" charset="0"/>
              </a:rPr>
              <a:t>RPA</a:t>
            </a:r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5211816" y="4688790"/>
            <a:ext cx="1369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1800" dirty="0" err="1">
                <a:solidFill>
                  <a:srgbClr val="0000FF"/>
                </a:solidFill>
                <a:cs typeface="Arial" pitchFamily="34" charset="0"/>
              </a:rPr>
              <a:t>coherent</a:t>
            </a:r>
            <a:r>
              <a:rPr lang="fr-FR" sz="1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l-GR" sz="1800" dirty="0">
                <a:solidFill>
                  <a:srgbClr val="0000FF"/>
                </a:solidFill>
                <a:cs typeface="Arial" pitchFamily="34" charset="0"/>
              </a:rPr>
              <a:t>π</a:t>
            </a:r>
            <a:r>
              <a:rPr lang="it-IT" sz="1800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it-IT" sz="1800" dirty="0">
                <a:solidFill>
                  <a:srgbClr val="0000FF"/>
                </a:solidFill>
                <a:cs typeface="Arial" pitchFamily="34" charset="0"/>
              </a:rPr>
              <a:t>production</a:t>
            </a:r>
            <a:endParaRPr lang="el-GR" sz="18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2051720" y="1907926"/>
            <a:ext cx="742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800" dirty="0">
                <a:solidFill>
                  <a:srgbClr val="009900"/>
                </a:solidFill>
                <a:latin typeface="Comic Sans MS" pitchFamily="66" charset="0"/>
              </a:rPr>
              <a:t>π,</a:t>
            </a:r>
            <a:r>
              <a:rPr lang="fr-FR" sz="1800" dirty="0" err="1">
                <a:solidFill>
                  <a:srgbClr val="009900"/>
                </a:solidFill>
                <a:latin typeface="Comic Sans MS" pitchFamily="66" charset="0"/>
              </a:rPr>
              <a:t>ρ,g</a:t>
            </a:r>
            <a:r>
              <a:rPr lang="fr-FR" sz="1800" dirty="0">
                <a:solidFill>
                  <a:srgbClr val="009900"/>
                </a:solidFill>
                <a:latin typeface="Comic Sans MS" pitchFamily="66" charset="0"/>
              </a:rPr>
              <a:t>’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48264" y="-27384"/>
            <a:ext cx="896225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Collective nature of the responses: switching on the  interaction 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pion and rho exchange in presence of short-range correlations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169876" y="2986991"/>
            <a:ext cx="1834662" cy="1726123"/>
            <a:chOff x="4637943" y="2205038"/>
            <a:chExt cx="1834662" cy="2133600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943" y="2205038"/>
              <a:ext cx="1834662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Freeform 13"/>
            <p:cNvSpPr>
              <a:spLocks/>
            </p:cNvSpPr>
            <p:nvPr/>
          </p:nvSpPr>
          <p:spPr bwMode="auto">
            <a:xfrm rot="-5551567">
              <a:off x="5483103" y="3221405"/>
              <a:ext cx="504825" cy="199292"/>
            </a:xfrm>
            <a:custGeom>
              <a:avLst/>
              <a:gdLst>
                <a:gd name="T0" fmla="*/ 0 w 272"/>
                <a:gd name="T1" fmla="*/ 0 h 136"/>
                <a:gd name="T2" fmla="*/ 2147483647 w 272"/>
                <a:gd name="T3" fmla="*/ 2147483647 h 136"/>
                <a:gd name="T4" fmla="*/ 2147483647 w 272"/>
                <a:gd name="T5" fmla="*/ 0 h 136"/>
                <a:gd name="T6" fmla="*/ 0 60000 65536"/>
                <a:gd name="T7" fmla="*/ 0 60000 65536"/>
                <a:gd name="T8" fmla="*/ 0 60000 65536"/>
                <a:gd name="T9" fmla="*/ 0 w 272"/>
                <a:gd name="T10" fmla="*/ 0 h 136"/>
                <a:gd name="T11" fmla="*/ 272 w 27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36">
                  <a:moveTo>
                    <a:pt x="0" y="0"/>
                  </a:moveTo>
                  <a:cubicBezTo>
                    <a:pt x="45" y="68"/>
                    <a:pt x="91" y="136"/>
                    <a:pt x="136" y="136"/>
                  </a:cubicBezTo>
                  <a:cubicBezTo>
                    <a:pt x="181" y="136"/>
                    <a:pt x="249" y="23"/>
                    <a:pt x="27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5767754" y="3278188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1800" dirty="0">
                  <a:solidFill>
                    <a:srgbClr val="0000FF"/>
                  </a:solidFill>
                  <a:latin typeface="Comic Sans MS" pitchFamily="66" charset="0"/>
                </a:rPr>
                <a:t>π</a:t>
              </a:r>
            </a:p>
          </p:txBody>
        </p:sp>
      </p:grp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5898444" y="2862705"/>
            <a:ext cx="0" cy="5762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6881462" y="4688790"/>
            <a:ext cx="23952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1800" dirty="0">
                <a:cs typeface="Arial" pitchFamily="34" charset="0"/>
              </a:rPr>
              <a:t>exclusive channels:</a:t>
            </a:r>
          </a:p>
          <a:p>
            <a:pPr eaLnBrk="1" hangingPunct="1"/>
            <a:r>
              <a:rPr lang="it-IT" sz="1800" dirty="0">
                <a:solidFill>
                  <a:srgbClr val="FF0066"/>
                </a:solidFill>
                <a:latin typeface="Comic Sans MS" pitchFamily="66" charset="0"/>
              </a:rPr>
              <a:t>QE</a:t>
            </a:r>
            <a:r>
              <a:rPr lang="it-IT" sz="1800" dirty="0">
                <a:latin typeface="Comic Sans MS" pitchFamily="66" charset="0"/>
              </a:rPr>
              <a:t>,</a:t>
            </a:r>
            <a:r>
              <a:rPr lang="it-IT" sz="1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1800" dirty="0">
                <a:solidFill>
                  <a:srgbClr val="FF3300"/>
                </a:solidFill>
                <a:latin typeface="Comic Sans MS" pitchFamily="66" charset="0"/>
              </a:rPr>
              <a:t>2p-2h</a:t>
            </a:r>
            <a:r>
              <a:rPr lang="it-IT" sz="1800" dirty="0">
                <a:latin typeface="Comic Sans MS" pitchFamily="66" charset="0"/>
              </a:rPr>
              <a:t>,</a:t>
            </a:r>
            <a:r>
              <a:rPr lang="it-IT" sz="18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l-GR" sz="1800" dirty="0">
                <a:solidFill>
                  <a:srgbClr val="00CC00"/>
                </a:solidFill>
                <a:latin typeface="Comic Sans MS" pitchFamily="66" charset="0"/>
              </a:rPr>
              <a:t>Δ</a:t>
            </a:r>
            <a:r>
              <a:rPr lang="el-GR" sz="1800" dirty="0">
                <a:solidFill>
                  <a:srgbClr val="00CC00"/>
                </a:solidFill>
                <a:latin typeface="Comic Sans MS" pitchFamily="66" charset="0"/>
                <a:sym typeface="Symbol" pitchFamily="18" charset="2"/>
              </a:rPr>
              <a:t>π</a:t>
            </a:r>
            <a:r>
              <a:rPr lang="it-IT" sz="1800" dirty="0">
                <a:solidFill>
                  <a:srgbClr val="00CC00"/>
                </a:solidFill>
                <a:latin typeface="Comic Sans MS" pitchFamily="66" charset="0"/>
                <a:sym typeface="Symbol" pitchFamily="18" charset="2"/>
              </a:rPr>
              <a:t>N </a:t>
            </a:r>
            <a:r>
              <a:rPr lang="it-IT" sz="1800" dirty="0">
                <a:latin typeface="Comic Sans MS" pitchFamily="66" charset="0"/>
                <a:sym typeface="Symbol" pitchFamily="18" charset="2"/>
              </a:rPr>
              <a:t>…</a:t>
            </a:r>
            <a:endParaRPr lang="el-GR" sz="1800" dirty="0">
              <a:latin typeface="Comic Sans MS" pitchFamily="66" charset="0"/>
              <a:sym typeface="Symbol" pitchFamily="18" charset="2"/>
            </a:endParaRPr>
          </a:p>
        </p:txBody>
      </p:sp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78" y="3559176"/>
            <a:ext cx="161778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Line 18"/>
          <p:cNvSpPr>
            <a:spLocks noChangeShapeType="1"/>
          </p:cNvSpPr>
          <p:nvPr/>
        </p:nvSpPr>
        <p:spPr bwMode="auto">
          <a:xfrm flipH="1">
            <a:off x="8144039" y="2986991"/>
            <a:ext cx="265234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5718809" y="5655980"/>
            <a:ext cx="2980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Several partial </a:t>
            </a:r>
            <a:r>
              <a:rPr lang="en-US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components</a:t>
            </a:r>
          </a:p>
          <a:p>
            <a:pPr algn="ctr"/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treated in self-consistent, </a:t>
            </a:r>
          </a:p>
          <a:p>
            <a:pPr algn="ctr"/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coupled and coherent </a:t>
            </a:r>
            <a:r>
              <a:rPr lang="en-US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way</a:t>
            </a:r>
            <a:endParaRPr lang="en-US" sz="1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286" name="Text Box 21"/>
          <p:cNvSpPr txBox="1">
            <a:spLocks noChangeArrowheads="1"/>
          </p:cNvSpPr>
          <p:nvPr/>
        </p:nvSpPr>
        <p:spPr bwMode="auto">
          <a:xfrm>
            <a:off x="1846385" y="3429000"/>
            <a:ext cx="14702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itchFamily="66" charset="0"/>
              </a:rPr>
              <a:t>q=300 MeV/c</a:t>
            </a:r>
          </a:p>
        </p:txBody>
      </p:sp>
    </p:spTree>
    <p:extLst>
      <p:ext uri="{BB962C8B-B14F-4D97-AF65-F5344CB8AC3E}">
        <p14:creationId xmlns:p14="http://schemas.microsoft.com/office/powerpoint/2010/main" val="148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26988"/>
            <a:ext cx="9324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Where 2p-2h enter in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Arial Unicode MS" pitchFamily="34" charset="-128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-nucleus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cross-section?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7" y="1341438"/>
            <a:ext cx="8175381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100397" y="1558926"/>
            <a:ext cx="2990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  <a:latin typeface="Comic Sans MS" pitchFamily="66" charset="0"/>
              </a:rPr>
              <a:t>isovector nuclear response 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7230208" y="3573463"/>
            <a:ext cx="199292" cy="792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7202424" y="3513202"/>
            <a:ext cx="393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4000" dirty="0">
                <a:latin typeface="Times New Roman" pitchFamily="18" charset="0"/>
              </a:rPr>
              <a:t>]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4372708" y="3789363"/>
            <a:ext cx="133350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3974123" y="2276475"/>
            <a:ext cx="332643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6100397" y="2997200"/>
            <a:ext cx="332642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4705350" y="3716338"/>
            <a:ext cx="332642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6077226" y="972106"/>
            <a:ext cx="2916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isospin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spin-longitudinal</a:t>
            </a:r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5382856" y="4457623"/>
            <a:ext cx="3639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isospin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spin-transverse</a:t>
            </a:r>
          </a:p>
        </p:txBody>
      </p:sp>
      <p:sp>
        <p:nvSpPr>
          <p:cNvPr id="17428" name="Text Box 25"/>
          <p:cNvSpPr txBox="1">
            <a:spLocks noChangeArrowheads="1"/>
          </p:cNvSpPr>
          <p:nvPr/>
        </p:nvSpPr>
        <p:spPr bwMode="auto">
          <a:xfrm>
            <a:off x="1487925" y="4559925"/>
            <a:ext cx="262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interference V-A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3707423" y="2205038"/>
            <a:ext cx="930520" cy="6477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5767754" y="2924175"/>
            <a:ext cx="930520" cy="6477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4372708" y="3644900"/>
            <a:ext cx="930520" cy="6477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33" name="Rectangle 30"/>
          <p:cNvSpPr>
            <a:spLocks noChangeArrowheads="1"/>
          </p:cNvSpPr>
          <p:nvPr/>
        </p:nvSpPr>
        <p:spPr bwMode="auto">
          <a:xfrm>
            <a:off x="1581150" y="4005264"/>
            <a:ext cx="133350" cy="714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>
              <a:latin typeface="Comic Sans MS" pitchFamily="66" charset="0"/>
            </a:endParaRPr>
          </a:p>
        </p:txBody>
      </p:sp>
      <p:sp>
        <p:nvSpPr>
          <p:cNvPr id="17434" name="Text Box 3"/>
          <p:cNvSpPr txBox="1">
            <a:spLocks noChangeArrowheads="1"/>
          </p:cNvSpPr>
          <p:nvPr/>
        </p:nvSpPr>
        <p:spPr bwMode="auto">
          <a:xfrm>
            <a:off x="860526" y="5445224"/>
            <a:ext cx="7157713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The 2p-2h term affects the magnetic  and axial responses </a:t>
            </a:r>
          </a:p>
          <a:p>
            <a:pPr algn="ctr" eaLnBrk="1" hangingPunct="1"/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(terms in G</a:t>
            </a:r>
            <a:r>
              <a:rPr lang="en-US" sz="2000" b="1" baseline="-25000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 </a:t>
            </a:r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G</a:t>
            </a:r>
            <a:r>
              <a:rPr lang="en-US" sz="2000" b="1" baseline="-25000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 </a:t>
            </a:r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2000" b="1" baseline="-25000" dirty="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000" b="1" baseline="-25000" dirty="0" smtClean="0">
              <a:solidFill>
                <a:schemeClr val="accent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(spin-</a:t>
            </a:r>
            <a:r>
              <a:rPr lang="en-US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isospin</a:t>
            </a:r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</a:t>
            </a:r>
            <a:r>
              <a:rPr lang="en-US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excitation operator)</a:t>
            </a:r>
          </a:p>
          <a:p>
            <a:pPr algn="ctr" eaLnBrk="1" hangingPunct="1"/>
            <a:endParaRPr lang="en-US" sz="2200" baseline="-25000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Connecteur droit avec flèche 2"/>
          <p:cNvCxnSpPr>
            <a:endCxn id="17429" idx="7"/>
          </p:cNvCxnSpPr>
          <p:nvPr/>
        </p:nvCxnSpPr>
        <p:spPr>
          <a:xfrm flipH="1">
            <a:off x="4501672" y="1341438"/>
            <a:ext cx="2196602" cy="95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3728978" y="4310958"/>
            <a:ext cx="1011080" cy="330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6433039" y="3571875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17331"/>
            <a:ext cx="4772806" cy="28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283968" y="4149080"/>
            <a:ext cx="47962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several </a:t>
            </a:r>
            <a:r>
              <a:rPr lang="en-GB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evaluations of 2p-2h contributions </a:t>
            </a:r>
            <a:r>
              <a:rPr lang="en-GB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 </a:t>
            </a:r>
            <a:r>
              <a:rPr lang="en-GB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en-GB" baseline="-25000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 </a:t>
            </a:r>
            <a:r>
              <a:rPr lang="en-GB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are compatible among them and with data.</a:t>
            </a:r>
          </a:p>
          <a:p>
            <a:pPr algn="ctr" eaLnBrk="1" hangingPunct="1"/>
            <a:endParaRPr lang="en-GB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1" hangingPunct="1"/>
            <a:r>
              <a:rPr lang="en-GB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This test is important for </a:t>
            </a:r>
            <a:r>
              <a:rPr lang="en-GB" dirty="0" smtClean="0">
                <a:solidFill>
                  <a:srgbClr val="0000FF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n</a:t>
            </a:r>
            <a:r>
              <a:rPr lang="en-GB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cross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section which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dominated by R</a:t>
            </a:r>
            <a:r>
              <a:rPr lang="en-US" baseline="-25000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-27384"/>
            <a:ext cx="896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en-US" baseline="-25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of </a:t>
            </a:r>
            <a:r>
              <a:rPr lang="en-US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12</a:t>
            </a: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comparison with data and with calculations of Gil et al.  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dirty="0">
              <a:solidFill>
                <a:srgbClr val="FF0066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7" y="980728"/>
            <a:ext cx="390200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79" y="3789040"/>
            <a:ext cx="40313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0627" y="548680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 </a:t>
            </a:r>
            <a:r>
              <a:rPr lang="fr-FR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90" y="3570971"/>
            <a:ext cx="435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Gil, Nieves,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Oset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NPA 627, 543 (1997)  </a:t>
            </a:r>
          </a:p>
        </p:txBody>
      </p:sp>
    </p:spTree>
    <p:extLst>
      <p:ext uri="{BB962C8B-B14F-4D97-AF65-F5344CB8AC3E}">
        <p14:creationId xmlns:p14="http://schemas.microsoft.com/office/powerpoint/2010/main" val="15757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282"/>
            <a:ext cx="5580112" cy="23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21351"/>
            <a:ext cx="5580112" cy="24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44624"/>
            <a:ext cx="6844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Total « 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quasielastic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» neutrino cross-section: </a:t>
            </a:r>
          </a:p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MiniBooNe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puzzle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889" y="6318432"/>
            <a:ext cx="576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Agreement with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MiniBooNE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without increasing M</a:t>
            </a:r>
            <a:r>
              <a:rPr lang="en-US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3275692"/>
            <a:ext cx="601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RFG an axial mass of 1.35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needed to </a:t>
            </a:r>
            <a:endParaRPr lang="en-US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account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615608" y="2924944"/>
            <a:ext cx="3519404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Cherenkov detectors measure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CCQE-like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 includes </a:t>
            </a:r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np-nh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contributions !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063456" y="908720"/>
            <a:ext cx="2852738" cy="1844675"/>
            <a:chOff x="6321425" y="836613"/>
            <a:chExt cx="3240088" cy="1981200"/>
          </a:xfrm>
        </p:grpSpPr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88" y="1709738"/>
              <a:ext cx="719137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7821613" y="1443038"/>
              <a:ext cx="0" cy="1120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7781925" y="2420938"/>
              <a:ext cx="3873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7781925" y="1274763"/>
              <a:ext cx="4333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latin typeface="Comic Sans MS" pitchFamily="66" charset="0"/>
                </a:rPr>
                <a:t>N’</a:t>
              </a:r>
            </a:p>
          </p:txBody>
        </p:sp>
        <p:sp>
          <p:nvSpPr>
            <p:cNvPr id="15" name="Line 45"/>
            <p:cNvSpPr>
              <a:spLocks noChangeShapeType="1"/>
            </p:cNvSpPr>
            <p:nvPr/>
          </p:nvSpPr>
          <p:spPr bwMode="auto">
            <a:xfrm flipH="1">
              <a:off x="6824663" y="1874838"/>
              <a:ext cx="288925" cy="576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46"/>
            <p:cNvSpPr>
              <a:spLocks noChangeShapeType="1"/>
            </p:cNvSpPr>
            <p:nvPr/>
          </p:nvSpPr>
          <p:spPr bwMode="auto">
            <a:xfrm>
              <a:off x="6824663" y="1443038"/>
              <a:ext cx="288925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6580188" y="1190625"/>
              <a:ext cx="3159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sz="2000">
                  <a:solidFill>
                    <a:srgbClr val="009999"/>
                  </a:solidFill>
                  <a:latin typeface="Comic Sans MS" pitchFamily="66" charset="0"/>
                </a:rPr>
                <a:t>μ</a:t>
              </a: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6513513" y="2284413"/>
              <a:ext cx="4302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99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Ʋ</a:t>
              </a:r>
              <a:r>
                <a:rPr lang="en-US" sz="2000">
                  <a:solidFill>
                    <a:srgbClr val="009999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7113588" y="2019300"/>
              <a:ext cx="5699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solidFill>
                    <a:srgbClr val="FF0066"/>
                  </a:solidFill>
                  <a:latin typeface="Comic Sans MS" pitchFamily="66" charset="0"/>
                </a:rPr>
                <a:t>W+</a:t>
              </a:r>
            </a:p>
          </p:txBody>
        </p:sp>
        <p:grpSp>
          <p:nvGrpSpPr>
            <p:cNvPr id="20" name="Group 97"/>
            <p:cNvGrpSpPr>
              <a:grpSpLocks/>
            </p:cNvGrpSpPr>
            <p:nvPr/>
          </p:nvGrpSpPr>
          <p:grpSpPr bwMode="auto">
            <a:xfrm>
              <a:off x="8480425" y="1522413"/>
              <a:ext cx="911225" cy="857250"/>
              <a:chOff x="5433" y="804"/>
              <a:chExt cx="574" cy="540"/>
            </a:xfrm>
          </p:grpSpPr>
          <p:sp>
            <p:nvSpPr>
              <p:cNvPr id="23" name="Oval 65"/>
              <p:cNvSpPr>
                <a:spLocks noChangeAspect="1" noChangeArrowheads="1"/>
              </p:cNvSpPr>
              <p:nvPr/>
            </p:nvSpPr>
            <p:spPr bwMode="auto">
              <a:xfrm>
                <a:off x="5870" y="804"/>
                <a:ext cx="137" cy="14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5433" y="890"/>
                <a:ext cx="408" cy="454"/>
                <a:chOff x="2352" y="384"/>
                <a:chExt cx="1728" cy="1728"/>
              </a:xfrm>
            </p:grpSpPr>
            <p:sp>
              <p:nvSpPr>
                <p:cNvPr id="25" name="Oval 67"/>
                <p:cNvSpPr>
                  <a:spLocks noChangeArrowheads="1"/>
                </p:cNvSpPr>
                <p:nvPr/>
              </p:nvSpPr>
              <p:spPr bwMode="auto">
                <a:xfrm>
                  <a:off x="2352" y="384"/>
                  <a:ext cx="1728" cy="170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fr-CH">
                    <a:latin typeface="Comic Sans MS" pitchFamily="66" charset="0"/>
                  </a:endParaRPr>
                </a:p>
              </p:txBody>
            </p:sp>
            <p:sp>
              <p:nvSpPr>
                <p:cNvPr id="2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543" y="1029"/>
                  <a:ext cx="526" cy="520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2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1232"/>
                  <a:ext cx="524" cy="518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28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366" y="1387"/>
                  <a:ext cx="525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29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811"/>
                  <a:ext cx="526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30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571" y="526"/>
                  <a:ext cx="526" cy="520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31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217" y="1095"/>
                  <a:ext cx="524" cy="520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32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953"/>
                  <a:ext cx="526" cy="518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33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97" y="1380"/>
                  <a:ext cx="524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34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1594"/>
                  <a:ext cx="526" cy="518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35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1" y="392"/>
                  <a:ext cx="526" cy="519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36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3442" y="627"/>
                  <a:ext cx="524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37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912"/>
                  <a:ext cx="524" cy="51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endParaRPr lang="en-US" sz="200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21" name="Text Box 99"/>
            <p:cNvSpPr txBox="1">
              <a:spLocks noChangeArrowheads="1"/>
            </p:cNvSpPr>
            <p:nvPr/>
          </p:nvSpPr>
          <p:spPr bwMode="auto">
            <a:xfrm>
              <a:off x="6608763" y="866775"/>
              <a:ext cx="28082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Genuine CCQE   </a:t>
              </a:r>
            </a:p>
          </p:txBody>
        </p:sp>
        <p:sp>
          <p:nvSpPr>
            <p:cNvPr id="22" name="AutoShape 102"/>
            <p:cNvSpPr>
              <a:spLocks noChangeArrowheads="1"/>
            </p:cNvSpPr>
            <p:nvPr/>
          </p:nvSpPr>
          <p:spPr bwMode="auto">
            <a:xfrm>
              <a:off x="6321425" y="836613"/>
              <a:ext cx="3240088" cy="1974850"/>
            </a:xfrm>
            <a:prstGeom prst="flowChartAlternate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H">
                <a:latin typeface="Comic Sans MS" pitchFamily="66" charset="0"/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5931774" y="4725144"/>
            <a:ext cx="2991392" cy="1350757"/>
            <a:chOff x="6234113" y="3330575"/>
            <a:chExt cx="3455987" cy="1754188"/>
          </a:xfrm>
        </p:grpSpPr>
        <p:grpSp>
          <p:nvGrpSpPr>
            <p:cNvPr id="78" name="Group 98"/>
            <p:cNvGrpSpPr>
              <a:grpSpLocks/>
            </p:cNvGrpSpPr>
            <p:nvPr/>
          </p:nvGrpSpPr>
          <p:grpSpPr bwMode="auto">
            <a:xfrm>
              <a:off x="6234113" y="3330575"/>
              <a:ext cx="2447925" cy="1754188"/>
              <a:chOff x="3800" y="2144"/>
              <a:chExt cx="1542" cy="1105"/>
            </a:xfrm>
          </p:grpSpPr>
          <p:grpSp>
            <p:nvGrpSpPr>
              <p:cNvPr id="96" name="Group 60"/>
              <p:cNvGrpSpPr>
                <a:grpSpLocks/>
              </p:cNvGrpSpPr>
              <p:nvPr/>
            </p:nvGrpSpPr>
            <p:grpSpPr bwMode="auto">
              <a:xfrm>
                <a:off x="3800" y="2144"/>
                <a:ext cx="831" cy="1007"/>
                <a:chOff x="4481" y="1933"/>
                <a:chExt cx="831" cy="1007"/>
              </a:xfrm>
            </p:grpSpPr>
            <p:pic>
              <p:nvPicPr>
                <p:cNvPr id="109" name="Picture 5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9" y="2260"/>
                  <a:ext cx="453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4677" y="2364"/>
                  <a:ext cx="182" cy="3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Line 55"/>
                <p:cNvSpPr>
                  <a:spLocks noChangeShapeType="1"/>
                </p:cNvSpPr>
                <p:nvPr/>
              </p:nvSpPr>
              <p:spPr bwMode="auto">
                <a:xfrm>
                  <a:off x="4677" y="2092"/>
                  <a:ext cx="182" cy="2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523" y="1933"/>
                  <a:ext cx="1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l-GR" sz="2000">
                      <a:solidFill>
                        <a:srgbClr val="009999"/>
                      </a:solidFill>
                      <a:latin typeface="Comic Sans MS" pitchFamily="66" charset="0"/>
                    </a:rPr>
                    <a:t>μ</a:t>
                  </a:r>
                </a:p>
              </p:txBody>
            </p:sp>
            <p:sp>
              <p:nvSpPr>
                <p:cNvPr id="11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481" y="2690"/>
                  <a:ext cx="27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b="1">
                      <a:solidFill>
                        <a:srgbClr val="009999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Ʋ</a:t>
                  </a:r>
                  <a:r>
                    <a:rPr lang="en-US" sz="2000">
                      <a:solidFill>
                        <a:srgbClr val="009999"/>
                      </a:solidFill>
                      <a:latin typeface="Comic Sans MS" pitchFamily="66" charset="0"/>
                    </a:rPr>
                    <a:t> </a:t>
                  </a:r>
                </a:p>
              </p:txBody>
            </p:sp>
            <p:sp>
              <p:nvSpPr>
                <p:cNvPr id="11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859" y="2455"/>
                  <a:ext cx="35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>
                      <a:solidFill>
                        <a:srgbClr val="FF0066"/>
                      </a:solidFill>
                      <a:latin typeface="Comic Sans MS" pitchFamily="66" charset="0"/>
                    </a:rPr>
                    <a:t>W+</a:t>
                  </a:r>
                </a:p>
              </p:txBody>
            </p:sp>
          </p:grpSp>
          <p:grpSp>
            <p:nvGrpSpPr>
              <p:cNvPr id="97" name="Group 59"/>
              <p:cNvGrpSpPr>
                <a:grpSpLocks/>
              </p:cNvGrpSpPr>
              <p:nvPr/>
            </p:nvGrpSpPr>
            <p:grpSpPr bwMode="auto">
              <a:xfrm>
                <a:off x="4616" y="2297"/>
                <a:ext cx="499" cy="861"/>
                <a:chOff x="5339" y="2252"/>
                <a:chExt cx="374" cy="706"/>
              </a:xfrm>
            </p:grpSpPr>
            <p:sp>
              <p:nvSpPr>
                <p:cNvPr id="102" name="Line 15"/>
                <p:cNvSpPr>
                  <a:spLocks noChangeShapeType="1"/>
                </p:cNvSpPr>
                <p:nvPr/>
              </p:nvSpPr>
              <p:spPr bwMode="auto">
                <a:xfrm>
                  <a:off x="5364" y="2252"/>
                  <a:ext cx="0" cy="7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Line 16"/>
                <p:cNvSpPr>
                  <a:spLocks noChangeShapeType="1"/>
                </p:cNvSpPr>
                <p:nvPr/>
              </p:nvSpPr>
              <p:spPr bwMode="auto">
                <a:xfrm>
                  <a:off x="5688" y="2252"/>
                  <a:ext cx="0" cy="7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Line 17"/>
                <p:cNvSpPr>
                  <a:spLocks noChangeShapeType="1"/>
                </p:cNvSpPr>
                <p:nvPr/>
              </p:nvSpPr>
              <p:spPr bwMode="auto">
                <a:xfrm>
                  <a:off x="5364" y="2605"/>
                  <a:ext cx="3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AutoShape 18"/>
                <p:cNvSpPr>
                  <a:spLocks noChangeArrowheads="1"/>
                </p:cNvSpPr>
                <p:nvPr/>
              </p:nvSpPr>
              <p:spPr bwMode="auto">
                <a:xfrm>
                  <a:off x="5339" y="2369"/>
                  <a:ext cx="50" cy="8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CH">
                    <a:latin typeface="Comic Sans MS" pitchFamily="66" charset="0"/>
                  </a:endParaRPr>
                </a:p>
              </p:txBody>
            </p:sp>
            <p:sp>
              <p:nvSpPr>
                <p:cNvPr id="106" name="AutoShape 19"/>
                <p:cNvSpPr>
                  <a:spLocks noChangeArrowheads="1"/>
                </p:cNvSpPr>
                <p:nvPr/>
              </p:nvSpPr>
              <p:spPr bwMode="auto">
                <a:xfrm>
                  <a:off x="5663" y="2369"/>
                  <a:ext cx="50" cy="8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CH">
                    <a:latin typeface="Comic Sans MS" pitchFamily="66" charset="0"/>
                  </a:endParaRPr>
                </a:p>
              </p:txBody>
            </p:sp>
            <p:sp>
              <p:nvSpPr>
                <p:cNvPr id="107" name="AutoShape 20"/>
                <p:cNvSpPr>
                  <a:spLocks noChangeArrowheads="1"/>
                </p:cNvSpPr>
                <p:nvPr/>
              </p:nvSpPr>
              <p:spPr bwMode="auto">
                <a:xfrm>
                  <a:off x="5339" y="2693"/>
                  <a:ext cx="50" cy="8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CH">
                    <a:latin typeface="Comic Sans MS" pitchFamily="66" charset="0"/>
                  </a:endParaRPr>
                </a:p>
              </p:txBody>
            </p:sp>
            <p:sp>
              <p:nvSpPr>
                <p:cNvPr id="108" name="AutoShape 21"/>
                <p:cNvSpPr>
                  <a:spLocks noChangeArrowheads="1"/>
                </p:cNvSpPr>
                <p:nvPr/>
              </p:nvSpPr>
              <p:spPr bwMode="auto">
                <a:xfrm>
                  <a:off x="5663" y="2693"/>
                  <a:ext cx="50" cy="8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CH">
                    <a:latin typeface="Comic Sans MS" pitchFamily="66" charset="0"/>
                  </a:endParaRPr>
                </a:p>
              </p:txBody>
            </p:sp>
          </p:grpSp>
          <p:sp>
            <p:nvSpPr>
              <p:cNvPr id="98" name="Text Box 61"/>
              <p:cNvSpPr txBox="1">
                <a:spLocks noChangeArrowheads="1"/>
              </p:cNvSpPr>
              <p:nvPr/>
            </p:nvSpPr>
            <p:spPr bwMode="auto">
              <a:xfrm>
                <a:off x="4616" y="2999"/>
                <a:ext cx="2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99" name="Text Box 62"/>
              <p:cNvSpPr txBox="1">
                <a:spLocks noChangeArrowheads="1"/>
              </p:cNvSpPr>
              <p:nvPr/>
            </p:nvSpPr>
            <p:spPr bwMode="auto">
              <a:xfrm>
                <a:off x="5053" y="2999"/>
                <a:ext cx="2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00" name="Text Box 63"/>
              <p:cNvSpPr txBox="1">
                <a:spLocks noChangeArrowheads="1"/>
              </p:cNvSpPr>
              <p:nvPr/>
            </p:nvSpPr>
            <p:spPr bwMode="auto">
              <a:xfrm>
                <a:off x="4615" y="2183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Comic Sans MS" pitchFamily="66" charset="0"/>
                  </a:rPr>
                  <a:t>N’</a:t>
                </a:r>
              </a:p>
            </p:txBody>
          </p:sp>
          <p:sp>
            <p:nvSpPr>
              <p:cNvPr id="101" name="Text Box 64"/>
              <p:cNvSpPr txBox="1">
                <a:spLocks noChangeArrowheads="1"/>
              </p:cNvSpPr>
              <p:nvPr/>
            </p:nvSpPr>
            <p:spPr bwMode="auto">
              <a:xfrm>
                <a:off x="5069" y="2161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latin typeface="Comic Sans MS" pitchFamily="66" charset="0"/>
                  </a:rPr>
                  <a:t>N’</a:t>
                </a:r>
              </a:p>
            </p:txBody>
          </p:sp>
        </p:grpSp>
        <p:grpSp>
          <p:nvGrpSpPr>
            <p:cNvPr id="79" name="Group 80"/>
            <p:cNvGrpSpPr>
              <a:grpSpLocks/>
            </p:cNvGrpSpPr>
            <p:nvPr/>
          </p:nvGrpSpPr>
          <p:grpSpPr bwMode="auto">
            <a:xfrm>
              <a:off x="8682038" y="3860800"/>
              <a:ext cx="1008062" cy="863600"/>
              <a:chOff x="2632" y="3116"/>
              <a:chExt cx="744" cy="673"/>
            </a:xfrm>
          </p:grpSpPr>
          <p:sp>
            <p:nvSpPr>
              <p:cNvPr id="80" name="Oval 81"/>
              <p:cNvSpPr>
                <a:spLocks noChangeAspect="1" noChangeArrowheads="1"/>
              </p:cNvSpPr>
              <p:nvPr/>
            </p:nvSpPr>
            <p:spPr bwMode="auto">
              <a:xfrm>
                <a:off x="3211" y="3158"/>
                <a:ext cx="165" cy="17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81" name="Oval 82"/>
              <p:cNvSpPr>
                <a:spLocks noChangeAspect="1" noChangeArrowheads="1"/>
              </p:cNvSpPr>
              <p:nvPr/>
            </p:nvSpPr>
            <p:spPr bwMode="auto">
              <a:xfrm>
                <a:off x="3211" y="3612"/>
                <a:ext cx="165" cy="177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6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grpSp>
            <p:nvGrpSpPr>
              <p:cNvPr id="82" name="Group 83"/>
              <p:cNvGrpSpPr>
                <a:grpSpLocks/>
              </p:cNvGrpSpPr>
              <p:nvPr/>
            </p:nvGrpSpPr>
            <p:grpSpPr bwMode="auto">
              <a:xfrm>
                <a:off x="2632" y="3116"/>
                <a:ext cx="499" cy="590"/>
                <a:chOff x="2352" y="384"/>
                <a:chExt cx="1728" cy="1728"/>
              </a:xfrm>
            </p:grpSpPr>
            <p:sp>
              <p:nvSpPr>
                <p:cNvPr id="83" name="Oval 84"/>
                <p:cNvSpPr>
                  <a:spLocks noChangeArrowheads="1"/>
                </p:cNvSpPr>
                <p:nvPr/>
              </p:nvSpPr>
              <p:spPr bwMode="auto">
                <a:xfrm>
                  <a:off x="2352" y="384"/>
                  <a:ext cx="1728" cy="170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fr-CH">
                    <a:latin typeface="Comic Sans MS" pitchFamily="66" charset="0"/>
                  </a:endParaRPr>
                </a:p>
              </p:txBody>
            </p:sp>
            <p:sp>
              <p:nvSpPr>
                <p:cNvPr id="84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3543" y="1029"/>
                  <a:ext cx="526" cy="520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85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1232"/>
                  <a:ext cx="524" cy="518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86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366" y="1387"/>
                  <a:ext cx="525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87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811"/>
                  <a:ext cx="526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88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2571" y="526"/>
                  <a:ext cx="526" cy="520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89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3217" y="1095"/>
                  <a:ext cx="524" cy="5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90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953"/>
                  <a:ext cx="526" cy="518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91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497" y="1380"/>
                  <a:ext cx="524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92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1594"/>
                  <a:ext cx="526" cy="518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93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3011" y="392"/>
                  <a:ext cx="526" cy="519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94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442" y="627"/>
                  <a:ext cx="524" cy="5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95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912"/>
                  <a:ext cx="524" cy="51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</p:grpSp>
        </p:grpSp>
      </p:grpSp>
      <p:sp>
        <p:nvSpPr>
          <p:cNvPr id="115" name="Text Box 100"/>
          <p:cNvSpPr txBox="1">
            <a:spLocks noChangeArrowheads="1"/>
          </p:cNvSpPr>
          <p:nvPr/>
        </p:nvSpPr>
        <p:spPr bwMode="auto">
          <a:xfrm>
            <a:off x="6012160" y="4109070"/>
            <a:ext cx="3122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Two particles-two holes </a:t>
            </a:r>
            <a:endParaRPr lang="en-US" sz="20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eaLnBrk="1" hangingPunct="1"/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2p-2h)  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6395557" y="6041433"/>
            <a:ext cx="236475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W+ absorbed by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pair of nucleons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!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6111</TotalTime>
  <Words>1439</Words>
  <Application>Microsoft Office PowerPoint</Application>
  <PresentationFormat>Affichage à l'écran (4:3)</PresentationFormat>
  <Paragraphs>296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Thème Office</vt:lpstr>
      <vt:lpstr>Acrobat Document</vt:lpstr>
      <vt:lpstr>Equation</vt:lpstr>
      <vt:lpstr>Clip</vt:lpstr>
      <vt:lpstr>Nuclear effects in neutrino quasielastic interaction</vt:lpstr>
      <vt:lpstr>Importance of nuclear effects in neutrino physics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Guy Chanfray</dc:creator>
  <cp:lastModifiedBy>chanfray</cp:lastModifiedBy>
  <cp:revision>112</cp:revision>
  <cp:lastPrinted>2013-09-18T14:01:20Z</cp:lastPrinted>
  <dcterms:created xsi:type="dcterms:W3CDTF">2013-07-15T09:21:19Z</dcterms:created>
  <dcterms:modified xsi:type="dcterms:W3CDTF">2013-09-19T20:04:28Z</dcterms:modified>
</cp:coreProperties>
</file>