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87" r:id="rId2"/>
    <p:sldId id="305" r:id="rId3"/>
    <p:sldId id="391" r:id="rId4"/>
    <p:sldId id="390" r:id="rId5"/>
    <p:sldId id="356" r:id="rId6"/>
    <p:sldId id="306" r:id="rId7"/>
    <p:sldId id="307" r:id="rId8"/>
    <p:sldId id="308" r:id="rId9"/>
    <p:sldId id="394" r:id="rId10"/>
    <p:sldId id="395" r:id="rId11"/>
    <p:sldId id="397" r:id="rId12"/>
    <p:sldId id="399" r:id="rId13"/>
    <p:sldId id="400" r:id="rId14"/>
    <p:sldId id="401" r:id="rId15"/>
    <p:sldId id="402" r:id="rId16"/>
    <p:sldId id="404" r:id="rId17"/>
    <p:sldId id="403" r:id="rId18"/>
    <p:sldId id="405" r:id="rId19"/>
    <p:sldId id="310" r:id="rId20"/>
    <p:sldId id="386" r:id="rId21"/>
    <p:sldId id="407" r:id="rId22"/>
    <p:sldId id="378" r:id="rId23"/>
    <p:sldId id="379" r:id="rId24"/>
    <p:sldId id="406" r:id="rId25"/>
    <p:sldId id="381" r:id="rId26"/>
    <p:sldId id="382" r:id="rId27"/>
    <p:sldId id="383" r:id="rId28"/>
    <p:sldId id="384" r:id="rId2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FF"/>
    <a:srgbClr val="FFFF00"/>
    <a:srgbClr val="006600"/>
    <a:srgbClr val="FFFF66"/>
    <a:srgbClr val="FFCCCC"/>
    <a:srgbClr val="FFFF99"/>
    <a:srgbClr val="243824"/>
    <a:srgbClr val="F15959"/>
    <a:srgbClr val="B9C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0" autoAdjust="0"/>
    <p:restoredTop sz="94624" autoAdjust="0"/>
  </p:normalViewPr>
  <p:slideViewPr>
    <p:cSldViewPr>
      <p:cViewPr>
        <p:scale>
          <a:sx n="64" d="100"/>
          <a:sy n="64" d="100"/>
        </p:scale>
        <p:origin x="-1003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000F8-1426-48B3-A90E-18B20E946CC2}" type="datetimeFigureOut">
              <a:rPr lang="de-DE" smtClean="0"/>
              <a:t>16.09.2013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3B8C4-9BB5-41B9-85B0-54B712D978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06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B8C4-9BB5-41B9-85B0-54B712D9781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369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 </a:t>
            </a:r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tabelle</a:t>
            </a:r>
            <a:r>
              <a:rPr lang="de-DE" dirty="0" smtClean="0"/>
              <a:t> </a:t>
            </a:r>
            <a:r>
              <a:rPr lang="de-DE" dirty="0" err="1" smtClean="0"/>
              <a:t>geaendert</a:t>
            </a:r>
            <a:r>
              <a:rPr lang="de-DE" dirty="0" smtClean="0"/>
              <a:t> auf werte von </a:t>
            </a:r>
            <a:r>
              <a:rPr lang="de-DE" dirty="0" err="1" smtClean="0"/>
              <a:t>G.DeLellis</a:t>
            </a:r>
            <a:r>
              <a:rPr lang="de-DE" dirty="0" smtClean="0"/>
              <a:t> vom 26.3.2013 (vorher tau-</a:t>
            </a:r>
            <a:r>
              <a:rPr lang="de-DE" dirty="0" err="1" smtClean="0"/>
              <a:t>mu</a:t>
            </a:r>
            <a:r>
              <a:rPr lang="de-DE" dirty="0" smtClean="0"/>
              <a:t> 17.4, tau-3h 15.2)</a:t>
            </a:r>
          </a:p>
          <a:p>
            <a:r>
              <a:rPr lang="de-DE" dirty="0" smtClean="0"/>
              <a:t>Tau-</a:t>
            </a:r>
            <a:r>
              <a:rPr lang="de-DE" dirty="0" err="1" smtClean="0"/>
              <a:t>mu</a:t>
            </a:r>
            <a:r>
              <a:rPr lang="de-DE" dirty="0" smtClean="0"/>
              <a:t> mit 17.7 </a:t>
            </a:r>
            <a:r>
              <a:rPr lang="de-DE" dirty="0" err="1" smtClean="0"/>
              <a:t>enthaelt</a:t>
            </a:r>
            <a:r>
              <a:rPr lang="de-DE" dirty="0" smtClean="0"/>
              <a:t> noch </a:t>
            </a:r>
            <a:r>
              <a:rPr lang="de-DE" dirty="0" err="1" smtClean="0"/>
              <a:t>tau-mu+gamma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B8C4-9BB5-41B9-85B0-54B712D9781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4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200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D</a:t>
            </a:r>
            <a:r>
              <a:rPr lang="en-US" altLang="de-DE" sz="1200" baseline="-25000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0</a:t>
            </a:r>
            <a:r>
              <a:rPr lang="en-US" altLang="de-DE" sz="1200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 hypothesis</a:t>
            </a:r>
            <a:r>
              <a:rPr lang="en-US" altLang="de-DE" sz="1200" dirty="0" smtClean="0">
                <a:latin typeface="Arial" pitchFamily="34" charset="0"/>
                <a:ea typeface="MS PGothic" pitchFamily="34" charset="-128"/>
              </a:rPr>
              <a:t>: F.L.= 313.1</a:t>
            </a:r>
            <a:r>
              <a:rPr lang="el-GR" altLang="de-DE" sz="1200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μ</a:t>
            </a:r>
            <a:r>
              <a:rPr lang="en-US" altLang="de-DE" sz="1200" dirty="0" smtClean="0">
                <a:latin typeface="Arial" pitchFamily="34" charset="0"/>
                <a:ea typeface="MS PGothic" pitchFamily="34" charset="-128"/>
              </a:rPr>
              <a:t>m, </a:t>
            </a:r>
            <a:r>
              <a:rPr lang="el-GR" altLang="de-DE" sz="1200" dirty="0" smtClean="0">
                <a:latin typeface="Arial" pitchFamily="34" charset="0"/>
                <a:ea typeface="MS PGothic" pitchFamily="34" charset="-128"/>
              </a:rPr>
              <a:t>φ</a:t>
            </a:r>
            <a:r>
              <a:rPr lang="en-US" altLang="de-DE" sz="1200" dirty="0" smtClean="0">
                <a:latin typeface="Arial" pitchFamily="34" charset="0"/>
                <a:ea typeface="MS PGothic" pitchFamily="34" charset="-128"/>
              </a:rPr>
              <a:t> = 173.2</a:t>
            </a:r>
            <a:r>
              <a:rPr lang="en-US" altLang="de-DE" sz="1200" baseline="30000" dirty="0" smtClean="0">
                <a:latin typeface="Arial" pitchFamily="34" charset="0"/>
                <a:ea typeface="MS PGothic" pitchFamily="34" charset="-128"/>
              </a:rPr>
              <a:t>0</a:t>
            </a:r>
            <a:r>
              <a:rPr lang="en-US" altLang="de-DE" sz="1200" dirty="0" smtClean="0">
                <a:latin typeface="Arial" pitchFamily="34" charset="0"/>
                <a:ea typeface="MS PGothic" pitchFamily="34" charset="-128"/>
              </a:rPr>
              <a:t>, invariant mass = 1.7 </a:t>
            </a:r>
            <a:r>
              <a:rPr lang="en-US" altLang="de-DE" sz="1200" dirty="0" err="1" smtClean="0">
                <a:latin typeface="Arial" pitchFamily="34" charset="0"/>
                <a:ea typeface="MS PGothic" pitchFamily="34" charset="-128"/>
              </a:rPr>
              <a:t>GeV</a:t>
            </a:r>
            <a:endParaRPr lang="en-US" altLang="de-DE" sz="1200" dirty="0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B8C4-9BB5-41B9-85B0-54B712D9781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15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>
            <a:spLocks noChangeArrowheads="1"/>
          </p:cNvSpPr>
          <p:nvPr userDrawn="1"/>
        </p:nvSpPr>
        <p:spPr bwMode="auto">
          <a:xfrm>
            <a:off x="0" y="6594592"/>
            <a:ext cx="46093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cs typeface="Arial" pitchFamily="34" charset="0"/>
              </a:rPr>
              <a:t>Caren Hagner ,</a:t>
            </a:r>
            <a:r>
              <a:rPr lang="de-DE" sz="1200" baseline="0" dirty="0" smtClean="0">
                <a:solidFill>
                  <a:srgbClr val="000000"/>
                </a:solidFill>
                <a:cs typeface="Arial" pitchFamily="34" charset="0"/>
              </a:rPr>
              <a:t> International School </a:t>
            </a:r>
            <a:r>
              <a:rPr lang="de-DE" sz="1200" baseline="0" dirty="0" err="1" smtClean="0">
                <a:solidFill>
                  <a:srgbClr val="000000"/>
                </a:solidFill>
                <a:cs typeface="Arial" pitchFamily="34" charset="0"/>
              </a:rPr>
              <a:t>of</a:t>
            </a:r>
            <a:r>
              <a:rPr lang="de-DE" sz="1200" baseline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1200" baseline="0" dirty="0" err="1" smtClean="0">
                <a:solidFill>
                  <a:srgbClr val="000000"/>
                </a:solidFill>
                <a:cs typeface="Arial" pitchFamily="34" charset="0"/>
              </a:rPr>
              <a:t>Nuclear</a:t>
            </a:r>
            <a:r>
              <a:rPr lang="de-DE" sz="1200" baseline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1200" baseline="0" dirty="0" err="1" smtClean="0">
                <a:solidFill>
                  <a:srgbClr val="000000"/>
                </a:solidFill>
                <a:cs typeface="Arial" pitchFamily="34" charset="0"/>
              </a:rPr>
              <a:t>Physics</a:t>
            </a:r>
            <a:r>
              <a:rPr lang="de-DE" sz="1200" dirty="0" smtClean="0">
                <a:solidFill>
                  <a:srgbClr val="000000"/>
                </a:solidFill>
                <a:cs typeface="Arial" pitchFamily="34" charset="0"/>
              </a:rPr>
              <a:t>,</a:t>
            </a:r>
            <a:r>
              <a:rPr lang="de-DE" sz="1200" baseline="0" dirty="0" smtClean="0">
                <a:solidFill>
                  <a:srgbClr val="000000"/>
                </a:solidFill>
                <a:cs typeface="Arial" pitchFamily="34" charset="0"/>
              </a:rPr>
              <a:t> Erice 17</a:t>
            </a:r>
            <a:r>
              <a:rPr lang="de-DE" sz="1200" dirty="0" smtClean="0">
                <a:solidFill>
                  <a:srgbClr val="000000"/>
                </a:solidFill>
                <a:cs typeface="Arial" pitchFamily="34" charset="0"/>
              </a:rPr>
              <a:t>.9.2013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116"/>
            <a:ext cx="1185019" cy="90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663823" y="6544009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E1F7C3B5-C20D-4F5B-BF8C-5B261713765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070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-27384"/>
            <a:ext cx="9144000" cy="10081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-27384"/>
            <a:ext cx="82296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556792"/>
            <a:ext cx="82296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2772891" y="1484784"/>
            <a:ext cx="3743325" cy="3743325"/>
            <a:chOff x="2627784" y="1916832"/>
            <a:chExt cx="3743325" cy="3743325"/>
          </a:xfrm>
        </p:grpSpPr>
        <p:pic>
          <p:nvPicPr>
            <p:cNvPr id="100354" name="Picture 2" descr="https://encrypted-tbn3.gstatic.com/images?q=tbn:ANd9GcQ5HITl4EU-UM1UH6nPt3Z7APhsR9PNkP5zJPyCbsatHSBDCjDq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27784" y="1916832"/>
              <a:ext cx="3743325" cy="3743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 rot="17631924">
              <a:off x="4471494" y="3377416"/>
              <a:ext cx="1539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600" dirty="0" smtClean="0">
                  <a:latin typeface="Times New Roman"/>
                  <a:cs typeface="Times New Roman"/>
                </a:rPr>
                <a:t>ν</a:t>
              </a:r>
              <a:r>
                <a:rPr lang="el-GR" sz="9600" baseline="-25000" dirty="0" smtClean="0">
                  <a:latin typeface="Times New Roman"/>
                  <a:cs typeface="Times New Roman"/>
                </a:rPr>
                <a:t>τ</a:t>
              </a:r>
              <a:endParaRPr lang="de-DE" sz="9600" dirty="0"/>
            </a:p>
          </p:txBody>
        </p:sp>
        <p:sp>
          <p:nvSpPr>
            <p:cNvPr id="6" name="Textfeld 5"/>
            <p:cNvSpPr txBox="1"/>
            <p:nvPr/>
          </p:nvSpPr>
          <p:spPr>
            <a:xfrm rot="3146087">
              <a:off x="3118127" y="3453027"/>
              <a:ext cx="1539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600" dirty="0" smtClean="0">
                  <a:latin typeface="Times New Roman"/>
                  <a:cs typeface="Times New Roman"/>
                </a:rPr>
                <a:t>ν</a:t>
              </a:r>
              <a:r>
                <a:rPr lang="el-GR" sz="9600" baseline="-25000" dirty="0">
                  <a:latin typeface="Times New Roman"/>
                  <a:cs typeface="Times New Roman"/>
                </a:rPr>
                <a:t>μ</a:t>
              </a:r>
              <a:endParaRPr lang="de-DE" sz="9600" dirty="0"/>
            </a:p>
          </p:txBody>
        </p:sp>
        <p:sp>
          <p:nvSpPr>
            <p:cNvPr id="7" name="Textfeld 6"/>
            <p:cNvSpPr txBox="1"/>
            <p:nvPr/>
          </p:nvSpPr>
          <p:spPr>
            <a:xfrm rot="9729885">
              <a:off x="3479252" y="2165418"/>
              <a:ext cx="1539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600" dirty="0" smtClean="0">
                  <a:latin typeface="Times New Roman"/>
                  <a:cs typeface="Times New Roman"/>
                </a:rPr>
                <a:t>ν</a:t>
              </a:r>
              <a:r>
                <a:rPr lang="de-DE" sz="9600" baseline="-25000" dirty="0" smtClean="0">
                  <a:latin typeface="Times New Roman"/>
                  <a:cs typeface="Times New Roman"/>
                </a:rPr>
                <a:t>e</a:t>
              </a:r>
              <a:endParaRPr lang="de-DE" sz="9600" dirty="0"/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894529" y="140439"/>
            <a:ext cx="6964279" cy="120032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Longbaseline</a:t>
            </a:r>
            <a:r>
              <a:rPr lang="de-DE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 </a:t>
            </a:r>
            <a:r>
              <a:rPr lang="de-DE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Oscillations</a:t>
            </a:r>
            <a:r>
              <a:rPr lang="de-DE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de-DE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</a:t>
            </a:r>
            <a:r>
              <a:rPr lang="de-DE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 </a:t>
            </a:r>
            <a:r>
              <a:rPr lang="de-DE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de-DE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75117" y="5385410"/>
            <a:ext cx="2393027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/>
              <a:t>Caren Hagner</a:t>
            </a:r>
          </a:p>
          <a:p>
            <a:pPr algn="ctr"/>
            <a:r>
              <a:rPr lang="de-DE" sz="2000" b="1" dirty="0" smtClean="0"/>
              <a:t>Universität Hamburg</a:t>
            </a:r>
            <a:endParaRPr lang="de-DE" sz="2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1763688" y="6340678"/>
            <a:ext cx="5521191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 smtClean="0"/>
              <a:t>International School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Nuclear</a:t>
            </a:r>
            <a:r>
              <a:rPr lang="de-DE" b="1" dirty="0" smtClean="0"/>
              <a:t> </a:t>
            </a:r>
            <a:r>
              <a:rPr lang="de-DE" b="1" dirty="0" err="1" smtClean="0"/>
              <a:t>Physics</a:t>
            </a:r>
            <a:r>
              <a:rPr lang="de-DE" b="1" dirty="0" smtClean="0"/>
              <a:t>, Erice, 17.9.2013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07504" y="2780928"/>
            <a:ext cx="2616229" cy="13234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2000" b="1" dirty="0" err="1" smtClean="0"/>
              <a:t>Introduction</a:t>
            </a:r>
            <a:endParaRPr lang="de-DE" sz="20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2000" b="1" dirty="0" smtClean="0"/>
              <a:t>Experimental Setup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2000" b="1" dirty="0" smtClean="0"/>
              <a:t>Data Analysis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2000" b="1" dirty="0" err="1" smtClean="0"/>
              <a:t>Conclusion</a:t>
            </a:r>
            <a:endParaRPr lang="de-DE" sz="2000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9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97" y="1665183"/>
            <a:ext cx="5307310" cy="16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Performance </a:t>
            </a:r>
            <a:r>
              <a:rPr lang="de-DE" dirty="0" err="1" smtClean="0"/>
              <a:t>of</a:t>
            </a:r>
            <a:r>
              <a:rPr lang="de-DE" dirty="0" smtClean="0"/>
              <a:t> Emulsion </a:t>
            </a:r>
            <a:r>
              <a:rPr lang="de-DE" dirty="0" err="1" smtClean="0"/>
              <a:t>Detector</a:t>
            </a:r>
            <a:r>
              <a:rPr lang="de-DE" dirty="0" smtClean="0"/>
              <a:t> (II)</a:t>
            </a:r>
            <a:endParaRPr lang="de-DE" dirty="0"/>
          </a:p>
        </p:txBody>
      </p:sp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68003"/>
            <a:ext cx="4392488" cy="3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13476" y="1011333"/>
            <a:ext cx="8842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/>
              <a:t>Measurement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particle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momentum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by</a:t>
            </a:r>
            <a:r>
              <a:rPr lang="de-DE" sz="2000" b="1" dirty="0" smtClean="0"/>
              <a:t> Multiple Coulomb </a:t>
            </a:r>
            <a:r>
              <a:rPr lang="de-DE" sz="2000" b="1" dirty="0" err="1" smtClean="0"/>
              <a:t>Scattering</a:t>
            </a:r>
            <a:r>
              <a:rPr lang="de-DE" sz="2000" b="1" dirty="0" smtClean="0"/>
              <a:t> in </a:t>
            </a:r>
            <a:r>
              <a:rPr lang="de-DE" sz="2000" b="1" dirty="0" err="1" smtClean="0"/>
              <a:t>Pb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target</a:t>
            </a:r>
            <a:r>
              <a:rPr lang="de-DE" sz="2000" b="1" dirty="0" smtClean="0"/>
              <a:t>:</a:t>
            </a:r>
          </a:p>
          <a:p>
            <a:pPr algn="ctr"/>
            <a:r>
              <a:rPr lang="de-DE" sz="2000" b="1" dirty="0" smtClean="0"/>
              <a:t>NJP 14 (2012) 013026</a:t>
            </a:r>
            <a:endParaRPr lang="de-DE" sz="2000" b="1" dirty="0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3888432" cy="34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55436" y="4077072"/>
            <a:ext cx="1120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de-DE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/>
            </a:r>
            <a:br>
              <a:rPr lang="de-DE" dirty="0" smtClean="0">
                <a:latin typeface="Times New Roman"/>
                <a:cs typeface="Times New Roman"/>
              </a:rPr>
            </a:br>
            <a:r>
              <a:rPr lang="de-DE" dirty="0" smtClean="0">
                <a:latin typeface="+mn-lt"/>
                <a:cs typeface="Times New Roman"/>
              </a:rPr>
              <a:t>(2–6 </a:t>
            </a:r>
            <a:r>
              <a:rPr lang="de-DE" dirty="0" err="1" smtClean="0">
                <a:latin typeface="+mn-lt"/>
                <a:cs typeface="Times New Roman"/>
              </a:rPr>
              <a:t>GeV</a:t>
            </a:r>
            <a:r>
              <a:rPr lang="de-DE" dirty="0" smtClean="0">
                <a:latin typeface="+mn-lt"/>
                <a:cs typeface="Times New Roman"/>
              </a:rPr>
              <a:t>)</a:t>
            </a:r>
            <a:endParaRPr lang="de-DE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7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6" y="1268760"/>
            <a:ext cx="6781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Opera Event Analysis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960297"/>
            <a:ext cx="379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1. Electronic </a:t>
            </a:r>
            <a:r>
              <a:rPr lang="de-DE" b="1" dirty="0" err="1" smtClean="0"/>
              <a:t>Detector</a:t>
            </a:r>
            <a:r>
              <a:rPr lang="de-DE" b="1" dirty="0" smtClean="0"/>
              <a:t> </a:t>
            </a:r>
            <a:r>
              <a:rPr lang="de-DE" b="1" dirty="0" err="1" smtClean="0"/>
              <a:t>Reconstruction</a:t>
            </a:r>
            <a:r>
              <a:rPr lang="de-DE" b="1" dirty="0" smtClean="0"/>
              <a:t>:</a:t>
            </a:r>
            <a:endParaRPr lang="de-DE" b="1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9426" y="3861048"/>
            <a:ext cx="7926950" cy="2758424"/>
            <a:chOff x="29426" y="3861048"/>
            <a:chExt cx="7926950" cy="2758424"/>
          </a:xfrm>
        </p:grpSpPr>
        <p:sp>
          <p:nvSpPr>
            <p:cNvPr id="6" name="Textfeld 5"/>
            <p:cNvSpPr txBox="1"/>
            <p:nvPr/>
          </p:nvSpPr>
          <p:spPr>
            <a:xfrm>
              <a:off x="29426" y="3861048"/>
              <a:ext cx="1704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2. Brick </a:t>
              </a:r>
              <a:r>
                <a:rPr lang="de-DE" b="1" dirty="0" err="1" smtClean="0"/>
                <a:t>Finding</a:t>
              </a:r>
              <a:r>
                <a:rPr lang="de-DE" b="1" dirty="0" smtClean="0"/>
                <a:t>:</a:t>
              </a:r>
              <a:endParaRPr lang="de-DE" b="1" dirty="0"/>
            </a:p>
          </p:txBody>
        </p:sp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753" y="4221088"/>
              <a:ext cx="6364543" cy="2398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026" y="4045714"/>
              <a:ext cx="1657350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pieren 7"/>
          <p:cNvGrpSpPr/>
          <p:nvPr/>
        </p:nvGrpSpPr>
        <p:grpSpPr>
          <a:xfrm>
            <a:off x="5220072" y="3828215"/>
            <a:ext cx="3692316" cy="2841145"/>
            <a:chOff x="5281543" y="2796144"/>
            <a:chExt cx="3692316" cy="2841145"/>
          </a:xfrm>
        </p:grpSpPr>
        <p:sp>
          <p:nvSpPr>
            <p:cNvPr id="7" name="Rechteck 6"/>
            <p:cNvSpPr/>
            <p:nvPr/>
          </p:nvSpPr>
          <p:spPr>
            <a:xfrm>
              <a:off x="5281543" y="2823470"/>
              <a:ext cx="3692316" cy="2813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313023" y="2796144"/>
              <a:ext cx="1598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3. CS </a:t>
              </a:r>
              <a:r>
                <a:rPr lang="de-DE" b="1" dirty="0" err="1" smtClean="0"/>
                <a:t>scanning</a:t>
              </a:r>
              <a:r>
                <a:rPr lang="de-DE" b="1" dirty="0" smtClean="0"/>
                <a:t>:</a:t>
              </a:r>
              <a:endParaRPr lang="de-DE" b="1" dirty="0"/>
            </a:p>
          </p:txBody>
        </p:sp>
        <p:pic>
          <p:nvPicPr>
            <p:cNvPr id="10445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556" y="3129093"/>
              <a:ext cx="3352033" cy="247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8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3" descr="IMG_0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41" y="2389349"/>
            <a:ext cx="2673547" cy="231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Brick Analysis</a:t>
            </a:r>
            <a:endParaRPr lang="de-DE" dirty="0"/>
          </a:p>
        </p:txBody>
      </p: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1828005" y="1628800"/>
            <a:ext cx="5409407" cy="3979067"/>
            <a:chOff x="-110332" y="1295400"/>
            <a:chExt cx="5409407" cy="3979067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4"/>
            <a:stretch>
              <a:fillRect/>
            </a:stretch>
          </p:blipFill>
          <p:spPr bwMode="auto">
            <a:xfrm>
              <a:off x="-110332" y="1316830"/>
              <a:ext cx="5287963" cy="395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Striped Right Arrow 9"/>
            <p:cNvSpPr/>
            <p:nvPr/>
          </p:nvSpPr>
          <p:spPr bwMode="auto">
            <a:xfrm rot="20655542">
              <a:off x="3121025" y="3305175"/>
              <a:ext cx="2178050" cy="360363"/>
            </a:xfrm>
            <a:prstGeom prst="stripedRightArrow">
              <a:avLst/>
            </a:prstGeom>
            <a:solidFill>
              <a:srgbClr val="FF9933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To Japan</a:t>
              </a:r>
            </a:p>
          </p:txBody>
        </p:sp>
        <p:cxnSp>
          <p:nvCxnSpPr>
            <p:cNvPr id="17" name="Straight Arrow Connector 12"/>
            <p:cNvCxnSpPr/>
            <p:nvPr/>
          </p:nvCxnSpPr>
          <p:spPr bwMode="auto">
            <a:xfrm>
              <a:off x="3000375" y="3724275"/>
              <a:ext cx="1123950" cy="460375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4"/>
            <p:cNvCxnSpPr/>
            <p:nvPr/>
          </p:nvCxnSpPr>
          <p:spPr bwMode="auto">
            <a:xfrm rot="16200000" flipH="1">
              <a:off x="3000376" y="3795712"/>
              <a:ext cx="571500" cy="428625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6"/>
            <p:cNvCxnSpPr/>
            <p:nvPr/>
          </p:nvCxnSpPr>
          <p:spPr bwMode="auto">
            <a:xfrm rot="16200000" flipH="1">
              <a:off x="2928937" y="3867151"/>
              <a:ext cx="500063" cy="214312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8"/>
            <p:cNvCxnSpPr/>
            <p:nvPr/>
          </p:nvCxnSpPr>
          <p:spPr bwMode="auto">
            <a:xfrm rot="16200000" flipV="1">
              <a:off x="2250282" y="2974181"/>
              <a:ext cx="857250" cy="642937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10800000" flipV="1">
              <a:off x="2714625" y="3725863"/>
              <a:ext cx="304800" cy="141287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2441575" y="1981200"/>
              <a:ext cx="9112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de-DE" dirty="0" err="1">
                  <a:latin typeface="Calibri" pitchFamily="34" charset="0"/>
                  <a:ea typeface="MS PGothic" pitchFamily="34" charset="-128"/>
                </a:rPr>
                <a:t>Padova</a:t>
              </a:r>
              <a:endParaRPr lang="en-US" altLang="de-DE" sz="900" dirty="0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23" name="Straight Arrow Connector 23"/>
            <p:cNvCxnSpPr/>
            <p:nvPr/>
          </p:nvCxnSpPr>
          <p:spPr bwMode="auto">
            <a:xfrm rot="16200000" flipV="1">
              <a:off x="2071688" y="2795588"/>
              <a:ext cx="1357312" cy="500062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4"/>
            <p:cNvCxnSpPr/>
            <p:nvPr/>
          </p:nvCxnSpPr>
          <p:spPr bwMode="auto">
            <a:xfrm rot="5400000" flipH="1" flipV="1">
              <a:off x="2398713" y="2109788"/>
              <a:ext cx="2201862" cy="1001712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6"/>
            <p:cNvSpPr txBox="1">
              <a:spLocks noChangeArrowheads="1"/>
            </p:cNvSpPr>
            <p:nvPr/>
          </p:nvSpPr>
          <p:spPr bwMode="auto">
            <a:xfrm>
              <a:off x="3786188" y="1295400"/>
              <a:ext cx="1319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de-DE">
                  <a:latin typeface="Calibri" pitchFamily="34" charset="0"/>
                  <a:ea typeface="MS PGothic" pitchFamily="34" charset="-128"/>
                </a:rPr>
                <a:t>To Dubna</a:t>
              </a:r>
            </a:p>
          </p:txBody>
        </p:sp>
        <p:cxnSp>
          <p:nvCxnSpPr>
            <p:cNvPr id="26" name="Straight Arrow Connector 18"/>
            <p:cNvCxnSpPr/>
            <p:nvPr/>
          </p:nvCxnSpPr>
          <p:spPr bwMode="auto">
            <a:xfrm rot="10800000">
              <a:off x="1009650" y="1731963"/>
              <a:ext cx="2014538" cy="2000250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33"/>
            <p:cNvSpPr/>
            <p:nvPr/>
          </p:nvSpPr>
          <p:spPr bwMode="auto">
            <a:xfrm>
              <a:off x="2687638" y="3505200"/>
              <a:ext cx="762000" cy="381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/>
                <a:t>LNGS</a:t>
              </a:r>
            </a:p>
          </p:txBody>
        </p:sp>
        <p:sp>
          <p:nvSpPr>
            <p:cNvPr id="28" name="円/楕円 22"/>
            <p:cNvSpPr>
              <a:spLocks noChangeArrowheads="1"/>
            </p:cNvSpPr>
            <p:nvPr/>
          </p:nvSpPr>
          <p:spPr bwMode="auto">
            <a:xfrm>
              <a:off x="933450" y="15906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kumimoji="1" lang="ja-JP" altLang="en-US" sz="2400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9" name="円/楕円 28"/>
            <p:cNvSpPr>
              <a:spLocks noChangeArrowheads="1"/>
            </p:cNvSpPr>
            <p:nvPr/>
          </p:nvSpPr>
          <p:spPr bwMode="auto">
            <a:xfrm>
              <a:off x="2228850" y="26574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kumimoji="1" lang="ja-JP" altLang="en-US" sz="2400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0" name="円/楕円 29"/>
            <p:cNvSpPr>
              <a:spLocks noChangeArrowheads="1"/>
            </p:cNvSpPr>
            <p:nvPr/>
          </p:nvSpPr>
          <p:spPr bwMode="auto">
            <a:xfrm>
              <a:off x="2381250" y="22002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kumimoji="1" lang="ja-JP" altLang="en-US" sz="2400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1" name="円/楕円 30"/>
            <p:cNvSpPr>
              <a:spLocks noChangeArrowheads="1"/>
            </p:cNvSpPr>
            <p:nvPr/>
          </p:nvSpPr>
          <p:spPr bwMode="auto">
            <a:xfrm>
              <a:off x="2609850" y="38766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kumimoji="1" lang="ja-JP" altLang="en-US" sz="2400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2" name="円/楕円 32"/>
            <p:cNvSpPr>
              <a:spLocks noChangeArrowheads="1"/>
            </p:cNvSpPr>
            <p:nvPr/>
          </p:nvSpPr>
          <p:spPr bwMode="auto">
            <a:xfrm>
              <a:off x="3219450" y="42957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kumimoji="1" lang="ja-JP" altLang="en-US" sz="2400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3" name="円/楕円 34"/>
            <p:cNvSpPr>
              <a:spLocks noChangeArrowheads="1"/>
            </p:cNvSpPr>
            <p:nvPr/>
          </p:nvSpPr>
          <p:spPr bwMode="auto">
            <a:xfrm>
              <a:off x="3422650" y="43719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kumimoji="1" lang="ja-JP" altLang="en-US" sz="2400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4" name="円/楕円 35"/>
            <p:cNvSpPr>
              <a:spLocks noChangeArrowheads="1"/>
            </p:cNvSpPr>
            <p:nvPr/>
          </p:nvSpPr>
          <p:spPr bwMode="auto">
            <a:xfrm>
              <a:off x="4197350" y="4195763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kumimoji="1" lang="ja-JP" altLang="en-US" sz="2400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35" name="Straight Arrow Connector 26"/>
            <p:cNvCxnSpPr/>
            <p:nvPr/>
          </p:nvCxnSpPr>
          <p:spPr>
            <a:xfrm>
              <a:off x="3303588" y="3810000"/>
              <a:ext cx="1725612" cy="88900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 rot="183107">
              <a:off x="4011613" y="3609975"/>
              <a:ext cx="11207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/>
              <a:r>
                <a:rPr lang="en-US" altLang="de-DE" sz="1600">
                  <a:latin typeface="Arial" pitchFamily="34" charset="0"/>
                  <a:ea typeface="MS PGothic" pitchFamily="34" charset="-128"/>
                </a:rPr>
                <a:t>To Ankara</a:t>
              </a:r>
            </a:p>
          </p:txBody>
        </p:sp>
        <p:sp>
          <p:nvSpPr>
            <p:cNvPr id="37" name="TextBox 21"/>
            <p:cNvSpPr txBox="1">
              <a:spLocks noChangeArrowheads="1"/>
            </p:cNvSpPr>
            <p:nvPr/>
          </p:nvSpPr>
          <p:spPr bwMode="auto">
            <a:xfrm>
              <a:off x="1146175" y="1458913"/>
              <a:ext cx="9112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de-DE">
                  <a:latin typeface="Calibri" pitchFamily="34" charset="0"/>
                  <a:ea typeface="MS PGothic" pitchFamily="34" charset="-128"/>
                </a:rPr>
                <a:t>Bern</a:t>
              </a:r>
              <a:endParaRPr lang="en-US" altLang="de-DE" sz="900"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38" name="TextBox 21"/>
            <p:cNvSpPr txBox="1">
              <a:spLocks noChangeArrowheads="1"/>
            </p:cNvSpPr>
            <p:nvPr/>
          </p:nvSpPr>
          <p:spPr bwMode="auto">
            <a:xfrm>
              <a:off x="1849438" y="2332038"/>
              <a:ext cx="10668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de-DE">
                  <a:latin typeface="Calibri" pitchFamily="34" charset="0"/>
                  <a:ea typeface="MS PGothic" pitchFamily="34" charset="-128"/>
                </a:rPr>
                <a:t>Bologna</a:t>
              </a:r>
              <a:endParaRPr lang="en-US" altLang="de-DE" sz="900"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39" name="TextBox 21"/>
            <p:cNvSpPr txBox="1">
              <a:spLocks noChangeArrowheads="1"/>
            </p:cNvSpPr>
            <p:nvPr/>
          </p:nvSpPr>
          <p:spPr bwMode="auto">
            <a:xfrm>
              <a:off x="2057400" y="3581400"/>
              <a:ext cx="9112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de-DE" dirty="0">
                  <a:latin typeface="Calibri" pitchFamily="34" charset="0"/>
                  <a:ea typeface="MS PGothic" pitchFamily="34" charset="-128"/>
                </a:rPr>
                <a:t>Roma</a:t>
              </a:r>
              <a:endParaRPr lang="en-US" altLang="de-DE" sz="900" dirty="0"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40" name="TextBox 21"/>
            <p:cNvSpPr txBox="1">
              <a:spLocks noChangeArrowheads="1"/>
            </p:cNvSpPr>
            <p:nvPr/>
          </p:nvSpPr>
          <p:spPr bwMode="auto">
            <a:xfrm>
              <a:off x="2286000" y="3897313"/>
              <a:ext cx="9112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de-DE">
                  <a:latin typeface="Calibri" pitchFamily="34" charset="0"/>
                  <a:ea typeface="MS PGothic" pitchFamily="34" charset="-128"/>
                </a:rPr>
                <a:t>LNF</a:t>
              </a:r>
              <a:endParaRPr lang="en-US" altLang="de-DE" sz="900"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41" name="TextBox 21"/>
            <p:cNvSpPr txBox="1">
              <a:spLocks noChangeArrowheads="1"/>
            </p:cNvSpPr>
            <p:nvPr/>
          </p:nvSpPr>
          <p:spPr bwMode="auto">
            <a:xfrm>
              <a:off x="2514600" y="4202113"/>
              <a:ext cx="9112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de-DE">
                  <a:latin typeface="Calibri" pitchFamily="34" charset="0"/>
                  <a:ea typeface="MS PGothic" pitchFamily="34" charset="-128"/>
                </a:rPr>
                <a:t>Napoli</a:t>
              </a:r>
              <a:endParaRPr lang="en-US" altLang="de-DE" sz="900"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42" name="TextBox 21"/>
            <p:cNvSpPr txBox="1">
              <a:spLocks noChangeArrowheads="1"/>
            </p:cNvSpPr>
            <p:nvPr/>
          </p:nvSpPr>
          <p:spPr bwMode="auto">
            <a:xfrm>
              <a:off x="3051175" y="4430713"/>
              <a:ext cx="9112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de-DE">
                  <a:latin typeface="Calibri" pitchFamily="34" charset="0"/>
                  <a:ea typeface="MS PGothic" pitchFamily="34" charset="-128"/>
                </a:rPr>
                <a:t>Salerno</a:t>
              </a:r>
              <a:endParaRPr lang="en-US" altLang="de-DE" sz="900"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43" name="TextBox 21"/>
            <p:cNvSpPr txBox="1">
              <a:spLocks noChangeArrowheads="1"/>
            </p:cNvSpPr>
            <p:nvPr/>
          </p:nvSpPr>
          <p:spPr bwMode="auto">
            <a:xfrm>
              <a:off x="4270375" y="3962400"/>
              <a:ext cx="9112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de-DE">
                  <a:latin typeface="Calibri" pitchFamily="34" charset="0"/>
                  <a:ea typeface="MS PGothic" pitchFamily="34" charset="-128"/>
                </a:rPr>
                <a:t>Bari</a:t>
              </a:r>
              <a:endParaRPr lang="en-US" altLang="de-DE" sz="900"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44" name="円/楕円 22"/>
            <p:cNvSpPr>
              <a:spLocks noChangeArrowheads="1"/>
            </p:cNvSpPr>
            <p:nvPr/>
          </p:nvSpPr>
          <p:spPr bwMode="auto">
            <a:xfrm>
              <a:off x="2778125" y="3897313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kumimoji="1" lang="ja-JP" altLang="en-US" sz="2400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1619672" y="1052736"/>
            <a:ext cx="5699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selected</a:t>
            </a:r>
            <a:r>
              <a:rPr lang="de-DE" sz="2400" dirty="0" smtClean="0"/>
              <a:t> </a:t>
            </a:r>
            <a:r>
              <a:rPr lang="de-DE" sz="2400" dirty="0" err="1" smtClean="0"/>
              <a:t>bricks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sent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scanning</a:t>
            </a:r>
            <a:r>
              <a:rPr lang="de-DE" sz="2400" dirty="0" smtClean="0"/>
              <a:t> </a:t>
            </a:r>
            <a:r>
              <a:rPr lang="de-DE" sz="2400" dirty="0" err="1" smtClean="0"/>
              <a:t>labs</a:t>
            </a:r>
            <a:endParaRPr lang="de-DE" sz="2400" dirty="0"/>
          </a:p>
        </p:txBody>
      </p:sp>
      <p:sp>
        <p:nvSpPr>
          <p:cNvPr id="46" name="Textfeld 45"/>
          <p:cNvSpPr txBox="1"/>
          <p:nvPr/>
        </p:nvSpPr>
        <p:spPr>
          <a:xfrm>
            <a:off x="1586936" y="5805264"/>
            <a:ext cx="6153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40 </a:t>
            </a:r>
            <a:r>
              <a:rPr lang="de-DE" sz="2400" dirty="0" err="1" smtClean="0"/>
              <a:t>automated</a:t>
            </a:r>
            <a:r>
              <a:rPr lang="de-DE" sz="2400" dirty="0" smtClean="0"/>
              <a:t> </a:t>
            </a:r>
            <a:r>
              <a:rPr lang="de-DE" sz="2400" dirty="0" err="1" smtClean="0"/>
              <a:t>microscopes</a:t>
            </a:r>
            <a:r>
              <a:rPr lang="de-DE" sz="2400" dirty="0" smtClean="0"/>
              <a:t> in Japan </a:t>
            </a:r>
            <a:r>
              <a:rPr lang="de-DE" sz="2400" dirty="0" err="1" smtClean="0"/>
              <a:t>and</a:t>
            </a:r>
            <a:r>
              <a:rPr lang="de-DE" sz="2400" dirty="0" smtClean="0"/>
              <a:t> Europe</a:t>
            </a:r>
            <a:endParaRPr lang="de-DE" sz="2400" dirty="0"/>
          </a:p>
        </p:txBody>
      </p:sp>
      <p:pic>
        <p:nvPicPr>
          <p:cNvPr id="48" name="Picture 4" descr="Microscopio_opera_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06163"/>
            <a:ext cx="2551346" cy="219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179512" y="3068960"/>
            <a:ext cx="2551346" cy="338554"/>
          </a:xfrm>
          <a:prstGeom prst="rect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kumimoji="1" lang="en-US" altLang="ja-JP" sz="1600" dirty="0">
                <a:latin typeface="+mn-lt"/>
                <a:ea typeface="MS PGothic" pitchFamily="34" charset="-128"/>
              </a:rPr>
              <a:t>European </a:t>
            </a:r>
            <a:r>
              <a:rPr kumimoji="1" lang="en-US" altLang="ja-JP" sz="1600" dirty="0" smtClean="0">
                <a:latin typeface="+mn-lt"/>
                <a:ea typeface="MS PGothic" pitchFamily="34" charset="-128"/>
              </a:rPr>
              <a:t>Scanning </a:t>
            </a:r>
            <a:r>
              <a:rPr kumimoji="1" lang="en-US" altLang="ja-JP" sz="1600" dirty="0">
                <a:latin typeface="+mn-lt"/>
                <a:ea typeface="MS PGothic" pitchFamily="34" charset="-128"/>
              </a:rPr>
              <a:t>System </a:t>
            </a: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7092280" y="1836113"/>
            <a:ext cx="187220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kumimoji="1" lang="en-US" altLang="ja-JP" sz="1600" dirty="0">
                <a:latin typeface="+mn-lt"/>
                <a:ea typeface="MS PGothic" pitchFamily="34" charset="-128"/>
              </a:rPr>
              <a:t>Japanese Scanning System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4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6712"/>
          </a:xfrm>
        </p:spPr>
        <p:txBody>
          <a:bodyPr/>
          <a:lstStyle/>
          <a:p>
            <a:r>
              <a:rPr lang="de-DE" dirty="0" smtClean="0"/>
              <a:t>Interaction Location: „Scan Back“ </a:t>
            </a:r>
            <a:r>
              <a:rPr lang="de-DE" dirty="0" err="1" smtClean="0"/>
              <a:t>Method</a:t>
            </a:r>
            <a:endParaRPr lang="de-DE" dirty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53" y="1350094"/>
            <a:ext cx="76898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980126" y="100082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CS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906946" y="5892661"/>
            <a:ext cx="4672241" cy="307776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(</a:t>
            </a:r>
            <a:r>
              <a:rPr lang="de-DE" sz="1600" dirty="0" err="1" smtClean="0"/>
              <a:t>Improved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: 5 </a:t>
            </a:r>
            <a:r>
              <a:rPr lang="de-DE" sz="1600" dirty="0" err="1" smtClean="0"/>
              <a:t>films</a:t>
            </a:r>
            <a:r>
              <a:rPr lang="de-DE" sz="1600" dirty="0" smtClean="0"/>
              <a:t> </a:t>
            </a:r>
            <a:r>
              <a:rPr lang="de-DE" sz="1600" dirty="0" err="1" smtClean="0"/>
              <a:t>upstream</a:t>
            </a:r>
            <a:r>
              <a:rPr lang="de-DE" sz="1600" dirty="0" smtClean="0"/>
              <a:t>, 10 </a:t>
            </a:r>
            <a:r>
              <a:rPr lang="de-DE" sz="1600" dirty="0" err="1" smtClean="0"/>
              <a:t>films</a:t>
            </a:r>
            <a:r>
              <a:rPr lang="de-DE" sz="1600" dirty="0" smtClean="0"/>
              <a:t> </a:t>
            </a:r>
            <a:r>
              <a:rPr lang="de-DE" sz="1600" dirty="0" err="1" smtClean="0"/>
              <a:t>downstream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1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„Volume Scan“ </a:t>
            </a:r>
            <a:r>
              <a:rPr lang="de-DE" dirty="0" err="1" smtClean="0"/>
              <a:t>and</a:t>
            </a:r>
            <a:r>
              <a:rPr lang="de-DE" dirty="0" smtClean="0"/>
              <a:t> Vertex </a:t>
            </a:r>
            <a:r>
              <a:rPr lang="de-DE" dirty="0" err="1" smtClean="0"/>
              <a:t>Reconstruction</a:t>
            </a:r>
            <a:endParaRPr lang="de-D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61913"/>
            <a:ext cx="915987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40934" y="827420"/>
            <a:ext cx="4603074" cy="3105636"/>
            <a:chOff x="40934" y="827420"/>
            <a:chExt cx="4603074" cy="3105636"/>
          </a:xfrm>
        </p:grpSpPr>
        <p:grpSp>
          <p:nvGrpSpPr>
            <p:cNvPr id="6" name="Gruppieren 5"/>
            <p:cNvGrpSpPr/>
            <p:nvPr/>
          </p:nvGrpSpPr>
          <p:grpSpPr>
            <a:xfrm>
              <a:off x="40934" y="1088917"/>
              <a:ext cx="4603074" cy="2844139"/>
              <a:chOff x="40934" y="1088917"/>
              <a:chExt cx="4603074" cy="2844139"/>
            </a:xfrm>
          </p:grpSpPr>
          <p:pic>
            <p:nvPicPr>
              <p:cNvPr id="10752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34" y="1088917"/>
                <a:ext cx="4603074" cy="2844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hteck 4"/>
              <p:cNvSpPr/>
              <p:nvPr/>
            </p:nvSpPr>
            <p:spPr>
              <a:xfrm>
                <a:off x="74613" y="1088917"/>
                <a:ext cx="1113011" cy="32385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227013" y="1241317"/>
                <a:ext cx="1113011" cy="32385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5" name="Textfeld 14"/>
            <p:cNvSpPr txBox="1"/>
            <p:nvPr/>
          </p:nvSpPr>
          <p:spPr>
            <a:xfrm>
              <a:off x="683568" y="827420"/>
              <a:ext cx="3248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FF66"/>
                  </a:solidFill>
                </a:rPr>
                <a:t>1.) </a:t>
              </a:r>
              <a:r>
                <a:rPr lang="de-DE" dirty="0" err="1" smtClean="0">
                  <a:solidFill>
                    <a:srgbClr val="FFFF66"/>
                  </a:solidFill>
                </a:rPr>
                <a:t>scan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smtClean="0">
                  <a:solidFill>
                    <a:srgbClr val="FFFF66"/>
                  </a:solidFill>
                  <a:latin typeface="Times New Roman"/>
                  <a:cs typeface="Times New Roman"/>
                </a:rPr>
                <a:t>~</a:t>
              </a:r>
              <a:r>
                <a:rPr lang="de-DE" dirty="0" smtClean="0">
                  <a:solidFill>
                    <a:srgbClr val="FFFF66"/>
                  </a:solidFill>
                  <a:latin typeface="+mn-lt"/>
                  <a:cs typeface="Times New Roman"/>
                </a:rPr>
                <a:t> 10 </a:t>
              </a:r>
              <a:r>
                <a:rPr lang="de-DE" dirty="0" err="1" smtClean="0">
                  <a:solidFill>
                    <a:srgbClr val="FFFF66"/>
                  </a:solidFill>
                  <a:latin typeface="+mn-lt"/>
                  <a:cs typeface="Times New Roman"/>
                </a:rPr>
                <a:t>films</a:t>
              </a:r>
              <a:r>
                <a:rPr lang="de-DE" dirty="0" smtClean="0">
                  <a:solidFill>
                    <a:srgbClr val="FFFF66"/>
                  </a:solidFill>
                  <a:latin typeface="+mn-lt"/>
                  <a:cs typeface="Times New Roman"/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  <a:latin typeface="+mn-lt"/>
                  <a:cs typeface="Times New Roman"/>
                </a:rPr>
                <a:t>around</a:t>
              </a:r>
              <a:r>
                <a:rPr lang="de-DE" dirty="0" smtClean="0">
                  <a:solidFill>
                    <a:srgbClr val="FFFF66"/>
                  </a:solidFill>
                  <a:latin typeface="+mn-lt"/>
                  <a:cs typeface="Times New Roman"/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  <a:latin typeface="+mn-lt"/>
                  <a:cs typeface="Times New Roman"/>
                </a:rPr>
                <a:t>vertex</a:t>
              </a:r>
              <a:endParaRPr lang="de-DE" dirty="0">
                <a:solidFill>
                  <a:srgbClr val="FFFF66"/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139952" y="827420"/>
            <a:ext cx="4964832" cy="3393668"/>
            <a:chOff x="4139952" y="827420"/>
            <a:chExt cx="4964832" cy="3393668"/>
          </a:xfrm>
        </p:grpSpPr>
        <p:grpSp>
          <p:nvGrpSpPr>
            <p:cNvPr id="8" name="Gruppieren 7"/>
            <p:cNvGrpSpPr/>
            <p:nvPr/>
          </p:nvGrpSpPr>
          <p:grpSpPr>
            <a:xfrm>
              <a:off x="4139952" y="1139972"/>
              <a:ext cx="4964832" cy="3081116"/>
              <a:chOff x="4139952" y="1139972"/>
              <a:chExt cx="4964832" cy="3081116"/>
            </a:xfrm>
          </p:grpSpPr>
          <p:pic>
            <p:nvPicPr>
              <p:cNvPr id="10752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952" y="1139972"/>
                <a:ext cx="4964832" cy="3081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hteck 6"/>
              <p:cNvSpPr/>
              <p:nvPr/>
            </p:nvSpPr>
            <p:spPr>
              <a:xfrm>
                <a:off x="4283968" y="1139972"/>
                <a:ext cx="1008112" cy="425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4644008" y="827420"/>
              <a:ext cx="4127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FF66"/>
                  </a:solidFill>
                </a:rPr>
                <a:t>2.) </a:t>
              </a:r>
              <a:r>
                <a:rPr lang="de-DE" dirty="0" err="1" smtClean="0">
                  <a:solidFill>
                    <a:srgbClr val="FFFF66"/>
                  </a:solidFill>
                </a:rPr>
                <a:t>reject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</a:rPr>
                <a:t>passing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</a:rPr>
                <a:t>through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</a:rPr>
                <a:t>and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</a:rPr>
                <a:t>short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</a:rPr>
                <a:t>tracks</a:t>
              </a:r>
              <a:endParaRPr lang="de-DE" dirty="0">
                <a:solidFill>
                  <a:srgbClr val="FFFF66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35496" y="2996952"/>
            <a:ext cx="8928992" cy="3816424"/>
            <a:chOff x="35496" y="2996952"/>
            <a:chExt cx="8928992" cy="3816424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35496" y="2996952"/>
              <a:ext cx="8928992" cy="3816424"/>
              <a:chOff x="395536" y="3170502"/>
              <a:chExt cx="8928992" cy="3816424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395536" y="3170502"/>
                <a:ext cx="8928992" cy="331236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0" name="Gruppieren 9"/>
              <p:cNvGrpSpPr/>
              <p:nvPr/>
            </p:nvGrpSpPr>
            <p:grpSpPr>
              <a:xfrm>
                <a:off x="3122803" y="3583297"/>
                <a:ext cx="5472608" cy="3403629"/>
                <a:chOff x="2978787" y="3602550"/>
                <a:chExt cx="5472608" cy="3403629"/>
              </a:xfrm>
            </p:grpSpPr>
            <p:pic>
              <p:nvPicPr>
                <p:cNvPr id="107524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8787" y="3602550"/>
                  <a:ext cx="5472608" cy="34036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Rechteck 8"/>
                <p:cNvSpPr/>
                <p:nvPr/>
              </p:nvSpPr>
              <p:spPr>
                <a:xfrm>
                  <a:off x="3059832" y="3693811"/>
                  <a:ext cx="1152128" cy="4320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19" name="Textfeld 18"/>
            <p:cNvSpPr txBox="1"/>
            <p:nvPr/>
          </p:nvSpPr>
          <p:spPr>
            <a:xfrm>
              <a:off x="1821123" y="3123539"/>
              <a:ext cx="4773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FF66"/>
                  </a:solidFill>
                </a:rPr>
                <a:t>3.) </a:t>
              </a:r>
              <a:r>
                <a:rPr lang="de-DE" dirty="0" err="1" smtClean="0">
                  <a:solidFill>
                    <a:srgbClr val="FFFF66"/>
                  </a:solidFill>
                </a:rPr>
                <a:t>search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</a:rPr>
                <a:t>tracks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</a:rPr>
                <a:t>pointing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</a:rPr>
                <a:t>to</a:t>
              </a:r>
              <a:r>
                <a:rPr lang="de-DE" dirty="0" smtClean="0">
                  <a:solidFill>
                    <a:srgbClr val="FFFF66"/>
                  </a:solidFill>
                </a:rPr>
                <a:t> an </a:t>
              </a:r>
              <a:r>
                <a:rPr lang="de-DE" dirty="0" err="1" smtClean="0">
                  <a:solidFill>
                    <a:srgbClr val="FFFF66"/>
                  </a:solidFill>
                </a:rPr>
                <a:t>interaction</a:t>
              </a:r>
              <a:r>
                <a:rPr lang="de-DE" dirty="0" smtClean="0">
                  <a:solidFill>
                    <a:srgbClr val="FFFF66"/>
                  </a:solidFill>
                </a:rPr>
                <a:t> </a:t>
              </a:r>
              <a:r>
                <a:rPr lang="de-DE" dirty="0" err="1" smtClean="0">
                  <a:solidFill>
                    <a:srgbClr val="FFFF66"/>
                  </a:solidFill>
                </a:rPr>
                <a:t>vertex</a:t>
              </a:r>
              <a:endParaRPr lang="de-DE" dirty="0">
                <a:solidFill>
                  <a:srgbClr val="FFFF66"/>
                </a:solidFill>
              </a:endParaRP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258767" y="3729806"/>
            <a:ext cx="2638351" cy="92333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Vertex Location Efficiency:</a:t>
            </a:r>
            <a:br>
              <a:rPr lang="de-DE" dirty="0" smtClean="0"/>
            </a:br>
            <a:r>
              <a:rPr lang="de-DE" dirty="0" smtClean="0"/>
              <a:t>74% CC</a:t>
            </a:r>
          </a:p>
          <a:p>
            <a:pPr algn="ctr"/>
            <a:r>
              <a:rPr lang="de-DE" dirty="0" smtClean="0"/>
              <a:t>48% NC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12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Status </a:t>
            </a:r>
            <a:r>
              <a:rPr lang="de-DE" dirty="0" err="1" smtClean="0"/>
              <a:t>of</a:t>
            </a:r>
            <a:r>
              <a:rPr lang="de-DE" dirty="0" smtClean="0"/>
              <a:t> Data Analysis</a:t>
            </a:r>
            <a:endParaRPr lang="de-DE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90201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5496" y="3429000"/>
            <a:ext cx="7157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arxiv:1308.2553 </a:t>
            </a:r>
            <a:r>
              <a:rPr lang="de-DE" sz="1600" dirty="0" smtClean="0"/>
              <a:t>Opera </a:t>
            </a:r>
            <a:r>
              <a:rPr lang="de-DE" sz="1600" dirty="0" err="1" smtClean="0"/>
              <a:t>Coll</a:t>
            </a:r>
            <a:r>
              <a:rPr lang="de-DE" sz="1600" dirty="0" smtClean="0"/>
              <a:t>., </a:t>
            </a:r>
            <a:br>
              <a:rPr lang="de-DE" sz="1600" dirty="0" smtClean="0"/>
            </a:br>
            <a:r>
              <a:rPr lang="de-DE" sz="1600" dirty="0" smtClean="0"/>
              <a:t>„New </a:t>
            </a:r>
            <a:r>
              <a:rPr lang="de-DE" sz="1600" dirty="0" err="1" smtClean="0"/>
              <a:t>results</a:t>
            </a:r>
            <a:r>
              <a:rPr lang="de-DE" sz="1600" dirty="0" smtClean="0"/>
              <a:t> on v</a:t>
            </a:r>
            <a:r>
              <a:rPr lang="el-GR" sz="1600" baseline="-25000" dirty="0" smtClean="0">
                <a:latin typeface="Times New Roman"/>
                <a:cs typeface="Times New Roman"/>
              </a:rPr>
              <a:t>μ</a:t>
            </a:r>
            <a:r>
              <a:rPr lang="el-GR" sz="1600" dirty="0" smtClean="0">
                <a:latin typeface="Times New Roman"/>
                <a:cs typeface="Times New Roman"/>
              </a:rPr>
              <a:t>→</a:t>
            </a:r>
            <a:r>
              <a:rPr lang="de-DE" sz="1600" dirty="0"/>
              <a:t> </a:t>
            </a:r>
            <a:r>
              <a:rPr lang="de-DE" sz="1600" dirty="0" smtClean="0"/>
              <a:t>v</a:t>
            </a:r>
            <a:r>
              <a:rPr lang="el-GR" sz="1600" baseline="-25000" dirty="0" smtClean="0">
                <a:latin typeface="Times New Roman"/>
                <a:cs typeface="Times New Roman"/>
              </a:rPr>
              <a:t>τ</a:t>
            </a:r>
            <a:r>
              <a:rPr lang="de-DE" sz="1600" dirty="0" smtClean="0">
                <a:latin typeface="+mn-lt"/>
                <a:cs typeface="Times New Roman"/>
              </a:rPr>
              <a:t> </a:t>
            </a:r>
            <a:r>
              <a:rPr lang="de-DE" sz="1600" dirty="0" err="1" smtClean="0">
                <a:latin typeface="+mn-lt"/>
                <a:cs typeface="Times New Roman"/>
              </a:rPr>
              <a:t>appearance</a:t>
            </a:r>
            <a:r>
              <a:rPr lang="de-DE" sz="1600" dirty="0" smtClean="0">
                <a:latin typeface="+mn-lt"/>
                <a:cs typeface="Times New Roman"/>
              </a:rPr>
              <a:t> </a:t>
            </a:r>
            <a:r>
              <a:rPr lang="de-DE" sz="1600" dirty="0" err="1" smtClean="0">
                <a:latin typeface="+mn-lt"/>
                <a:cs typeface="Times New Roman"/>
              </a:rPr>
              <a:t>with</a:t>
            </a:r>
            <a:r>
              <a:rPr lang="de-DE" sz="1600" dirty="0" smtClean="0">
                <a:latin typeface="+mn-lt"/>
                <a:cs typeface="Times New Roman"/>
              </a:rPr>
              <a:t> </a:t>
            </a:r>
            <a:r>
              <a:rPr lang="de-DE" sz="1600" dirty="0" err="1" smtClean="0">
                <a:latin typeface="+mn-lt"/>
                <a:cs typeface="Times New Roman"/>
              </a:rPr>
              <a:t>the</a:t>
            </a:r>
            <a:r>
              <a:rPr lang="de-DE" sz="1600" dirty="0" smtClean="0">
                <a:latin typeface="+mn-lt"/>
                <a:cs typeface="Times New Roman"/>
              </a:rPr>
              <a:t> OPERA </a:t>
            </a:r>
            <a:r>
              <a:rPr lang="de-DE" sz="1600" dirty="0" err="1" smtClean="0">
                <a:latin typeface="+mn-lt"/>
                <a:cs typeface="Times New Roman"/>
              </a:rPr>
              <a:t>experiment</a:t>
            </a:r>
            <a:r>
              <a:rPr lang="de-DE" sz="1600" dirty="0" smtClean="0">
                <a:latin typeface="+mn-lt"/>
                <a:cs typeface="Times New Roman"/>
              </a:rPr>
              <a:t> in </a:t>
            </a:r>
            <a:r>
              <a:rPr lang="de-DE" sz="1600" dirty="0" err="1" smtClean="0">
                <a:latin typeface="+mn-lt"/>
                <a:cs typeface="Times New Roman"/>
              </a:rPr>
              <a:t>the</a:t>
            </a:r>
            <a:r>
              <a:rPr lang="de-DE" sz="1600" dirty="0" smtClean="0">
                <a:latin typeface="+mn-lt"/>
                <a:cs typeface="Times New Roman"/>
              </a:rPr>
              <a:t> CNGS beam“.</a:t>
            </a:r>
            <a:endParaRPr lang="de-DE" sz="1600" baseline="-25000" dirty="0"/>
          </a:p>
        </p:txBody>
      </p:sp>
      <p:sp>
        <p:nvSpPr>
          <p:cNvPr id="6" name="Rechteck 5"/>
          <p:cNvSpPr/>
          <p:nvPr/>
        </p:nvSpPr>
        <p:spPr>
          <a:xfrm>
            <a:off x="4211960" y="1041985"/>
            <a:ext cx="2016224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6228183" y="1052736"/>
            <a:ext cx="2827487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20022478">
            <a:off x="2229418" y="1788061"/>
            <a:ext cx="1910138" cy="92333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Interactions in:</a:t>
            </a:r>
          </a:p>
          <a:p>
            <a:r>
              <a:rPr lang="de-DE" dirty="0" smtClean="0"/>
              <a:t>60% </a:t>
            </a:r>
            <a:r>
              <a:rPr lang="de-DE" dirty="0" err="1" smtClean="0"/>
              <a:t>external</a:t>
            </a:r>
            <a:r>
              <a:rPr lang="de-DE" dirty="0" smtClean="0"/>
              <a:t> rock </a:t>
            </a:r>
          </a:p>
          <a:p>
            <a:r>
              <a:rPr lang="de-DE" dirty="0" smtClean="0"/>
              <a:t>20% </a:t>
            </a:r>
            <a:r>
              <a:rPr lang="de-DE" dirty="0" err="1" smtClean="0"/>
              <a:t>spectrometer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18679" y="4074199"/>
            <a:ext cx="805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19505 </a:t>
            </a:r>
            <a:r>
              <a:rPr lang="de-DE" b="1" dirty="0" err="1" smtClean="0">
                <a:solidFill>
                  <a:srgbClr val="FF0000"/>
                </a:solidFill>
              </a:rPr>
              <a:t>recorded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v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interactions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in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the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OPERA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target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DE" dirty="0" smtClean="0">
                <a:latin typeface="Calibri"/>
              </a:rPr>
              <a:t>(83% </a:t>
            </a:r>
            <a:r>
              <a:rPr lang="de-DE" dirty="0" err="1" smtClean="0">
                <a:latin typeface="Calibri"/>
              </a:rPr>
              <a:t>are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reconstructed</a:t>
            </a:r>
            <a:r>
              <a:rPr lang="de-DE" dirty="0" smtClean="0">
                <a:latin typeface="Calibri"/>
              </a:rPr>
              <a:t> in </a:t>
            </a:r>
            <a:r>
              <a:rPr lang="de-DE" dirty="0" err="1" smtClean="0">
                <a:latin typeface="Calibri"/>
              </a:rPr>
              <a:t>target</a:t>
            </a:r>
            <a:r>
              <a:rPr lang="de-DE" dirty="0" smtClean="0">
                <a:latin typeface="Calibri"/>
              </a:rPr>
              <a:t>)</a:t>
            </a:r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683568" y="4653136"/>
            <a:ext cx="7550150" cy="1663700"/>
            <a:chOff x="683568" y="4653136"/>
            <a:chExt cx="7550150" cy="1663700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653136"/>
              <a:ext cx="7550150" cy="166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6588224" y="4653136"/>
              <a:ext cx="164549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 smtClean="0">
                  <a:solidFill>
                    <a:schemeClr val="tx1"/>
                  </a:solidFill>
                </a:rPr>
                <a:t># </a:t>
              </a:r>
              <a:r>
                <a:rPr lang="de-DE" sz="1600" b="1" dirty="0" err="1" smtClean="0">
                  <a:solidFill>
                    <a:schemeClr val="tx1"/>
                  </a:solidFill>
                </a:rPr>
                <a:t>of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 Events </a:t>
              </a:r>
              <a:r>
                <a:rPr lang="de-DE" sz="1600" b="1" dirty="0" err="1" smtClean="0">
                  <a:solidFill>
                    <a:schemeClr val="tx1"/>
                  </a:solidFill>
                </a:rPr>
                <a:t>with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1"/>
                  </a:solidFill>
                </a:rPr>
                <a:t>Decay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 Search</a:t>
              </a:r>
              <a:endParaRPr lang="de-DE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1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8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Charmed</a:t>
            </a:r>
            <a:r>
              <a:rPr lang="de-DE" dirty="0" smtClean="0"/>
              <a:t> </a:t>
            </a:r>
            <a:r>
              <a:rPr lang="de-DE" dirty="0" err="1" smtClean="0"/>
              <a:t>Hadrons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27584" y="1088157"/>
            <a:ext cx="758291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Charm</a:t>
            </a:r>
            <a:r>
              <a:rPr lang="de-DE" sz="2400" dirty="0" smtClean="0"/>
              <a:t> </a:t>
            </a:r>
            <a:r>
              <a:rPr lang="de-DE" sz="2400" dirty="0" err="1" smtClean="0"/>
              <a:t>topology</a:t>
            </a:r>
            <a:r>
              <a:rPr lang="de-DE" sz="2400" dirty="0" smtClean="0"/>
              <a:t> </a:t>
            </a:r>
            <a:r>
              <a:rPr lang="de-DE" sz="2400" dirty="0" err="1" smtClean="0"/>
              <a:t>similar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el-GR" sz="2400" dirty="0" smtClean="0">
                <a:latin typeface="Times New Roman"/>
                <a:cs typeface="Times New Roman"/>
              </a:rPr>
              <a:t>τ</a:t>
            </a:r>
            <a:r>
              <a:rPr lang="de-DE" sz="2400" dirty="0" smtClean="0">
                <a:latin typeface="Times New Roman"/>
                <a:cs typeface="Times New Roman"/>
              </a:rPr>
              <a:t> </a:t>
            </a:r>
            <a:r>
              <a:rPr lang="de-DE" sz="2400" dirty="0" smtClean="0">
                <a:latin typeface="+mn-lt"/>
                <a:cs typeface="Times New Roman"/>
              </a:rPr>
              <a:t>(</a:t>
            </a:r>
            <a:r>
              <a:rPr lang="de-DE" sz="2400" dirty="0" err="1" smtClean="0">
                <a:latin typeface="+mn-lt"/>
                <a:cs typeface="Times New Roman"/>
              </a:rPr>
              <a:t>mass</a:t>
            </a:r>
            <a:r>
              <a:rPr lang="de-DE" sz="2400" dirty="0" smtClean="0">
                <a:latin typeface="+mn-lt"/>
                <a:cs typeface="Times New Roman"/>
              </a:rPr>
              <a:t>, </a:t>
            </a:r>
            <a:r>
              <a:rPr lang="de-DE" sz="2400" dirty="0" err="1" smtClean="0">
                <a:latin typeface="+mn-lt"/>
                <a:cs typeface="Times New Roman"/>
              </a:rPr>
              <a:t>decay</a:t>
            </a:r>
            <a:r>
              <a:rPr lang="de-DE" sz="2400" dirty="0" smtClean="0">
                <a:latin typeface="+mn-lt"/>
                <a:cs typeface="Times New Roman"/>
              </a:rPr>
              <a:t> </a:t>
            </a:r>
            <a:r>
              <a:rPr lang="de-DE" sz="2400" dirty="0" err="1" smtClean="0">
                <a:latin typeface="+mn-lt"/>
                <a:cs typeface="Times New Roman"/>
              </a:rPr>
              <a:t>modes</a:t>
            </a:r>
            <a:r>
              <a:rPr lang="de-DE" sz="2400" dirty="0" smtClean="0">
                <a:latin typeface="+mn-lt"/>
                <a:cs typeface="Times New Roman"/>
              </a:rPr>
              <a:t> &amp; </a:t>
            </a:r>
            <a:r>
              <a:rPr lang="de-DE" sz="2400" dirty="0" err="1" smtClean="0">
                <a:latin typeface="+mn-lt"/>
                <a:cs typeface="Times New Roman"/>
              </a:rPr>
              <a:t>lifetime</a:t>
            </a:r>
            <a:r>
              <a:rPr lang="de-DE" sz="2400" dirty="0" smtClean="0">
                <a:latin typeface="+mn-lt"/>
                <a:cs typeface="Times New Roman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+mn-lt"/>
                <a:cs typeface="Times New Roman"/>
              </a:rPr>
              <a:t>Background </a:t>
            </a:r>
            <a:r>
              <a:rPr lang="de-DE" sz="2000" dirty="0" err="1" smtClean="0">
                <a:latin typeface="+mn-lt"/>
                <a:cs typeface="Times New Roman"/>
              </a:rPr>
              <a:t>for</a:t>
            </a:r>
            <a:r>
              <a:rPr lang="de-DE" sz="2000" dirty="0" smtClean="0">
                <a:latin typeface="+mn-lt"/>
                <a:cs typeface="Times New Roman"/>
              </a:rPr>
              <a:t> v</a:t>
            </a:r>
            <a:r>
              <a:rPr lang="el-GR" sz="2000" baseline="-25000" dirty="0" smtClean="0">
                <a:latin typeface="Times New Roman"/>
                <a:cs typeface="Times New Roman"/>
              </a:rPr>
              <a:t>τ</a:t>
            </a:r>
            <a:r>
              <a:rPr lang="de-DE" sz="2000" dirty="0" smtClean="0">
                <a:latin typeface="Times New Roman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search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+mn-lt"/>
                <a:cs typeface="Times New Roman"/>
              </a:rPr>
              <a:t>Control</a:t>
            </a:r>
            <a:r>
              <a:rPr lang="de-DE" sz="2000" dirty="0" smtClean="0">
                <a:latin typeface="+mn-lt"/>
                <a:cs typeface="Times New Roman"/>
              </a:rPr>
              <a:t> sample </a:t>
            </a:r>
            <a:r>
              <a:rPr lang="de-DE" sz="2000" dirty="0" err="1" smtClean="0">
                <a:latin typeface="+mn-lt"/>
                <a:cs typeface="Times New Roman"/>
              </a:rPr>
              <a:t>for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decay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search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and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efficiencies</a:t>
            </a:r>
            <a:endParaRPr lang="de-DE" sz="2000" dirty="0" smtClean="0">
              <a:latin typeface="+mn-lt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+mn-lt"/>
                <a:cs typeface="Times New Roman"/>
              </a:rPr>
              <a:t>Background in </a:t>
            </a:r>
            <a:r>
              <a:rPr lang="de-DE" sz="2000" dirty="0" err="1" smtClean="0">
                <a:latin typeface="+mn-lt"/>
                <a:cs typeface="Times New Roman"/>
              </a:rPr>
              <a:t>the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charm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selection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from</a:t>
            </a:r>
            <a:r>
              <a:rPr lang="de-DE" sz="2000" dirty="0" smtClean="0">
                <a:latin typeface="+mn-lt"/>
                <a:cs typeface="Times New Roman"/>
              </a:rPr>
              <a:t/>
            </a:r>
            <a:br>
              <a:rPr lang="de-DE" sz="2000" dirty="0" smtClean="0">
                <a:latin typeface="+mn-lt"/>
                <a:cs typeface="Times New Roman"/>
              </a:rPr>
            </a:br>
            <a:r>
              <a:rPr lang="de-DE" sz="2000" dirty="0" err="1" smtClean="0">
                <a:latin typeface="+mn-lt"/>
                <a:cs typeface="Times New Roman"/>
              </a:rPr>
              <a:t>hadronic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interactions</a:t>
            </a:r>
            <a:r>
              <a:rPr lang="de-DE" sz="2000" dirty="0" smtClean="0">
                <a:latin typeface="+mn-lt"/>
                <a:cs typeface="Times New Roman"/>
              </a:rPr>
              <a:t> (87%) </a:t>
            </a:r>
            <a:r>
              <a:rPr lang="de-DE" sz="2000" dirty="0" err="1" smtClean="0">
                <a:latin typeface="+mn-lt"/>
                <a:cs typeface="Times New Roman"/>
              </a:rPr>
              <a:t>and</a:t>
            </a:r>
            <a:r>
              <a:rPr lang="de-DE" sz="2000" dirty="0" smtClean="0">
                <a:latin typeface="+mn-lt"/>
                <a:cs typeface="Times New Roman"/>
              </a:rPr>
              <a:t> K</a:t>
            </a:r>
            <a:r>
              <a:rPr lang="de-DE" sz="2000" baseline="30000" dirty="0" smtClean="0">
                <a:latin typeface="+mn-lt"/>
                <a:cs typeface="Times New Roman"/>
              </a:rPr>
              <a:t>0</a:t>
            </a:r>
            <a:r>
              <a:rPr lang="de-DE" sz="2000" baseline="-25000" dirty="0" smtClean="0">
                <a:latin typeface="+mn-lt"/>
                <a:cs typeface="Times New Roman"/>
              </a:rPr>
              <a:t>S</a:t>
            </a:r>
            <a:r>
              <a:rPr lang="de-DE" sz="2000" dirty="0" smtClean="0">
                <a:latin typeface="+mn-lt"/>
                <a:cs typeface="Times New Roman"/>
              </a:rPr>
              <a:t> , </a:t>
            </a:r>
            <a:r>
              <a:rPr lang="el-GR" sz="2000" dirty="0" smtClean="0">
                <a:latin typeface="Times New Roman"/>
                <a:cs typeface="Times New Roman"/>
              </a:rPr>
              <a:t>Λ</a:t>
            </a:r>
            <a:endParaRPr lang="de-DE" sz="2000" dirty="0" smtClean="0">
              <a:latin typeface="+mn-lt"/>
              <a:cs typeface="Times New Roman"/>
            </a:endParaRP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4662736" y="3366146"/>
            <a:ext cx="4149725" cy="2851150"/>
            <a:chOff x="76200" y="581025"/>
            <a:chExt cx="4149726" cy="2851150"/>
          </a:xfrm>
        </p:grpSpPr>
        <p:pic>
          <p:nvPicPr>
            <p:cNvPr id="9" name="Picture 10" descr="L:\MICROSCOPE4\ONLINE\charm\b051284_nagoya\dset_TS\x3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81025"/>
              <a:ext cx="4087813" cy="285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5"/>
            <p:cNvSpPr txBox="1">
              <a:spLocks noChangeArrowheads="1"/>
            </p:cNvSpPr>
            <p:nvPr/>
          </p:nvSpPr>
          <p:spPr bwMode="auto">
            <a:xfrm>
              <a:off x="663575" y="2152650"/>
              <a:ext cx="5207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kumimoji="1" lang="en-US" altLang="ja-JP" sz="1600" dirty="0">
                  <a:solidFill>
                    <a:schemeClr val="bg1"/>
                  </a:solidFill>
                  <a:latin typeface="Calibri" pitchFamily="34" charset="0"/>
                  <a:ea typeface="MS PGothic" pitchFamily="34" charset="-128"/>
                </a:rPr>
                <a:t>kink</a:t>
              </a:r>
              <a:endParaRPr kumimoji="1" lang="ja-JP" altLang="en-US" sz="16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6" name="テキスト ボックス 18"/>
            <p:cNvSpPr txBox="1">
              <a:spLocks noChangeArrowheads="1"/>
            </p:cNvSpPr>
            <p:nvPr/>
          </p:nvSpPr>
          <p:spPr bwMode="auto">
            <a:xfrm>
              <a:off x="3246439" y="1243013"/>
              <a:ext cx="9794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kumimoji="1" lang="en-US" altLang="ja-JP" sz="1600" dirty="0">
                  <a:solidFill>
                    <a:schemeClr val="bg1"/>
                  </a:solidFill>
                  <a:latin typeface="Calibri" pitchFamily="34" charset="0"/>
                  <a:ea typeface="MS PGothic" pitchFamily="34" charset="-128"/>
                </a:rPr>
                <a:t>1ry </a:t>
              </a:r>
              <a:r>
                <a:rPr kumimoji="1" lang="en-US" altLang="ja-JP" sz="1600" dirty="0" err="1">
                  <a:solidFill>
                    <a:schemeClr val="bg1"/>
                  </a:solidFill>
                  <a:latin typeface="Calibri" pitchFamily="34" charset="0"/>
                  <a:ea typeface="MS PGothic" pitchFamily="34" charset="-128"/>
                </a:rPr>
                <a:t>muon</a:t>
              </a:r>
              <a:endParaRPr kumimoji="1" lang="ja-JP" altLang="en-US" sz="16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7" name="テキスト ボックス 19"/>
            <p:cNvSpPr txBox="1">
              <a:spLocks noChangeArrowheads="1"/>
            </p:cNvSpPr>
            <p:nvPr/>
          </p:nvSpPr>
          <p:spPr bwMode="auto">
            <a:xfrm>
              <a:off x="2759076" y="3076575"/>
              <a:ext cx="14652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ja-JP" sz="1600" dirty="0">
                  <a:solidFill>
                    <a:schemeClr val="bg1"/>
                  </a:solidFill>
                  <a:latin typeface="Calibri" pitchFamily="34" charset="0"/>
                  <a:ea typeface="MS PGothic" pitchFamily="34" charset="-128"/>
                </a:rPr>
                <a:t>daughter</a:t>
              </a:r>
              <a:r>
                <a:rPr kumimoji="1" lang="en-US" altLang="ja-JP" sz="1600" dirty="0">
                  <a:solidFill>
                    <a:schemeClr val="bg1"/>
                  </a:solidFill>
                  <a:latin typeface="Calibri" pitchFamily="34" charset="0"/>
                  <a:ea typeface="MS PGothic" pitchFamily="34" charset="-128"/>
                </a:rPr>
                <a:t> </a:t>
              </a:r>
              <a:r>
                <a:rPr kumimoji="1" lang="en-US" altLang="ja-JP" sz="1600" dirty="0" err="1">
                  <a:solidFill>
                    <a:schemeClr val="bg1"/>
                  </a:solidFill>
                  <a:latin typeface="Calibri" pitchFamily="34" charset="0"/>
                  <a:ea typeface="MS PGothic" pitchFamily="34" charset="-128"/>
                </a:rPr>
                <a:t>muon</a:t>
              </a:r>
              <a:endParaRPr kumimoji="1" lang="ja-JP" altLang="en-US" sz="16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pic>
        <p:nvPicPr>
          <p:cNvPr id="33" name="Picture 2" descr="L:\MICROSCOPE4\ONLINE\charm\b085405_naples\dset_TS\anim_new_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4" y="3359769"/>
            <a:ext cx="4233049" cy="287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251520" y="3438154"/>
            <a:ext cx="17469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altLang="de-DE" sz="2000" b="1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D</a:t>
            </a:r>
            <a:r>
              <a:rPr lang="en-US" altLang="de-DE" sz="2000" b="1" baseline="-250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0</a:t>
            </a:r>
            <a:r>
              <a:rPr lang="en-US" altLang="de-DE" sz="2000" b="1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 (4 prong)</a:t>
            </a:r>
            <a:endParaRPr lang="en-US" altLang="de-DE" sz="2000" b="1" dirty="0">
              <a:solidFill>
                <a:schemeClr val="bg1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9512" y="2987660"/>
            <a:ext cx="453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charm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788024" y="5229200"/>
            <a:ext cx="179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ea typeface="MS PGothic" pitchFamily="34" charset="-128"/>
              </a:rPr>
              <a:t>f</a:t>
            </a:r>
            <a:r>
              <a:rPr kumimoji="1" lang="en-US" altLang="ja-JP" sz="1400" dirty="0">
                <a:solidFill>
                  <a:schemeClr val="bg1"/>
                </a:solidFill>
                <a:ea typeface="MS PGothic" pitchFamily="34" charset="-128"/>
              </a:rPr>
              <a:t>light length: 1330 </a:t>
            </a:r>
            <a:r>
              <a:rPr kumimoji="1" lang="en-US" altLang="ja-JP" sz="1400" dirty="0" err="1" smtClean="0">
                <a:solidFill>
                  <a:schemeClr val="bg1"/>
                </a:solidFill>
                <a:latin typeface="Times New Roman"/>
                <a:ea typeface="MS PGothic" pitchFamily="34" charset="-128"/>
                <a:cs typeface="Times New Roman"/>
              </a:rPr>
              <a:t>μ</a:t>
            </a:r>
            <a:r>
              <a:rPr kumimoji="1" lang="en-US" altLang="ja-JP" sz="1400" dirty="0" err="1" smtClean="0">
                <a:solidFill>
                  <a:schemeClr val="bg1"/>
                </a:solidFill>
                <a:latin typeface="+mn-lt"/>
                <a:ea typeface="MS PGothic" pitchFamily="34" charset="-128"/>
                <a:cs typeface="Times New Roman"/>
              </a:rPr>
              <a:t>m</a:t>
            </a:r>
            <a:endParaRPr kumimoji="1" lang="en-US" altLang="ja-JP" sz="1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70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Charmed</a:t>
            </a:r>
            <a:r>
              <a:rPr lang="de-DE" dirty="0" smtClean="0"/>
              <a:t> </a:t>
            </a:r>
            <a:r>
              <a:rPr lang="de-DE" dirty="0" err="1" smtClean="0"/>
              <a:t>Hadrons</a:t>
            </a:r>
            <a:endParaRPr lang="de-DE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6" y="2072682"/>
            <a:ext cx="8586254" cy="42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91142" y="1196752"/>
            <a:ext cx="7694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/>
              <a:t>Sample 2008-2010 (</a:t>
            </a:r>
            <a:r>
              <a:rPr lang="de-DE" sz="2000" b="1" dirty="0" smtClean="0">
                <a:latin typeface="Calibri"/>
              </a:rPr>
              <a:t>≥ 1 </a:t>
            </a:r>
            <a:r>
              <a:rPr lang="el-GR" sz="2000" b="1" dirty="0" smtClean="0">
                <a:latin typeface="Times New Roman"/>
                <a:cs typeface="Times New Roman"/>
              </a:rPr>
              <a:t>μ</a:t>
            </a:r>
            <a:r>
              <a:rPr lang="de-DE" sz="2000" b="1" dirty="0" smtClean="0">
                <a:latin typeface="Times New Roman"/>
                <a:cs typeface="Times New Roman"/>
              </a:rPr>
              <a:t> </a:t>
            </a:r>
            <a:r>
              <a:rPr lang="de-DE" sz="2000" b="1" dirty="0" err="1" smtClean="0">
                <a:latin typeface="+mn-lt"/>
                <a:cs typeface="Times New Roman"/>
              </a:rPr>
              <a:t>tagged</a:t>
            </a:r>
            <a:r>
              <a:rPr lang="de-DE" sz="2000" b="1" dirty="0" smtClean="0">
                <a:latin typeface="+mn-lt"/>
                <a:cs typeface="Times New Roman"/>
              </a:rPr>
              <a:t> 3D </a:t>
            </a:r>
            <a:r>
              <a:rPr lang="de-DE" sz="2000" b="1" dirty="0" err="1" smtClean="0">
                <a:latin typeface="+mn-lt"/>
                <a:cs typeface="Times New Roman"/>
              </a:rPr>
              <a:t>track</a:t>
            </a:r>
            <a:r>
              <a:rPr lang="de-DE" sz="2000" b="1" dirty="0" smtClean="0">
                <a:latin typeface="+mn-lt"/>
                <a:cs typeface="Times New Roman"/>
              </a:rPr>
              <a:t>):  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/>
              </a:rPr>
              <a:t>50 </a:t>
            </a:r>
            <a:r>
              <a:rPr lang="de-DE" sz="2000" b="1" dirty="0" err="1" smtClean="0">
                <a:solidFill>
                  <a:srgbClr val="FF0000"/>
                </a:solidFill>
                <a:latin typeface="+mn-lt"/>
                <a:cs typeface="Times New Roman"/>
              </a:rPr>
              <a:t>charms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+mn-lt"/>
                <a:cs typeface="Times New Roman"/>
              </a:rPr>
              <a:t>events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+mn-lt"/>
                <a:cs typeface="Times New Roman"/>
              </a:rPr>
              <a:t>observed</a:t>
            </a:r>
            <a:r>
              <a:rPr lang="de-DE" sz="2000" b="1" dirty="0" smtClean="0">
                <a:latin typeface="+mn-lt"/>
                <a:cs typeface="Times New Roman"/>
              </a:rPr>
              <a:t/>
            </a:r>
            <a:br>
              <a:rPr lang="de-DE" sz="2000" b="1" dirty="0" smtClean="0">
                <a:latin typeface="+mn-lt"/>
                <a:cs typeface="Times New Roman"/>
              </a:rPr>
            </a:br>
            <a:r>
              <a:rPr lang="de-DE" sz="2000" dirty="0" err="1" smtClean="0">
                <a:latin typeface="+mn-lt"/>
                <a:cs typeface="Times New Roman"/>
              </a:rPr>
              <a:t>Expected</a:t>
            </a:r>
            <a:r>
              <a:rPr lang="de-DE" sz="2000" dirty="0" smtClean="0">
                <a:latin typeface="+mn-lt"/>
                <a:cs typeface="Times New Roman"/>
              </a:rPr>
              <a:t>: (40 </a:t>
            </a:r>
            <a:r>
              <a:rPr lang="de-DE" sz="2000" dirty="0" smtClean="0">
                <a:latin typeface="Calibri"/>
                <a:cs typeface="Times New Roman"/>
              </a:rPr>
              <a:t>± 3) </a:t>
            </a:r>
            <a:r>
              <a:rPr lang="de-DE" sz="2000" dirty="0" err="1" smtClean="0">
                <a:latin typeface="Calibri"/>
                <a:cs typeface="Times New Roman"/>
              </a:rPr>
              <a:t>charm</a:t>
            </a:r>
            <a:r>
              <a:rPr lang="de-DE" sz="2000" dirty="0" smtClean="0">
                <a:latin typeface="Calibri"/>
                <a:cs typeface="Times New Roman"/>
              </a:rPr>
              <a:t> </a:t>
            </a:r>
            <a:r>
              <a:rPr lang="de-DE" sz="2000" dirty="0" err="1" smtClean="0">
                <a:latin typeface="Calibri"/>
                <a:cs typeface="Times New Roman"/>
              </a:rPr>
              <a:t>events</a:t>
            </a:r>
            <a:r>
              <a:rPr lang="de-DE" sz="2000" dirty="0" smtClean="0">
                <a:latin typeface="Calibri"/>
                <a:cs typeface="Times New Roman"/>
              </a:rPr>
              <a:t> </a:t>
            </a:r>
            <a:r>
              <a:rPr lang="de-DE" sz="2000" dirty="0" err="1" smtClean="0">
                <a:latin typeface="Calibri"/>
                <a:cs typeface="Times New Roman"/>
              </a:rPr>
              <a:t>and</a:t>
            </a:r>
            <a:r>
              <a:rPr lang="de-DE" sz="2000" dirty="0" smtClean="0">
                <a:latin typeface="Calibri"/>
                <a:cs typeface="Times New Roman"/>
              </a:rPr>
              <a:t> </a:t>
            </a:r>
            <a:r>
              <a:rPr lang="de-DE" sz="2000" dirty="0" smtClean="0">
                <a:cs typeface="Times New Roman"/>
              </a:rPr>
              <a:t>(14 </a:t>
            </a:r>
            <a:r>
              <a:rPr lang="de-DE" sz="2000" dirty="0">
                <a:latin typeface="Calibri"/>
                <a:cs typeface="Times New Roman"/>
              </a:rPr>
              <a:t>± 3</a:t>
            </a:r>
            <a:r>
              <a:rPr lang="de-DE" sz="2000" dirty="0" smtClean="0">
                <a:latin typeface="Calibri"/>
                <a:cs typeface="Times New Roman"/>
              </a:rPr>
              <a:t>) </a:t>
            </a:r>
            <a:r>
              <a:rPr lang="de-DE" sz="2000" dirty="0" err="1" smtClean="0">
                <a:latin typeface="Calibri"/>
                <a:cs typeface="Times New Roman"/>
              </a:rPr>
              <a:t>background</a:t>
            </a:r>
            <a:r>
              <a:rPr lang="de-DE" sz="2000" dirty="0" smtClean="0">
                <a:latin typeface="Calibri"/>
                <a:cs typeface="Times New Roman"/>
              </a:rPr>
              <a:t> 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 rot="21199844">
            <a:off x="1389040" y="4118373"/>
            <a:ext cx="570906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agreement</a:t>
            </a:r>
            <a:r>
              <a:rPr lang="de-DE" dirty="0" smtClean="0"/>
              <a:t>!</a:t>
            </a:r>
          </a:p>
          <a:p>
            <a:r>
              <a:rPr lang="de-DE" dirty="0" smtClean="0"/>
              <a:t>→ </a:t>
            </a:r>
            <a:r>
              <a:rPr lang="de-DE" dirty="0" err="1" smtClean="0"/>
              <a:t>systematic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chain</a:t>
            </a:r>
            <a:r>
              <a:rPr lang="de-DE" dirty="0" smtClean="0"/>
              <a:t> &lt; 20%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80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v</a:t>
            </a:r>
            <a:r>
              <a:rPr lang="el-GR" baseline="-25000" dirty="0" smtClean="0">
                <a:latin typeface="Times New Roman"/>
                <a:cs typeface="Times New Roman"/>
              </a:rPr>
              <a:t>μ</a:t>
            </a:r>
            <a:r>
              <a:rPr lang="el-GR" dirty="0" smtClean="0">
                <a:latin typeface="Times New Roman"/>
                <a:cs typeface="Times New Roman"/>
              </a:rPr>
              <a:t>→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cs typeface="Times New Roman"/>
              </a:rPr>
              <a:t>v</a:t>
            </a:r>
            <a:r>
              <a:rPr lang="el-GR" baseline="-25000" dirty="0" smtClean="0">
                <a:latin typeface="Times New Roman"/>
                <a:cs typeface="Times New Roman"/>
              </a:rPr>
              <a:t>τ</a:t>
            </a:r>
            <a:r>
              <a:rPr lang="de-DE" dirty="0" smtClean="0">
                <a:latin typeface="+mn-lt"/>
                <a:cs typeface="Times New Roman"/>
              </a:rPr>
              <a:t> </a:t>
            </a:r>
            <a:r>
              <a:rPr lang="de-DE" dirty="0" err="1" smtClean="0">
                <a:latin typeface="+mn-lt"/>
                <a:cs typeface="Times New Roman"/>
              </a:rPr>
              <a:t>Oscillation</a:t>
            </a:r>
            <a:r>
              <a:rPr lang="de-DE" dirty="0" smtClean="0">
                <a:latin typeface="+mn-lt"/>
                <a:cs typeface="Times New Roman"/>
              </a:rPr>
              <a:t> Analysis</a:t>
            </a:r>
            <a:endParaRPr lang="de-DE" baseline="-25000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1012666"/>
            <a:ext cx="1518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Background:</a:t>
            </a:r>
            <a:endParaRPr lang="de-DE" sz="2000" b="1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98949" y="1540768"/>
            <a:ext cx="2932891" cy="1600200"/>
            <a:chOff x="107504" y="1484784"/>
            <a:chExt cx="2932891" cy="1600200"/>
          </a:xfrm>
        </p:grpSpPr>
        <p:pic>
          <p:nvPicPr>
            <p:cNvPr id="1064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70" y="1484784"/>
              <a:ext cx="2828925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107504" y="2697045"/>
              <a:ext cx="648072" cy="3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3851920" y="1540768"/>
            <a:ext cx="2376264" cy="1588325"/>
            <a:chOff x="3563888" y="1540768"/>
            <a:chExt cx="2376264" cy="1588325"/>
          </a:xfrm>
        </p:grpSpPr>
        <p:pic>
          <p:nvPicPr>
            <p:cNvPr id="1064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540768"/>
              <a:ext cx="22860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5508104" y="2753029"/>
              <a:ext cx="432048" cy="3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3618"/>
            <a:ext cx="22288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05662" y="3426031"/>
            <a:ext cx="3430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</a:t>
            </a:r>
            <a:r>
              <a:rPr lang="el-GR" baseline="-25000" dirty="0" smtClean="0"/>
              <a:t>μ</a:t>
            </a:r>
            <a:r>
              <a:rPr lang="de-DE" dirty="0" smtClean="0">
                <a:latin typeface="+mn-lt"/>
                <a:cs typeface="Times New Roman"/>
              </a:rPr>
              <a:t> CC </a:t>
            </a:r>
            <a:r>
              <a:rPr lang="de-DE" b="1" dirty="0" err="1" smtClean="0">
                <a:solidFill>
                  <a:srgbClr val="FF0000"/>
                </a:solidFill>
                <a:latin typeface="+mn-lt"/>
                <a:cs typeface="Times New Roman"/>
              </a:rPr>
              <a:t>charm</a:t>
            </a:r>
            <a:r>
              <a:rPr lang="de-DE" b="1" dirty="0" smtClean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+mn-lt"/>
                <a:cs typeface="Times New Roman"/>
              </a:rPr>
              <a:t>production</a:t>
            </a:r>
            <a:r>
              <a:rPr lang="de-DE" b="1" dirty="0" smtClean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lang="de-DE" dirty="0" smtClean="0">
                <a:latin typeface="+mn-lt"/>
                <a:cs typeface="Times New Roman"/>
              </a:rPr>
              <a:t>(4% </a:t>
            </a:r>
            <a:r>
              <a:rPr lang="de-DE" dirty="0" err="1" smtClean="0">
                <a:latin typeface="+mn-lt"/>
                <a:cs typeface="Times New Roman"/>
              </a:rPr>
              <a:t>of</a:t>
            </a:r>
            <a:r>
              <a:rPr lang="de-DE" dirty="0" smtClean="0">
                <a:latin typeface="+mn-lt"/>
                <a:cs typeface="Times New Roman"/>
              </a:rPr>
              <a:t> CC)</a:t>
            </a:r>
            <a:br>
              <a:rPr lang="de-DE" dirty="0" smtClean="0">
                <a:latin typeface="+mn-lt"/>
                <a:cs typeface="Times New Roman"/>
              </a:rPr>
            </a:br>
            <a:r>
              <a:rPr lang="de-DE" dirty="0" err="1" smtClean="0">
                <a:latin typeface="+mn-lt"/>
                <a:cs typeface="Times New Roman"/>
              </a:rPr>
              <a:t>with</a:t>
            </a:r>
            <a:r>
              <a:rPr lang="de-DE" dirty="0" smtClean="0">
                <a:latin typeface="+mn-lt"/>
                <a:cs typeface="Times New Roman"/>
              </a:rPr>
              <a:t> </a:t>
            </a:r>
            <a:r>
              <a:rPr lang="de-DE" dirty="0" err="1" smtClean="0">
                <a:latin typeface="+mn-lt"/>
                <a:cs typeface="Times New Roman"/>
              </a:rPr>
              <a:t>misidentified</a:t>
            </a:r>
            <a:r>
              <a:rPr lang="de-DE" dirty="0" smtClean="0">
                <a:latin typeface="+mn-lt"/>
                <a:cs typeface="Times New Roman"/>
              </a:rPr>
              <a:t> </a:t>
            </a:r>
            <a:r>
              <a:rPr lang="el-GR" dirty="0" smtClean="0">
                <a:latin typeface="Times New Roman"/>
                <a:cs typeface="Times New Roman"/>
              </a:rPr>
              <a:t>μ</a:t>
            </a:r>
            <a:r>
              <a:rPr lang="de-DE" dirty="0" smtClean="0">
                <a:latin typeface="+mn-lt"/>
                <a:cs typeface="Times New Roman"/>
              </a:rPr>
              <a:t> 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98949" y="1412776"/>
            <a:ext cx="3436947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3851920" y="3429000"/>
            <a:ext cx="24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00"/>
                </a:solidFill>
              </a:rPr>
              <a:t>large angle </a:t>
            </a:r>
            <a:br>
              <a:rPr lang="de-DE" b="1" dirty="0" smtClean="0">
                <a:solidFill>
                  <a:srgbClr val="006600"/>
                </a:solidFill>
              </a:rPr>
            </a:br>
            <a:r>
              <a:rPr lang="de-DE" b="1" dirty="0" err="1" smtClean="0">
                <a:solidFill>
                  <a:srgbClr val="006600"/>
                </a:solidFill>
              </a:rPr>
              <a:t>coulomb</a:t>
            </a:r>
            <a:r>
              <a:rPr lang="de-DE" b="1" dirty="0" smtClean="0">
                <a:solidFill>
                  <a:srgbClr val="006600"/>
                </a:solidFill>
              </a:rPr>
              <a:t> </a:t>
            </a:r>
            <a:r>
              <a:rPr lang="de-DE" b="1" dirty="0" err="1" smtClean="0">
                <a:solidFill>
                  <a:srgbClr val="006600"/>
                </a:solidFill>
              </a:rPr>
              <a:t>scattering</a:t>
            </a:r>
            <a:r>
              <a:rPr lang="de-DE" b="1" dirty="0" smtClean="0">
                <a:solidFill>
                  <a:srgbClr val="006600"/>
                </a:solidFill>
              </a:rPr>
              <a:t> </a:t>
            </a:r>
            <a:r>
              <a:rPr lang="de-DE" b="1" dirty="0" err="1" smtClean="0">
                <a:solidFill>
                  <a:srgbClr val="006600"/>
                </a:solidFill>
              </a:rPr>
              <a:t>of</a:t>
            </a:r>
            <a:r>
              <a:rPr lang="de-DE" b="1" dirty="0" smtClean="0">
                <a:solidFill>
                  <a:srgbClr val="006600"/>
                </a:solidFill>
              </a:rPr>
              <a:t> </a:t>
            </a:r>
            <a:r>
              <a:rPr lang="el-GR" b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μ</a:t>
            </a:r>
            <a:endParaRPr lang="de-DE" b="1" dirty="0">
              <a:solidFill>
                <a:srgbClr val="006600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679842" y="1412776"/>
            <a:ext cx="2573186" cy="27363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6372200" y="3478298"/>
            <a:ext cx="2415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nuclear</a:t>
            </a:r>
            <a:r>
              <a:rPr lang="de-DE" b="1" dirty="0" smtClean="0"/>
              <a:t> </a:t>
            </a:r>
            <a:r>
              <a:rPr lang="de-DE" b="1" dirty="0" err="1" smtClean="0"/>
              <a:t>interactions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hadrons</a:t>
            </a:r>
            <a:r>
              <a:rPr lang="de-DE" b="1" dirty="0" smtClean="0"/>
              <a:t> </a:t>
            </a:r>
            <a:r>
              <a:rPr lang="de-DE" dirty="0" smtClean="0"/>
              <a:t>(0.2% </a:t>
            </a:r>
            <a:r>
              <a:rPr lang="de-DE" dirty="0" err="1" smtClean="0"/>
              <a:t>of</a:t>
            </a:r>
            <a:r>
              <a:rPr lang="de-DE" dirty="0" smtClean="0"/>
              <a:t> NC)</a:t>
            </a:r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6307419" y="1412776"/>
            <a:ext cx="2573186" cy="2736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07504" y="4221088"/>
            <a:ext cx="2433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Kinematical</a:t>
            </a:r>
            <a:r>
              <a:rPr lang="de-DE" sz="2000" b="1" dirty="0" smtClean="0"/>
              <a:t> Analysis:</a:t>
            </a:r>
            <a:endParaRPr lang="de-DE" sz="20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216025" y="4653136"/>
            <a:ext cx="69932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Main variables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background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Flight </a:t>
            </a:r>
            <a:r>
              <a:rPr lang="de-DE" dirty="0" err="1" smtClean="0"/>
              <a:t>length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Total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el-GR" dirty="0" smtClean="0">
                <a:latin typeface="Calibri"/>
              </a:rPr>
              <a:t>τ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daughters</a:t>
            </a:r>
            <a:r>
              <a:rPr lang="de-DE" dirty="0" smtClean="0">
                <a:latin typeface="Calibri"/>
              </a:rPr>
              <a:t> (</a:t>
            </a:r>
            <a:r>
              <a:rPr lang="de-DE" dirty="0" err="1" smtClean="0">
                <a:latin typeface="Calibri"/>
              </a:rPr>
              <a:t>wrt</a:t>
            </a:r>
            <a:r>
              <a:rPr lang="de-DE" dirty="0" smtClean="0">
                <a:latin typeface="Calibri"/>
              </a:rPr>
              <a:t> </a:t>
            </a:r>
            <a:r>
              <a:rPr lang="el-GR" dirty="0" smtClean="0">
                <a:latin typeface="Calibri"/>
              </a:rPr>
              <a:t>τ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direction</a:t>
            </a:r>
            <a:r>
              <a:rPr lang="de-DE" dirty="0" smtClean="0">
                <a:latin typeface="Calibri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Calibri"/>
              </a:rPr>
              <a:t>Missing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p</a:t>
            </a:r>
            <a:r>
              <a:rPr lang="de-DE" baseline="-25000" dirty="0" err="1" smtClean="0">
                <a:latin typeface="Calibri"/>
              </a:rPr>
              <a:t>T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at</a:t>
            </a:r>
            <a:r>
              <a:rPr lang="de-DE" dirty="0" smtClean="0">
                <a:latin typeface="Calibri"/>
              </a:rPr>
              <a:t> 1ary </a:t>
            </a:r>
            <a:r>
              <a:rPr lang="de-DE" dirty="0" err="1" smtClean="0">
                <a:latin typeface="Calibri"/>
              </a:rPr>
              <a:t>vertex</a:t>
            </a:r>
            <a:endParaRPr lang="de-DE" dirty="0" smtClean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/>
              </a:rPr>
              <a:t>Angle </a:t>
            </a:r>
            <a:r>
              <a:rPr lang="el-GR" dirty="0" smtClean="0">
                <a:latin typeface="Calibri"/>
              </a:rPr>
              <a:t>φ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between</a:t>
            </a:r>
            <a:r>
              <a:rPr lang="de-DE" dirty="0" smtClean="0">
                <a:latin typeface="Calibri"/>
              </a:rPr>
              <a:t> </a:t>
            </a:r>
            <a:r>
              <a:rPr lang="el-GR" dirty="0" smtClean="0">
                <a:latin typeface="Calibri"/>
              </a:rPr>
              <a:t>τ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and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hadronic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shower</a:t>
            </a:r>
            <a:r>
              <a:rPr lang="de-DE" dirty="0" smtClean="0">
                <a:latin typeface="Calibri"/>
              </a:rPr>
              <a:t> (plane </a:t>
            </a:r>
            <a:r>
              <a:rPr lang="de-DE" dirty="0" err="1" smtClean="0">
                <a:latin typeface="Calibri"/>
              </a:rPr>
              <a:t>transverse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to</a:t>
            </a:r>
            <a:r>
              <a:rPr lang="de-DE" dirty="0" smtClean="0">
                <a:latin typeface="Calibri"/>
              </a:rPr>
              <a:t> beam)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88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8" grpId="0" animBg="1"/>
      <p:bldP spid="14" grpId="0"/>
      <p:bldP spid="20" grpId="0" animBg="1"/>
      <p:bldP spid="21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1115616" y="240829"/>
            <a:ext cx="78123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First </a:t>
            </a:r>
            <a:r>
              <a:rPr lang="en-US" sz="2800" dirty="0" err="1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v</a:t>
            </a:r>
            <a:r>
              <a:rPr lang="en-US" sz="2800" b="1" baseline="-25000" dirty="0" err="1">
                <a:solidFill>
                  <a:srgbClr val="FFFF00"/>
                </a:solidFill>
                <a:latin typeface="Times New Roman"/>
                <a:ea typeface="MS PGothic" pitchFamily="34" charset="-128"/>
                <a:cs typeface="Calibri" pitchFamily="34" charset="0"/>
              </a:rPr>
              <a:t>τ</a:t>
            </a:r>
            <a:r>
              <a:rPr lang="en-US" sz="28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  Candidate (22/08/2009): event 9234119599</a:t>
            </a:r>
            <a:endParaRPr lang="en-US" sz="2800" dirty="0">
              <a:solidFill>
                <a:srgbClr val="FFFF00"/>
              </a:solidFill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49155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83754"/>
            <a:ext cx="86106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711634"/>
              </p:ext>
            </p:extLst>
          </p:nvPr>
        </p:nvGraphicFramePr>
        <p:xfrm>
          <a:off x="6391194" y="5111915"/>
          <a:ext cx="2377692" cy="1420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7" name="Equation" r:id="rId4" imgW="1231560" imgH="736560" progId="Equation.3">
                  <p:embed/>
                </p:oleObj>
              </mc:Choice>
              <mc:Fallback>
                <p:oleObj name="Equation" r:id="rId4" imgW="1231560" imgH="736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91194" y="5111915"/>
                        <a:ext cx="2377692" cy="14209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17475" y="1085255"/>
            <a:ext cx="74757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Opera Coll., “Observation </a:t>
            </a:r>
            <a:r>
              <a:rPr lang="en-US" sz="1400" dirty="0">
                <a:solidFill>
                  <a:schemeClr val="bg1"/>
                </a:solidFill>
              </a:rPr>
              <a:t>of a first </a:t>
            </a:r>
            <a:r>
              <a:rPr lang="en-US" sz="1400" dirty="0" err="1">
                <a:solidFill>
                  <a:schemeClr val="bg1"/>
                </a:solidFill>
              </a:rPr>
              <a:t>ντ</a:t>
            </a:r>
            <a:r>
              <a:rPr lang="en-US" sz="1400" dirty="0">
                <a:solidFill>
                  <a:schemeClr val="bg1"/>
                </a:solidFill>
              </a:rPr>
              <a:t> candidate event in the OPERA experiment in the CNGS </a:t>
            </a:r>
            <a:r>
              <a:rPr lang="en-US" sz="1400" dirty="0" smtClean="0">
                <a:solidFill>
                  <a:schemeClr val="bg1"/>
                </a:solidFill>
              </a:rPr>
              <a:t>beam”,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Phys. </a:t>
            </a:r>
            <a:r>
              <a:rPr lang="en-US" sz="2000" dirty="0" err="1" smtClean="0">
                <a:solidFill>
                  <a:schemeClr val="bg1"/>
                </a:solidFill>
              </a:rPr>
              <a:t>Lett</a:t>
            </a:r>
            <a:r>
              <a:rPr lang="en-US" sz="2000" dirty="0" smtClean="0">
                <a:solidFill>
                  <a:schemeClr val="bg1"/>
                </a:solidFill>
              </a:rPr>
              <a:t>. B 691 (2010) 138-145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483768" y="5500563"/>
            <a:ext cx="3409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m(</a:t>
            </a:r>
            <a:r>
              <a:rPr lang="el-GR" sz="2000" dirty="0" smtClean="0">
                <a:solidFill>
                  <a:schemeClr val="bg1"/>
                </a:solidFill>
                <a:latin typeface="Calibri"/>
              </a:rPr>
              <a:t>γγ</a:t>
            </a:r>
            <a:r>
              <a:rPr lang="de-DE" sz="2000" dirty="0" smtClean="0">
                <a:solidFill>
                  <a:schemeClr val="bg1"/>
                </a:solidFill>
                <a:latin typeface="Calibri"/>
              </a:rPr>
              <a:t>) = 120 ± 20 ± 35 </a:t>
            </a:r>
            <a:r>
              <a:rPr lang="de-DE" sz="2000" dirty="0" err="1" smtClean="0">
                <a:solidFill>
                  <a:schemeClr val="bg1"/>
                </a:solidFill>
                <a:latin typeface="Calibri"/>
              </a:rPr>
              <a:t>MeV</a:t>
            </a:r>
            <a:endParaRPr lang="de-DE" sz="2000" dirty="0" smtClean="0">
              <a:solidFill>
                <a:schemeClr val="bg1"/>
              </a:solidFill>
              <a:latin typeface="Calibri"/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m(</a:t>
            </a:r>
            <a:r>
              <a:rPr lang="el-GR" sz="2000" dirty="0" smtClean="0">
                <a:solidFill>
                  <a:schemeClr val="bg1"/>
                </a:solidFill>
                <a:latin typeface="Calibri"/>
              </a:rPr>
              <a:t>π</a:t>
            </a:r>
            <a:r>
              <a:rPr lang="de-DE" sz="2000" baseline="30000" dirty="0" smtClean="0">
                <a:solidFill>
                  <a:schemeClr val="bg1"/>
                </a:solidFill>
                <a:latin typeface="Calibri"/>
              </a:rPr>
              <a:t>-</a:t>
            </a:r>
            <a:r>
              <a:rPr lang="de-DE" sz="20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l-GR" sz="2000" dirty="0" smtClean="0">
                <a:solidFill>
                  <a:schemeClr val="bg1"/>
                </a:solidFill>
                <a:latin typeface="Calibri"/>
              </a:rPr>
              <a:t>γγ</a:t>
            </a:r>
            <a:r>
              <a:rPr lang="de-DE" sz="2000" dirty="0">
                <a:solidFill>
                  <a:schemeClr val="bg1"/>
                </a:solidFill>
                <a:latin typeface="Calibri"/>
              </a:rPr>
              <a:t>) = </a:t>
            </a:r>
            <a:r>
              <a:rPr lang="de-DE" sz="2000" dirty="0" smtClean="0">
                <a:solidFill>
                  <a:schemeClr val="bg1"/>
                </a:solidFill>
                <a:latin typeface="Calibri"/>
              </a:rPr>
              <a:t>640 </a:t>
            </a:r>
            <a:r>
              <a:rPr lang="de-DE" sz="2000" baseline="30000" dirty="0" smtClean="0">
                <a:solidFill>
                  <a:schemeClr val="bg1"/>
                </a:solidFill>
                <a:latin typeface="Calibri"/>
              </a:rPr>
              <a:t>+128</a:t>
            </a:r>
            <a:r>
              <a:rPr lang="de-DE" sz="2000" baseline="-25000" dirty="0" smtClean="0">
                <a:solidFill>
                  <a:schemeClr val="bg1"/>
                </a:solidFill>
                <a:latin typeface="Calibri"/>
              </a:rPr>
              <a:t>-80</a:t>
            </a:r>
            <a:r>
              <a:rPr lang="de-DE" sz="2000" baseline="30000" dirty="0" smtClean="0">
                <a:solidFill>
                  <a:schemeClr val="bg1"/>
                </a:solidFill>
                <a:latin typeface="Calibri"/>
              </a:rPr>
              <a:t>+100</a:t>
            </a:r>
            <a:r>
              <a:rPr lang="de-DE" sz="2000" baseline="-25000" dirty="0" smtClean="0">
                <a:solidFill>
                  <a:schemeClr val="bg1"/>
                </a:solidFill>
                <a:latin typeface="Calibri"/>
              </a:rPr>
              <a:t>-90</a:t>
            </a:r>
            <a:r>
              <a:rPr lang="de-DE" sz="20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Calibri"/>
              </a:rPr>
              <a:t>MeV</a:t>
            </a:r>
            <a:endParaRPr lang="de-DE" sz="2000" dirty="0" smtClean="0">
              <a:solidFill>
                <a:schemeClr val="bg1"/>
              </a:solidFill>
              <a:latin typeface="Calibri"/>
            </a:endParaRPr>
          </a:p>
          <a:p>
            <a:r>
              <a:rPr lang="de-DE" sz="2000" dirty="0" smtClean="0">
                <a:solidFill>
                  <a:schemeClr val="bg1"/>
                </a:solidFill>
                <a:latin typeface="Calibri"/>
              </a:rPr>
              <a:t>BR(</a:t>
            </a:r>
            <a:r>
              <a:rPr lang="el-GR" sz="2000" dirty="0" smtClean="0">
                <a:solidFill>
                  <a:schemeClr val="bg1"/>
                </a:solidFill>
                <a:latin typeface="Calibri"/>
              </a:rPr>
              <a:t>τ→ρ</a:t>
            </a:r>
            <a:r>
              <a:rPr lang="de-DE" sz="2000" dirty="0" smtClean="0">
                <a:solidFill>
                  <a:schemeClr val="bg1"/>
                </a:solidFill>
                <a:latin typeface="Calibri"/>
              </a:rPr>
              <a:t> v</a:t>
            </a:r>
            <a:r>
              <a:rPr lang="el-GR" sz="2000" baseline="-25000" dirty="0" smtClean="0">
                <a:solidFill>
                  <a:schemeClr val="bg1"/>
                </a:solidFill>
                <a:latin typeface="Calibri"/>
              </a:rPr>
              <a:t>τ</a:t>
            </a: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) 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cs typeface="Arial"/>
              </a:rPr>
              <a:t>≈</a:t>
            </a:r>
            <a:r>
              <a:rPr lang="de-DE" sz="2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cs typeface="Arial"/>
              </a:rPr>
              <a:t>25%</a:t>
            </a:r>
            <a:endParaRPr lang="de-DE" sz="2000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2663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06896" y="72107"/>
            <a:ext cx="8229600" cy="836613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/>
              <a:t>OPERA:</a:t>
            </a:r>
            <a:br>
              <a:rPr lang="en-US" sz="2800" dirty="0" smtClean="0"/>
            </a:br>
            <a:r>
              <a:rPr lang="en-US" sz="2800" b="1" dirty="0" smtClean="0">
                <a:solidFill>
                  <a:srgbClr val="FFFF00"/>
                </a:solidFill>
              </a:rPr>
              <a:t>O</a:t>
            </a:r>
            <a:r>
              <a:rPr lang="en-US" sz="2800" dirty="0" smtClean="0"/>
              <a:t>scillation </a:t>
            </a:r>
            <a:r>
              <a:rPr lang="en-US" sz="2800" b="1" dirty="0" smtClean="0">
                <a:solidFill>
                  <a:srgbClr val="FFFF00"/>
                </a:solidFill>
              </a:rPr>
              <a:t>P</a:t>
            </a:r>
            <a:r>
              <a:rPr lang="en-US" sz="2800" dirty="0" smtClean="0"/>
              <a:t>roject with </a:t>
            </a:r>
            <a:r>
              <a:rPr lang="en-US" sz="2800" b="1" dirty="0" smtClean="0">
                <a:solidFill>
                  <a:srgbClr val="FFFF00"/>
                </a:solidFill>
              </a:rPr>
              <a:t>E</a:t>
            </a:r>
            <a:r>
              <a:rPr lang="en-US" sz="2800" dirty="0" smtClean="0"/>
              <a:t>mulsion </a:t>
            </a:r>
            <a:r>
              <a:rPr lang="en-US" sz="2800" dirty="0" err="1" smtClean="0"/>
              <a:t>t</a:t>
            </a:r>
            <a:r>
              <a:rPr lang="en-US" sz="2800" b="1" dirty="0" err="1" smtClean="0">
                <a:solidFill>
                  <a:srgbClr val="FFFF00"/>
                </a:solidFill>
              </a:rPr>
              <a:t>R</a:t>
            </a:r>
            <a:r>
              <a:rPr lang="en-US" sz="2800" dirty="0" err="1" smtClean="0"/>
              <a:t>acking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A</a:t>
            </a:r>
            <a:r>
              <a:rPr lang="en-US" sz="2800" dirty="0" smtClean="0"/>
              <a:t>pparatus</a:t>
            </a:r>
          </a:p>
        </p:txBody>
      </p:sp>
      <p:pic>
        <p:nvPicPr>
          <p:cNvPr id="36867" name="Picture 3" descr="The image “http://proj-cngs.web.cern.ch/proj-cngs/Download/GDFIG5/fig05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43000"/>
            <a:ext cx="8748713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The image “http://proj-cngs.web.cern.ch/proj-cngs/Download/CNGSLOGO/CNGSLOGO2-5X3X300.jpg” cannot be displayed, because it contains error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76763"/>
            <a:ext cx="13684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592138" y="1219200"/>
            <a:ext cx="8323262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chemeClr val="bg1"/>
                </a:solidFill>
                <a:latin typeface="+mn-lt"/>
              </a:rPr>
              <a:t>Neutrino beam (v</a:t>
            </a:r>
            <a:r>
              <a:rPr lang="el-GR" baseline="-25000" dirty="0" smtClean="0">
                <a:solidFill>
                  <a:schemeClr val="bg1"/>
                </a:solidFill>
                <a:latin typeface="+mn-lt"/>
              </a:rPr>
              <a:t>μ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) 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from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CERN 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to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Gran 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Sasso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Underground Lab (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Italy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)</a:t>
            </a:r>
            <a:endParaRPr lang="el-GR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3348038" y="3889375"/>
            <a:ext cx="2592387" cy="1439863"/>
          </a:xfrm>
          <a:prstGeom prst="rect">
            <a:avLst/>
          </a:prstGeom>
          <a:solidFill>
            <a:srgbClr val="A76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068763" y="4105275"/>
            <a:ext cx="1150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>
                <a:solidFill>
                  <a:srgbClr val="FFFF00"/>
                </a:solidFill>
                <a:latin typeface="Comic Sans MS" pitchFamily="66" charset="0"/>
              </a:rPr>
              <a:t>732 km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6372225" y="4537075"/>
            <a:ext cx="2592388" cy="1439863"/>
          </a:xfrm>
          <a:prstGeom prst="rect">
            <a:avLst/>
          </a:prstGeom>
          <a:solidFill>
            <a:srgbClr val="A76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6873" name="Picture 9" descr="lngs_under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938588"/>
            <a:ext cx="1797050" cy="13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4" name="Line 10"/>
          <p:cNvSpPr>
            <a:spLocks noChangeShapeType="1"/>
          </p:cNvSpPr>
          <p:nvPr/>
        </p:nvSpPr>
        <p:spPr bwMode="auto">
          <a:xfrm flipV="1">
            <a:off x="1763713" y="4465638"/>
            <a:ext cx="6264275" cy="2159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2771775" y="4752975"/>
            <a:ext cx="3887788" cy="1152525"/>
          </a:xfrm>
          <a:prstGeom prst="rightArrow">
            <a:avLst>
              <a:gd name="adj1" fmla="val 74481"/>
              <a:gd name="adj2" fmla="val 46414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36876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657600" y="4922838"/>
          <a:ext cx="2144713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7" name="Equation" r:id="rId7" imgW="622030" imgH="241195" progId="Equation.3">
                  <p:embed/>
                </p:oleObj>
              </mc:Choice>
              <mc:Fallback>
                <p:oleObj name="Equation" r:id="rId7" imgW="62203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922838"/>
                        <a:ext cx="2144713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8101013" y="3960813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Comic Sans MS" pitchFamily="66" charset="0"/>
              </a:rPr>
              <a:t>LNGS</a:t>
            </a:r>
          </a:p>
        </p:txBody>
      </p:sp>
      <p:sp>
        <p:nvSpPr>
          <p:cNvPr id="28687" name="Text Box 14"/>
          <p:cNvSpPr txBox="1">
            <a:spLocks noChangeArrowheads="1"/>
          </p:cNvSpPr>
          <p:nvPr/>
        </p:nvSpPr>
        <p:spPr bwMode="auto">
          <a:xfrm>
            <a:off x="1679575" y="2057400"/>
            <a:ext cx="548481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dirty="0" smtClean="0">
                <a:latin typeface="+mn-lt"/>
              </a:rPr>
              <a:t>Goal: Direct  </a:t>
            </a:r>
            <a:r>
              <a:rPr lang="en-US" sz="3200" dirty="0" err="1" smtClean="0">
                <a:latin typeface="+mn-lt"/>
              </a:rPr>
              <a:t>v</a:t>
            </a:r>
            <a:r>
              <a:rPr lang="en-US" sz="3200" baseline="-25000" dirty="0" err="1" smtClean="0">
                <a:latin typeface="+mn-lt"/>
              </a:rPr>
              <a:t>τ</a:t>
            </a:r>
            <a:r>
              <a:rPr lang="en-US" sz="3200" baseline="-25000" dirty="0" smtClean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Appearance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96" name="Picture 32" descr="D:\caren-D-uh2wopera20\Vortraege\Talks13\wien13\2ndta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258050" cy="50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1187624" y="240829"/>
            <a:ext cx="78488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2nd </a:t>
            </a:r>
            <a:r>
              <a:rPr lang="en-US" sz="2800" dirty="0" err="1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v</a:t>
            </a:r>
            <a:r>
              <a:rPr lang="en-US" sz="2800" b="1" baseline="-25000" dirty="0" err="1">
                <a:solidFill>
                  <a:srgbClr val="FFFF00"/>
                </a:solidFill>
                <a:latin typeface="Times New Roman"/>
                <a:ea typeface="MS PGothic" pitchFamily="34" charset="-128"/>
                <a:cs typeface="Calibri" pitchFamily="34" charset="0"/>
              </a:rPr>
              <a:t>τ</a:t>
            </a:r>
            <a:r>
              <a:rPr lang="en-US" sz="28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 Candidate (23/04/2011): event 11113019758</a:t>
            </a:r>
            <a:endParaRPr lang="en-US" sz="2800" dirty="0">
              <a:solidFill>
                <a:srgbClr val="FFFF00"/>
              </a:solidFill>
              <a:ea typeface="MS PGothic" pitchFamily="34" charset="-128"/>
              <a:cs typeface="Calibri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944472"/>
              </p:ext>
            </p:extLst>
          </p:nvPr>
        </p:nvGraphicFramePr>
        <p:xfrm>
          <a:off x="251520" y="1916832"/>
          <a:ext cx="25796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96" name="Formel" r:id="rId4" imgW="1130040" imgH="228600" progId="Equation.3">
                  <p:embed/>
                </p:oleObj>
              </mc:Choice>
              <mc:Fallback>
                <p:oleObj name="Formel" r:id="rId4" imgW="1130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916832"/>
                        <a:ext cx="2579688" cy="5222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206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17475" y="1085255"/>
            <a:ext cx="89190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Opera Coll., “</a:t>
            </a:r>
            <a:r>
              <a:rPr lang="en-US" sz="1400" dirty="0">
                <a:solidFill>
                  <a:schemeClr val="bg1"/>
                </a:solidFill>
              </a:rPr>
              <a:t>New results </a:t>
            </a:r>
            <a:r>
              <a:rPr lang="en-US" sz="1400" dirty="0" smtClean="0">
                <a:solidFill>
                  <a:schemeClr val="bg1"/>
                </a:solidFill>
              </a:rPr>
              <a:t>on </a:t>
            </a:r>
            <a:r>
              <a:rPr lang="de-DE" sz="1400" dirty="0">
                <a:solidFill>
                  <a:schemeClr val="bg1"/>
                </a:solidFill>
              </a:rPr>
              <a:t>v</a:t>
            </a:r>
            <a:r>
              <a:rPr lang="el-GR" sz="1400" baseline="-25000" dirty="0">
                <a:solidFill>
                  <a:schemeClr val="bg1"/>
                </a:solidFill>
                <a:latin typeface="Times New Roman"/>
                <a:cs typeface="Times New Roman"/>
              </a:rPr>
              <a:t>μ</a:t>
            </a:r>
            <a:r>
              <a:rPr lang="el-GR" sz="1400" dirty="0">
                <a:solidFill>
                  <a:schemeClr val="bg1"/>
                </a:solidFill>
                <a:latin typeface="Times New Roman"/>
                <a:cs typeface="Times New Roman"/>
              </a:rPr>
              <a:t>→</a:t>
            </a:r>
            <a:r>
              <a:rPr lang="de-DE" sz="1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>
                <a:solidFill>
                  <a:schemeClr val="bg1"/>
                </a:solidFill>
                <a:cs typeface="Times New Roman"/>
              </a:rPr>
              <a:t>v</a:t>
            </a:r>
            <a:r>
              <a:rPr lang="el-GR" sz="1400" baseline="-25000" dirty="0">
                <a:solidFill>
                  <a:schemeClr val="bg1"/>
                </a:solidFill>
                <a:latin typeface="Times New Roman"/>
                <a:cs typeface="Times New Roman"/>
              </a:rPr>
              <a:t>τ</a:t>
            </a:r>
            <a:r>
              <a:rPr lang="en-US" sz="1400" dirty="0" smtClean="0">
                <a:solidFill>
                  <a:schemeClr val="bg1"/>
                </a:solidFill>
              </a:rPr>
              <a:t>  appearance </a:t>
            </a:r>
            <a:r>
              <a:rPr lang="en-US" sz="1400" dirty="0">
                <a:solidFill>
                  <a:schemeClr val="bg1"/>
                </a:solidFill>
              </a:rPr>
              <a:t>with the </a:t>
            </a:r>
            <a:r>
              <a:rPr lang="en-US" sz="1400" dirty="0" smtClean="0">
                <a:solidFill>
                  <a:schemeClr val="bg1"/>
                </a:solidFill>
              </a:rPr>
              <a:t>OPERA experiment </a:t>
            </a:r>
            <a:r>
              <a:rPr lang="en-US" sz="1400" dirty="0">
                <a:solidFill>
                  <a:schemeClr val="bg1"/>
                </a:solidFill>
              </a:rPr>
              <a:t>in the CNGS beam</a:t>
            </a:r>
            <a:r>
              <a:rPr lang="en-US" sz="1400" dirty="0" smtClean="0">
                <a:solidFill>
                  <a:schemeClr val="bg1"/>
                </a:solidFill>
              </a:rPr>
              <a:t>”,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arXiv:1308.2553 submitted to JHEP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2353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24" y="1287068"/>
            <a:ext cx="2587892" cy="257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1187624" y="240829"/>
            <a:ext cx="78488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2nd </a:t>
            </a:r>
            <a:r>
              <a:rPr lang="en-US" sz="2800" dirty="0" err="1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v</a:t>
            </a:r>
            <a:r>
              <a:rPr lang="en-US" sz="2800" b="1" baseline="-25000" dirty="0" err="1">
                <a:solidFill>
                  <a:srgbClr val="FFFF00"/>
                </a:solidFill>
                <a:latin typeface="Times New Roman"/>
                <a:ea typeface="MS PGothic" pitchFamily="34" charset="-128"/>
                <a:cs typeface="Calibri" pitchFamily="34" charset="0"/>
              </a:rPr>
              <a:t>τ</a:t>
            </a:r>
            <a:r>
              <a:rPr lang="en-US" sz="28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 Candidate (23/04/2011): event 11113019758</a:t>
            </a:r>
            <a:endParaRPr lang="en-US" sz="2800" dirty="0">
              <a:solidFill>
                <a:srgbClr val="FFFF00"/>
              </a:solidFill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0005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724" y="1052736"/>
            <a:ext cx="2743772" cy="305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04" y="4107117"/>
            <a:ext cx="2668692" cy="273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4456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79512" y="1196752"/>
            <a:ext cx="8839116" cy="2346964"/>
            <a:chOff x="260611" y="1226052"/>
            <a:chExt cx="8839116" cy="2346964"/>
          </a:xfrm>
        </p:grpSpPr>
        <p:pic>
          <p:nvPicPr>
            <p:cNvPr id="921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60611" y="1226052"/>
              <a:ext cx="8839116" cy="2296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8209870" y="3234462"/>
              <a:ext cx="635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in cm</a:t>
              </a:r>
              <a:endParaRPr lang="de-DE" sz="160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979712" y="2379096"/>
            <a:ext cx="6309626" cy="2166407"/>
            <a:chOff x="1979712" y="2379096"/>
            <a:chExt cx="6309626" cy="2166407"/>
          </a:xfrm>
        </p:grpSpPr>
        <p:sp>
          <p:nvSpPr>
            <p:cNvPr id="4" name="Textfeld 3"/>
            <p:cNvSpPr txBox="1"/>
            <p:nvPr/>
          </p:nvSpPr>
          <p:spPr>
            <a:xfrm>
              <a:off x="2915816" y="3714506"/>
              <a:ext cx="537352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b="1" u="sng" dirty="0" smtClean="0">
                  <a:solidFill>
                    <a:srgbClr val="FF0000"/>
                  </a:solidFill>
                </a:rPr>
                <a:t>Measurement </a:t>
              </a:r>
              <a:r>
                <a:rPr lang="de-DE" sz="1600" b="1" u="sng" dirty="0" err="1" smtClean="0">
                  <a:solidFill>
                    <a:srgbClr val="FF0000"/>
                  </a:solidFill>
                </a:rPr>
                <a:t>of</a:t>
              </a:r>
              <a:r>
                <a:rPr lang="de-DE" sz="1600" b="1" u="sng" dirty="0" smtClean="0">
                  <a:solidFill>
                    <a:srgbClr val="FF0000"/>
                  </a:solidFill>
                </a:rPr>
                <a:t> µ </a:t>
              </a:r>
              <a:r>
                <a:rPr lang="de-DE" sz="1600" b="1" u="sng" dirty="0" err="1" smtClean="0">
                  <a:solidFill>
                    <a:srgbClr val="FF0000"/>
                  </a:solidFill>
                </a:rPr>
                <a:t>momentum</a:t>
              </a:r>
              <a:r>
                <a:rPr lang="de-DE" sz="1600" b="1" u="sng" dirty="0" smtClean="0">
                  <a:solidFill>
                    <a:srgbClr val="FF0000"/>
                  </a:solidFill>
                </a:rPr>
                <a:t>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de-DE" sz="1600" dirty="0" err="1" smtClean="0"/>
                <a:t>by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range</a:t>
              </a:r>
              <a:r>
                <a:rPr lang="de-DE" sz="1600" dirty="0" smtClean="0"/>
                <a:t>: 2.8 ± 0.2 </a:t>
              </a:r>
              <a:r>
                <a:rPr lang="de-DE" sz="1600" dirty="0" err="1" smtClean="0"/>
                <a:t>GeV</a:t>
              </a:r>
              <a:r>
                <a:rPr lang="de-DE" sz="1600" dirty="0" smtClean="0"/>
                <a:t>/c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de-DE" sz="1600" dirty="0" err="1" smtClean="0"/>
                <a:t>by</a:t>
              </a:r>
              <a:r>
                <a:rPr lang="de-DE" sz="1600" dirty="0" smtClean="0"/>
                <a:t> multiple Coulomb </a:t>
              </a:r>
              <a:r>
                <a:rPr lang="de-DE" sz="1600" dirty="0" err="1" smtClean="0"/>
                <a:t>scattering</a:t>
              </a:r>
              <a:r>
                <a:rPr lang="de-DE" sz="1600" dirty="0" smtClean="0"/>
                <a:t> in </a:t>
              </a:r>
              <a:r>
                <a:rPr lang="de-DE" sz="1600" dirty="0" err="1" smtClean="0"/>
                <a:t>brick</a:t>
              </a:r>
              <a:r>
                <a:rPr lang="de-DE" sz="1600" dirty="0" smtClean="0"/>
                <a:t>: 3.1 [2.6,4.0] </a:t>
              </a:r>
              <a:r>
                <a:rPr lang="de-DE" sz="1600" dirty="0" err="1" smtClean="0"/>
                <a:t>GeV</a:t>
              </a:r>
              <a:r>
                <a:rPr lang="de-DE" sz="1600" dirty="0" smtClean="0"/>
                <a:t>/c</a:t>
              </a:r>
              <a:endParaRPr lang="de-DE" sz="1600" dirty="0"/>
            </a:p>
          </p:txBody>
        </p:sp>
        <p:cxnSp>
          <p:nvCxnSpPr>
            <p:cNvPr id="9" name="Gerade Verbindung mit Pfeil 8"/>
            <p:cNvCxnSpPr/>
            <p:nvPr/>
          </p:nvCxnSpPr>
          <p:spPr>
            <a:xfrm flipV="1">
              <a:off x="2644447" y="2379096"/>
              <a:ext cx="1080120" cy="136815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1979712" y="3707740"/>
              <a:ext cx="844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µ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track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43608" y="188640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3rd </a:t>
            </a:r>
            <a:r>
              <a:rPr lang="en-US" sz="2400" dirty="0" err="1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v</a:t>
            </a:r>
            <a:r>
              <a:rPr lang="en-US" sz="2400" b="1" baseline="-25000" dirty="0" err="1">
                <a:solidFill>
                  <a:srgbClr val="FFFF00"/>
                </a:solidFill>
                <a:latin typeface="Times New Roman"/>
                <a:ea typeface="MS PGothic" pitchFamily="34" charset="-128"/>
                <a:cs typeface="Calibri" pitchFamily="34" charset="0"/>
              </a:rPr>
              <a:t>τ</a:t>
            </a:r>
            <a:r>
              <a:rPr lang="en-US" sz="24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 Candidate (02/05/2012): </a:t>
            </a:r>
            <a:r>
              <a:rPr lang="de-DE" sz="2400" dirty="0" err="1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event</a:t>
            </a:r>
            <a:r>
              <a:rPr lang="de-DE" sz="24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 12123032048</a:t>
            </a:r>
            <a:endParaRPr lang="en-US" sz="1600" dirty="0">
              <a:solidFill>
                <a:srgbClr val="FFFF00"/>
              </a:solidFill>
              <a:ea typeface="MS PGothic" pitchFamily="34" charset="-128"/>
              <a:cs typeface="Calibri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947556" y="2344872"/>
            <a:ext cx="3668377" cy="3325668"/>
            <a:chOff x="947556" y="2344872"/>
            <a:chExt cx="3668377" cy="3325668"/>
          </a:xfrm>
        </p:grpSpPr>
        <p:sp>
          <p:nvSpPr>
            <p:cNvPr id="3" name="Textfeld 2"/>
            <p:cNvSpPr txBox="1"/>
            <p:nvPr/>
          </p:nvSpPr>
          <p:spPr>
            <a:xfrm>
              <a:off x="947556" y="5301208"/>
              <a:ext cx="36683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CC00CC"/>
                  </a:solidFill>
                </a:rPr>
                <a:t>Scanning </a:t>
              </a:r>
              <a:r>
                <a:rPr lang="de-DE" b="1" dirty="0" err="1" smtClean="0">
                  <a:solidFill>
                    <a:srgbClr val="CC00CC"/>
                  </a:solidFill>
                </a:rPr>
                <a:t>and</a:t>
              </a:r>
              <a:r>
                <a:rPr lang="de-DE" b="1" dirty="0" smtClean="0">
                  <a:solidFill>
                    <a:srgbClr val="CC00CC"/>
                  </a:solidFill>
                </a:rPr>
                <a:t> </a:t>
              </a:r>
              <a:r>
                <a:rPr lang="de-DE" b="1" dirty="0" err="1" smtClean="0">
                  <a:solidFill>
                    <a:srgbClr val="CC00CC"/>
                  </a:solidFill>
                </a:rPr>
                <a:t>analysis</a:t>
              </a:r>
              <a:r>
                <a:rPr lang="de-DE" b="1" dirty="0" smtClean="0">
                  <a:solidFill>
                    <a:srgbClr val="CC00CC"/>
                  </a:solidFill>
                </a:rPr>
                <a:t> </a:t>
              </a:r>
              <a:r>
                <a:rPr lang="de-DE" b="1" dirty="0" err="1" smtClean="0">
                  <a:solidFill>
                    <a:srgbClr val="CC00CC"/>
                  </a:solidFill>
                </a:rPr>
                <a:t>of</a:t>
              </a:r>
              <a:r>
                <a:rPr lang="de-DE" b="1" dirty="0" smtClean="0">
                  <a:solidFill>
                    <a:srgbClr val="CC00CC"/>
                  </a:solidFill>
                </a:rPr>
                <a:t> </a:t>
              </a:r>
              <a:r>
                <a:rPr lang="de-DE" b="1" dirty="0" err="1" smtClean="0">
                  <a:solidFill>
                    <a:srgbClr val="CC00CC"/>
                  </a:solidFill>
                </a:rPr>
                <a:t>this</a:t>
              </a:r>
              <a:r>
                <a:rPr lang="de-DE" b="1" dirty="0" smtClean="0">
                  <a:solidFill>
                    <a:srgbClr val="CC00CC"/>
                  </a:solidFill>
                </a:rPr>
                <a:t> </a:t>
              </a:r>
              <a:r>
                <a:rPr lang="de-DE" b="1" dirty="0" err="1" smtClean="0">
                  <a:solidFill>
                    <a:srgbClr val="CC00CC"/>
                  </a:solidFill>
                </a:rPr>
                <a:t>brick</a:t>
              </a:r>
              <a:r>
                <a:rPr lang="de-DE" b="1" dirty="0" smtClean="0">
                  <a:solidFill>
                    <a:srgbClr val="CC00CC"/>
                  </a:solidFill>
                </a:rPr>
                <a:t> …</a:t>
              </a:r>
              <a:endParaRPr lang="de-DE" b="1" dirty="0">
                <a:solidFill>
                  <a:srgbClr val="CC00CC"/>
                </a:solidFill>
              </a:endParaRPr>
            </a:p>
          </p:txBody>
        </p:sp>
        <p:cxnSp>
          <p:nvCxnSpPr>
            <p:cNvPr id="7" name="Gerade Verbindung mit Pfeil 6"/>
            <p:cNvCxnSpPr/>
            <p:nvPr/>
          </p:nvCxnSpPr>
          <p:spPr>
            <a:xfrm flipV="1">
              <a:off x="1331640" y="2344872"/>
              <a:ext cx="936104" cy="3012162"/>
            </a:xfrm>
            <a:prstGeom prst="straightConnector1">
              <a:avLst/>
            </a:prstGeom>
            <a:ln w="38100">
              <a:solidFill>
                <a:srgbClr val="CC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13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38" y="1009060"/>
            <a:ext cx="5407268" cy="400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043608" y="188640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3rd </a:t>
            </a:r>
            <a:r>
              <a:rPr lang="en-US" sz="2400" dirty="0" err="1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v</a:t>
            </a:r>
            <a:r>
              <a:rPr lang="en-US" sz="2400" b="1" baseline="-25000" dirty="0" err="1">
                <a:solidFill>
                  <a:srgbClr val="FFFF00"/>
                </a:solidFill>
                <a:latin typeface="Times New Roman"/>
                <a:ea typeface="MS PGothic" pitchFamily="34" charset="-128"/>
                <a:cs typeface="Calibri" pitchFamily="34" charset="0"/>
              </a:rPr>
              <a:t>τ</a:t>
            </a:r>
            <a:r>
              <a:rPr lang="en-US" sz="2400" dirty="0" smtClean="0">
                <a:solidFill>
                  <a:srgbClr val="FFFF00"/>
                </a:solidFill>
                <a:ea typeface="MS PGothic" pitchFamily="34" charset="-128"/>
                <a:cs typeface="Calibri" pitchFamily="34" charset="0"/>
              </a:rPr>
              <a:t> Candidate </a:t>
            </a:r>
            <a:endParaRPr lang="en-US" sz="1600" dirty="0">
              <a:solidFill>
                <a:srgbClr val="FFFF00"/>
              </a:solidFill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" y="1176225"/>
            <a:ext cx="3883090" cy="270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89030"/>
            <a:ext cx="2676069" cy="248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3779912" y="3687907"/>
            <a:ext cx="5256584" cy="3053461"/>
            <a:chOff x="5004048" y="451644"/>
            <a:chExt cx="5256584" cy="3053461"/>
          </a:xfrm>
        </p:grpSpPr>
        <p:pic>
          <p:nvPicPr>
            <p:cNvPr id="11059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451644"/>
              <a:ext cx="5256584" cy="289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7055139" y="3228106"/>
              <a:ext cx="41389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deg</a:t>
              </a:r>
              <a:endParaRPr lang="de-DE" sz="12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9684568" y="3212230"/>
              <a:ext cx="5602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GeV</a:t>
              </a:r>
              <a:r>
                <a:rPr lang="de-DE" sz="1200" dirty="0" smtClean="0"/>
                <a:t>/c</a:t>
              </a:r>
              <a:endParaRPr lang="de-DE" sz="1200" dirty="0"/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5496" y="1184877"/>
            <a:ext cx="2615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Publication</a:t>
            </a:r>
            <a:r>
              <a:rPr lang="de-DE" dirty="0" smtClean="0">
                <a:solidFill>
                  <a:schemeClr val="bg1"/>
                </a:solidFill>
              </a:rPr>
              <a:t> in </a:t>
            </a:r>
            <a:r>
              <a:rPr lang="de-DE" dirty="0" err="1" smtClean="0">
                <a:solidFill>
                  <a:schemeClr val="bg1"/>
                </a:solidFill>
              </a:rPr>
              <a:t>preparation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44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v</a:t>
            </a:r>
            <a:r>
              <a:rPr lang="el-GR" baseline="-25000" dirty="0" smtClean="0">
                <a:latin typeface="Times New Roman"/>
                <a:cs typeface="Times New Roman"/>
              </a:rPr>
              <a:t>μ</a:t>
            </a:r>
            <a:r>
              <a:rPr lang="el-GR" dirty="0" smtClean="0">
                <a:latin typeface="Times New Roman"/>
                <a:cs typeface="Times New Roman"/>
              </a:rPr>
              <a:t>→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cs typeface="Times New Roman"/>
              </a:rPr>
              <a:t>v</a:t>
            </a:r>
            <a:r>
              <a:rPr lang="el-GR" baseline="-25000" dirty="0" smtClean="0">
                <a:latin typeface="Times New Roman"/>
                <a:cs typeface="Times New Roman"/>
              </a:rPr>
              <a:t>τ</a:t>
            </a:r>
            <a:r>
              <a:rPr lang="de-DE" dirty="0" smtClean="0">
                <a:latin typeface="+mn-lt"/>
                <a:cs typeface="Times New Roman"/>
              </a:rPr>
              <a:t> </a:t>
            </a:r>
            <a:r>
              <a:rPr lang="de-DE" dirty="0" err="1" smtClean="0">
                <a:latin typeface="+mn-lt"/>
                <a:cs typeface="Times New Roman"/>
              </a:rPr>
              <a:t>Oscillation</a:t>
            </a:r>
            <a:r>
              <a:rPr lang="de-DE" dirty="0" smtClean="0">
                <a:latin typeface="+mn-lt"/>
                <a:cs typeface="Times New Roman"/>
              </a:rPr>
              <a:t> Analysis: </a:t>
            </a:r>
            <a:r>
              <a:rPr lang="de-DE" dirty="0" err="1" smtClean="0">
                <a:latin typeface="+mn-lt"/>
                <a:cs typeface="Times New Roman"/>
              </a:rPr>
              <a:t>Result</a:t>
            </a:r>
            <a:endParaRPr lang="de-DE" baseline="-25000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1" y="1556792"/>
            <a:ext cx="7448459" cy="304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83648" y="4941168"/>
            <a:ext cx="853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Probability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explained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background</a:t>
            </a:r>
            <a:r>
              <a:rPr lang="de-DE" sz="2400" dirty="0" smtClean="0"/>
              <a:t> </a:t>
            </a:r>
            <a:r>
              <a:rPr lang="de-DE" sz="2400" dirty="0" err="1" smtClean="0"/>
              <a:t>fluctuations</a:t>
            </a:r>
            <a:r>
              <a:rPr lang="de-DE" sz="2400" dirty="0" smtClean="0"/>
              <a:t>: </a:t>
            </a:r>
            <a:r>
              <a:rPr lang="de-DE" sz="2400" b="1" dirty="0" smtClean="0">
                <a:solidFill>
                  <a:srgbClr val="FF0000"/>
                </a:solidFill>
              </a:rPr>
              <a:t>p = 7.3</a:t>
            </a:r>
            <a:r>
              <a:rPr lang="de-DE" sz="2400" b="1" dirty="0" smtClean="0">
                <a:solidFill>
                  <a:srgbClr val="FF0000"/>
                </a:solidFill>
                <a:latin typeface="+mn-lt"/>
                <a:cs typeface="Arial"/>
              </a:rPr>
              <a:t>∙10</a:t>
            </a:r>
            <a:r>
              <a:rPr lang="de-DE" sz="2400" b="1" baseline="30000" dirty="0" smtClean="0">
                <a:solidFill>
                  <a:srgbClr val="FF0000"/>
                </a:solidFill>
                <a:latin typeface="+mn-lt"/>
                <a:cs typeface="Arial"/>
              </a:rPr>
              <a:t>-4</a:t>
            </a:r>
            <a:endParaRPr lang="de-DE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83648" y="5343599"/>
            <a:ext cx="5417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oscillation</a:t>
            </a:r>
            <a:r>
              <a:rPr lang="de-DE" sz="2400" dirty="0" smtClean="0"/>
              <a:t> </a:t>
            </a:r>
            <a:r>
              <a:rPr lang="de-DE" sz="2400" dirty="0" err="1" smtClean="0"/>
              <a:t>hypothesis</a:t>
            </a:r>
            <a:r>
              <a:rPr lang="de-DE" sz="2400" dirty="0" smtClean="0"/>
              <a:t> </a:t>
            </a:r>
            <a:r>
              <a:rPr lang="de-DE" sz="2400" dirty="0" err="1" smtClean="0"/>
              <a:t>excluded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3.2</a:t>
            </a:r>
            <a:r>
              <a:rPr lang="el-GR" sz="2400" b="1" dirty="0" smtClean="0">
                <a:solidFill>
                  <a:srgbClr val="FF0000"/>
                </a:solidFill>
                <a:latin typeface="+mn-lt"/>
                <a:cs typeface="Arial"/>
              </a:rPr>
              <a:t>σ</a:t>
            </a:r>
            <a:endParaRPr lang="de-DE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feld 12"/>
          <p:cNvSpPr txBox="1"/>
          <p:nvPr/>
        </p:nvSpPr>
        <p:spPr>
          <a:xfrm rot="20796431">
            <a:off x="5313385" y="5592406"/>
            <a:ext cx="23652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Preliminary</a:t>
            </a:r>
            <a:r>
              <a:rPr lang="de-DE" sz="2400" b="1" dirty="0" smtClean="0"/>
              <a:t>!</a:t>
            </a:r>
            <a:endParaRPr lang="de-DE" sz="24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de-DE" sz="2800" dirty="0" smtClean="0"/>
              <a:t>Search for </a:t>
            </a:r>
            <a:r>
              <a:rPr lang="el-GR" sz="2800" dirty="0" smtClean="0">
                <a:latin typeface="Calibri"/>
                <a:cs typeface="Calibri"/>
              </a:rPr>
              <a:t>ν</a:t>
            </a:r>
            <a:r>
              <a:rPr lang="el-GR" sz="2800" baseline="-25000" dirty="0" smtClean="0">
                <a:latin typeface="Calibri"/>
                <a:cs typeface="Calibri"/>
              </a:rPr>
              <a:t>μ</a:t>
            </a:r>
            <a:r>
              <a:rPr lang="el-GR" sz="2800" dirty="0" smtClean="0">
                <a:latin typeface="Calibri"/>
                <a:cs typeface="Calibri"/>
              </a:rPr>
              <a:t>→ν</a:t>
            </a:r>
            <a:r>
              <a:rPr lang="de-DE" sz="2800" baseline="-25000" dirty="0" smtClean="0">
                <a:latin typeface="Calibri"/>
                <a:cs typeface="Calibri"/>
              </a:rPr>
              <a:t>e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Oscillations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endParaRPr lang="de-DE" sz="2800" dirty="0"/>
          </a:p>
        </p:txBody>
      </p:sp>
      <p:pic>
        <p:nvPicPr>
          <p:cNvPr id="96259" name="Picture 3" descr="D:\caren-D-uh2wopera20\Vortraege\Talks13\wien13\B096038_nu-e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93864"/>
            <a:ext cx="7730358" cy="5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7062" y="1082194"/>
            <a:ext cx="317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Example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v</a:t>
            </a:r>
            <a:r>
              <a:rPr lang="de-DE" baseline="-25000" dirty="0" err="1" smtClean="0">
                <a:solidFill>
                  <a:schemeClr val="bg1"/>
                </a:solidFill>
              </a:rPr>
              <a:t>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candidate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event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9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de-DE" sz="2800" dirty="0" smtClean="0"/>
              <a:t>Search for </a:t>
            </a:r>
            <a:r>
              <a:rPr lang="el-GR" sz="2800" dirty="0" smtClean="0">
                <a:latin typeface="Calibri"/>
                <a:cs typeface="Calibri"/>
              </a:rPr>
              <a:t>ν</a:t>
            </a:r>
            <a:r>
              <a:rPr lang="el-GR" sz="2800" baseline="-25000" dirty="0" smtClean="0">
                <a:latin typeface="Calibri"/>
                <a:cs typeface="Calibri"/>
              </a:rPr>
              <a:t>μ</a:t>
            </a:r>
            <a:r>
              <a:rPr lang="el-GR" sz="2800" dirty="0" smtClean="0">
                <a:latin typeface="Calibri"/>
                <a:cs typeface="Calibri"/>
              </a:rPr>
              <a:t>→ν</a:t>
            </a:r>
            <a:r>
              <a:rPr lang="de-DE" sz="2800" baseline="-25000" dirty="0" smtClean="0">
                <a:latin typeface="Calibri"/>
                <a:cs typeface="Calibri"/>
              </a:rPr>
              <a:t>e</a:t>
            </a:r>
            <a:r>
              <a:rPr lang="de-DE" sz="2800" dirty="0" smtClean="0">
                <a:latin typeface="Calibri"/>
                <a:cs typeface="Calibri"/>
              </a:rPr>
              <a:t> </a:t>
            </a:r>
            <a:r>
              <a:rPr lang="de-DE" sz="2800" dirty="0" err="1" smtClean="0">
                <a:latin typeface="Calibri"/>
                <a:cs typeface="Calibri"/>
              </a:rPr>
              <a:t>Oscillations</a:t>
            </a:r>
            <a:r>
              <a:rPr lang="de-DE" sz="2800" dirty="0" smtClean="0">
                <a:latin typeface="Calibri"/>
                <a:cs typeface="Calibri"/>
              </a:rPr>
              <a:t>: </a:t>
            </a:r>
            <a:r>
              <a:rPr lang="de-DE" sz="2800" dirty="0" err="1" smtClean="0">
                <a:latin typeface="Calibri"/>
                <a:cs typeface="Calibri"/>
              </a:rPr>
              <a:t>Results</a:t>
            </a:r>
            <a:endParaRPr lang="de-DE" sz="2800" dirty="0"/>
          </a:p>
        </p:txBody>
      </p:sp>
      <p:sp>
        <p:nvSpPr>
          <p:cNvPr id="13" name="Textfeld 12"/>
          <p:cNvSpPr txBox="1"/>
          <p:nvPr/>
        </p:nvSpPr>
        <p:spPr>
          <a:xfrm>
            <a:off x="467544" y="98072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Opera </a:t>
            </a:r>
            <a:r>
              <a:rPr lang="de-DE" sz="1600" dirty="0" err="1" smtClean="0"/>
              <a:t>Coll</a:t>
            </a:r>
            <a:r>
              <a:rPr lang="de-DE" sz="1600" dirty="0" smtClean="0"/>
              <a:t>., „</a:t>
            </a:r>
            <a:r>
              <a:rPr lang="en-US" sz="1600" dirty="0" smtClean="0"/>
              <a:t>Search </a:t>
            </a:r>
            <a:r>
              <a:rPr lang="en-US" sz="1600" dirty="0"/>
              <a:t>for </a:t>
            </a:r>
            <a:r>
              <a:rPr lang="el-GR" sz="1600" dirty="0" smtClean="0">
                <a:latin typeface="Calibri"/>
                <a:cs typeface="Calibri"/>
              </a:rPr>
              <a:t>ν</a:t>
            </a:r>
            <a:r>
              <a:rPr lang="en-US" sz="1600" baseline="-25000" dirty="0" smtClean="0"/>
              <a:t>μ</a:t>
            </a:r>
            <a:r>
              <a:rPr lang="en-US" sz="1600" dirty="0" smtClean="0"/>
              <a:t> </a:t>
            </a:r>
            <a:r>
              <a:rPr lang="en-US" sz="1600" dirty="0"/>
              <a:t>→ </a:t>
            </a:r>
            <a:r>
              <a:rPr lang="el-GR" sz="1600" dirty="0" smtClean="0">
                <a:latin typeface="Calibri"/>
                <a:cs typeface="Calibri"/>
              </a:rPr>
              <a:t>ν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</a:t>
            </a:r>
            <a:r>
              <a:rPr lang="en-US" sz="1600" dirty="0"/>
              <a:t>oscillations with the </a:t>
            </a:r>
            <a:r>
              <a:rPr lang="en-US" sz="1600" dirty="0" smtClean="0"/>
              <a:t>OPERA experiment </a:t>
            </a:r>
            <a:r>
              <a:rPr lang="en-US" sz="1600" dirty="0"/>
              <a:t>in the CNGS </a:t>
            </a:r>
            <a:r>
              <a:rPr lang="en-US" sz="1600" dirty="0" smtClean="0"/>
              <a:t>beam”,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smtClean="0"/>
              <a:t>JHEP07 (2013) 004</a:t>
            </a:r>
            <a:r>
              <a:rPr lang="en-US" sz="1600" dirty="0" smtClean="0"/>
              <a:t>, </a:t>
            </a:r>
            <a:r>
              <a:rPr lang="de-DE" sz="1600" dirty="0"/>
              <a:t>arXiv1303.3953 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88671"/>
            <a:ext cx="5141042" cy="352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187624" y="1700808"/>
            <a:ext cx="583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2008+2009 Sample (5.25</a:t>
            </a:r>
            <a:r>
              <a:rPr lang="de-DE" b="1" dirty="0" smtClean="0">
                <a:latin typeface="Calibri"/>
              </a:rPr>
              <a:t>×10</a:t>
            </a:r>
            <a:r>
              <a:rPr lang="de-DE" b="1" baseline="30000" dirty="0" smtClean="0">
                <a:latin typeface="Calibri"/>
              </a:rPr>
              <a:t>19</a:t>
            </a:r>
            <a:r>
              <a:rPr lang="de-DE" b="1" dirty="0" smtClean="0">
                <a:latin typeface="Calibri"/>
              </a:rPr>
              <a:t>p.o.t.):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19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v</a:t>
            </a:r>
            <a:r>
              <a:rPr lang="de-DE" b="1" baseline="-25000" dirty="0" err="1" smtClean="0">
                <a:solidFill>
                  <a:srgbClr val="FF0000"/>
                </a:solidFill>
                <a:latin typeface="Calibri"/>
              </a:rPr>
              <a:t>e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events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</a:rPr>
              <a:t>observed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193407" y="2160679"/>
            <a:ext cx="37769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Expected</a:t>
            </a:r>
            <a:r>
              <a:rPr lang="de-DE" b="1" dirty="0" smtClean="0"/>
              <a:t> </a:t>
            </a:r>
            <a:r>
              <a:rPr lang="de-DE" b="1" dirty="0" err="1" smtClean="0"/>
              <a:t>v</a:t>
            </a:r>
            <a:r>
              <a:rPr lang="de-DE" b="1" baseline="-25000" dirty="0" err="1" smtClean="0"/>
              <a:t>e</a:t>
            </a:r>
            <a:r>
              <a:rPr lang="de-DE" b="1" dirty="0" smtClean="0"/>
              <a:t> </a:t>
            </a:r>
            <a:r>
              <a:rPr lang="de-DE" b="1" dirty="0" err="1" smtClean="0"/>
              <a:t>events</a:t>
            </a:r>
            <a:r>
              <a:rPr lang="de-DE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v</a:t>
            </a:r>
            <a:r>
              <a:rPr lang="de-DE" baseline="-25000" dirty="0" err="1" smtClean="0"/>
              <a:t>e</a:t>
            </a:r>
            <a:r>
              <a:rPr lang="de-DE" dirty="0" smtClean="0"/>
              <a:t> beam </a:t>
            </a:r>
            <a:r>
              <a:rPr lang="de-DE" dirty="0" err="1" smtClean="0"/>
              <a:t>contamination</a:t>
            </a:r>
            <a:r>
              <a:rPr lang="de-DE" dirty="0" smtClean="0"/>
              <a:t>:  </a:t>
            </a:r>
            <a:r>
              <a:rPr lang="de-DE" b="1" dirty="0" smtClean="0"/>
              <a:t>19.3 </a:t>
            </a:r>
            <a:r>
              <a:rPr lang="de-DE" b="1" dirty="0" smtClean="0">
                <a:latin typeface="Calibri"/>
              </a:rPr>
              <a:t>± 2.8</a:t>
            </a:r>
            <a:endParaRPr lang="de-DE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background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el-GR" dirty="0" smtClean="0">
                <a:latin typeface="Calibri"/>
              </a:rPr>
              <a:t>τ</a:t>
            </a:r>
            <a:r>
              <a:rPr lang="de-DE" dirty="0" smtClean="0">
                <a:latin typeface="Calibri"/>
              </a:rPr>
              <a:t> </a:t>
            </a:r>
            <a:r>
              <a:rPr lang="el-GR" dirty="0" smtClean="0">
                <a:latin typeface="Calibri"/>
              </a:rPr>
              <a:t>→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ev</a:t>
            </a:r>
            <a:r>
              <a:rPr lang="el-GR" baseline="-25000" dirty="0" smtClean="0">
                <a:latin typeface="Calibri"/>
              </a:rPr>
              <a:t>τ</a:t>
            </a:r>
            <a:r>
              <a:rPr lang="de-DE" dirty="0" smtClean="0">
                <a:latin typeface="Calibri"/>
              </a:rPr>
              <a:t/>
            </a:r>
            <a:br>
              <a:rPr lang="de-DE" dirty="0" smtClean="0">
                <a:latin typeface="Calibri"/>
              </a:rPr>
            </a:br>
            <a:r>
              <a:rPr lang="de-DE" dirty="0" err="1" smtClean="0">
                <a:latin typeface="Calibri"/>
              </a:rPr>
              <a:t>and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misidentified</a:t>
            </a:r>
            <a:r>
              <a:rPr lang="de-DE" dirty="0" smtClean="0">
                <a:latin typeface="Calibri"/>
              </a:rPr>
              <a:t> </a:t>
            </a:r>
            <a:r>
              <a:rPr lang="el-GR" dirty="0" smtClean="0">
                <a:latin typeface="Calibri"/>
              </a:rPr>
              <a:t>π</a:t>
            </a:r>
            <a:r>
              <a:rPr lang="de-DE" baseline="30000" dirty="0" smtClean="0">
                <a:latin typeface="Calibri"/>
              </a:rPr>
              <a:t>0</a:t>
            </a:r>
            <a:r>
              <a:rPr lang="de-DE" dirty="0" smtClean="0">
                <a:latin typeface="Calibri"/>
              </a:rPr>
              <a:t>:	</a:t>
            </a:r>
            <a:r>
              <a:rPr lang="de-DE" b="1" dirty="0" smtClean="0">
                <a:latin typeface="Calibri"/>
              </a:rPr>
              <a:t>0.5 ± 0.2</a:t>
            </a:r>
          </a:p>
          <a:p>
            <a:r>
              <a:rPr lang="de-DE" b="1" dirty="0" smtClean="0">
                <a:solidFill>
                  <a:srgbClr val="0000FF"/>
                </a:solidFill>
                <a:latin typeface="Calibri"/>
              </a:rPr>
              <a:t>Total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</a:rPr>
              <a:t>expected</a:t>
            </a:r>
            <a:r>
              <a:rPr lang="de-DE" b="1" dirty="0" smtClean="0">
                <a:solidFill>
                  <a:srgbClr val="0000FF"/>
                </a:solidFill>
                <a:latin typeface="Calibri"/>
              </a:rPr>
              <a:t>: 19.8 ± 2.8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585763" y="2160679"/>
            <a:ext cx="4490293" cy="4148641"/>
            <a:chOff x="585763" y="2160679"/>
            <a:chExt cx="4490293" cy="4148641"/>
          </a:xfrm>
          <a:effectLst/>
        </p:grpSpPr>
        <p:sp>
          <p:nvSpPr>
            <p:cNvPr id="12" name="Textfeld 11"/>
            <p:cNvSpPr txBox="1"/>
            <p:nvPr/>
          </p:nvSpPr>
          <p:spPr>
            <a:xfrm>
              <a:off x="585763" y="5632212"/>
              <a:ext cx="4490293" cy="6771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E &lt; 20 </a:t>
              </a:r>
              <a:r>
                <a:rPr lang="de-DE" b="1" dirty="0" err="1" smtClean="0"/>
                <a:t>GeV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to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increase</a:t>
              </a:r>
              <a:r>
                <a:rPr lang="de-DE" b="1" dirty="0"/>
                <a:t> </a:t>
              </a:r>
              <a:r>
                <a:rPr lang="de-DE" b="1" dirty="0" smtClean="0"/>
                <a:t>Signal/Background:</a:t>
              </a:r>
              <a:br>
                <a:rPr lang="de-DE" b="1" dirty="0" smtClean="0"/>
              </a:br>
              <a:r>
                <a:rPr lang="de-DE" b="1" dirty="0" smtClean="0">
                  <a:solidFill>
                    <a:srgbClr val="FF0000"/>
                  </a:solidFill>
                </a:rPr>
                <a:t>4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events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observed</a:t>
              </a:r>
              <a:r>
                <a:rPr lang="de-DE" b="1" dirty="0">
                  <a:solidFill>
                    <a:srgbClr val="FF0000"/>
                  </a:solidFill>
                </a:rPr>
                <a:t> </a:t>
              </a:r>
              <a:r>
                <a:rPr lang="de-DE" b="1" dirty="0" smtClean="0">
                  <a:solidFill>
                    <a:srgbClr val="FF0000"/>
                  </a:solidFill>
                </a:rPr>
                <a:t>,  </a:t>
              </a:r>
              <a:r>
                <a:rPr lang="de-DE" b="1" dirty="0" smtClean="0">
                  <a:solidFill>
                    <a:srgbClr val="0000FF"/>
                  </a:solidFill>
                </a:rPr>
                <a:t>4.6 </a:t>
              </a:r>
              <a:r>
                <a:rPr lang="de-DE" b="1" dirty="0" err="1" smtClean="0">
                  <a:solidFill>
                    <a:srgbClr val="0000FF"/>
                  </a:solidFill>
                </a:rPr>
                <a:t>expected</a:t>
              </a:r>
              <a:endParaRPr lang="de-DE" sz="2000" b="1" dirty="0"/>
            </a:p>
          </p:txBody>
        </p:sp>
        <p:cxnSp>
          <p:nvCxnSpPr>
            <p:cNvPr id="14" name="Gerade Verbindung 13"/>
            <p:cNvCxnSpPr/>
            <p:nvPr/>
          </p:nvCxnSpPr>
          <p:spPr>
            <a:xfrm>
              <a:off x="1128249" y="2160679"/>
              <a:ext cx="0" cy="30685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>
              <a:off x="755576" y="2852936"/>
              <a:ext cx="36004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feld 24"/>
          <p:cNvSpPr txBox="1"/>
          <p:nvPr/>
        </p:nvSpPr>
        <p:spPr>
          <a:xfrm flipH="1">
            <a:off x="5657993" y="5733256"/>
            <a:ext cx="287444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sin</a:t>
            </a:r>
            <a:r>
              <a:rPr lang="de-DE" b="1" baseline="30000" dirty="0" smtClean="0"/>
              <a:t>2</a:t>
            </a:r>
            <a:r>
              <a:rPr lang="de-DE" b="1" dirty="0" smtClean="0"/>
              <a:t>(2</a:t>
            </a:r>
            <a:r>
              <a:rPr lang="el-GR" b="1" dirty="0"/>
              <a:t>θ</a:t>
            </a:r>
            <a:r>
              <a:rPr lang="de-DE" b="1" baseline="-25000" dirty="0"/>
              <a:t>13</a:t>
            </a:r>
            <a:r>
              <a:rPr lang="de-DE" b="1" dirty="0"/>
              <a:t>) &lt; 0.44</a:t>
            </a:r>
            <a:r>
              <a:rPr lang="de-DE" dirty="0"/>
              <a:t> </a:t>
            </a:r>
            <a:r>
              <a:rPr lang="de-DE" b="1" dirty="0"/>
              <a:t>(90% C.L</a:t>
            </a:r>
            <a:r>
              <a:rPr lang="de-DE" b="1" dirty="0" smtClean="0"/>
              <a:t>.)</a:t>
            </a:r>
            <a:endParaRPr lang="de-DE" b="1" dirty="0"/>
          </a:p>
        </p:txBody>
      </p:sp>
      <p:sp>
        <p:nvSpPr>
          <p:cNvPr id="26" name="Pfeil nach rechts 25"/>
          <p:cNvSpPr/>
          <p:nvPr/>
        </p:nvSpPr>
        <p:spPr>
          <a:xfrm>
            <a:off x="5240907" y="5829014"/>
            <a:ext cx="314697" cy="184666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79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72008"/>
            <a:ext cx="8229600" cy="836712"/>
          </a:xfrm>
        </p:spPr>
        <p:txBody>
          <a:bodyPr>
            <a:normAutofit/>
          </a:bodyPr>
          <a:lstStyle/>
          <a:p>
            <a:r>
              <a:rPr lang="de-DE" sz="2800" dirty="0" smtClean="0"/>
              <a:t>Analysis for </a:t>
            </a:r>
            <a:r>
              <a:rPr lang="el-GR" sz="2800" dirty="0">
                <a:cs typeface="Calibri"/>
              </a:rPr>
              <a:t>ν</a:t>
            </a:r>
            <a:r>
              <a:rPr lang="el-GR" sz="2800" baseline="-25000" dirty="0">
                <a:cs typeface="Calibri"/>
              </a:rPr>
              <a:t>μ</a:t>
            </a:r>
            <a:r>
              <a:rPr lang="el-GR" sz="2800" dirty="0">
                <a:cs typeface="Calibri"/>
              </a:rPr>
              <a:t>→ν</a:t>
            </a:r>
            <a:r>
              <a:rPr lang="de-DE" sz="2800" baseline="-25000" dirty="0">
                <a:cs typeface="Calibri"/>
              </a:rPr>
              <a:t>e </a:t>
            </a:r>
            <a:r>
              <a:rPr lang="de-DE" sz="2800" dirty="0" smtClean="0"/>
              <a:t>non-standard </a:t>
            </a:r>
            <a:r>
              <a:rPr lang="de-DE" sz="2800" dirty="0" err="1" smtClean="0"/>
              <a:t>oscillations</a:t>
            </a:r>
            <a:endParaRPr lang="de-DE" sz="28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9" y="1371178"/>
            <a:ext cx="73247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4870418" cy="464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1259632" y="6196662"/>
            <a:ext cx="711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Upper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limit</a:t>
            </a:r>
            <a:r>
              <a:rPr lang="de-DE" b="1" dirty="0" smtClean="0">
                <a:solidFill>
                  <a:srgbClr val="FF0000"/>
                </a:solidFill>
              </a:rPr>
              <a:t> on non </a:t>
            </a:r>
            <a:r>
              <a:rPr lang="de-DE" b="1" dirty="0" err="1" smtClean="0">
                <a:solidFill>
                  <a:srgbClr val="FF0000"/>
                </a:solidFill>
              </a:rPr>
              <a:t>standard</a:t>
            </a:r>
            <a:r>
              <a:rPr lang="de-DE" b="1" dirty="0" smtClean="0">
                <a:solidFill>
                  <a:srgbClr val="FF0000"/>
                </a:solidFill>
              </a:rPr>
              <a:t> v </a:t>
            </a:r>
            <a:r>
              <a:rPr lang="de-DE" b="1" dirty="0" err="1" smtClean="0">
                <a:solidFill>
                  <a:srgbClr val="FF0000"/>
                </a:solidFill>
              </a:rPr>
              <a:t>oscillations</a:t>
            </a:r>
            <a:r>
              <a:rPr lang="de-DE" b="1" dirty="0" smtClean="0">
                <a:solidFill>
                  <a:srgbClr val="FF0000"/>
                </a:solidFill>
              </a:rPr>
              <a:t> sin</a:t>
            </a:r>
            <a:r>
              <a:rPr lang="de-DE" b="1" baseline="30000" dirty="0" smtClean="0">
                <a:solidFill>
                  <a:srgbClr val="FF0000"/>
                </a:solidFill>
              </a:rPr>
              <a:t>2</a:t>
            </a:r>
            <a:r>
              <a:rPr lang="de-DE" b="1" dirty="0" smtClean="0">
                <a:solidFill>
                  <a:srgbClr val="FF0000"/>
                </a:solidFill>
              </a:rPr>
              <a:t>(2</a:t>
            </a:r>
            <a:r>
              <a:rPr lang="el-GR" b="1" dirty="0" smtClean="0">
                <a:solidFill>
                  <a:srgbClr val="FF0000"/>
                </a:solidFill>
                <a:latin typeface="Calibri"/>
              </a:rPr>
              <a:t>θ</a:t>
            </a:r>
            <a:r>
              <a:rPr lang="de-DE" b="1" baseline="-25000" dirty="0" err="1" smtClean="0">
                <a:solidFill>
                  <a:srgbClr val="FF0000"/>
                </a:solidFill>
                <a:latin typeface="Calibri"/>
              </a:rPr>
              <a:t>new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) &lt; 7.2×10</a:t>
            </a:r>
            <a:r>
              <a:rPr lang="de-DE" b="1" baseline="30000" dirty="0" smtClean="0">
                <a:solidFill>
                  <a:srgbClr val="FF0000"/>
                </a:solidFill>
                <a:latin typeface="Calibri"/>
              </a:rPr>
              <a:t>-3</a:t>
            </a:r>
            <a:r>
              <a:rPr lang="de-DE" b="1" dirty="0" smtClean="0">
                <a:solidFill>
                  <a:srgbClr val="FF0000"/>
                </a:solidFill>
                <a:latin typeface="Calibri"/>
              </a:rPr>
              <a:t> (90% CL)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63688" y="5373216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JHEP07 (2013) 004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53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OPERA 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68552"/>
          </a:xfrm>
        </p:spPr>
        <p:txBody>
          <a:bodyPr/>
          <a:lstStyle/>
          <a:p>
            <a:r>
              <a:rPr lang="de-DE" dirty="0" smtClean="0"/>
              <a:t>OPERA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taking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2008-2012: </a:t>
            </a:r>
            <a:br>
              <a:rPr lang="de-DE" dirty="0" smtClean="0"/>
            </a:br>
            <a:r>
              <a:rPr lang="de-DE" dirty="0" smtClean="0"/>
              <a:t>CNGS </a:t>
            </a:r>
            <a:r>
              <a:rPr lang="de-DE" dirty="0" err="1" smtClean="0"/>
              <a:t>delivered</a:t>
            </a:r>
            <a:r>
              <a:rPr lang="de-DE" dirty="0" smtClean="0"/>
              <a:t> </a:t>
            </a:r>
            <a:r>
              <a:rPr lang="de-DE" dirty="0" smtClean="0">
                <a:cs typeface="Arial"/>
              </a:rPr>
              <a:t>≈18</a:t>
            </a:r>
            <a:r>
              <a:rPr lang="de-DE" dirty="0" smtClean="0">
                <a:latin typeface="Calibri"/>
                <a:cs typeface="Arial"/>
              </a:rPr>
              <a:t>×10</a:t>
            </a:r>
            <a:r>
              <a:rPr lang="de-DE" baseline="30000" dirty="0" smtClean="0">
                <a:latin typeface="Calibri"/>
                <a:cs typeface="Arial"/>
              </a:rPr>
              <a:t>19 </a:t>
            </a:r>
            <a:r>
              <a:rPr lang="de-DE" dirty="0" smtClean="0">
                <a:latin typeface="Calibri"/>
                <a:cs typeface="Arial"/>
              </a:rPr>
              <a:t>p.o.t. (80% </a:t>
            </a:r>
            <a:r>
              <a:rPr lang="de-DE" dirty="0" err="1" smtClean="0">
                <a:latin typeface="Calibri"/>
                <a:cs typeface="Arial"/>
              </a:rPr>
              <a:t>of</a:t>
            </a:r>
            <a:r>
              <a:rPr lang="de-DE" dirty="0" smtClean="0">
                <a:latin typeface="Calibri"/>
                <a:cs typeface="Arial"/>
              </a:rPr>
              <a:t> nominal)</a:t>
            </a:r>
            <a:endParaRPr lang="de-DE" dirty="0" smtClean="0"/>
          </a:p>
          <a:p>
            <a:r>
              <a:rPr lang="de-DE" dirty="0" smtClean="0"/>
              <a:t>Scanning („2nd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taking</a:t>
            </a:r>
            <a:r>
              <a:rPr lang="de-DE" dirty="0" smtClean="0"/>
              <a:t>“)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smtClean="0">
                <a:cs typeface="Arial"/>
              </a:rPr>
              <a:t>≈ 64% </a:t>
            </a:r>
            <a:r>
              <a:rPr lang="de-DE" dirty="0" err="1" smtClean="0">
                <a:cs typeface="Arial"/>
              </a:rPr>
              <a:t>completed</a:t>
            </a:r>
            <a:r>
              <a:rPr lang="de-DE" dirty="0" smtClean="0"/>
              <a:t>).</a:t>
            </a:r>
          </a:p>
          <a:p>
            <a:r>
              <a:rPr lang="de-DE" b="1" dirty="0">
                <a:solidFill>
                  <a:srgbClr val="C00000"/>
                </a:solidFill>
              </a:rPr>
              <a:t>v</a:t>
            </a:r>
            <a:r>
              <a:rPr lang="el-GR" b="1" baseline="-25000" dirty="0">
                <a:solidFill>
                  <a:srgbClr val="C00000"/>
                </a:solidFill>
                <a:latin typeface="Times New Roman"/>
                <a:cs typeface="Times New Roman"/>
              </a:rPr>
              <a:t>μ</a:t>
            </a:r>
            <a:r>
              <a:rPr lang="el-GR" b="1" dirty="0">
                <a:solidFill>
                  <a:srgbClr val="C00000"/>
                </a:solidFill>
                <a:latin typeface="Times New Roman"/>
                <a:cs typeface="Times New Roman"/>
              </a:rPr>
              <a:t>→</a:t>
            </a:r>
            <a:r>
              <a:rPr lang="de-DE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de-DE" b="1" dirty="0">
                <a:solidFill>
                  <a:srgbClr val="C00000"/>
                </a:solidFill>
                <a:cs typeface="Times New Roman"/>
              </a:rPr>
              <a:t>v</a:t>
            </a:r>
            <a:r>
              <a:rPr lang="el-GR" b="1" baseline="-25000" dirty="0">
                <a:solidFill>
                  <a:srgbClr val="C00000"/>
                </a:solidFill>
                <a:latin typeface="Times New Roman"/>
                <a:cs typeface="Times New Roman"/>
              </a:rPr>
              <a:t>τ</a:t>
            </a:r>
            <a:r>
              <a:rPr lang="de-DE" b="1" dirty="0">
                <a:solidFill>
                  <a:srgbClr val="C00000"/>
                </a:solidFill>
                <a:cs typeface="Times New Roman"/>
              </a:rPr>
              <a:t> </a:t>
            </a:r>
            <a:r>
              <a:rPr lang="de-DE" b="1" dirty="0" err="1">
                <a:solidFill>
                  <a:srgbClr val="C00000"/>
                </a:solidFill>
                <a:cs typeface="Times New Roman"/>
              </a:rPr>
              <a:t>a</a:t>
            </a:r>
            <a:r>
              <a:rPr lang="de-DE" b="1" dirty="0" err="1" smtClean="0">
                <a:solidFill>
                  <a:srgbClr val="C00000"/>
                </a:solidFill>
                <a:cs typeface="Times New Roman"/>
              </a:rPr>
              <a:t>nalysis</a:t>
            </a:r>
            <a:r>
              <a:rPr lang="de-DE" dirty="0" smtClean="0">
                <a:solidFill>
                  <a:srgbClr val="C00000"/>
                </a:solidFill>
                <a:cs typeface="Times New Roman"/>
              </a:rPr>
              <a:t>:</a:t>
            </a:r>
            <a:br>
              <a:rPr lang="de-DE" dirty="0" smtClean="0">
                <a:solidFill>
                  <a:srgbClr val="C00000"/>
                </a:solidFill>
                <a:cs typeface="Times New Roman"/>
              </a:rPr>
            </a:br>
            <a:r>
              <a:rPr lang="de-DE" b="1" dirty="0" smtClean="0">
                <a:solidFill>
                  <a:srgbClr val="C00000"/>
                </a:solidFill>
              </a:rPr>
              <a:t>3 </a:t>
            </a:r>
            <a:r>
              <a:rPr lang="de-DE" b="1" dirty="0" err="1" smtClean="0">
                <a:solidFill>
                  <a:srgbClr val="C00000"/>
                </a:solidFill>
              </a:rPr>
              <a:t>candidates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found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dirty="0" smtClean="0"/>
              <a:t>(</a:t>
            </a:r>
            <a:r>
              <a:rPr lang="de-DE" dirty="0" err="1" smtClean="0"/>
              <a:t>expected</a:t>
            </a:r>
            <a:r>
              <a:rPr lang="de-DE" dirty="0" smtClean="0"/>
              <a:t>: 2.2 </a:t>
            </a:r>
            <a:r>
              <a:rPr lang="de-DE" dirty="0" err="1" smtClean="0"/>
              <a:t>signal</a:t>
            </a:r>
            <a:r>
              <a:rPr lang="de-DE" dirty="0" smtClean="0"/>
              <a:t> + 0.22 </a:t>
            </a:r>
            <a:r>
              <a:rPr lang="de-DE" dirty="0" err="1" smtClean="0"/>
              <a:t>background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smtClean="0"/>
              <a:t>3.2</a:t>
            </a:r>
            <a:r>
              <a:rPr lang="el-GR" dirty="0" smtClean="0"/>
              <a:t>σ</a:t>
            </a:r>
            <a:r>
              <a:rPr lang="de-DE" dirty="0" smtClean="0"/>
              <a:t> </a:t>
            </a:r>
            <a:r>
              <a:rPr lang="de-DE" dirty="0" err="1" smtClean="0"/>
              <a:t>significance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simple </a:t>
            </a:r>
            <a:r>
              <a:rPr lang="de-DE" dirty="0" err="1" smtClean="0"/>
              <a:t>counting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</a:p>
          <a:p>
            <a:r>
              <a:rPr lang="de-DE" b="1" dirty="0">
                <a:solidFill>
                  <a:srgbClr val="0000FF"/>
                </a:solidFill>
              </a:rPr>
              <a:t>v</a:t>
            </a:r>
            <a:r>
              <a:rPr lang="el-GR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l-GR" b="1" dirty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de-DE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  <a:cs typeface="Times New Roman"/>
              </a:rPr>
              <a:t>v</a:t>
            </a:r>
            <a:r>
              <a:rPr lang="de-DE" b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de-DE" b="1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de-DE" b="1" dirty="0" err="1">
                <a:solidFill>
                  <a:srgbClr val="0000FF"/>
                </a:solidFill>
                <a:cs typeface="Times New Roman"/>
              </a:rPr>
              <a:t>analysis</a:t>
            </a:r>
            <a:r>
              <a:rPr lang="de-DE" dirty="0">
                <a:solidFill>
                  <a:srgbClr val="0000FF"/>
                </a:solidFill>
                <a:cs typeface="Times New Roman"/>
              </a:rPr>
              <a:t>:</a:t>
            </a:r>
            <a:br>
              <a:rPr lang="de-DE" dirty="0">
                <a:solidFill>
                  <a:srgbClr val="0000FF"/>
                </a:solidFill>
                <a:cs typeface="Times New Roman"/>
              </a:rPr>
            </a:br>
            <a:r>
              <a:rPr lang="de-DE" dirty="0" smtClean="0">
                <a:solidFill>
                  <a:srgbClr val="0000FF"/>
                </a:solidFill>
              </a:rPr>
              <a:t>19 </a:t>
            </a:r>
            <a:r>
              <a:rPr lang="de-DE" dirty="0" err="1" smtClean="0">
                <a:solidFill>
                  <a:srgbClr val="0000FF"/>
                </a:solidFill>
              </a:rPr>
              <a:t>v</a:t>
            </a:r>
            <a:r>
              <a:rPr lang="de-DE" baseline="-25000" dirty="0" err="1" smtClean="0">
                <a:solidFill>
                  <a:srgbClr val="0000FF"/>
                </a:solidFill>
              </a:rPr>
              <a:t>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events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observed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(19.8 </a:t>
            </a:r>
            <a:r>
              <a:rPr lang="de-DE" dirty="0" err="1" smtClean="0"/>
              <a:t>expected</a:t>
            </a:r>
            <a:r>
              <a:rPr lang="de-DE" dirty="0" smtClean="0"/>
              <a:t>)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rgbClr val="0000FF"/>
                </a:solidFill>
              </a:rPr>
              <a:t>non </a:t>
            </a:r>
            <a:r>
              <a:rPr lang="de-DE" dirty="0" err="1" smtClean="0">
                <a:solidFill>
                  <a:srgbClr val="0000FF"/>
                </a:solidFill>
              </a:rPr>
              <a:t>standard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oscillation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limit</a:t>
            </a:r>
            <a:r>
              <a:rPr lang="de-DE" dirty="0" smtClean="0">
                <a:solidFill>
                  <a:srgbClr val="0000FF"/>
                </a:solidFill>
              </a:rPr>
              <a:t>: </a:t>
            </a:r>
            <a:r>
              <a:rPr lang="de-DE" dirty="0">
                <a:solidFill>
                  <a:srgbClr val="0000FF"/>
                </a:solidFill>
              </a:rPr>
              <a:t>sin</a:t>
            </a:r>
            <a:r>
              <a:rPr lang="de-DE" baseline="30000" dirty="0">
                <a:solidFill>
                  <a:srgbClr val="0000FF"/>
                </a:solidFill>
              </a:rPr>
              <a:t>2</a:t>
            </a:r>
            <a:r>
              <a:rPr lang="de-DE" dirty="0">
                <a:solidFill>
                  <a:srgbClr val="0000FF"/>
                </a:solidFill>
              </a:rPr>
              <a:t>(2</a:t>
            </a:r>
            <a:r>
              <a:rPr lang="el-GR" dirty="0">
                <a:solidFill>
                  <a:srgbClr val="0000FF"/>
                </a:solidFill>
              </a:rPr>
              <a:t>θ</a:t>
            </a:r>
            <a:r>
              <a:rPr lang="de-DE" baseline="-25000" dirty="0" err="1">
                <a:solidFill>
                  <a:srgbClr val="0000FF"/>
                </a:solidFill>
              </a:rPr>
              <a:t>new</a:t>
            </a:r>
            <a:r>
              <a:rPr lang="de-DE" dirty="0">
                <a:solidFill>
                  <a:srgbClr val="0000FF"/>
                </a:solidFill>
              </a:rPr>
              <a:t>) &lt; 7.2×10</a:t>
            </a:r>
            <a:r>
              <a:rPr lang="de-DE" baseline="30000" dirty="0">
                <a:solidFill>
                  <a:srgbClr val="0000FF"/>
                </a:solidFill>
              </a:rPr>
              <a:t>-3</a:t>
            </a:r>
            <a:r>
              <a:rPr lang="de-DE" dirty="0">
                <a:solidFill>
                  <a:srgbClr val="0000FF"/>
                </a:solidFill>
              </a:rPr>
              <a:t> (90% CL</a:t>
            </a:r>
            <a:r>
              <a:rPr lang="de-DE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dirty="0" smtClean="0"/>
              <a:t>More </a:t>
            </a:r>
            <a:r>
              <a:rPr lang="de-DE" dirty="0" err="1" smtClean="0"/>
              <a:t>statistics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, 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investigation</a:t>
            </a:r>
            <a:r>
              <a:rPr lang="de-DE" dirty="0" smtClean="0"/>
              <a:t>…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OPERA - </a:t>
            </a:r>
            <a:r>
              <a:rPr lang="de-DE" dirty="0" err="1" smtClean="0"/>
              <a:t>Overview</a:t>
            </a:r>
            <a:endParaRPr lang="de-DE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552728" cy="295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547664" y="3892986"/>
            <a:ext cx="5468035" cy="40011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/>
              <a:t>Opera </a:t>
            </a:r>
            <a:r>
              <a:rPr lang="de-DE" sz="2000" dirty="0" err="1" smtClean="0"/>
              <a:t>Collaboration</a:t>
            </a:r>
            <a:r>
              <a:rPr lang="de-DE" sz="2000" dirty="0" smtClean="0"/>
              <a:t>: </a:t>
            </a:r>
            <a:r>
              <a:rPr lang="de-DE" sz="2000" dirty="0" smtClean="0">
                <a:latin typeface="Times New Roman"/>
                <a:cs typeface="Times New Roman"/>
              </a:rPr>
              <a:t>~ </a:t>
            </a:r>
            <a:r>
              <a:rPr lang="de-DE" sz="2000" dirty="0" smtClean="0">
                <a:latin typeface="+mn-lt"/>
                <a:cs typeface="Times New Roman"/>
              </a:rPr>
              <a:t>140 </a:t>
            </a:r>
            <a:r>
              <a:rPr lang="de-DE" sz="2000" dirty="0" err="1" smtClean="0">
                <a:latin typeface="+mn-lt"/>
                <a:cs typeface="Times New Roman"/>
              </a:rPr>
              <a:t>physicists</a:t>
            </a:r>
            <a:r>
              <a:rPr lang="de-DE" sz="2000" dirty="0" smtClean="0">
                <a:latin typeface="+mn-lt"/>
                <a:cs typeface="Times New Roman"/>
              </a:rPr>
              <a:t>, 11 countries</a:t>
            </a:r>
            <a:endParaRPr lang="de-DE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899592" y="4365104"/>
            <a:ext cx="74222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July</a:t>
            </a:r>
            <a:r>
              <a:rPr lang="de-DE" dirty="0" smtClean="0"/>
              <a:t> 2000:	Experiment </a:t>
            </a:r>
            <a:r>
              <a:rPr lang="de-DE" dirty="0" err="1" smtClean="0"/>
              <a:t>proposal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May 2003:	Start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LNGS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Summer 2006:	1st </a:t>
            </a:r>
            <a:r>
              <a:rPr lang="de-DE" dirty="0" err="1" smtClean="0"/>
              <a:t>cosmics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, CNGS beam </a:t>
            </a:r>
            <a:r>
              <a:rPr lang="de-DE" dirty="0" err="1" smtClean="0"/>
              <a:t>started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Autumn</a:t>
            </a:r>
            <a:r>
              <a:rPr lang="de-DE" dirty="0" smtClean="0"/>
              <a:t> 2007:	1st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interactions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CNGS beam in </a:t>
            </a:r>
            <a:r>
              <a:rPr lang="de-DE" dirty="0" err="1" smtClean="0"/>
              <a:t>target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srgbClr val="FF0000"/>
                </a:solidFill>
              </a:rPr>
              <a:t>July</a:t>
            </a:r>
            <a:r>
              <a:rPr lang="de-DE" b="1" dirty="0" smtClean="0">
                <a:solidFill>
                  <a:srgbClr val="FF0000"/>
                </a:solidFill>
              </a:rPr>
              <a:t> 2008</a:t>
            </a:r>
            <a:r>
              <a:rPr lang="de-DE" dirty="0" smtClean="0"/>
              <a:t>:	Emulsion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completed</a:t>
            </a:r>
            <a:r>
              <a:rPr lang="de-DE" dirty="0" smtClean="0"/>
              <a:t>: </a:t>
            </a:r>
            <a:r>
              <a:rPr lang="de-DE" b="1" dirty="0" smtClean="0">
                <a:solidFill>
                  <a:srgbClr val="FF0000"/>
                </a:solidFill>
              </a:rPr>
              <a:t>Start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neutrino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physics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runs</a:t>
            </a:r>
            <a:endParaRPr lang="de-DE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srgbClr val="002060"/>
                </a:solidFill>
              </a:rPr>
              <a:t>Dec</a:t>
            </a:r>
            <a:r>
              <a:rPr lang="de-DE" b="1" dirty="0" smtClean="0">
                <a:solidFill>
                  <a:srgbClr val="002060"/>
                </a:solidFill>
              </a:rPr>
              <a:t> 2012</a:t>
            </a:r>
            <a:r>
              <a:rPr lang="de-DE" dirty="0" smtClean="0"/>
              <a:t>:	</a:t>
            </a:r>
            <a:r>
              <a:rPr lang="de-DE" b="1" dirty="0" smtClean="0">
                <a:solidFill>
                  <a:srgbClr val="002060"/>
                </a:solidFill>
              </a:rPr>
              <a:t>End </a:t>
            </a:r>
            <a:r>
              <a:rPr lang="de-DE" b="1" dirty="0" err="1" smtClean="0">
                <a:solidFill>
                  <a:srgbClr val="002060"/>
                </a:solidFill>
              </a:rPr>
              <a:t>of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neutrino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physics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runs</a:t>
            </a:r>
            <a:endParaRPr lang="de-DE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Since</a:t>
            </a:r>
            <a:r>
              <a:rPr lang="de-DE" dirty="0" smtClean="0"/>
              <a:t> </a:t>
            </a:r>
            <a:r>
              <a:rPr lang="de-DE" dirty="0" err="1" smtClean="0"/>
              <a:t>then</a:t>
            </a:r>
            <a:r>
              <a:rPr lang="de-DE" dirty="0" smtClean="0"/>
              <a:t>: 	</a:t>
            </a:r>
            <a:r>
              <a:rPr lang="de-DE" dirty="0" err="1" smtClean="0"/>
              <a:t>scanning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emulsions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5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eaLnBrk="1" hangingPunct="1"/>
            <a:r>
              <a:rPr lang="en-US" altLang="de-DE" smtClean="0"/>
              <a:t>CNGS beam (“pure” v</a:t>
            </a:r>
            <a:r>
              <a:rPr lang="el-GR" altLang="de-DE" baseline="-25000" smtClean="0"/>
              <a:t>μ</a:t>
            </a:r>
            <a:r>
              <a:rPr lang="en-US" altLang="de-DE" smtClean="0"/>
              <a:t>) </a:t>
            </a:r>
            <a:endParaRPr lang="el-GR" altLang="de-DE" smtClean="0"/>
          </a:p>
        </p:txBody>
      </p:sp>
      <p:grpSp>
        <p:nvGrpSpPr>
          <p:cNvPr id="29702" name="Group 5"/>
          <p:cNvGrpSpPr>
            <a:grpSpLocks/>
          </p:cNvGrpSpPr>
          <p:nvPr/>
        </p:nvGrpSpPr>
        <p:grpSpPr bwMode="auto">
          <a:xfrm>
            <a:off x="5362368" y="1955848"/>
            <a:ext cx="3600450" cy="2232025"/>
            <a:chOff x="3243" y="845"/>
            <a:chExt cx="2268" cy="1406"/>
          </a:xfrm>
        </p:grpSpPr>
        <p:sp>
          <p:nvSpPr>
            <p:cNvPr id="29707" name="Rectangle 6"/>
            <p:cNvSpPr>
              <a:spLocks noChangeArrowheads="1"/>
            </p:cNvSpPr>
            <p:nvPr/>
          </p:nvSpPr>
          <p:spPr bwMode="auto">
            <a:xfrm>
              <a:off x="3243" y="845"/>
              <a:ext cx="2268" cy="140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aphicFrame>
          <p:nvGraphicFramePr>
            <p:cNvPr id="2970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6670105"/>
                </p:ext>
              </p:extLst>
            </p:nvPr>
          </p:nvGraphicFramePr>
          <p:xfrm>
            <a:off x="3515" y="1207"/>
            <a:ext cx="1633" cy="3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67" name="Formel" r:id="rId3" imgW="1155600" imgH="241200" progId="Equation.3">
                    <p:embed/>
                  </p:oleObj>
                </mc:Choice>
                <mc:Fallback>
                  <p:oleObj name="Formel" r:id="rId3" imgW="1155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5" y="1207"/>
                          <a:ext cx="1633" cy="3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0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8013952"/>
                </p:ext>
              </p:extLst>
            </p:nvPr>
          </p:nvGraphicFramePr>
          <p:xfrm>
            <a:off x="3385" y="1525"/>
            <a:ext cx="2039" cy="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68" name="Formel" r:id="rId5" imgW="1511280" imgH="241200" progId="Equation.3">
                    <p:embed/>
                  </p:oleObj>
                </mc:Choice>
                <mc:Fallback>
                  <p:oleObj name="Formel" r:id="rId5" imgW="15112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5" y="1525"/>
                          <a:ext cx="2039" cy="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1576012"/>
                </p:ext>
              </p:extLst>
            </p:nvPr>
          </p:nvGraphicFramePr>
          <p:xfrm>
            <a:off x="3692" y="890"/>
            <a:ext cx="1229" cy="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69" name="Equation" r:id="rId7" imgW="888614" imgH="253890" progId="Equation.3">
                    <p:embed/>
                  </p:oleObj>
                </mc:Choice>
                <mc:Fallback>
                  <p:oleObj name="Equation" r:id="rId7" imgW="888614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2" y="890"/>
                          <a:ext cx="1229" cy="351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6919067"/>
                </p:ext>
              </p:extLst>
            </p:nvPr>
          </p:nvGraphicFramePr>
          <p:xfrm>
            <a:off x="3606" y="1847"/>
            <a:ext cx="1622" cy="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70" name="Formel" r:id="rId9" imgW="1091880" imgH="241200" progId="Equation.3">
                    <p:embed/>
                  </p:oleObj>
                </mc:Choice>
                <mc:Fallback>
                  <p:oleObj name="Formel" r:id="rId9" imgW="10918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1847"/>
                          <a:ext cx="1622" cy="3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9703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19736"/>
            <a:ext cx="323691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7076211" y="4246711"/>
            <a:ext cx="16722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de-DE" dirty="0" smtClean="0"/>
              <a:t>graphite </a:t>
            </a:r>
            <a:r>
              <a:rPr lang="en-US" altLang="de-DE" dirty="0"/>
              <a:t>target</a:t>
            </a:r>
          </a:p>
        </p:txBody>
      </p:sp>
      <p:pic>
        <p:nvPicPr>
          <p:cNvPr id="1034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0404"/>
            <a:ext cx="5292029" cy="441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83568" y="1052736"/>
            <a:ext cx="738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„</a:t>
            </a:r>
            <a:r>
              <a:rPr lang="de-DE" dirty="0" err="1" smtClean="0"/>
              <a:t>conventional</a:t>
            </a:r>
            <a:r>
              <a:rPr lang="de-DE" dirty="0" smtClean="0"/>
              <a:t>“ </a:t>
            </a:r>
            <a:r>
              <a:rPr lang="de-DE" dirty="0" err="1" smtClean="0"/>
              <a:t>neutrino</a:t>
            </a:r>
            <a:r>
              <a:rPr lang="de-DE" dirty="0" smtClean="0"/>
              <a:t> beam:  </a:t>
            </a:r>
            <a:r>
              <a:rPr lang="de-DE" b="1" dirty="0" smtClean="0"/>
              <a:t>400GeV </a:t>
            </a:r>
            <a:r>
              <a:rPr lang="de-DE" b="1" dirty="0" err="1" smtClean="0"/>
              <a:t>protons</a:t>
            </a:r>
            <a:r>
              <a:rPr lang="de-DE" b="1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SPS on </a:t>
            </a:r>
            <a:r>
              <a:rPr lang="de-DE" dirty="0" err="1" smtClean="0"/>
              <a:t>graphite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553417" y="1374267"/>
            <a:ext cx="448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</a:t>
            </a:r>
            <a:r>
              <a:rPr lang="de-DE" dirty="0" err="1" smtClean="0"/>
              <a:t>verage</a:t>
            </a:r>
            <a:r>
              <a:rPr lang="de-DE" dirty="0" smtClean="0"/>
              <a:t> beam power:  160 kW (</a:t>
            </a:r>
            <a:r>
              <a:rPr lang="de-DE" dirty="0" err="1" smtClean="0"/>
              <a:t>peak</a:t>
            </a:r>
            <a:r>
              <a:rPr lang="de-DE" dirty="0" smtClean="0"/>
              <a:t>: 480 kW)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7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/>
            <a:r>
              <a:rPr lang="de-DE" dirty="0" smtClean="0"/>
              <a:t>OPERA Beam </a:t>
            </a:r>
            <a:r>
              <a:rPr lang="de-DE" dirty="0" err="1" smtClean="0"/>
              <a:t>Statistics</a:t>
            </a:r>
            <a:r>
              <a:rPr lang="de-DE" dirty="0"/>
              <a:t>:</a:t>
            </a:r>
            <a:endParaRPr lang="de-DE" dirty="0" smtClean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1136"/>
            <a:ext cx="3888432" cy="333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39" y="1486525"/>
            <a:ext cx="477574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26906" y="5013176"/>
            <a:ext cx="5897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FF0000"/>
                </a:solidFill>
              </a:rPr>
              <a:t>collected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intensity</a:t>
            </a:r>
            <a:r>
              <a:rPr lang="de-DE" sz="2400" b="1" dirty="0" smtClean="0">
                <a:solidFill>
                  <a:srgbClr val="FF0000"/>
                </a:solidFill>
              </a:rPr>
              <a:t> (total) = 17.97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∙</a:t>
            </a:r>
            <a:r>
              <a:rPr lang="de-DE" sz="2400" b="1" dirty="0" smtClean="0">
                <a:solidFill>
                  <a:srgbClr val="FF0000"/>
                </a:solidFill>
                <a:latin typeface="+mn-lt"/>
                <a:cs typeface="Arial"/>
              </a:rPr>
              <a:t>10</a:t>
            </a:r>
            <a:r>
              <a:rPr lang="de-DE" sz="2400" b="1" baseline="30000" dirty="0" smtClean="0">
                <a:solidFill>
                  <a:srgbClr val="FF0000"/>
                </a:solidFill>
                <a:latin typeface="+mn-lt"/>
                <a:cs typeface="Arial"/>
              </a:rPr>
              <a:t>19</a:t>
            </a:r>
            <a:r>
              <a:rPr lang="de-DE" sz="2400" b="1" dirty="0" smtClean="0">
                <a:solidFill>
                  <a:srgbClr val="FF0000"/>
                </a:solidFill>
                <a:latin typeface="+mn-lt"/>
                <a:cs typeface="Arial"/>
              </a:rPr>
              <a:t>p.o.t.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 algn="ctr"/>
            <a:r>
              <a:rPr lang="de-DE" dirty="0" smtClean="0"/>
              <a:t>(20%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value</a:t>
            </a:r>
            <a:r>
              <a:rPr lang="de-DE" dirty="0" smtClean="0"/>
              <a:t> in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proposal</a:t>
            </a:r>
            <a:r>
              <a:rPr lang="de-DE" dirty="0" smtClean="0"/>
              <a:t> (22.5·10</a:t>
            </a:r>
            <a:r>
              <a:rPr lang="de-DE" baseline="30000" dirty="0" smtClean="0"/>
              <a:t>19 </a:t>
            </a:r>
            <a:r>
              <a:rPr lang="de-DE" dirty="0" smtClean="0"/>
              <a:t>p.o.t.)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25792" y="1052736"/>
            <a:ext cx="585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CNGS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/>
              <a:t>b</a:t>
            </a:r>
            <a:r>
              <a:rPr lang="de-DE" dirty="0" smtClean="0"/>
              <a:t>eam </a:t>
            </a:r>
            <a:r>
              <a:rPr lang="de-DE" dirty="0" err="1" smtClean="0"/>
              <a:t>operation</a:t>
            </a:r>
            <a:r>
              <a:rPr lang="de-DE" dirty="0"/>
              <a:t> </a:t>
            </a:r>
            <a:r>
              <a:rPr lang="de-DE" dirty="0" smtClean="0"/>
              <a:t>(p.o.t. = „</a:t>
            </a:r>
            <a:r>
              <a:rPr lang="de-DE" dirty="0" err="1" smtClean="0"/>
              <a:t>protons</a:t>
            </a:r>
            <a:r>
              <a:rPr lang="de-DE" dirty="0" smtClean="0"/>
              <a:t> on </a:t>
            </a:r>
            <a:r>
              <a:rPr lang="de-DE" dirty="0" err="1" smtClean="0"/>
              <a:t>target</a:t>
            </a:r>
            <a:r>
              <a:rPr lang="de-DE" dirty="0" smtClean="0"/>
              <a:t>“)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043608" y="5877272"/>
            <a:ext cx="6693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t</a:t>
            </a:r>
            <a:r>
              <a:rPr lang="de-DE" sz="2000" dirty="0" err="1" smtClean="0"/>
              <a:t>his</a:t>
            </a:r>
            <a:r>
              <a:rPr lang="de-DE" sz="2000" dirty="0" smtClean="0"/>
              <a:t> </a:t>
            </a:r>
            <a:r>
              <a:rPr lang="de-DE" sz="2000" dirty="0" err="1" smtClean="0"/>
              <a:t>corresponds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 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/>
              </a:rPr>
              <a:t>19000 </a:t>
            </a:r>
            <a:r>
              <a:rPr lang="de-DE" sz="2000" b="1" dirty="0" err="1" smtClean="0">
                <a:solidFill>
                  <a:srgbClr val="FF0000"/>
                </a:solidFill>
                <a:latin typeface="+mn-lt"/>
                <a:cs typeface="Times New Roman"/>
              </a:rPr>
              <a:t>neutrino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+mn-lt"/>
                <a:cs typeface="Times New Roman"/>
              </a:rPr>
              <a:t>interactions</a:t>
            </a:r>
            <a:r>
              <a:rPr lang="de-DE" sz="2000" b="1" dirty="0" smtClean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lang="de-DE" sz="2000" dirty="0" smtClean="0">
                <a:latin typeface="+mn-lt"/>
                <a:cs typeface="Times New Roman"/>
              </a:rPr>
              <a:t>in </a:t>
            </a:r>
            <a:r>
              <a:rPr lang="de-DE" sz="2000" dirty="0" err="1" smtClean="0">
                <a:latin typeface="+mn-lt"/>
                <a:cs typeface="Times New Roman"/>
              </a:rPr>
              <a:t>the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target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4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0"/>
            <a:ext cx="8121080" cy="83661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v</a:t>
            </a:r>
            <a:r>
              <a:rPr lang="el-GR" sz="2800" baseline="-25000" dirty="0" smtClean="0"/>
              <a:t>τ</a:t>
            </a:r>
            <a:r>
              <a:rPr lang="en-US" sz="2800" dirty="0" smtClean="0"/>
              <a:t> Detection: Direct Observation of </a:t>
            </a:r>
            <a:r>
              <a:rPr lang="el-GR" sz="2800" dirty="0" smtClean="0">
                <a:latin typeface="Times New Roman"/>
                <a:cs typeface="Times New Roman"/>
              </a:rPr>
              <a:t>τ</a:t>
            </a:r>
            <a:r>
              <a:rPr lang="de-DE" sz="2800" dirty="0" smtClean="0">
                <a:latin typeface="+mn-lt"/>
                <a:cs typeface="Times New Roman"/>
              </a:rPr>
              <a:t> </a:t>
            </a:r>
            <a:r>
              <a:rPr lang="de-DE" sz="2800" dirty="0" err="1">
                <a:latin typeface="+mn-lt"/>
                <a:cs typeface="Times New Roman"/>
              </a:rPr>
              <a:t>D</a:t>
            </a:r>
            <a:r>
              <a:rPr lang="de-DE" sz="2800" dirty="0" err="1" smtClean="0">
                <a:latin typeface="+mn-lt"/>
                <a:cs typeface="Times New Roman"/>
              </a:rPr>
              <a:t>ecay</a:t>
            </a:r>
            <a:r>
              <a:rPr lang="de-DE" sz="2800" dirty="0" smtClean="0">
                <a:latin typeface="+mn-lt"/>
                <a:cs typeface="Times New Roman"/>
              </a:rPr>
              <a:t> </a:t>
            </a:r>
            <a:r>
              <a:rPr lang="de-DE" sz="2800" dirty="0" err="1">
                <a:latin typeface="+mn-lt"/>
                <a:cs typeface="Times New Roman"/>
              </a:rPr>
              <a:t>T</a:t>
            </a:r>
            <a:r>
              <a:rPr lang="de-DE" sz="2800" dirty="0" err="1" smtClean="0">
                <a:latin typeface="+mn-lt"/>
                <a:cs typeface="Times New Roman"/>
              </a:rPr>
              <a:t>opology</a:t>
            </a:r>
            <a:endParaRPr lang="el-GR" sz="2800" dirty="0" smtClean="0"/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179512" y="1053530"/>
            <a:ext cx="2376487" cy="2303462"/>
            <a:chOff x="204" y="210"/>
            <a:chExt cx="1497" cy="1451"/>
          </a:xfrm>
        </p:grpSpPr>
        <p:sp>
          <p:nvSpPr>
            <p:cNvPr id="38962" name="Rectangle 5"/>
            <p:cNvSpPr>
              <a:spLocks noChangeArrowheads="1"/>
            </p:cNvSpPr>
            <p:nvPr/>
          </p:nvSpPr>
          <p:spPr bwMode="auto">
            <a:xfrm>
              <a:off x="204" y="210"/>
              <a:ext cx="1497" cy="14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8963" name="Group 6"/>
            <p:cNvGrpSpPr>
              <a:grpSpLocks/>
            </p:cNvGrpSpPr>
            <p:nvPr/>
          </p:nvGrpSpPr>
          <p:grpSpPr bwMode="auto">
            <a:xfrm>
              <a:off x="238" y="315"/>
              <a:ext cx="1406" cy="1320"/>
              <a:chOff x="238" y="315"/>
              <a:chExt cx="1406" cy="1320"/>
            </a:xfrm>
          </p:grpSpPr>
          <p:sp>
            <p:nvSpPr>
              <p:cNvPr id="38964" name="Line 7"/>
              <p:cNvSpPr>
                <a:spLocks noChangeShapeType="1"/>
              </p:cNvSpPr>
              <p:nvPr/>
            </p:nvSpPr>
            <p:spPr bwMode="auto">
              <a:xfrm>
                <a:off x="238" y="533"/>
                <a:ext cx="498" cy="1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5" name="Line 8"/>
              <p:cNvSpPr>
                <a:spLocks noChangeShapeType="1"/>
              </p:cNvSpPr>
              <p:nvPr/>
            </p:nvSpPr>
            <p:spPr bwMode="auto">
              <a:xfrm flipV="1">
                <a:off x="736" y="315"/>
                <a:ext cx="635" cy="40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6" name="Line 9"/>
              <p:cNvSpPr>
                <a:spLocks noChangeShapeType="1"/>
              </p:cNvSpPr>
              <p:nvPr/>
            </p:nvSpPr>
            <p:spPr bwMode="auto">
              <a:xfrm>
                <a:off x="736" y="723"/>
                <a:ext cx="227" cy="3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lg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7" name="Line 10"/>
              <p:cNvSpPr>
                <a:spLocks noChangeShapeType="1"/>
              </p:cNvSpPr>
              <p:nvPr/>
            </p:nvSpPr>
            <p:spPr bwMode="auto">
              <a:xfrm flipV="1">
                <a:off x="419" y="1086"/>
                <a:ext cx="544" cy="31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8" name="Line 11"/>
              <p:cNvSpPr>
                <a:spLocks noChangeShapeType="1"/>
              </p:cNvSpPr>
              <p:nvPr/>
            </p:nvSpPr>
            <p:spPr bwMode="auto">
              <a:xfrm>
                <a:off x="963" y="1086"/>
                <a:ext cx="635" cy="9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9" name="Line 12"/>
              <p:cNvSpPr>
                <a:spLocks noChangeShapeType="1"/>
              </p:cNvSpPr>
              <p:nvPr/>
            </p:nvSpPr>
            <p:spPr bwMode="auto">
              <a:xfrm>
                <a:off x="963" y="1086"/>
                <a:ext cx="545" cy="18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70" name="Line 13"/>
              <p:cNvSpPr>
                <a:spLocks noChangeShapeType="1"/>
              </p:cNvSpPr>
              <p:nvPr/>
            </p:nvSpPr>
            <p:spPr bwMode="auto">
              <a:xfrm>
                <a:off x="963" y="1086"/>
                <a:ext cx="545" cy="31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71" name="Text Box 14"/>
              <p:cNvSpPr txBox="1">
                <a:spLocks noChangeArrowheads="1"/>
              </p:cNvSpPr>
              <p:nvPr/>
            </p:nvSpPr>
            <p:spPr bwMode="auto">
              <a:xfrm>
                <a:off x="328" y="361"/>
                <a:ext cx="31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  <a:latin typeface="Comic Sans MS" pitchFamily="66" charset="0"/>
                  </a:rPr>
                  <a:t>v</a:t>
                </a:r>
                <a:r>
                  <a:rPr lang="el-GR" baseline="-25000">
                    <a:solidFill>
                      <a:srgbClr val="000000"/>
                    </a:solidFill>
                    <a:latin typeface="Comic Sans MS" pitchFamily="66" charset="0"/>
                  </a:rPr>
                  <a:t>τ</a:t>
                </a:r>
                <a:endParaRPr lang="el-GR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8972" name="Text Box 15"/>
              <p:cNvSpPr txBox="1">
                <a:spLocks noChangeArrowheads="1"/>
              </p:cNvSpPr>
              <p:nvPr/>
            </p:nvSpPr>
            <p:spPr bwMode="auto">
              <a:xfrm>
                <a:off x="566" y="840"/>
                <a:ext cx="4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>
                    <a:solidFill>
                      <a:srgbClr val="000000"/>
                    </a:solidFill>
                    <a:latin typeface="Comic Sans MS" pitchFamily="66" charset="0"/>
                  </a:rPr>
                  <a:t>W</a:t>
                </a:r>
              </a:p>
            </p:txBody>
          </p:sp>
          <p:sp>
            <p:nvSpPr>
              <p:cNvPr id="38973" name="Text Box 16"/>
              <p:cNvSpPr txBox="1">
                <a:spLocks noChangeArrowheads="1"/>
              </p:cNvSpPr>
              <p:nvPr/>
            </p:nvSpPr>
            <p:spPr bwMode="auto">
              <a:xfrm>
                <a:off x="1021" y="391"/>
                <a:ext cx="31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l-GR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4" name="Text Box 17"/>
              <p:cNvSpPr txBox="1">
                <a:spLocks noChangeArrowheads="1"/>
              </p:cNvSpPr>
              <p:nvPr/>
            </p:nvSpPr>
            <p:spPr bwMode="auto">
              <a:xfrm>
                <a:off x="283" y="1354"/>
                <a:ext cx="499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  <a:latin typeface="Comic Sans MS" pitchFamily="66" charset="0"/>
                  </a:rPr>
                  <a:t>p,n</a:t>
                </a:r>
              </a:p>
            </p:txBody>
          </p:sp>
          <p:sp>
            <p:nvSpPr>
              <p:cNvPr id="38975" name="Text Box 18"/>
              <p:cNvSpPr txBox="1">
                <a:spLocks noChangeArrowheads="1"/>
              </p:cNvSpPr>
              <p:nvPr/>
            </p:nvSpPr>
            <p:spPr bwMode="auto">
              <a:xfrm>
                <a:off x="872" y="1404"/>
                <a:ext cx="772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  <a:latin typeface="Comic Sans MS" pitchFamily="66" charset="0"/>
                  </a:rPr>
                  <a:t>hadrons</a:t>
                </a:r>
              </a:p>
            </p:txBody>
          </p:sp>
        </p:grpSp>
      </p:grpSp>
      <p:graphicFrame>
        <p:nvGraphicFramePr>
          <p:cNvPr id="3891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511295"/>
              </p:ext>
            </p:extLst>
          </p:nvPr>
        </p:nvGraphicFramePr>
        <p:xfrm>
          <a:off x="3879974" y="1070992"/>
          <a:ext cx="3113088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8" name="Formel" r:id="rId4" imgW="1981080" imgH="1015920" progId="Equation.3">
                  <p:embed/>
                </p:oleObj>
              </mc:Choice>
              <mc:Fallback>
                <p:oleObj name="Formel" r:id="rId4" imgW="198108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974" y="1070992"/>
                        <a:ext cx="3113088" cy="159702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Freeform 20"/>
          <p:cNvSpPr>
            <a:spLocks/>
          </p:cNvSpPr>
          <p:nvPr/>
        </p:nvSpPr>
        <p:spPr bwMode="auto">
          <a:xfrm>
            <a:off x="1955924" y="1070992"/>
            <a:ext cx="1944688" cy="1593850"/>
          </a:xfrm>
          <a:custGeom>
            <a:avLst/>
            <a:gdLst>
              <a:gd name="T0" fmla="*/ 0 w 680"/>
              <a:gd name="T1" fmla="*/ 2147483647 h 1044"/>
              <a:gd name="T2" fmla="*/ 2147483647 w 680"/>
              <a:gd name="T3" fmla="*/ 0 h 1044"/>
              <a:gd name="T4" fmla="*/ 2147483647 w 680"/>
              <a:gd name="T5" fmla="*/ 2147483647 h 1044"/>
              <a:gd name="T6" fmla="*/ 0 w 680"/>
              <a:gd name="T7" fmla="*/ 2147483647 h 104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0" h="1044">
                <a:moveTo>
                  <a:pt x="0" y="91"/>
                </a:moveTo>
                <a:lnTo>
                  <a:pt x="680" y="0"/>
                </a:lnTo>
                <a:lnTo>
                  <a:pt x="680" y="1044"/>
                </a:lnTo>
                <a:lnTo>
                  <a:pt x="0" y="91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9" name="Text Box 21"/>
          <p:cNvSpPr txBox="1">
            <a:spLocks noChangeArrowheads="1"/>
          </p:cNvSpPr>
          <p:nvPr/>
        </p:nvSpPr>
        <p:spPr bwMode="auto">
          <a:xfrm>
            <a:off x="2451224" y="1172592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>
                <a:solidFill>
                  <a:srgbClr val="000000"/>
                </a:solidFill>
                <a:latin typeface="Comic Sans MS" pitchFamily="66" charset="0"/>
              </a:rPr>
              <a:t>τ</a:t>
            </a: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-decay: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2491651" y="2132856"/>
            <a:ext cx="6688861" cy="4512319"/>
            <a:chOff x="2491651" y="2132856"/>
            <a:chExt cx="6688861" cy="4512319"/>
          </a:xfrm>
        </p:grpSpPr>
        <p:sp>
          <p:nvSpPr>
            <p:cNvPr id="5" name="Rechteck 4"/>
            <p:cNvSpPr/>
            <p:nvPr/>
          </p:nvSpPr>
          <p:spPr>
            <a:xfrm>
              <a:off x="8371192" y="2708920"/>
              <a:ext cx="504055" cy="19467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8371192" y="4698424"/>
              <a:ext cx="504055" cy="19467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" name="Gruppieren 2"/>
            <p:cNvGrpSpPr/>
            <p:nvPr/>
          </p:nvGrpSpPr>
          <p:grpSpPr>
            <a:xfrm>
              <a:off x="7250465" y="3155343"/>
              <a:ext cx="280076" cy="3297992"/>
              <a:chOff x="7592569" y="3021012"/>
              <a:chExt cx="280076" cy="3297992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7668344" y="3021013"/>
                <a:ext cx="128301" cy="329799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Rectangle 27"/>
              <p:cNvSpPr>
                <a:spLocks noChangeArrowheads="1"/>
              </p:cNvSpPr>
              <p:nvPr/>
            </p:nvSpPr>
            <p:spPr bwMode="auto">
              <a:xfrm>
                <a:off x="7592569" y="3021012"/>
                <a:ext cx="75775" cy="3297991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" name="Rectangle 27"/>
              <p:cNvSpPr>
                <a:spLocks noChangeArrowheads="1"/>
              </p:cNvSpPr>
              <p:nvPr/>
            </p:nvSpPr>
            <p:spPr bwMode="auto">
              <a:xfrm>
                <a:off x="7796870" y="3021013"/>
                <a:ext cx="75775" cy="3297991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1" name="Gruppieren 70"/>
            <p:cNvGrpSpPr/>
            <p:nvPr/>
          </p:nvGrpSpPr>
          <p:grpSpPr>
            <a:xfrm>
              <a:off x="7587059" y="3155344"/>
              <a:ext cx="280076" cy="3297992"/>
              <a:chOff x="7592569" y="3021012"/>
              <a:chExt cx="280076" cy="3297992"/>
            </a:xfrm>
          </p:grpSpPr>
          <p:sp>
            <p:nvSpPr>
              <p:cNvPr id="72" name="Rechteck 71"/>
              <p:cNvSpPr/>
              <p:nvPr/>
            </p:nvSpPr>
            <p:spPr>
              <a:xfrm>
                <a:off x="7668344" y="3021013"/>
                <a:ext cx="128301" cy="329799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Rectangle 27"/>
              <p:cNvSpPr>
                <a:spLocks noChangeArrowheads="1"/>
              </p:cNvSpPr>
              <p:nvPr/>
            </p:nvSpPr>
            <p:spPr bwMode="auto">
              <a:xfrm>
                <a:off x="7592569" y="3021012"/>
                <a:ext cx="75775" cy="3297991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Rectangle 27"/>
              <p:cNvSpPr>
                <a:spLocks noChangeArrowheads="1"/>
              </p:cNvSpPr>
              <p:nvPr/>
            </p:nvSpPr>
            <p:spPr bwMode="auto">
              <a:xfrm>
                <a:off x="7796870" y="3021013"/>
                <a:ext cx="75775" cy="3297991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" name="Gruppieren 3"/>
            <p:cNvGrpSpPr/>
            <p:nvPr/>
          </p:nvGrpSpPr>
          <p:grpSpPr>
            <a:xfrm>
              <a:off x="2491651" y="2949006"/>
              <a:ext cx="6671628" cy="3593846"/>
              <a:chOff x="2732120" y="2949006"/>
              <a:chExt cx="6671628" cy="3593846"/>
            </a:xfrm>
          </p:grpSpPr>
          <p:sp>
            <p:nvSpPr>
              <p:cNvPr id="38922" name="Rectangle 23"/>
              <p:cNvSpPr>
                <a:spLocks noChangeArrowheads="1"/>
              </p:cNvSpPr>
              <p:nvPr/>
            </p:nvSpPr>
            <p:spPr bwMode="auto">
              <a:xfrm>
                <a:off x="3481655" y="2949006"/>
                <a:ext cx="3603520" cy="35770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23" name="Rectangle 24"/>
              <p:cNvSpPr>
                <a:spLocks noChangeArrowheads="1"/>
              </p:cNvSpPr>
              <p:nvPr/>
            </p:nvSpPr>
            <p:spPr bwMode="auto">
              <a:xfrm>
                <a:off x="6135511" y="3348066"/>
                <a:ext cx="854194" cy="283388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24" name="Rectangle 25"/>
              <p:cNvSpPr>
                <a:spLocks noChangeArrowheads="1"/>
              </p:cNvSpPr>
              <p:nvPr/>
            </p:nvSpPr>
            <p:spPr bwMode="auto">
              <a:xfrm>
                <a:off x="3659038" y="3348066"/>
                <a:ext cx="852472" cy="283388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25" name="Rectangle 26"/>
              <p:cNvSpPr>
                <a:spLocks noChangeArrowheads="1"/>
              </p:cNvSpPr>
              <p:nvPr/>
            </p:nvSpPr>
            <p:spPr bwMode="auto">
              <a:xfrm>
                <a:off x="4914496" y="3348066"/>
                <a:ext cx="852472" cy="2833888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26" name="Rectangle 27"/>
              <p:cNvSpPr>
                <a:spLocks noChangeArrowheads="1"/>
              </p:cNvSpPr>
              <p:nvPr/>
            </p:nvSpPr>
            <p:spPr bwMode="auto">
              <a:xfrm>
                <a:off x="4511509" y="3348066"/>
                <a:ext cx="75775" cy="2833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27" name="Rectangle 28"/>
              <p:cNvSpPr>
                <a:spLocks noChangeArrowheads="1"/>
              </p:cNvSpPr>
              <p:nvPr/>
            </p:nvSpPr>
            <p:spPr bwMode="auto">
              <a:xfrm>
                <a:off x="4838721" y="3348066"/>
                <a:ext cx="77497" cy="2833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28" name="Rectangle 29"/>
              <p:cNvSpPr>
                <a:spLocks noChangeArrowheads="1"/>
              </p:cNvSpPr>
              <p:nvPr/>
            </p:nvSpPr>
            <p:spPr bwMode="auto">
              <a:xfrm>
                <a:off x="6090735" y="3348066"/>
                <a:ext cx="82664" cy="2833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29" name="Rectangle 30"/>
              <p:cNvSpPr>
                <a:spLocks noChangeArrowheads="1"/>
              </p:cNvSpPr>
              <p:nvPr/>
            </p:nvSpPr>
            <p:spPr bwMode="auto">
              <a:xfrm>
                <a:off x="5765245" y="3348066"/>
                <a:ext cx="80942" cy="283388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2" name="Line 33"/>
              <p:cNvSpPr>
                <a:spLocks noChangeShapeType="1"/>
              </p:cNvSpPr>
              <p:nvPr/>
            </p:nvSpPr>
            <p:spPr bwMode="auto">
              <a:xfrm flipV="1">
                <a:off x="3700370" y="4966778"/>
                <a:ext cx="468429" cy="152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33" name="Line 34"/>
              <p:cNvSpPr>
                <a:spLocks noChangeShapeType="1"/>
              </p:cNvSpPr>
              <p:nvPr/>
            </p:nvSpPr>
            <p:spPr bwMode="auto">
              <a:xfrm>
                <a:off x="2732120" y="4971346"/>
                <a:ext cx="876582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prstDash val="sysDot"/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38" name="Line 39"/>
              <p:cNvSpPr>
                <a:spLocks noChangeShapeType="1"/>
              </p:cNvSpPr>
              <p:nvPr/>
            </p:nvSpPr>
            <p:spPr bwMode="auto">
              <a:xfrm>
                <a:off x="5760079" y="4458170"/>
                <a:ext cx="86108" cy="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39" name="Line 40"/>
              <p:cNvSpPr>
                <a:spLocks noChangeShapeType="1"/>
              </p:cNvSpPr>
              <p:nvPr/>
            </p:nvSpPr>
            <p:spPr bwMode="auto">
              <a:xfrm>
                <a:off x="6085568" y="4468830"/>
                <a:ext cx="87830" cy="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0" name="Line 41"/>
              <p:cNvSpPr>
                <a:spLocks noChangeShapeType="1"/>
              </p:cNvSpPr>
              <p:nvPr/>
            </p:nvSpPr>
            <p:spPr bwMode="auto">
              <a:xfrm flipV="1">
                <a:off x="4833554" y="4624153"/>
                <a:ext cx="80942" cy="36547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1" name="Line 42"/>
              <p:cNvSpPr>
                <a:spLocks noChangeShapeType="1"/>
              </p:cNvSpPr>
              <p:nvPr/>
            </p:nvSpPr>
            <p:spPr bwMode="auto">
              <a:xfrm flipV="1">
                <a:off x="4502899" y="4779476"/>
                <a:ext cx="82664" cy="38069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2" name="Line 43"/>
              <p:cNvSpPr>
                <a:spLocks noChangeShapeType="1"/>
              </p:cNvSpPr>
              <p:nvPr/>
            </p:nvSpPr>
            <p:spPr bwMode="auto">
              <a:xfrm>
                <a:off x="4496010" y="5021598"/>
                <a:ext cx="91275" cy="243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3" name="Line 44"/>
              <p:cNvSpPr>
                <a:spLocks noChangeShapeType="1"/>
              </p:cNvSpPr>
              <p:nvPr/>
            </p:nvSpPr>
            <p:spPr bwMode="auto">
              <a:xfrm>
                <a:off x="4843887" y="5091645"/>
                <a:ext cx="91275" cy="243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4" name="Line 45"/>
              <p:cNvSpPr>
                <a:spLocks noChangeShapeType="1"/>
              </p:cNvSpPr>
              <p:nvPr/>
            </p:nvSpPr>
            <p:spPr bwMode="auto">
              <a:xfrm>
                <a:off x="6089012" y="5338335"/>
                <a:ext cx="91275" cy="243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5" name="Line 46"/>
              <p:cNvSpPr>
                <a:spLocks noChangeShapeType="1"/>
              </p:cNvSpPr>
              <p:nvPr/>
            </p:nvSpPr>
            <p:spPr bwMode="auto">
              <a:xfrm>
                <a:off x="5756635" y="5275901"/>
                <a:ext cx="92997" cy="2284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6" name="Line 47"/>
              <p:cNvSpPr>
                <a:spLocks noChangeShapeType="1"/>
              </p:cNvSpPr>
              <p:nvPr/>
            </p:nvSpPr>
            <p:spPr bwMode="auto">
              <a:xfrm>
                <a:off x="4502899" y="5094691"/>
                <a:ext cx="72331" cy="2284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7" name="Line 48"/>
              <p:cNvSpPr>
                <a:spLocks noChangeShapeType="1"/>
              </p:cNvSpPr>
              <p:nvPr/>
            </p:nvSpPr>
            <p:spPr bwMode="auto">
              <a:xfrm>
                <a:off x="4845609" y="5219559"/>
                <a:ext cx="70609" cy="243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8" name="Line 49"/>
              <p:cNvSpPr>
                <a:spLocks noChangeShapeType="1"/>
              </p:cNvSpPr>
              <p:nvPr/>
            </p:nvSpPr>
            <p:spPr bwMode="auto">
              <a:xfrm>
                <a:off x="5766968" y="5578934"/>
                <a:ext cx="72331" cy="2284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9" name="Line 50"/>
              <p:cNvSpPr>
                <a:spLocks noChangeShapeType="1"/>
              </p:cNvSpPr>
              <p:nvPr/>
            </p:nvSpPr>
            <p:spPr bwMode="auto">
              <a:xfrm>
                <a:off x="6089012" y="5699233"/>
                <a:ext cx="70609" cy="243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50" name="Text Box 51"/>
              <p:cNvSpPr txBox="1">
                <a:spLocks noChangeArrowheads="1"/>
              </p:cNvSpPr>
              <p:nvPr/>
            </p:nvSpPr>
            <p:spPr bwMode="auto">
              <a:xfrm>
                <a:off x="3655593" y="5719030"/>
                <a:ext cx="859360" cy="3700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b="1" dirty="0" err="1" smtClean="0">
                    <a:solidFill>
                      <a:srgbClr val="292929"/>
                    </a:solidFill>
                    <a:latin typeface="Times New Roman" pitchFamily="18" charset="0"/>
                  </a:rPr>
                  <a:t>Pb</a:t>
                </a:r>
                <a:endParaRPr lang="en-GB" b="1" dirty="0">
                  <a:solidFill>
                    <a:srgbClr val="29292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951" name="Text Box 52"/>
              <p:cNvSpPr txBox="1">
                <a:spLocks noChangeArrowheads="1"/>
              </p:cNvSpPr>
              <p:nvPr/>
            </p:nvSpPr>
            <p:spPr bwMode="auto">
              <a:xfrm>
                <a:off x="4544231" y="6235251"/>
                <a:ext cx="2295646" cy="307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1400" b="1" dirty="0">
                    <a:solidFill>
                      <a:srgbClr val="292929"/>
                    </a:solidFill>
                    <a:latin typeface="Times New Roman" pitchFamily="18" charset="0"/>
                  </a:rPr>
                  <a:t>   </a:t>
                </a:r>
                <a:r>
                  <a:rPr lang="en-GB" sz="1400" b="1" dirty="0" smtClean="0">
                    <a:solidFill>
                      <a:srgbClr val="292929"/>
                    </a:solidFill>
                    <a:latin typeface="Times New Roman" pitchFamily="18" charset="0"/>
                  </a:rPr>
                  <a:t>Emulsion layers</a:t>
                </a:r>
                <a:endParaRPr lang="en-GB" sz="1400" b="1" dirty="0">
                  <a:solidFill>
                    <a:srgbClr val="29292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952" name="Line 53"/>
              <p:cNvSpPr>
                <a:spLocks noChangeShapeType="1"/>
              </p:cNvSpPr>
              <p:nvPr/>
            </p:nvSpPr>
            <p:spPr bwMode="auto">
              <a:xfrm flipH="1" flipV="1">
                <a:off x="4880053" y="6156067"/>
                <a:ext cx="163606" cy="162937"/>
              </a:xfrm>
              <a:prstGeom prst="line">
                <a:avLst/>
              </a:prstGeom>
              <a:noFill/>
              <a:ln w="9525">
                <a:solidFill>
                  <a:srgbClr val="292929"/>
                </a:solidFill>
                <a:round/>
                <a:headEnd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53" name="Line 54"/>
              <p:cNvSpPr>
                <a:spLocks noChangeShapeType="1"/>
              </p:cNvSpPr>
              <p:nvPr/>
            </p:nvSpPr>
            <p:spPr bwMode="auto">
              <a:xfrm flipH="1" flipV="1">
                <a:off x="4547675" y="6168249"/>
                <a:ext cx="418486" cy="150755"/>
              </a:xfrm>
              <a:prstGeom prst="line">
                <a:avLst/>
              </a:prstGeom>
              <a:noFill/>
              <a:ln w="9525">
                <a:solidFill>
                  <a:srgbClr val="292929"/>
                </a:solidFill>
                <a:round/>
                <a:headEnd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54" name="Text Box 55"/>
              <p:cNvSpPr txBox="1">
                <a:spLocks noChangeArrowheads="1"/>
              </p:cNvSpPr>
              <p:nvPr/>
            </p:nvSpPr>
            <p:spPr bwMode="auto">
              <a:xfrm>
                <a:off x="2823788" y="4522900"/>
                <a:ext cx="65786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sz="2400" b="1" dirty="0">
                    <a:solidFill>
                      <a:srgbClr val="000099"/>
                    </a:solidFill>
                    <a:latin typeface="Symbol" pitchFamily="18" charset="2"/>
                  </a:rPr>
                  <a:t>n</a:t>
                </a:r>
                <a:r>
                  <a:rPr lang="el-GR" sz="2400" b="1" baseline="-25000" dirty="0">
                    <a:solidFill>
                      <a:srgbClr val="000099"/>
                    </a:solidFill>
                    <a:latin typeface="Comic Sans MS" pitchFamily="66" charset="0"/>
                  </a:rPr>
                  <a:t>τ</a:t>
                </a:r>
                <a:endParaRPr lang="el-GR" sz="2400" b="1" dirty="0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8955" name="Text Box 56"/>
              <p:cNvSpPr txBox="1">
                <a:spLocks noChangeArrowheads="1"/>
              </p:cNvSpPr>
              <p:nvPr/>
            </p:nvSpPr>
            <p:spPr bwMode="auto">
              <a:xfrm>
                <a:off x="4067191" y="4407919"/>
                <a:ext cx="659589" cy="461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sz="2400" b="1" dirty="0">
                    <a:solidFill>
                      <a:srgbClr val="CC0000"/>
                    </a:solidFill>
                    <a:latin typeface="Symbol" pitchFamily="18" charset="2"/>
                  </a:rPr>
                  <a:t>t</a:t>
                </a:r>
                <a:r>
                  <a:rPr lang="en-GB" sz="2400" b="1" baseline="30000" dirty="0">
                    <a:solidFill>
                      <a:srgbClr val="CC0000"/>
                    </a:solidFill>
                    <a:latin typeface="Symbol" pitchFamily="18" charset="2"/>
                  </a:rPr>
                  <a:t>-</a:t>
                </a:r>
                <a:endParaRPr lang="en-GB" sz="2400" b="1" dirty="0">
                  <a:solidFill>
                    <a:srgbClr val="CC0000"/>
                  </a:solidFill>
                  <a:latin typeface="Symbol" pitchFamily="18" charset="2"/>
                </a:endParaRPr>
              </a:p>
            </p:txBody>
          </p:sp>
          <p:sp>
            <p:nvSpPr>
              <p:cNvPr id="38956" name="Line 57"/>
              <p:cNvSpPr>
                <a:spLocks noChangeShapeType="1"/>
              </p:cNvSpPr>
              <p:nvPr/>
            </p:nvSpPr>
            <p:spPr bwMode="auto">
              <a:xfrm>
                <a:off x="3640094" y="3785103"/>
                <a:ext cx="8765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57" name="Text Box 58"/>
              <p:cNvSpPr txBox="1">
                <a:spLocks noChangeArrowheads="1"/>
              </p:cNvSpPr>
              <p:nvPr/>
            </p:nvSpPr>
            <p:spPr bwMode="auto">
              <a:xfrm>
                <a:off x="3559152" y="3352634"/>
                <a:ext cx="1026410" cy="3700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b="1" dirty="0">
                    <a:latin typeface="Times New Roman" pitchFamily="18" charset="0"/>
                  </a:rPr>
                  <a:t>1 mm</a:t>
                </a:r>
              </a:p>
            </p:txBody>
          </p:sp>
          <p:graphicFrame>
            <p:nvGraphicFramePr>
              <p:cNvPr id="38959" name="Object 6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2727981"/>
                  </p:ext>
                </p:extLst>
              </p:nvPr>
            </p:nvGraphicFramePr>
            <p:xfrm>
              <a:off x="6397280" y="3666326"/>
              <a:ext cx="287602" cy="3456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29" name="Equation" r:id="rId6" imgW="177646" imgH="241091" progId="Equation.3">
                      <p:embed/>
                    </p:oleObj>
                  </mc:Choice>
                  <mc:Fallback>
                    <p:oleObj name="Equation" r:id="rId6" imgW="177646" imgH="24109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97280" y="3666326"/>
                            <a:ext cx="287602" cy="34567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" name="Rechteck 1"/>
              <p:cNvSpPr/>
              <p:nvPr/>
            </p:nvSpPr>
            <p:spPr>
              <a:xfrm>
                <a:off x="4587285" y="3350148"/>
                <a:ext cx="256602" cy="280343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aphicFrame>
            <p:nvGraphicFramePr>
              <p:cNvPr id="38960" name="Object 6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475671"/>
                  </p:ext>
                </p:extLst>
              </p:nvPr>
            </p:nvGraphicFramePr>
            <p:xfrm>
              <a:off x="6194064" y="3252131"/>
              <a:ext cx="266936" cy="3273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30" name="Equation" r:id="rId8" imgW="165028" imgH="228501" progId="Equation.3">
                      <p:embed/>
                    </p:oleObj>
                  </mc:Choice>
                  <mc:Fallback>
                    <p:oleObj name="Equation" r:id="rId8" imgW="165028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94064" y="3252131"/>
                            <a:ext cx="266936" cy="3273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961" name="Text Box 62"/>
              <p:cNvSpPr txBox="1">
                <a:spLocks noChangeArrowheads="1"/>
              </p:cNvSpPr>
              <p:nvPr/>
            </p:nvSpPr>
            <p:spPr bwMode="auto">
              <a:xfrm>
                <a:off x="6085568" y="5397724"/>
                <a:ext cx="1172794" cy="336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>
                    <a:latin typeface="Times New Roman" pitchFamily="18" charset="0"/>
                  </a:rPr>
                  <a:t>Hadrons</a:t>
                </a:r>
              </a:p>
            </p:txBody>
          </p:sp>
          <p:sp>
            <p:nvSpPr>
              <p:cNvPr id="38934" name="Line 35"/>
              <p:cNvSpPr>
                <a:spLocks noChangeShapeType="1"/>
              </p:cNvSpPr>
              <p:nvPr/>
            </p:nvSpPr>
            <p:spPr bwMode="auto">
              <a:xfrm flipV="1">
                <a:off x="4206686" y="4453602"/>
                <a:ext cx="1066020" cy="505562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" name="Rechteck 64"/>
              <p:cNvSpPr/>
              <p:nvPr/>
            </p:nvSpPr>
            <p:spPr>
              <a:xfrm>
                <a:off x="5839289" y="3368715"/>
                <a:ext cx="256602" cy="280343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936" name="Line 37"/>
              <p:cNvSpPr>
                <a:spLocks noChangeShapeType="1"/>
              </p:cNvSpPr>
              <p:nvPr/>
            </p:nvSpPr>
            <p:spPr bwMode="auto">
              <a:xfrm flipV="1">
                <a:off x="5267540" y="3399840"/>
                <a:ext cx="947191" cy="1056807"/>
              </a:xfrm>
              <a:prstGeom prst="line">
                <a:avLst/>
              </a:prstGeom>
              <a:noFill/>
              <a:ln w="6350">
                <a:solidFill>
                  <a:srgbClr val="0000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37" name="Line 38"/>
              <p:cNvSpPr>
                <a:spLocks noChangeShapeType="1"/>
              </p:cNvSpPr>
              <p:nvPr/>
            </p:nvSpPr>
            <p:spPr bwMode="auto">
              <a:xfrm flipV="1">
                <a:off x="5288206" y="3859719"/>
                <a:ext cx="1134907" cy="584746"/>
              </a:xfrm>
              <a:prstGeom prst="line">
                <a:avLst/>
              </a:prstGeom>
              <a:noFill/>
              <a:ln w="6350">
                <a:solidFill>
                  <a:srgbClr val="0000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31" name="Line 32"/>
              <p:cNvSpPr>
                <a:spLocks noChangeShapeType="1"/>
              </p:cNvSpPr>
              <p:nvPr/>
            </p:nvSpPr>
            <p:spPr bwMode="auto">
              <a:xfrm>
                <a:off x="4208408" y="4963732"/>
                <a:ext cx="5195340" cy="1057556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0" name="Line 31"/>
              <p:cNvSpPr>
                <a:spLocks noChangeShapeType="1"/>
              </p:cNvSpPr>
              <p:nvPr/>
            </p:nvSpPr>
            <p:spPr bwMode="auto">
              <a:xfrm>
                <a:off x="4189465" y="4968300"/>
                <a:ext cx="2254314" cy="864937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5" name="Line 36"/>
              <p:cNvSpPr>
                <a:spLocks noChangeShapeType="1"/>
              </p:cNvSpPr>
              <p:nvPr/>
            </p:nvSpPr>
            <p:spPr bwMode="auto">
              <a:xfrm>
                <a:off x="5277872" y="4449034"/>
                <a:ext cx="3981860" cy="73866"/>
              </a:xfrm>
              <a:prstGeom prst="line">
                <a:avLst/>
              </a:prstGeom>
              <a:noFill/>
              <a:ln w="63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7" name="Line 31"/>
              <p:cNvSpPr>
                <a:spLocks noChangeShapeType="1"/>
              </p:cNvSpPr>
              <p:nvPr/>
            </p:nvSpPr>
            <p:spPr bwMode="auto">
              <a:xfrm flipV="1">
                <a:off x="6503702" y="5117533"/>
                <a:ext cx="2900046" cy="283235"/>
              </a:xfrm>
              <a:prstGeom prst="line">
                <a:avLst/>
              </a:prstGeom>
              <a:noFill/>
              <a:ln w="6350">
                <a:solidFill>
                  <a:srgbClr val="4D4D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8958" name="Text Box 59"/>
            <p:cNvSpPr txBox="1">
              <a:spLocks noChangeArrowheads="1"/>
            </p:cNvSpPr>
            <p:nvPr/>
          </p:nvSpPr>
          <p:spPr bwMode="auto">
            <a:xfrm>
              <a:off x="6032815" y="4168843"/>
              <a:ext cx="1212404" cy="338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sz="1600" b="1" dirty="0" smtClean="0">
                  <a:solidFill>
                    <a:srgbClr val="CC0000"/>
                  </a:solidFill>
                  <a:latin typeface="Times New Roman" pitchFamily="18" charset="0"/>
                </a:rPr>
                <a:t>μ</a:t>
              </a:r>
              <a:r>
                <a:rPr lang="en-US" sz="1600" b="1" dirty="0" smtClean="0">
                  <a:solidFill>
                    <a:srgbClr val="CC0000"/>
                  </a:solidFill>
                  <a:latin typeface="Times New Roman" pitchFamily="18" charset="0"/>
                </a:rPr>
                <a:t>, e, </a:t>
              </a:r>
              <a:r>
                <a:rPr lang="el-GR" sz="1600" b="1" dirty="0" smtClean="0">
                  <a:solidFill>
                    <a:srgbClr val="CC0000"/>
                  </a:solidFill>
                  <a:latin typeface="Times New Roman"/>
                  <a:cs typeface="Times New Roman"/>
                </a:rPr>
                <a:t>π</a:t>
              </a:r>
              <a:endParaRPr lang="el-GR" sz="1600" b="1" dirty="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554767" y="2924944"/>
              <a:ext cx="1050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ECC </a:t>
              </a:r>
              <a:r>
                <a:rPr lang="de-DE" b="1" dirty="0" err="1" smtClean="0"/>
                <a:t>brick</a:t>
              </a:r>
              <a:endParaRPr lang="de-DE" b="1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7092182" y="2636912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/>
                <a:t>Interface</a:t>
              </a:r>
              <a:br>
                <a:rPr lang="de-DE" sz="1600" b="1" dirty="0" smtClean="0"/>
              </a:br>
              <a:r>
                <a:rPr lang="de-DE" sz="1600" b="1" dirty="0" smtClean="0"/>
                <a:t>Films (CS)</a:t>
              </a:r>
              <a:endParaRPr lang="de-DE" sz="1600" b="1" dirty="0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8155167" y="2132856"/>
              <a:ext cx="10253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/>
                <a:t>Electronic</a:t>
              </a:r>
              <a:br>
                <a:rPr lang="de-DE" sz="1600" b="1" dirty="0" smtClean="0"/>
              </a:br>
              <a:r>
                <a:rPr lang="de-DE" sz="1600" b="1" dirty="0" err="1" smtClean="0"/>
                <a:t>Trackers</a:t>
              </a:r>
              <a:endParaRPr lang="de-DE" sz="1600" b="1" dirty="0"/>
            </a:p>
          </p:txBody>
        </p:sp>
        <p:cxnSp>
          <p:nvCxnSpPr>
            <p:cNvPr id="9" name="Gerade Verbindung 8"/>
            <p:cNvCxnSpPr/>
            <p:nvPr/>
          </p:nvCxnSpPr>
          <p:spPr>
            <a:xfrm>
              <a:off x="7250465" y="4489042"/>
              <a:ext cx="757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/>
          </p:nvCxnSpPr>
          <p:spPr>
            <a:xfrm>
              <a:off x="7450370" y="4490070"/>
              <a:ext cx="757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/>
          </p:nvCxnSpPr>
          <p:spPr>
            <a:xfrm>
              <a:off x="7588036" y="4491098"/>
              <a:ext cx="757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>
            <a:xfrm>
              <a:off x="7795127" y="4504826"/>
              <a:ext cx="757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 flipV="1">
              <a:off x="7244463" y="5288601"/>
              <a:ext cx="81777" cy="316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/>
            <p:cNvCxnSpPr/>
            <p:nvPr/>
          </p:nvCxnSpPr>
          <p:spPr>
            <a:xfrm flipV="1">
              <a:off x="7447787" y="5275901"/>
              <a:ext cx="89104" cy="188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/>
            <p:cNvCxnSpPr/>
            <p:nvPr/>
          </p:nvCxnSpPr>
          <p:spPr>
            <a:xfrm flipV="1">
              <a:off x="7784381" y="5244151"/>
              <a:ext cx="89104" cy="188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/>
            <p:cNvCxnSpPr/>
            <p:nvPr/>
          </p:nvCxnSpPr>
          <p:spPr>
            <a:xfrm flipV="1">
              <a:off x="7581181" y="5269458"/>
              <a:ext cx="92871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94"/>
            <p:cNvCxnSpPr/>
            <p:nvPr/>
          </p:nvCxnSpPr>
          <p:spPr>
            <a:xfrm flipV="1">
              <a:off x="7244463" y="5637127"/>
              <a:ext cx="94477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96"/>
            <p:cNvCxnSpPr/>
            <p:nvPr/>
          </p:nvCxnSpPr>
          <p:spPr>
            <a:xfrm>
              <a:off x="7452444" y="5661248"/>
              <a:ext cx="94477" cy="368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/>
            <p:cNvCxnSpPr/>
            <p:nvPr/>
          </p:nvCxnSpPr>
          <p:spPr>
            <a:xfrm>
              <a:off x="7779008" y="5737191"/>
              <a:ext cx="94477" cy="198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/>
            <p:cNvCxnSpPr/>
            <p:nvPr/>
          </p:nvCxnSpPr>
          <p:spPr>
            <a:xfrm>
              <a:off x="7582718" y="5695883"/>
              <a:ext cx="94477" cy="198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feld 17"/>
          <p:cNvSpPr txBox="1"/>
          <p:nvPr/>
        </p:nvSpPr>
        <p:spPr>
          <a:xfrm>
            <a:off x="279216" y="5211198"/>
            <a:ext cx="26507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FF0000"/>
                </a:solidFill>
              </a:rPr>
              <a:t>OPERA </a:t>
            </a:r>
            <a:r>
              <a:rPr lang="de-DE" sz="2000" b="1" dirty="0" err="1" smtClean="0">
                <a:solidFill>
                  <a:srgbClr val="FF0000"/>
                </a:solidFill>
              </a:rPr>
              <a:t>principle</a:t>
            </a:r>
            <a:r>
              <a:rPr lang="de-DE" sz="2000" b="1" dirty="0" smtClean="0">
                <a:solidFill>
                  <a:srgbClr val="FF0000"/>
                </a:solidFill>
              </a:rPr>
              <a:t>:</a:t>
            </a:r>
            <a:br>
              <a:rPr lang="de-DE" sz="2000" b="1" dirty="0" smtClean="0">
                <a:solidFill>
                  <a:srgbClr val="FF0000"/>
                </a:solidFill>
              </a:rPr>
            </a:br>
            <a:r>
              <a:rPr lang="de-DE" sz="2000" b="1" dirty="0" smtClean="0"/>
              <a:t>Hybrid </a:t>
            </a:r>
            <a:r>
              <a:rPr lang="de-DE" sz="2000" b="1" dirty="0" err="1" smtClean="0"/>
              <a:t>Detector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err="1" smtClean="0"/>
              <a:t>with</a:t>
            </a:r>
            <a:r>
              <a:rPr lang="de-DE" sz="2000" b="1" dirty="0" smtClean="0"/>
              <a:t> modular </a:t>
            </a:r>
            <a:r>
              <a:rPr lang="de-DE" sz="2000" b="1" dirty="0" err="1" smtClean="0"/>
              <a:t>structure</a:t>
            </a:r>
            <a:endParaRPr lang="de-DE" sz="20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211181" y="3475071"/>
            <a:ext cx="27944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/>
              <a:t>OPERAs </a:t>
            </a:r>
            <a:r>
              <a:rPr lang="de-DE" sz="2000" dirty="0" err="1" smtClean="0"/>
              <a:t>challenging</a:t>
            </a:r>
            <a:r>
              <a:rPr lang="de-DE" sz="2000" dirty="0" smtClean="0"/>
              <a:t> </a:t>
            </a:r>
            <a:r>
              <a:rPr lang="de-DE" sz="2000" dirty="0" err="1" smtClean="0"/>
              <a:t>task</a:t>
            </a:r>
            <a:r>
              <a:rPr lang="de-DE" sz="2000" dirty="0" smtClean="0"/>
              <a:t>:</a:t>
            </a:r>
          </a:p>
          <a:p>
            <a:pPr algn="ctr"/>
            <a:r>
              <a:rPr lang="el-GR" sz="2000" dirty="0" smtClean="0">
                <a:latin typeface="Times New Roman"/>
                <a:cs typeface="Times New Roman"/>
              </a:rPr>
              <a:t>μ</a:t>
            </a:r>
            <a:r>
              <a:rPr lang="de-DE" sz="2000" dirty="0" smtClean="0">
                <a:latin typeface="Times New Roman"/>
                <a:cs typeface="Times New Roman"/>
              </a:rPr>
              <a:t>m </a:t>
            </a:r>
            <a:r>
              <a:rPr lang="de-DE" sz="2000" dirty="0" err="1" smtClean="0">
                <a:latin typeface="+mn-lt"/>
                <a:cs typeface="Times New Roman"/>
              </a:rPr>
              <a:t>tracking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accuracy</a:t>
            </a:r>
            <a:endParaRPr lang="de-DE" sz="2000" dirty="0" smtClean="0">
              <a:latin typeface="+mn-lt"/>
              <a:cs typeface="Times New Roman"/>
            </a:endParaRPr>
          </a:p>
          <a:p>
            <a:pPr algn="ctr"/>
            <a:r>
              <a:rPr lang="de-DE" sz="2000" dirty="0" err="1" smtClean="0">
                <a:latin typeface="+mn-lt"/>
                <a:cs typeface="Times New Roman"/>
              </a:rPr>
              <a:t>over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volume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r>
              <a:rPr lang="de-DE" sz="2000" dirty="0" err="1" smtClean="0">
                <a:latin typeface="+mn-lt"/>
                <a:cs typeface="Times New Roman"/>
              </a:rPr>
              <a:t>of</a:t>
            </a:r>
            <a:r>
              <a:rPr lang="de-DE" sz="2000" dirty="0" smtClean="0">
                <a:latin typeface="+mn-lt"/>
                <a:cs typeface="Times New Roman"/>
              </a:rPr>
              <a:t> </a:t>
            </a:r>
            <a:br>
              <a:rPr lang="de-DE" sz="2000" dirty="0" smtClean="0">
                <a:latin typeface="+mn-lt"/>
                <a:cs typeface="Times New Roman"/>
              </a:rPr>
            </a:br>
            <a:r>
              <a:rPr lang="de-DE" sz="2000" dirty="0" smtClean="0">
                <a:latin typeface="Arial"/>
                <a:cs typeface="Arial"/>
              </a:rPr>
              <a:t>≈ </a:t>
            </a:r>
            <a:r>
              <a:rPr lang="de-DE" sz="2000" dirty="0" smtClean="0">
                <a:latin typeface="+mn-lt"/>
                <a:cs typeface="Times New Roman"/>
              </a:rPr>
              <a:t>6.5</a:t>
            </a:r>
            <a:r>
              <a:rPr lang="de-DE" sz="2000" dirty="0" smtClean="0">
                <a:latin typeface="Calibri"/>
                <a:cs typeface="Times New Roman"/>
              </a:rPr>
              <a:t>×6.5×8 m</a:t>
            </a:r>
            <a:r>
              <a:rPr lang="de-DE" sz="2000" baseline="30000" dirty="0" smtClean="0">
                <a:latin typeface="Calibri"/>
                <a:cs typeface="Times New Roman"/>
              </a:rPr>
              <a:t>3</a:t>
            </a:r>
            <a:endParaRPr lang="de-DE" sz="2000" dirty="0"/>
          </a:p>
        </p:txBody>
      </p:sp>
      <p:sp>
        <p:nvSpPr>
          <p:cNvPr id="20" name="Pfeil nach unten 19"/>
          <p:cNvSpPr/>
          <p:nvPr/>
        </p:nvSpPr>
        <p:spPr>
          <a:xfrm>
            <a:off x="1384425" y="4770431"/>
            <a:ext cx="468312" cy="44912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526336"/>
              </p:ext>
            </p:extLst>
          </p:nvPr>
        </p:nvGraphicFramePr>
        <p:xfrm>
          <a:off x="827584" y="1172628"/>
          <a:ext cx="960592" cy="240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1" name="Formel" r:id="rId10" imgW="812520" imgH="203040" progId="Equation.3">
                  <p:embed/>
                </p:oleObj>
              </mc:Choice>
              <mc:Fallback>
                <p:oleObj name="Formel" r:id="rId10" imgW="8125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27584" y="1172628"/>
                        <a:ext cx="960592" cy="240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3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OPERA Target: Lead-Emulsion-Bricks 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86" y="3721109"/>
            <a:ext cx="3583395" cy="275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 descr="DSCF0008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5594" r="16658" b="9781"/>
          <a:stretch>
            <a:fillRect/>
          </a:stretch>
        </p:blipFill>
        <p:spPr bwMode="auto">
          <a:xfrm>
            <a:off x="465906" y="1186011"/>
            <a:ext cx="2519363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2" name="Group 6"/>
          <p:cNvGrpSpPr>
            <a:grpSpLocks/>
          </p:cNvGrpSpPr>
          <p:nvPr/>
        </p:nvGrpSpPr>
        <p:grpSpPr bwMode="auto">
          <a:xfrm>
            <a:off x="3634556" y="1186011"/>
            <a:ext cx="1633538" cy="1871662"/>
            <a:chOff x="2653" y="709"/>
            <a:chExt cx="1165" cy="1360"/>
          </a:xfrm>
        </p:grpSpPr>
        <p:grpSp>
          <p:nvGrpSpPr>
            <p:cNvPr id="39952" name="Group 7"/>
            <p:cNvGrpSpPr>
              <a:grpSpLocks/>
            </p:cNvGrpSpPr>
            <p:nvPr/>
          </p:nvGrpSpPr>
          <p:grpSpPr bwMode="auto">
            <a:xfrm>
              <a:off x="2657" y="709"/>
              <a:ext cx="1161" cy="1360"/>
              <a:chOff x="2020" y="1102"/>
              <a:chExt cx="1161" cy="1360"/>
            </a:xfrm>
          </p:grpSpPr>
          <p:sp>
            <p:nvSpPr>
              <p:cNvPr id="39992" name="AutoShape 8"/>
              <p:cNvSpPr>
                <a:spLocks noChangeArrowheads="1"/>
              </p:cNvSpPr>
              <p:nvPr/>
            </p:nvSpPr>
            <p:spPr bwMode="auto">
              <a:xfrm>
                <a:off x="2020" y="1102"/>
                <a:ext cx="1153" cy="1361"/>
              </a:xfrm>
              <a:prstGeom prst="cube">
                <a:avLst>
                  <a:gd name="adj" fmla="val 42630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993" name="Line 9"/>
              <p:cNvSpPr>
                <a:spLocks noChangeShapeType="1"/>
              </p:cNvSpPr>
              <p:nvPr/>
            </p:nvSpPr>
            <p:spPr bwMode="auto">
              <a:xfrm flipH="1">
                <a:off x="2975" y="1102"/>
                <a:ext cx="208" cy="60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94" name="Line 10"/>
              <p:cNvSpPr>
                <a:spLocks noChangeShapeType="1"/>
              </p:cNvSpPr>
              <p:nvPr/>
            </p:nvSpPr>
            <p:spPr bwMode="auto">
              <a:xfrm>
                <a:off x="2987" y="1710"/>
                <a:ext cx="186" cy="28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95" name="Line 11"/>
              <p:cNvSpPr>
                <a:spLocks noChangeShapeType="1"/>
              </p:cNvSpPr>
              <p:nvPr/>
            </p:nvSpPr>
            <p:spPr bwMode="auto">
              <a:xfrm>
                <a:off x="2685" y="1571"/>
                <a:ext cx="235" cy="18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96" name="Line 12"/>
              <p:cNvSpPr>
                <a:spLocks noChangeShapeType="1"/>
              </p:cNvSpPr>
              <p:nvPr/>
            </p:nvSpPr>
            <p:spPr bwMode="auto">
              <a:xfrm flipH="1">
                <a:off x="2675" y="1756"/>
                <a:ext cx="258" cy="70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97" name="Line 13"/>
              <p:cNvSpPr>
                <a:spLocks noChangeShapeType="1"/>
              </p:cNvSpPr>
              <p:nvPr/>
            </p:nvSpPr>
            <p:spPr bwMode="auto">
              <a:xfrm flipH="1">
                <a:off x="2873" y="1605"/>
                <a:ext cx="154" cy="12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98" name="Line 14"/>
              <p:cNvSpPr>
                <a:spLocks noChangeShapeType="1"/>
              </p:cNvSpPr>
              <p:nvPr/>
            </p:nvSpPr>
            <p:spPr bwMode="auto">
              <a:xfrm flipH="1">
                <a:off x="2876" y="1756"/>
                <a:ext cx="154" cy="12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99" name="Line 15"/>
              <p:cNvSpPr>
                <a:spLocks noChangeShapeType="1"/>
              </p:cNvSpPr>
              <p:nvPr/>
            </p:nvSpPr>
            <p:spPr bwMode="auto">
              <a:xfrm>
                <a:off x="2236" y="1371"/>
                <a:ext cx="657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00" name="Line 16"/>
              <p:cNvSpPr>
                <a:spLocks noChangeShapeType="1"/>
              </p:cNvSpPr>
              <p:nvPr/>
            </p:nvSpPr>
            <p:spPr bwMode="auto">
              <a:xfrm>
                <a:off x="2316" y="1292"/>
                <a:ext cx="657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01" name="Line 17"/>
              <p:cNvSpPr>
                <a:spLocks noChangeShapeType="1"/>
              </p:cNvSpPr>
              <p:nvPr/>
            </p:nvSpPr>
            <p:spPr bwMode="auto">
              <a:xfrm>
                <a:off x="2892" y="1371"/>
                <a:ext cx="1" cy="35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02" name="Line 18"/>
              <p:cNvSpPr>
                <a:spLocks noChangeShapeType="1"/>
              </p:cNvSpPr>
              <p:nvPr/>
            </p:nvSpPr>
            <p:spPr bwMode="auto">
              <a:xfrm>
                <a:off x="2972" y="1293"/>
                <a:ext cx="1" cy="35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9953" name="Line 19"/>
            <p:cNvSpPr>
              <a:spLocks noChangeShapeType="1"/>
            </p:cNvSpPr>
            <p:nvPr/>
          </p:nvSpPr>
          <p:spPr bwMode="auto">
            <a:xfrm flipV="1">
              <a:off x="3007" y="1169"/>
              <a:ext cx="29" cy="2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4" name="Rectangle 20"/>
            <p:cNvSpPr>
              <a:spLocks noChangeArrowheads="1"/>
            </p:cNvSpPr>
            <p:nvPr/>
          </p:nvSpPr>
          <p:spPr bwMode="auto">
            <a:xfrm>
              <a:off x="2690" y="1182"/>
              <a:ext cx="21" cy="31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55" name="Rectangle 21"/>
            <p:cNvSpPr>
              <a:spLocks noChangeArrowheads="1"/>
            </p:cNvSpPr>
            <p:nvPr/>
          </p:nvSpPr>
          <p:spPr bwMode="auto">
            <a:xfrm>
              <a:off x="2710" y="1182"/>
              <a:ext cx="21" cy="303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56" name="Rectangle 22"/>
            <p:cNvSpPr>
              <a:spLocks noChangeArrowheads="1"/>
            </p:cNvSpPr>
            <p:nvPr/>
          </p:nvSpPr>
          <p:spPr bwMode="auto">
            <a:xfrm>
              <a:off x="2731" y="1182"/>
              <a:ext cx="21" cy="275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57" name="Rectangle 23"/>
            <p:cNvSpPr>
              <a:spLocks noChangeArrowheads="1"/>
            </p:cNvSpPr>
            <p:nvPr/>
          </p:nvSpPr>
          <p:spPr bwMode="auto">
            <a:xfrm>
              <a:off x="2751" y="1182"/>
              <a:ext cx="21" cy="283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58" name="Rectangle 24"/>
            <p:cNvSpPr>
              <a:spLocks noChangeArrowheads="1"/>
            </p:cNvSpPr>
            <p:nvPr/>
          </p:nvSpPr>
          <p:spPr bwMode="auto">
            <a:xfrm>
              <a:off x="2771" y="1182"/>
              <a:ext cx="21" cy="251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59" name="Rectangle 25"/>
            <p:cNvSpPr>
              <a:spLocks noChangeArrowheads="1"/>
            </p:cNvSpPr>
            <p:nvPr/>
          </p:nvSpPr>
          <p:spPr bwMode="auto">
            <a:xfrm>
              <a:off x="2791" y="1182"/>
              <a:ext cx="21" cy="237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0" name="Rectangle 26"/>
            <p:cNvSpPr>
              <a:spLocks noChangeArrowheads="1"/>
            </p:cNvSpPr>
            <p:nvPr/>
          </p:nvSpPr>
          <p:spPr bwMode="auto">
            <a:xfrm>
              <a:off x="2811" y="1182"/>
              <a:ext cx="21" cy="21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1" name="Rectangle 27"/>
            <p:cNvSpPr>
              <a:spLocks noChangeArrowheads="1"/>
            </p:cNvSpPr>
            <p:nvPr/>
          </p:nvSpPr>
          <p:spPr bwMode="auto">
            <a:xfrm>
              <a:off x="2831" y="1182"/>
              <a:ext cx="21" cy="200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2" name="Rectangle 28"/>
            <p:cNvSpPr>
              <a:spLocks noChangeArrowheads="1"/>
            </p:cNvSpPr>
            <p:nvPr/>
          </p:nvSpPr>
          <p:spPr bwMode="auto">
            <a:xfrm>
              <a:off x="2851" y="1182"/>
              <a:ext cx="21" cy="178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3" name="Rectangle 29"/>
            <p:cNvSpPr>
              <a:spLocks noChangeArrowheads="1"/>
            </p:cNvSpPr>
            <p:nvPr/>
          </p:nvSpPr>
          <p:spPr bwMode="auto">
            <a:xfrm>
              <a:off x="2872" y="1182"/>
              <a:ext cx="21" cy="151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4" name="Rectangle 30"/>
            <p:cNvSpPr>
              <a:spLocks noChangeArrowheads="1"/>
            </p:cNvSpPr>
            <p:nvPr/>
          </p:nvSpPr>
          <p:spPr bwMode="auto">
            <a:xfrm>
              <a:off x="2892" y="1182"/>
              <a:ext cx="21" cy="135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5" name="Rectangle 31"/>
            <p:cNvSpPr>
              <a:spLocks noChangeArrowheads="1"/>
            </p:cNvSpPr>
            <p:nvPr/>
          </p:nvSpPr>
          <p:spPr bwMode="auto">
            <a:xfrm>
              <a:off x="2912" y="1182"/>
              <a:ext cx="21" cy="137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6" name="Rectangle 32"/>
            <p:cNvSpPr>
              <a:spLocks noChangeArrowheads="1"/>
            </p:cNvSpPr>
            <p:nvPr/>
          </p:nvSpPr>
          <p:spPr bwMode="auto">
            <a:xfrm>
              <a:off x="2932" y="1182"/>
              <a:ext cx="21" cy="95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7" name="Rectangle 33"/>
            <p:cNvSpPr>
              <a:spLocks noChangeArrowheads="1"/>
            </p:cNvSpPr>
            <p:nvPr/>
          </p:nvSpPr>
          <p:spPr bwMode="auto">
            <a:xfrm>
              <a:off x="2952" y="1182"/>
              <a:ext cx="21" cy="77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8" name="Rectangle 34"/>
            <p:cNvSpPr>
              <a:spLocks noChangeArrowheads="1"/>
            </p:cNvSpPr>
            <p:nvPr/>
          </p:nvSpPr>
          <p:spPr bwMode="auto">
            <a:xfrm>
              <a:off x="2972" y="1182"/>
              <a:ext cx="21" cy="63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69" name="Rectangle 35"/>
            <p:cNvSpPr>
              <a:spLocks noChangeArrowheads="1"/>
            </p:cNvSpPr>
            <p:nvPr/>
          </p:nvSpPr>
          <p:spPr bwMode="auto">
            <a:xfrm>
              <a:off x="2992" y="1182"/>
              <a:ext cx="21" cy="56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0" name="Rectangle 36"/>
            <p:cNvSpPr>
              <a:spLocks noChangeArrowheads="1"/>
            </p:cNvSpPr>
            <p:nvPr/>
          </p:nvSpPr>
          <p:spPr bwMode="auto">
            <a:xfrm>
              <a:off x="2658" y="1183"/>
              <a:ext cx="21" cy="334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1" name="Rectangle 37"/>
            <p:cNvSpPr>
              <a:spLocks noChangeArrowheads="1"/>
            </p:cNvSpPr>
            <p:nvPr/>
          </p:nvSpPr>
          <p:spPr bwMode="auto">
            <a:xfrm>
              <a:off x="2670" y="1182"/>
              <a:ext cx="21" cy="334"/>
            </a:xfrm>
            <a:prstGeom prst="rect">
              <a:avLst/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2" name="Freeform 38"/>
            <p:cNvSpPr>
              <a:spLocks noChangeArrowheads="1"/>
            </p:cNvSpPr>
            <p:nvPr/>
          </p:nvSpPr>
          <p:spPr bwMode="auto">
            <a:xfrm>
              <a:off x="2692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3" name="Freeform 39"/>
            <p:cNvSpPr>
              <a:spLocks noChangeArrowheads="1"/>
            </p:cNvSpPr>
            <p:nvPr/>
          </p:nvSpPr>
          <p:spPr bwMode="auto">
            <a:xfrm>
              <a:off x="2713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4" name="Freeform 40"/>
            <p:cNvSpPr>
              <a:spLocks noChangeArrowheads="1"/>
            </p:cNvSpPr>
            <p:nvPr/>
          </p:nvSpPr>
          <p:spPr bwMode="auto">
            <a:xfrm>
              <a:off x="2733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5" name="Freeform 41"/>
            <p:cNvSpPr>
              <a:spLocks noChangeArrowheads="1"/>
            </p:cNvSpPr>
            <p:nvPr/>
          </p:nvSpPr>
          <p:spPr bwMode="auto">
            <a:xfrm>
              <a:off x="2755" y="1021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6" name="Freeform 42"/>
            <p:cNvSpPr>
              <a:spLocks noChangeArrowheads="1"/>
            </p:cNvSpPr>
            <p:nvPr/>
          </p:nvSpPr>
          <p:spPr bwMode="auto">
            <a:xfrm>
              <a:off x="2775" y="1022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7" name="Freeform 43"/>
            <p:cNvSpPr>
              <a:spLocks noChangeArrowheads="1"/>
            </p:cNvSpPr>
            <p:nvPr/>
          </p:nvSpPr>
          <p:spPr bwMode="auto">
            <a:xfrm>
              <a:off x="2795" y="1022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8" name="Freeform 44"/>
            <p:cNvSpPr>
              <a:spLocks noChangeArrowheads="1"/>
            </p:cNvSpPr>
            <p:nvPr/>
          </p:nvSpPr>
          <p:spPr bwMode="auto">
            <a:xfrm>
              <a:off x="2815" y="1022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79" name="Freeform 45"/>
            <p:cNvSpPr>
              <a:spLocks noChangeArrowheads="1"/>
            </p:cNvSpPr>
            <p:nvPr/>
          </p:nvSpPr>
          <p:spPr bwMode="auto">
            <a:xfrm>
              <a:off x="2836" y="1022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0" name="Freeform 46"/>
            <p:cNvSpPr>
              <a:spLocks noChangeArrowheads="1"/>
            </p:cNvSpPr>
            <p:nvPr/>
          </p:nvSpPr>
          <p:spPr bwMode="auto">
            <a:xfrm>
              <a:off x="2856" y="1022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1" name="Freeform 47"/>
            <p:cNvSpPr>
              <a:spLocks noChangeArrowheads="1"/>
            </p:cNvSpPr>
            <p:nvPr/>
          </p:nvSpPr>
          <p:spPr bwMode="auto">
            <a:xfrm>
              <a:off x="2876" y="1022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2" name="Freeform 48"/>
            <p:cNvSpPr>
              <a:spLocks noChangeArrowheads="1"/>
            </p:cNvSpPr>
            <p:nvPr/>
          </p:nvSpPr>
          <p:spPr bwMode="auto">
            <a:xfrm>
              <a:off x="2895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3" name="Freeform 49"/>
            <p:cNvSpPr>
              <a:spLocks noChangeArrowheads="1"/>
            </p:cNvSpPr>
            <p:nvPr/>
          </p:nvSpPr>
          <p:spPr bwMode="auto">
            <a:xfrm>
              <a:off x="2916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4" name="Freeform 50"/>
            <p:cNvSpPr>
              <a:spLocks noChangeArrowheads="1"/>
            </p:cNvSpPr>
            <p:nvPr/>
          </p:nvSpPr>
          <p:spPr bwMode="auto">
            <a:xfrm>
              <a:off x="2936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5" name="Freeform 51"/>
            <p:cNvSpPr>
              <a:spLocks noChangeArrowheads="1"/>
            </p:cNvSpPr>
            <p:nvPr/>
          </p:nvSpPr>
          <p:spPr bwMode="auto">
            <a:xfrm>
              <a:off x="2960" y="1022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6" name="Freeform 52"/>
            <p:cNvSpPr>
              <a:spLocks noChangeArrowheads="1"/>
            </p:cNvSpPr>
            <p:nvPr/>
          </p:nvSpPr>
          <p:spPr bwMode="auto">
            <a:xfrm>
              <a:off x="2979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7" name="Freeform 53"/>
            <p:cNvSpPr>
              <a:spLocks noChangeArrowheads="1"/>
            </p:cNvSpPr>
            <p:nvPr/>
          </p:nvSpPr>
          <p:spPr bwMode="auto">
            <a:xfrm>
              <a:off x="2995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8" name="Freeform 54"/>
            <p:cNvSpPr>
              <a:spLocks noChangeArrowheads="1"/>
            </p:cNvSpPr>
            <p:nvPr/>
          </p:nvSpPr>
          <p:spPr bwMode="auto">
            <a:xfrm>
              <a:off x="2661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89" name="Freeform 55"/>
            <p:cNvSpPr>
              <a:spLocks noChangeArrowheads="1"/>
            </p:cNvSpPr>
            <p:nvPr/>
          </p:nvSpPr>
          <p:spPr bwMode="auto">
            <a:xfrm>
              <a:off x="2672" y="1023"/>
              <a:ext cx="181" cy="157"/>
            </a:xfrm>
            <a:custGeom>
              <a:avLst/>
              <a:gdLst>
                <a:gd name="T0" fmla="*/ 0 w 233"/>
                <a:gd name="T1" fmla="*/ 16 h 210"/>
                <a:gd name="T2" fmla="*/ 22 w 233"/>
                <a:gd name="T3" fmla="*/ 0 h 210"/>
                <a:gd name="T4" fmla="*/ 24 w 233"/>
                <a:gd name="T5" fmla="*/ 0 h 210"/>
                <a:gd name="T6" fmla="*/ 2 w 233"/>
                <a:gd name="T7" fmla="*/ 16 h 210"/>
                <a:gd name="T8" fmla="*/ 0 w 233"/>
                <a:gd name="T9" fmla="*/ 16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210">
                  <a:moveTo>
                    <a:pt x="0" y="210"/>
                  </a:moveTo>
                  <a:lnTo>
                    <a:pt x="209" y="0"/>
                  </a:lnTo>
                  <a:lnTo>
                    <a:pt x="233" y="0"/>
                  </a:lnTo>
                  <a:lnTo>
                    <a:pt x="23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90" name="Freeform 56"/>
            <p:cNvSpPr>
              <a:spLocks noChangeArrowheads="1"/>
            </p:cNvSpPr>
            <p:nvPr/>
          </p:nvSpPr>
          <p:spPr bwMode="auto">
            <a:xfrm>
              <a:off x="2653" y="1000"/>
              <a:ext cx="384" cy="535"/>
            </a:xfrm>
            <a:custGeom>
              <a:avLst/>
              <a:gdLst>
                <a:gd name="T0" fmla="*/ 22 w 496"/>
                <a:gd name="T1" fmla="*/ 2 h 717"/>
                <a:gd name="T2" fmla="*/ 26 w 496"/>
                <a:gd name="T3" fmla="*/ 0 h 717"/>
                <a:gd name="T4" fmla="*/ 29 w 496"/>
                <a:gd name="T5" fmla="*/ 2 h 717"/>
                <a:gd name="T6" fmla="*/ 36 w 496"/>
                <a:gd name="T7" fmla="*/ 3 h 717"/>
                <a:gd name="T8" fmla="*/ 44 w 496"/>
                <a:gd name="T9" fmla="*/ 7 h 717"/>
                <a:gd name="T10" fmla="*/ 46 w 496"/>
                <a:gd name="T11" fmla="*/ 8 h 717"/>
                <a:gd name="T12" fmla="*/ 47 w 496"/>
                <a:gd name="T13" fmla="*/ 10 h 717"/>
                <a:gd name="T14" fmla="*/ 48 w 496"/>
                <a:gd name="T15" fmla="*/ 12 h 717"/>
                <a:gd name="T16" fmla="*/ 50 w 496"/>
                <a:gd name="T17" fmla="*/ 16 h 717"/>
                <a:gd name="T18" fmla="*/ 47 w 496"/>
                <a:gd name="T19" fmla="*/ 19 h 717"/>
                <a:gd name="T20" fmla="*/ 46 w 496"/>
                <a:gd name="T21" fmla="*/ 22 h 717"/>
                <a:gd name="T22" fmla="*/ 42 w 496"/>
                <a:gd name="T23" fmla="*/ 25 h 717"/>
                <a:gd name="T24" fmla="*/ 39 w 496"/>
                <a:gd name="T25" fmla="*/ 28 h 717"/>
                <a:gd name="T26" fmla="*/ 32 w 496"/>
                <a:gd name="T27" fmla="*/ 32 h 717"/>
                <a:gd name="T28" fmla="*/ 28 w 496"/>
                <a:gd name="T29" fmla="*/ 37 h 717"/>
                <a:gd name="T30" fmla="*/ 22 w 496"/>
                <a:gd name="T31" fmla="*/ 40 h 717"/>
                <a:gd name="T32" fmla="*/ 20 w 496"/>
                <a:gd name="T33" fmla="*/ 42 h 717"/>
                <a:gd name="T34" fmla="*/ 17 w 496"/>
                <a:gd name="T35" fmla="*/ 43 h 717"/>
                <a:gd name="T36" fmla="*/ 13 w 496"/>
                <a:gd name="T37" fmla="*/ 45 h 717"/>
                <a:gd name="T38" fmla="*/ 9 w 496"/>
                <a:gd name="T39" fmla="*/ 49 h 717"/>
                <a:gd name="T40" fmla="*/ 6 w 496"/>
                <a:gd name="T41" fmla="*/ 49 h 717"/>
                <a:gd name="T42" fmla="*/ 4 w 496"/>
                <a:gd name="T43" fmla="*/ 51 h 717"/>
                <a:gd name="T44" fmla="*/ 2 w 496"/>
                <a:gd name="T45" fmla="*/ 51 h 717"/>
                <a:gd name="T46" fmla="*/ 2 w 496"/>
                <a:gd name="T47" fmla="*/ 50 h 717"/>
                <a:gd name="T48" fmla="*/ 2 w 496"/>
                <a:gd name="T49" fmla="*/ 49 h 717"/>
                <a:gd name="T50" fmla="*/ 7 w 496"/>
                <a:gd name="T51" fmla="*/ 46 h 717"/>
                <a:gd name="T52" fmla="*/ 9 w 496"/>
                <a:gd name="T53" fmla="*/ 44 h 717"/>
                <a:gd name="T54" fmla="*/ 12 w 496"/>
                <a:gd name="T55" fmla="*/ 43 h 717"/>
                <a:gd name="T56" fmla="*/ 15 w 496"/>
                <a:gd name="T57" fmla="*/ 40 h 717"/>
                <a:gd name="T58" fmla="*/ 19 w 496"/>
                <a:gd name="T59" fmla="*/ 38 h 717"/>
                <a:gd name="T60" fmla="*/ 22 w 496"/>
                <a:gd name="T61" fmla="*/ 37 h 717"/>
                <a:gd name="T62" fmla="*/ 26 w 496"/>
                <a:gd name="T63" fmla="*/ 34 h 717"/>
                <a:gd name="T64" fmla="*/ 28 w 496"/>
                <a:gd name="T65" fmla="*/ 32 h 717"/>
                <a:gd name="T66" fmla="*/ 28 w 496"/>
                <a:gd name="T67" fmla="*/ 32 h 717"/>
                <a:gd name="T68" fmla="*/ 33 w 496"/>
                <a:gd name="T69" fmla="*/ 28 h 717"/>
                <a:gd name="T70" fmla="*/ 36 w 496"/>
                <a:gd name="T71" fmla="*/ 26 h 717"/>
                <a:gd name="T72" fmla="*/ 38 w 496"/>
                <a:gd name="T73" fmla="*/ 25 h 717"/>
                <a:gd name="T74" fmla="*/ 41 w 496"/>
                <a:gd name="T75" fmla="*/ 22 h 717"/>
                <a:gd name="T76" fmla="*/ 44 w 496"/>
                <a:gd name="T77" fmla="*/ 19 h 717"/>
                <a:gd name="T78" fmla="*/ 46 w 496"/>
                <a:gd name="T79" fmla="*/ 18 h 717"/>
                <a:gd name="T80" fmla="*/ 45 w 496"/>
                <a:gd name="T81" fmla="*/ 16 h 717"/>
                <a:gd name="T82" fmla="*/ 44 w 496"/>
                <a:gd name="T83" fmla="*/ 12 h 717"/>
                <a:gd name="T84" fmla="*/ 42 w 496"/>
                <a:gd name="T85" fmla="*/ 10 h 717"/>
                <a:gd name="T86" fmla="*/ 39 w 496"/>
                <a:gd name="T87" fmla="*/ 9 h 717"/>
                <a:gd name="T88" fmla="*/ 36 w 496"/>
                <a:gd name="T89" fmla="*/ 7 h 717"/>
                <a:gd name="T90" fmla="*/ 33 w 496"/>
                <a:gd name="T91" fmla="*/ 5 h 717"/>
                <a:gd name="T92" fmla="*/ 30 w 496"/>
                <a:gd name="T93" fmla="*/ 5 h 717"/>
                <a:gd name="T94" fmla="*/ 28 w 496"/>
                <a:gd name="T95" fmla="*/ 3 h 717"/>
                <a:gd name="T96" fmla="*/ 22 w 496"/>
                <a:gd name="T97" fmla="*/ 3 h 717"/>
                <a:gd name="T98" fmla="*/ 22 w 496"/>
                <a:gd name="T99" fmla="*/ 2 h 7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96" h="717">
                  <a:moveTo>
                    <a:pt x="217" y="33"/>
                  </a:moveTo>
                  <a:cubicBezTo>
                    <a:pt x="236" y="25"/>
                    <a:pt x="243" y="4"/>
                    <a:pt x="258" y="0"/>
                  </a:cubicBezTo>
                  <a:cubicBezTo>
                    <a:pt x="263" y="19"/>
                    <a:pt x="274" y="27"/>
                    <a:pt x="292" y="31"/>
                  </a:cubicBezTo>
                  <a:cubicBezTo>
                    <a:pt x="308" y="43"/>
                    <a:pt x="333" y="42"/>
                    <a:pt x="352" y="45"/>
                  </a:cubicBezTo>
                  <a:cubicBezTo>
                    <a:pt x="384" y="59"/>
                    <a:pt x="392" y="98"/>
                    <a:pt x="433" y="105"/>
                  </a:cubicBezTo>
                  <a:cubicBezTo>
                    <a:pt x="441" y="108"/>
                    <a:pt x="448" y="110"/>
                    <a:pt x="455" y="115"/>
                  </a:cubicBezTo>
                  <a:cubicBezTo>
                    <a:pt x="458" y="126"/>
                    <a:pt x="467" y="131"/>
                    <a:pt x="472" y="141"/>
                  </a:cubicBezTo>
                  <a:cubicBezTo>
                    <a:pt x="475" y="147"/>
                    <a:pt x="479" y="158"/>
                    <a:pt x="479" y="158"/>
                  </a:cubicBezTo>
                  <a:cubicBezTo>
                    <a:pt x="481" y="190"/>
                    <a:pt x="485" y="193"/>
                    <a:pt x="496" y="218"/>
                  </a:cubicBezTo>
                  <a:cubicBezTo>
                    <a:pt x="492" y="259"/>
                    <a:pt x="493" y="238"/>
                    <a:pt x="476" y="261"/>
                  </a:cubicBezTo>
                  <a:cubicBezTo>
                    <a:pt x="471" y="279"/>
                    <a:pt x="472" y="299"/>
                    <a:pt x="467" y="317"/>
                  </a:cubicBezTo>
                  <a:cubicBezTo>
                    <a:pt x="463" y="331"/>
                    <a:pt x="432" y="346"/>
                    <a:pt x="419" y="350"/>
                  </a:cubicBezTo>
                  <a:cubicBezTo>
                    <a:pt x="402" y="362"/>
                    <a:pt x="397" y="374"/>
                    <a:pt x="385" y="391"/>
                  </a:cubicBezTo>
                  <a:cubicBezTo>
                    <a:pt x="379" y="423"/>
                    <a:pt x="347" y="440"/>
                    <a:pt x="320" y="453"/>
                  </a:cubicBezTo>
                  <a:cubicBezTo>
                    <a:pt x="303" y="472"/>
                    <a:pt x="287" y="492"/>
                    <a:pt x="272" y="513"/>
                  </a:cubicBezTo>
                  <a:cubicBezTo>
                    <a:pt x="254" y="538"/>
                    <a:pt x="259" y="550"/>
                    <a:pt x="224" y="559"/>
                  </a:cubicBezTo>
                  <a:cubicBezTo>
                    <a:pt x="205" y="573"/>
                    <a:pt x="214" y="567"/>
                    <a:pt x="200" y="576"/>
                  </a:cubicBezTo>
                  <a:cubicBezTo>
                    <a:pt x="192" y="590"/>
                    <a:pt x="183" y="601"/>
                    <a:pt x="169" y="609"/>
                  </a:cubicBezTo>
                  <a:cubicBezTo>
                    <a:pt x="159" y="624"/>
                    <a:pt x="149" y="624"/>
                    <a:pt x="131" y="626"/>
                  </a:cubicBezTo>
                  <a:cubicBezTo>
                    <a:pt x="107" y="636"/>
                    <a:pt x="100" y="653"/>
                    <a:pt x="85" y="674"/>
                  </a:cubicBezTo>
                  <a:cubicBezTo>
                    <a:pt x="80" y="681"/>
                    <a:pt x="61" y="679"/>
                    <a:pt x="61" y="679"/>
                  </a:cubicBezTo>
                  <a:cubicBezTo>
                    <a:pt x="50" y="687"/>
                    <a:pt x="49" y="696"/>
                    <a:pt x="40" y="705"/>
                  </a:cubicBezTo>
                  <a:cubicBezTo>
                    <a:pt x="35" y="710"/>
                    <a:pt x="25" y="713"/>
                    <a:pt x="18" y="717"/>
                  </a:cubicBezTo>
                  <a:cubicBezTo>
                    <a:pt x="0" y="712"/>
                    <a:pt x="3" y="714"/>
                    <a:pt x="8" y="698"/>
                  </a:cubicBezTo>
                  <a:cubicBezTo>
                    <a:pt x="3" y="680"/>
                    <a:pt x="11" y="681"/>
                    <a:pt x="25" y="677"/>
                  </a:cubicBezTo>
                  <a:cubicBezTo>
                    <a:pt x="41" y="665"/>
                    <a:pt x="54" y="655"/>
                    <a:pt x="68" y="641"/>
                  </a:cubicBezTo>
                  <a:cubicBezTo>
                    <a:pt x="75" y="624"/>
                    <a:pt x="74" y="617"/>
                    <a:pt x="92" y="612"/>
                  </a:cubicBezTo>
                  <a:cubicBezTo>
                    <a:pt x="100" y="607"/>
                    <a:pt x="105" y="602"/>
                    <a:pt x="114" y="600"/>
                  </a:cubicBezTo>
                  <a:cubicBezTo>
                    <a:pt x="130" y="589"/>
                    <a:pt x="142" y="575"/>
                    <a:pt x="157" y="564"/>
                  </a:cubicBezTo>
                  <a:cubicBezTo>
                    <a:pt x="163" y="550"/>
                    <a:pt x="170" y="539"/>
                    <a:pt x="186" y="535"/>
                  </a:cubicBezTo>
                  <a:cubicBezTo>
                    <a:pt x="198" y="527"/>
                    <a:pt x="211" y="523"/>
                    <a:pt x="222" y="513"/>
                  </a:cubicBezTo>
                  <a:cubicBezTo>
                    <a:pt x="238" y="499"/>
                    <a:pt x="257" y="479"/>
                    <a:pt x="268" y="461"/>
                  </a:cubicBezTo>
                  <a:cubicBezTo>
                    <a:pt x="270" y="458"/>
                    <a:pt x="271" y="456"/>
                    <a:pt x="272" y="453"/>
                  </a:cubicBezTo>
                  <a:cubicBezTo>
                    <a:pt x="273" y="449"/>
                    <a:pt x="273" y="445"/>
                    <a:pt x="275" y="441"/>
                  </a:cubicBezTo>
                  <a:cubicBezTo>
                    <a:pt x="276" y="439"/>
                    <a:pt x="326" y="405"/>
                    <a:pt x="332" y="401"/>
                  </a:cubicBezTo>
                  <a:cubicBezTo>
                    <a:pt x="338" y="389"/>
                    <a:pt x="346" y="378"/>
                    <a:pt x="354" y="367"/>
                  </a:cubicBezTo>
                  <a:cubicBezTo>
                    <a:pt x="359" y="361"/>
                    <a:pt x="373" y="353"/>
                    <a:pt x="373" y="353"/>
                  </a:cubicBezTo>
                  <a:cubicBezTo>
                    <a:pt x="383" y="336"/>
                    <a:pt x="393" y="322"/>
                    <a:pt x="412" y="317"/>
                  </a:cubicBezTo>
                  <a:cubicBezTo>
                    <a:pt x="430" y="296"/>
                    <a:pt x="418" y="280"/>
                    <a:pt x="440" y="264"/>
                  </a:cubicBezTo>
                  <a:cubicBezTo>
                    <a:pt x="444" y="256"/>
                    <a:pt x="450" y="253"/>
                    <a:pt x="455" y="245"/>
                  </a:cubicBezTo>
                  <a:cubicBezTo>
                    <a:pt x="458" y="235"/>
                    <a:pt x="459" y="231"/>
                    <a:pt x="448" y="228"/>
                  </a:cubicBezTo>
                  <a:cubicBezTo>
                    <a:pt x="427" y="215"/>
                    <a:pt x="439" y="192"/>
                    <a:pt x="445" y="173"/>
                  </a:cubicBezTo>
                  <a:cubicBezTo>
                    <a:pt x="442" y="155"/>
                    <a:pt x="439" y="153"/>
                    <a:pt x="421" y="151"/>
                  </a:cubicBezTo>
                  <a:cubicBezTo>
                    <a:pt x="408" y="144"/>
                    <a:pt x="395" y="141"/>
                    <a:pt x="383" y="132"/>
                  </a:cubicBezTo>
                  <a:cubicBezTo>
                    <a:pt x="376" y="116"/>
                    <a:pt x="390" y="106"/>
                    <a:pt x="368" y="101"/>
                  </a:cubicBezTo>
                  <a:cubicBezTo>
                    <a:pt x="357" y="89"/>
                    <a:pt x="341" y="87"/>
                    <a:pt x="325" y="84"/>
                  </a:cubicBezTo>
                  <a:cubicBezTo>
                    <a:pt x="318" y="79"/>
                    <a:pt x="301" y="74"/>
                    <a:pt x="301" y="74"/>
                  </a:cubicBezTo>
                  <a:cubicBezTo>
                    <a:pt x="290" y="66"/>
                    <a:pt x="282" y="55"/>
                    <a:pt x="272" y="45"/>
                  </a:cubicBezTo>
                  <a:cubicBezTo>
                    <a:pt x="261" y="34"/>
                    <a:pt x="240" y="39"/>
                    <a:pt x="224" y="38"/>
                  </a:cubicBezTo>
                  <a:cubicBezTo>
                    <a:pt x="222" y="29"/>
                    <a:pt x="224" y="30"/>
                    <a:pt x="217" y="33"/>
                  </a:cubicBezTo>
                  <a:close/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91" name="Freeform 57"/>
            <p:cNvSpPr>
              <a:spLocks noChangeArrowheads="1"/>
            </p:cNvSpPr>
            <p:nvPr/>
          </p:nvSpPr>
          <p:spPr bwMode="auto">
            <a:xfrm>
              <a:off x="2850" y="978"/>
              <a:ext cx="681" cy="205"/>
            </a:xfrm>
            <a:custGeom>
              <a:avLst/>
              <a:gdLst>
                <a:gd name="T0" fmla="*/ 0 w 879"/>
                <a:gd name="T1" fmla="*/ 1 h 275"/>
                <a:gd name="T2" fmla="*/ 2 w 879"/>
                <a:gd name="T3" fmla="*/ 0 h 275"/>
                <a:gd name="T4" fmla="*/ 89 w 879"/>
                <a:gd name="T5" fmla="*/ 0 h 275"/>
                <a:gd name="T6" fmla="*/ 60 w 879"/>
                <a:gd name="T7" fmla="*/ 19 h 275"/>
                <a:gd name="T8" fmla="*/ 24 w 879"/>
                <a:gd name="T9" fmla="*/ 19 h 275"/>
                <a:gd name="T10" fmla="*/ 24 w 879"/>
                <a:gd name="T11" fmla="*/ 19 h 275"/>
                <a:gd name="T12" fmla="*/ 25 w 879"/>
                <a:gd name="T13" fmla="*/ 17 h 275"/>
                <a:gd name="T14" fmla="*/ 24 w 879"/>
                <a:gd name="T15" fmla="*/ 17 h 275"/>
                <a:gd name="T16" fmla="*/ 23 w 879"/>
                <a:gd name="T17" fmla="*/ 16 h 275"/>
                <a:gd name="T18" fmla="*/ 23 w 879"/>
                <a:gd name="T19" fmla="*/ 16 h 275"/>
                <a:gd name="T20" fmla="*/ 22 w 879"/>
                <a:gd name="T21" fmla="*/ 14 h 275"/>
                <a:gd name="T22" fmla="*/ 22 w 879"/>
                <a:gd name="T23" fmla="*/ 13 h 275"/>
                <a:gd name="T24" fmla="*/ 22 w 879"/>
                <a:gd name="T25" fmla="*/ 12 h 275"/>
                <a:gd name="T26" fmla="*/ 22 w 879"/>
                <a:gd name="T27" fmla="*/ 12 h 275"/>
                <a:gd name="T28" fmla="*/ 22 w 879"/>
                <a:gd name="T29" fmla="*/ 11 h 275"/>
                <a:gd name="T30" fmla="*/ 20 w 879"/>
                <a:gd name="T31" fmla="*/ 10 h 275"/>
                <a:gd name="T32" fmla="*/ 19 w 879"/>
                <a:gd name="T33" fmla="*/ 10 h 275"/>
                <a:gd name="T34" fmla="*/ 17 w 879"/>
                <a:gd name="T35" fmla="*/ 9 h 275"/>
                <a:gd name="T36" fmla="*/ 15 w 879"/>
                <a:gd name="T37" fmla="*/ 9 h 275"/>
                <a:gd name="T38" fmla="*/ 15 w 879"/>
                <a:gd name="T39" fmla="*/ 9 h 275"/>
                <a:gd name="T40" fmla="*/ 15 w 879"/>
                <a:gd name="T41" fmla="*/ 7 h 275"/>
                <a:gd name="T42" fmla="*/ 13 w 879"/>
                <a:gd name="T43" fmla="*/ 7 h 275"/>
                <a:gd name="T44" fmla="*/ 12 w 879"/>
                <a:gd name="T45" fmla="*/ 7 h 275"/>
                <a:gd name="T46" fmla="*/ 12 w 879"/>
                <a:gd name="T47" fmla="*/ 7 h 275"/>
                <a:gd name="T48" fmla="*/ 10 w 879"/>
                <a:gd name="T49" fmla="*/ 5 h 275"/>
                <a:gd name="T50" fmla="*/ 9 w 879"/>
                <a:gd name="T51" fmla="*/ 5 h 275"/>
                <a:gd name="T52" fmla="*/ 7 w 879"/>
                <a:gd name="T53" fmla="*/ 5 h 275"/>
                <a:gd name="T54" fmla="*/ 5 w 879"/>
                <a:gd name="T55" fmla="*/ 5 h 275"/>
                <a:gd name="T56" fmla="*/ 5 w 879"/>
                <a:gd name="T57" fmla="*/ 5 h 275"/>
                <a:gd name="T58" fmla="*/ 4 w 879"/>
                <a:gd name="T59" fmla="*/ 4 h 275"/>
                <a:gd name="T60" fmla="*/ 2 w 879"/>
                <a:gd name="T61" fmla="*/ 4 h 275"/>
                <a:gd name="T62" fmla="*/ 2 w 879"/>
                <a:gd name="T63" fmla="*/ 3 h 275"/>
                <a:gd name="T64" fmla="*/ 0 w 879"/>
                <a:gd name="T65" fmla="*/ 1 h 2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9" h="275">
                  <a:moveTo>
                    <a:pt x="0" y="26"/>
                  </a:moveTo>
                  <a:lnTo>
                    <a:pt x="27" y="0"/>
                  </a:lnTo>
                  <a:lnTo>
                    <a:pt x="879" y="0"/>
                  </a:lnTo>
                  <a:lnTo>
                    <a:pt x="603" y="275"/>
                  </a:lnTo>
                  <a:lnTo>
                    <a:pt x="242" y="275"/>
                  </a:lnTo>
                  <a:lnTo>
                    <a:pt x="242" y="260"/>
                  </a:lnTo>
                  <a:lnTo>
                    <a:pt x="243" y="248"/>
                  </a:lnTo>
                  <a:lnTo>
                    <a:pt x="240" y="239"/>
                  </a:lnTo>
                  <a:lnTo>
                    <a:pt x="233" y="229"/>
                  </a:lnTo>
                  <a:lnTo>
                    <a:pt x="228" y="213"/>
                  </a:lnTo>
                  <a:lnTo>
                    <a:pt x="226" y="203"/>
                  </a:lnTo>
                  <a:lnTo>
                    <a:pt x="225" y="189"/>
                  </a:lnTo>
                  <a:lnTo>
                    <a:pt x="221" y="175"/>
                  </a:lnTo>
                  <a:lnTo>
                    <a:pt x="218" y="163"/>
                  </a:lnTo>
                  <a:lnTo>
                    <a:pt x="210" y="156"/>
                  </a:lnTo>
                  <a:lnTo>
                    <a:pt x="197" y="146"/>
                  </a:lnTo>
                  <a:lnTo>
                    <a:pt x="185" y="137"/>
                  </a:lnTo>
                  <a:lnTo>
                    <a:pt x="170" y="132"/>
                  </a:lnTo>
                  <a:lnTo>
                    <a:pt x="156" y="128"/>
                  </a:lnTo>
                  <a:lnTo>
                    <a:pt x="149" y="120"/>
                  </a:lnTo>
                  <a:lnTo>
                    <a:pt x="142" y="114"/>
                  </a:lnTo>
                  <a:lnTo>
                    <a:pt x="134" y="107"/>
                  </a:lnTo>
                  <a:lnTo>
                    <a:pt x="125" y="101"/>
                  </a:lnTo>
                  <a:lnTo>
                    <a:pt x="119" y="90"/>
                  </a:lnTo>
                  <a:lnTo>
                    <a:pt x="105" y="81"/>
                  </a:lnTo>
                  <a:lnTo>
                    <a:pt x="87" y="77"/>
                  </a:lnTo>
                  <a:lnTo>
                    <a:pt x="64" y="77"/>
                  </a:lnTo>
                  <a:lnTo>
                    <a:pt x="56" y="71"/>
                  </a:lnTo>
                  <a:lnTo>
                    <a:pt x="46" y="67"/>
                  </a:lnTo>
                  <a:lnTo>
                    <a:pt x="38" y="60"/>
                  </a:lnTo>
                  <a:lnTo>
                    <a:pt x="21" y="57"/>
                  </a:lnTo>
                  <a:lnTo>
                    <a:pt x="12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C0C0C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39943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481" y="1206648"/>
            <a:ext cx="2593975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Text Box 59"/>
          <p:cNvSpPr txBox="1">
            <a:spLocks noChangeArrowheads="1"/>
          </p:cNvSpPr>
          <p:nvPr/>
        </p:nvSpPr>
        <p:spPr bwMode="auto">
          <a:xfrm>
            <a:off x="265095" y="3013223"/>
            <a:ext cx="30107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latin typeface="+mn-lt"/>
                <a:cs typeface="+mn-cs"/>
              </a:rPr>
              <a:t>Lead-Emulsion-Bricks: </a:t>
            </a:r>
            <a:br>
              <a:rPr lang="de-DE" sz="2000" dirty="0" smtClean="0">
                <a:latin typeface="+mn-lt"/>
                <a:cs typeface="+mn-cs"/>
              </a:rPr>
            </a:br>
            <a:r>
              <a:rPr lang="de-DE" sz="2000" b="1" dirty="0" err="1" smtClean="0">
                <a:latin typeface="+mn-lt"/>
                <a:cs typeface="+mn-cs"/>
              </a:rPr>
              <a:t>average</a:t>
            </a:r>
            <a:r>
              <a:rPr lang="de-DE" sz="2000" b="1" dirty="0" smtClean="0">
                <a:latin typeface="+mn-lt"/>
                <a:cs typeface="+mn-cs"/>
              </a:rPr>
              <a:t> </a:t>
            </a:r>
            <a:r>
              <a:rPr lang="de-DE" sz="2000" b="1" dirty="0" err="1" smtClean="0">
                <a:latin typeface="+mn-lt"/>
                <a:cs typeface="+mn-cs"/>
              </a:rPr>
              <a:t>number</a:t>
            </a:r>
            <a:r>
              <a:rPr lang="de-DE" sz="2000" b="1" dirty="0" smtClean="0">
                <a:latin typeface="+mn-lt"/>
                <a:cs typeface="+mn-cs"/>
              </a:rPr>
              <a:t> ≈ 140.000</a:t>
            </a:r>
          </a:p>
        </p:txBody>
      </p:sp>
      <p:sp>
        <p:nvSpPr>
          <p:cNvPr id="39945" name="Text Box 60"/>
          <p:cNvSpPr txBox="1">
            <a:spLocks noChangeArrowheads="1"/>
          </p:cNvSpPr>
          <p:nvPr/>
        </p:nvSpPr>
        <p:spPr bwMode="auto">
          <a:xfrm>
            <a:off x="1473969" y="1401911"/>
            <a:ext cx="687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ntique Olive" pitchFamily="34" charset="0"/>
              </a:rPr>
              <a:t>10X</a:t>
            </a:r>
            <a:r>
              <a:rPr lang="en-US" baseline="-25000">
                <a:latin typeface="Antique Olive" pitchFamily="34" charset="0"/>
              </a:rPr>
              <a:t>0</a:t>
            </a:r>
            <a:endParaRPr lang="en-US">
              <a:latin typeface="Antique Olive" pitchFamily="34" charset="0"/>
            </a:endParaRPr>
          </a:p>
        </p:txBody>
      </p:sp>
      <p:sp>
        <p:nvSpPr>
          <p:cNvPr id="39946" name="Text Box 61"/>
          <p:cNvSpPr txBox="1">
            <a:spLocks noChangeArrowheads="1"/>
          </p:cNvSpPr>
          <p:nvPr/>
        </p:nvSpPr>
        <p:spPr bwMode="auto">
          <a:xfrm>
            <a:off x="2236941" y="2649686"/>
            <a:ext cx="748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ntique Olive" pitchFamily="34" charset="0"/>
              </a:rPr>
              <a:t>8.3kg</a:t>
            </a:r>
            <a:endParaRPr lang="en-US" dirty="0">
              <a:solidFill>
                <a:schemeClr val="bg1"/>
              </a:solidFill>
              <a:latin typeface="Antique Olive" pitchFamily="34" charset="0"/>
            </a:endParaRPr>
          </a:p>
        </p:txBody>
      </p:sp>
      <p:sp>
        <p:nvSpPr>
          <p:cNvPr id="39947" name="Text Box 62"/>
          <p:cNvSpPr txBox="1">
            <a:spLocks noChangeArrowheads="1"/>
          </p:cNvSpPr>
          <p:nvPr/>
        </p:nvSpPr>
        <p:spPr bwMode="auto">
          <a:xfrm>
            <a:off x="5836517" y="2337005"/>
            <a:ext cx="69442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102 mm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9" name="Text Box 63"/>
          <p:cNvSpPr txBox="1">
            <a:spLocks noChangeArrowheads="1"/>
          </p:cNvSpPr>
          <p:nvPr/>
        </p:nvSpPr>
        <p:spPr bwMode="auto">
          <a:xfrm>
            <a:off x="437951" y="4066554"/>
            <a:ext cx="1759969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arget Mass: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≈ 1,2 </a:t>
            </a:r>
            <a:r>
              <a:rPr lang="en-US" sz="2400" dirty="0" err="1" smtClean="0">
                <a:latin typeface="+mn-lt"/>
              </a:rPr>
              <a:t>kton</a:t>
            </a:r>
            <a:endParaRPr lang="de-DE" sz="2400" dirty="0" smtClean="0">
              <a:latin typeface="+mn-lt"/>
            </a:endParaRPr>
          </a:p>
        </p:txBody>
      </p:sp>
      <p:sp>
        <p:nvSpPr>
          <p:cNvPr id="39949" name="Text Box 64"/>
          <p:cNvSpPr txBox="1">
            <a:spLocks noChangeArrowheads="1"/>
          </p:cNvSpPr>
          <p:nvPr/>
        </p:nvSpPr>
        <p:spPr bwMode="auto">
          <a:xfrm>
            <a:off x="6069781" y="1163786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latin typeface="Arial Unicode MS" pitchFamily="34" charset="-128"/>
              </a:rPr>
              <a:t>57 emulsion / 56 lead</a:t>
            </a:r>
          </a:p>
        </p:txBody>
      </p:sp>
      <p:sp>
        <p:nvSpPr>
          <p:cNvPr id="34831" name="Text Box 66"/>
          <p:cNvSpPr txBox="1">
            <a:spLocks noChangeArrowheads="1"/>
          </p:cNvSpPr>
          <p:nvPr/>
        </p:nvSpPr>
        <p:spPr bwMode="auto">
          <a:xfrm>
            <a:off x="80098" y="5229200"/>
            <a:ext cx="24756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latin typeface="+mn-lt"/>
                <a:cs typeface="+mn-cs"/>
              </a:rPr>
              <a:t>O(10</a:t>
            </a:r>
            <a:r>
              <a:rPr lang="de-DE" baseline="30000" dirty="0" smtClean="0">
                <a:latin typeface="+mn-lt"/>
                <a:cs typeface="+mn-cs"/>
              </a:rPr>
              <a:t>5</a:t>
            </a:r>
            <a:r>
              <a:rPr lang="de-DE" dirty="0" smtClean="0">
                <a:latin typeface="+mn-lt"/>
                <a:cs typeface="+mn-cs"/>
              </a:rPr>
              <a:t>) m</a:t>
            </a:r>
            <a:r>
              <a:rPr lang="de-DE" baseline="30000" dirty="0" smtClean="0">
                <a:latin typeface="+mn-lt"/>
                <a:cs typeface="+mn-cs"/>
              </a:rPr>
              <a:t>2</a:t>
            </a:r>
            <a:r>
              <a:rPr lang="de-DE" dirty="0" smtClean="0">
                <a:latin typeface="+mn-lt"/>
                <a:cs typeface="+mn-cs"/>
              </a:rPr>
              <a:t> </a:t>
            </a:r>
            <a:r>
              <a:rPr lang="de-DE" dirty="0" err="1" smtClean="0">
                <a:latin typeface="+mn-lt"/>
                <a:cs typeface="+mn-cs"/>
              </a:rPr>
              <a:t>of</a:t>
            </a:r>
            <a:r>
              <a:rPr lang="de-DE" dirty="0" smtClean="0">
                <a:latin typeface="+mn-lt"/>
                <a:cs typeface="+mn-cs"/>
              </a:rPr>
              <a:t> film </a:t>
            </a:r>
            <a:r>
              <a:rPr lang="de-DE" dirty="0" err="1" smtClean="0">
                <a:latin typeface="+mn-lt"/>
                <a:cs typeface="+mn-cs"/>
              </a:rPr>
              <a:t>surface</a:t>
            </a:r>
            <a:endParaRPr lang="de-DE" dirty="0" smtClean="0">
              <a:latin typeface="+mn-lt"/>
              <a:cs typeface="+mn-cs"/>
            </a:endParaRPr>
          </a:p>
        </p:txBody>
      </p:sp>
      <p:sp>
        <p:nvSpPr>
          <p:cNvPr id="34832" name="Text Box 68"/>
          <p:cNvSpPr txBox="1">
            <a:spLocks noChangeArrowheads="1"/>
          </p:cNvSpPr>
          <p:nvPr/>
        </p:nvSpPr>
        <p:spPr bwMode="auto">
          <a:xfrm>
            <a:off x="2677599" y="3856979"/>
            <a:ext cx="36946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latin typeface="+mn-lt"/>
                <a:cs typeface="+mn-cs"/>
              </a:rPr>
              <a:t>„Emulsion </a:t>
            </a:r>
            <a:r>
              <a:rPr lang="de-DE" sz="2000" b="1" dirty="0" err="1" smtClean="0">
                <a:latin typeface="+mn-lt"/>
                <a:cs typeface="+mn-cs"/>
              </a:rPr>
              <a:t>Cloud</a:t>
            </a:r>
            <a:r>
              <a:rPr lang="de-DE" sz="2000" b="1" dirty="0" smtClean="0">
                <a:latin typeface="+mn-lt"/>
                <a:cs typeface="+mn-cs"/>
              </a:rPr>
              <a:t> </a:t>
            </a:r>
            <a:r>
              <a:rPr lang="de-DE" sz="2000" b="1" dirty="0" err="1" smtClean="0">
                <a:latin typeface="+mn-lt"/>
                <a:cs typeface="+mn-cs"/>
              </a:rPr>
              <a:t>Chamber</a:t>
            </a:r>
            <a:r>
              <a:rPr lang="de-DE" sz="2000" b="1" dirty="0" smtClean="0">
                <a:latin typeface="+mn-lt"/>
                <a:cs typeface="+mn-cs"/>
              </a:rPr>
              <a:t>“ (ECC)</a:t>
            </a:r>
          </a:p>
        </p:txBody>
      </p:sp>
      <p:sp>
        <p:nvSpPr>
          <p:cNvPr id="67" name="Text Box 62"/>
          <p:cNvSpPr txBox="1">
            <a:spLocks noChangeArrowheads="1"/>
          </p:cNvSpPr>
          <p:nvPr/>
        </p:nvSpPr>
        <p:spPr bwMode="auto">
          <a:xfrm>
            <a:off x="7128761" y="2896799"/>
            <a:ext cx="69442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128 mm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54" y="3714671"/>
            <a:ext cx="2483844" cy="188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615049" y="5752481"/>
            <a:ext cx="238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Changeable</a:t>
            </a:r>
            <a:r>
              <a:rPr lang="de-DE" dirty="0" smtClean="0"/>
              <a:t> Sheet (CS)</a:t>
            </a:r>
            <a:endParaRPr lang="de-DE" dirty="0"/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7475971" y="4509120"/>
            <a:ext cx="552413" cy="12805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5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 animBg="1"/>
      <p:bldP spid="3483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opera-det-clip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/>
            <a:r>
              <a:rPr lang="en-US" smtClean="0"/>
              <a:t>OPERA - Detector</a:t>
            </a:r>
          </a:p>
        </p:txBody>
      </p:sp>
      <p:sp>
        <p:nvSpPr>
          <p:cNvPr id="839691" name="Text Box 11"/>
          <p:cNvSpPr txBox="1">
            <a:spLocks noChangeArrowheads="1"/>
          </p:cNvSpPr>
          <p:nvPr/>
        </p:nvSpPr>
        <p:spPr bwMode="auto">
          <a:xfrm>
            <a:off x="1905000" y="5867400"/>
            <a:ext cx="1819275" cy="650875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>
                <a:latin typeface="Antique Olive" pitchFamily="34" charset="0"/>
              </a:rPr>
              <a:t>M</a:t>
            </a:r>
            <a:r>
              <a:rPr lang="en-US">
                <a:latin typeface="Arial Unicode MS" pitchFamily="34" charset="-128"/>
              </a:rPr>
              <a:t>agnet-Region:</a:t>
            </a:r>
            <a:br>
              <a:rPr lang="en-US">
                <a:latin typeface="Arial Unicode MS" pitchFamily="34" charset="-128"/>
              </a:rPr>
            </a:br>
            <a:r>
              <a:rPr lang="en-US">
                <a:latin typeface="Arial Unicode MS" pitchFamily="34" charset="-128"/>
              </a:rPr>
              <a:t>Iron &amp; RPCs</a:t>
            </a:r>
            <a:endParaRPr lang="en-US">
              <a:latin typeface="Antique Olive" pitchFamily="34" charset="0"/>
            </a:endParaRPr>
          </a:p>
        </p:txBody>
      </p:sp>
      <p:sp>
        <p:nvSpPr>
          <p:cNvPr id="839704" name="Text Box 24"/>
          <p:cNvSpPr txBox="1">
            <a:spLocks noChangeArrowheads="1"/>
          </p:cNvSpPr>
          <p:nvPr/>
        </p:nvSpPr>
        <p:spPr bwMode="auto">
          <a:xfrm>
            <a:off x="3810000" y="5867400"/>
            <a:ext cx="2378075" cy="65087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ntique Olive" pitchFamily="34" charset="0"/>
              </a:rPr>
              <a:t>P</a:t>
            </a:r>
            <a:r>
              <a:rPr lang="en-US">
                <a:latin typeface="Arial Unicode MS" pitchFamily="34" charset="-128"/>
              </a:rPr>
              <a:t>recision Tracker:</a:t>
            </a:r>
            <a:br>
              <a:rPr lang="en-US">
                <a:latin typeface="Arial Unicode MS" pitchFamily="34" charset="-128"/>
              </a:rPr>
            </a:br>
            <a:r>
              <a:rPr lang="en-US">
                <a:latin typeface="Arial Unicode MS" pitchFamily="34" charset="-128"/>
              </a:rPr>
              <a:t>6 Planes of Drifttubes</a:t>
            </a:r>
            <a:endParaRPr lang="en-US">
              <a:latin typeface="Antique Olive" pitchFamily="34" charset="0"/>
            </a:endParaRPr>
          </a:p>
        </p:txBody>
      </p:sp>
      <p:grpSp>
        <p:nvGrpSpPr>
          <p:cNvPr id="46088" name="Group 39"/>
          <p:cNvGrpSpPr>
            <a:grpSpLocks/>
          </p:cNvGrpSpPr>
          <p:nvPr/>
        </p:nvGrpSpPr>
        <p:grpSpPr bwMode="auto">
          <a:xfrm>
            <a:off x="457200" y="914400"/>
            <a:ext cx="1752600" cy="3886200"/>
            <a:chOff x="288" y="576"/>
            <a:chExt cx="1104" cy="2448"/>
          </a:xfrm>
        </p:grpSpPr>
        <p:sp>
          <p:nvSpPr>
            <p:cNvPr id="43042" name="Rectangle 25"/>
            <p:cNvSpPr>
              <a:spLocks noChangeArrowheads="1"/>
            </p:cNvSpPr>
            <p:nvPr/>
          </p:nvSpPr>
          <p:spPr bwMode="auto">
            <a:xfrm>
              <a:off x="288" y="576"/>
              <a:ext cx="1104" cy="2448"/>
            </a:xfrm>
            <a:prstGeom prst="rect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43" name="Text Box 26"/>
            <p:cNvSpPr txBox="1">
              <a:spLocks noChangeArrowheads="1"/>
            </p:cNvSpPr>
            <p:nvPr/>
          </p:nvSpPr>
          <p:spPr bwMode="auto">
            <a:xfrm>
              <a:off x="357" y="1298"/>
              <a:ext cx="98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Antique Olive" pitchFamily="34" charset="0"/>
                </a:rPr>
                <a:t>T</a:t>
              </a:r>
              <a:r>
                <a:rPr lang="en-US" dirty="0">
                  <a:latin typeface="Arial Unicode MS" pitchFamily="34" charset="-128"/>
                </a:rPr>
                <a:t>arget</a:t>
              </a:r>
              <a:br>
                <a:rPr lang="en-US" dirty="0">
                  <a:latin typeface="Arial Unicode MS" pitchFamily="34" charset="-128"/>
                </a:rPr>
              </a:br>
              <a:r>
                <a:rPr lang="en-US" dirty="0" smtClean="0">
                  <a:latin typeface="Arial Unicode MS" pitchFamily="34" charset="-128"/>
                </a:rPr>
                <a:t>74.500 </a:t>
              </a:r>
              <a:r>
                <a:rPr lang="en-US" dirty="0">
                  <a:latin typeface="Arial Unicode MS" pitchFamily="34" charset="-128"/>
                </a:rPr>
                <a:t>bricks</a:t>
              </a:r>
              <a:endParaRPr lang="en-US" dirty="0">
                <a:latin typeface="Antique Olive" pitchFamily="34" charset="0"/>
              </a:endParaRPr>
            </a:p>
          </p:txBody>
        </p:sp>
      </p:grpSp>
      <p:grpSp>
        <p:nvGrpSpPr>
          <p:cNvPr id="43016" name="Group 38"/>
          <p:cNvGrpSpPr>
            <a:grpSpLocks/>
          </p:cNvGrpSpPr>
          <p:nvPr/>
        </p:nvGrpSpPr>
        <p:grpSpPr bwMode="auto">
          <a:xfrm>
            <a:off x="228600" y="2514600"/>
            <a:ext cx="5002213" cy="1085850"/>
            <a:chOff x="144" y="1632"/>
            <a:chExt cx="3151" cy="684"/>
          </a:xfrm>
        </p:grpSpPr>
        <p:sp>
          <p:nvSpPr>
            <p:cNvPr id="43035" name="Line 28"/>
            <p:cNvSpPr>
              <a:spLocks noChangeShapeType="1"/>
            </p:cNvSpPr>
            <p:nvPr/>
          </p:nvSpPr>
          <p:spPr bwMode="auto">
            <a:xfrm flipV="1">
              <a:off x="755" y="1632"/>
              <a:ext cx="2540" cy="3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36" name="Line 29"/>
            <p:cNvSpPr>
              <a:spLocks noChangeShapeType="1"/>
            </p:cNvSpPr>
            <p:nvPr/>
          </p:nvSpPr>
          <p:spPr bwMode="auto">
            <a:xfrm>
              <a:off x="755" y="1995"/>
              <a:ext cx="318" cy="13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37" name="Line 30"/>
            <p:cNvSpPr>
              <a:spLocks noChangeShapeType="1"/>
            </p:cNvSpPr>
            <p:nvPr/>
          </p:nvSpPr>
          <p:spPr bwMode="auto">
            <a:xfrm>
              <a:off x="755" y="1995"/>
              <a:ext cx="318" cy="22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38" name="Line 31"/>
            <p:cNvSpPr>
              <a:spLocks noChangeShapeType="1"/>
            </p:cNvSpPr>
            <p:nvPr/>
          </p:nvSpPr>
          <p:spPr bwMode="auto">
            <a:xfrm flipV="1">
              <a:off x="144" y="1995"/>
              <a:ext cx="566" cy="2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39" name="Text Box 32"/>
            <p:cNvSpPr txBox="1">
              <a:spLocks noChangeArrowheads="1"/>
            </p:cNvSpPr>
            <p:nvPr/>
          </p:nvSpPr>
          <p:spPr bwMode="auto">
            <a:xfrm>
              <a:off x="382" y="1776"/>
              <a:ext cx="19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bg1"/>
                  </a:solidFill>
                  <a:latin typeface="Antique Olive" pitchFamily="34" charset="0"/>
                </a:rPr>
                <a:t>v</a:t>
              </a:r>
            </a:p>
          </p:txBody>
        </p:sp>
        <p:sp>
          <p:nvSpPr>
            <p:cNvPr id="43040" name="Text Box 33"/>
            <p:cNvSpPr txBox="1">
              <a:spLocks noChangeArrowheads="1"/>
            </p:cNvSpPr>
            <p:nvPr/>
          </p:nvSpPr>
          <p:spPr bwMode="auto">
            <a:xfrm>
              <a:off x="1028" y="171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l-GR" b="1">
                  <a:latin typeface="Antique Olive" pitchFamily="34" charset="0"/>
                </a:rPr>
                <a:t>μ</a:t>
              </a:r>
            </a:p>
          </p:txBody>
        </p:sp>
        <p:sp>
          <p:nvSpPr>
            <p:cNvPr id="43041" name="Text Box 34"/>
            <p:cNvSpPr txBox="1">
              <a:spLocks noChangeArrowheads="1"/>
            </p:cNvSpPr>
            <p:nvPr/>
          </p:nvSpPr>
          <p:spPr bwMode="auto">
            <a:xfrm>
              <a:off x="755" y="2085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latin typeface="Antique Olive" pitchFamily="34" charset="0"/>
                </a:rPr>
                <a:t>X</a:t>
              </a:r>
              <a:endParaRPr lang="el-GR" b="1">
                <a:latin typeface="Antique Olive" pitchFamily="34" charset="0"/>
              </a:endParaRPr>
            </a:p>
          </p:txBody>
        </p:sp>
      </p:grpSp>
      <p:grpSp>
        <p:nvGrpSpPr>
          <p:cNvPr id="839724" name="Group 44"/>
          <p:cNvGrpSpPr>
            <a:grpSpLocks/>
          </p:cNvGrpSpPr>
          <p:nvPr/>
        </p:nvGrpSpPr>
        <p:grpSpPr bwMode="auto">
          <a:xfrm>
            <a:off x="2117725" y="914400"/>
            <a:ext cx="2609850" cy="4978400"/>
            <a:chOff x="1334" y="576"/>
            <a:chExt cx="1644" cy="3136"/>
          </a:xfrm>
        </p:grpSpPr>
        <p:sp>
          <p:nvSpPr>
            <p:cNvPr id="43021" name="Rectangle 10"/>
            <p:cNvSpPr>
              <a:spLocks noChangeArrowheads="1"/>
            </p:cNvSpPr>
            <p:nvPr/>
          </p:nvSpPr>
          <p:spPr bwMode="auto">
            <a:xfrm>
              <a:off x="1680" y="576"/>
              <a:ext cx="240" cy="2592"/>
            </a:xfrm>
            <a:prstGeom prst="rect">
              <a:avLst/>
            </a:prstGeom>
            <a:solidFill>
              <a:srgbClr val="99FF66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2" name="Rectangle 12"/>
            <p:cNvSpPr>
              <a:spLocks noChangeArrowheads="1"/>
            </p:cNvSpPr>
            <p:nvPr/>
          </p:nvSpPr>
          <p:spPr bwMode="auto">
            <a:xfrm>
              <a:off x="2304" y="576"/>
              <a:ext cx="192" cy="2592"/>
            </a:xfrm>
            <a:prstGeom prst="rect">
              <a:avLst/>
            </a:prstGeom>
            <a:solidFill>
              <a:srgbClr val="99FF66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3" name="Line 13"/>
            <p:cNvSpPr>
              <a:spLocks noChangeShapeType="1"/>
            </p:cNvSpPr>
            <p:nvPr/>
          </p:nvSpPr>
          <p:spPr bwMode="auto">
            <a:xfrm>
              <a:off x="1797" y="1104"/>
              <a:ext cx="0" cy="10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24" name="Line 14"/>
            <p:cNvSpPr>
              <a:spLocks noChangeShapeType="1"/>
            </p:cNvSpPr>
            <p:nvPr/>
          </p:nvSpPr>
          <p:spPr bwMode="auto">
            <a:xfrm>
              <a:off x="2400" y="1088"/>
              <a:ext cx="0" cy="10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25" name="Text Box 15"/>
            <p:cNvSpPr txBox="1">
              <a:spLocks noChangeArrowheads="1"/>
            </p:cNvSpPr>
            <p:nvPr/>
          </p:nvSpPr>
          <p:spPr bwMode="auto">
            <a:xfrm>
              <a:off x="1700" y="216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latin typeface="Antique Olive" pitchFamily="34" charset="0"/>
                </a:rPr>
                <a:t>B</a:t>
              </a:r>
            </a:p>
          </p:txBody>
        </p:sp>
        <p:sp>
          <p:nvSpPr>
            <p:cNvPr id="43026" name="Text Box 16"/>
            <p:cNvSpPr txBox="1">
              <a:spLocks noChangeArrowheads="1"/>
            </p:cNvSpPr>
            <p:nvPr/>
          </p:nvSpPr>
          <p:spPr bwMode="auto">
            <a:xfrm>
              <a:off x="2297" y="216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latin typeface="Antique Olive" pitchFamily="34" charset="0"/>
                </a:rPr>
                <a:t>B</a:t>
              </a:r>
            </a:p>
          </p:txBody>
        </p:sp>
        <p:sp>
          <p:nvSpPr>
            <p:cNvPr id="43027" name="Rectangle 18"/>
            <p:cNvSpPr>
              <a:spLocks noChangeArrowheads="1"/>
            </p:cNvSpPr>
            <p:nvPr/>
          </p:nvSpPr>
          <p:spPr bwMode="auto">
            <a:xfrm>
              <a:off x="1443" y="576"/>
              <a:ext cx="47" cy="2592"/>
            </a:xfrm>
            <a:prstGeom prst="rect">
              <a:avLst/>
            </a:prstGeom>
            <a:solidFill>
              <a:srgbClr val="FF99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8" name="Rectangle 19"/>
            <p:cNvSpPr>
              <a:spLocks noChangeArrowheads="1"/>
            </p:cNvSpPr>
            <p:nvPr/>
          </p:nvSpPr>
          <p:spPr bwMode="auto">
            <a:xfrm>
              <a:off x="1635" y="576"/>
              <a:ext cx="47" cy="2592"/>
            </a:xfrm>
            <a:prstGeom prst="rect">
              <a:avLst/>
            </a:prstGeom>
            <a:solidFill>
              <a:srgbClr val="FF99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9" name="Rectangle 20"/>
            <p:cNvSpPr>
              <a:spLocks noChangeArrowheads="1"/>
            </p:cNvSpPr>
            <p:nvPr/>
          </p:nvSpPr>
          <p:spPr bwMode="auto">
            <a:xfrm>
              <a:off x="1968" y="576"/>
              <a:ext cx="48" cy="2592"/>
            </a:xfrm>
            <a:prstGeom prst="rect">
              <a:avLst/>
            </a:prstGeom>
            <a:solidFill>
              <a:srgbClr val="FF99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30" name="Rectangle 21"/>
            <p:cNvSpPr>
              <a:spLocks noChangeArrowheads="1"/>
            </p:cNvSpPr>
            <p:nvPr/>
          </p:nvSpPr>
          <p:spPr bwMode="auto">
            <a:xfrm>
              <a:off x="2222" y="583"/>
              <a:ext cx="47" cy="2585"/>
            </a:xfrm>
            <a:prstGeom prst="rect">
              <a:avLst/>
            </a:prstGeom>
            <a:solidFill>
              <a:srgbClr val="FF99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31" name="Rectangle 22"/>
            <p:cNvSpPr>
              <a:spLocks noChangeArrowheads="1"/>
            </p:cNvSpPr>
            <p:nvPr/>
          </p:nvSpPr>
          <p:spPr bwMode="auto">
            <a:xfrm>
              <a:off x="2544" y="576"/>
              <a:ext cx="48" cy="2592"/>
            </a:xfrm>
            <a:prstGeom prst="rect">
              <a:avLst/>
            </a:prstGeom>
            <a:solidFill>
              <a:srgbClr val="FF99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32" name="Rectangle 23"/>
            <p:cNvSpPr>
              <a:spLocks noChangeArrowheads="1"/>
            </p:cNvSpPr>
            <p:nvPr/>
          </p:nvSpPr>
          <p:spPr bwMode="auto">
            <a:xfrm>
              <a:off x="2784" y="576"/>
              <a:ext cx="48" cy="2592"/>
            </a:xfrm>
            <a:prstGeom prst="rect">
              <a:avLst/>
            </a:prstGeom>
            <a:solidFill>
              <a:srgbClr val="FF99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33" name="AutoShape 35"/>
            <p:cNvSpPr>
              <a:spLocks/>
            </p:cNvSpPr>
            <p:nvPr/>
          </p:nvSpPr>
          <p:spPr bwMode="auto">
            <a:xfrm rot="5400000">
              <a:off x="1992" y="2664"/>
              <a:ext cx="288" cy="1392"/>
            </a:xfrm>
            <a:prstGeom prst="rightBrace">
              <a:avLst>
                <a:gd name="adj1" fmla="val 40278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34" name="Text Box 37"/>
            <p:cNvSpPr txBox="1">
              <a:spLocks noChangeArrowheads="1"/>
            </p:cNvSpPr>
            <p:nvPr/>
          </p:nvSpPr>
          <p:spPr bwMode="auto">
            <a:xfrm>
              <a:off x="1334" y="3481"/>
              <a:ext cx="1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u="sng">
                  <a:latin typeface="Arial Unicode MS" pitchFamily="34" charset="-128"/>
                </a:rPr>
                <a:t>Magnetic Spectrometer:</a:t>
              </a:r>
            </a:p>
          </p:txBody>
        </p:sp>
      </p:grpSp>
      <p:sp>
        <p:nvSpPr>
          <p:cNvPr id="34" name="Rechteck 33"/>
          <p:cNvSpPr/>
          <p:nvPr/>
        </p:nvSpPr>
        <p:spPr>
          <a:xfrm>
            <a:off x="762000" y="3352800"/>
            <a:ext cx="76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838200" y="3352800"/>
            <a:ext cx="76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914400" y="3352800"/>
            <a:ext cx="76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7020272" y="4800600"/>
            <a:ext cx="1877437" cy="1724744"/>
            <a:chOff x="7020272" y="4800600"/>
            <a:chExt cx="1877437" cy="1724744"/>
          </a:xfrm>
        </p:grpSpPr>
        <p:sp>
          <p:nvSpPr>
            <p:cNvPr id="38" name="Text Box 24"/>
            <p:cNvSpPr txBox="1">
              <a:spLocks noChangeArrowheads="1"/>
            </p:cNvSpPr>
            <p:nvPr/>
          </p:nvSpPr>
          <p:spPr bwMode="auto">
            <a:xfrm>
              <a:off x="7020272" y="5879013"/>
              <a:ext cx="1877437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Antique Olive" pitchFamily="34" charset="0"/>
                </a:rPr>
                <a:t>BMS robot</a:t>
              </a:r>
              <a:br>
                <a:rPr lang="en-US" dirty="0" smtClean="0">
                  <a:latin typeface="Antique Olive" pitchFamily="34" charset="0"/>
                </a:rPr>
              </a:br>
              <a:r>
                <a:rPr lang="en-US" dirty="0" smtClean="0">
                  <a:latin typeface="Antique Olive" pitchFamily="34" charset="0"/>
                </a:rPr>
                <a:t>to remove bricks</a:t>
              </a:r>
              <a:endParaRPr lang="en-US" dirty="0">
                <a:latin typeface="Antique Olive" pitchFamily="34" charset="0"/>
              </a:endParaRPr>
            </a:p>
          </p:txBody>
        </p:sp>
        <p:cxnSp>
          <p:nvCxnSpPr>
            <p:cNvPr id="5" name="Gerade Verbindung mit Pfeil 4"/>
            <p:cNvCxnSpPr/>
            <p:nvPr/>
          </p:nvCxnSpPr>
          <p:spPr>
            <a:xfrm flipH="1" flipV="1">
              <a:off x="7380312" y="4800600"/>
              <a:ext cx="216024" cy="1092201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4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91" grpId="0" animBg="1"/>
      <p:bldP spid="839704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de-DE" dirty="0" smtClean="0"/>
              <a:t>Performance </a:t>
            </a:r>
            <a:r>
              <a:rPr lang="de-DE" dirty="0" err="1" smtClean="0"/>
              <a:t>of</a:t>
            </a:r>
            <a:r>
              <a:rPr lang="de-DE" dirty="0" smtClean="0"/>
              <a:t> Emulsion </a:t>
            </a:r>
            <a:r>
              <a:rPr lang="de-DE" dirty="0" err="1" smtClean="0"/>
              <a:t>Detector</a:t>
            </a:r>
            <a:r>
              <a:rPr lang="de-DE" dirty="0" smtClean="0"/>
              <a:t> (I)</a:t>
            </a:r>
            <a:endParaRPr lang="de-DE" dirty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17111"/>
            <a:ext cx="43529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67737" y="4573577"/>
            <a:ext cx="2929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/>
              <a:t>Track </a:t>
            </a:r>
            <a:r>
              <a:rPr lang="de-DE" sz="2000" b="1" dirty="0" err="1" smtClean="0"/>
              <a:t>segment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resolution</a:t>
            </a:r>
            <a:r>
              <a:rPr lang="de-DE" sz="2000" b="1" dirty="0" smtClean="0"/>
              <a:t>:</a:t>
            </a:r>
            <a:br>
              <a:rPr lang="de-DE" sz="2000" b="1" dirty="0" smtClean="0"/>
            </a:br>
            <a:r>
              <a:rPr lang="el-GR" sz="2000" dirty="0" smtClean="0">
                <a:latin typeface="+mn-lt"/>
                <a:cs typeface="Arial"/>
              </a:rPr>
              <a:t>σ</a:t>
            </a:r>
            <a:r>
              <a:rPr lang="de-DE" sz="2000" dirty="0" smtClean="0">
                <a:latin typeface="+mn-lt"/>
                <a:cs typeface="Arial"/>
              </a:rPr>
              <a:t>(angle) = 2.1 </a:t>
            </a:r>
            <a:r>
              <a:rPr lang="de-DE" sz="2000" dirty="0" err="1" smtClean="0">
                <a:latin typeface="+mn-lt"/>
                <a:cs typeface="Arial"/>
              </a:rPr>
              <a:t>mrad</a:t>
            </a:r>
            <a:endParaRPr lang="de-DE" sz="2000" dirty="0" smtClean="0">
              <a:latin typeface="+mn-lt"/>
              <a:cs typeface="Arial"/>
            </a:endParaRPr>
          </a:p>
          <a:p>
            <a:pPr algn="ctr"/>
            <a:r>
              <a:rPr lang="el-GR" sz="2000" dirty="0">
                <a:cs typeface="Arial"/>
              </a:rPr>
              <a:t>σ</a:t>
            </a:r>
            <a:r>
              <a:rPr lang="de-DE" sz="2000" dirty="0" smtClean="0">
                <a:cs typeface="Arial"/>
              </a:rPr>
              <a:t>(</a:t>
            </a:r>
            <a:r>
              <a:rPr lang="de-DE" sz="2000" dirty="0" err="1" smtClean="0">
                <a:cs typeface="Arial"/>
              </a:rPr>
              <a:t>position</a:t>
            </a:r>
            <a:r>
              <a:rPr lang="de-DE" sz="2000" dirty="0" smtClean="0">
                <a:cs typeface="Arial"/>
              </a:rPr>
              <a:t>) = 0.21 </a:t>
            </a:r>
            <a:r>
              <a:rPr lang="el-GR" sz="2000" dirty="0" smtClean="0">
                <a:latin typeface="+mn-lt"/>
                <a:cs typeface="Times New Roman"/>
              </a:rPr>
              <a:t>μ</a:t>
            </a:r>
            <a:r>
              <a:rPr lang="de-DE" sz="2000" dirty="0" smtClean="0">
                <a:latin typeface="+mn-lt"/>
                <a:cs typeface="Times New Roman"/>
              </a:rPr>
              <a:t>m</a:t>
            </a:r>
            <a:endParaRPr lang="de-DE" sz="2000" dirty="0">
              <a:latin typeface="+mn-lt"/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60941"/>
            <a:ext cx="4728020" cy="422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Freihandform 105478"/>
          <p:cNvSpPr/>
          <p:nvPr/>
        </p:nvSpPr>
        <p:spPr>
          <a:xfrm>
            <a:off x="1472541" y="1121049"/>
            <a:ext cx="5201392" cy="3474193"/>
          </a:xfrm>
          <a:custGeom>
            <a:avLst/>
            <a:gdLst>
              <a:gd name="connsiteX0" fmla="*/ 0 w 5201392"/>
              <a:gd name="connsiteY0" fmla="*/ 2833434 h 3474193"/>
              <a:gd name="connsiteX1" fmla="*/ 308758 w 5201392"/>
              <a:gd name="connsiteY1" fmla="*/ 3462826 h 3474193"/>
              <a:gd name="connsiteX2" fmla="*/ 1318161 w 5201392"/>
              <a:gd name="connsiteY2" fmla="*/ 2999689 h 3474193"/>
              <a:gd name="connsiteX3" fmla="*/ 3158836 w 5201392"/>
              <a:gd name="connsiteY3" fmla="*/ 410868 h 3474193"/>
              <a:gd name="connsiteX4" fmla="*/ 4512623 w 5201392"/>
              <a:gd name="connsiteY4" fmla="*/ 30857 h 3474193"/>
              <a:gd name="connsiteX5" fmla="*/ 5201392 w 5201392"/>
              <a:gd name="connsiteY5" fmla="*/ 672125 h 347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1392" h="3474193">
                <a:moveTo>
                  <a:pt x="0" y="2833434"/>
                </a:moveTo>
                <a:cubicBezTo>
                  <a:pt x="44532" y="3134275"/>
                  <a:pt x="89064" y="3435117"/>
                  <a:pt x="308758" y="3462826"/>
                </a:cubicBezTo>
                <a:cubicBezTo>
                  <a:pt x="528452" y="3490535"/>
                  <a:pt x="843148" y="3508349"/>
                  <a:pt x="1318161" y="2999689"/>
                </a:cubicBezTo>
                <a:cubicBezTo>
                  <a:pt x="1793174" y="2491029"/>
                  <a:pt x="2626426" y="905673"/>
                  <a:pt x="3158836" y="410868"/>
                </a:cubicBezTo>
                <a:cubicBezTo>
                  <a:pt x="3691246" y="-83937"/>
                  <a:pt x="4172197" y="-12686"/>
                  <a:pt x="4512623" y="30857"/>
                </a:cubicBezTo>
                <a:cubicBezTo>
                  <a:pt x="4853049" y="74400"/>
                  <a:pt x="5027220" y="373262"/>
                  <a:pt x="5201392" y="672125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480" name="Textfeld 105479"/>
          <p:cNvSpPr txBox="1"/>
          <p:nvPr/>
        </p:nvSpPr>
        <p:spPr>
          <a:xfrm>
            <a:off x="1187624" y="5919663"/>
            <a:ext cx="694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Vertex </a:t>
            </a:r>
            <a:r>
              <a:rPr lang="de-DE" sz="2400" b="1" dirty="0" err="1" smtClean="0">
                <a:solidFill>
                  <a:srgbClr val="FF0000"/>
                </a:solidFill>
              </a:rPr>
              <a:t>position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resolution</a:t>
            </a:r>
            <a:r>
              <a:rPr lang="de-DE" sz="2400" b="1" dirty="0" smtClean="0">
                <a:solidFill>
                  <a:srgbClr val="FF0000"/>
                </a:solidFill>
              </a:rPr>
              <a:t>: </a:t>
            </a:r>
            <a:r>
              <a:rPr lang="de-D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de-DE" sz="2400" b="1" dirty="0" smtClean="0">
                <a:solidFill>
                  <a:srgbClr val="FF0000"/>
                </a:solidFill>
                <a:latin typeface="+mn-lt"/>
                <a:cs typeface="Times New Roman"/>
              </a:rPr>
              <a:t> 1</a:t>
            </a:r>
            <a:r>
              <a:rPr lang="el-GR" sz="2400" b="1" dirty="0" smtClean="0">
                <a:solidFill>
                  <a:srgbClr val="FF0000"/>
                </a:solidFill>
                <a:latin typeface="+mn-lt"/>
                <a:cs typeface="Times New Roman"/>
              </a:rPr>
              <a:t>μ</a:t>
            </a:r>
            <a:r>
              <a:rPr lang="de-DE" sz="2400" b="1" dirty="0" smtClean="0">
                <a:solidFill>
                  <a:srgbClr val="FF0000"/>
                </a:solidFill>
                <a:latin typeface="+mn-lt"/>
                <a:cs typeface="Times New Roman"/>
              </a:rPr>
              <a:t>m in </a:t>
            </a:r>
            <a:r>
              <a:rPr lang="de-DE" sz="2400" b="1" dirty="0" err="1" smtClean="0">
                <a:solidFill>
                  <a:srgbClr val="FF0000"/>
                </a:solidFill>
                <a:latin typeface="+mn-lt"/>
                <a:cs typeface="Times New Roman"/>
              </a:rPr>
              <a:t>transverse</a:t>
            </a:r>
            <a:r>
              <a:rPr lang="de-DE" sz="2400" b="1" dirty="0" smtClean="0">
                <a:solidFill>
                  <a:srgbClr val="FF0000"/>
                </a:solidFill>
                <a:latin typeface="+mn-lt"/>
                <a:cs typeface="Times New Roman"/>
              </a:rPr>
              <a:t> plane</a:t>
            </a:r>
            <a:endParaRPr lang="de-DE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F7C3B5-C20D-4F5B-BF8C-5B2617137657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059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/>
    </p:bld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1019</Words>
  <Application>Microsoft Office PowerPoint</Application>
  <PresentationFormat>Bildschirmpräsentation (4:3)</PresentationFormat>
  <Paragraphs>228</Paragraphs>
  <Slides>28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1" baseType="lpstr">
      <vt:lpstr>1_Larissa</vt:lpstr>
      <vt:lpstr>Equation</vt:lpstr>
      <vt:lpstr>Formel</vt:lpstr>
      <vt:lpstr>PowerPoint-Präsentation</vt:lpstr>
      <vt:lpstr>OPERA: Oscillation Project with Emulsion tRacking Apparatus</vt:lpstr>
      <vt:lpstr>OPERA - Overview</vt:lpstr>
      <vt:lpstr>CNGS beam (“pure” vμ) </vt:lpstr>
      <vt:lpstr>OPERA Beam Statistics:</vt:lpstr>
      <vt:lpstr>vτ Detection: Direct Observation of τ Decay Topology</vt:lpstr>
      <vt:lpstr>OPERA Target: Lead-Emulsion-Bricks </vt:lpstr>
      <vt:lpstr>OPERA - Detector</vt:lpstr>
      <vt:lpstr>Performance of Emulsion Detector (I)</vt:lpstr>
      <vt:lpstr>Performance of Emulsion Detector (II)</vt:lpstr>
      <vt:lpstr>Opera Event Analysis </vt:lpstr>
      <vt:lpstr>Brick Analysis</vt:lpstr>
      <vt:lpstr>Interaction Location: „Scan Back“ Method</vt:lpstr>
      <vt:lpstr>„Volume Scan“ and Vertex Reconstruction</vt:lpstr>
      <vt:lpstr>Status of Data Analysis</vt:lpstr>
      <vt:lpstr>Production of Charmed Hadrons</vt:lpstr>
      <vt:lpstr>Production of Charmed Hadrons</vt:lpstr>
      <vt:lpstr>vμ→ vτ Oscillation Analysis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vμ→ vτ Oscillation Analysis: Result</vt:lpstr>
      <vt:lpstr>Search for νμ→νe Oscillations </vt:lpstr>
      <vt:lpstr>Search for νμ→νe Oscillations: Results</vt:lpstr>
      <vt:lpstr>Analysis for νμ→νe non-standard oscillations</vt:lpstr>
      <vt:lpstr>OPERA 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LENA</dc:title>
  <dc:creator>Caren Hagner</dc:creator>
  <cp:lastModifiedBy>Caren Hagner</cp:lastModifiedBy>
  <cp:revision>267</cp:revision>
  <dcterms:created xsi:type="dcterms:W3CDTF">2012-05-14T16:22:26Z</dcterms:created>
  <dcterms:modified xsi:type="dcterms:W3CDTF">2013-09-16T21:17:54Z</dcterms:modified>
</cp:coreProperties>
</file>