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33" r:id="rId3"/>
    <p:sldMasterId id="2147484856" r:id="rId4"/>
    <p:sldMasterId id="2147485067" r:id="rId5"/>
    <p:sldMasterId id="2147485080" r:id="rId6"/>
    <p:sldMasterId id="2147485101" r:id="rId7"/>
    <p:sldMasterId id="2147485151" r:id="rId8"/>
    <p:sldMasterId id="2147485163" r:id="rId9"/>
    <p:sldMasterId id="2147485182" r:id="rId10"/>
    <p:sldMasterId id="2147485201" r:id="rId11"/>
    <p:sldMasterId id="2147485213" r:id="rId12"/>
    <p:sldMasterId id="2147485226" r:id="rId13"/>
    <p:sldMasterId id="2147485239" r:id="rId14"/>
    <p:sldMasterId id="2147485252" r:id="rId15"/>
  </p:sldMasterIdLst>
  <p:notesMasterIdLst>
    <p:notesMasterId r:id="rId50"/>
  </p:notesMasterIdLst>
  <p:sldIdLst>
    <p:sldId id="510" r:id="rId16"/>
    <p:sldId id="607" r:id="rId17"/>
    <p:sldId id="606" r:id="rId18"/>
    <p:sldId id="523" r:id="rId19"/>
    <p:sldId id="706" r:id="rId20"/>
    <p:sldId id="712" r:id="rId21"/>
    <p:sldId id="734" r:id="rId22"/>
    <p:sldId id="708" r:id="rId23"/>
    <p:sldId id="525" r:id="rId24"/>
    <p:sldId id="682" r:id="rId25"/>
    <p:sldId id="683" r:id="rId26"/>
    <p:sldId id="684" r:id="rId27"/>
    <p:sldId id="709" r:id="rId28"/>
    <p:sldId id="710" r:id="rId29"/>
    <p:sldId id="711" r:id="rId30"/>
    <p:sldId id="713" r:id="rId31"/>
    <p:sldId id="735" r:id="rId32"/>
    <p:sldId id="695" r:id="rId33"/>
    <p:sldId id="696" r:id="rId34"/>
    <p:sldId id="697" r:id="rId35"/>
    <p:sldId id="698" r:id="rId36"/>
    <p:sldId id="689" r:id="rId37"/>
    <p:sldId id="686" r:id="rId38"/>
    <p:sldId id="715" r:id="rId39"/>
    <p:sldId id="688" r:id="rId40"/>
    <p:sldId id="740" r:id="rId41"/>
    <p:sldId id="577" r:id="rId42"/>
    <p:sldId id="741" r:id="rId43"/>
    <p:sldId id="738" r:id="rId44"/>
    <p:sldId id="739" r:id="rId45"/>
    <p:sldId id="737" r:id="rId46"/>
    <p:sldId id="731" r:id="rId47"/>
    <p:sldId id="617" r:id="rId48"/>
    <p:sldId id="717" r:id="rId4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휴먼모음T" pitchFamily="18" charset="-127"/>
        <a:ea typeface="휴먼모음T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CCFF"/>
    <a:srgbClr val="99CC00"/>
    <a:srgbClr val="DDFFDD"/>
    <a:srgbClr val="FF6600"/>
    <a:srgbClr val="FFFF99"/>
    <a:srgbClr val="0033CC"/>
    <a:srgbClr val="000000"/>
    <a:srgbClr val="CCFF99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96226" autoAdjust="0"/>
  </p:normalViewPr>
  <p:slideViewPr>
    <p:cSldViewPr>
      <p:cViewPr>
        <p:scale>
          <a:sx n="70" d="100"/>
          <a:sy n="70" d="100"/>
        </p:scale>
        <p:origin x="-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3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24C11B-D954-4935-94E8-11395E674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8C8A4-1446-4F9B-AF77-8789F80C1B61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BEE74-4D50-41AF-BE78-C9E891D13C1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BAC3-4372-4BA8-BE92-EE196D2440E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9994-2451-4B15-87AD-38D4FCF5EC34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7DA47-17E1-42FD-BEEB-195C6AB6F9B9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7C3D-762B-430C-98B7-807441D9889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18E30-4D81-4A6A-A8A4-E3E20A6CF47E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7CF94-26F6-4639-9C9E-E86178686735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4036-4620-4E82-A9F8-8B9256B98A8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1F84-25C6-4B98-AE3C-3B77B0A0938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0959F-6DBE-40FA-8EAE-659025E6856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FFFFFF"/>
                </a:solidFill>
              </a:rPr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65579-DEF5-466D-8D3D-4EC31F946223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3CF1-1F5D-4616-95AC-E6BBE9180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1FCB-C297-4A1B-ABA9-4FE74D483CA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726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0377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312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6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87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634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3248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7721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5155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6307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630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fontAlgn="auto" latinLnBrk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kumimoji="0" lang="ko-KR" altLang="en-US" sz="32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129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726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03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312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654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87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6345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3248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7721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5155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6307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630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fontAlgn="auto" latinLnBrk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kumimoji="0" lang="ko-KR" altLang="en-US" sz="32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1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1FF3-20A6-48B2-80A6-C5276CBF29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726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0377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312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654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87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6345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3248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7721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5155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63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8FD83-7CC8-422F-BB31-F839E36B85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630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fontAlgn="auto" latinLnBrk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kumimoji="0" lang="ko-KR" altLang="en-US" sz="32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129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726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0377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312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654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587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6345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3248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77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F296-AEEF-4440-939C-7B663BC844E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5155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6307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772F-96AD-364D-BCA3-E61D3BE0F2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B3EC-C4B7-3345-9788-853611359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86304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fontAlgn="auto" latinLnBrk="0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kumimoji="0" lang="ko-KR" altLang="en-US" sz="3200">
              <a:solidFill>
                <a:prstClr val="black"/>
              </a:solidFill>
              <a:latin typeface="굴림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1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D6D8-9560-4528-AACA-98B56CD776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E0BD-3B99-4B96-95B0-DB62087B5FC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9DED-8D07-4A07-B5ED-D131DCC9412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7B69-82E8-4628-87ED-B2A9F9E284D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12A6-84C1-47D9-8E92-50260CD598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AF33-DE18-4843-850D-9713164BAD6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AC8C-A292-41D4-B36A-1736FF6F05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2F41-1B84-49A5-8BA0-2793B966EC5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70E9522-F1C7-4BEC-A420-47F5EE569F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5E209E7E-18F8-444E-8C9E-957A93AE1C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4BAC532-16AF-4301-9AD2-461C6C87DE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900682C-AD8C-4ACF-B929-7D0C5505C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C650D12-1BB9-46DD-83DA-08B89637C8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3EC8CF4-D5EA-4B8F-9039-AB97614A0F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8243658-C1A7-410D-A153-09D130D55F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38787940-BBBE-4B57-9DDE-AFE7302F5B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DA7FBF0-F134-4E3D-8787-6E40E21BF4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85664CF-7789-4E35-971F-E369164F3E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E3A72E6-1E47-4AD0-A4CB-6652BB0284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3BC9-B99C-4013-A8CD-C6136F62E1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AF5E-E1D2-4417-973B-581DFA2706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E671-5E30-410B-B1F0-D9B36CC6A85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60C0-C55B-45EA-8C71-3D683CB5DBF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4B505-1E95-4E9F-9815-776D9E591E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F25E-8429-4B80-9281-6D3BE03DC2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69AB-717D-4349-9F32-651EE4208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C985-A850-49F0-8739-E75EA22CEFC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F0785CA0-3D8C-4D2C-8FF7-F64AD638B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B95A1117-9FD6-4CAE-927C-9415A264E1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47E10E33-5034-4B57-8432-CF35EF359C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09E9600F-F34D-432F-8EBD-016267FE87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B3857F0-575F-4F25-8FC6-D93E2C4D06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76EC7B7C-97AD-4B9A-93E4-EE47F73C1F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682724A9-3F37-4990-9BC6-41874EED90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228FB78B-7D47-4923-8646-65A36F913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AAAC8A23-20C2-4315-A32F-348FC59DF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54C6A91-2E68-4460-80DA-78884F23C8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85B7A6EE-0AF7-4B0A-901A-75442CD0B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982C11DA-2FD6-42EF-AA2C-6278D6C03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ko-KR" altLang="ko-KR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ko-KR" altLang="ko-KR" sz="320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2519E-822C-4C7F-A435-6914A5EAAAF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78C1-5CD2-4310-B030-6AEC2635BCC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47D46-35FB-485A-8EC4-E338172A8A3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9A852-5737-416E-AC68-B33B9D217CF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F8C9E-1743-4C4F-90E0-337E299271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4F0C9-2899-44BD-A50C-9DC8AB1BF03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8327-F21B-41A3-80BC-19357FE7174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8334-24D2-4A90-938E-02CA43AFD15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E38B-23E2-497A-917B-55189E284DF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E30A3-A0FC-4C09-A5FC-BE8ED49083A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ko-KR" altLang="ko-KR" sz="32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E7B49-3F20-47B9-A218-54604EF2EAA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B071-D14A-41B9-8144-30170FCAD8A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61" r:id="rId9"/>
    <p:sldLayoutId id="2147484662" r:id="rId10"/>
    <p:sldLayoutId id="2147484663" r:id="rId11"/>
    <p:sldLayoutId id="2147484664" r:id="rId12"/>
    <p:sldLayoutId id="2147484665" r:id="rId13"/>
    <p:sldLayoutId id="2147484666" r:id="rId14"/>
    <p:sldLayoutId id="2147484667" r:id="rId15"/>
    <p:sldLayoutId id="2147484668" r:id="rId16"/>
    <p:sldLayoutId id="2147484669" r:id="rId17"/>
    <p:sldLayoutId id="2147484670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  <p:sldLayoutId id="2147485194" r:id="rId12"/>
    <p:sldLayoutId id="2147485195" r:id="rId13"/>
    <p:sldLayoutId id="2147485196" r:id="rId14"/>
    <p:sldLayoutId id="2147485197" r:id="rId15"/>
    <p:sldLayoutId id="2147485198" r:id="rId16"/>
    <p:sldLayoutId id="2147485199" r:id="rId17"/>
    <p:sldLayoutId id="2147485200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93CF1-1F5D-4616-95AC-E6BBE9180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2013-09-15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9DE1FCB-C297-4A1B-ABA9-4FE74D483CA9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1" r:id="rId10"/>
    <p:sldLayoutId id="21474852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6836772F-96AD-364D-BCA3-E61D3BE0F2C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9/15/2013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8922B3EC-C4B7-3345-9788-853611359416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1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6836772F-96AD-364D-BCA3-E61D3BE0F2C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9/15/2013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8922B3EC-C4B7-3345-9788-853611359416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1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  <p:sldLayoutId id="214748523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6836772F-96AD-364D-BCA3-E61D3BE0F2C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9/15/2013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8922B3EC-C4B7-3345-9788-853611359416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1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6836772F-96AD-364D-BCA3-E61D3BE0F2C9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9/15/2013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fld id="{8922B3EC-C4B7-3345-9788-853611359416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1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  <p:sldLayoutId id="21474852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Y.Itow@NP02, Kyoto, 27Sep-02</a:t>
            </a:r>
            <a:endParaRPr lang="en-US" altLang="ko-KR"/>
          </a:p>
        </p:txBody>
      </p:sp>
      <p:sp>
        <p:nvSpPr>
          <p:cNvPr id="545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B825B1-910D-4DDF-9886-27BC9658E8B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B51A9A6D-BAF8-4BD8-9F7A-F3B03552B9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  <p:sldLayoutId id="2147484871" r:id="rId15"/>
    <p:sldLayoutId id="2147484872" r:id="rId16"/>
    <p:sldLayoutId id="2147484873" r:id="rId17"/>
    <p:sldLayoutId id="2147484874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Y.Itow@NP02, Kyoto, 27Sep-02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8EFAB5-CA52-4D31-A802-4EE7227030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algn="ctr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A26A953-59F0-4A3A-A37B-8068B1AA830D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2" r:id="rId12"/>
    <p:sldLayoutId id="2147485093" r:id="rId13"/>
    <p:sldLayoutId id="2147485094" r:id="rId14"/>
    <p:sldLayoutId id="2147485095" r:id="rId15"/>
    <p:sldLayoutId id="2147485096" r:id="rId16"/>
    <p:sldLayoutId id="2147485097" r:id="rId17"/>
    <p:sldLayoutId id="2147485098" r:id="rId18"/>
    <p:sldLayoutId id="2147485099" r:id="rId19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  <p:sldLayoutId id="2147485103" r:id="rId2"/>
    <p:sldLayoutId id="2147485104" r:id="rId3"/>
    <p:sldLayoutId id="2147485105" r:id="rId4"/>
    <p:sldLayoutId id="2147485106" r:id="rId5"/>
    <p:sldLayoutId id="2147485107" r:id="rId6"/>
    <p:sldLayoutId id="2147485108" r:id="rId7"/>
    <p:sldLayoutId id="2147485109" r:id="rId8"/>
    <p:sldLayoutId id="2147485110" r:id="rId9"/>
    <p:sldLayoutId id="2147485111" r:id="rId10"/>
    <p:sldLayoutId id="2147485112" r:id="rId11"/>
    <p:sldLayoutId id="2147485113" r:id="rId12"/>
    <p:sldLayoutId id="2147485114" r:id="rId13"/>
    <p:sldLayoutId id="2147485115" r:id="rId14"/>
    <p:sldLayoutId id="2147485116" r:id="rId15"/>
    <p:sldLayoutId id="2147485117" r:id="rId16"/>
    <p:sldLayoutId id="2147485118" r:id="rId17"/>
    <p:sldLayoutId id="2147485119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latinLnBrk="0"/>
            <a:endParaRPr lang="en-US" altLang="ja-JP" smtClean="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latinLnBrk="0"/>
            <a:r>
              <a:rPr lang="en-US" altLang="ja-JP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Y.Itow@NP02, Kyoto, 27Sep-02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latinLnBrk="0"/>
            <a:fld id="{97DD29FA-7F69-4C68-A1BF-AD684F37387F}" type="slidenum">
              <a:rPr lang="en-US" altLang="ja-JP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latinLnBrk="0"/>
              <a:t>‹#›</a:t>
            </a:fld>
            <a:endParaRPr lang="en-US" altLang="ja-JP" smtClean="0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89F428-BFC7-4CFE-A64C-06AE091CDA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75" r:id="rId12"/>
    <p:sldLayoutId id="2147485176" r:id="rId13"/>
    <p:sldLayoutId id="2147485177" r:id="rId14"/>
    <p:sldLayoutId id="2147485178" r:id="rId15"/>
    <p:sldLayoutId id="2147485179" r:id="rId16"/>
    <p:sldLayoutId id="2147485180" r:id="rId17"/>
    <p:sldLayoutId id="2147485181" r:id="rId18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7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9.xml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9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yg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0" y="404937"/>
            <a:ext cx="9144000" cy="100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0"/>
            <a:r>
              <a:rPr kumimoji="0" lang="en-US" altLang="ko-KR" sz="3600" b="1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Results for the Neutrino Mixing Angle </a:t>
            </a:r>
            <a:r>
              <a:rPr kumimoji="0" lang="en-US" altLang="ko-KR" sz="3600" b="1" dirty="0" smtClean="0">
                <a:solidFill>
                  <a:schemeClr val="bg1"/>
                </a:solidFill>
                <a:latin typeface="Symbol" pitchFamily="18" charset="2"/>
                <a:ea typeface="굴림" pitchFamily="50" charset="-127"/>
              </a:rPr>
              <a:t>q</a:t>
            </a:r>
            <a:r>
              <a:rPr kumimoji="0" lang="en-US" altLang="ko-KR" sz="3600" b="1" baseline="-25000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13</a:t>
            </a:r>
            <a:r>
              <a:rPr kumimoji="0" lang="en-US" altLang="ko-KR" sz="3600" b="1" dirty="0" smtClean="0">
                <a:solidFill>
                  <a:schemeClr val="bg1"/>
                </a:solidFill>
                <a:latin typeface="Arial" pitchFamily="34" charset="0"/>
                <a:ea typeface="굴림" pitchFamily="50" charset="-127"/>
              </a:rPr>
              <a:t> from RENO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700808"/>
            <a:ext cx="9144000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 smtClean="0">
                <a:solidFill>
                  <a:schemeClr val="bg1"/>
                </a:solidFill>
                <a:latin typeface="Arial" charset="0"/>
              </a:rPr>
              <a:t>International School of Nuclear Physics, 35</a:t>
            </a:r>
            <a:r>
              <a:rPr lang="en-US" altLang="ko-KR" sz="2200" b="1" baseline="30000" dirty="0" smtClean="0">
                <a:solidFill>
                  <a:schemeClr val="bg1"/>
                </a:solidFill>
                <a:latin typeface="Arial" charset="0"/>
              </a:rPr>
              <a:t>th</a:t>
            </a:r>
            <a:r>
              <a:rPr lang="en-US" altLang="ko-KR" sz="2200" b="1" dirty="0" smtClean="0">
                <a:solidFill>
                  <a:schemeClr val="bg1"/>
                </a:solidFill>
                <a:latin typeface="Arial" charset="0"/>
              </a:rPr>
              <a:t> Course</a:t>
            </a:r>
          </a:p>
          <a:p>
            <a:pPr algn="ctr" latinLnBrk="0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 smtClean="0">
                <a:solidFill>
                  <a:schemeClr val="bg1"/>
                </a:solidFill>
                <a:latin typeface="Arial" charset="0"/>
              </a:rPr>
              <a:t>Neutrino Physics: Present and Future, </a:t>
            </a:r>
            <a:r>
              <a:rPr lang="en-US" altLang="ko-KR" sz="2200" b="1" dirty="0" err="1" smtClean="0">
                <a:solidFill>
                  <a:schemeClr val="bg1"/>
                </a:solidFill>
                <a:latin typeface="Arial" charset="0"/>
              </a:rPr>
              <a:t>Erice</a:t>
            </a:r>
            <a:r>
              <a:rPr lang="en-US" altLang="ko-KR" sz="2200" b="1" dirty="0" smtClean="0">
                <a:solidFill>
                  <a:schemeClr val="bg1"/>
                </a:solidFill>
                <a:latin typeface="Arial" charset="0"/>
              </a:rPr>
              <a:t>/Sicily, Sep. 16-24, 2013</a:t>
            </a:r>
          </a:p>
        </p:txBody>
      </p:sp>
      <p:pic>
        <p:nvPicPr>
          <p:cNvPr id="6" name="Picture 6" descr="센터로고-짙은색깔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6005513"/>
            <a:ext cx="34925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20072" y="5081350"/>
            <a:ext cx="396044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lnSpc>
                <a:spcPct val="80000"/>
              </a:lnSpc>
              <a:spcBef>
                <a:spcPct val="50000"/>
              </a:spcBef>
            </a:pPr>
            <a:r>
              <a:rPr lang="en-US" altLang="ko-KR" sz="2400" b="1" dirty="0" err="1" smtClean="0">
                <a:solidFill>
                  <a:schemeClr val="bg1"/>
                </a:solidFill>
                <a:latin typeface="Arial" charset="0"/>
              </a:rPr>
              <a:t>Soo</a:t>
            </a:r>
            <a:r>
              <a:rPr lang="en-US" altLang="ko-KR" sz="2400" b="1" dirty="0" smtClean="0">
                <a:solidFill>
                  <a:schemeClr val="bg1"/>
                </a:solidFill>
                <a:latin typeface="Arial" charset="0"/>
              </a:rPr>
              <a:t>-Bong Kim </a:t>
            </a:r>
          </a:p>
          <a:p>
            <a:pPr algn="ctr" latinLnBrk="0">
              <a:lnSpc>
                <a:spcPct val="80000"/>
              </a:lnSpc>
              <a:spcBef>
                <a:spcPct val="50000"/>
              </a:spcBef>
            </a:pPr>
            <a:r>
              <a:rPr lang="en-US" altLang="ko-KR" sz="2400" b="1" dirty="0" smtClean="0">
                <a:solidFill>
                  <a:schemeClr val="bg1"/>
                </a:solidFill>
                <a:latin typeface="Arial" charset="0"/>
              </a:rPr>
              <a:t>Seoul National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20888"/>
            <a:ext cx="504475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517525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Detection of Reactor Antineutrinos</a:t>
            </a:r>
            <a:endParaRPr lang="ko-KR" altLang="en-US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7940" name="Picture 53" descr="UNI0000110034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2320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341438"/>
            <a:ext cx="2514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7942" name="직선 화살표 연결선 18"/>
          <p:cNvCxnSpPr>
            <a:cxnSpLocks noChangeShapeType="1"/>
          </p:cNvCxnSpPr>
          <p:nvPr/>
        </p:nvCxnSpPr>
        <p:spPr bwMode="auto">
          <a:xfrm>
            <a:off x="5076825" y="1773238"/>
            <a:ext cx="50323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7943" name="직선 화살표 연결선 19"/>
          <p:cNvCxnSpPr>
            <a:cxnSpLocks noChangeShapeType="1"/>
          </p:cNvCxnSpPr>
          <p:nvPr/>
        </p:nvCxnSpPr>
        <p:spPr bwMode="auto">
          <a:xfrm rot="16200000" flipH="1">
            <a:off x="4968082" y="1881981"/>
            <a:ext cx="792162" cy="574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7944" name="Text Box 2"/>
          <p:cNvSpPr txBox="1">
            <a:spLocks noChangeArrowheads="1"/>
          </p:cNvSpPr>
          <p:nvPr/>
        </p:nvSpPr>
        <p:spPr bwMode="auto">
          <a:xfrm>
            <a:off x="5580063" y="184467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+ p  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굴림" pitchFamily="50" charset="-127"/>
                <a:sym typeface="Wingdings" pitchFamily="2" charset="2"/>
              </a:rPr>
              <a:t>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 D  +  </a:t>
            </a:r>
            <a:r>
              <a:rPr lang="en-US" altLang="ko-KR" sz="1800" b="1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(2.2 MeV) </a:t>
            </a:r>
            <a:endParaRPr lang="en-US" altLang="ko-KR" sz="18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5" name="Text Box 2"/>
          <p:cNvSpPr txBox="1">
            <a:spLocks noChangeArrowheads="1"/>
          </p:cNvSpPr>
          <p:nvPr/>
        </p:nvSpPr>
        <p:spPr bwMode="auto">
          <a:xfrm>
            <a:off x="4284663" y="908050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(prompt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6" name="타원 25"/>
          <p:cNvSpPr>
            <a:spLocks noChangeArrowheads="1"/>
          </p:cNvSpPr>
          <p:nvPr/>
        </p:nvSpPr>
        <p:spPr bwMode="auto">
          <a:xfrm>
            <a:off x="3924300" y="1268413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47" name="Text Box 2"/>
          <p:cNvSpPr txBox="1">
            <a:spLocks noChangeArrowheads="1"/>
          </p:cNvSpPr>
          <p:nvPr/>
        </p:nvSpPr>
        <p:spPr bwMode="auto">
          <a:xfrm>
            <a:off x="5148263" y="1547813"/>
            <a:ext cx="1028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~180 </a:t>
            </a:r>
            <a:r>
              <a:rPr lang="en-US" altLang="ko-KR" sz="1800" b="1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</a:t>
            </a:r>
            <a:endParaRPr lang="en-US" altLang="ko-KR" sz="1800" b="1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8" name="Text Box 2"/>
          <p:cNvSpPr txBox="1">
            <a:spLocks noChangeArrowheads="1"/>
          </p:cNvSpPr>
          <p:nvPr/>
        </p:nvSpPr>
        <p:spPr bwMode="auto">
          <a:xfrm>
            <a:off x="4499992" y="2060575"/>
            <a:ext cx="1249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~28 </a:t>
            </a:r>
            <a:r>
              <a:rPr lang="en-US" altLang="ko-KR" sz="1800" b="1" dirty="0" smtClean="0">
                <a:solidFill>
                  <a:srgbClr val="0033CC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s</a:t>
            </a:r>
          </a:p>
          <a:p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(0.1% </a:t>
            </a:r>
            <a:r>
              <a:rPr lang="en-US" altLang="ko-KR" sz="1800" b="1" dirty="0" err="1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18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rPr>
              <a:t>)</a:t>
            </a:r>
            <a:endParaRPr lang="en-US" altLang="ko-KR" sz="1800" b="1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49" name="Text Box 2"/>
          <p:cNvSpPr txBox="1">
            <a:spLocks noChangeArrowheads="1"/>
          </p:cNvSpPr>
          <p:nvPr/>
        </p:nvSpPr>
        <p:spPr bwMode="auto">
          <a:xfrm>
            <a:off x="6156325" y="1412875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FF9900"/>
                </a:solidFill>
                <a:latin typeface="Arial" pitchFamily="34" charset="0"/>
                <a:ea typeface="굴림" pitchFamily="50" charset="-127"/>
              </a:rPr>
              <a:t>(delayed signal)</a:t>
            </a:r>
            <a:endParaRPr lang="en-US" altLang="ko-KR" sz="1800" b="1">
              <a:solidFill>
                <a:srgbClr val="FF99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50" name="Text Box 2"/>
          <p:cNvSpPr txBox="1">
            <a:spLocks noChangeArrowheads="1"/>
          </p:cNvSpPr>
          <p:nvPr/>
        </p:nvSpPr>
        <p:spPr bwMode="auto">
          <a:xfrm>
            <a:off x="5724525" y="2420938"/>
            <a:ext cx="3095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+ Gd  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굴림" pitchFamily="50" charset="-127"/>
                <a:sym typeface="Wingdings" pitchFamily="2" charset="2"/>
              </a:rPr>
              <a:t>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 Gd +  </a:t>
            </a:r>
            <a:r>
              <a:rPr lang="en-US" altLang="ko-KR" sz="1800" b="1">
                <a:solidFill>
                  <a:srgbClr val="000000"/>
                </a:solidFill>
                <a:latin typeface="Symbol" pitchFamily="18" charset="2"/>
                <a:ea typeface="굴림" pitchFamily="50" charset="-127"/>
              </a:rPr>
              <a:t>g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‘s (8 MeV) </a:t>
            </a:r>
            <a:endParaRPr lang="en-US" altLang="ko-KR" sz="18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7951" name="타원 17"/>
          <p:cNvSpPr>
            <a:spLocks noChangeArrowheads="1"/>
          </p:cNvSpPr>
          <p:nvPr/>
        </p:nvSpPr>
        <p:spPr bwMode="auto">
          <a:xfrm>
            <a:off x="6948488" y="1844675"/>
            <a:ext cx="360362" cy="360363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52" name="타원 21"/>
          <p:cNvSpPr>
            <a:spLocks noChangeArrowheads="1"/>
          </p:cNvSpPr>
          <p:nvPr/>
        </p:nvSpPr>
        <p:spPr bwMode="auto">
          <a:xfrm>
            <a:off x="7308850" y="2420938"/>
            <a:ext cx="431800" cy="431800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7953" name="Text Box 2"/>
          <p:cNvSpPr txBox="1">
            <a:spLocks noChangeArrowheads="1"/>
          </p:cNvSpPr>
          <p:nvPr/>
        </p:nvSpPr>
        <p:spPr bwMode="auto">
          <a:xfrm>
            <a:off x="4716463" y="2924175"/>
            <a:ext cx="42481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b="1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 Neutrino energy measurement </a:t>
            </a:r>
            <a:endParaRPr lang="en-US" altLang="ko-KR" sz="2000" b="1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6795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429000"/>
            <a:ext cx="43211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437063"/>
            <a:ext cx="2663776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타원 25"/>
          <p:cNvSpPr>
            <a:spLocks noChangeArrowheads="1"/>
          </p:cNvSpPr>
          <p:nvPr/>
        </p:nvSpPr>
        <p:spPr bwMode="auto">
          <a:xfrm>
            <a:off x="5292080" y="3429000"/>
            <a:ext cx="576263" cy="576262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latinLnBrk="0"/>
            <a:endParaRPr lang="ko-KR" altLang="en-US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79512" y="908720"/>
            <a:ext cx="43434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altLang="ko-KR" sz="2000" dirty="0" smtClean="0">
                <a:solidFill>
                  <a:srgbClr val="000000"/>
                </a:solidFill>
                <a:latin typeface="Arial" pitchFamily="34" charset="0"/>
              </a:rPr>
              <a:t> Recipe of Liquid </a:t>
            </a:r>
            <a:r>
              <a:rPr lang="en-US" altLang="ko-KR" sz="2000" dirty="0" err="1" smtClean="0">
                <a:solidFill>
                  <a:srgbClr val="000000"/>
                </a:solidFill>
                <a:latin typeface="Arial" pitchFamily="34" charset="0"/>
              </a:rPr>
              <a:t>Scintillator</a:t>
            </a:r>
            <a:endParaRPr lang="en-US" altLang="ko-KR" sz="20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01059" name="Group 3"/>
          <p:cNvGraphicFramePr>
            <a:graphicFrameLocks noGrp="1"/>
          </p:cNvGraphicFramePr>
          <p:nvPr/>
        </p:nvGraphicFramePr>
        <p:xfrm>
          <a:off x="179512" y="1412776"/>
          <a:ext cx="6408712" cy="767437"/>
        </p:xfrm>
        <a:graphic>
          <a:graphicData uri="http://schemas.openxmlformats.org/drawingml/2006/table">
            <a:tbl>
              <a:tblPr/>
              <a:tblGrid>
                <a:gridCol w="1656184"/>
                <a:gridCol w="1872208"/>
                <a:gridCol w="2880320"/>
              </a:tblGrid>
              <a:tr h="287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Solvent &amp; Flour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WLS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Gd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-compound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PPO +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Bis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-MSB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0.1% 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Gd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 + (TMHA)</a:t>
                      </a:r>
                      <a:r>
                        <a:rPr kumimoji="1" lang="en-US" altLang="ko-K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휴먼모음T" pitchFamily="18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10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488" y="0"/>
            <a:ext cx="251151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1080" name="Rectangle 24"/>
          <p:cNvSpPr>
            <a:spLocks noChangeArrowheads="1"/>
          </p:cNvSpPr>
          <p:nvPr/>
        </p:nvSpPr>
        <p:spPr bwMode="auto">
          <a:xfrm>
            <a:off x="179388" y="160884"/>
            <a:ext cx="6119812" cy="53181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 smtClean="0">
                <a:solidFill>
                  <a:srgbClr val="000000"/>
                </a:solidFill>
                <a:latin typeface="Arial" pitchFamily="34" charset="0"/>
              </a:rPr>
              <a:t>Gd Loaded Liquid Scintillator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179512" y="2376264"/>
            <a:ext cx="8784976" cy="4481736"/>
            <a:chOff x="179512" y="2376264"/>
            <a:chExt cx="8784976" cy="4481736"/>
          </a:xfrm>
        </p:grpSpPr>
        <p:pic>
          <p:nvPicPr>
            <p:cNvPr id="53760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3240044"/>
              <a:ext cx="6021123" cy="361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3092"/>
            <p:cNvSpPr txBox="1">
              <a:spLocks noChangeArrowheads="1"/>
            </p:cNvSpPr>
            <p:nvPr/>
          </p:nvSpPr>
          <p:spPr bwMode="auto">
            <a:xfrm>
              <a:off x="179512" y="2880320"/>
              <a:ext cx="7200800" cy="33855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Arial" charset="0"/>
                <a:buChar char="•"/>
                <a:defRPr/>
              </a:pP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Stable light yield (~250 </a:t>
              </a:r>
              <a:r>
                <a:rPr kumimoji="0" lang="en-US" altLang="ko-KR" sz="16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pe</a:t>
              </a: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kumimoji="0" lang="en-US" altLang="ko-KR" sz="16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MeV</a:t>
              </a: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) , transparency &amp; </a:t>
              </a:r>
              <a:r>
                <a:rPr kumimoji="0" lang="en-US" altLang="ko-KR" sz="16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Gd</a:t>
              </a:r>
              <a:r>
                <a:rPr kumimoji="0" lang="en-US" altLang="ko-KR" sz="16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concentration (0.11%)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79512" y="2376264"/>
              <a:ext cx="4320480" cy="406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atinLnBrk="0">
                <a:spcBef>
                  <a:spcPct val="50000"/>
                </a:spcBef>
                <a:buFont typeface="Wingdings" pitchFamily="2" charset="2"/>
                <a:buChar char="q"/>
              </a:pPr>
              <a:r>
                <a:rPr lang="en-US" altLang="ko-KR" sz="2000" dirty="0" smtClean="0">
                  <a:solidFill>
                    <a:srgbClr val="000000"/>
                  </a:solidFill>
                  <a:latin typeface="Arial" pitchFamily="34" charset="0"/>
                </a:rPr>
                <a:t> Steady properties of  </a:t>
              </a:r>
              <a:r>
                <a:rPr lang="en-US" altLang="ko-KR" sz="2000" dirty="0" err="1" smtClean="0">
                  <a:solidFill>
                    <a:srgbClr val="000000"/>
                  </a:solidFill>
                  <a:latin typeface="Arial" pitchFamily="34" charset="0"/>
                </a:rPr>
                <a:t>Gd</a:t>
              </a:r>
              <a:r>
                <a:rPr lang="en-US" altLang="ko-KR" sz="2000" dirty="0" smtClean="0">
                  <a:solidFill>
                    <a:srgbClr val="000000"/>
                  </a:solidFill>
                  <a:latin typeface="Arial" pitchFamily="34" charset="0"/>
                </a:rPr>
                <a:t>-LS </a:t>
              </a:r>
              <a:endParaRPr lang="en-US" altLang="ko-KR" sz="16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092280" y="4509120"/>
              <a:ext cx="1872208" cy="584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1600" b="1" dirty="0" smtClean="0">
                  <a:solidFill>
                    <a:srgbClr val="000000"/>
                  </a:solidFill>
                  <a:latin typeface="Arial" pitchFamily="34" charset="0"/>
                </a:rPr>
                <a:t>NIM A, 707, 45-53 (2013. 4. 11)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80" name="Rectangle 24"/>
          <p:cNvSpPr>
            <a:spLocks noChangeArrowheads="1"/>
          </p:cNvSpPr>
          <p:nvPr/>
        </p:nvSpPr>
        <p:spPr bwMode="auto">
          <a:xfrm>
            <a:off x="323528" y="188640"/>
            <a:ext cx="8352928" cy="53181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 dirty="0" smtClean="0">
                <a:solidFill>
                  <a:srgbClr val="000000"/>
                </a:solidFill>
                <a:latin typeface="Arial" pitchFamily="34" charset="0"/>
              </a:rPr>
              <a:t>Neutron Capture by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Arial" pitchFamily="34" charset="0"/>
              </a:rPr>
              <a:t>Gd</a:t>
            </a:r>
            <a:endParaRPr lang="en-US" altLang="ko-KR" sz="2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720"/>
            <a:ext cx="43534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84297"/>
            <a:ext cx="4319151" cy="292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975" y="908720"/>
            <a:ext cx="4376513" cy="29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229" y="3861048"/>
            <a:ext cx="4353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39552" y="260648"/>
            <a:ext cx="8015288" cy="504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Energy Calibration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2" name="그룹 25"/>
          <p:cNvGrpSpPr/>
          <p:nvPr/>
        </p:nvGrpSpPr>
        <p:grpSpPr>
          <a:xfrm>
            <a:off x="0" y="1052736"/>
            <a:ext cx="4931409" cy="4998747"/>
            <a:chOff x="0" y="1340768"/>
            <a:chExt cx="4931409" cy="4998747"/>
          </a:xfrm>
        </p:grpSpPr>
        <p:pic>
          <p:nvPicPr>
            <p:cNvPr id="356356" name="Picture 4" descr="http://reno01.snu.ac.kr/~reno/wiki/images/6/6d/Far_detector_rati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56792"/>
              <a:ext cx="4931409" cy="4782723"/>
            </a:xfrm>
            <a:prstGeom prst="rect">
              <a:avLst/>
            </a:prstGeom>
            <a:noFill/>
          </p:spPr>
        </p:pic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1331640" y="1340768"/>
              <a:ext cx="20132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24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Far Detector</a:t>
              </a:r>
              <a:endParaRPr kumimoji="0" lang="ko-KR" altLang="en-US" sz="24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3" name="그룹 27"/>
          <p:cNvGrpSpPr/>
          <p:nvPr/>
        </p:nvGrpSpPr>
        <p:grpSpPr>
          <a:xfrm>
            <a:off x="4494700" y="1095127"/>
            <a:ext cx="4900275" cy="4926162"/>
            <a:chOff x="4494700" y="1383159"/>
            <a:chExt cx="4900275" cy="4926162"/>
          </a:xfrm>
        </p:grpSpPr>
        <p:pic>
          <p:nvPicPr>
            <p:cNvPr id="356358" name="Picture 6" descr="http://reno01.snu.ac.kr/~reno/wiki/images/3/3c/Near_detector_rati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4700" y="1556793"/>
              <a:ext cx="4900275" cy="4752528"/>
            </a:xfrm>
            <a:prstGeom prst="rect">
              <a:avLst/>
            </a:prstGeom>
            <a:noFill/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5868144" y="1383159"/>
              <a:ext cx="22322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24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Near Detector</a:t>
              </a:r>
              <a:endParaRPr kumimoji="0" lang="ko-KR" altLang="en-US" sz="24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39750" y="331912"/>
            <a:ext cx="8015288" cy="504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Energy Calibration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4644008" y="1484784"/>
            <a:ext cx="4438206" cy="4104456"/>
            <a:chOff x="4644008" y="911486"/>
            <a:chExt cx="4294190" cy="4164554"/>
          </a:xfrm>
        </p:grpSpPr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7219260" y="4274512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800" b="1" dirty="0" err="1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Cf</a:t>
              </a:r>
              <a:r>
                <a:rPr kumimoji="0"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252</a:t>
              </a:r>
              <a:endParaRPr kumimoji="0" lang="ko-KR" altLang="en-US" sz="18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7052548" y="4571836"/>
              <a:ext cx="15824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(2.2/7.8 </a:t>
              </a:r>
              <a:r>
                <a:rPr kumimoji="0" lang="en-US" altLang="ko-KR" sz="1800" b="1" dirty="0" err="1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MeV</a:t>
              </a:r>
              <a:r>
                <a:rPr kumimoji="0" lang="en-US" altLang="ko-KR" sz="1800" b="1" dirty="0" smtClean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)</a:t>
              </a:r>
              <a:endParaRPr kumimoji="0" lang="ko-KR" altLang="en-US" sz="18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236546" name="Picture 2" descr="http://reno01.snu.ac.kr/~reno/wiki/images/b/bf/Ge_far.vs.near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4008" y="911486"/>
              <a:ext cx="4294190" cy="4164554"/>
            </a:xfrm>
            <a:prstGeom prst="rect">
              <a:avLst/>
            </a:prstGeom>
            <a:noFill/>
          </p:spPr>
        </p:pic>
        <p:grpSp>
          <p:nvGrpSpPr>
            <p:cNvPr id="3" name="그룹 23"/>
            <p:cNvGrpSpPr/>
            <p:nvPr/>
          </p:nvGrpSpPr>
          <p:grpSpPr>
            <a:xfrm>
              <a:off x="7020272" y="2204864"/>
              <a:ext cx="1377300" cy="666656"/>
              <a:chOff x="6867108" y="1475492"/>
              <a:chExt cx="1377300" cy="666656"/>
            </a:xfrm>
          </p:grpSpPr>
          <p:sp>
            <p:nvSpPr>
              <p:cNvPr id="20" name="TextBox 6"/>
              <p:cNvSpPr txBox="1">
                <a:spLocks noChangeArrowheads="1"/>
              </p:cNvSpPr>
              <p:nvPr/>
            </p:nvSpPr>
            <p:spPr bwMode="auto">
              <a:xfrm>
                <a:off x="6963288" y="1475492"/>
                <a:ext cx="8130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Ge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68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6867108" y="1772816"/>
                <a:ext cx="13773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(1,022 </a:t>
                </a:r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keV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)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4" name="그룹 32"/>
          <p:cNvGrpSpPr/>
          <p:nvPr/>
        </p:nvGrpSpPr>
        <p:grpSpPr>
          <a:xfrm>
            <a:off x="107504" y="1484784"/>
            <a:ext cx="4462805" cy="4104456"/>
            <a:chOff x="2915816" y="2753544"/>
            <a:chExt cx="4462805" cy="4104456"/>
          </a:xfrm>
        </p:grpSpPr>
        <p:pic>
          <p:nvPicPr>
            <p:cNvPr id="236550" name="Picture 6" descr="http://reno01.snu.ac.kr/~reno/wiki/images/c/c0/Cf_far.vs.ne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2753544"/>
              <a:ext cx="4397237" cy="4104456"/>
            </a:xfrm>
            <a:prstGeom prst="rect">
              <a:avLst/>
            </a:prstGeom>
            <a:noFill/>
          </p:spPr>
        </p:pic>
        <p:grpSp>
          <p:nvGrpSpPr>
            <p:cNvPr id="5" name="그룹 31"/>
            <p:cNvGrpSpPr/>
            <p:nvPr/>
          </p:nvGrpSpPr>
          <p:grpSpPr>
            <a:xfrm>
              <a:off x="5796137" y="4221088"/>
              <a:ext cx="1582484" cy="666656"/>
              <a:chOff x="7052549" y="4274512"/>
              <a:chExt cx="1582484" cy="666656"/>
            </a:xfrm>
          </p:grpSpPr>
          <p:sp>
            <p:nvSpPr>
              <p:cNvPr id="30" name="TextBox 6"/>
              <p:cNvSpPr txBox="1">
                <a:spLocks noChangeArrowheads="1"/>
              </p:cNvSpPr>
              <p:nvPr/>
            </p:nvSpPr>
            <p:spPr bwMode="auto">
              <a:xfrm>
                <a:off x="7219260" y="4274512"/>
                <a:ext cx="8771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Cf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252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  <p:sp>
            <p:nvSpPr>
              <p:cNvPr id="31" name="TextBox 6"/>
              <p:cNvSpPr txBox="1">
                <a:spLocks noChangeArrowheads="1"/>
              </p:cNvSpPr>
              <p:nvPr/>
            </p:nvSpPr>
            <p:spPr bwMode="auto">
              <a:xfrm>
                <a:off x="7052549" y="4571836"/>
                <a:ext cx="15824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(2.2/8.0 </a:t>
                </a:r>
                <a:r>
                  <a:rPr kumimoji="0" lang="en-US" altLang="ko-KR" sz="1800" b="1" dirty="0" err="1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MeV</a:t>
                </a:r>
                <a:r>
                  <a:rPr kumimoji="0"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)</a:t>
                </a:r>
                <a:endParaRPr kumimoji="0" lang="ko-KR" altLang="en-US" sz="1800" b="1" dirty="0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80" name="Rectangle 24"/>
          <p:cNvSpPr>
            <a:spLocks noChangeArrowheads="1"/>
          </p:cNvSpPr>
          <p:nvPr/>
        </p:nvSpPr>
        <p:spPr bwMode="auto">
          <a:xfrm>
            <a:off x="323528" y="188640"/>
            <a:ext cx="8352928" cy="53181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800" b="1" dirty="0" smtClean="0">
                <a:solidFill>
                  <a:srgbClr val="000000"/>
                </a:solidFill>
                <a:latin typeface="Arial" pitchFamily="34" charset="0"/>
              </a:rPr>
              <a:t>Detector Stability of Energy Scale</a:t>
            </a:r>
          </a:p>
        </p:txBody>
      </p:sp>
      <p:sp>
        <p:nvSpPr>
          <p:cNvPr id="7" name="Text Box 3092"/>
          <p:cNvSpPr txBox="1">
            <a:spLocks noChangeArrowheads="1"/>
          </p:cNvSpPr>
          <p:nvPr/>
        </p:nvSpPr>
        <p:spPr bwMode="auto">
          <a:xfrm>
            <a:off x="467544" y="908720"/>
            <a:ext cx="828092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IBD candidate’s delayed signals (neutron capture by </a:t>
            </a:r>
            <a:r>
              <a:rPr kumimoji="0" lang="en-US" altLang="ko-KR" sz="24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kumimoji="0" lang="en-US" altLang="ko-KR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pic>
        <p:nvPicPr>
          <p:cNvPr id="6" name="Picture 6" descr="both_s2_stabilit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930"/>
            <a:ext cx="9144000" cy="5422070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918346" y="1635470"/>
            <a:ext cx="2149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preliminary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69864"/>
            <a:ext cx="25146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3092"/>
          <p:cNvSpPr txBox="1">
            <a:spLocks noChangeArrowheads="1"/>
          </p:cNvSpPr>
          <p:nvPr/>
        </p:nvSpPr>
        <p:spPr bwMode="auto">
          <a:xfrm>
            <a:off x="467544" y="1539369"/>
            <a:ext cx="8352928" cy="135421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Prompt signal (e</a:t>
            </a:r>
            <a:r>
              <a:rPr kumimoji="0" lang="en-US" altLang="ko-KR" sz="2000" kern="0" baseline="30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 1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’s + e</a:t>
            </a:r>
            <a:r>
              <a:rPr kumimoji="0" lang="en-US" altLang="ko-KR" sz="2000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kinetic energy (E = 1~10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Delayed signal (n)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  8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’s from neutron’s capture by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Gd</a:t>
            </a:r>
            <a:endParaRPr kumimoji="0" lang="en-US" altLang="ko-KR" sz="2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8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en-US" altLang="ko-KR" sz="2000" b="1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~26 </a:t>
            </a:r>
            <a:r>
              <a:rPr lang="en-US" altLang="ko-KR" sz="2000" b="1" dirty="0" smtClean="0">
                <a:solidFill>
                  <a:srgbClr val="FF6600"/>
                </a:solidFill>
                <a:latin typeface="Symbol" pitchFamily="18" charset="2"/>
                <a:ea typeface="굴림" pitchFamily="50" charset="-127"/>
              </a:rPr>
              <a:t>m</a:t>
            </a:r>
            <a:r>
              <a:rPr lang="en-US" altLang="ko-KR" sz="2000" b="1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s (0.1% </a:t>
            </a:r>
            <a:r>
              <a:rPr lang="en-US" altLang="ko-KR" sz="2000" b="1" dirty="0" err="1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2000" b="1" dirty="0" smtClean="0">
                <a:solidFill>
                  <a:srgbClr val="FF6600"/>
                </a:solidFill>
                <a:latin typeface="Arial" pitchFamily="34" charset="0"/>
                <a:ea typeface="굴림" pitchFamily="50" charset="-127"/>
              </a:rPr>
              <a:t>) in LS</a:t>
            </a:r>
            <a:endParaRPr lang="en-US" altLang="ko-KR" sz="2000" b="1" dirty="0" smtClean="0">
              <a:solidFill>
                <a:srgbClr val="FF6600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그룹 17"/>
          <p:cNvGrpSpPr/>
          <p:nvPr/>
        </p:nvGrpSpPr>
        <p:grpSpPr>
          <a:xfrm>
            <a:off x="323528" y="3356992"/>
            <a:ext cx="3816424" cy="2940250"/>
            <a:chOff x="323528" y="3356992"/>
            <a:chExt cx="3816424" cy="2940250"/>
          </a:xfrm>
        </p:grpSpPr>
        <p:pic>
          <p:nvPicPr>
            <p:cNvPr id="51" name="그림 9" descr="제목 없음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3717032"/>
              <a:ext cx="3816424" cy="258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331640" y="3356992"/>
              <a:ext cx="18722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800" b="1" dirty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  </a:t>
              </a:r>
              <a:r>
                <a:rPr lang="en-US" altLang="ko-KR" sz="1800" b="1" dirty="0" smtClean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Prompt Signal </a:t>
              </a:r>
              <a:endParaRPr lang="ko-KR" altLang="en-US" sz="1800" b="1" dirty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237232" y="233462"/>
            <a:ext cx="6719144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IBD Event Signature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3" name="그룹 21"/>
          <p:cNvGrpSpPr/>
          <p:nvPr/>
        </p:nvGrpSpPr>
        <p:grpSpPr>
          <a:xfrm>
            <a:off x="4139952" y="3068960"/>
            <a:ext cx="4608512" cy="3276697"/>
            <a:chOff x="4139952" y="3068960"/>
            <a:chExt cx="4608512" cy="3276697"/>
          </a:xfrm>
        </p:grpSpPr>
        <p:grpSp>
          <p:nvGrpSpPr>
            <p:cNvPr id="4" name="그룹 18"/>
            <p:cNvGrpSpPr/>
            <p:nvPr/>
          </p:nvGrpSpPr>
          <p:grpSpPr>
            <a:xfrm>
              <a:off x="4827495" y="3356992"/>
              <a:ext cx="3920969" cy="2988665"/>
              <a:chOff x="4827495" y="3356992"/>
              <a:chExt cx="3920969" cy="2988665"/>
            </a:xfrm>
          </p:grpSpPr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27495" y="3645025"/>
                <a:ext cx="3920969" cy="2700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084168" y="3356992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1800" b="1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Delayed Signal </a:t>
                </a:r>
                <a:endParaRPr lang="ko-KR" altLang="en-US" sz="1800" b="1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139952" y="3068960"/>
              <a:ext cx="100811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4800" dirty="0" smtClean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→</a:t>
              </a:r>
              <a:r>
                <a:rPr lang="en-US" altLang="ko-KR" sz="3200" dirty="0" smtClean="0"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3200" dirty="0"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4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251520" y="2924944"/>
            <a:ext cx="2477042" cy="3284984"/>
            <a:chOff x="251520" y="2924944"/>
            <a:chExt cx="2477042" cy="3284984"/>
          </a:xfrm>
        </p:grpSpPr>
        <p:pic>
          <p:nvPicPr>
            <p:cNvPr id="19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789040"/>
              <a:ext cx="2477042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3092"/>
            <p:cNvSpPr txBox="1">
              <a:spLocks noChangeArrowheads="1"/>
            </p:cNvSpPr>
            <p:nvPr/>
          </p:nvSpPr>
          <p:spPr bwMode="auto">
            <a:xfrm>
              <a:off x="683568" y="2924944"/>
              <a:ext cx="1368152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ja-JP" sz="18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Accidentals</a:t>
              </a:r>
              <a:endParaRPr kumimoji="0" lang="en-US" altLang="ko-K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1237232" y="233462"/>
            <a:ext cx="6719144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Backgrounds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18" name="Text Box 3092"/>
          <p:cNvSpPr txBox="1">
            <a:spLocks noChangeArrowheads="1"/>
          </p:cNvSpPr>
          <p:nvPr/>
        </p:nvSpPr>
        <p:spPr bwMode="auto">
          <a:xfrm>
            <a:off x="251520" y="1005696"/>
            <a:ext cx="8568952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Accidental coincidence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between prompt and delayed signals 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Fast neutrons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produced by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muons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 from surrounding rocks and inside  detector   (n scattering : prompt,    n capture : delayed)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kern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Li/</a:t>
            </a:r>
            <a:r>
              <a:rPr kumimoji="0" lang="en-US" altLang="ko-KR" sz="2000" b="1" kern="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kumimoji="0"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kumimoji="0" lang="en-US" altLang="ko-KR" sz="2000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-n followers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produced by cosmic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muon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kern="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spallation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endParaRPr lang="en-US" altLang="ko-KR" sz="2000" b="1" dirty="0" smtClean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3" name="그룹 61"/>
          <p:cNvGrpSpPr/>
          <p:nvPr/>
        </p:nvGrpSpPr>
        <p:grpSpPr>
          <a:xfrm>
            <a:off x="1115616" y="3140968"/>
            <a:ext cx="1656184" cy="3528392"/>
            <a:chOff x="1115616" y="3140968"/>
            <a:chExt cx="1656184" cy="3528392"/>
          </a:xfrm>
        </p:grpSpPr>
        <p:grpSp>
          <p:nvGrpSpPr>
            <p:cNvPr id="4" name="그룹 70"/>
            <p:cNvGrpSpPr/>
            <p:nvPr/>
          </p:nvGrpSpPr>
          <p:grpSpPr>
            <a:xfrm>
              <a:off x="2339752" y="3140968"/>
              <a:ext cx="432048" cy="3528392"/>
              <a:chOff x="2339752" y="2924944"/>
              <a:chExt cx="432048" cy="3528392"/>
            </a:xfrm>
          </p:grpSpPr>
          <p:cxnSp>
            <p:nvCxnSpPr>
              <p:cNvPr id="24" name="직선 화살표 연결선 23"/>
              <p:cNvCxnSpPr/>
              <p:nvPr/>
            </p:nvCxnSpPr>
            <p:spPr bwMode="auto">
              <a:xfrm flipH="1">
                <a:off x="2483768" y="3140968"/>
                <a:ext cx="216024" cy="331236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33" name="TextBox 32"/>
              <p:cNvSpPr txBox="1"/>
              <p:nvPr/>
            </p:nvSpPr>
            <p:spPr>
              <a:xfrm>
                <a:off x="2339752" y="29249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FF6600"/>
                    </a:solidFill>
                    <a:latin typeface="Symbol" pitchFamily="18" charset="2"/>
                    <a:ea typeface="굴림" pitchFamily="50" charset="-127"/>
                    <a:cs typeface="Arial"/>
                  </a:rPr>
                  <a:t>m </a:t>
                </a:r>
                <a:endParaRPr lang="ko-KR" altLang="en-US" sz="2400" b="1" dirty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endParaRPr>
              </a:p>
            </p:txBody>
          </p:sp>
        </p:grpSp>
        <p:grpSp>
          <p:nvGrpSpPr>
            <p:cNvPr id="5" name="그룹 71"/>
            <p:cNvGrpSpPr/>
            <p:nvPr/>
          </p:nvGrpSpPr>
          <p:grpSpPr>
            <a:xfrm>
              <a:off x="1115616" y="4581128"/>
              <a:ext cx="1512168" cy="965721"/>
              <a:chOff x="1115616" y="4365104"/>
              <a:chExt cx="1512168" cy="965721"/>
            </a:xfrm>
          </p:grpSpPr>
          <p:cxnSp>
            <p:nvCxnSpPr>
              <p:cNvPr id="27" name="직선 화살표 연결선 26"/>
              <p:cNvCxnSpPr/>
              <p:nvPr/>
            </p:nvCxnSpPr>
            <p:spPr bwMode="auto">
              <a:xfrm flipH="1">
                <a:off x="1547664" y="4653136"/>
                <a:ext cx="1080120" cy="43204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051720" y="43651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n </a:t>
                </a:r>
                <a:endParaRPr lang="ko-KR" altLang="en-US" sz="2400" b="1" dirty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15616" y="4869160"/>
                <a:ext cx="6480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000" b="1" dirty="0" err="1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Gd</a:t>
                </a:r>
                <a:r>
                  <a:rPr lang="en-US" altLang="ko-KR" sz="2400" b="1" dirty="0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 </a:t>
                </a:r>
                <a:endParaRPr lang="ko-KR" altLang="en-US" sz="2400" b="1" dirty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endParaRPr>
              </a:p>
            </p:txBody>
          </p:sp>
        </p:grpSp>
      </p:grpSp>
      <p:grpSp>
        <p:nvGrpSpPr>
          <p:cNvPr id="6" name="그룹 69"/>
          <p:cNvGrpSpPr/>
          <p:nvPr/>
        </p:nvGrpSpPr>
        <p:grpSpPr>
          <a:xfrm>
            <a:off x="179512" y="4437112"/>
            <a:ext cx="1152128" cy="504056"/>
            <a:chOff x="179512" y="4221088"/>
            <a:chExt cx="1152128" cy="504056"/>
          </a:xfrm>
        </p:grpSpPr>
        <p:sp>
          <p:nvSpPr>
            <p:cNvPr id="35" name="TextBox 34"/>
            <p:cNvSpPr txBox="1"/>
            <p:nvPr/>
          </p:nvSpPr>
          <p:spPr>
            <a:xfrm>
              <a:off x="179512" y="4221088"/>
              <a:ext cx="360040" cy="476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rPr>
                <a:t>g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 bwMode="auto">
            <a:xfrm>
              <a:off x="323528" y="4293096"/>
              <a:ext cx="1008112" cy="43204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</p:grpSp>
      <p:grpSp>
        <p:nvGrpSpPr>
          <p:cNvPr id="7" name="그룹 60"/>
          <p:cNvGrpSpPr/>
          <p:nvPr/>
        </p:nvGrpSpPr>
        <p:grpSpPr>
          <a:xfrm>
            <a:off x="6372200" y="2924944"/>
            <a:ext cx="2477042" cy="3284984"/>
            <a:chOff x="6372200" y="2924944"/>
            <a:chExt cx="2477042" cy="3284984"/>
          </a:xfrm>
        </p:grpSpPr>
        <p:pic>
          <p:nvPicPr>
            <p:cNvPr id="22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3789040"/>
              <a:ext cx="2477042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3092"/>
            <p:cNvSpPr txBox="1">
              <a:spLocks noChangeArrowheads="1"/>
            </p:cNvSpPr>
            <p:nvPr/>
          </p:nvSpPr>
          <p:spPr bwMode="auto">
            <a:xfrm>
              <a:off x="6444208" y="2924944"/>
              <a:ext cx="230425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1800" baseline="30000" noProof="0" dirty="0" smtClean="0">
                  <a:latin typeface="Arial" pitchFamily="34" charset="0"/>
                  <a:ea typeface="MS PGothic" pitchFamily="34" charset="-128"/>
                </a:rPr>
                <a:t>9</a:t>
              </a:r>
              <a:r>
                <a:rPr lang="en-US" altLang="ko-KR" sz="1800" noProof="0" dirty="0" smtClean="0">
                  <a:latin typeface="Arial" pitchFamily="34" charset="0"/>
                  <a:ea typeface="MS PGothic" pitchFamily="34" charset="-128"/>
                </a:rPr>
                <a:t>Li/</a:t>
              </a:r>
              <a:r>
                <a:rPr lang="en-US" altLang="ko-KR" sz="1800" baseline="30000" noProof="0" dirty="0" smtClean="0">
                  <a:latin typeface="Arial" pitchFamily="34" charset="0"/>
                  <a:ea typeface="MS PGothic" pitchFamily="34" charset="-128"/>
                </a:rPr>
                <a:t>8</a:t>
              </a:r>
              <a:r>
                <a:rPr lang="en-US" altLang="ko-KR" sz="1800" noProof="0" dirty="0" smtClean="0">
                  <a:latin typeface="Arial" pitchFamily="34" charset="0"/>
                  <a:ea typeface="MS PGothic" pitchFamily="34" charset="-128"/>
                </a:rPr>
                <a:t>He</a:t>
              </a:r>
              <a:r>
                <a:rPr kumimoji="0" lang="en-US" altLang="ko-KR" sz="1800" kern="0" dirty="0" smtClean="0">
                  <a:latin typeface="Symbol" pitchFamily="18" charset="2"/>
                  <a:cs typeface="Arial" pitchFamily="34" charset="0"/>
                </a:rPr>
                <a:t> b</a:t>
              </a:r>
              <a:r>
                <a:rPr kumimoji="0" lang="en-US" altLang="ko-KR" sz="1800" kern="0" dirty="0" smtClean="0">
                  <a:latin typeface="Arial" pitchFamily="34" charset="0"/>
                  <a:cs typeface="Arial" pitchFamily="34" charset="0"/>
                </a:rPr>
                <a:t>-n followers</a:t>
              </a:r>
              <a:r>
                <a:rPr lang="en-US" altLang="ko-KR" sz="1800" noProof="0" dirty="0" smtClean="0">
                  <a:latin typeface="Arial" pitchFamily="34" charset="0"/>
                  <a:ea typeface="MS PGothic" pitchFamily="34" charset="-128"/>
                </a:rPr>
                <a:t>  </a:t>
              </a:r>
              <a:endParaRPr kumimoji="0" lang="en-US" altLang="ko-KR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59"/>
          <p:cNvGrpSpPr/>
          <p:nvPr/>
        </p:nvGrpSpPr>
        <p:grpSpPr>
          <a:xfrm>
            <a:off x="3347864" y="2924944"/>
            <a:ext cx="2477042" cy="3284984"/>
            <a:chOff x="3347864" y="2924944"/>
            <a:chExt cx="2477042" cy="3284984"/>
          </a:xfrm>
        </p:grpSpPr>
        <p:pic>
          <p:nvPicPr>
            <p:cNvPr id="20" name="Picture 6" descr="RENO검출기-개요도-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3789040"/>
              <a:ext cx="2477042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3092"/>
            <p:cNvSpPr txBox="1">
              <a:spLocks noChangeArrowheads="1"/>
            </p:cNvSpPr>
            <p:nvPr/>
          </p:nvSpPr>
          <p:spPr bwMode="auto">
            <a:xfrm>
              <a:off x="3707904" y="2924944"/>
              <a:ext cx="1584176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lang="en-US" altLang="ko-KR" sz="1800" noProof="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Fast neutrons</a:t>
              </a:r>
              <a:endParaRPr kumimoji="0" lang="en-US" altLang="ko-K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그룹 63"/>
          <p:cNvGrpSpPr/>
          <p:nvPr/>
        </p:nvGrpSpPr>
        <p:grpSpPr>
          <a:xfrm>
            <a:off x="4572000" y="3212976"/>
            <a:ext cx="1224136" cy="3600400"/>
            <a:chOff x="4572000" y="3212976"/>
            <a:chExt cx="1224136" cy="3600400"/>
          </a:xfrm>
        </p:grpSpPr>
        <p:grpSp>
          <p:nvGrpSpPr>
            <p:cNvPr id="10" name="그룹 72"/>
            <p:cNvGrpSpPr/>
            <p:nvPr/>
          </p:nvGrpSpPr>
          <p:grpSpPr>
            <a:xfrm>
              <a:off x="5364088" y="3212976"/>
              <a:ext cx="432048" cy="3600400"/>
              <a:chOff x="5364088" y="2996952"/>
              <a:chExt cx="432048" cy="3600400"/>
            </a:xfrm>
          </p:grpSpPr>
          <p:cxnSp>
            <p:nvCxnSpPr>
              <p:cNvPr id="25" name="직선 화살표 연결선 24"/>
              <p:cNvCxnSpPr/>
              <p:nvPr/>
            </p:nvCxnSpPr>
            <p:spPr bwMode="auto">
              <a:xfrm flipH="1">
                <a:off x="5508104" y="3284984"/>
                <a:ext cx="216024" cy="331236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5364088" y="299695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FF6600"/>
                    </a:solidFill>
                    <a:latin typeface="Symbol" pitchFamily="18" charset="2"/>
                    <a:ea typeface="굴림" pitchFamily="50" charset="-127"/>
                    <a:cs typeface="Arial"/>
                  </a:rPr>
                  <a:t>m </a:t>
                </a:r>
                <a:endParaRPr lang="ko-KR" altLang="en-US" sz="2400" b="1" dirty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endParaRPr>
              </a:p>
            </p:txBody>
          </p:sp>
        </p:grpSp>
        <p:grpSp>
          <p:nvGrpSpPr>
            <p:cNvPr id="11" name="그룹 73"/>
            <p:cNvGrpSpPr/>
            <p:nvPr/>
          </p:nvGrpSpPr>
          <p:grpSpPr>
            <a:xfrm>
              <a:off x="4572000" y="4509120"/>
              <a:ext cx="1080120" cy="533673"/>
              <a:chOff x="4572000" y="4293096"/>
              <a:chExt cx="1080120" cy="533673"/>
            </a:xfrm>
          </p:grpSpPr>
          <p:cxnSp>
            <p:nvCxnSpPr>
              <p:cNvPr id="42" name="직선 화살표 연결선 41"/>
              <p:cNvCxnSpPr/>
              <p:nvPr/>
            </p:nvCxnSpPr>
            <p:spPr bwMode="auto">
              <a:xfrm flipH="1">
                <a:off x="4572000" y="4293096"/>
                <a:ext cx="1080120" cy="432048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>
                <a:off x="5148064" y="436510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sz="2400" b="1" dirty="0" smtClean="0">
                    <a:solidFill>
                      <a:srgbClr val="0033CC"/>
                    </a:solidFill>
                    <a:latin typeface="Arial"/>
                    <a:ea typeface="굴림" pitchFamily="50" charset="-127"/>
                    <a:cs typeface="Arial"/>
                  </a:rPr>
                  <a:t>n </a:t>
                </a:r>
                <a:endParaRPr lang="ko-KR" altLang="en-US" sz="2400" b="1" dirty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endParaRPr>
              </a:p>
            </p:txBody>
          </p:sp>
        </p:grpSp>
      </p:grpSp>
      <p:grpSp>
        <p:nvGrpSpPr>
          <p:cNvPr id="12" name="그룹 74"/>
          <p:cNvGrpSpPr/>
          <p:nvPr/>
        </p:nvGrpSpPr>
        <p:grpSpPr>
          <a:xfrm>
            <a:off x="4211960" y="4407495"/>
            <a:ext cx="360040" cy="533673"/>
            <a:chOff x="4211960" y="4191471"/>
            <a:chExt cx="360040" cy="533673"/>
          </a:xfrm>
        </p:grpSpPr>
        <p:cxnSp>
          <p:nvCxnSpPr>
            <p:cNvPr id="44" name="직선 화살표 연결선 43"/>
            <p:cNvCxnSpPr/>
            <p:nvPr/>
          </p:nvCxnSpPr>
          <p:spPr bwMode="auto">
            <a:xfrm flipH="1" flipV="1">
              <a:off x="4283968" y="4653136"/>
              <a:ext cx="288032" cy="720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211960" y="4191471"/>
              <a:ext cx="3600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p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13" name="그룹 75"/>
          <p:cNvGrpSpPr/>
          <p:nvPr/>
        </p:nvGrpSpPr>
        <p:grpSpPr>
          <a:xfrm>
            <a:off x="4283968" y="4941168"/>
            <a:ext cx="720080" cy="533673"/>
            <a:chOff x="4283968" y="4725144"/>
            <a:chExt cx="720080" cy="533673"/>
          </a:xfrm>
        </p:grpSpPr>
        <p:cxnSp>
          <p:nvCxnSpPr>
            <p:cNvPr id="48" name="직선 화살표 연결선 47"/>
            <p:cNvCxnSpPr/>
            <p:nvPr/>
          </p:nvCxnSpPr>
          <p:spPr bwMode="auto">
            <a:xfrm flipH="1">
              <a:off x="4283968" y="4725144"/>
              <a:ext cx="288032" cy="36004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355976" y="4797152"/>
              <a:ext cx="6480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000" b="1" dirty="0" err="1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Gd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14" name="그룹 82"/>
          <p:cNvGrpSpPr/>
          <p:nvPr/>
        </p:nvGrpSpPr>
        <p:grpSpPr>
          <a:xfrm>
            <a:off x="7308304" y="5013176"/>
            <a:ext cx="936104" cy="533673"/>
            <a:chOff x="7308304" y="4911551"/>
            <a:chExt cx="936104" cy="533673"/>
          </a:xfrm>
        </p:grpSpPr>
        <p:cxnSp>
          <p:nvCxnSpPr>
            <p:cNvPr id="63" name="직선 화살표 연결선 62"/>
            <p:cNvCxnSpPr/>
            <p:nvPr/>
          </p:nvCxnSpPr>
          <p:spPr bwMode="auto">
            <a:xfrm>
              <a:off x="7380312" y="4911551"/>
              <a:ext cx="331562" cy="38113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7308304" y="4983559"/>
              <a:ext cx="432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n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96336" y="4911551"/>
              <a:ext cx="6480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000" b="1" dirty="0" err="1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Gd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15" name="그룹 83"/>
          <p:cNvGrpSpPr/>
          <p:nvPr/>
        </p:nvGrpSpPr>
        <p:grpSpPr>
          <a:xfrm>
            <a:off x="7092280" y="3284984"/>
            <a:ext cx="792088" cy="3456384"/>
            <a:chOff x="7092280" y="2996952"/>
            <a:chExt cx="792088" cy="3456384"/>
          </a:xfrm>
        </p:grpSpPr>
        <p:cxnSp>
          <p:nvCxnSpPr>
            <p:cNvPr id="26" name="직선 화살표 연결선 25"/>
            <p:cNvCxnSpPr/>
            <p:nvPr/>
          </p:nvCxnSpPr>
          <p:spPr bwMode="auto">
            <a:xfrm flipH="1">
              <a:off x="7236296" y="3140968"/>
              <a:ext cx="216024" cy="331236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7092280" y="2996952"/>
              <a:ext cx="4320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Symbol" pitchFamily="18" charset="2"/>
                  <a:ea typeface="굴림" pitchFamily="50" charset="-127"/>
                  <a:cs typeface="Arial"/>
                </a:rPr>
                <a:t>m </a:t>
              </a:r>
              <a:endParaRPr lang="ko-KR" altLang="en-US" sz="2400" b="1" dirty="0">
                <a:solidFill>
                  <a:srgbClr val="FF6600"/>
                </a:solidFill>
                <a:latin typeface="Symbol" pitchFamily="18" charset="2"/>
                <a:ea typeface="굴림" pitchFamily="50" charset="-127"/>
                <a:cs typeface="Arial"/>
              </a:endParaRPr>
            </a:p>
          </p:txBody>
        </p:sp>
        <p:sp>
          <p:nvSpPr>
            <p:cNvPr id="58" name="타원 57"/>
            <p:cNvSpPr/>
            <p:nvPr/>
          </p:nvSpPr>
          <p:spPr bwMode="auto">
            <a:xfrm>
              <a:off x="7308304" y="4653136"/>
              <a:ext cx="117727" cy="144016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36296" y="4335487"/>
              <a:ext cx="6480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baseline="30000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9</a:t>
              </a:r>
              <a:r>
                <a:rPr lang="en-US" altLang="ko-KR" sz="2400" b="1" dirty="0" smtClean="0">
                  <a:solidFill>
                    <a:srgbClr val="0033CC"/>
                  </a:solidFill>
                  <a:latin typeface="Arial"/>
                  <a:ea typeface="굴림" pitchFamily="50" charset="-127"/>
                  <a:cs typeface="Arial"/>
                </a:rPr>
                <a:t>Li 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grpSp>
        <p:nvGrpSpPr>
          <p:cNvPr id="16" name="그룹 81"/>
          <p:cNvGrpSpPr/>
          <p:nvPr/>
        </p:nvGrpSpPr>
        <p:grpSpPr>
          <a:xfrm>
            <a:off x="7426031" y="4653136"/>
            <a:ext cx="602353" cy="461665"/>
            <a:chOff x="7426031" y="4365104"/>
            <a:chExt cx="602353" cy="461665"/>
          </a:xfrm>
        </p:grpSpPr>
        <p:cxnSp>
          <p:nvCxnSpPr>
            <p:cNvPr id="59" name="직선 화살표 연결선 58"/>
            <p:cNvCxnSpPr/>
            <p:nvPr/>
          </p:nvCxnSpPr>
          <p:spPr bwMode="auto">
            <a:xfrm>
              <a:off x="7426031" y="4725144"/>
              <a:ext cx="386329" cy="7200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7668344" y="4365104"/>
              <a:ext cx="3600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2400" b="1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e</a:t>
              </a:r>
              <a:endParaRPr lang="ko-KR" altLang="en-US" sz="2400" b="1" dirty="0">
                <a:solidFill>
                  <a:srgbClr val="0033CC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4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899592" y="305470"/>
            <a:ext cx="7344816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Improved Background Estimation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51520" y="1325784"/>
            <a:ext cx="8712968" cy="1311128"/>
            <a:chOff x="179512" y="908720"/>
            <a:chExt cx="8712968" cy="1311128"/>
          </a:xfrm>
        </p:grpSpPr>
        <p:grpSp>
          <p:nvGrpSpPr>
            <p:cNvPr id="12" name="그룹 11"/>
            <p:cNvGrpSpPr/>
            <p:nvPr/>
          </p:nvGrpSpPr>
          <p:grpSpPr>
            <a:xfrm>
              <a:off x="179512" y="908720"/>
              <a:ext cx="8712968" cy="1311128"/>
              <a:chOff x="179512" y="1243608"/>
              <a:chExt cx="8568952" cy="1311128"/>
            </a:xfrm>
          </p:grpSpPr>
          <p:sp>
            <p:nvSpPr>
              <p:cNvPr id="13" name="Text Box 3092"/>
              <p:cNvSpPr txBox="1">
                <a:spLocks noChangeArrowheads="1"/>
              </p:cNvSpPr>
              <p:nvPr/>
            </p:nvSpPr>
            <p:spPr bwMode="auto">
              <a:xfrm>
                <a:off x="179512" y="1243608"/>
                <a:ext cx="8568952" cy="13111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ct val="500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kumimoji="0" lang="en-US" altLang="ja-JP" sz="22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altLang="ja-JP" sz="220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Better estimation of Li/He background :</a:t>
                </a:r>
              </a:p>
              <a:p>
                <a:pPr fontAlgn="auto" latinLnBrk="0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22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                          (far)</a:t>
                </a:r>
              </a:p>
              <a:p>
                <a:pPr fontAlgn="auto" latinLnBrk="0">
                  <a:lnSpc>
                    <a:spcPct val="80000"/>
                  </a:lnSpc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220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                        (near)</a:t>
                </a:r>
              </a:p>
            </p:txBody>
          </p:sp>
          <p:graphicFrame>
            <p:nvGraphicFramePr>
              <p:cNvPr id="238595" name="Object 3"/>
              <p:cNvGraphicFramePr>
                <a:graphicFrameLocks noChangeAspect="1"/>
              </p:cNvGraphicFramePr>
              <p:nvPr/>
            </p:nvGraphicFramePr>
            <p:xfrm>
              <a:off x="250331" y="1746478"/>
              <a:ext cx="7672912" cy="431800"/>
            </p:xfrm>
            <a:graphic>
              <a:graphicData uri="http://schemas.openxmlformats.org/presentationml/2006/ole">
                <p:oleObj spid="_x0000_s561155" name="수식" r:id="rId3" imgW="3632040" imgH="190440" progId="Equation.3">
                  <p:embed/>
                </p:oleObj>
              </a:graphicData>
            </a:graphic>
          </p:graphicFrame>
        </p:grp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79512" y="1772816"/>
            <a:ext cx="7920880" cy="433387"/>
          </p:xfrm>
          <a:graphic>
            <a:graphicData uri="http://schemas.openxmlformats.org/presentationml/2006/ole">
              <p:oleObj spid="_x0000_s561158" name="수식" r:id="rId4" imgW="3746160" imgH="190440" progId="Equation.3">
                <p:embed/>
              </p:oleObj>
            </a:graphicData>
          </a:graphic>
        </p:graphicFrame>
        <p:sp>
          <p:nvSpPr>
            <p:cNvPr id="18" name="타원 17"/>
            <p:cNvSpPr/>
            <p:nvPr/>
          </p:nvSpPr>
          <p:spPr bwMode="auto">
            <a:xfrm>
              <a:off x="4932040" y="1340768"/>
              <a:ext cx="720080" cy="432048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" name="타원 18"/>
            <p:cNvSpPr/>
            <p:nvPr/>
          </p:nvSpPr>
          <p:spPr bwMode="auto">
            <a:xfrm>
              <a:off x="5076056" y="1772816"/>
              <a:ext cx="720080" cy="432048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" name="타원 19"/>
            <p:cNvSpPr/>
            <p:nvPr/>
          </p:nvSpPr>
          <p:spPr bwMode="auto">
            <a:xfrm>
              <a:off x="899592" y="1340768"/>
              <a:ext cx="720080" cy="432048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4" name="타원 23"/>
            <p:cNvSpPr/>
            <p:nvPr/>
          </p:nvSpPr>
          <p:spPr bwMode="auto">
            <a:xfrm>
              <a:off x="971600" y="1772816"/>
              <a:ext cx="720080" cy="432048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259632" y="3573016"/>
            <a:ext cx="6264845" cy="1944216"/>
            <a:chOff x="1259632" y="2996952"/>
            <a:chExt cx="6264845" cy="1944216"/>
          </a:xfrm>
        </p:grpSpPr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1259632" y="2996952"/>
            <a:ext cx="6192687" cy="503237"/>
          </p:xfrm>
          <a:graphic>
            <a:graphicData uri="http://schemas.openxmlformats.org/presentationml/2006/ole">
              <p:oleObj spid="_x0000_s561160" name="수식" r:id="rId5" imgW="2692080" imgH="241200" progId="Equation.3">
                <p:embed/>
              </p:oleObj>
            </a:graphicData>
          </a:graphic>
        </p:graphicFrame>
        <p:sp>
          <p:nvSpPr>
            <p:cNvPr id="28" name="오른쪽 화살표 27"/>
            <p:cNvSpPr/>
            <p:nvPr/>
          </p:nvSpPr>
          <p:spPr bwMode="auto">
            <a:xfrm rot="5400000">
              <a:off x="3887924" y="3681028"/>
              <a:ext cx="576064" cy="504056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  <p:graphicFrame>
          <p:nvGraphicFramePr>
            <p:cNvPr id="561161" name="Object 9"/>
            <p:cNvGraphicFramePr>
              <a:graphicFrameLocks noChangeAspect="1"/>
            </p:cNvGraphicFramePr>
            <p:nvPr/>
          </p:nvGraphicFramePr>
          <p:xfrm>
            <a:off x="1331640" y="4437112"/>
            <a:ext cx="6192837" cy="503238"/>
          </p:xfrm>
          <a:graphic>
            <a:graphicData uri="http://schemas.openxmlformats.org/presentationml/2006/ole">
              <p:oleObj spid="_x0000_s561161" name="수식" r:id="rId6" imgW="2692080" imgH="241200" progId="Equation.3">
                <p:embed/>
              </p:oleObj>
            </a:graphicData>
          </a:graphic>
        </p:graphicFrame>
        <p:sp>
          <p:nvSpPr>
            <p:cNvPr id="29" name="타원 28"/>
            <p:cNvSpPr/>
            <p:nvPr/>
          </p:nvSpPr>
          <p:spPr bwMode="auto">
            <a:xfrm>
              <a:off x="5724128" y="2996952"/>
              <a:ext cx="864096" cy="504056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0" name="타원 29"/>
            <p:cNvSpPr/>
            <p:nvPr/>
          </p:nvSpPr>
          <p:spPr bwMode="auto">
            <a:xfrm>
              <a:off x="5796136" y="4437112"/>
              <a:ext cx="864096" cy="504056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899592" y="260648"/>
            <a:ext cx="7344816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Li/</a:t>
            </a: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He Background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092"/>
          <p:cNvSpPr txBox="1">
            <a:spLocks noChangeArrowheads="1"/>
          </p:cNvSpPr>
          <p:nvPr/>
        </p:nvSpPr>
        <p:spPr bwMode="auto">
          <a:xfrm>
            <a:off x="827584" y="1124744"/>
            <a:ext cx="756084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n-US" altLang="ja-JP" sz="2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ja-JP" sz="2200" kern="0" baseline="300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Li/</a:t>
            </a:r>
            <a:r>
              <a:rPr lang="en-US" altLang="ja-JP" sz="2200" baseline="30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8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He are unstable isotopes emitting (</a:t>
            </a:r>
            <a:r>
              <a:rPr lang="en-US" altLang="ja-JP" sz="2200" dirty="0" err="1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b</a:t>
            </a:r>
            <a:r>
              <a:rPr lang="en-US" altLang="ja-JP" sz="22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,n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) followers and produced when a </a:t>
            </a:r>
            <a:r>
              <a:rPr lang="en-US" altLang="ja-JP" sz="22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muon</a:t>
            </a:r>
            <a:r>
              <a:rPr lang="en-US" altLang="ja-JP" sz="22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interacts with carbon in the LS. </a:t>
            </a:r>
          </a:p>
        </p:txBody>
      </p:sp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1"/>
            <a:ext cx="6840760" cy="478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직선 화살표 연결선 15"/>
          <p:cNvCxnSpPr/>
          <p:nvPr/>
        </p:nvCxnSpPr>
        <p:spPr bwMode="auto">
          <a:xfrm flipH="1">
            <a:off x="2267744" y="3140968"/>
            <a:ext cx="576064" cy="360040"/>
          </a:xfrm>
          <a:prstGeom prst="straightConnector1">
            <a:avLst/>
          </a:prstGeom>
          <a:solidFill>
            <a:srgbClr val="33CC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직선 화살표 연결선 16"/>
          <p:cNvCxnSpPr/>
          <p:nvPr/>
        </p:nvCxnSpPr>
        <p:spPr bwMode="auto">
          <a:xfrm flipH="1" flipV="1">
            <a:off x="2267744" y="4869160"/>
            <a:ext cx="360040" cy="432048"/>
          </a:xfrm>
          <a:prstGeom prst="straightConnector1">
            <a:avLst/>
          </a:prstGeom>
          <a:solidFill>
            <a:srgbClr val="33CCC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843808" y="27809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baseline="30000" dirty="0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charset="0"/>
              </a:rPr>
              <a:t>Li/</a:t>
            </a:r>
            <a:r>
              <a:rPr lang="en-US" altLang="ko-KR" sz="2400" b="1" baseline="30000" dirty="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ko-KR" sz="2400" b="1" dirty="0" smtClean="0">
                <a:solidFill>
                  <a:srgbClr val="000000"/>
                </a:solidFill>
                <a:latin typeface="Arial" charset="0"/>
              </a:rPr>
              <a:t>He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84" y="515719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0000"/>
                </a:solidFill>
                <a:latin typeface="Arial" charset="0"/>
              </a:rPr>
              <a:t>IBD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899592" y="233462"/>
            <a:ext cx="7344816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chemeClr val="tx1"/>
                </a:solidFill>
                <a:latin typeface="Arial" charset="0"/>
              </a:rPr>
              <a:t>Summary of RENO’s History &amp; Status</a:t>
            </a:r>
            <a:endParaRPr lang="en-US" altLang="ko-KR" sz="3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3092"/>
          <p:cNvSpPr txBox="1">
            <a:spLocks noChangeArrowheads="1"/>
          </p:cNvSpPr>
          <p:nvPr/>
        </p:nvSpPr>
        <p:spPr bwMode="auto">
          <a:xfrm>
            <a:off x="251520" y="1168876"/>
            <a:ext cx="871296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n-US" altLang="ja-JP" sz="2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RENO began design, tunnel excavation, and detector construction in March 2006, and was the first reactor neutrino experiment to search for </a:t>
            </a:r>
            <a:r>
              <a:rPr lang="en-US" altLang="ja-JP" sz="2200" b="1" dirty="0" smtClean="0">
                <a:solidFill>
                  <a:schemeClr val="tx1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200" b="1" baseline="-250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13</a:t>
            </a:r>
            <a:r>
              <a:rPr lang="en-US" altLang="ja-JP" sz="22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</a:rPr>
              <a:t> with both near &amp; far detectors running, from Aug. 2011.</a:t>
            </a:r>
            <a:endParaRPr kumimoji="0" lang="en-US" altLang="ko-KR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51520" y="2492896"/>
            <a:ext cx="8712968" cy="1080118"/>
            <a:chOff x="251520" y="2564904"/>
            <a:chExt cx="8712968" cy="1080118"/>
          </a:xfrm>
        </p:grpSpPr>
        <p:sp>
          <p:nvSpPr>
            <p:cNvPr id="11" name="Text Box 3092"/>
            <p:cNvSpPr txBox="1">
              <a:spLocks noChangeArrowheads="1"/>
            </p:cNvSpPr>
            <p:nvPr/>
          </p:nvSpPr>
          <p:spPr bwMode="auto">
            <a:xfrm>
              <a:off x="251520" y="2564904"/>
              <a:ext cx="8712968" cy="430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r>
                <a:rPr kumimoji="0" lang="en-US" altLang="ja-JP" sz="22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 1</a:t>
              </a:r>
              <a:r>
                <a:rPr kumimoji="0" lang="en-US" altLang="ja-JP" sz="22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st</a:t>
              </a:r>
              <a:r>
                <a:rPr kumimoji="0" lang="en-US" altLang="ja-JP" sz="22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result : </a:t>
              </a:r>
              <a:r>
                <a:rPr lang="en-US" altLang="ja-JP" sz="2200" dirty="0" smtClean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rPr>
                <a:t> 220 days (April, 2012), PRL 108</a:t>
              </a:r>
              <a:endParaRPr kumimoji="0" lang="en-US" altLang="ko-K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6786" name="Object 2"/>
            <p:cNvGraphicFramePr>
              <a:graphicFrameLocks noChangeAspect="1"/>
            </p:cNvGraphicFramePr>
            <p:nvPr/>
          </p:nvGraphicFramePr>
          <p:xfrm>
            <a:off x="611560" y="3140967"/>
            <a:ext cx="6182766" cy="504055"/>
          </p:xfrm>
          <a:graphic>
            <a:graphicData uri="http://schemas.openxmlformats.org/presentationml/2006/ole">
              <p:oleObj spid="_x0000_s280578" name="수식" r:id="rId3" imgW="2679480" imgH="241200" progId="Equation.3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6948264" y="3140968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( 4.9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charset="2"/>
                  <a:cs typeface="Symbol" charset="2"/>
                </a:rPr>
                <a:t>s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07504" y="3861048"/>
            <a:ext cx="8963472" cy="1466060"/>
            <a:chOff x="107504" y="3861048"/>
            <a:chExt cx="8963472" cy="1466060"/>
          </a:xfrm>
        </p:grpSpPr>
        <p:sp>
          <p:nvSpPr>
            <p:cNvPr id="17" name="Text Box 3092"/>
            <p:cNvSpPr txBox="1">
              <a:spLocks noChangeArrowheads="1"/>
            </p:cNvSpPr>
            <p:nvPr/>
          </p:nvSpPr>
          <p:spPr bwMode="auto">
            <a:xfrm>
              <a:off x="251520" y="3861048"/>
              <a:ext cx="8712968" cy="430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</a:pPr>
              <a:r>
                <a:rPr kumimoji="0" lang="en-US" altLang="ja-JP" sz="22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 2</a:t>
              </a:r>
              <a:r>
                <a:rPr kumimoji="0" lang="en-US" altLang="ja-JP" sz="22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nd</a:t>
              </a:r>
              <a:r>
                <a:rPr kumimoji="0" lang="en-US" altLang="ja-JP" sz="22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result : 403 days (March, 2013), </a:t>
              </a:r>
              <a:r>
                <a:rPr kumimoji="0" lang="en-US" altLang="ja-JP" sz="22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NuTel</a:t>
              </a:r>
              <a:r>
                <a:rPr kumimoji="0" lang="en-US" altLang="ja-JP" sz="22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2013</a:t>
              </a:r>
              <a:endParaRPr kumimoji="0" lang="en-US" altLang="ko-KR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611561" y="4437112"/>
            <a:ext cx="6192687" cy="503237"/>
          </p:xfrm>
          <a:graphic>
            <a:graphicData uri="http://schemas.openxmlformats.org/presentationml/2006/ole">
              <p:oleObj spid="_x0000_s280580" name="수식" r:id="rId4" imgW="2692080" imgH="24120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6948264" y="4437112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( 5.6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charset="2"/>
                  <a:cs typeface="Symbol" charset="2"/>
                </a:rPr>
                <a:t>s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3092"/>
            <p:cNvSpPr txBox="1">
              <a:spLocks noChangeArrowheads="1"/>
            </p:cNvSpPr>
            <p:nvPr/>
          </p:nvSpPr>
          <p:spPr bwMode="auto">
            <a:xfrm>
              <a:off x="107504" y="5013176"/>
              <a:ext cx="8963472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ko-KR" sz="16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[ ~ twice more data + </a:t>
              </a:r>
              <a:r>
                <a:rPr kumimoji="0" lang="en-US" altLang="ko-KR" sz="1600" kern="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improvements in energy calibration &amp; background estimation and reduction]</a:t>
              </a:r>
              <a:endParaRPr kumimoji="0" lang="en-US" altLang="ko-KR" sz="16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51520" y="5661248"/>
            <a:ext cx="8784976" cy="945396"/>
            <a:chOff x="251520" y="5661248"/>
            <a:chExt cx="8784976" cy="945396"/>
          </a:xfrm>
        </p:grpSpPr>
        <p:grpSp>
          <p:nvGrpSpPr>
            <p:cNvPr id="24" name="그룹 23"/>
            <p:cNvGrpSpPr/>
            <p:nvPr/>
          </p:nvGrpSpPr>
          <p:grpSpPr>
            <a:xfrm>
              <a:off x="251520" y="5661248"/>
              <a:ext cx="8712968" cy="945396"/>
              <a:chOff x="251520" y="5661248"/>
              <a:chExt cx="8712968" cy="945396"/>
            </a:xfrm>
          </p:grpSpPr>
          <p:sp>
            <p:nvSpPr>
              <p:cNvPr id="9" name="Text Box 3092"/>
              <p:cNvSpPr txBox="1">
                <a:spLocks noChangeArrowheads="1"/>
              </p:cNvSpPr>
              <p:nvPr/>
            </p:nvSpPr>
            <p:spPr bwMode="auto">
              <a:xfrm>
                <a:off x="251520" y="5661248"/>
                <a:ext cx="8712968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ct val="500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altLang="ja-JP" sz="2200" dirty="0" smtClean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rPr>
                  <a:t> Updated result :  403 days, systematic error 0.015 </a:t>
                </a:r>
                <a:r>
                  <a:rPr lang="en-US" altLang="ja-JP" sz="2200" dirty="0" smtClean="0">
                    <a:solidFill>
                      <a:schemeClr val="tx1"/>
                    </a:solidFill>
                    <a:latin typeface="굴림"/>
                    <a:ea typeface="굴림"/>
                  </a:rPr>
                  <a:t>→ </a:t>
                </a:r>
                <a:r>
                  <a:rPr lang="en-US" altLang="ja-JP" sz="2200" dirty="0" smtClean="0">
                    <a:solidFill>
                      <a:srgbClr val="FF0000"/>
                    </a:solidFill>
                    <a:latin typeface="Arial" pitchFamily="34" charset="0"/>
                    <a:ea typeface="MS PGothic" pitchFamily="34" charset="-128"/>
                  </a:rPr>
                  <a:t>0.012</a:t>
                </a:r>
              </a:p>
            </p:txBody>
          </p:sp>
          <p:sp>
            <p:nvSpPr>
              <p:cNvPr id="23" name="Text Box 3092"/>
              <p:cNvSpPr txBox="1">
                <a:spLocks noChangeArrowheads="1"/>
              </p:cNvSpPr>
              <p:nvPr/>
            </p:nvSpPr>
            <p:spPr bwMode="auto">
              <a:xfrm>
                <a:off x="252536" y="6237312"/>
                <a:ext cx="70557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 latinLnBrk="0">
                  <a:lnSpc>
                    <a:spcPct val="90000"/>
                  </a:lnSpc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2000" kern="0" noProof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[ Better understanding of Li/He </a:t>
                </a:r>
                <a:r>
                  <a:rPr kumimoji="0" lang="en-US" altLang="ko-KR" sz="2000" kern="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background estimation ]</a:t>
                </a:r>
                <a:endParaRPr kumimoji="0" lang="en-US" altLang="ko-KR" sz="20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870792" y="5661248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( 6.4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ymbol" charset="2"/>
                  <a:cs typeface="Symbol" charset="2"/>
                </a:rPr>
                <a:t>s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899592" y="188640"/>
            <a:ext cx="7344816" cy="53124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Li/</a:t>
            </a:r>
            <a:r>
              <a:rPr lang="en-US" altLang="ko-KR" sz="3000" b="1" baseline="30000" dirty="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He Background Estimation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092"/>
          <p:cNvSpPr txBox="1">
            <a:spLocks noChangeArrowheads="1"/>
          </p:cNvSpPr>
          <p:nvPr/>
        </p:nvSpPr>
        <p:spPr bwMode="auto">
          <a:xfrm>
            <a:off x="251520" y="1116613"/>
            <a:ext cx="3024336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n-US" altLang="ja-JP" sz="22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Scaling method;</a:t>
            </a:r>
          </a:p>
          <a:p>
            <a:pPr lvl="0" algn="ctr"/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4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altLang="ko-KR" sz="2400" dirty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a </a:t>
            </a:r>
            <a:r>
              <a:rPr lang="en-US" altLang="ko-KR" sz="2400" dirty="0" smtClean="0">
                <a:solidFill>
                  <a:srgbClr val="000000"/>
                </a:solidFill>
                <a:latin typeface="굴림"/>
                <a:ea typeface="굴림"/>
                <a:cs typeface="Arial" pitchFamily="34" charset="0"/>
              </a:rPr>
              <a:t>*</a:t>
            </a: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4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LH</a:t>
            </a:r>
            <a:endParaRPr lang="en-US" altLang="ko-KR" sz="2400" baseline="-25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779912" y="908720"/>
            <a:ext cx="5364088" cy="3637715"/>
            <a:chOff x="0" y="2055146"/>
            <a:chExt cx="5364088" cy="3637715"/>
          </a:xfrm>
        </p:grpSpPr>
        <p:pic>
          <p:nvPicPr>
            <p:cNvPr id="16" name="Picture 11" descr="n_LH_shap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55146"/>
              <a:ext cx="5364088" cy="3637715"/>
            </a:xfrm>
            <a:prstGeom prst="rect">
              <a:avLst/>
            </a:prstGeom>
          </p:spPr>
        </p:pic>
        <p:cxnSp>
          <p:nvCxnSpPr>
            <p:cNvPr id="17" name="직선 연결선 16"/>
            <p:cNvCxnSpPr/>
            <p:nvPr/>
          </p:nvCxnSpPr>
          <p:spPr bwMode="auto">
            <a:xfrm>
              <a:off x="2843808" y="2636912"/>
              <a:ext cx="0" cy="266429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오른쪽 화살표 19"/>
            <p:cNvSpPr/>
            <p:nvPr/>
          </p:nvSpPr>
          <p:spPr bwMode="auto">
            <a:xfrm>
              <a:off x="2843808" y="4653136"/>
              <a:ext cx="576064" cy="504056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86666" y="4653136"/>
            <a:ext cx="2505814" cy="1754326"/>
          </a:xfrm>
          <a:prstGeom prst="rect">
            <a:avLst/>
          </a:prstGeom>
          <a:solidFill>
            <a:srgbClr val="FFFC9E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Error improvement: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1)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 MeV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 6.5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     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  <a:sym typeface="Wingdings"/>
              </a:rPr>
              <a:t>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 improved)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2) Increased statistics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 Li/He BG spectrum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improved)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0" y="2289066"/>
            <a:ext cx="6012160" cy="4497066"/>
            <a:chOff x="0" y="2289066"/>
            <a:chExt cx="6012160" cy="4497066"/>
          </a:xfrm>
        </p:grpSpPr>
        <p:grpSp>
          <p:nvGrpSpPr>
            <p:cNvPr id="32" name="그룹 31"/>
            <p:cNvGrpSpPr/>
            <p:nvPr/>
          </p:nvGrpSpPr>
          <p:grpSpPr>
            <a:xfrm>
              <a:off x="0" y="2708920"/>
              <a:ext cx="6012160" cy="4077212"/>
              <a:chOff x="0" y="2808172"/>
              <a:chExt cx="6012160" cy="4077212"/>
            </a:xfrm>
          </p:grpSpPr>
          <p:pic>
            <p:nvPicPr>
              <p:cNvPr id="28" name="Picture 2" descr="LiHe_likeli_fit_plot_1bin_per_MeV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08172"/>
                <a:ext cx="6012160" cy="4077212"/>
              </a:xfrm>
              <a:prstGeom prst="rect">
                <a:avLst/>
              </a:prstGeom>
            </p:spPr>
          </p:pic>
          <p:cxnSp>
            <p:nvCxnSpPr>
              <p:cNvPr id="30" name="직선 연결선 29"/>
              <p:cNvCxnSpPr/>
              <p:nvPr/>
            </p:nvCxnSpPr>
            <p:spPr bwMode="auto">
              <a:xfrm>
                <a:off x="971600" y="3212976"/>
                <a:ext cx="0" cy="324036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33CC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2" name="그룹 21"/>
              <p:cNvGrpSpPr/>
              <p:nvPr/>
            </p:nvGrpSpPr>
            <p:grpSpPr>
              <a:xfrm>
                <a:off x="971600" y="5733256"/>
                <a:ext cx="1872208" cy="533673"/>
                <a:chOff x="2483768" y="5301208"/>
                <a:chExt cx="1872208" cy="533673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059832" y="5373216"/>
                  <a:ext cx="12961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400" b="1" baseline="30000" dirty="0" smtClean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  <a:r>
                    <a:rPr lang="en-US" altLang="ko-KR" sz="2400" b="1" dirty="0" smtClean="0">
                      <a:solidFill>
                        <a:srgbClr val="000000"/>
                      </a:solidFill>
                      <a:latin typeface="Arial" charset="0"/>
                    </a:rPr>
                    <a:t>Li/</a:t>
                  </a:r>
                  <a:r>
                    <a:rPr lang="en-US" altLang="ko-KR" sz="2400" b="1" baseline="30000" dirty="0" smtClean="0">
                      <a:solidFill>
                        <a:srgbClr val="000000"/>
                      </a:solidFill>
                      <a:latin typeface="Arial" charset="0"/>
                    </a:rPr>
                    <a:t>8</a:t>
                  </a:r>
                  <a:r>
                    <a:rPr lang="en-US" altLang="ko-KR" sz="2400" b="1" dirty="0" smtClean="0">
                      <a:solidFill>
                        <a:srgbClr val="000000"/>
                      </a:solidFill>
                      <a:latin typeface="Arial" charset="0"/>
                    </a:rPr>
                    <a:t>He</a:t>
                  </a:r>
                  <a:endParaRPr lang="ko-KR" altLang="en-US" sz="2400" dirty="0"/>
                </a:p>
              </p:txBody>
            </p:sp>
            <p:sp>
              <p:nvSpPr>
                <p:cNvPr id="18" name="오른쪽 화살표 17"/>
                <p:cNvSpPr/>
                <p:nvPr/>
              </p:nvSpPr>
              <p:spPr bwMode="auto">
                <a:xfrm>
                  <a:off x="2483768" y="5301208"/>
                  <a:ext cx="576064" cy="504056"/>
                </a:xfrm>
                <a:prstGeom prst="rightArrow">
                  <a:avLst/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휴먼모음T" pitchFamily="18" charset="-127"/>
                    <a:ea typeface="휴먼모음T" pitchFamily="18" charset="-127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88870" y="2289066"/>
              <a:ext cx="5851282" cy="707886"/>
            </a:xfrm>
            <a:prstGeom prst="rect">
              <a:avLst/>
            </a:prstGeom>
            <a:solidFill>
              <a:srgbClr val="FFFC9E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Fitted shape (from BG only sample) matches well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with the Li/He shape contained in IBD sample.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332656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Summary of Final Data Sample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71" y="1484784"/>
            <a:ext cx="875441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508104" y="112474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(Prompt energy &lt; 10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5076056" y="2132856"/>
            <a:ext cx="3888432" cy="3265041"/>
            <a:chOff x="5076056" y="2132856"/>
            <a:chExt cx="3888432" cy="3265041"/>
          </a:xfrm>
        </p:grpSpPr>
        <p:sp>
          <p:nvSpPr>
            <p:cNvPr id="8" name="TextBox 7"/>
            <p:cNvSpPr txBox="1"/>
            <p:nvPr/>
          </p:nvSpPr>
          <p:spPr>
            <a:xfrm>
              <a:off x="8028384" y="2132856"/>
              <a:ext cx="936104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30211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24128" y="2132856"/>
              <a:ext cx="122413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279787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12360" y="3604954"/>
              <a:ext cx="108012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402.69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136" y="3604954"/>
              <a:ext cx="115212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369.03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6056" y="390837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62.0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0.014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0272" y="393305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71.4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0.014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6056" y="4700463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13.97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1.54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6056" y="4365104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3.61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0.05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20272" y="4365104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0.60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0.03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2" y="4700463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3.55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0.45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6056" y="501317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3.59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0.95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0272" y="501317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0.65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0.10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6056" y="246821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21.17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1.81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0272" y="246821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4.80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0.46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76056" y="2828255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737.00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2.31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0272" y="2852936"/>
              <a:ext cx="1872208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70.22</a:t>
              </a:r>
              <a:r>
                <a:rPr lang="en-US" altLang="ko-KR" sz="1900" dirty="0" smtClean="0"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lang="en-US" altLang="ko-KR" sz="1900" dirty="0" smtClean="0">
                  <a:latin typeface="Arial" pitchFamily="34" charset="0"/>
                  <a:cs typeface="Arial" pitchFamily="34" charset="0"/>
                </a:rPr>
                <a:t> 0.64</a:t>
              </a:r>
              <a:endParaRPr lang="ko-KR" altLang="en-US" sz="1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5183560" y="2852936"/>
            <a:ext cx="3960440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atinLnBrk="0"/>
            <a:endParaRPr lang="ko-KR" altLang="en-US" sz="180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Background Spectra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75326" cy="5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092"/>
          <p:cNvSpPr txBox="1">
            <a:spLocks noChangeArrowheads="1"/>
          </p:cNvSpPr>
          <p:nvPr/>
        </p:nvSpPr>
        <p:spPr bwMode="auto">
          <a:xfrm>
            <a:off x="179512" y="920914"/>
            <a:ext cx="3888432" cy="70788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Background shapes and rates are well understood</a:t>
            </a:r>
          </a:p>
        </p:txBody>
      </p:sp>
      <p:sp>
        <p:nvSpPr>
          <p:cNvPr id="11" name="Text Box 3092"/>
          <p:cNvSpPr txBox="1">
            <a:spLocks noChangeArrowheads="1"/>
          </p:cNvSpPr>
          <p:nvPr/>
        </p:nvSpPr>
        <p:spPr bwMode="auto">
          <a:xfrm>
            <a:off x="4499992" y="908720"/>
            <a:ext cx="4464496" cy="72008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b" anchorCtr="0">
            <a:noAutofit/>
          </a:bodyPr>
          <a:lstStyle/>
          <a:p>
            <a:pPr marR="0" lvl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Total backgrounds :   6.4% at Far</a:t>
            </a:r>
          </a:p>
          <a:p>
            <a:pPr marR="0" lvl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2.8% at 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Measured Spectra of IBD Prompt Signal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836712"/>
            <a:ext cx="6300192" cy="3948286"/>
            <a:chOff x="0" y="836712"/>
            <a:chExt cx="6300192" cy="3948286"/>
          </a:xfrm>
        </p:grpSpPr>
        <p:pic>
          <p:nvPicPr>
            <p:cNvPr id="540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36712"/>
              <a:ext cx="5494468" cy="3948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3092"/>
            <p:cNvSpPr txBox="1">
              <a:spLocks noChangeArrowheads="1"/>
            </p:cNvSpPr>
            <p:nvPr/>
          </p:nvSpPr>
          <p:spPr bwMode="auto">
            <a:xfrm>
              <a:off x="3275856" y="1916832"/>
              <a:ext cx="3024336" cy="10341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Live time : 402.7 days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IBD : 30,211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bkg. : 1,929 (6.4%) 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843808" y="2852936"/>
            <a:ext cx="6264696" cy="3958085"/>
            <a:chOff x="3203848" y="2924944"/>
            <a:chExt cx="6264696" cy="3958085"/>
          </a:xfrm>
        </p:grpSpPr>
        <p:pic>
          <p:nvPicPr>
            <p:cNvPr id="540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2924944"/>
              <a:ext cx="5508104" cy="395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092"/>
            <p:cNvSpPr txBox="1">
              <a:spLocks noChangeArrowheads="1"/>
            </p:cNvSpPr>
            <p:nvPr/>
          </p:nvSpPr>
          <p:spPr bwMode="auto">
            <a:xfrm>
              <a:off x="6444208" y="3933056"/>
              <a:ext cx="3024336" cy="103412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Live time : 369.0 days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IBD : 279,787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18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No. of bkg. : 7,864 (2.8%)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IBD Prompt Signal (Data vs. MC)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pic>
        <p:nvPicPr>
          <p:cNvPr id="541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80928"/>
            <a:ext cx="56115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836712"/>
            <a:ext cx="5594675" cy="402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3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03227"/>
            <a:ext cx="4385866" cy="265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4"/>
          <p:cNvGrpSpPr/>
          <p:nvPr/>
        </p:nvGrpSpPr>
        <p:grpSpPr>
          <a:xfrm>
            <a:off x="2339752" y="2276872"/>
            <a:ext cx="6120680" cy="3240360"/>
            <a:chOff x="2339752" y="2276872"/>
            <a:chExt cx="6120680" cy="3240360"/>
          </a:xfrm>
        </p:grpSpPr>
        <p:grpSp>
          <p:nvGrpSpPr>
            <p:cNvPr id="3" name="그룹 10"/>
            <p:cNvGrpSpPr/>
            <p:nvPr/>
          </p:nvGrpSpPr>
          <p:grpSpPr>
            <a:xfrm>
              <a:off x="2339752" y="2276872"/>
              <a:ext cx="4752528" cy="3240360"/>
              <a:chOff x="2339752" y="2276872"/>
              <a:chExt cx="4752528" cy="3240360"/>
            </a:xfrm>
          </p:grpSpPr>
          <p:grpSp>
            <p:nvGrpSpPr>
              <p:cNvPr id="4" name="그룹 8"/>
              <p:cNvGrpSpPr/>
              <p:nvPr/>
            </p:nvGrpSpPr>
            <p:grpSpPr>
              <a:xfrm>
                <a:off x="2339752" y="2276872"/>
                <a:ext cx="1152128" cy="3240360"/>
                <a:chOff x="2339752" y="2276872"/>
                <a:chExt cx="1152128" cy="3240360"/>
              </a:xfrm>
            </p:grpSpPr>
            <p:sp>
              <p:nvSpPr>
                <p:cNvPr id="7" name="타원 6"/>
                <p:cNvSpPr/>
                <p:nvPr/>
              </p:nvSpPr>
              <p:spPr bwMode="auto">
                <a:xfrm>
                  <a:off x="2627784" y="2276872"/>
                  <a:ext cx="864096" cy="79208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8" name="타원 7"/>
                <p:cNvSpPr/>
                <p:nvPr/>
              </p:nvSpPr>
              <p:spPr bwMode="auto">
                <a:xfrm>
                  <a:off x="2339752" y="4725144"/>
                  <a:ext cx="864096" cy="79208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10" name="타원 9"/>
              <p:cNvSpPr/>
              <p:nvPr/>
            </p:nvSpPr>
            <p:spPr bwMode="auto">
              <a:xfrm>
                <a:off x="6084168" y="4149080"/>
                <a:ext cx="1008112" cy="100811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12" name="Text Box 3092"/>
            <p:cNvSpPr txBox="1">
              <a:spLocks noChangeArrowheads="1"/>
            </p:cNvSpPr>
            <p:nvPr/>
          </p:nvSpPr>
          <p:spPr bwMode="auto">
            <a:xfrm>
              <a:off x="7452320" y="4725144"/>
              <a:ext cx="10081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2000" b="1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?? </a:t>
              </a:r>
            </a:p>
          </p:txBody>
        </p:sp>
        <p:cxnSp>
          <p:nvCxnSpPr>
            <p:cNvPr id="14" name="직선 화살표 연결선 13"/>
            <p:cNvCxnSpPr>
              <a:stCxn id="12" idx="1"/>
              <a:endCxn id="10" idx="6"/>
            </p:cNvCxnSpPr>
            <p:nvPr/>
          </p:nvCxnSpPr>
          <p:spPr bwMode="auto">
            <a:xfrm flipH="1" flipV="1">
              <a:off x="7092280" y="4653136"/>
              <a:ext cx="360040" cy="241285"/>
            </a:xfrm>
            <a:prstGeom prst="straightConnector1">
              <a:avLst/>
            </a:prstGeom>
            <a:solidFill>
              <a:srgbClr val="33CCCC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611188" y="188640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Expected Reactor Antineutrino Fluxes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50825" y="1003375"/>
            <a:ext cx="3241055" cy="4308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Reactor neutrino flux</a:t>
            </a:r>
            <a:endParaRPr kumimoji="0" lang="en-US" altLang="ko-KR" sz="2200" dirty="0">
              <a:solidFill>
                <a:srgbClr val="2D2DB9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3635896" y="980728"/>
          <a:ext cx="4154488" cy="1343025"/>
        </p:xfrm>
        <a:graphic>
          <a:graphicData uri="http://schemas.openxmlformats.org/presentationml/2006/ole">
            <p:oleObj spid="_x0000_s543746" name="Equation" r:id="rId3" imgW="2044440" imgH="660240" progId="Equation.3">
              <p:embed/>
            </p:oleObj>
          </a:graphicData>
        </a:graphic>
      </p:graphicFrame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39552" y="2348880"/>
            <a:ext cx="8352928" cy="255454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/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th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: Reactor thermal power provided by the YG nuclear power plant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f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:  Fission fraction of each isotope determined by reactor core simulation of Westinghouse ANC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cs typeface="Arial" pitchFamily="34" charset="0"/>
              </a:rPr>
              <a:t>f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(E</a:t>
            </a:r>
            <a:r>
              <a:rPr kumimoji="0" lang="en-US" altLang="ko-KR" sz="2000" i="1" spc="10" baseline="-25000" dirty="0" smtClean="0">
                <a:solidFill>
                  <a:srgbClr val="000000"/>
                </a:solidFill>
                <a:latin typeface="Symbol" pitchFamily="18" charset="2"/>
                <a:ea typeface="굴림" pitchFamily="50" charset="-127"/>
                <a:cs typeface="Arial" pitchFamily="34" charset="0"/>
              </a:rPr>
              <a:t>n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) 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: Neutrino spectrum of each fission isotope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 [* P. Huber, Phys. Rev. C84, 024617 (2011)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    T. Mueller 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et al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., Phys. Rev. C83, 054615 (2011)]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- </a:t>
            </a:r>
            <a:r>
              <a:rPr kumimoji="0" lang="en-US" altLang="ko-KR" sz="2000" i="1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</a:t>
            </a:r>
            <a:r>
              <a:rPr kumimoji="0" lang="en-US" altLang="ko-KR" sz="2000" i="1" spc="10" baseline="-2500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: Energy released per fission</a:t>
            </a:r>
          </a:p>
          <a:p>
            <a:pPr marL="261938" indent="-261938" eaLnBrk="0" latinLnBrk="0" hangingPunct="0"/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          [* V. </a:t>
            </a:r>
            <a:r>
              <a:rPr kumimoji="0" lang="en-US" altLang="ko-KR" sz="2000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Kopeikin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000" i="1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et al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., Phys. Atom. </a:t>
            </a:r>
            <a:r>
              <a:rPr kumimoji="0" lang="en-US" altLang="ko-KR" sz="2000" spc="10" dirty="0" err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Nucl</a:t>
            </a:r>
            <a:r>
              <a:rPr kumimoji="0" lang="en-US" altLang="ko-KR" sz="2000" spc="1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. 67, 1982 (2004)]</a:t>
            </a:r>
            <a:endParaRPr kumimoji="0" lang="en-US" altLang="ko-KR" sz="2000" spc="10" dirty="0">
              <a:solidFill>
                <a:srgbClr val="2D2DB9">
                  <a:lumMod val="50000"/>
                </a:srgb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941168"/>
            <a:ext cx="296952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013176"/>
            <a:ext cx="410343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lication Data\SSH\temp\fit_to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5" y="1351249"/>
            <a:ext cx="7927934" cy="537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2819" y="1324038"/>
            <a:ext cx="351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000" b="1" dirty="0" smtClean="0">
                <a:solidFill>
                  <a:srgbClr val="000000"/>
                </a:solidFill>
                <a:latin typeface="Calibri"/>
                <a:ea typeface="+mn-ea"/>
              </a:rPr>
              <a:t>13</a:t>
            </a:r>
            <a:r>
              <a:rPr kumimoji="0" lang="en-US" sz="2000" b="1" baseline="30000" dirty="0" smtClean="0">
                <a:solidFill>
                  <a:srgbClr val="000000"/>
                </a:solidFill>
                <a:latin typeface="Calibri"/>
                <a:ea typeface="+mn-ea"/>
              </a:rPr>
              <a:t>th</a:t>
            </a:r>
            <a:r>
              <a:rPr kumimoji="0" lang="en-US" sz="2000" b="1" dirty="0" smtClean="0">
                <a:solidFill>
                  <a:srgbClr val="000000"/>
                </a:solidFill>
                <a:latin typeface="Calibri"/>
                <a:ea typeface="+mn-ea"/>
              </a:rPr>
              <a:t> Oct. 2012 ~ 25</a:t>
            </a:r>
            <a:r>
              <a:rPr kumimoji="0" lang="en-US" sz="2000" b="1" baseline="30000" dirty="0" smtClean="0">
                <a:solidFill>
                  <a:srgbClr val="000000"/>
                </a:solidFill>
                <a:latin typeface="Calibri"/>
                <a:ea typeface="+mn-ea"/>
              </a:rPr>
              <a:t>th</a:t>
            </a:r>
            <a:r>
              <a:rPr kumimoji="0" lang="en-US" sz="2000" b="1" dirty="0" smtClean="0">
                <a:solidFill>
                  <a:srgbClr val="000000"/>
                </a:solidFill>
                <a:latin typeface="Calibri"/>
                <a:ea typeface="+mn-ea"/>
              </a:rPr>
              <a:t> July. 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1342" y="1124744"/>
            <a:ext cx="374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000" b="1" dirty="0" smtClean="0">
                <a:solidFill>
                  <a:srgbClr val="000000"/>
                </a:solidFill>
                <a:latin typeface="Calibri"/>
                <a:ea typeface="+mn-ea"/>
              </a:rPr>
              <a:t>IBD (/day) </a:t>
            </a:r>
            <a:r>
              <a:rPr kumimoji="0" lang="en-US" sz="2000" b="1" dirty="0">
                <a:solidFill>
                  <a:srgbClr val="000000"/>
                </a:solidFill>
                <a:latin typeface="Calibri"/>
                <a:ea typeface="+mn-ea"/>
              </a:rPr>
              <a:t>: 54.5094 +- 0.489393</a:t>
            </a:r>
          </a:p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000" b="1" dirty="0" err="1">
                <a:solidFill>
                  <a:srgbClr val="000000"/>
                </a:solidFill>
                <a:latin typeface="Calibri"/>
                <a:ea typeface="+mn-ea"/>
              </a:rPr>
              <a:t>Cf</a:t>
            </a:r>
            <a:r>
              <a:rPr kumimoji="0" lang="en-US" sz="2000" b="1" dirty="0">
                <a:solidFill>
                  <a:srgbClr val="000000"/>
                </a:solidFill>
                <a:latin typeface="Calibri"/>
                <a:ea typeface="+mn-ea"/>
              </a:rPr>
              <a:t> </a:t>
            </a:r>
            <a:r>
              <a:rPr kumimoji="0" lang="en-US" sz="2000" b="1" dirty="0" smtClean="0">
                <a:solidFill>
                  <a:srgbClr val="000000"/>
                </a:solidFill>
                <a:latin typeface="Calibri"/>
                <a:ea typeface="+mn-ea"/>
              </a:rPr>
              <a:t>(/day): </a:t>
            </a:r>
            <a:r>
              <a:rPr kumimoji="0" lang="en-US" sz="2000" b="1" dirty="0">
                <a:solidFill>
                  <a:srgbClr val="000000"/>
                </a:solidFill>
                <a:latin typeface="Calibri"/>
                <a:ea typeface="+mn-ea"/>
              </a:rPr>
              <a:t>26.2655 +- 0.361229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39552" y="260648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IBD Analysis of </a:t>
            </a:r>
            <a:r>
              <a:rPr kumimoji="0" lang="en-US" altLang="ko-KR" sz="3000" b="1" baseline="30000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252</a:t>
            </a: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Cf contaminated data</a:t>
            </a:r>
          </a:p>
        </p:txBody>
      </p:sp>
    </p:spTree>
    <p:extLst>
      <p:ext uri="{BB962C8B-B14F-4D97-AF65-F5344CB8AC3E}">
        <p14:creationId xmlns="" xmlns:p14="http://schemas.microsoft.com/office/powerpoint/2010/main" val="12644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Observed Daily Averaged IBD Rate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4" name="Text Box 3092"/>
          <p:cNvSpPr txBox="1">
            <a:spLocks noChangeArrowheads="1"/>
          </p:cNvSpPr>
          <p:nvPr/>
        </p:nvSpPr>
        <p:spPr bwMode="auto">
          <a:xfrm>
            <a:off x="323528" y="980728"/>
            <a:ext cx="856895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A new way to measure the reactor thermal power remotely!!! 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5497" y="1613148"/>
            <a:ext cx="8856983" cy="4995691"/>
            <a:chOff x="35497" y="1613148"/>
            <a:chExt cx="8856983" cy="4995691"/>
          </a:xfrm>
        </p:grpSpPr>
        <p:pic>
          <p:nvPicPr>
            <p:cNvPr id="28364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7" y="1613148"/>
              <a:ext cx="8424935" cy="499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그룹 20"/>
            <p:cNvGrpSpPr/>
            <p:nvPr/>
          </p:nvGrpSpPr>
          <p:grpSpPr>
            <a:xfrm>
              <a:off x="1152128" y="3861048"/>
              <a:ext cx="7740352" cy="585356"/>
              <a:chOff x="1152128" y="3861048"/>
              <a:chExt cx="7740352" cy="58535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52128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R2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79912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R1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16016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28592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R4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40152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R6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40760" y="3861048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R5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64288" y="4077072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R3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24328" y="386104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R3+R5+R6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7452320" y="1628800"/>
            <a:ext cx="1800200" cy="4680520"/>
            <a:chOff x="7452320" y="1628800"/>
            <a:chExt cx="1800200" cy="4680520"/>
          </a:xfrm>
        </p:grpSpPr>
        <p:cxnSp>
          <p:nvCxnSpPr>
            <p:cNvPr id="14" name="직선 연결선 13"/>
            <p:cNvCxnSpPr/>
            <p:nvPr/>
          </p:nvCxnSpPr>
          <p:spPr bwMode="auto">
            <a:xfrm>
              <a:off x="7596336" y="1628800"/>
              <a:ext cx="0" cy="46805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" name="그룹 18"/>
            <p:cNvGrpSpPr/>
            <p:nvPr/>
          </p:nvGrpSpPr>
          <p:grpSpPr>
            <a:xfrm>
              <a:off x="7452320" y="1700808"/>
              <a:ext cx="1800200" cy="1665476"/>
              <a:chOff x="7452320" y="1700808"/>
              <a:chExt cx="1800200" cy="1665476"/>
            </a:xfrm>
          </p:grpSpPr>
          <p:sp>
            <p:nvSpPr>
              <p:cNvPr id="16" name="왼쪽 화살표 15"/>
              <p:cNvSpPr/>
              <p:nvPr/>
            </p:nvSpPr>
            <p:spPr bwMode="auto">
              <a:xfrm flipH="1">
                <a:off x="7596336" y="1700808"/>
                <a:ext cx="432048" cy="484632"/>
              </a:xfrm>
              <a:prstGeom prst="lef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96336" y="299695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(2013.10.13)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452320" y="2132856"/>
                <a:ext cx="18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b="1" dirty="0" err="1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Cf</a:t>
                </a:r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800" b="1" dirty="0" err="1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contaminationunder</a:t>
                </a:r>
                <a:r>
                  <a:rPr lang="en-US" altLang="ko-KR" sz="1800" b="1" dirty="0" smtClean="0">
                    <a:solidFill>
                      <a:srgbClr val="0033CC"/>
                    </a:solidFill>
                    <a:latin typeface="Arial" pitchFamily="34" charset="0"/>
                    <a:cs typeface="Arial" pitchFamily="34" charset="0"/>
                  </a:rPr>
                  <a:t> control</a:t>
                </a:r>
                <a:endParaRPr lang="ko-KR" altLang="en-US" sz="1800" b="1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Application Data\SSH\temp\c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2650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971927"/>
            <a:ext cx="8371651" cy="769441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pPr marL="457200" indent="-457200" defTabSz="457200" fontAlgn="auto" latinLnBrk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kumimoji="0" lang="en-US" sz="2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 good agreement between observed and expected IBD rates</a:t>
            </a:r>
          </a:p>
          <a:p>
            <a:pPr marL="457200" indent="-457200" defTabSz="457200" fontAlgn="auto" latinLnBrk="0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kumimoji="0" lang="en-US" sz="2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Correct background subtraction </a:t>
            </a:r>
            <a:endParaRPr kumimoji="0" lang="en-US" sz="2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89160" y="188640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charset="-127"/>
              </a:rPr>
              <a:t>Observed vs</a:t>
            </a:r>
            <a:r>
              <a:rPr kumimoji="0" lang="en-US" altLang="ko-KR" sz="3000" b="1" kern="0" noProof="0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. Expected IBD Rates</a:t>
            </a:r>
            <a:endParaRPr kumimoji="0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굴림" charset="-127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932040" y="4437112"/>
            <a:ext cx="21525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3200" b="1" i="1" dirty="0">
                <a:solidFill>
                  <a:srgbClr val="99CC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="" xmlns:p14="http://schemas.microsoft.com/office/powerpoint/2010/main" val="24080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5832475" y="3173413"/>
            <a:ext cx="3168650" cy="19383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rPr>
              <a:t> A clear deficit in rate 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rPr>
              <a:t> 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rPr>
              <a:t>( ~ </a:t>
            </a: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rPr>
              <a:t>7 % reduction)</a:t>
            </a:r>
          </a:p>
          <a:p>
            <a:pPr fontAlgn="auto" latinLnBrk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2000" kern="0" dirty="0">
                <a:solidFill>
                  <a:sysClr val="windowText" lastClr="000000"/>
                </a:solidFill>
                <a:latin typeface="Arial" pitchFamily="34" charset="0"/>
                <a:ea typeface="맑은 고딕"/>
                <a:cs typeface="Arial" pitchFamily="34" charset="0"/>
              </a:rPr>
              <a:t> Consistent with neutrino oscillation in the spectral distortion</a:t>
            </a:r>
          </a:p>
        </p:txBody>
      </p:sp>
      <p:pic>
        <p:nvPicPr>
          <p:cNvPr id="4099" name="Picture 1" descr="fig4_prl_oc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583247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6110288" y="1046163"/>
            <a:ext cx="2249487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3200" b="1" i="1">
                <a:solidFill>
                  <a:srgbClr val="FF0000"/>
                </a:solidFill>
              </a:rPr>
              <a:t>preliminary</a:t>
            </a:r>
          </a:p>
        </p:txBody>
      </p:sp>
      <p:grpSp>
        <p:nvGrpSpPr>
          <p:cNvPr id="3" name="그룹 9"/>
          <p:cNvGrpSpPr/>
          <p:nvPr/>
        </p:nvGrpSpPr>
        <p:grpSpPr>
          <a:xfrm>
            <a:off x="248171" y="4598765"/>
            <a:ext cx="5584304" cy="1885730"/>
            <a:chOff x="0" y="2492896"/>
            <a:chExt cx="6457950" cy="3962401"/>
          </a:xfrm>
        </p:grpSpPr>
        <p:pic>
          <p:nvPicPr>
            <p:cNvPr id="12" name="Picture 4" descr="http://auk1.snu.ac.kr/images/attaches/sbk_18525_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492896"/>
              <a:ext cx="6457950" cy="3962401"/>
            </a:xfrm>
            <a:prstGeom prst="rect">
              <a:avLst/>
            </a:prstGeom>
            <a:noFill/>
          </p:spPr>
        </p:pic>
        <p:sp>
          <p:nvSpPr>
            <p:cNvPr id="13" name="직사각형 7"/>
            <p:cNvSpPr/>
            <p:nvPr/>
          </p:nvSpPr>
          <p:spPr>
            <a:xfrm>
              <a:off x="2446707" y="3452115"/>
              <a:ext cx="2952326" cy="84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000" b="1" dirty="0" smtClean="0">
                  <a:solidFill>
                    <a:srgbClr val="C0504D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Reduced </a:t>
              </a:r>
              <a:r>
                <a:rPr kumimoji="0" lang="en-US" altLang="ko-KR" sz="2000" b="1" dirty="0" smtClean="0">
                  <a:solidFill>
                    <a:srgbClr val="C0504D"/>
                  </a:solidFill>
                  <a:latin typeface="Symbol" pitchFamily="18" charset="2"/>
                  <a:ea typeface="맑은 고딕"/>
                  <a:cs typeface="Arial" pitchFamily="34" charset="0"/>
                </a:rPr>
                <a:t>c</a:t>
              </a:r>
              <a:r>
                <a:rPr kumimoji="0" lang="en-US" altLang="ko-KR" sz="2000" b="1" baseline="30000" dirty="0" smtClean="0">
                  <a:solidFill>
                    <a:srgbClr val="C0504D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2 </a:t>
              </a:r>
              <a:r>
                <a:rPr kumimoji="0" lang="en-US" altLang="ko-KR" sz="2000" b="1" dirty="0" smtClean="0">
                  <a:solidFill>
                    <a:srgbClr val="C0504D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= 1.21</a:t>
              </a:r>
              <a:endParaRPr kumimoji="0" lang="ko-KR" altLang="en-US" sz="2000" dirty="0">
                <a:solidFill>
                  <a:srgbClr val="C0504D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00550" y="6363602"/>
            <a:ext cx="29666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457200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2400" b="1" dirty="0" smtClean="0">
                <a:solidFill>
                  <a:prstClr val="black"/>
                </a:solidFill>
                <a:latin typeface="Calibri"/>
                <a:ea typeface="+mn-ea"/>
              </a:rPr>
              <a:t>Prompt energy [MeV]</a:t>
            </a:r>
            <a:endParaRPr kumimoji="0" lang="en-US" sz="24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Rectangle 70"/>
          <p:cNvSpPr>
            <a:spLocks noChangeArrowheads="1"/>
          </p:cNvSpPr>
          <p:nvPr/>
        </p:nvSpPr>
        <p:spPr bwMode="auto">
          <a:xfrm>
            <a:off x="611560" y="116632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Reactor Antineutrino Disappearance</a:t>
            </a:r>
            <a:endParaRPr kumimoji="0" lang="en-US" altLang="ko-KR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931843" name="Object 3"/>
          <p:cNvGraphicFramePr>
            <a:graphicFrameLocks noChangeAspect="1"/>
          </p:cNvGraphicFramePr>
          <p:nvPr/>
        </p:nvGraphicFramePr>
        <p:xfrm>
          <a:off x="3419475" y="1988840"/>
          <a:ext cx="5724525" cy="917575"/>
        </p:xfrm>
        <a:graphic>
          <a:graphicData uri="http://schemas.openxmlformats.org/presentationml/2006/ole">
            <p:oleObj spid="_x0000_s931843" name="수식" r:id="rId5" imgW="2933640" imgH="469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077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3"/>
          <p:cNvSpPr txBox="1">
            <a:spLocks noChangeArrowheads="1"/>
          </p:cNvSpPr>
          <p:nvPr/>
        </p:nvSpPr>
        <p:spPr bwMode="auto">
          <a:xfrm>
            <a:off x="179512" y="1484784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buFont typeface="굴림" pitchFamily="50" charset="-127"/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ja-JP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(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12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institutions and 40 physicists)</a:t>
            </a:r>
            <a:endParaRPr lang="ko-KR" altLang="ja-JP" sz="24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Chonbuk</a:t>
            </a:r>
            <a:r>
              <a:rPr lang="en-US" altLang="ja-JP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National University</a:t>
            </a:r>
            <a:endParaRPr lang="en-US" altLang="ko-KR" sz="24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Chonnam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National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Chung-</a:t>
            </a:r>
            <a:r>
              <a:rPr lang="en-US" altLang="ko-KR" sz="2400" dirty="0" err="1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Ang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University</a:t>
            </a:r>
            <a:endParaRPr lang="en-US" altLang="ja-JP" sz="24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Dongshin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Gyeongsang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National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Kyungpook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National 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Pusan National University 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Sejong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University</a:t>
            </a:r>
            <a:endParaRPr lang="en-US" altLang="ko-KR" sz="24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Seokyeong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Seoul National </a:t>
            </a:r>
            <a:r>
              <a:rPr lang="en-US" altLang="ko-KR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University</a:t>
            </a:r>
            <a:endParaRPr lang="en-US" altLang="ja-JP" sz="24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Seoyeong</a:t>
            </a:r>
            <a:r>
              <a:rPr lang="en-US" altLang="ja-JP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University</a:t>
            </a:r>
          </a:p>
          <a:p>
            <a:pPr latinLnBrk="0">
              <a:buFont typeface="Wingdings" pitchFamily="2" charset="2"/>
              <a:buChar char="§"/>
            </a:pP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Sungkyunkwan</a:t>
            </a:r>
            <a:r>
              <a:rPr lang="en-US" altLang="ja-JP" sz="24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University</a:t>
            </a:r>
            <a:endParaRPr lang="en-US" altLang="ja-JP" sz="24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181251" name="Picture 4" descr="RENO로고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0"/>
            <a:ext cx="30956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49486"/>
            <a:ext cx="5146675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RENO Collaboration</a:t>
            </a:r>
          </a:p>
        </p:txBody>
      </p:sp>
      <p:sp>
        <p:nvSpPr>
          <p:cNvPr id="7" name="Text Box 3092"/>
          <p:cNvSpPr txBox="1">
            <a:spLocks noChangeArrowheads="1"/>
          </p:cNvSpPr>
          <p:nvPr/>
        </p:nvSpPr>
        <p:spPr bwMode="auto">
          <a:xfrm>
            <a:off x="5256584" y="1628800"/>
            <a:ext cx="3779912" cy="175432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Total cost : $10M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Start of project : 2006</a:t>
            </a:r>
          </a:p>
          <a:p>
            <a:pPr marL="177800" marR="0" lvl="0" indent="-177800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The first experiment running with both near &amp; far detectors from  Aug. 2011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995738" y="4137025"/>
            <a:ext cx="5148262" cy="2720975"/>
            <a:chOff x="2517" y="2606"/>
            <a:chExt cx="3243" cy="1714"/>
          </a:xfrm>
        </p:grpSpPr>
        <p:pic>
          <p:nvPicPr>
            <p:cNvPr id="9" name="Picture 52" descr="YG-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2606"/>
              <a:ext cx="2517" cy="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517" y="3344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spcBef>
                  <a:spcPct val="50000"/>
                </a:spcBef>
              </a:pPr>
              <a:r>
                <a:rPr lang="en-US" altLang="ko-KR" sz="1800" b="1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YongGwang (</a:t>
              </a:r>
              <a:r>
                <a:rPr lang="ko-KR" altLang="en-US" sz="1800" b="1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靈光</a:t>
              </a:r>
              <a:r>
                <a:rPr lang="en-US" altLang="ko-KR" sz="1800" b="1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</a:rPr>
                <a:t>) :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1063" y="1629494"/>
            <a:ext cx="7219950" cy="4895850"/>
            <a:chOff x="881063" y="1509713"/>
            <a:chExt cx="7219950" cy="4895850"/>
          </a:xfrm>
        </p:grpSpPr>
        <p:pic>
          <p:nvPicPr>
            <p:cNvPr id="5122" name="Picture 2" descr="chi2_fitting_resul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3" y="1509713"/>
              <a:ext cx="7219950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092"/>
            <p:cNvSpPr txBox="1">
              <a:spLocks noChangeArrowheads="1"/>
            </p:cNvSpPr>
            <p:nvPr/>
          </p:nvSpPr>
          <p:spPr bwMode="auto">
            <a:xfrm>
              <a:off x="2379663" y="2200275"/>
              <a:ext cx="3733800" cy="461963"/>
            </a:xfrm>
            <a:prstGeom prst="rect">
              <a:avLst/>
            </a:prstGeom>
            <a:solidFill>
              <a:srgbClr val="FFF6B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2400" kern="0" dirty="0">
                  <a:solidFill>
                    <a:sysClr val="windowText" lastClr="000000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 </a:t>
              </a:r>
              <a:r>
                <a:rPr kumimoji="0" lang="en-US" altLang="ko-KR" sz="2400" kern="0" dirty="0" smtClean="0">
                  <a:solidFill>
                    <a:sysClr val="windowText" lastClr="000000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6.4 </a:t>
              </a:r>
              <a:r>
                <a:rPr kumimoji="0" lang="en-US" altLang="ko-KR" sz="2400" kern="0" dirty="0" smtClean="0">
                  <a:solidFill>
                    <a:sysClr val="windowText" lastClr="000000"/>
                  </a:solidFill>
                  <a:latin typeface="Symbol" pitchFamily="18" charset="2"/>
                  <a:ea typeface="맑은 고딕"/>
                  <a:cs typeface="Arial" pitchFamily="34" charset="0"/>
                </a:rPr>
                <a:t>s</a:t>
              </a:r>
              <a:r>
                <a:rPr kumimoji="0" lang="en-US" altLang="ko-KR" sz="2400" kern="0" dirty="0" smtClean="0">
                  <a:solidFill>
                    <a:sysClr val="windowText" lastClr="000000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 </a:t>
              </a:r>
              <a:r>
                <a:rPr kumimoji="0" lang="en-US" altLang="ko-KR" sz="2400" kern="0" dirty="0">
                  <a:solidFill>
                    <a:sysClr val="windowText" lastClr="000000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significant signal</a:t>
              </a:r>
            </a:p>
          </p:txBody>
        </p:sp>
        <p:sp>
          <p:nvSpPr>
            <p:cNvPr id="5125" name="TextBox 11"/>
            <p:cNvSpPr txBox="1">
              <a:spLocks noChangeArrowheads="1"/>
            </p:cNvSpPr>
            <p:nvPr/>
          </p:nvSpPr>
          <p:spPr bwMode="auto">
            <a:xfrm>
              <a:off x="3114675" y="3016250"/>
              <a:ext cx="2249488" cy="585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defTabSz="457200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sz="3200" b="1" i="1" dirty="0">
                  <a:solidFill>
                    <a:srgbClr val="FF0000"/>
                  </a:solidFill>
                </a:rPr>
                <a:t>preliminary</a:t>
              </a:r>
            </a:p>
          </p:txBody>
        </p:sp>
      </p:grp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6587433"/>
              </p:ext>
            </p:extLst>
          </p:nvPr>
        </p:nvGraphicFramePr>
        <p:xfrm>
          <a:off x="1031875" y="1268760"/>
          <a:ext cx="7069138" cy="565249"/>
        </p:xfrm>
        <a:graphic>
          <a:graphicData uri="http://schemas.openxmlformats.org/presentationml/2006/ole">
            <p:oleObj spid="_x0000_s933890" name="Equation" r:id="rId4" imgW="2697120" imgH="228240" progId="Equation.3">
              <p:embed/>
            </p:oleObj>
          </a:graphicData>
        </a:graphic>
      </p:graphicFrame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611560" y="332656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kern="0" dirty="0" smtClean="0">
                <a:solidFill>
                  <a:srgbClr val="000000"/>
                </a:solidFill>
                <a:latin typeface="Arial" charset="0"/>
              </a:rPr>
              <a:t>Definitive Measurement of </a:t>
            </a:r>
            <a:r>
              <a:rPr kumimoji="0" lang="en-US" altLang="ko-KR" sz="3000" b="1" kern="0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kumimoji="0" lang="en-US" altLang="ko-KR" sz="3000" b="1" kern="0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endParaRPr kumimoji="0" lang="en-US" altLang="ko-KR" sz="30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7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179512" y="260350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RENO’s Projected Sensitivity of </a:t>
            </a:r>
            <a:r>
              <a:rPr lang="en-US" altLang="ko-KR" sz="30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ko-KR" sz="3000" b="1" baseline="-25000" dirty="0" smtClean="0">
                <a:solidFill>
                  <a:srgbClr val="000000"/>
                </a:solidFill>
                <a:latin typeface="Arial" charset="0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1689992" y="1160506"/>
          <a:ext cx="7202488" cy="630238"/>
        </p:xfrm>
        <a:graphic>
          <a:graphicData uri="http://schemas.openxmlformats.org/presentationml/2006/ole">
            <p:oleObj spid="_x0000_s929794" name="수식" r:id="rId3" imgW="2755800" imgH="241200" progId="Equation.3">
              <p:embed/>
            </p:oleObj>
          </a:graphicData>
        </a:graphic>
      </p:graphicFrame>
      <p:sp>
        <p:nvSpPr>
          <p:cNvPr id="16" name="타원 15"/>
          <p:cNvSpPr/>
          <p:nvPr/>
        </p:nvSpPr>
        <p:spPr bwMode="auto">
          <a:xfrm>
            <a:off x="6746849" y="1142438"/>
            <a:ext cx="2088232" cy="72008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30" name="Picture 7" descr="RENO로고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13" y="1124744"/>
            <a:ext cx="1481913" cy="5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Object 1"/>
          <p:cNvGraphicFramePr>
            <a:graphicFrameLocks noChangeAspect="1"/>
          </p:cNvGraphicFramePr>
          <p:nvPr/>
        </p:nvGraphicFramePr>
        <p:xfrm>
          <a:off x="1714054" y="1813248"/>
          <a:ext cx="1754188" cy="361950"/>
        </p:xfrm>
        <a:graphic>
          <a:graphicData uri="http://schemas.openxmlformats.org/presentationml/2006/ole">
            <p:oleObj spid="_x0000_s929796" name="수식" r:id="rId5" imgW="863280" imgH="177480" progId="Equation.3">
              <p:embed/>
            </p:oleObj>
          </a:graphicData>
        </a:graphic>
      </p:graphicFrame>
      <p:sp>
        <p:nvSpPr>
          <p:cNvPr id="26" name="Text Box 3092"/>
          <p:cNvSpPr txBox="1">
            <a:spLocks noChangeArrowheads="1"/>
          </p:cNvSpPr>
          <p:nvPr/>
        </p:nvSpPr>
        <p:spPr bwMode="auto">
          <a:xfrm>
            <a:off x="3455368" y="1772816"/>
            <a:ext cx="900608" cy="40011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(6.4 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20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092"/>
          <p:cNvSpPr txBox="1">
            <a:spLocks noChangeArrowheads="1"/>
          </p:cNvSpPr>
          <p:nvPr/>
        </p:nvSpPr>
        <p:spPr bwMode="auto">
          <a:xfrm>
            <a:off x="143000" y="1804754"/>
            <a:ext cx="1512168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(402 days)</a:t>
            </a:r>
          </a:p>
        </p:txBody>
      </p:sp>
      <p:grpSp>
        <p:nvGrpSpPr>
          <p:cNvPr id="2" name="그룹 26"/>
          <p:cNvGrpSpPr/>
          <p:nvPr/>
        </p:nvGrpSpPr>
        <p:grpSpPr>
          <a:xfrm>
            <a:off x="4644008" y="1804754"/>
            <a:ext cx="4248472" cy="832158"/>
            <a:chOff x="4644008" y="1948770"/>
            <a:chExt cx="3955474" cy="832158"/>
          </a:xfrm>
        </p:grpSpPr>
        <p:grpSp>
          <p:nvGrpSpPr>
            <p:cNvPr id="3" name="그룹 31"/>
            <p:cNvGrpSpPr/>
            <p:nvPr/>
          </p:nvGrpSpPr>
          <p:grpSpPr>
            <a:xfrm>
              <a:off x="4644008" y="1948770"/>
              <a:ext cx="3955474" cy="400110"/>
              <a:chOff x="4644008" y="1948770"/>
              <a:chExt cx="3955474" cy="400110"/>
            </a:xfrm>
          </p:grpSpPr>
          <p:grpSp>
            <p:nvGrpSpPr>
              <p:cNvPr id="4" name="그룹 19"/>
              <p:cNvGrpSpPr/>
              <p:nvPr/>
            </p:nvGrpSpPr>
            <p:grpSpPr>
              <a:xfrm>
                <a:off x="4644008" y="1980708"/>
                <a:ext cx="1471575" cy="361996"/>
                <a:chOff x="4572000" y="1628800"/>
                <a:chExt cx="1471575" cy="361996"/>
              </a:xfrm>
            </p:grpSpPr>
            <p:sp>
              <p:nvSpPr>
                <p:cNvPr id="17" name="오른쪽 화살표 16"/>
                <p:cNvSpPr/>
                <p:nvPr/>
              </p:nvSpPr>
              <p:spPr bwMode="auto">
                <a:xfrm>
                  <a:off x="4572000" y="1628800"/>
                  <a:ext cx="288032" cy="360040"/>
                </a:xfrm>
                <a:prstGeom prst="rightArrow">
                  <a:avLst/>
                </a:prstGeom>
                <a:solidFill>
                  <a:srgbClr val="CCFF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graphicFrame>
              <p:nvGraphicFramePr>
                <p:cNvPr id="232454" name="Object 6"/>
                <p:cNvGraphicFramePr>
                  <a:graphicFrameLocks noChangeAspect="1"/>
                </p:cNvGraphicFramePr>
                <p:nvPr/>
              </p:nvGraphicFramePr>
              <p:xfrm>
                <a:off x="5010440" y="1628846"/>
                <a:ext cx="1033135" cy="361950"/>
              </p:xfrm>
              <a:graphic>
                <a:graphicData uri="http://schemas.openxmlformats.org/presentationml/2006/ole">
                  <p:oleObj spid="_x0000_s929795" name="수식" r:id="rId6" imgW="507960" imgH="177480" progId="Equation.3">
                    <p:embed/>
                  </p:oleObj>
                </a:graphicData>
              </a:graphic>
            </p:graphicFrame>
          </p:grpSp>
          <p:sp>
            <p:nvSpPr>
              <p:cNvPr id="28" name="Text Box 3092"/>
              <p:cNvSpPr txBox="1">
                <a:spLocks noChangeArrowheads="1"/>
              </p:cNvSpPr>
              <p:nvPr/>
            </p:nvSpPr>
            <p:spPr bwMode="auto">
              <a:xfrm>
                <a:off x="7303338" y="1948770"/>
                <a:ext cx="1296144" cy="40011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(5 years)</a:t>
                </a:r>
              </a:p>
            </p:txBody>
          </p:sp>
          <p:sp>
            <p:nvSpPr>
              <p:cNvPr id="18" name="Text Box 3092"/>
              <p:cNvSpPr txBox="1">
                <a:spLocks noChangeArrowheads="1"/>
              </p:cNvSpPr>
              <p:nvPr/>
            </p:nvSpPr>
            <p:spPr bwMode="auto">
              <a:xfrm>
                <a:off x="6106515" y="1948770"/>
                <a:ext cx="1152128" cy="40011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ko-KR" sz="2000" kern="0" noProof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(~ 13 </a:t>
                </a: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kumimoji="0" lang="en-US" altLang="ko-KR" sz="2000" kern="0" dirty="0" smtClean="0">
                    <a:solidFill>
                      <a:sysClr val="windowText" lastClr="000000"/>
                    </a:solidFill>
                    <a:latin typeface="Symbol" pitchFamily="18" charset="2"/>
                    <a:cs typeface="Arial" pitchFamily="34" charset="0"/>
                  </a:rPr>
                  <a:t> </a:t>
                </a:r>
                <a:r>
                  <a:rPr kumimoji="0" lang="en-US" altLang="ko-KR" sz="2000" kern="0" noProof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Text Box 3092"/>
            <p:cNvSpPr txBox="1">
              <a:spLocks noChangeArrowheads="1"/>
            </p:cNvSpPr>
            <p:nvPr/>
          </p:nvSpPr>
          <p:spPr bwMode="auto">
            <a:xfrm>
              <a:off x="5220072" y="2411596"/>
              <a:ext cx="1872208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(7 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% precision)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 Box 3092"/>
          <p:cNvSpPr txBox="1">
            <a:spLocks noChangeArrowheads="1"/>
          </p:cNvSpPr>
          <p:nvPr/>
        </p:nvSpPr>
        <p:spPr bwMode="auto">
          <a:xfrm>
            <a:off x="2483768" y="2204864"/>
            <a:ext cx="187220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8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(16 </a:t>
            </a:r>
            <a:r>
              <a:rPr kumimoji="0" lang="en-US" altLang="ko-KR" sz="18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% precision)</a:t>
            </a:r>
            <a:r>
              <a:rPr kumimoji="0" lang="en-US" altLang="ko-KR" sz="1800" kern="0" dirty="0" smtClean="0">
                <a:solidFill>
                  <a:sysClr val="windowText" lastClr="00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kumimoji="0" lang="en-US" altLang="ko-KR" sz="1800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0" y="2463771"/>
            <a:ext cx="4932040" cy="4421613"/>
            <a:chOff x="0" y="2463771"/>
            <a:chExt cx="4932040" cy="4421613"/>
          </a:xfrm>
        </p:grpSpPr>
        <p:grpSp>
          <p:nvGrpSpPr>
            <p:cNvPr id="5" name="그룹 41"/>
            <p:cNvGrpSpPr/>
            <p:nvPr/>
          </p:nvGrpSpPr>
          <p:grpSpPr>
            <a:xfrm>
              <a:off x="0" y="2463771"/>
              <a:ext cx="4932040" cy="4421613"/>
              <a:chOff x="0" y="2463771"/>
              <a:chExt cx="4932040" cy="4421613"/>
            </a:xfrm>
          </p:grpSpPr>
          <p:grpSp>
            <p:nvGrpSpPr>
              <p:cNvPr id="6" name="그룹 36"/>
              <p:cNvGrpSpPr/>
              <p:nvPr/>
            </p:nvGrpSpPr>
            <p:grpSpPr>
              <a:xfrm>
                <a:off x="0" y="2463771"/>
                <a:ext cx="4932040" cy="4421613"/>
                <a:chOff x="0" y="2463771"/>
                <a:chExt cx="4932040" cy="4421613"/>
              </a:xfrm>
            </p:grpSpPr>
            <p:pic>
              <p:nvPicPr>
                <p:cNvPr id="498694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0" y="2463771"/>
                  <a:ext cx="4932040" cy="4421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타원 34"/>
                <p:cNvSpPr/>
                <p:nvPr/>
              </p:nvSpPr>
              <p:spPr bwMode="auto">
                <a:xfrm>
                  <a:off x="1907704" y="4437112"/>
                  <a:ext cx="144016" cy="144016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MS PGothic" pitchFamily="34" charset="-128"/>
                  </a:endParaRPr>
                </a:p>
              </p:txBody>
            </p:sp>
            <p:sp>
              <p:nvSpPr>
                <p:cNvPr id="36" name="Text Box 3092"/>
                <p:cNvSpPr txBox="1">
                  <a:spLocks noChangeArrowheads="1"/>
                </p:cNvSpPr>
                <p:nvPr/>
              </p:nvSpPr>
              <p:spPr bwMode="auto">
                <a:xfrm>
                  <a:off x="1475656" y="4005064"/>
                  <a:ext cx="1008112" cy="36933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altLang="ko-KR" sz="1800" kern="0" noProof="0" dirty="0" smtClean="0">
                      <a:solidFill>
                        <a:sysClr val="windowText" lastClr="000000"/>
                      </a:solidFill>
                      <a:latin typeface="Arial" pitchFamily="34" charset="0"/>
                      <a:cs typeface="Arial" pitchFamily="34" charset="0"/>
                    </a:rPr>
                    <a:t>2013. 3 </a:t>
                  </a:r>
                  <a:endPara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3" name="타원 32"/>
              <p:cNvSpPr/>
              <p:nvPr/>
            </p:nvSpPr>
            <p:spPr bwMode="auto">
              <a:xfrm>
                <a:off x="1187624" y="3933056"/>
                <a:ext cx="144016" cy="144016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32" name="타원 31"/>
            <p:cNvSpPr/>
            <p:nvPr/>
          </p:nvSpPr>
          <p:spPr bwMode="auto">
            <a:xfrm>
              <a:off x="2267744" y="4653136"/>
              <a:ext cx="144016" cy="144016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34" name="Text Box 3092"/>
            <p:cNvSpPr txBox="1">
              <a:spLocks noChangeArrowheads="1"/>
            </p:cNvSpPr>
            <p:nvPr/>
          </p:nvSpPr>
          <p:spPr bwMode="auto">
            <a:xfrm>
              <a:off x="2483768" y="4581128"/>
              <a:ext cx="1008112" cy="369332"/>
            </a:xfrm>
            <a:prstGeom prst="rect">
              <a:avLst/>
            </a:prstGeom>
            <a:solidFill>
              <a:srgbClr val="DDFF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2013. 9 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3092"/>
            <p:cNvSpPr txBox="1">
              <a:spLocks noChangeArrowheads="1"/>
            </p:cNvSpPr>
            <p:nvPr/>
          </p:nvSpPr>
          <p:spPr bwMode="auto">
            <a:xfrm>
              <a:off x="467544" y="3068960"/>
              <a:ext cx="1008112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2012. 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그룹 39"/>
          <p:cNvGrpSpPr/>
          <p:nvPr/>
        </p:nvGrpSpPr>
        <p:grpSpPr>
          <a:xfrm>
            <a:off x="3563888" y="3719934"/>
            <a:ext cx="5472608" cy="1941314"/>
            <a:chOff x="3563888" y="3719934"/>
            <a:chExt cx="5472608" cy="1941314"/>
          </a:xfrm>
        </p:grpSpPr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563888" y="3719934"/>
              <a:ext cx="5472608" cy="107721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1938" marR="0" lvl="0" indent="-261938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ko-KR" sz="2200" kern="0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5 years of data : </a:t>
              </a:r>
              <a:r>
                <a:rPr kumimoji="0" lang="en-US" altLang="ko-KR" sz="2200" kern="0" dirty="0" smtClean="0">
                  <a:solidFill>
                    <a:srgbClr val="FF6600"/>
                  </a:solidFill>
                  <a:latin typeface="굴림"/>
                  <a:ea typeface="굴림"/>
                  <a:cs typeface="Arial" pitchFamily="34" charset="0"/>
                </a:rPr>
                <a:t>±</a:t>
              </a:r>
              <a:r>
                <a:rPr kumimoji="0" lang="en-US" altLang="ko-KR" sz="2200" kern="0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0.007</a:t>
              </a:r>
              <a:r>
                <a:rPr kumimoji="0" lang="en-US" altLang="ko-KR" sz="2200" kern="0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 (7% precision)    </a:t>
              </a:r>
            </a:p>
            <a:p>
              <a:pPr latinLnBrk="0"/>
              <a:r>
                <a:rPr kumimoji="0" lang="en-US" altLang="ko-KR" sz="2200" kern="0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   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Arial" pitchFamily="34" charset="0"/>
                  <a:ea typeface="굴림" pitchFamily="50" charset="-127"/>
                </a:rPr>
                <a:t>- statistical error :  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굴림"/>
                  <a:ea typeface="굴림"/>
                </a:rPr>
                <a:t>±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Arial" pitchFamily="34" charset="0"/>
                  <a:ea typeface="굴림" pitchFamily="50" charset="-127"/>
                </a:rPr>
                <a:t>0.010 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굴림" pitchFamily="50" charset="-127"/>
                  <a:ea typeface="굴림" pitchFamily="50" charset="-127"/>
                </a:rPr>
                <a:t>→  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굴림"/>
                  <a:ea typeface="굴림"/>
                </a:rPr>
                <a:t>±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</a:rPr>
                <a:t>0.005</a:t>
              </a:r>
            </a:p>
            <a:p>
              <a:pPr latinLnBrk="0"/>
              <a:r>
                <a:rPr lang="en-US" altLang="ko-KR" sz="2000" b="1" dirty="0" smtClean="0">
                  <a:solidFill>
                    <a:srgbClr val="0033CC"/>
                  </a:solidFill>
                  <a:latin typeface="Arial" pitchFamily="34" charset="0"/>
                  <a:ea typeface="굴림" pitchFamily="50" charset="-127"/>
                </a:rPr>
                <a:t>   - systematic error :  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굴림"/>
                  <a:ea typeface="굴림"/>
                </a:rPr>
                <a:t>±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Arial" pitchFamily="34" charset="0"/>
                  <a:ea typeface="굴림" pitchFamily="50" charset="-127"/>
                </a:rPr>
                <a:t>0.012  </a:t>
              </a:r>
              <a:r>
                <a:rPr lang="en-US" altLang="ko-KR" sz="2000" b="1" dirty="0" smtClean="0">
                  <a:solidFill>
                    <a:srgbClr val="0033CC"/>
                  </a:solidFill>
                  <a:latin typeface="굴림" pitchFamily="50" charset="-127"/>
                  <a:ea typeface="굴림" pitchFamily="50" charset="-127"/>
                </a:rPr>
                <a:t>→ 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굴림"/>
                  <a:ea typeface="굴림"/>
                </a:rPr>
                <a:t>±</a:t>
              </a:r>
              <a:r>
                <a:rPr lang="en-US" altLang="ko-KR" sz="2000" b="1" dirty="0" smtClean="0">
                  <a:solidFill>
                    <a:srgbClr val="FF6600"/>
                  </a:solidFill>
                  <a:latin typeface="Arial" pitchFamily="34" charset="0"/>
                  <a:ea typeface="굴림" pitchFamily="50" charset="-127"/>
                </a:rPr>
                <a:t>0.005 </a:t>
              </a:r>
              <a:endParaRPr lang="en-US" altLang="ko-KR" sz="2000" b="1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9" name="Text Box 3092"/>
            <p:cNvSpPr txBox="1">
              <a:spLocks noChangeArrowheads="1"/>
            </p:cNvSpPr>
            <p:nvPr/>
          </p:nvSpPr>
          <p:spPr bwMode="auto">
            <a:xfrm>
              <a:off x="4067944" y="5085184"/>
              <a:ext cx="1872208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(7 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% precision)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Symbol" pitchFamily="18" charset="2"/>
                  <a:cs typeface="Arial" pitchFamily="34" charset="0"/>
                </a:rPr>
                <a:t> </a:t>
              </a:r>
              <a:r>
                <a:rPr kumimoji="0" lang="en-US" altLang="ko-KR" sz="1800" kern="0" noProof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타원 28"/>
            <p:cNvSpPr/>
            <p:nvPr/>
          </p:nvSpPr>
          <p:spPr bwMode="auto">
            <a:xfrm>
              <a:off x="4572000" y="5517232"/>
              <a:ext cx="144016" cy="144016"/>
            </a:xfrm>
            <a:prstGeom prst="ellipse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0" name="Rectangle 70"/>
          <p:cNvSpPr>
            <a:spLocks noChangeArrowheads="1"/>
          </p:cNvSpPr>
          <p:nvPr/>
        </p:nvSpPr>
        <p:spPr bwMode="auto">
          <a:xfrm>
            <a:off x="179512" y="377478"/>
            <a:ext cx="8712968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Arial" charset="0"/>
              </a:rPr>
              <a:t>Expected Results from RENO</a:t>
            </a:r>
            <a:endParaRPr lang="en-US" altLang="ko-KR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79512" y="1622990"/>
            <a:ext cx="8784976" cy="83099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sin</a:t>
            </a:r>
            <a:r>
              <a:rPr lang="en-US" altLang="ja-JP" sz="2400" b="1" baseline="4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2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(2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400" b="1" baseline="-25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13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)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to 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7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% accuracy</a:t>
            </a:r>
            <a:r>
              <a:rPr kumimoji="0" lang="en-US" altLang="ko-KR" sz="2400" kern="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within 3 years :</a:t>
            </a:r>
          </a:p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      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Arial" pitchFamily="34" charset="0"/>
              </a:rPr>
              <a:t>→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 determination of CP phase with accelerator results 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79512" y="2775118"/>
            <a:ext cx="8784976" cy="83099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</a:rPr>
              <a:t> </a:t>
            </a:r>
            <a:r>
              <a:rPr lang="en-US" altLang="ja-JP" sz="2400" b="1" dirty="0" smtClean="0">
                <a:solidFill>
                  <a:schemeClr val="tx1"/>
                </a:solidFill>
                <a:latin typeface="Symbol" pitchFamily="18" charset="2"/>
                <a:ea typeface="Osaka" pitchFamily="-110" charset="-128"/>
              </a:rPr>
              <a:t>D</a:t>
            </a:r>
            <a:r>
              <a:rPr lang="en-US" altLang="ja-JP" sz="2400" b="1" dirty="0" smtClean="0">
                <a:solidFill>
                  <a:schemeClr val="tx1"/>
                </a:solidFill>
                <a:latin typeface="Arial" pitchFamily="34" charset="0"/>
                <a:ea typeface="Osaka" pitchFamily="-110" charset="-128"/>
              </a:rPr>
              <a:t>m</a:t>
            </a:r>
            <a:r>
              <a:rPr lang="en-US" altLang="ja-JP" sz="2400" b="1" baseline="30000" dirty="0" smtClean="0">
                <a:solidFill>
                  <a:schemeClr val="tx1"/>
                </a:solidFill>
                <a:latin typeface="Arial" pitchFamily="34" charset="0"/>
                <a:ea typeface="Osaka" pitchFamily="-110" charset="-128"/>
              </a:rPr>
              <a:t>2</a:t>
            </a:r>
            <a:r>
              <a:rPr lang="en-US" altLang="ja-JP" sz="2400" b="1" baseline="-25000" dirty="0" smtClean="0">
                <a:solidFill>
                  <a:schemeClr val="tx1"/>
                </a:solidFill>
                <a:latin typeface="Arial" pitchFamily="34" charset="0"/>
                <a:ea typeface="Osaka" pitchFamily="-110" charset="-128"/>
              </a:rPr>
              <a:t>31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directly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from 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reactor neutrinos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:</a:t>
            </a:r>
          </a:p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      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Arial" pitchFamily="34" charset="0"/>
              </a:rPr>
              <a:t>←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 spectral disappearance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of reactor antineutrinos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179512" y="3966155"/>
            <a:ext cx="8784976" cy="83099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ko-KR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</a:rPr>
              <a:t> </a:t>
            </a:r>
            <a:r>
              <a:rPr lang="en-US" altLang="ko-KR" sz="2400" noProof="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</a:t>
            </a:r>
            <a:r>
              <a:rPr lang="en-US" altLang="ja-JP" sz="2400" dirty="0" err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recise</a:t>
            </a:r>
            <a:r>
              <a:rPr lang="en-US" altLang="ja-JP" sz="24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measurement of reactor antineutrino flux &amp; spectra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:</a:t>
            </a:r>
          </a:p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      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Arial" pitchFamily="34" charset="0"/>
              </a:rPr>
              <a:t>→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 study</a:t>
            </a: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reactor anomaly or sterile neutrinos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79512" y="5118283"/>
            <a:ext cx="8784976" cy="83099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fontAlgn="auto" latin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kumimoji="0" lang="en-US" altLang="ko-K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Observation of 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reactor neutrinos</a:t>
            </a:r>
            <a:r>
              <a:rPr kumimoji="0" lang="en-US" altLang="ko-KR" sz="2400" kern="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based on neutron capture by Hydrogen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굴림" pitchFamily="50" charset="-127"/>
                <a:cs typeface="Arial" pitchFamily="34" charset="0"/>
              </a:rPr>
              <a:t> 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539750" y="233462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800" b="1" dirty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Summary</a:t>
            </a:r>
          </a:p>
        </p:txBody>
      </p:sp>
      <p:sp>
        <p:nvSpPr>
          <p:cNvPr id="201731" name="Text Box 20"/>
          <p:cNvSpPr txBox="1">
            <a:spLocks noChangeArrowheads="1"/>
          </p:cNvSpPr>
          <p:nvPr/>
        </p:nvSpPr>
        <p:spPr bwMode="auto">
          <a:xfrm>
            <a:off x="179512" y="1269921"/>
            <a:ext cx="8784976" cy="430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RENO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has observed a clear disappearance of reactor neutrinos.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79512" y="2060848"/>
            <a:ext cx="8784976" cy="11079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RENO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has collected ~700 live days of reactor neutrino data, and improved analysis methods on energy calibration and background</a:t>
            </a:r>
          </a:p>
          <a:p>
            <a:pPr marL="261938" indent="-261938" eaLnBrk="0" latinLnBrk="0" hangingPunct="0"/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  estimation.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79512" y="5323855"/>
            <a:ext cx="8784976" cy="76944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ko-KR" altLang="en-US" sz="2200" dirty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22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RENO </a:t>
            </a:r>
            <a:r>
              <a:rPr kumimoji="0" lang="en-US" altLang="ko-KR" sz="2200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is expected to obtain new results from 700 live days of reactor neutrino data. Several analyses are under progress…..</a:t>
            </a:r>
            <a:endParaRPr kumimoji="0" lang="en-US" altLang="ko-KR" sz="2200" dirty="0">
              <a:solidFill>
                <a:srgbClr val="B9B9E7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79512" y="3501008"/>
            <a:ext cx="8784976" cy="1446550"/>
            <a:chOff x="179512" y="2780928"/>
            <a:chExt cx="8784976" cy="1446550"/>
          </a:xfrm>
        </p:grpSpPr>
        <p:grpSp>
          <p:nvGrpSpPr>
            <p:cNvPr id="3" name="그룹 17"/>
            <p:cNvGrpSpPr/>
            <p:nvPr/>
          </p:nvGrpSpPr>
          <p:grpSpPr>
            <a:xfrm>
              <a:off x="179512" y="2780928"/>
              <a:ext cx="8784976" cy="1446550"/>
              <a:chOff x="180101" y="3284984"/>
              <a:chExt cx="8641655" cy="1446550"/>
            </a:xfrm>
          </p:grpSpPr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180101" y="3284984"/>
                <a:ext cx="8641655" cy="144655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61938" indent="-261938" eaLnBrk="0" latinLnBrk="0" hangingPunct="0">
                  <a:buFont typeface="Wingdings" pitchFamily="2" charset="2"/>
                  <a:buChar char="§"/>
                </a:pPr>
                <a:r>
                  <a:rPr kumimoji="0" lang="en-US" altLang="ko-KR" sz="220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RENO has obtained a new result on the smallest mixing angle</a:t>
                </a:r>
                <a:r>
                  <a:rPr lang="en-US" altLang="ko-KR" sz="2200" b="1" dirty="0" smtClean="0">
                    <a:solidFill>
                      <a:srgbClr val="000000"/>
                    </a:solidFill>
                    <a:latin typeface="Symbol" pitchFamily="18" charset="2"/>
                  </a:rPr>
                  <a:t> q</a:t>
                </a:r>
                <a:r>
                  <a:rPr lang="en-US" altLang="ko-KR" sz="2200" b="1" baseline="-25000" dirty="0" smtClean="0">
                    <a:solidFill>
                      <a:srgbClr val="000000"/>
                    </a:solidFill>
                    <a:latin typeface="Arial" charset="0"/>
                  </a:rPr>
                  <a:t>13</a:t>
                </a:r>
                <a:r>
                  <a:rPr kumimoji="0" lang="en-US" altLang="ko-KR" sz="220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.</a:t>
                </a:r>
              </a:p>
              <a:p>
                <a:pPr marL="261938" indent="-261938" eaLnBrk="0" latinLnBrk="0" hangingPunct="0"/>
                <a:r>
                  <a:rPr kumimoji="0" lang="en-US" altLang="ko-KR" sz="220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                                                                                </a:t>
                </a:r>
              </a:p>
              <a:p>
                <a:pPr marL="261938" indent="-261938" eaLnBrk="0" latinLnBrk="0" hangingPunct="0"/>
                <a:r>
                  <a:rPr kumimoji="0" lang="en-US" altLang="ko-KR" sz="220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  </a:t>
                </a:r>
              </a:p>
              <a:p>
                <a:pPr marL="261938" indent="-261938" eaLnBrk="0" latinLnBrk="0" hangingPunct="0"/>
                <a:r>
                  <a:rPr kumimoji="0" lang="en-US" altLang="ko-KR" sz="2200" dirty="0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    (There is a room to further reduce the systematic error…..)</a:t>
                </a:r>
                <a:endParaRPr kumimoji="0" lang="en-US" altLang="ko-KR" sz="220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graphicFrame>
            <p:nvGraphicFramePr>
              <p:cNvPr id="228353" name="Object 1"/>
              <p:cNvGraphicFramePr>
                <a:graphicFrameLocks noChangeAspect="1"/>
              </p:cNvGraphicFramePr>
              <p:nvPr/>
            </p:nvGraphicFramePr>
            <p:xfrm>
              <a:off x="605100" y="3789858"/>
              <a:ext cx="5873181" cy="503238"/>
            </p:xfrm>
            <a:graphic>
              <a:graphicData uri="http://schemas.openxmlformats.org/presentationml/2006/ole">
                <p:oleObj spid="_x0000_s286722" name="수식" r:id="rId4" imgW="2692080" imgH="241200" progId="Equation.3">
                  <p:embed/>
                </p:oleObj>
              </a:graphicData>
            </a:graphic>
          </p:graphicFrame>
        </p:grpSp>
        <p:sp>
          <p:nvSpPr>
            <p:cNvPr id="13" name="TextBox 12"/>
            <p:cNvSpPr txBox="1"/>
            <p:nvPr/>
          </p:nvSpPr>
          <p:spPr>
            <a:xfrm>
              <a:off x="6660232" y="3356992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(402 days)</a:t>
              </a:r>
              <a:endParaRPr lang="ko-KR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7"/>
          <p:cNvGrpSpPr/>
          <p:nvPr/>
        </p:nvGrpSpPr>
        <p:grpSpPr>
          <a:xfrm>
            <a:off x="0" y="72008"/>
            <a:ext cx="9108504" cy="6701011"/>
            <a:chOff x="0" y="72008"/>
            <a:chExt cx="9108504" cy="670101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3608901" y="72008"/>
              <a:ext cx="5499603" cy="66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그룹 22"/>
            <p:cNvGrpSpPr/>
            <p:nvPr/>
          </p:nvGrpSpPr>
          <p:grpSpPr>
            <a:xfrm>
              <a:off x="0" y="188640"/>
              <a:ext cx="4119543" cy="2808312"/>
              <a:chOff x="0" y="188640"/>
              <a:chExt cx="4894251" cy="3456384"/>
            </a:xfrm>
          </p:grpSpPr>
          <p:pic>
            <p:nvPicPr>
              <p:cNvPr id="8" name="그림 1" descr="영광원전위성사진001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88640"/>
                <a:ext cx="4894251" cy="345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835053" y="3113273"/>
                <a:ext cx="1800201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1800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</a:rPr>
                  <a:t>Far Detector</a:t>
                </a: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17262" y="3180512"/>
                <a:ext cx="186461" cy="26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87123" y="770439"/>
                <a:ext cx="186461" cy="26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641018" y="277265"/>
                <a:ext cx="2034525" cy="36933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ko-KR" sz="1800" dirty="0">
                    <a:solidFill>
                      <a:srgbClr val="FFFFFF"/>
                    </a:solidFill>
                    <a:latin typeface="Arial" pitchFamily="34" charset="0"/>
                    <a:ea typeface="굴림" pitchFamily="50" charset="-127"/>
                  </a:rPr>
                  <a:t>Near Detector</a:t>
                </a:r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1148703" y="1767710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1489194" y="1518392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787123" y="1310627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127614" y="1061309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2510667" y="811992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2851158" y="562674"/>
                <a:ext cx="127684" cy="124659"/>
              </a:xfrm>
              <a:prstGeom prst="ellipse">
                <a:avLst/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ko-KR" altLang="en-US" sz="1800">
                  <a:solidFill>
                    <a:srgbClr val="000000"/>
                  </a:solidFill>
                  <a:latin typeface="맑은 고딕"/>
                  <a:ea typeface="맑은 고딕"/>
                </a:endParaRPr>
              </a:p>
            </p:txBody>
          </p:sp>
          <p:cxnSp>
            <p:nvCxnSpPr>
              <p:cNvPr id="19" name="직선 연결선 26"/>
              <p:cNvCxnSpPr>
                <a:cxnSpLocks noChangeShapeType="1"/>
              </p:cNvCxnSpPr>
              <p:nvPr/>
            </p:nvCxnSpPr>
            <p:spPr bwMode="auto">
              <a:xfrm rot="16200000" flipH="1">
                <a:off x="1609509" y="1304234"/>
                <a:ext cx="2278598" cy="1736908"/>
              </a:xfrm>
              <a:prstGeom prst="line">
                <a:avLst/>
              </a:prstGeom>
              <a:noFill/>
              <a:ln w="317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4" name="타원 23"/>
            <p:cNvSpPr/>
            <p:nvPr/>
          </p:nvSpPr>
          <p:spPr>
            <a:xfrm>
              <a:off x="4427984" y="429309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27" name="직선 연결선 26"/>
            <p:cNvCxnSpPr>
              <a:endCxn id="24" idx="2"/>
            </p:cNvCxnSpPr>
            <p:nvPr/>
          </p:nvCxnSpPr>
          <p:spPr bwMode="auto">
            <a:xfrm>
              <a:off x="216024" y="2996952"/>
              <a:ext cx="4211960" cy="140415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직선 연결선 29"/>
            <p:cNvCxnSpPr>
              <a:endCxn id="24" idx="1"/>
            </p:cNvCxnSpPr>
            <p:nvPr/>
          </p:nvCxnSpPr>
          <p:spPr bwMode="auto">
            <a:xfrm>
              <a:off x="4139952" y="2996952"/>
              <a:ext cx="319668" cy="13277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7" descr="RENO로고-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256" y="2996952"/>
              <a:ext cx="1763688" cy="668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그룹 37"/>
            <p:cNvGrpSpPr/>
            <p:nvPr/>
          </p:nvGrpSpPr>
          <p:grpSpPr>
            <a:xfrm>
              <a:off x="35496" y="4581128"/>
              <a:ext cx="3528392" cy="2191891"/>
              <a:chOff x="35496" y="4581128"/>
              <a:chExt cx="3528392" cy="2191891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>
                <a:off x="539552" y="4581128"/>
                <a:ext cx="2232248" cy="531242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3000" b="1" dirty="0" smtClean="0">
                    <a:solidFill>
                      <a:srgbClr val="000000"/>
                    </a:solidFill>
                    <a:latin typeface="Arial" charset="0"/>
                    <a:ea typeface="맑은 고딕"/>
                  </a:rPr>
                  <a:t>RENO-50</a:t>
                </a:r>
                <a:endParaRPr kumimoji="0" lang="en-US" altLang="ko-KR" sz="3000" b="1" dirty="0">
                  <a:solidFill>
                    <a:srgbClr val="000000"/>
                  </a:solidFill>
                  <a:latin typeface="Arial" charset="0"/>
                  <a:ea typeface="맑은 고딕"/>
                </a:endParaRPr>
              </a:p>
            </p:txBody>
          </p:sp>
          <p:sp>
            <p:nvSpPr>
              <p:cNvPr id="36" name="Text Box 3092"/>
              <p:cNvSpPr txBox="1">
                <a:spLocks noChangeArrowheads="1"/>
              </p:cNvSpPr>
              <p:nvPr/>
            </p:nvSpPr>
            <p:spPr bwMode="auto">
              <a:xfrm>
                <a:off x="35496" y="5157192"/>
                <a:ext cx="3528392" cy="1615827"/>
              </a:xfrm>
              <a:prstGeom prst="rect">
                <a:avLst/>
              </a:prstGeom>
              <a:solidFill>
                <a:srgbClr val="3333CC">
                  <a:lumMod val="20000"/>
                  <a:lumOff val="8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ja-JP" sz="22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18 </a:t>
                </a:r>
                <a:r>
                  <a:rPr kumimoji="0" lang="en-US" altLang="ja-JP" sz="2200" b="1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kton</a:t>
                </a:r>
                <a:r>
                  <a:rPr kumimoji="0" lang="en-US" altLang="ja-JP" sz="2200" b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ＭＳ Ｐゴシック"/>
                    <a:cs typeface="Arial" pitchFamily="34" charset="0"/>
                  </a:rPr>
                  <a:t> LS Detector       ~47 km from YG reactors </a:t>
                </a:r>
              </a:p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ja-JP" sz="2200" b="1" kern="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Mt. </a:t>
                </a:r>
                <a:r>
                  <a:rPr kumimoji="0" lang="en-US" altLang="ja-JP" sz="2200" b="1" kern="0" dirty="0" err="1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Guemseong</a:t>
                </a:r>
                <a:r>
                  <a:rPr kumimoji="0" lang="en-US" altLang="ja-JP" sz="2200" b="1" kern="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 (450 m) ~900 </a:t>
                </a:r>
                <a:r>
                  <a:rPr kumimoji="0" lang="en-US" altLang="ja-JP" sz="2200" b="1" kern="0" dirty="0" err="1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m.w.e</a:t>
                </a:r>
                <a:r>
                  <a:rPr kumimoji="0" lang="en-US" altLang="ja-JP" sz="2200" b="1" kern="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. overburden</a:t>
                </a:r>
              </a:p>
            </p:txBody>
          </p:sp>
        </p:grpSp>
        <p:cxnSp>
          <p:nvCxnSpPr>
            <p:cNvPr id="39" name="직선 연결선 38"/>
            <p:cNvCxnSpPr/>
            <p:nvPr/>
          </p:nvCxnSpPr>
          <p:spPr bwMode="auto">
            <a:xfrm>
              <a:off x="2771800" y="4581128"/>
              <a:ext cx="2088232" cy="36004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직선 연결선 41"/>
            <p:cNvCxnSpPr/>
            <p:nvPr/>
          </p:nvCxnSpPr>
          <p:spPr bwMode="auto">
            <a:xfrm flipV="1">
              <a:off x="3635896" y="4941168"/>
              <a:ext cx="1296144" cy="1728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611188" y="115888"/>
            <a:ext cx="8015287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RENO Experimental Setup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3299" name="그룹 38"/>
          <p:cNvGrpSpPr>
            <a:grpSpLocks/>
          </p:cNvGrpSpPr>
          <p:nvPr/>
        </p:nvGrpSpPr>
        <p:grpSpPr bwMode="auto">
          <a:xfrm>
            <a:off x="468313" y="836613"/>
            <a:ext cx="8459787" cy="5989637"/>
            <a:chOff x="468313" y="836613"/>
            <a:chExt cx="8459440" cy="5989637"/>
          </a:xfrm>
        </p:grpSpPr>
        <p:pic>
          <p:nvPicPr>
            <p:cNvPr id="183301" name="그림 1" descr="영광원전위성사진00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313" y="836613"/>
              <a:ext cx="8280400" cy="598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2" name="Text Box 7"/>
            <p:cNvSpPr txBox="1">
              <a:spLocks noChangeArrowheads="1"/>
            </p:cNvSpPr>
            <p:nvPr/>
          </p:nvSpPr>
          <p:spPr bwMode="auto">
            <a:xfrm>
              <a:off x="7020272" y="5877272"/>
              <a:ext cx="1907481" cy="3968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200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rPr>
                <a:t>Far Detector</a:t>
              </a:r>
            </a:p>
          </p:txBody>
        </p:sp>
        <p:pic>
          <p:nvPicPr>
            <p:cNvPr id="18330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224" y="6021288"/>
              <a:ext cx="315466" cy="4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330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1880" y="1844824"/>
              <a:ext cx="315466" cy="45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5" name="Text Box 7"/>
            <p:cNvSpPr txBox="1">
              <a:spLocks noChangeArrowheads="1"/>
            </p:cNvSpPr>
            <p:nvPr/>
          </p:nvSpPr>
          <p:spPr bwMode="auto">
            <a:xfrm>
              <a:off x="2915816" y="1375941"/>
              <a:ext cx="1907481" cy="39687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lang="en-US" altLang="ko-KR" sz="2000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rPr>
                <a:t>Near Detector</a:t>
              </a:r>
            </a:p>
          </p:txBody>
        </p:sp>
        <p:sp>
          <p:nvSpPr>
            <p:cNvPr id="183306" name="Oval 9"/>
            <p:cNvSpPr>
              <a:spLocks noChangeArrowheads="1"/>
            </p:cNvSpPr>
            <p:nvPr/>
          </p:nvSpPr>
          <p:spPr bwMode="auto">
            <a:xfrm>
              <a:off x="2411760" y="3573016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83307" name="Oval 9"/>
            <p:cNvSpPr>
              <a:spLocks noChangeArrowheads="1"/>
            </p:cNvSpPr>
            <p:nvPr/>
          </p:nvSpPr>
          <p:spPr bwMode="auto">
            <a:xfrm>
              <a:off x="2987824" y="3140968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83308" name="Oval 9"/>
            <p:cNvSpPr>
              <a:spLocks noChangeArrowheads="1"/>
            </p:cNvSpPr>
            <p:nvPr/>
          </p:nvSpPr>
          <p:spPr bwMode="auto">
            <a:xfrm>
              <a:off x="3491880" y="2780928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83309" name="Oval 9"/>
            <p:cNvSpPr>
              <a:spLocks noChangeArrowheads="1"/>
            </p:cNvSpPr>
            <p:nvPr/>
          </p:nvSpPr>
          <p:spPr bwMode="auto">
            <a:xfrm>
              <a:off x="4067944" y="2348880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83310" name="Oval 9"/>
            <p:cNvSpPr>
              <a:spLocks noChangeArrowheads="1"/>
            </p:cNvSpPr>
            <p:nvPr/>
          </p:nvSpPr>
          <p:spPr bwMode="auto">
            <a:xfrm>
              <a:off x="4716016" y="1916832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sp>
          <p:nvSpPr>
            <p:cNvPr id="183311" name="Oval 9"/>
            <p:cNvSpPr>
              <a:spLocks noChangeArrowheads="1"/>
            </p:cNvSpPr>
            <p:nvPr/>
          </p:nvSpPr>
          <p:spPr bwMode="auto">
            <a:xfrm>
              <a:off x="5292080" y="1484784"/>
              <a:ext cx="216024" cy="216024"/>
            </a:xfrm>
            <a:prstGeom prst="ellipse">
              <a:avLst/>
            </a:prstGeom>
            <a:solidFill>
              <a:srgbClr val="FFFF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3312" name="직선 연결선 26"/>
            <p:cNvCxnSpPr>
              <a:cxnSpLocks noChangeShapeType="1"/>
            </p:cNvCxnSpPr>
            <p:nvPr/>
          </p:nvCxnSpPr>
          <p:spPr bwMode="auto">
            <a:xfrm rot="16200000" flipH="1">
              <a:off x="3144604" y="2805505"/>
              <a:ext cx="3948628" cy="2938611"/>
            </a:xfrm>
            <a:prstGeom prst="line">
              <a:avLst/>
            </a:prstGeom>
            <a:noFill/>
            <a:ln w="31750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 rot="3180000">
              <a:off x="4393226" y="4156877"/>
              <a:ext cx="949325" cy="369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800" dirty="0">
                  <a:latin typeface="Arial" charset="0"/>
                  <a:ea typeface="굴림" pitchFamily="50" charset="-127"/>
                </a:rPr>
                <a:t>1380m</a:t>
              </a: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 rot="3180000">
              <a:off x="2802616" y="2150277"/>
              <a:ext cx="949325" cy="36987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0">
                <a:spcBef>
                  <a:spcPct val="50000"/>
                </a:spcBef>
                <a:defRPr/>
              </a:pPr>
              <a:r>
                <a:rPr lang="en-US" altLang="ko-KR" sz="1800" dirty="0">
                  <a:latin typeface="Arial" charset="0"/>
                  <a:ea typeface="굴림" pitchFamily="50" charset="-127"/>
                </a:rPr>
                <a:t>290m</a:t>
              </a:r>
            </a:p>
          </p:txBody>
        </p:sp>
      </p:grpSp>
      <p:pic>
        <p:nvPicPr>
          <p:cNvPr id="18330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4850"/>
            <a:ext cx="597693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31841" y="980728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110 </a:t>
            </a:r>
            <a:r>
              <a:rPr lang="en-US" altLang="ko-KR" sz="20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.</a:t>
            </a:r>
            <a:endParaRPr lang="en-US" altLang="ko-KR" sz="20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36296" y="6237312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450 </a:t>
            </a:r>
            <a:r>
              <a:rPr lang="en-US" altLang="ko-KR" sz="20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m.w.e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.</a:t>
            </a:r>
            <a:endParaRPr lang="en-US" altLang="ko-KR" sz="20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724128" y="1268760"/>
            <a:ext cx="1440159" cy="396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16.7 </a:t>
            </a:r>
            <a:r>
              <a:rPr lang="en-US" altLang="ko-KR" sz="20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GW</a:t>
            </a:r>
            <a:r>
              <a:rPr lang="en-US" altLang="ko-KR" sz="2000" baseline="-250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th</a:t>
            </a:r>
            <a:endParaRPr lang="en-US" altLang="ko-KR" sz="2000" baseline="-250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97" name="Rectangle 133"/>
          <p:cNvSpPr>
            <a:spLocks noChangeArrowheads="1"/>
          </p:cNvSpPr>
          <p:nvPr/>
        </p:nvSpPr>
        <p:spPr bwMode="auto">
          <a:xfrm>
            <a:off x="539552" y="260648"/>
            <a:ext cx="8015288" cy="576163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30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3000" b="1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Reactor Neutrino Experiments</a:t>
            </a:r>
            <a:endParaRPr lang="ko-KR" altLang="en-US" sz="3000" b="1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18642" name="Group 178"/>
          <p:cNvGraphicFramePr>
            <a:graphicFrameLocks noGrp="1"/>
          </p:cNvGraphicFramePr>
          <p:nvPr/>
        </p:nvGraphicFramePr>
        <p:xfrm>
          <a:off x="107504" y="1196752"/>
          <a:ext cx="8966199" cy="2790869"/>
        </p:xfrm>
        <a:graphic>
          <a:graphicData uri="http://schemas.openxmlformats.org/drawingml/2006/table">
            <a:tbl>
              <a:tblPr/>
              <a:tblGrid>
                <a:gridCol w="1440160"/>
                <a:gridCol w="1080120"/>
                <a:gridCol w="1080120"/>
                <a:gridCol w="1728192"/>
                <a:gridCol w="1224136"/>
                <a:gridCol w="1080120"/>
                <a:gridCol w="1333351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Experiments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Thermal Power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Flux Weighted Baselines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Near/Far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Depth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Near/Far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mwe)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Target Mass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Statistics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per year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(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GW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/>
                        </a:rPr>
                        <a:t>∙ton∙yr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/>
                        </a:rPr>
                        <a:t>)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6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Double </a:t>
                      </a:r>
                      <a:r>
                        <a:rPr kumimoji="1" lang="en-US" alt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Chooz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France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[410/1050]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120/300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/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8.6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73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RENO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Korea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409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/1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444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120/450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6/16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267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602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Daya Bay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China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470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(5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76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)/1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648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0/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86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40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pitchFamily="18" charset="2"/>
                        </a:rPr>
                        <a:t>2/80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1392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2" name="그룹 29"/>
          <p:cNvGrpSpPr/>
          <p:nvPr/>
        </p:nvGrpSpPr>
        <p:grpSpPr>
          <a:xfrm>
            <a:off x="3563888" y="4077072"/>
            <a:ext cx="5561700" cy="2736304"/>
            <a:chOff x="3314354" y="4077072"/>
            <a:chExt cx="5561700" cy="273630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354" y="4509120"/>
              <a:ext cx="5561700" cy="192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092"/>
            <p:cNvSpPr txBox="1">
              <a:spLocks noChangeArrowheads="1"/>
            </p:cNvSpPr>
            <p:nvPr/>
          </p:nvSpPr>
          <p:spPr bwMode="auto">
            <a:xfrm>
              <a:off x="5076056" y="4077072"/>
              <a:ext cx="1224136" cy="369332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eaLnBrk="0" latinLnBrk="0" hangingPunct="0"/>
              <a:r>
                <a:rPr kumimoji="0" lang="en-US" altLang="ko-KR" sz="18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Daya</a:t>
              </a:r>
              <a:r>
                <a:rPr kumimoji="0" lang="en-US" altLang="ko-KR" sz="18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Bay</a:t>
              </a:r>
              <a:endPara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7" name="직선 연결선 6"/>
            <p:cNvCxnSpPr/>
            <p:nvPr/>
          </p:nvCxnSpPr>
          <p:spPr bwMode="auto">
            <a:xfrm flipV="1">
              <a:off x="4716016" y="4437112"/>
              <a:ext cx="864096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직선 연결선 8"/>
            <p:cNvCxnSpPr/>
            <p:nvPr/>
          </p:nvCxnSpPr>
          <p:spPr bwMode="auto">
            <a:xfrm>
              <a:off x="5796136" y="4437112"/>
              <a:ext cx="864096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직사각형 10"/>
            <p:cNvSpPr/>
            <p:nvPr/>
          </p:nvSpPr>
          <p:spPr bwMode="auto">
            <a:xfrm>
              <a:off x="6228184" y="4581128"/>
              <a:ext cx="72008" cy="158417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499992" y="4581128"/>
              <a:ext cx="72008" cy="158417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Text Box 3092"/>
            <p:cNvSpPr txBox="1">
              <a:spLocks noChangeArrowheads="1"/>
            </p:cNvSpPr>
            <p:nvPr/>
          </p:nvSpPr>
          <p:spPr bwMode="auto">
            <a:xfrm>
              <a:off x="5004048" y="6444044"/>
              <a:ext cx="864096" cy="3693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eaLnBrk="0" latinLnBrk="0" hangingPunct="0"/>
              <a:r>
                <a:rPr kumimoji="0" lang="en-US" altLang="ko-KR" sz="18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RENO</a:t>
              </a:r>
              <a:endPara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 bwMode="auto">
            <a:xfrm flipV="1">
              <a:off x="5652120" y="5877272"/>
              <a:ext cx="576064" cy="5760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직사각형 19"/>
            <p:cNvSpPr/>
            <p:nvPr/>
          </p:nvSpPr>
          <p:spPr bwMode="auto">
            <a:xfrm>
              <a:off x="5724128" y="4581128"/>
              <a:ext cx="72008" cy="1584176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4572000" y="4581128"/>
              <a:ext cx="72008" cy="1584176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atinLnBrk="0"/>
              <a:endParaRPr lang="ko-KR" altLang="en-US" sz="1800" smtClean="0">
                <a:solidFill>
                  <a:srgbClr val="000000"/>
                </a:solidFill>
                <a:latin typeface="Arial" charset="0"/>
                <a:ea typeface="MS PGothic" pitchFamily="34" charset="-128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 bwMode="auto">
            <a:xfrm>
              <a:off x="4572000" y="5877272"/>
              <a:ext cx="648072" cy="5760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 Box 3092"/>
            <p:cNvSpPr txBox="1">
              <a:spLocks noChangeArrowheads="1"/>
            </p:cNvSpPr>
            <p:nvPr/>
          </p:nvSpPr>
          <p:spPr bwMode="auto">
            <a:xfrm>
              <a:off x="6948264" y="4725144"/>
              <a:ext cx="1728192" cy="36933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eaLnBrk="0" latinLnBrk="0" hangingPunct="0"/>
              <a:r>
                <a:rPr kumimoji="0" lang="en-US" altLang="ko-KR" sz="18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Double </a:t>
              </a:r>
              <a:r>
                <a:rPr kumimoji="0" lang="en-US" altLang="ko-KR" sz="18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Chooz</a:t>
              </a:r>
              <a:endPara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 bwMode="auto">
            <a:xfrm>
              <a:off x="5796136" y="4869160"/>
              <a:ext cx="115212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 bwMode="auto">
            <a:xfrm flipV="1">
              <a:off x="4572000" y="5013176"/>
              <a:ext cx="2376264" cy="14401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그룹 41"/>
          <p:cNvGrpSpPr/>
          <p:nvPr/>
        </p:nvGrpSpPr>
        <p:grpSpPr>
          <a:xfrm>
            <a:off x="35496" y="4674622"/>
            <a:ext cx="3528392" cy="1562690"/>
            <a:chOff x="35496" y="4674622"/>
            <a:chExt cx="3528392" cy="1562690"/>
          </a:xfrm>
        </p:grpSpPr>
        <p:sp>
          <p:nvSpPr>
            <p:cNvPr id="31" name="Text Box 3092"/>
            <p:cNvSpPr txBox="1">
              <a:spLocks noChangeArrowheads="1"/>
            </p:cNvSpPr>
            <p:nvPr/>
          </p:nvSpPr>
          <p:spPr bwMode="auto">
            <a:xfrm>
              <a:off x="35496" y="5013176"/>
              <a:ext cx="1080120" cy="58477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Double</a:t>
              </a:r>
            </a:p>
            <a:p>
              <a:pPr marL="261938" indent="-261938" algn="ctr" eaLnBrk="0" latinLnBrk="0" hangingPunct="0"/>
              <a:r>
                <a:rPr kumimoji="0" lang="en-US" altLang="ko-KR" sz="16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Chooz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2" name="Text Box 3092"/>
            <p:cNvSpPr txBox="1">
              <a:spLocks noChangeArrowheads="1"/>
            </p:cNvSpPr>
            <p:nvPr/>
          </p:nvSpPr>
          <p:spPr bwMode="auto">
            <a:xfrm>
              <a:off x="35496" y="5589240"/>
              <a:ext cx="1080120" cy="33855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RENO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3" name="Text Box 3092"/>
            <p:cNvSpPr txBox="1">
              <a:spLocks noChangeArrowheads="1"/>
            </p:cNvSpPr>
            <p:nvPr/>
          </p:nvSpPr>
          <p:spPr bwMode="auto">
            <a:xfrm>
              <a:off x="35496" y="5898758"/>
              <a:ext cx="1080120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err="1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Daya</a:t>
              </a:r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Bay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4" name="Text Box 3092"/>
            <p:cNvSpPr txBox="1">
              <a:spLocks noChangeArrowheads="1"/>
            </p:cNvSpPr>
            <p:nvPr/>
          </p:nvSpPr>
          <p:spPr bwMode="auto">
            <a:xfrm>
              <a:off x="1115616" y="4674622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Far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5" name="Text Box 3092"/>
            <p:cNvSpPr txBox="1">
              <a:spLocks noChangeArrowheads="1"/>
            </p:cNvSpPr>
            <p:nvPr/>
          </p:nvSpPr>
          <p:spPr bwMode="auto">
            <a:xfrm>
              <a:off x="2339752" y="4674622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Near</a:t>
              </a:r>
              <a:endParaRPr kumimoji="0" lang="en-US" altLang="ko-KR" sz="16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sp>
          <p:nvSpPr>
            <p:cNvPr id="36" name="Text Box 3092"/>
            <p:cNvSpPr txBox="1">
              <a:spLocks noChangeArrowheads="1"/>
            </p:cNvSpPr>
            <p:nvPr/>
          </p:nvSpPr>
          <p:spPr bwMode="auto">
            <a:xfrm>
              <a:off x="1115616" y="5013176"/>
              <a:ext cx="122413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Apr. </a:t>
              </a:r>
            </a:p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2011</a:t>
              </a:r>
            </a:p>
          </p:txBody>
        </p:sp>
        <p:sp>
          <p:nvSpPr>
            <p:cNvPr id="37" name="Text Box 3092"/>
            <p:cNvSpPr txBox="1">
              <a:spLocks noChangeArrowheads="1"/>
            </p:cNvSpPr>
            <p:nvPr/>
          </p:nvSpPr>
          <p:spPr bwMode="auto">
            <a:xfrm>
              <a:off x="2339752" y="5013176"/>
              <a:ext cx="1224136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Spring</a:t>
              </a:r>
            </a:p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2014</a:t>
              </a:r>
            </a:p>
          </p:txBody>
        </p:sp>
        <p:sp>
          <p:nvSpPr>
            <p:cNvPr id="38" name="Text Box 3092"/>
            <p:cNvSpPr txBox="1">
              <a:spLocks noChangeArrowheads="1"/>
            </p:cNvSpPr>
            <p:nvPr/>
          </p:nvSpPr>
          <p:spPr bwMode="auto">
            <a:xfrm>
              <a:off x="1115616" y="5589240"/>
              <a:ext cx="1224136" cy="3385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Aug.  2011</a:t>
              </a:r>
            </a:p>
          </p:txBody>
        </p:sp>
        <p:sp>
          <p:nvSpPr>
            <p:cNvPr id="39" name="Text Box 3092"/>
            <p:cNvSpPr txBox="1">
              <a:spLocks noChangeArrowheads="1"/>
            </p:cNvSpPr>
            <p:nvPr/>
          </p:nvSpPr>
          <p:spPr bwMode="auto">
            <a:xfrm>
              <a:off x="2339752" y="5589240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Aug.  2011</a:t>
              </a:r>
            </a:p>
          </p:txBody>
        </p:sp>
        <p:sp>
          <p:nvSpPr>
            <p:cNvPr id="40" name="Text Box 3092"/>
            <p:cNvSpPr txBox="1">
              <a:spLocks noChangeArrowheads="1"/>
            </p:cNvSpPr>
            <p:nvPr/>
          </p:nvSpPr>
          <p:spPr bwMode="auto">
            <a:xfrm>
              <a:off x="1115616" y="5898758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Dec.  2011</a:t>
              </a:r>
            </a:p>
          </p:txBody>
        </p:sp>
        <p:sp>
          <p:nvSpPr>
            <p:cNvPr id="41" name="Text Box 3092"/>
            <p:cNvSpPr txBox="1">
              <a:spLocks noChangeArrowheads="1"/>
            </p:cNvSpPr>
            <p:nvPr/>
          </p:nvSpPr>
          <p:spPr bwMode="auto">
            <a:xfrm>
              <a:off x="2339752" y="5898758"/>
              <a:ext cx="122413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1938" indent="-261938" algn="ctr" eaLnBrk="0" latinLnBrk="0" hangingPunct="0"/>
              <a:r>
                <a:rPr kumimoji="0" lang="en-US" altLang="ko-KR" sz="16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Sep.  2011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323528" y="188640"/>
            <a:ext cx="8424936" cy="576064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3000" b="1" dirty="0" smtClean="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Data-Taking &amp; Analysis Status</a:t>
            </a:r>
            <a:endParaRPr kumimoji="0" lang="en-US" altLang="ko-KR" sz="3000" b="1" dirty="0">
              <a:solidFill>
                <a:srgbClr val="000000"/>
              </a:solidFill>
              <a:latin typeface="Helvetica" pitchFamily="34" charset="0"/>
              <a:ea typeface="굴림" charset="-127"/>
            </a:endParaRPr>
          </a:p>
        </p:txBody>
      </p:sp>
      <p:sp>
        <p:nvSpPr>
          <p:cNvPr id="8" name="Text Box 3092"/>
          <p:cNvSpPr txBox="1">
            <a:spLocks noChangeArrowheads="1"/>
          </p:cNvSpPr>
          <p:nvPr/>
        </p:nvSpPr>
        <p:spPr bwMode="auto">
          <a:xfrm>
            <a:off x="107504" y="1074222"/>
            <a:ext cx="4392488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  <a:defRPr/>
            </a:pPr>
            <a:r>
              <a:rPr kumimoji="0" lang="ko-KR" altLang="en-US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Data taking began on Aug. 1, 2011 with both near and far detectors. </a:t>
            </a:r>
          </a:p>
          <a:p>
            <a:pPr marL="261938" indent="-261938" eaLnBrk="0" latinLnBrk="0" hangingPunct="0">
              <a:defRPr/>
            </a:pPr>
            <a:r>
              <a:rPr kumimoji="0" lang="en-US" altLang="ko-KR" sz="1800" dirty="0" smtClean="0">
                <a:solidFill>
                  <a:srgbClr val="CCCCFF">
                    <a:lumMod val="50000"/>
                  </a:srgbClr>
                </a:solidFill>
                <a:latin typeface="Helvetica" pitchFamily="34" charset="0"/>
                <a:ea typeface="굴림" pitchFamily="50" charset="-127"/>
              </a:rPr>
              <a:t>    (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DAQ efficiency : ~95%)</a:t>
            </a:r>
            <a:endParaRPr kumimoji="0" lang="en-US" altLang="ko-KR" sz="1800" dirty="0">
              <a:solidFill>
                <a:srgbClr val="CCCCFF">
                  <a:lumMod val="50000"/>
                </a:srgbClr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9" name="Text Box 3092"/>
          <p:cNvSpPr txBox="1">
            <a:spLocks noChangeArrowheads="1"/>
          </p:cNvSpPr>
          <p:nvPr/>
        </p:nvSpPr>
        <p:spPr bwMode="auto">
          <a:xfrm>
            <a:off x="107504" y="2163633"/>
            <a:ext cx="4392488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(220 days) : 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First </a:t>
            </a:r>
            <a:r>
              <a:rPr lang="en-US" altLang="ja-JP" sz="1800" b="1" dirty="0" smtClean="0">
                <a:solidFill>
                  <a:srgbClr val="FF66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FF66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2011~26 Mar,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PRL 108, 191802 (2012)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17" name="Text Box 3092"/>
          <p:cNvSpPr txBox="1">
            <a:spLocks noChangeArrowheads="1"/>
          </p:cNvSpPr>
          <p:nvPr/>
        </p:nvSpPr>
        <p:spPr bwMode="auto">
          <a:xfrm>
            <a:off x="107504" y="4323873"/>
            <a:ext cx="4392488" cy="954107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</a:t>
            </a: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C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(~700 days) : </a:t>
            </a:r>
            <a:r>
              <a:rPr kumimoji="0" lang="en-US" altLang="ko-KR" sz="1800" b="1" dirty="0" err="1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Shape+rate</a:t>
            </a:r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analysis</a:t>
            </a:r>
          </a:p>
          <a:p>
            <a:pPr marL="261938" indent="-261938" eaLnBrk="0" latinLnBrk="0" hangingPunct="0"/>
            <a:r>
              <a:rPr kumimoji="0" lang="en-US" altLang="ko-KR" sz="1800" b="1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             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             (in progress)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2011~31 Aug, 2013]</a:t>
            </a:r>
          </a:p>
        </p:txBody>
      </p:sp>
      <p:sp>
        <p:nvSpPr>
          <p:cNvPr id="47" name="Text Box 3092"/>
          <p:cNvSpPr txBox="1">
            <a:spLocks noChangeArrowheads="1"/>
          </p:cNvSpPr>
          <p:nvPr/>
        </p:nvSpPr>
        <p:spPr bwMode="auto">
          <a:xfrm>
            <a:off x="107504" y="3243753"/>
            <a:ext cx="4392488" cy="92333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b="1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B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(403 days) : 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Improved </a:t>
            </a:r>
            <a:r>
              <a:rPr lang="en-US" altLang="ja-JP" sz="1800" b="1" dirty="0" smtClean="0">
                <a:solidFill>
                  <a:srgbClr val="0033CC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1800" b="1" baseline="-25000" dirty="0" smtClean="0">
                <a:solidFill>
                  <a:srgbClr val="0033CC"/>
                </a:solidFill>
                <a:latin typeface="Arial" charset="0"/>
                <a:ea typeface="MS PGothic" pitchFamily="34" charset="-128"/>
              </a:rPr>
              <a:t>13</a:t>
            </a:r>
            <a:r>
              <a:rPr kumimoji="0" lang="en-US" altLang="ko-KR" sz="1800" b="1" dirty="0" smtClean="0">
                <a:solidFill>
                  <a:srgbClr val="0033CC"/>
                </a:solidFill>
                <a:latin typeface="Helvetica" pitchFamily="34" charset="0"/>
                <a:ea typeface="굴림" pitchFamily="50" charset="-127"/>
              </a:rPr>
              <a:t> result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[11 Aug, 2011~13 Oct, 2012]</a:t>
            </a: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</a:t>
            </a:r>
            <a:r>
              <a:rPr kumimoji="0" lang="en-US" altLang="ko-KR" sz="1800" dirty="0" err="1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NuTel</a:t>
            </a: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2013</a:t>
            </a:r>
            <a:endParaRPr kumimoji="0" lang="en-US" altLang="ko-KR" sz="1800" dirty="0">
              <a:solidFill>
                <a:srgbClr val="000000"/>
              </a:solidFill>
              <a:latin typeface="Helvetica" pitchFamily="34" charset="0"/>
              <a:ea typeface="굴림" pitchFamily="50" charset="-127"/>
            </a:endParaRPr>
          </a:p>
        </p:txBody>
      </p:sp>
      <p:sp>
        <p:nvSpPr>
          <p:cNvPr id="48" name="Text Box 3092"/>
          <p:cNvSpPr txBox="1">
            <a:spLocks noChangeArrowheads="1"/>
          </p:cNvSpPr>
          <p:nvPr/>
        </p:nvSpPr>
        <p:spPr bwMode="auto">
          <a:xfrm>
            <a:off x="107504" y="5457998"/>
            <a:ext cx="4392488" cy="923330"/>
          </a:xfrm>
          <a:prstGeom prst="rect">
            <a:avLst/>
          </a:prstGeom>
          <a:solidFill>
            <a:srgbClr val="3333CC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1938" indent="-261938" eaLnBrk="0" latinLnBrk="0" hangingPunct="0">
              <a:buFont typeface="Wingdings" pitchFamily="2" charset="2"/>
              <a:buChar char="§"/>
            </a:pPr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Absolute reactor neutrino flux measurement in progress</a:t>
            </a:r>
            <a:endParaRPr kumimoji="0" lang="en-US" altLang="ko-KR" sz="1800" b="1" dirty="0" smtClean="0">
              <a:solidFill>
                <a:srgbClr val="0033CC"/>
              </a:solidFill>
              <a:latin typeface="Helvetica" pitchFamily="34" charset="0"/>
              <a:ea typeface="굴림" pitchFamily="50" charset="-127"/>
            </a:endParaRPr>
          </a:p>
          <a:p>
            <a:pPr marL="261938" indent="-261938" eaLnBrk="0" latinLnBrk="0" hangingPunct="0"/>
            <a:r>
              <a:rPr kumimoji="0" lang="en-US" altLang="ko-KR" sz="18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rPr>
              <a:t>    [reactor anomaly &amp; sterile neutrinos]</a:t>
            </a:r>
          </a:p>
        </p:txBody>
      </p:sp>
      <p:grpSp>
        <p:nvGrpSpPr>
          <p:cNvPr id="2" name="그룹 23"/>
          <p:cNvGrpSpPr/>
          <p:nvPr/>
        </p:nvGrpSpPr>
        <p:grpSpPr>
          <a:xfrm>
            <a:off x="4644008" y="980728"/>
            <a:ext cx="4320480" cy="5877272"/>
            <a:chOff x="4644008" y="980728"/>
            <a:chExt cx="4320480" cy="5877272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2437" y="980728"/>
              <a:ext cx="4302051" cy="29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918355"/>
              <a:ext cx="4320480" cy="293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7" name="직선 연결선 56"/>
            <p:cNvCxnSpPr/>
            <p:nvPr/>
          </p:nvCxnSpPr>
          <p:spPr bwMode="auto">
            <a:xfrm>
              <a:off x="6300192" y="1484784"/>
              <a:ext cx="0" cy="51845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Text Box 3092"/>
            <p:cNvSpPr txBox="1">
              <a:spLocks noChangeArrowheads="1"/>
            </p:cNvSpPr>
            <p:nvPr/>
          </p:nvSpPr>
          <p:spPr bwMode="auto">
            <a:xfrm>
              <a:off x="5220072" y="1124744"/>
              <a:ext cx="792088" cy="400110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7800" indent="-177800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Near                                </a:t>
              </a:r>
            </a:p>
          </p:txBody>
        </p:sp>
        <p:sp>
          <p:nvSpPr>
            <p:cNvPr id="60" name="Text Box 3092"/>
            <p:cNvSpPr txBox="1">
              <a:spLocks noChangeArrowheads="1"/>
            </p:cNvSpPr>
            <p:nvPr/>
          </p:nvSpPr>
          <p:spPr bwMode="auto">
            <a:xfrm>
              <a:off x="5292080" y="4077072"/>
              <a:ext cx="576064" cy="400110"/>
            </a:xfrm>
            <a:prstGeom prst="rect">
              <a:avLst/>
            </a:prstGeom>
            <a:solidFill>
              <a:srgbClr val="3333CC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7800" indent="-177800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Far                                </a:t>
              </a:r>
            </a:p>
          </p:txBody>
        </p:sp>
        <p:cxnSp>
          <p:nvCxnSpPr>
            <p:cNvPr id="61" name="직선 연결선 60"/>
            <p:cNvCxnSpPr/>
            <p:nvPr/>
          </p:nvCxnSpPr>
          <p:spPr bwMode="auto">
            <a:xfrm flipV="1">
              <a:off x="5148064" y="2708920"/>
              <a:ext cx="1152128" cy="83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5508104" y="227687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 bwMode="auto">
            <a:xfrm>
              <a:off x="7380312" y="1484784"/>
              <a:ext cx="0" cy="51845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직선 연결선 66"/>
            <p:cNvCxnSpPr/>
            <p:nvPr/>
          </p:nvCxnSpPr>
          <p:spPr bwMode="auto">
            <a:xfrm>
              <a:off x="5076056" y="5085184"/>
              <a:ext cx="230425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5724128" y="4623519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00CC99">
                      <a:lumMod val="20000"/>
                      <a:lumOff val="80000"/>
                    </a:srgbClr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ko-KR" altLang="en-US" sz="2400" b="1" dirty="0">
                <a:solidFill>
                  <a:srgbClr val="00CC99">
                    <a:lumMod val="20000"/>
                    <a:lumOff val="80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 bwMode="auto">
            <a:xfrm>
              <a:off x="8676456" y="1484784"/>
              <a:ext cx="0" cy="51845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직선 연결선 70"/>
            <p:cNvCxnSpPr/>
            <p:nvPr/>
          </p:nvCxnSpPr>
          <p:spPr bwMode="auto">
            <a:xfrm flipV="1">
              <a:off x="5076056" y="5949280"/>
              <a:ext cx="3600400" cy="83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7092280" y="5487615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179512" y="116632"/>
            <a:ext cx="8784976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A Brief History of </a:t>
            </a:r>
            <a:r>
              <a:rPr lang="en-US" altLang="ja-JP" sz="2800" b="1" dirty="0" smtClean="0">
                <a:solidFill>
                  <a:srgbClr val="000000"/>
                </a:solidFill>
                <a:latin typeface="Symbol" pitchFamily="18" charset="2"/>
                <a:ea typeface="MS PGothic" pitchFamily="34" charset="-128"/>
              </a:rPr>
              <a:t>q</a:t>
            </a:r>
            <a:r>
              <a:rPr lang="en-US" altLang="ja-JP" sz="2800" b="1" baseline="-250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13</a:t>
            </a:r>
            <a:r>
              <a:rPr lang="en-US" altLang="ko-KR" sz="3000" b="1" dirty="0" smtClean="0">
                <a:solidFill>
                  <a:srgbClr val="000000"/>
                </a:solidFill>
                <a:latin typeface="Arial" charset="0"/>
              </a:rPr>
              <a:t> from Reactor Experiments</a:t>
            </a:r>
            <a:endParaRPr lang="en-US" altLang="ko-KR" sz="3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그룹 44"/>
          <p:cNvGrpSpPr/>
          <p:nvPr/>
        </p:nvGrpSpPr>
        <p:grpSpPr>
          <a:xfrm>
            <a:off x="251520" y="836712"/>
            <a:ext cx="3096344" cy="720080"/>
            <a:chOff x="107504" y="1124744"/>
            <a:chExt cx="3096344" cy="720080"/>
          </a:xfrm>
        </p:grpSpPr>
        <p:sp>
          <p:nvSpPr>
            <p:cNvPr id="8" name="Text Box 3092"/>
            <p:cNvSpPr txBox="1">
              <a:spLocks noChangeArrowheads="1"/>
            </p:cNvSpPr>
            <p:nvPr/>
          </p:nvSpPr>
          <p:spPr bwMode="auto">
            <a:xfrm>
              <a:off x="107504" y="1124744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Nov. 2011 (Double 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Chooz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)</a:t>
              </a:r>
            </a:p>
          </p:txBody>
        </p:sp>
        <p:sp>
          <p:nvSpPr>
            <p:cNvPr id="33" name="Text Box 3092"/>
            <p:cNvSpPr txBox="1">
              <a:spLocks noChangeArrowheads="1"/>
            </p:cNvSpPr>
            <p:nvPr/>
          </p:nvSpPr>
          <p:spPr bwMode="auto">
            <a:xfrm>
              <a:off x="107504" y="14754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0.086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0.051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3" name="그룹 46"/>
          <p:cNvGrpSpPr/>
          <p:nvPr/>
        </p:nvGrpSpPr>
        <p:grpSpPr>
          <a:xfrm>
            <a:off x="251520" y="1700808"/>
            <a:ext cx="3096344" cy="729372"/>
            <a:chOff x="251520" y="2060848"/>
            <a:chExt cx="3096344" cy="729372"/>
          </a:xfrm>
        </p:grpSpPr>
        <p:sp>
          <p:nvSpPr>
            <p:cNvPr id="31" name="Text Box 3092"/>
            <p:cNvSpPr txBox="1">
              <a:spLocks noChangeArrowheads="1"/>
            </p:cNvSpPr>
            <p:nvPr/>
          </p:nvSpPr>
          <p:spPr bwMode="auto">
            <a:xfrm>
              <a:off x="251520" y="2060848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March 2012 (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Daya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Bay)</a:t>
              </a:r>
            </a:p>
          </p:txBody>
        </p:sp>
        <p:sp>
          <p:nvSpPr>
            <p:cNvPr id="32" name="Text Box 3092"/>
            <p:cNvSpPr txBox="1">
              <a:spLocks noChangeArrowheads="1"/>
            </p:cNvSpPr>
            <p:nvPr/>
          </p:nvSpPr>
          <p:spPr bwMode="auto">
            <a:xfrm>
              <a:off x="251520" y="2420888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0.092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0.017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4" name="그룹 45"/>
          <p:cNvGrpSpPr/>
          <p:nvPr/>
        </p:nvGrpSpPr>
        <p:grpSpPr>
          <a:xfrm>
            <a:off x="251520" y="2492896"/>
            <a:ext cx="3096344" cy="729372"/>
            <a:chOff x="251520" y="2996952"/>
            <a:chExt cx="3096344" cy="729372"/>
          </a:xfrm>
        </p:grpSpPr>
        <p:sp>
          <p:nvSpPr>
            <p:cNvPr id="34" name="Text Box 3092"/>
            <p:cNvSpPr txBox="1">
              <a:spLocks noChangeArrowheads="1"/>
            </p:cNvSpPr>
            <p:nvPr/>
          </p:nvSpPr>
          <p:spPr bwMode="auto">
            <a:xfrm>
              <a:off x="251520" y="2996952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April 2012 (RENO)</a:t>
              </a:r>
            </a:p>
          </p:txBody>
        </p:sp>
        <p:sp>
          <p:nvSpPr>
            <p:cNvPr id="35" name="Text Box 3092"/>
            <p:cNvSpPr txBox="1">
              <a:spLocks noChangeArrowheads="1"/>
            </p:cNvSpPr>
            <p:nvPr/>
          </p:nvSpPr>
          <p:spPr bwMode="auto">
            <a:xfrm>
              <a:off x="251520" y="33569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0.113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0.023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그룹 47"/>
          <p:cNvGrpSpPr/>
          <p:nvPr/>
        </p:nvGrpSpPr>
        <p:grpSpPr>
          <a:xfrm>
            <a:off x="251520" y="3356992"/>
            <a:ext cx="3096344" cy="729372"/>
            <a:chOff x="251520" y="3933056"/>
            <a:chExt cx="3096344" cy="729372"/>
          </a:xfrm>
        </p:grpSpPr>
        <p:sp>
          <p:nvSpPr>
            <p:cNvPr id="40" name="Text Box 3092"/>
            <p:cNvSpPr txBox="1">
              <a:spLocks noChangeArrowheads="1"/>
            </p:cNvSpPr>
            <p:nvPr/>
          </p:nvSpPr>
          <p:spPr bwMode="auto">
            <a:xfrm>
              <a:off x="251520" y="3933056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June 2012 (Double 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Chooz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2" name="Text Box 3092"/>
            <p:cNvSpPr txBox="1">
              <a:spLocks noChangeArrowheads="1"/>
            </p:cNvSpPr>
            <p:nvPr/>
          </p:nvSpPr>
          <p:spPr bwMode="auto">
            <a:xfrm>
              <a:off x="251520" y="4293096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0.109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0.039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6" name="그룹 86"/>
          <p:cNvGrpSpPr/>
          <p:nvPr/>
        </p:nvGrpSpPr>
        <p:grpSpPr>
          <a:xfrm>
            <a:off x="251520" y="4149080"/>
            <a:ext cx="3096344" cy="729372"/>
            <a:chOff x="251520" y="4797152"/>
            <a:chExt cx="3096344" cy="729372"/>
          </a:xfrm>
        </p:grpSpPr>
        <p:sp>
          <p:nvSpPr>
            <p:cNvPr id="43" name="Text Box 3092"/>
            <p:cNvSpPr txBox="1">
              <a:spLocks noChangeArrowheads="1"/>
            </p:cNvSpPr>
            <p:nvPr/>
          </p:nvSpPr>
          <p:spPr bwMode="auto">
            <a:xfrm>
              <a:off x="251520" y="4797152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Oct. 2012 (</a:t>
              </a:r>
              <a:r>
                <a:rPr kumimoji="0" lang="en-US" altLang="ko-KR" sz="1800" kern="0" dirty="0" err="1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Daya</a:t>
              </a: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Bay)</a:t>
              </a:r>
            </a:p>
          </p:txBody>
        </p:sp>
        <p:sp>
          <p:nvSpPr>
            <p:cNvPr id="44" name="Text Box 3092"/>
            <p:cNvSpPr txBox="1">
              <a:spLocks noChangeArrowheads="1"/>
            </p:cNvSpPr>
            <p:nvPr/>
          </p:nvSpPr>
          <p:spPr bwMode="auto">
            <a:xfrm>
              <a:off x="251520" y="51571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0.089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0.011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9" name="그룹 85"/>
          <p:cNvGrpSpPr/>
          <p:nvPr/>
        </p:nvGrpSpPr>
        <p:grpSpPr>
          <a:xfrm>
            <a:off x="4067944" y="908720"/>
            <a:ext cx="4752528" cy="5904656"/>
            <a:chOff x="4067944" y="953344"/>
            <a:chExt cx="4752528" cy="5904656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980728"/>
              <a:ext cx="4608512" cy="577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4067944" y="5877272"/>
              <a:ext cx="46085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buFont typeface="Wingdings" pitchFamily="2" charset="2"/>
                <a:buChar char="§"/>
              </a:pPr>
              <a:r>
                <a:rPr kumimoji="0" lang="ko-KR" altLang="en-US" sz="2000" dirty="0" smtClean="0">
                  <a:solidFill>
                    <a:srgbClr val="0033CC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r>
                <a:rPr lang="en-US" altLang="ko-KR" sz="18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Double-CHOOZ, arXiv:1207.6632, (2012)</a:t>
              </a:r>
              <a:endParaRPr kumimoji="0" lang="en-US" altLang="ko-KR" sz="18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cxnSp>
          <p:nvCxnSpPr>
            <p:cNvPr id="55" name="직선 연결선 54"/>
            <p:cNvCxnSpPr/>
            <p:nvPr/>
          </p:nvCxnSpPr>
          <p:spPr bwMode="auto">
            <a:xfrm>
              <a:off x="7020272" y="953344"/>
              <a:ext cx="0" cy="5904656"/>
            </a:xfrm>
            <a:prstGeom prst="line">
              <a:avLst/>
            </a:prstGeom>
            <a:solidFill>
              <a:srgbClr val="33CCCC"/>
            </a:solidFill>
            <a:ln w="38100" cap="flat" cmpd="sng" algn="ctr">
              <a:solidFill>
                <a:srgbClr val="0033CC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5940152" y="2298358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(5.2 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ko-KR" sz="16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5868144" y="2987660"/>
              <a:ext cx="8640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(4.9 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kumimoji="0" lang="en-US" altLang="ko-KR" sz="1600" dirty="0" smtClean="0">
                <a:solidFill>
                  <a:srgbClr val="0033CC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644008" y="2591326"/>
              <a:ext cx="16379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Daya</a:t>
              </a:r>
              <a:r>
                <a:rPr lang="en-US" altLang="ko-KR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Bay Oct. 2012</a:t>
              </a:r>
              <a:endParaRPr lang="ko-KR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그룹 73"/>
            <p:cNvGrpSpPr/>
            <p:nvPr/>
          </p:nvGrpSpPr>
          <p:grpSpPr>
            <a:xfrm>
              <a:off x="7380312" y="3284984"/>
              <a:ext cx="144016" cy="144016"/>
              <a:chOff x="3707904" y="3212976"/>
              <a:chExt cx="144016" cy="144016"/>
            </a:xfrm>
          </p:grpSpPr>
          <p:cxnSp>
            <p:nvCxnSpPr>
              <p:cNvPr id="61" name="직선 연결선 60"/>
              <p:cNvCxnSpPr/>
              <p:nvPr/>
            </p:nvCxnSpPr>
            <p:spPr bwMode="auto">
              <a:xfrm>
                <a:off x="3707904" y="3284984"/>
                <a:ext cx="144016" cy="0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직선 연결선 66"/>
              <p:cNvCxnSpPr/>
              <p:nvPr/>
            </p:nvCxnSpPr>
            <p:spPr bwMode="auto">
              <a:xfrm>
                <a:off x="3707904" y="3212976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직선 연결선 69"/>
              <p:cNvCxnSpPr/>
              <p:nvPr/>
            </p:nvCxnSpPr>
            <p:spPr bwMode="auto">
              <a:xfrm>
                <a:off x="3851920" y="3212976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그룹 84"/>
            <p:cNvGrpSpPr/>
            <p:nvPr/>
          </p:nvGrpSpPr>
          <p:grpSpPr>
            <a:xfrm>
              <a:off x="7380312" y="2636912"/>
              <a:ext cx="72008" cy="144016"/>
              <a:chOff x="7380312" y="2636912"/>
              <a:chExt cx="72008" cy="144016"/>
            </a:xfrm>
          </p:grpSpPr>
          <p:cxnSp>
            <p:nvCxnSpPr>
              <p:cNvPr id="76" name="직선 연결선 75"/>
              <p:cNvCxnSpPr/>
              <p:nvPr/>
            </p:nvCxnSpPr>
            <p:spPr bwMode="auto">
              <a:xfrm>
                <a:off x="7380312" y="2708920"/>
                <a:ext cx="72008" cy="0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직선 연결선 76"/>
              <p:cNvCxnSpPr/>
              <p:nvPr/>
            </p:nvCxnSpPr>
            <p:spPr bwMode="auto">
              <a:xfrm>
                <a:off x="7380312" y="2636912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직선 연결선 77"/>
              <p:cNvCxnSpPr/>
              <p:nvPr/>
            </p:nvCxnSpPr>
            <p:spPr bwMode="auto">
              <a:xfrm>
                <a:off x="7452320" y="2636912"/>
                <a:ext cx="0" cy="144016"/>
              </a:xfrm>
              <a:prstGeom prst="line">
                <a:avLst/>
              </a:prstGeom>
              <a:solidFill>
                <a:srgbClr val="33CCCC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9" name="직사각형 78"/>
            <p:cNvSpPr/>
            <p:nvPr/>
          </p:nvSpPr>
          <p:spPr>
            <a:xfrm>
              <a:off x="4788024" y="3212976"/>
              <a:ext cx="16379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RENO Mar. 2013</a:t>
              </a:r>
              <a:endParaRPr lang="ko-KR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직사각형 36"/>
          <p:cNvSpPr/>
          <p:nvPr/>
        </p:nvSpPr>
        <p:spPr bwMode="auto">
          <a:xfrm>
            <a:off x="179512" y="1628800"/>
            <a:ext cx="3240360" cy="1656184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mtClean="0">
              <a:solidFill>
                <a:srgbClr val="000000"/>
              </a:solidFill>
            </a:endParaRPr>
          </a:p>
        </p:txBody>
      </p:sp>
      <p:grpSp>
        <p:nvGrpSpPr>
          <p:cNvPr id="12" name="그룹 59"/>
          <p:cNvGrpSpPr/>
          <p:nvPr/>
        </p:nvGrpSpPr>
        <p:grpSpPr>
          <a:xfrm>
            <a:off x="179512" y="5733256"/>
            <a:ext cx="3816424" cy="1089412"/>
            <a:chOff x="179512" y="5733256"/>
            <a:chExt cx="3816424" cy="1089412"/>
          </a:xfrm>
        </p:grpSpPr>
        <p:grpSp>
          <p:nvGrpSpPr>
            <p:cNvPr id="13" name="그룹 37"/>
            <p:cNvGrpSpPr/>
            <p:nvPr/>
          </p:nvGrpSpPr>
          <p:grpSpPr>
            <a:xfrm>
              <a:off x="251520" y="5733256"/>
              <a:ext cx="3096344" cy="729372"/>
              <a:chOff x="251520" y="2996952"/>
              <a:chExt cx="3096344" cy="729372"/>
            </a:xfrm>
          </p:grpSpPr>
          <p:sp>
            <p:nvSpPr>
              <p:cNvPr id="39" name="Text Box 3092"/>
              <p:cNvSpPr txBox="1">
                <a:spLocks noChangeArrowheads="1"/>
              </p:cNvSpPr>
              <p:nvPr/>
            </p:nvSpPr>
            <p:spPr bwMode="auto">
              <a:xfrm>
                <a:off x="251520" y="2996952"/>
                <a:ext cx="309634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ct val="500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ko-KR" sz="18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August 2013 (</a:t>
                </a:r>
                <a:r>
                  <a:rPr kumimoji="0" lang="en-US" altLang="ko-KR" sz="1800" kern="0" dirty="0" err="1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Daya</a:t>
                </a:r>
                <a:r>
                  <a:rPr kumimoji="0" lang="en-US" altLang="ko-KR" sz="18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Bay)</a:t>
                </a:r>
              </a:p>
            </p:txBody>
          </p:sp>
          <p:sp>
            <p:nvSpPr>
              <p:cNvPr id="41" name="Text Box 3092"/>
              <p:cNvSpPr txBox="1">
                <a:spLocks noChangeArrowheads="1"/>
              </p:cNvSpPr>
              <p:nvPr/>
            </p:nvSpPr>
            <p:spPr bwMode="auto">
              <a:xfrm>
                <a:off x="251520" y="3356992"/>
                <a:ext cx="3096344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ja-JP" sz="18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sin</a:t>
                </a:r>
                <a:r>
                  <a:rPr lang="en-US" altLang="ja-JP" sz="1800" b="1" baseline="4200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2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(2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Symbol" pitchFamily="18" charset="2"/>
                    <a:ea typeface="MS PGothic" pitchFamily="34" charset="-128"/>
                  </a:rPr>
                  <a:t>q</a:t>
                </a:r>
                <a:r>
                  <a:rPr lang="en-US" altLang="ja-JP" sz="1800" b="1" baseline="-2500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13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) = 0.090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굴림"/>
                    <a:ea typeface="굴림"/>
                  </a:rPr>
                  <a:t>±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0.009</a:t>
                </a:r>
                <a:endParaRPr lang="en-US" altLang="ja-JP" sz="18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52" name="직사각형 51"/>
            <p:cNvSpPr/>
            <p:nvPr/>
          </p:nvSpPr>
          <p:spPr>
            <a:xfrm>
              <a:off x="179512" y="6422558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zh-CN" sz="2000" dirty="0" smtClean="0">
                  <a:solidFill>
                    <a:srgbClr val="2D2DB9"/>
                  </a:solidFill>
                  <a:latin typeface="Arial" charset="0"/>
                  <a:ea typeface="宋体" charset="-122"/>
                </a:rPr>
                <a:t>Δm</a:t>
              </a:r>
              <a:r>
                <a:rPr kumimoji="0" lang="en-US" altLang="zh-CN" sz="2000" baseline="30000" dirty="0" smtClean="0">
                  <a:solidFill>
                    <a:srgbClr val="2D2DB9"/>
                  </a:solidFill>
                  <a:latin typeface="Arial" charset="0"/>
                  <a:ea typeface="宋体" charset="-122"/>
                </a:rPr>
                <a:t>2</a:t>
              </a:r>
              <a:r>
                <a:rPr kumimoji="0" lang="en-US" altLang="zh-CN" sz="2000" baseline="-25000" dirty="0" smtClean="0">
                  <a:solidFill>
                    <a:srgbClr val="2D2DB9"/>
                  </a:solidFill>
                  <a:latin typeface="Arial" charset="0"/>
                  <a:ea typeface="宋体" charset="-122"/>
                </a:rPr>
                <a:t>31</a:t>
              </a:r>
              <a:r>
                <a:rPr lang="en-US" altLang="ja-JP" sz="2000" b="1" dirty="0" smtClean="0">
                  <a:solidFill>
                    <a:srgbClr val="2D2DB9"/>
                  </a:solidFill>
                  <a:latin typeface="Arial" pitchFamily="34" charset="0"/>
                  <a:ea typeface="MS PGothic" pitchFamily="34" charset="-128"/>
                </a:rPr>
                <a:t> = (2.54</a:t>
              </a:r>
              <a:r>
                <a:rPr lang="en-US" altLang="ja-JP" sz="2000" b="1" dirty="0" smtClean="0">
                  <a:solidFill>
                    <a:srgbClr val="2D2DB9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2000" b="1" dirty="0" smtClean="0">
                  <a:solidFill>
                    <a:srgbClr val="2D2DB9"/>
                  </a:solidFill>
                  <a:latin typeface="Arial" pitchFamily="34" charset="0"/>
                  <a:ea typeface="MS PGothic" pitchFamily="34" charset="-128"/>
                </a:rPr>
                <a:t>0.20)×10</a:t>
              </a:r>
              <a:r>
                <a:rPr lang="en-US" altLang="ja-JP" sz="2000" b="1" baseline="30000" dirty="0" smtClean="0">
                  <a:solidFill>
                    <a:srgbClr val="2D2DB9"/>
                  </a:solidFill>
                  <a:latin typeface="Arial" pitchFamily="34" charset="0"/>
                  <a:ea typeface="MS PGothic" pitchFamily="34" charset="-128"/>
                </a:rPr>
                <a:t>-3</a:t>
              </a:r>
              <a:r>
                <a:rPr lang="en-US" altLang="ja-JP" sz="2000" b="1" dirty="0" smtClean="0">
                  <a:solidFill>
                    <a:srgbClr val="2D2DB9"/>
                  </a:solidFill>
                  <a:latin typeface="Arial" pitchFamily="34" charset="0"/>
                  <a:ea typeface="MS PGothic" pitchFamily="34" charset="-128"/>
                </a:rPr>
                <a:t> eV</a:t>
              </a:r>
              <a:r>
                <a:rPr lang="en-US" altLang="ja-JP" sz="2000" b="1" baseline="30000" dirty="0" smtClean="0">
                  <a:solidFill>
                    <a:srgbClr val="2D2DB9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endParaRPr lang="ko-KR" altLang="en-US" sz="2000" baseline="30000" dirty="0">
                <a:solidFill>
                  <a:srgbClr val="2D2DB9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 bwMode="auto">
            <a:xfrm>
              <a:off x="179512" y="5742548"/>
              <a:ext cx="3672408" cy="1052736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그룹 48"/>
          <p:cNvGrpSpPr/>
          <p:nvPr/>
        </p:nvGrpSpPr>
        <p:grpSpPr>
          <a:xfrm>
            <a:off x="251520" y="4941168"/>
            <a:ext cx="3096344" cy="729372"/>
            <a:chOff x="251520" y="2996952"/>
            <a:chExt cx="3096344" cy="729372"/>
          </a:xfrm>
        </p:grpSpPr>
        <p:sp>
          <p:nvSpPr>
            <p:cNvPr id="48" name="Text Box 3092"/>
            <p:cNvSpPr txBox="1">
              <a:spLocks noChangeArrowheads="1"/>
            </p:cNvSpPr>
            <p:nvPr/>
          </p:nvSpPr>
          <p:spPr bwMode="auto">
            <a:xfrm>
              <a:off x="251520" y="2996952"/>
              <a:ext cx="3096344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ct val="5000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kumimoji="0" lang="en-US" altLang="ko-KR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March 2013 (RENO)</a:t>
              </a:r>
            </a:p>
          </p:txBody>
        </p:sp>
        <p:sp>
          <p:nvSpPr>
            <p:cNvPr id="49" name="Text Box 3092"/>
            <p:cNvSpPr txBox="1">
              <a:spLocks noChangeArrowheads="1"/>
            </p:cNvSpPr>
            <p:nvPr/>
          </p:nvSpPr>
          <p:spPr bwMode="auto">
            <a:xfrm>
              <a:off x="251520" y="3356992"/>
              <a:ext cx="30963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 latinLnBrk="0">
                <a:spcBef>
                  <a:spcPct val="50000"/>
                </a:spcBef>
                <a:spcAft>
                  <a:spcPts val="0"/>
                </a:spcAft>
              </a:pPr>
              <a:r>
                <a:rPr kumimoji="0" lang="en-US" altLang="ja-JP" sz="18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sin</a:t>
              </a:r>
              <a:r>
                <a:rPr lang="en-US" altLang="ja-JP" sz="1800" b="1" baseline="42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(2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Symbol" pitchFamily="18" charset="2"/>
                  <a:ea typeface="MS PGothic" pitchFamily="34" charset="-128"/>
                </a:rPr>
                <a:t>q</a:t>
              </a:r>
              <a:r>
                <a:rPr lang="en-US" altLang="ja-JP" sz="1800" b="1" baseline="-25000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13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) = 0.100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굴림"/>
                  <a:ea typeface="굴림"/>
                </a:rPr>
                <a:t>±</a:t>
              </a:r>
              <a:r>
                <a:rPr lang="en-US" altLang="ja-JP" sz="1800" b="1" dirty="0" smtClean="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0.018</a:t>
              </a:r>
              <a:endParaRPr lang="en-US" altLang="ja-JP" sz="18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79512" y="4869160"/>
            <a:ext cx="3240360" cy="864096"/>
            <a:chOff x="179512" y="4869160"/>
            <a:chExt cx="3240360" cy="864096"/>
          </a:xfrm>
        </p:grpSpPr>
        <p:grpSp>
          <p:nvGrpSpPr>
            <p:cNvPr id="7" name="그룹 48"/>
            <p:cNvGrpSpPr/>
            <p:nvPr/>
          </p:nvGrpSpPr>
          <p:grpSpPr>
            <a:xfrm>
              <a:off x="251520" y="4941168"/>
              <a:ext cx="3096344" cy="729372"/>
              <a:chOff x="251520" y="2996952"/>
              <a:chExt cx="3096344" cy="729372"/>
            </a:xfrm>
          </p:grpSpPr>
          <p:sp>
            <p:nvSpPr>
              <p:cNvPr id="50" name="Text Box 3092"/>
              <p:cNvSpPr txBox="1">
                <a:spLocks noChangeArrowheads="1"/>
              </p:cNvSpPr>
              <p:nvPr/>
            </p:nvSpPr>
            <p:spPr bwMode="auto">
              <a:xfrm>
                <a:off x="251520" y="2996952"/>
                <a:ext cx="309634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ct val="50000"/>
                  </a:spcBef>
                  <a:spcAft>
                    <a:spcPts val="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ko-KR" sz="18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Sep. 2013 (RENO)</a:t>
                </a:r>
              </a:p>
            </p:txBody>
          </p:sp>
          <p:sp>
            <p:nvSpPr>
              <p:cNvPr id="51" name="Text Box 3092"/>
              <p:cNvSpPr txBox="1">
                <a:spLocks noChangeArrowheads="1"/>
              </p:cNvSpPr>
              <p:nvPr/>
            </p:nvSpPr>
            <p:spPr bwMode="auto">
              <a:xfrm>
                <a:off x="251520" y="3356992"/>
                <a:ext cx="3096344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 latinLnBrk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kumimoji="0" lang="en-US" altLang="ja-JP" sz="18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sin</a:t>
                </a:r>
                <a:r>
                  <a:rPr lang="en-US" altLang="ja-JP" sz="1800" b="1" baseline="4200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2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(2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Symbol" pitchFamily="18" charset="2"/>
                    <a:ea typeface="MS PGothic" pitchFamily="34" charset="-128"/>
                  </a:rPr>
                  <a:t>q</a:t>
                </a:r>
                <a:r>
                  <a:rPr lang="en-US" altLang="ja-JP" sz="1800" b="1" baseline="-25000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13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Arial" pitchFamily="34" charset="0"/>
                    <a:ea typeface="MS PGothic" pitchFamily="34" charset="-128"/>
                  </a:rPr>
                  <a:t>) = 0.100</a:t>
                </a:r>
                <a:r>
                  <a:rPr lang="en-US" altLang="ja-JP" sz="1800" b="1" dirty="0" smtClean="0">
                    <a:solidFill>
                      <a:srgbClr val="000000"/>
                    </a:solidFill>
                    <a:latin typeface="굴림"/>
                    <a:ea typeface="굴림"/>
                  </a:rPr>
                  <a:t>±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  <a:latin typeface="Arial" pitchFamily="34" charset="0"/>
                    <a:ea typeface="MS PGothic" pitchFamily="34" charset="-128"/>
                  </a:rPr>
                  <a:t>0.016</a:t>
                </a:r>
                <a:endParaRPr lang="en-US" altLang="ja-JP" sz="1800" dirty="0" smtClean="0">
                  <a:solidFill>
                    <a:srgbClr val="FF0000"/>
                  </a:solidFill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45" name="직사각형 44"/>
            <p:cNvSpPr/>
            <p:nvPr/>
          </p:nvSpPr>
          <p:spPr bwMode="auto">
            <a:xfrm>
              <a:off x="179512" y="4869160"/>
              <a:ext cx="3240360" cy="864096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66813" y="1158875"/>
          <a:ext cx="6437312" cy="830263"/>
        </p:xfrm>
        <a:graphic>
          <a:graphicData uri="http://schemas.openxmlformats.org/presentationml/2006/ole">
            <p:oleObj spid="_x0000_s588802" name="Equation" r:id="rId4" imgW="3936960" imgH="507960" progId="Equation.3">
              <p:embed/>
            </p:oleObj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1187450" y="1916113"/>
            <a:ext cx="526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ko-KR" altLang="en-US" sz="18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- </a:t>
            </a:r>
            <a:r>
              <a:rPr kumimoji="0" lang="en-US" altLang="ko-KR" sz="18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Clean measurement of </a:t>
            </a:r>
            <a:r>
              <a:rPr kumimoji="0" lang="en-US" altLang="ko-KR" sz="1800" dirty="0" smtClean="0">
                <a:solidFill>
                  <a:srgbClr val="FF6600"/>
                </a:solidFill>
                <a:latin typeface="Symbol" pitchFamily="18" charset="2"/>
                <a:ea typeface="굴림" pitchFamily="50" charset="-127"/>
                <a:sym typeface="Symbol" pitchFamily="18" charset="2"/>
              </a:rPr>
              <a:t></a:t>
            </a:r>
            <a:r>
              <a:rPr kumimoji="0" lang="en-US" altLang="ko-KR" sz="1800" baseline="-250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13</a:t>
            </a:r>
            <a:r>
              <a:rPr kumimoji="0" lang="en-US" altLang="ko-KR" sz="1800" dirty="0" smtClean="0">
                <a:solidFill>
                  <a:srgbClr val="FF6600"/>
                </a:solidFill>
                <a:latin typeface="Helvetica" pitchFamily="34" charset="0"/>
                <a:ea typeface="굴림" pitchFamily="50" charset="-127"/>
              </a:rPr>
              <a:t> with no matter effects</a:t>
            </a:r>
          </a:p>
        </p:txBody>
      </p:sp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301625" y="863600"/>
            <a:ext cx="152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2400" smtClean="0">
                <a:solidFill>
                  <a:srgbClr val="000ADF"/>
                </a:solidFill>
                <a:latin typeface="Helvetica" pitchFamily="34" charset="0"/>
                <a:ea typeface="굴림" pitchFamily="50" charset="-127"/>
              </a:rPr>
              <a:t>* Reactor</a:t>
            </a:r>
            <a:r>
              <a:rPr kumimoji="0" lang="en-US" altLang="ko-KR" sz="2000" smtClean="0">
                <a:solidFill>
                  <a:srgbClr val="000ADF"/>
                </a:solidFill>
                <a:latin typeface="Helvetica" pitchFamily="34" charset="0"/>
                <a:ea typeface="굴림" pitchFamily="50" charset="-127"/>
              </a:rPr>
              <a:t> </a:t>
            </a:r>
          </a:p>
        </p:txBody>
      </p:sp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539750" y="188913"/>
            <a:ext cx="8015288" cy="6032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800" b="1">
                <a:solidFill>
                  <a:srgbClr val="00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</a:t>
            </a:r>
            <a:r>
              <a:rPr kumimoji="0" lang="ko-KR" altLang="en-US" sz="2800" b="1" baseline="-25000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13</a:t>
            </a:r>
            <a:r>
              <a:rPr kumimoji="0" lang="ko-KR" altLang="en-US" sz="2800" b="1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 </a:t>
            </a:r>
            <a:r>
              <a:rPr kumimoji="0" lang="en-US" altLang="ko-KR" sz="2800" b="1">
                <a:solidFill>
                  <a:srgbClr val="000000"/>
                </a:solidFill>
                <a:latin typeface="Helvetica" pitchFamily="34" charset="0"/>
                <a:ea typeface="굴림" charset="-127"/>
              </a:rPr>
              <a:t>from Reactor and Accelerator Experiments</a:t>
            </a:r>
          </a:p>
        </p:txBody>
      </p:sp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288925" y="2276475"/>
            <a:ext cx="7378700" cy="730250"/>
            <a:chOff x="288925" y="2276475"/>
            <a:chExt cx="7378700" cy="730250"/>
          </a:xfrm>
        </p:grpSpPr>
        <p:sp>
          <p:nvSpPr>
            <p:cNvPr id="1032" name="Text Box 19"/>
            <p:cNvSpPr txBox="1">
              <a:spLocks noChangeArrowheads="1"/>
            </p:cNvSpPr>
            <p:nvPr/>
          </p:nvSpPr>
          <p:spPr bwMode="auto">
            <a:xfrm>
              <a:off x="288925" y="2276475"/>
              <a:ext cx="2014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 dirty="0" smtClean="0">
                  <a:solidFill>
                    <a:srgbClr val="000ADF"/>
                  </a:solidFill>
                  <a:latin typeface="Helvetica" pitchFamily="34" charset="0"/>
                  <a:ea typeface="굴림" pitchFamily="50" charset="-127"/>
                </a:rPr>
                <a:t>* Accelerator </a:t>
              </a:r>
            </a:p>
          </p:txBody>
        </p:sp>
        <p:sp>
          <p:nvSpPr>
            <p:cNvPr id="1033" name="Text Box 4"/>
            <p:cNvSpPr txBox="1">
              <a:spLocks noChangeArrowheads="1"/>
            </p:cNvSpPr>
            <p:nvPr/>
          </p:nvSpPr>
          <p:spPr bwMode="auto">
            <a:xfrm>
              <a:off x="1187450" y="2636838"/>
              <a:ext cx="64801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sz="1800" smtClean="0">
                  <a:solidFill>
                    <a:srgbClr val="00B050"/>
                  </a:solidFill>
                  <a:latin typeface="Helvetica" pitchFamily="34" charset="0"/>
                  <a:ea typeface="굴림" pitchFamily="50" charset="-127"/>
                </a:rPr>
                <a:t>- </a:t>
              </a:r>
              <a:r>
                <a:rPr kumimoji="0" lang="en-US" altLang="ko-KR" sz="1800" smtClean="0">
                  <a:solidFill>
                    <a:srgbClr val="00B050"/>
                  </a:solidFill>
                  <a:latin typeface="Helvetica" pitchFamily="34" charset="0"/>
                  <a:ea typeface="굴림" pitchFamily="50" charset="-127"/>
                </a:rPr>
                <a:t>mass hierarchy  +  CP violation  +   matter effects</a:t>
              </a:r>
              <a:endParaRPr kumimoji="0" lang="en-US" altLang="ko-KR" sz="1800" smtClean="0">
                <a:solidFill>
                  <a:srgbClr val="FF0000"/>
                </a:solidFill>
                <a:latin typeface="Helvetica" pitchFamily="34" charset="0"/>
                <a:ea typeface="굴림" pitchFamily="50" charset="-127"/>
              </a:endParaRPr>
            </a:p>
          </p:txBody>
        </p:sp>
      </p:grpSp>
      <p:grpSp>
        <p:nvGrpSpPr>
          <p:cNvPr id="3" name="그룹 12"/>
          <p:cNvGrpSpPr/>
          <p:nvPr/>
        </p:nvGrpSpPr>
        <p:grpSpPr>
          <a:xfrm>
            <a:off x="55984" y="3048000"/>
            <a:ext cx="9052520" cy="3810000"/>
            <a:chOff x="55984" y="3048000"/>
            <a:chExt cx="9052520" cy="3810000"/>
          </a:xfrm>
        </p:grpSpPr>
        <p:sp>
          <p:nvSpPr>
            <p:cNvPr id="1034" name="Text Box 20"/>
            <p:cNvSpPr txBox="1">
              <a:spLocks noChangeArrowheads="1"/>
            </p:cNvSpPr>
            <p:nvPr/>
          </p:nvSpPr>
          <p:spPr bwMode="auto">
            <a:xfrm>
              <a:off x="6300341" y="3846513"/>
              <a:ext cx="2808163" cy="2246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buFont typeface="Wingdings" pitchFamily="2" charset="2"/>
                <a:buChar char="§"/>
              </a:pPr>
              <a:r>
                <a:rPr kumimoji="0" lang="ko-KR" altLang="en-US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 </a:t>
              </a:r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Complementary : </a:t>
              </a:r>
            </a:p>
            <a:p>
              <a:pPr eaLnBrk="0" latinLnBrk="0" hangingPunct="0"/>
              <a:endPara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endParaRPr>
            </a:p>
            <a:p>
              <a:pPr eaLnBrk="0" latinLnBrk="0" hangingPunct="0"/>
              <a:r>
                <a:rPr kumimoji="0" lang="en-US" altLang="ko-KR" sz="2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Combining results from accelerator and reactor based experiments could offer the first glimpse of  </a:t>
              </a:r>
              <a:r>
                <a:rPr kumimoji="0" lang="en-US" altLang="ko-KR" sz="2000" dirty="0" smtClean="0">
                  <a:solidFill>
                    <a:srgbClr val="000000"/>
                  </a:solidFill>
                  <a:latin typeface="Symbol" pitchFamily="18" charset="2"/>
                  <a:ea typeface="굴림" pitchFamily="50" charset="-127"/>
                  <a:sym typeface="Symbol" pitchFamily="18" charset="2"/>
                </a:rPr>
                <a:t></a:t>
              </a:r>
              <a:r>
                <a:rPr kumimoji="0" lang="en-US" altLang="ko-KR" sz="2000" baseline="-25000" dirty="0" smtClean="0">
                  <a:solidFill>
                    <a:srgbClr val="000000"/>
                  </a:solidFill>
                  <a:latin typeface="Helvetica" pitchFamily="34" charset="0"/>
                  <a:ea typeface="굴림" pitchFamily="50" charset="-127"/>
                </a:rPr>
                <a:t>CP.</a:t>
              </a:r>
              <a:endParaRPr kumimoji="0" lang="en-US" altLang="ko-KR" sz="2000" dirty="0" smtClean="0">
                <a:solidFill>
                  <a:srgbClr val="000000"/>
                </a:solidFill>
                <a:latin typeface="Helvetica" pitchFamily="34" charset="0"/>
                <a:ea typeface="굴림" pitchFamily="50" charset="-127"/>
              </a:endParaRPr>
            </a:p>
          </p:txBody>
        </p:sp>
        <p:pic>
          <p:nvPicPr>
            <p:cNvPr id="2355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84" y="3048000"/>
              <a:ext cx="61722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그룹 25"/>
          <p:cNvGrpSpPr/>
          <p:nvPr/>
        </p:nvGrpSpPr>
        <p:grpSpPr>
          <a:xfrm>
            <a:off x="1115616" y="2996952"/>
            <a:ext cx="6600984" cy="3384376"/>
            <a:chOff x="1115616" y="2996952"/>
            <a:chExt cx="6600984" cy="3384376"/>
          </a:xfrm>
        </p:grpSpPr>
        <p:grpSp>
          <p:nvGrpSpPr>
            <p:cNvPr id="4" name="그룹 28"/>
            <p:cNvGrpSpPr/>
            <p:nvPr/>
          </p:nvGrpSpPr>
          <p:grpSpPr>
            <a:xfrm>
              <a:off x="1259632" y="2996952"/>
              <a:ext cx="4653396" cy="3384376"/>
              <a:chOff x="1259632" y="2996952"/>
              <a:chExt cx="4653396" cy="3384376"/>
            </a:xfrm>
          </p:grpSpPr>
          <p:sp>
            <p:nvSpPr>
              <p:cNvPr id="19" name="직사각형 18"/>
              <p:cNvSpPr/>
              <p:nvPr/>
            </p:nvSpPr>
            <p:spPr bwMode="auto">
              <a:xfrm>
                <a:off x="4427984" y="3645024"/>
                <a:ext cx="72008" cy="273630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 bwMode="auto">
              <a:xfrm>
                <a:off x="1259632" y="3645024"/>
                <a:ext cx="72008" cy="2736304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2627784" y="2996952"/>
                <a:ext cx="3285244" cy="369332"/>
              </a:xfrm>
              <a:prstGeom prst="rect">
                <a:avLst/>
              </a:prstGeom>
              <a:noFill/>
              <a:ln w="9525">
                <a:solidFill>
                  <a:schemeClr val="accent5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latinLnBrk="0" hangingPunct="0"/>
                <a:r>
                  <a:rPr kumimoji="0" lang="en-US" altLang="ko-KR" sz="1800" b="1" dirty="0" smtClean="0">
                    <a:solidFill>
                      <a:srgbClr val="CAE2FF">
                        <a:lumMod val="50000"/>
                      </a:srgbClr>
                    </a:solidFill>
                    <a:latin typeface="Helvetica" pitchFamily="34" charset="0"/>
                    <a:ea typeface="굴림" pitchFamily="50" charset="-127"/>
                  </a:rPr>
                  <a:t>Precise measurement of </a:t>
                </a:r>
                <a:r>
                  <a:rPr kumimoji="0" lang="en-US" altLang="ko-KR" sz="1800" b="1" dirty="0" smtClean="0">
                    <a:solidFill>
                      <a:srgbClr val="CAE2FF">
                        <a:lumMod val="50000"/>
                      </a:srgbClr>
                    </a:solidFill>
                    <a:latin typeface="Symbol" pitchFamily="18" charset="2"/>
                    <a:ea typeface="굴림" pitchFamily="50" charset="-127"/>
                    <a:sym typeface="Symbol" pitchFamily="18" charset="2"/>
                  </a:rPr>
                  <a:t></a:t>
                </a:r>
                <a:r>
                  <a:rPr kumimoji="0" lang="en-US" altLang="ko-KR" sz="1800" b="1" baseline="-25000" dirty="0" smtClean="0">
                    <a:solidFill>
                      <a:srgbClr val="CAE2FF">
                        <a:lumMod val="50000"/>
                      </a:srgbClr>
                    </a:solidFill>
                    <a:latin typeface="Helvetica" pitchFamily="34" charset="0"/>
                    <a:ea typeface="굴림" pitchFamily="50" charset="-127"/>
                  </a:rPr>
                  <a:t>13</a:t>
                </a:r>
                <a:endParaRPr kumimoji="0" lang="en-US" altLang="ko-KR" sz="1800" b="1" dirty="0" smtClean="0">
                  <a:solidFill>
                    <a:srgbClr val="CAE2FF">
                      <a:lumMod val="50000"/>
                    </a:srgbClr>
                  </a:solidFill>
                  <a:latin typeface="Helvetica" pitchFamily="34" charset="0"/>
                  <a:ea typeface="굴림" pitchFamily="50" charset="-127"/>
                </a:endParaRPr>
              </a:p>
            </p:txBody>
          </p:sp>
          <p:cxnSp>
            <p:nvCxnSpPr>
              <p:cNvPr id="24" name="직선 화살표 연결선 23"/>
              <p:cNvCxnSpPr>
                <a:endCxn id="20" idx="0"/>
              </p:cNvCxnSpPr>
              <p:nvPr/>
            </p:nvCxnSpPr>
            <p:spPr bwMode="auto">
              <a:xfrm flipH="1">
                <a:off x="1295636" y="3356992"/>
                <a:ext cx="1476164" cy="288032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직선 화살표 연결선 24"/>
              <p:cNvCxnSpPr>
                <a:endCxn id="19" idx="0"/>
              </p:cNvCxnSpPr>
              <p:nvPr/>
            </p:nvCxnSpPr>
            <p:spPr bwMode="auto">
              <a:xfrm>
                <a:off x="3563888" y="3356992"/>
                <a:ext cx="900100" cy="288032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5" name="그룹 17"/>
            <p:cNvGrpSpPr/>
            <p:nvPr/>
          </p:nvGrpSpPr>
          <p:grpSpPr>
            <a:xfrm>
              <a:off x="1115616" y="3717032"/>
              <a:ext cx="3528392" cy="1368152"/>
              <a:chOff x="1115616" y="3717032"/>
              <a:chExt cx="3528392" cy="1368152"/>
            </a:xfrm>
          </p:grpSpPr>
          <p:sp>
            <p:nvSpPr>
              <p:cNvPr id="16" name="타원 15"/>
              <p:cNvSpPr/>
              <p:nvPr/>
            </p:nvSpPr>
            <p:spPr bwMode="auto">
              <a:xfrm>
                <a:off x="1115616" y="3717032"/>
                <a:ext cx="360040" cy="3600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4" name="타원 13"/>
              <p:cNvSpPr/>
              <p:nvPr/>
            </p:nvSpPr>
            <p:spPr bwMode="auto">
              <a:xfrm>
                <a:off x="4283968" y="3717032"/>
                <a:ext cx="360040" cy="3600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5" name="타원 14"/>
              <p:cNvSpPr/>
              <p:nvPr/>
            </p:nvSpPr>
            <p:spPr bwMode="auto">
              <a:xfrm>
                <a:off x="4283968" y="4725144"/>
                <a:ext cx="360040" cy="3600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7" name="타원 16"/>
              <p:cNvSpPr/>
              <p:nvPr/>
            </p:nvSpPr>
            <p:spPr bwMode="auto">
              <a:xfrm>
                <a:off x="1115616" y="4581128"/>
                <a:ext cx="360040" cy="36004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0"/>
                <a:endParaRPr lang="ko-KR" altLang="en-US" sz="1800" smtClean="0">
                  <a:solidFill>
                    <a:srgbClr val="000000"/>
                  </a:solidFill>
                  <a:latin typeface="Arial" charset="0"/>
                  <a:ea typeface="MS PGothic" pitchFamily="34" charset="-128"/>
                </a:endParaRPr>
              </a:p>
            </p:txBody>
          </p:sp>
        </p:grp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5940152" y="2996952"/>
              <a:ext cx="17764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000" dirty="0" smtClean="0">
                  <a:solidFill>
                    <a:srgbClr val="000ADF"/>
                  </a:solidFill>
                  <a:latin typeface="Helvetica" pitchFamily="34" charset="0"/>
                  <a:ea typeface="굴림" pitchFamily="50" charset="-127"/>
                </a:rPr>
                <a:t>(10% </a:t>
              </a:r>
              <a:r>
                <a:rPr kumimoji="0" lang="en-US" altLang="ko-KR" sz="2000" dirty="0" smtClean="0">
                  <a:solidFill>
                    <a:srgbClr val="000ADF"/>
                  </a:solidFill>
                  <a:latin typeface="굴림"/>
                  <a:ea typeface="굴림"/>
                </a:rPr>
                <a:t>→</a:t>
              </a:r>
              <a:r>
                <a:rPr kumimoji="0" lang="en-US" altLang="ko-KR" sz="2000" dirty="0" smtClean="0">
                  <a:solidFill>
                    <a:srgbClr val="000ADF"/>
                  </a:solidFill>
                  <a:latin typeface="Helvetica" pitchFamily="34" charset="0"/>
                  <a:ea typeface="굴림" pitchFamily="50" charset="-127"/>
                </a:rPr>
                <a:t>  5%)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403350" y="116632"/>
            <a:ext cx="6553200" cy="603250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Arial" charset="0"/>
              </a:rPr>
              <a:t>RENO Detector</a:t>
            </a:r>
          </a:p>
        </p:txBody>
      </p:sp>
      <p:sp>
        <p:nvSpPr>
          <p:cNvPr id="184323" name="Text Box 4"/>
          <p:cNvSpPr txBox="1">
            <a:spLocks noChangeArrowheads="1"/>
          </p:cNvSpPr>
          <p:nvPr/>
        </p:nvSpPr>
        <p:spPr bwMode="auto">
          <a:xfrm>
            <a:off x="107504" y="4874384"/>
            <a:ext cx="5833640" cy="1938992"/>
          </a:xfrm>
          <a:prstGeom prst="rect">
            <a:avLst/>
          </a:prstGeom>
          <a:solidFill>
            <a:srgbClr val="CCFFCC"/>
          </a:solidFill>
          <a:ln w="25400" algn="ctr">
            <a:solidFill>
              <a:srgbClr val="99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354 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ID +67 OD 10” </a:t>
            </a: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PMTs </a:t>
            </a:r>
            <a:endParaRPr lang="en-US" altLang="ko-KR" sz="800" dirty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Target : 16.5 ton </a:t>
            </a:r>
            <a:r>
              <a:rPr lang="en-US" altLang="ko-KR" sz="2000" dirty="0" err="1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Gd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-LS,   R=1.4m, H=3.2m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Gamma Catcher :  30 ton LS,   R=2.0m, H=4.4m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Buffer :  65 ton mineral oil,   R=2.7m, H=5.8m</a:t>
            </a:r>
          </a:p>
          <a:p>
            <a:pPr latinLnBrk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굴림" pitchFamily="50" charset="-127"/>
              </a:rPr>
              <a:t> Veto : 350 ton water,   R=4.2m, H=8.8m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184324" name="Picture 6" descr="RENO검출기-개요도-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980728"/>
            <a:ext cx="390494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997" y="1028097"/>
            <a:ext cx="4897499" cy="326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사본 - SSL27900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672" y="4509120"/>
            <a:ext cx="2987824" cy="224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1_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標準デザイン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휴먼모음T" pitchFamily="18" charset="-127"/>
            <a:ea typeface="휴먼모음T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_標準デザイン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5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1_標準デザイン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45432</TotalTime>
  <Words>1754</Words>
  <Application>Microsoft Office PowerPoint</Application>
  <PresentationFormat>화면 슬라이드 쇼(4:3)</PresentationFormat>
  <Paragraphs>344</Paragraphs>
  <Slides>34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15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51" baseType="lpstr">
      <vt:lpstr>기본 디자인</vt:lpstr>
      <vt:lpstr>3_기본 디자인</vt:lpstr>
      <vt:lpstr>1_標準デザイン</vt:lpstr>
      <vt:lpstr>2_기본 디자인</vt:lpstr>
      <vt:lpstr>標準デザイン</vt:lpstr>
      <vt:lpstr>7_기본 디자인</vt:lpstr>
      <vt:lpstr>1_기본 디자인</vt:lpstr>
      <vt:lpstr>2_標準デザイン</vt:lpstr>
      <vt:lpstr>8_기본 디자인</vt:lpstr>
      <vt:lpstr>9_기본 디자인</vt:lpstr>
      <vt:lpstr>Office 테마</vt:lpstr>
      <vt:lpstr>Office Theme</vt:lpstr>
      <vt:lpstr>1_Office Theme</vt:lpstr>
      <vt:lpstr>2_Office Theme</vt:lpstr>
      <vt:lpstr>3_Office Theme</vt:lpstr>
      <vt:lpstr>수식</vt:lpstr>
      <vt:lpstr>Equation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ksb</dc:creator>
  <cp:lastModifiedBy>sbkim</cp:lastModifiedBy>
  <cp:revision>495</cp:revision>
  <dcterms:created xsi:type="dcterms:W3CDTF">2005-06-13T13:59:41Z</dcterms:created>
  <dcterms:modified xsi:type="dcterms:W3CDTF">2013-09-15T12:04:50Z</dcterms:modified>
</cp:coreProperties>
</file>