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74"/>
  </p:notesMasterIdLst>
  <p:handoutMasterIdLst>
    <p:handoutMasterId r:id="rId75"/>
  </p:handoutMasterIdLst>
  <p:sldIdLst>
    <p:sldId id="2943" r:id="rId2"/>
    <p:sldId id="2944" r:id="rId3"/>
    <p:sldId id="2946" r:id="rId4"/>
    <p:sldId id="2945" r:id="rId5"/>
    <p:sldId id="2947" r:id="rId6"/>
    <p:sldId id="2899" r:id="rId7"/>
    <p:sldId id="2959" r:id="rId8"/>
    <p:sldId id="2955" r:id="rId9"/>
    <p:sldId id="2936" r:id="rId10"/>
    <p:sldId id="2867" r:id="rId11"/>
    <p:sldId id="2948" r:id="rId12"/>
    <p:sldId id="2873" r:id="rId13"/>
    <p:sldId id="2960" r:id="rId14"/>
    <p:sldId id="2875" r:id="rId15"/>
    <p:sldId id="2956" r:id="rId16"/>
    <p:sldId id="2934" r:id="rId17"/>
    <p:sldId id="2951" r:id="rId18"/>
    <p:sldId id="2953" r:id="rId19"/>
    <p:sldId id="2800" r:id="rId20"/>
    <p:sldId id="2952" r:id="rId21"/>
    <p:sldId id="2722" r:id="rId22"/>
    <p:sldId id="2753" r:id="rId23"/>
    <p:sldId id="2730" r:id="rId24"/>
    <p:sldId id="2862" r:id="rId25"/>
    <p:sldId id="2727" r:id="rId26"/>
    <p:sldId id="2729" r:id="rId27"/>
    <p:sldId id="2828" r:id="rId28"/>
    <p:sldId id="2933" r:id="rId29"/>
    <p:sldId id="2909" r:id="rId30"/>
    <p:sldId id="2937" r:id="rId31"/>
    <p:sldId id="2913" r:id="rId32"/>
    <p:sldId id="2903" r:id="rId33"/>
    <p:sldId id="2961" r:id="rId34"/>
    <p:sldId id="2963" r:id="rId35"/>
    <p:sldId id="2915" r:id="rId36"/>
    <p:sldId id="2917" r:id="rId37"/>
    <p:sldId id="2921" r:id="rId38"/>
    <p:sldId id="2908" r:id="rId39"/>
    <p:sldId id="2742" r:id="rId40"/>
    <p:sldId id="2962" r:id="rId41"/>
    <p:sldId id="2906" r:id="rId42"/>
    <p:sldId id="2965" r:id="rId43"/>
    <p:sldId id="2964" r:id="rId44"/>
    <p:sldId id="2958" r:id="rId45"/>
    <p:sldId id="2941" r:id="rId46"/>
    <p:sldId id="2881" r:id="rId47"/>
    <p:sldId id="2876" r:id="rId48"/>
    <p:sldId id="2878" r:id="rId49"/>
    <p:sldId id="2860" r:id="rId50"/>
    <p:sldId id="2884" r:id="rId51"/>
    <p:sldId id="2885" r:id="rId52"/>
    <p:sldId id="2911" r:id="rId53"/>
    <p:sldId id="2918" r:id="rId54"/>
    <p:sldId id="2938" r:id="rId55"/>
    <p:sldId id="2919" r:id="rId56"/>
    <p:sldId id="2920" r:id="rId57"/>
    <p:sldId id="2865" r:id="rId58"/>
    <p:sldId id="2858" r:id="rId59"/>
    <p:sldId id="2888" r:id="rId60"/>
    <p:sldId id="2889" r:id="rId61"/>
    <p:sldId id="2890" r:id="rId62"/>
    <p:sldId id="2895" r:id="rId63"/>
    <p:sldId id="2891" r:id="rId64"/>
    <p:sldId id="2760" r:id="rId65"/>
    <p:sldId id="2739" r:id="rId66"/>
    <p:sldId id="2916" r:id="rId67"/>
    <p:sldId id="2907" r:id="rId68"/>
    <p:sldId id="2926" r:id="rId69"/>
    <p:sldId id="2927" r:id="rId70"/>
    <p:sldId id="2928" r:id="rId71"/>
    <p:sldId id="2929" r:id="rId72"/>
    <p:sldId id="2922" r:id="rId73"/>
  </p:sldIdLst>
  <p:sldSz cx="9144000" cy="6858000" type="screen4x3"/>
  <p:notesSz cx="6888163" cy="962342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rgbClr val="0033CC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D3FF"/>
    <a:srgbClr val="2BFF1A"/>
    <a:srgbClr val="D7FFFB"/>
    <a:srgbClr val="D3FFC1"/>
    <a:srgbClr val="FFF97E"/>
    <a:srgbClr val="FFF932"/>
    <a:srgbClr val="F714FF"/>
    <a:srgbClr val="71FFFC"/>
    <a:srgbClr val="F2F112"/>
    <a:srgbClr val="E4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9600" autoAdjust="0"/>
  </p:normalViewPr>
  <p:slideViewPr>
    <p:cSldViewPr snapToGrid="0">
      <p:cViewPr>
        <p:scale>
          <a:sx n="94" d="100"/>
          <a:sy n="94" d="100"/>
        </p:scale>
        <p:origin x="-1232" y="-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208"/>
    </p:cViewPr>
  </p:sorterViewPr>
  <p:notesViewPr>
    <p:cSldViewPr snapToGrid="0">
      <p:cViewPr varScale="1">
        <p:scale>
          <a:sx n="79" d="100"/>
          <a:sy n="79" d="100"/>
        </p:scale>
        <p:origin x="-2388" y="-102"/>
      </p:cViewPr>
      <p:guideLst>
        <p:guide orient="horz" pos="3031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77A5836C-22FB-D74C-888C-20A7EE297B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4267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1400" y="722313"/>
            <a:ext cx="4808538" cy="360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E60404D6-EE85-E843-9CDE-0028552504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5415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222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062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062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317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468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B1C07-5A50-4DFE-B55F-6D1ECDB9B8C4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8208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 New Roman" charset="0"/>
              <a:ea typeface="ＭＳ Ｐ明朝" charset="0"/>
            </a:endParaRPr>
          </a:p>
        </p:txBody>
      </p:sp>
      <p:sp>
        <p:nvSpPr>
          <p:cNvPr id="128004" name="スライド番号プレースホルダ 3"/>
          <p:cNvSpPr txBox="1">
            <a:spLocks noGrp="1"/>
          </p:cNvSpPr>
          <p:nvPr/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48" tIns="47174" rIns="94348" bIns="47174" anchor="b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99972FA8-C0CC-1F4A-8C63-87EEED68E8C6}" type="slidenum">
              <a:rPr lang="ja-JP" altLang="en-US" sz="1200">
                <a:solidFill>
                  <a:srgbClr val="000000"/>
                </a:solidFill>
                <a:latin typeface="Calibri" charset="0"/>
              </a:rPr>
              <a:pPr algn="r"/>
              <a:t>51</a:t>
            </a:fld>
            <a:endParaRPr lang="en-US" altLang="ja-JP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2D9B2-D20F-484B-BE68-DA9570A336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6962309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E231B-1DF2-8148-A89C-28A70E8E47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9021954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25809-A31A-4A41-B3A1-4AD377F415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3340467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A792A-507B-4A47-86FD-D356C5C82E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365056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7D64D-E6F2-674F-A4EC-8DE6EC42C9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6890156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3B14C-4697-1648-A383-FA42988841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5138540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5F76E-A344-F94E-AE0B-36365B131B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3540994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4AABD-2974-3B4C-8B9B-AE12066570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579737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07A39-372F-DC49-AF5C-ADBC396458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7929186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8E9B0-917B-2947-AF4C-AB37434CD9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8419840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8AF1B-220E-DA41-AFDB-34F27086F4A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0126225"/>
      </p:ext>
    </p:extLst>
  </p:cSld>
  <p:clrMapOvr>
    <a:masterClrMapping/>
  </p:clrMapOvr>
  <p:transition xmlns:p14="http://schemas.microsoft.com/office/powerpoint/2010/main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CE2B7-BBC4-C741-B902-F43C244FF2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9800671"/>
      </p:ext>
    </p:extLst>
  </p:cSld>
  <p:clrMapOvr>
    <a:masterClrMapping/>
  </p:clrMapOvr>
  <p:transition xmlns:p14="http://schemas.microsoft.com/office/powerpoint/2010/main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B744939-6153-9B45-88BF-663178ADFCE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0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1.wmf"/><Relationship Id="rId9" Type="http://schemas.openxmlformats.org/officeDocument/2006/relationships/image" Target="../media/image32.w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6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43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44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1.wmf"/><Relationship Id="rId9" Type="http://schemas.openxmlformats.org/officeDocument/2006/relationships/image" Target="../media/image32.w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84.w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8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46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44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69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69.png"/><Relationship Id="rId6" Type="http://schemas.openxmlformats.org/officeDocument/2006/relationships/image" Target="../media/image92.png"/><Relationship Id="rId7" Type="http://schemas.openxmlformats.org/officeDocument/2006/relationships/image" Target="../media/image90.pn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01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58"/>
            <a:ext cx="9144000" cy="7808764"/>
          </a:xfrm>
          <a:prstGeom prst="rect">
            <a:avLst/>
          </a:prstGeom>
        </p:spPr>
      </p:pic>
      <p:sp>
        <p:nvSpPr>
          <p:cNvPr id="1031" name="テキスト ボックス 9"/>
          <p:cNvSpPr txBox="1">
            <a:spLocks noChangeArrowheads="1"/>
          </p:cNvSpPr>
          <p:nvPr/>
        </p:nvSpPr>
        <p:spPr bwMode="auto">
          <a:xfrm>
            <a:off x="2109964" y="540399"/>
            <a:ext cx="66151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r>
              <a:rPr lang="en-US" altLang="ja-JP" sz="2000" dirty="0">
                <a:solidFill>
                  <a:srgbClr val="FFD941"/>
                </a:solidFill>
                <a:latin typeface="Times New Roman"/>
                <a:cs typeface="Times New Roman"/>
              </a:rPr>
              <a:t>INTERNATIONAL SCHOOL OF NUCLEAR PHYSICS</a:t>
            </a:r>
          </a:p>
          <a:p>
            <a:pPr algn="r"/>
            <a:r>
              <a:rPr lang="en-US" altLang="ja-JP" sz="2000" dirty="0">
                <a:solidFill>
                  <a:srgbClr val="FFD941"/>
                </a:solidFill>
                <a:latin typeface="Times New Roman"/>
                <a:cs typeface="Times New Roman"/>
              </a:rPr>
              <a:t>36th Course</a:t>
            </a:r>
          </a:p>
          <a:p>
            <a:pPr algn="r"/>
            <a:r>
              <a:rPr lang="en-US" altLang="ja-JP" sz="2000" b="1" i="1" dirty="0">
                <a:solidFill>
                  <a:srgbClr val="FFD941"/>
                </a:solidFill>
                <a:latin typeface="Times New Roman"/>
                <a:cs typeface="Times New Roman"/>
              </a:rPr>
              <a:t>Nuclei in the Laboratory and in the Cosmos</a:t>
            </a:r>
            <a:endParaRPr lang="en-US" altLang="ja-JP" sz="2000" b="1" dirty="0">
              <a:solidFill>
                <a:srgbClr val="FFD941"/>
              </a:solidFill>
              <a:latin typeface="Times New Roman"/>
              <a:cs typeface="Times New Roman"/>
            </a:endParaRPr>
          </a:p>
          <a:p>
            <a:pPr algn="r"/>
            <a:r>
              <a:rPr lang="en-US" altLang="ja-JP" sz="2000" b="1" dirty="0" err="1" smtClean="0">
                <a:solidFill>
                  <a:srgbClr val="FFD941"/>
                </a:solidFill>
                <a:latin typeface="Times New Roman"/>
                <a:cs typeface="Times New Roman"/>
              </a:rPr>
              <a:t>Erice</a:t>
            </a:r>
            <a:r>
              <a:rPr lang="en-US" altLang="ja-JP" sz="2000" b="1" dirty="0" smtClean="0">
                <a:solidFill>
                  <a:srgbClr val="FFD941"/>
                </a:solidFill>
                <a:latin typeface="Times New Roman"/>
                <a:cs typeface="Times New Roman"/>
              </a:rPr>
              <a:t>, Sicily</a:t>
            </a:r>
          </a:p>
          <a:p>
            <a:pPr algn="r"/>
            <a:r>
              <a:rPr lang="en-US" altLang="ja-JP" sz="2000" b="1" dirty="0" smtClean="0">
                <a:solidFill>
                  <a:srgbClr val="FFD941"/>
                </a:solidFill>
                <a:latin typeface="Times New Roman"/>
                <a:cs typeface="Times New Roman"/>
              </a:rPr>
              <a:t>September 21 (16</a:t>
            </a:r>
            <a:r>
              <a:rPr lang="en-US" altLang="ja-JP" sz="2000" b="1" dirty="0">
                <a:solidFill>
                  <a:srgbClr val="FFD941"/>
                </a:solidFill>
                <a:latin typeface="Times New Roman"/>
                <a:cs typeface="Times New Roman"/>
              </a:rPr>
              <a:t>-</a:t>
            </a:r>
            <a:r>
              <a:rPr lang="en-US" altLang="ja-JP" sz="2000" b="1" dirty="0" smtClean="0">
                <a:solidFill>
                  <a:srgbClr val="FFD941"/>
                </a:solidFill>
                <a:latin typeface="Times New Roman"/>
                <a:cs typeface="Times New Roman"/>
              </a:rPr>
              <a:t>24), </a:t>
            </a:r>
            <a:r>
              <a:rPr lang="en-US" altLang="ja-JP" sz="2000" b="1" dirty="0">
                <a:solidFill>
                  <a:srgbClr val="FFD941"/>
                </a:solidFill>
                <a:latin typeface="Times New Roman"/>
                <a:cs typeface="Times New Roman"/>
              </a:rPr>
              <a:t>2014</a:t>
            </a:r>
            <a:endParaRPr lang="ja-JP" altLang="en-US" sz="2000" dirty="0">
              <a:solidFill>
                <a:srgbClr val="FFD941"/>
              </a:solidFill>
              <a:latin typeface="Times New Roman"/>
              <a:cs typeface="Times New Roman"/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64604" y="2772069"/>
            <a:ext cx="5039841" cy="19685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altLang="ja-JP" sz="2800" dirty="0" smtClean="0">
                <a:solidFill>
                  <a:srgbClr val="71FFFC"/>
                </a:solidFill>
                <a:latin typeface="Lucida Calligraphy"/>
                <a:cs typeface="Lucida Calligraphy"/>
              </a:rPr>
              <a:t>Dual quantum </a:t>
            </a:r>
            <a:r>
              <a:rPr lang="en-US" altLang="ja-JP" sz="2800" dirty="0">
                <a:solidFill>
                  <a:srgbClr val="71FFFC"/>
                </a:solidFill>
                <a:latin typeface="Lucida Calligraphy"/>
                <a:cs typeface="Lucida Calligraphy"/>
              </a:rPr>
              <a:t>l</a:t>
            </a:r>
            <a:r>
              <a:rPr lang="en-US" altLang="ja-JP" sz="2800" dirty="0" smtClean="0">
                <a:solidFill>
                  <a:srgbClr val="71FFFC"/>
                </a:solidFill>
                <a:latin typeface="Lucida Calligraphy"/>
                <a:cs typeface="Lucida Calligraphy"/>
              </a:rPr>
              <a:t>iquids </a:t>
            </a:r>
            <a:r>
              <a:rPr lang="en-US" altLang="ja-JP" sz="2800" dirty="0">
                <a:solidFill>
                  <a:srgbClr val="71FFFC"/>
                </a:solidFill>
                <a:latin typeface="Lucida Calligraphy"/>
                <a:cs typeface="Lucida Calligraphy"/>
              </a:rPr>
              <a:t>and shell </a:t>
            </a:r>
            <a:r>
              <a:rPr lang="en-US" altLang="ja-JP" sz="2800" dirty="0" smtClean="0">
                <a:solidFill>
                  <a:srgbClr val="71FFFC"/>
                </a:solidFill>
                <a:latin typeface="Lucida Calligraphy"/>
                <a:cs typeface="Lucida Calligraphy"/>
              </a:rPr>
              <a:t>evolutions in exotic nuclei</a:t>
            </a:r>
            <a:endParaRPr lang="ja-JP" sz="2800" dirty="0">
              <a:solidFill>
                <a:srgbClr val="71FFFC"/>
              </a:solidFill>
              <a:latin typeface="Lucida Calligraphy"/>
              <a:ea typeface="ＭＳ Ｐゴシック" charset="0"/>
              <a:cs typeface="Lucida Calligraphy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22114" y="0"/>
            <a:ext cx="2836399" cy="2593915"/>
            <a:chOff x="122114" y="0"/>
            <a:chExt cx="2836399" cy="2593915"/>
          </a:xfrm>
        </p:grpSpPr>
        <p:pic>
          <p:nvPicPr>
            <p:cNvPr id="1030" name="Picture 25" descr="nscl_logo_pbg2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12" y="1862294"/>
              <a:ext cx="638180" cy="73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7196811"/>
                </p:ext>
              </p:extLst>
            </p:nvPr>
          </p:nvGraphicFramePr>
          <p:xfrm>
            <a:off x="122114" y="0"/>
            <a:ext cx="2836399" cy="1026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Photo Editor 写真" r:id="rId5" imgW="5152381" imgH="1838095" progId="MSPhotoEd.3">
                    <p:embed/>
                  </p:oleObj>
                </mc:Choice>
                <mc:Fallback>
                  <p:oleObj name="Photo Editor 写真" r:id="rId5" imgW="5152381" imgH="183809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114" y="0"/>
                          <a:ext cx="2836399" cy="1026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" name="図 11" descr="cns_side_color_en_wUT_tr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41" y="941314"/>
              <a:ext cx="1886442" cy="848549"/>
            </a:xfrm>
            <a:prstGeom prst="rect">
              <a:avLst/>
            </a:prstGeom>
          </p:spPr>
        </p:pic>
      </p:grpSp>
      <p:sp>
        <p:nvSpPr>
          <p:cNvPr id="102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62001" y="5693800"/>
            <a:ext cx="5701911" cy="1164200"/>
          </a:xfrm>
          <a:solidFill>
            <a:srgbClr val="03157F"/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ja-JP" sz="2000" dirty="0" err="1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Takaharu</a:t>
            </a:r>
            <a:r>
              <a:rPr lang="en-US" altLang="ja-JP" sz="2000" dirty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altLang="ja-JP" sz="2000" dirty="0" err="1" smtClean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Otsuka</a:t>
            </a:r>
            <a:r>
              <a:rPr lang="en-US" altLang="ja-JP" sz="2000" dirty="0" smtClean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         </a:t>
            </a:r>
            <a:r>
              <a:rPr lang="en-US" altLang="ja-JP" sz="2000" i="1" dirty="0" smtClean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University </a:t>
            </a:r>
            <a:r>
              <a:rPr lang="en-US" altLang="ja-JP" sz="2000" i="1" dirty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of Tokyo / </a:t>
            </a:r>
            <a:r>
              <a:rPr lang="en-US" altLang="ja-JP" sz="2000" i="1" dirty="0" smtClean="0">
                <a:solidFill>
                  <a:srgbClr val="97EBF2"/>
                </a:solidFill>
                <a:latin typeface="Times New Roman" charset="0"/>
                <a:ea typeface="ＭＳ Ｐゴシック" charset="0"/>
                <a:cs typeface="Times New Roman" charset="0"/>
              </a:rPr>
              <a:t>MSU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5A95F2"/>
                </a:solidFill>
                <a:latin typeface="Times New Roman" charset="0"/>
                <a:cs typeface="Times New Roman" charset="0"/>
              </a:rPr>
              <a:t>HPCI Strategic Programs for Innovative Research (SPIRE)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5A95F2"/>
                </a:solidFill>
                <a:latin typeface="Times New Roman" charset="0"/>
                <a:cs typeface="Times New Roman" charset="0"/>
              </a:rPr>
              <a:t>Field 5 “The origin of matter and the universe”</a:t>
            </a:r>
            <a:endParaRPr lang="ja-JP" altLang="en-US" sz="1800" dirty="0">
              <a:solidFill>
                <a:srgbClr val="5A95F2"/>
              </a:solidFill>
              <a:latin typeface="Times New Roman" charset="0"/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en-US" altLang="ja-JP" sz="2000" i="1" dirty="0">
              <a:solidFill>
                <a:schemeClr val="bg1">
                  <a:lumMod val="95000"/>
                </a:schemeClr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" name="太陽 3"/>
          <p:cNvSpPr/>
          <p:nvPr/>
        </p:nvSpPr>
        <p:spPr>
          <a:xfrm>
            <a:off x="6823377" y="3796303"/>
            <a:ext cx="351302" cy="378279"/>
          </a:xfrm>
          <a:prstGeom prst="sun">
            <a:avLst/>
          </a:prstGeom>
          <a:solidFill>
            <a:srgbClr val="DF7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158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1184835" y="6070600"/>
            <a:ext cx="15090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1157941" y="4758764"/>
            <a:ext cx="15090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1145988" y="4223871"/>
            <a:ext cx="15090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134035" y="3763682"/>
            <a:ext cx="15090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22836" y="5846482"/>
            <a:ext cx="69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</a:t>
            </a:r>
            <a:r>
              <a:rPr kumimoji="1" lang="en-US" altLang="ja-JP" baseline="-25000" dirty="0" smtClean="0"/>
              <a:t>7/2</a:t>
            </a:r>
            <a:endParaRPr kumimoji="1" lang="ja-JP" altLang="en-US" baseline="-25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5825" y="4579470"/>
            <a:ext cx="76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lang="en-US" altLang="ja-JP" baseline="-25000" dirty="0" smtClean="0"/>
              <a:t> 3</a:t>
            </a:r>
            <a:r>
              <a:rPr kumimoji="1" lang="en-US" altLang="ja-JP" baseline="-25000" dirty="0" smtClean="0"/>
              <a:t>/2</a:t>
            </a:r>
            <a:endParaRPr kumimoji="1" lang="ja-JP" altLang="en-US" baseline="-25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8930" y="3521635"/>
            <a:ext cx="733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r>
              <a:rPr lang="en-US" altLang="ja-JP" baseline="-25000" dirty="0" smtClean="0"/>
              <a:t> </a:t>
            </a:r>
            <a:r>
              <a:rPr kumimoji="1" lang="en-US" altLang="ja-JP" baseline="-25000" dirty="0" smtClean="0"/>
              <a:t>1/2</a:t>
            </a:r>
            <a:endParaRPr kumimoji="1" lang="ja-JP" altLang="en-US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978" y="4002740"/>
            <a:ext cx="69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</a:t>
            </a:r>
            <a:r>
              <a:rPr kumimoji="1" lang="en-US" altLang="ja-JP" baseline="-25000" dirty="0" smtClean="0"/>
              <a:t>5/2</a:t>
            </a:r>
            <a:endParaRPr kumimoji="1" lang="ja-JP" altLang="en-US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4043" y="687975"/>
            <a:ext cx="2323923" cy="2308324"/>
          </a:xfrm>
          <a:prstGeom prst="rect">
            <a:avLst/>
          </a:prstGeom>
          <a:solidFill>
            <a:srgbClr val="B7DE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 smtClean="0">
                <a:solidFill>
                  <a:srgbClr val="FF0000"/>
                </a:solidFill>
              </a:rPr>
              <a:t>Normal</a:t>
            </a:r>
          </a:p>
          <a:p>
            <a:pPr algn="ctr"/>
            <a:r>
              <a:rPr lang="en-US" altLang="ja-JP" dirty="0" smtClean="0"/>
              <a:t>shell structure</a:t>
            </a:r>
          </a:p>
          <a:p>
            <a:pPr algn="ctr"/>
            <a:r>
              <a:rPr lang="en-US" altLang="ja-JP" dirty="0"/>
              <a:t>f</a:t>
            </a:r>
            <a:r>
              <a:rPr lang="en-US" altLang="ja-JP" dirty="0" smtClean="0"/>
              <a:t>or </a:t>
            </a:r>
            <a:r>
              <a:rPr lang="en-US" altLang="ja-JP" dirty="0" smtClean="0">
                <a:solidFill>
                  <a:srgbClr val="FF42F5"/>
                </a:solidFill>
              </a:rPr>
              <a:t>neutrons</a:t>
            </a:r>
          </a:p>
          <a:p>
            <a:pPr algn="ctr"/>
            <a:r>
              <a:rPr lang="en-US" altLang="ja-JP" dirty="0" smtClean="0"/>
              <a:t>in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Ni </a:t>
            </a:r>
            <a:r>
              <a:rPr kumimoji="1" lang="en-US" altLang="ja-JP" dirty="0" smtClean="0"/>
              <a:t>isotopes</a:t>
            </a:r>
          </a:p>
          <a:p>
            <a:pPr algn="ctr"/>
            <a:r>
              <a:rPr lang="en-US" altLang="ja-JP" dirty="0" smtClean="0"/>
              <a:t>(proton f</a:t>
            </a:r>
            <a:r>
              <a:rPr lang="en-US" altLang="ja-JP" baseline="-25000" dirty="0" smtClean="0"/>
              <a:t>7/2 </a:t>
            </a:r>
          </a:p>
          <a:p>
            <a:pPr algn="ctr"/>
            <a:r>
              <a:rPr lang="en-US" altLang="ja-JP" dirty="0" smtClean="0"/>
              <a:t>fully occupied)</a:t>
            </a:r>
            <a:endParaRPr kumimoji="1" lang="ja-JP" altLang="en-US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468718" y="5084481"/>
            <a:ext cx="821765" cy="747059"/>
            <a:chOff x="2525059" y="4347882"/>
            <a:chExt cx="821765" cy="747059"/>
          </a:xfrm>
        </p:grpSpPr>
        <p:sp>
          <p:nvSpPr>
            <p:cNvPr id="13" name="円/楕円 12"/>
            <p:cNvSpPr/>
            <p:nvPr/>
          </p:nvSpPr>
          <p:spPr>
            <a:xfrm>
              <a:off x="2525059" y="4347882"/>
              <a:ext cx="821765" cy="747059"/>
            </a:xfrm>
            <a:prstGeom prst="ellipse">
              <a:avLst/>
            </a:prstGeom>
            <a:noFill/>
            <a:ln>
              <a:solidFill>
                <a:srgbClr val="FF1AB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59529" y="4512235"/>
              <a:ext cx="582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1ABA"/>
                  </a:solidFill>
                </a:rPr>
                <a:t>28</a:t>
              </a:r>
              <a:endParaRPr kumimoji="1" lang="ja-JP" altLang="en-US" dirty="0">
                <a:solidFill>
                  <a:srgbClr val="FF1ABA"/>
                </a:solidFill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4877612" y="793746"/>
            <a:ext cx="3931975" cy="5568189"/>
            <a:chOff x="4877612" y="793746"/>
            <a:chExt cx="3931975" cy="5568189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877612" y="793746"/>
              <a:ext cx="3931975" cy="1852815"/>
            </a:xfrm>
            <a:prstGeom prst="rect">
              <a:avLst/>
            </a:prstGeom>
            <a:solidFill>
              <a:srgbClr val="FFFE9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en-US" altLang="ja-JP" dirty="0" smtClean="0"/>
                <a:t>N=34 </a:t>
              </a:r>
              <a:r>
                <a:rPr kumimoji="1" lang="en-US" altLang="ja-JP" dirty="0" smtClean="0"/>
                <a:t>(and 32) magic </a:t>
              </a:r>
              <a:r>
                <a:rPr kumimoji="1" lang="en-US" altLang="ja-JP" dirty="0" smtClean="0"/>
                <a:t>number </a:t>
              </a:r>
              <a:r>
                <a:rPr kumimoji="1" lang="en-US" altLang="ja-JP" dirty="0" smtClean="0"/>
                <a:t>appears, </a:t>
              </a:r>
              <a:r>
                <a:rPr lang="en-US" altLang="ja-JP" dirty="0" smtClean="0"/>
                <a:t>if </a:t>
              </a:r>
              <a:r>
                <a:rPr lang="en-US" altLang="ja-JP" dirty="0" smtClean="0"/>
                <a:t>neutron f</a:t>
              </a:r>
              <a:r>
                <a:rPr lang="en-US" altLang="ja-JP" baseline="-25000" dirty="0" smtClean="0"/>
                <a:t>5/</a:t>
              </a:r>
              <a:r>
                <a:rPr lang="en-US" altLang="ja-JP" baseline="-25000" dirty="0" smtClean="0"/>
                <a:t>2 </a:t>
              </a:r>
              <a:r>
                <a:rPr lang="en-US" altLang="ja-JP" dirty="0" smtClean="0"/>
                <a:t>becomes </a:t>
              </a:r>
              <a:endParaRPr lang="en-US" altLang="ja-JP" dirty="0" smtClean="0"/>
            </a:p>
            <a:p>
              <a:pPr algn="ctr">
                <a:lnSpc>
                  <a:spcPct val="120000"/>
                </a:lnSpc>
              </a:pPr>
              <a:r>
                <a:rPr lang="en-US" altLang="ja-JP" dirty="0" smtClean="0"/>
                <a:t>less bound in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Ca</a:t>
              </a:r>
              <a:r>
                <a:rPr lang="en-US" altLang="ja-JP" dirty="0" smtClean="0"/>
                <a:t>.</a:t>
              </a:r>
              <a:endParaRPr lang="en-US" altLang="ja-JP" dirty="0" smtClean="0"/>
            </a:p>
          </p:txBody>
        </p:sp>
        <p:grpSp>
          <p:nvGrpSpPr>
            <p:cNvPr id="40" name="図形グループ 39"/>
            <p:cNvGrpSpPr/>
            <p:nvPr/>
          </p:nvGrpSpPr>
          <p:grpSpPr>
            <a:xfrm>
              <a:off x="4885019" y="2726764"/>
              <a:ext cx="3924300" cy="3635171"/>
              <a:chOff x="4389719" y="2701364"/>
              <a:chExt cx="3924300" cy="3635171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5202517" y="6098988"/>
                <a:ext cx="15090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5175623" y="4787152"/>
                <a:ext cx="15090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>
                <a:off x="5148729" y="2922495"/>
                <a:ext cx="15090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5151717" y="3792070"/>
                <a:ext cx="150905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20"/>
              <p:cNvSpPr txBox="1"/>
              <p:nvPr/>
            </p:nvSpPr>
            <p:spPr>
              <a:xfrm>
                <a:off x="4440518" y="5874870"/>
                <a:ext cx="696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f</a:t>
                </a:r>
                <a:r>
                  <a:rPr kumimoji="1" lang="en-US" altLang="ja-JP" baseline="-25000" dirty="0" smtClean="0"/>
                  <a:t>7/2</a:t>
                </a:r>
                <a:endParaRPr kumimoji="1" lang="ja-JP" altLang="en-US" baseline="-25000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4443507" y="4607858"/>
                <a:ext cx="7660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</a:t>
                </a:r>
                <a:r>
                  <a:rPr lang="en-US" altLang="ja-JP" baseline="-25000" dirty="0" smtClean="0"/>
                  <a:t> 3</a:t>
                </a:r>
                <a:r>
                  <a:rPr kumimoji="1" lang="en-US" altLang="ja-JP" baseline="-25000" dirty="0" smtClean="0"/>
                  <a:t>/2</a:t>
                </a:r>
                <a:endParaRPr kumimoji="1" lang="ja-JP" altLang="en-US" baseline="-25000" dirty="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4416612" y="3550023"/>
                <a:ext cx="7331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p</a:t>
                </a:r>
                <a:r>
                  <a:rPr lang="en-US" altLang="ja-JP" baseline="-25000" dirty="0" smtClean="0"/>
                  <a:t> </a:t>
                </a:r>
                <a:r>
                  <a:rPr kumimoji="1" lang="en-US" altLang="ja-JP" baseline="-25000" dirty="0" smtClean="0"/>
                  <a:t>1/2</a:t>
                </a:r>
                <a:endParaRPr kumimoji="1" lang="ja-JP" altLang="en-US" baseline="-25000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4389719" y="2701364"/>
                <a:ext cx="696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f</a:t>
                </a:r>
                <a:r>
                  <a:rPr kumimoji="1" lang="en-US" altLang="ja-JP" baseline="-25000" dirty="0" smtClean="0"/>
                  <a:t>5/2</a:t>
                </a:r>
                <a:endParaRPr kumimoji="1" lang="ja-JP" altLang="en-US" baseline="-25000" dirty="0"/>
              </a:p>
            </p:txBody>
          </p:sp>
          <p:grpSp>
            <p:nvGrpSpPr>
              <p:cNvPr id="25" name="図形グループ 24"/>
              <p:cNvGrpSpPr/>
              <p:nvPr/>
            </p:nvGrpSpPr>
            <p:grpSpPr>
              <a:xfrm>
                <a:off x="5486400" y="5112869"/>
                <a:ext cx="821765" cy="747059"/>
                <a:chOff x="2525059" y="4347882"/>
                <a:chExt cx="821765" cy="747059"/>
              </a:xfrm>
            </p:grpSpPr>
            <p:sp>
              <p:nvSpPr>
                <p:cNvPr id="26" name="円/楕円 25"/>
                <p:cNvSpPr/>
                <p:nvPr/>
              </p:nvSpPr>
              <p:spPr>
                <a:xfrm>
                  <a:off x="2525059" y="4347882"/>
                  <a:ext cx="821765" cy="747059"/>
                </a:xfrm>
                <a:prstGeom prst="ellipse">
                  <a:avLst/>
                </a:prstGeom>
                <a:noFill/>
                <a:ln>
                  <a:solidFill>
                    <a:srgbClr val="FF1AB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2659529" y="4512235"/>
                  <a:ext cx="5827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FF1ABA"/>
                      </a:solidFill>
                    </a:rPr>
                    <a:t>28</a:t>
                  </a:r>
                  <a:endParaRPr kumimoji="1" lang="ja-JP" altLang="en-US" dirty="0">
                    <a:solidFill>
                      <a:srgbClr val="FF1ABA"/>
                    </a:solidFill>
                  </a:endParaRPr>
                </a:p>
              </p:txBody>
            </p:sp>
          </p:grpSp>
          <p:grpSp>
            <p:nvGrpSpPr>
              <p:cNvPr id="28" name="図形グループ 27"/>
              <p:cNvGrpSpPr/>
              <p:nvPr/>
            </p:nvGrpSpPr>
            <p:grpSpPr>
              <a:xfrm>
                <a:off x="5504330" y="3009151"/>
                <a:ext cx="821765" cy="747059"/>
                <a:chOff x="2525059" y="4347882"/>
                <a:chExt cx="821765" cy="747059"/>
              </a:xfrm>
            </p:grpSpPr>
            <p:sp>
              <p:nvSpPr>
                <p:cNvPr id="29" name="円/楕円 28"/>
                <p:cNvSpPr/>
                <p:nvPr/>
              </p:nvSpPr>
              <p:spPr>
                <a:xfrm>
                  <a:off x="2525059" y="4347882"/>
                  <a:ext cx="821765" cy="747059"/>
                </a:xfrm>
                <a:prstGeom prst="ellipse">
                  <a:avLst/>
                </a:prstGeom>
                <a:solidFill>
                  <a:srgbClr val="FFFE9C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2659529" y="4512235"/>
                  <a:ext cx="5827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3366FF"/>
                      </a:solidFill>
                    </a:rPr>
                    <a:t>34</a:t>
                  </a:r>
                  <a:endParaRPr kumimoji="1" lang="ja-JP" altLang="en-US" dirty="0">
                    <a:solidFill>
                      <a:srgbClr val="3366FF"/>
                    </a:solidFill>
                  </a:endParaRPr>
                </a:p>
              </p:txBody>
            </p:sp>
          </p:grpSp>
          <p:grpSp>
            <p:nvGrpSpPr>
              <p:cNvPr id="31" name="図形グループ 30"/>
              <p:cNvGrpSpPr/>
              <p:nvPr/>
            </p:nvGrpSpPr>
            <p:grpSpPr>
              <a:xfrm>
                <a:off x="7492254" y="3921310"/>
                <a:ext cx="821765" cy="747059"/>
                <a:chOff x="2569882" y="4332940"/>
                <a:chExt cx="821765" cy="747059"/>
              </a:xfrm>
            </p:grpSpPr>
            <p:sp>
              <p:nvSpPr>
                <p:cNvPr id="32" name="円/楕円 31"/>
                <p:cNvSpPr/>
                <p:nvPr/>
              </p:nvSpPr>
              <p:spPr>
                <a:xfrm>
                  <a:off x="2569882" y="4332940"/>
                  <a:ext cx="821765" cy="747059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2719293" y="4467411"/>
                  <a:ext cx="5827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008000"/>
                      </a:solidFill>
                    </a:rPr>
                    <a:t>32</a:t>
                  </a:r>
                  <a:endParaRPr kumimoji="1" lang="ja-JP" altLang="en-US" dirty="0">
                    <a:solidFill>
                      <a:srgbClr val="008000"/>
                    </a:solidFill>
                  </a:endParaRPr>
                </a:p>
              </p:txBody>
            </p:sp>
          </p:grpSp>
          <p:grpSp>
            <p:nvGrpSpPr>
              <p:cNvPr id="39" name="図形グループ 38"/>
              <p:cNvGrpSpPr/>
              <p:nvPr/>
            </p:nvGrpSpPr>
            <p:grpSpPr>
              <a:xfrm>
                <a:off x="5949578" y="4235077"/>
                <a:ext cx="1461961" cy="400110"/>
                <a:chOff x="6559178" y="4273177"/>
                <a:chExt cx="1461961" cy="400110"/>
              </a:xfrm>
            </p:grpSpPr>
            <p:cxnSp>
              <p:nvCxnSpPr>
                <p:cNvPr id="35" name="直線矢印コネクタ 34"/>
                <p:cNvCxnSpPr/>
                <p:nvPr/>
              </p:nvCxnSpPr>
              <p:spPr>
                <a:xfrm flipH="1">
                  <a:off x="6559178" y="4303059"/>
                  <a:ext cx="124011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6618942" y="4273177"/>
                  <a:ext cx="14021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/>
                    <a:t>byproduct</a:t>
                  </a:r>
                  <a:endParaRPr kumimoji="1" lang="ja-JP" altLang="en-US" sz="2000" dirty="0"/>
                </a:p>
              </p:txBody>
            </p:sp>
          </p:grpSp>
        </p:grpSp>
      </p:grpSp>
      <p:sp>
        <p:nvSpPr>
          <p:cNvPr id="36" name="テキスト ボックス 35"/>
          <p:cNvSpPr txBox="1"/>
          <p:nvPr/>
        </p:nvSpPr>
        <p:spPr>
          <a:xfrm>
            <a:off x="1235896" y="122481"/>
            <a:ext cx="6846496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</a:t>
            </a:r>
            <a:r>
              <a:rPr lang="en-US" altLang="ja-JP" dirty="0" smtClean="0"/>
              <a:t>: </a:t>
            </a:r>
            <a:r>
              <a:rPr kumimoji="1" lang="en-US" altLang="ja-JP" dirty="0" smtClean="0"/>
              <a:t>N=34 and 32 (sub-) magic numbers</a:t>
            </a:r>
            <a:endParaRPr kumimoji="1" lang="ja-JP" altLang="en-US" dirty="0"/>
          </a:p>
        </p:txBody>
      </p:sp>
      <p:cxnSp>
        <p:nvCxnSpPr>
          <p:cNvPr id="34" name="直線矢印コネクタ 33"/>
          <p:cNvCxnSpPr>
            <a:endCxn id="24" idx="1"/>
          </p:cNvCxnSpPr>
          <p:nvPr/>
        </p:nvCxnSpPr>
        <p:spPr>
          <a:xfrm flipV="1">
            <a:off x="2794812" y="2957597"/>
            <a:ext cx="2103719" cy="1271503"/>
          </a:xfrm>
          <a:prstGeom prst="straightConnector1">
            <a:avLst/>
          </a:prstGeom>
          <a:ln w="38100" cmpd="sng">
            <a:solidFill>
              <a:srgbClr val="A719F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5782981" y="6488668"/>
            <a:ext cx="3361020" cy="369332"/>
          </a:xfrm>
          <a:prstGeom prst="rect">
            <a:avLst/>
          </a:prstGeom>
          <a:solidFill>
            <a:srgbClr val="FFB9E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TO 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et al.</a:t>
            </a:r>
            <a:r>
              <a:rPr kumimoji="1"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PRL 87, 82501 (2001) </a:t>
            </a:r>
          </a:p>
        </p:txBody>
      </p:sp>
    </p:spTree>
    <p:extLst>
      <p:ext uri="{BB962C8B-B14F-4D97-AF65-F5344CB8AC3E}">
        <p14:creationId xmlns:p14="http://schemas.microsoft.com/office/powerpoint/2010/main" val="219296589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848852" y="104035"/>
            <a:ext cx="5262979" cy="830997"/>
          </a:xfrm>
          <a:prstGeom prst="rect">
            <a:avLst/>
          </a:prstGeom>
          <a:solidFill>
            <a:srgbClr val="FFF79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 Shell evolution from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Fe</a:t>
            </a:r>
            <a:r>
              <a:rPr kumimoji="1" lang="en-US" altLang="ja-JP" dirty="0" smtClean="0"/>
              <a:t> down to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Ca</a:t>
            </a:r>
            <a:r>
              <a:rPr kumimoji="1" lang="en-US" altLang="ja-JP" dirty="0" smtClean="0"/>
              <a:t> </a:t>
            </a:r>
          </a:p>
          <a:p>
            <a:pPr algn="ctr"/>
            <a:r>
              <a:rPr kumimoji="1" lang="en-US" altLang="ja-JP" dirty="0" smtClean="0"/>
              <a:t>due to proton-neutron interaction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0" y="3240986"/>
            <a:ext cx="9144000" cy="3485029"/>
            <a:chOff x="0" y="1971436"/>
            <a:chExt cx="9144000" cy="348502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71436"/>
              <a:ext cx="9144000" cy="3485029"/>
            </a:xfrm>
            <a:prstGeom prst="rect">
              <a:avLst/>
            </a:prstGeom>
          </p:spPr>
        </p:pic>
        <p:sp>
          <p:nvSpPr>
            <p:cNvPr id="4" name="円/楕円 3"/>
            <p:cNvSpPr/>
            <p:nvPr/>
          </p:nvSpPr>
          <p:spPr>
            <a:xfrm>
              <a:off x="8313311" y="2296155"/>
              <a:ext cx="333558" cy="3463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上矢印 5"/>
            <p:cNvSpPr/>
            <p:nvPr/>
          </p:nvSpPr>
          <p:spPr>
            <a:xfrm>
              <a:off x="7634941" y="2256118"/>
              <a:ext cx="268941" cy="67235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91155" y="1056156"/>
            <a:ext cx="8172822" cy="1569660"/>
          </a:xfrm>
          <a:prstGeom prst="rect">
            <a:avLst/>
          </a:prstGeom>
          <a:solidFill>
            <a:srgbClr val="FFF0A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2472FF"/>
                </a:solidFill>
              </a:rPr>
              <a:t>neutron f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5/2 </a:t>
            </a:r>
            <a:r>
              <a:rPr lang="en-US" altLang="ja-JP" dirty="0" smtClean="0">
                <a:solidFill>
                  <a:srgbClr val="2472FF"/>
                </a:solidFill>
              </a:rPr>
              <a:t>– p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1/2 </a:t>
            </a:r>
            <a:r>
              <a:rPr lang="en-US" altLang="ja-JP" dirty="0" smtClean="0">
                <a:solidFill>
                  <a:srgbClr val="2472FF"/>
                </a:solidFill>
              </a:rPr>
              <a:t>spacing </a:t>
            </a:r>
            <a:r>
              <a:rPr lang="en-US" altLang="ja-JP" dirty="0" smtClean="0">
                <a:solidFill>
                  <a:srgbClr val="000090"/>
                </a:solidFill>
              </a:rPr>
              <a:t>increases by </a:t>
            </a:r>
            <a:r>
              <a:rPr lang="en-US" altLang="ja-JP" dirty="0" smtClean="0">
                <a:solidFill>
                  <a:srgbClr val="FF0000"/>
                </a:solidFill>
              </a:rPr>
              <a:t>~0.5 MeV per one-proton removal from f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7/2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where </a:t>
            </a:r>
            <a:r>
              <a:rPr lang="en-US" altLang="ja-JP" dirty="0" smtClean="0">
                <a:solidFill>
                  <a:srgbClr val="F714FF"/>
                </a:solidFill>
              </a:rPr>
              <a:t>tensor</a:t>
            </a:r>
            <a:r>
              <a:rPr lang="en-US" altLang="ja-JP" dirty="0" smtClean="0">
                <a:solidFill>
                  <a:schemeClr val="tx1"/>
                </a:solidFill>
              </a:rPr>
              <a:t> and </a:t>
            </a:r>
            <a:r>
              <a:rPr lang="en-US" altLang="ja-JP" dirty="0" smtClean="0">
                <a:solidFill>
                  <a:srgbClr val="F714FF"/>
                </a:solidFill>
              </a:rPr>
              <a:t>central </a:t>
            </a:r>
            <a:r>
              <a:rPr lang="en-US" altLang="ja-JP" dirty="0" smtClean="0">
                <a:solidFill>
                  <a:schemeClr val="tx1"/>
                </a:solidFill>
              </a:rPr>
              <a:t>forces works coherently and almost equally.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              note : </a:t>
            </a:r>
            <a:r>
              <a:rPr lang="en-US" altLang="ja-JP" dirty="0" smtClean="0">
                <a:solidFill>
                  <a:srgbClr val="2472FF"/>
                </a:solidFill>
              </a:rPr>
              <a:t>f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5</a:t>
            </a:r>
            <a:r>
              <a:rPr lang="en-US" altLang="ja-JP" baseline="-25000" dirty="0">
                <a:solidFill>
                  <a:srgbClr val="2472FF"/>
                </a:solidFill>
              </a:rPr>
              <a:t>/2 </a:t>
            </a:r>
            <a:r>
              <a:rPr lang="en-US" altLang="ja-JP" dirty="0" smtClean="0">
                <a:solidFill>
                  <a:srgbClr val="2472FF"/>
                </a:solidFill>
              </a:rPr>
              <a:t>= </a:t>
            </a:r>
            <a:r>
              <a:rPr lang="en-US" altLang="ja-JP" i="1" dirty="0" smtClean="0">
                <a:solidFill>
                  <a:srgbClr val="2472FF"/>
                </a:solidFill>
              </a:rPr>
              <a:t>j </a:t>
            </a:r>
            <a:r>
              <a:rPr lang="en-US" altLang="ja-JP" sz="3200" baseline="-25000" dirty="0" smtClean="0">
                <a:solidFill>
                  <a:srgbClr val="2472FF"/>
                </a:solidFill>
              </a:rPr>
              <a:t>&lt;</a:t>
            </a:r>
            <a:r>
              <a:rPr lang="en-US" altLang="ja-JP" dirty="0" smtClean="0">
                <a:solidFill>
                  <a:srgbClr val="2472FF"/>
                </a:solidFill>
              </a:rPr>
              <a:t>   </a:t>
            </a:r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lang="en-US" altLang="ja-JP" baseline="-25000" dirty="0">
                <a:solidFill>
                  <a:srgbClr val="FF0000"/>
                </a:solidFill>
              </a:rPr>
              <a:t>7/2</a:t>
            </a:r>
            <a:r>
              <a:rPr lang="en-US" altLang="ja-JP" dirty="0" smtClean="0">
                <a:solidFill>
                  <a:srgbClr val="2472FF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= </a:t>
            </a:r>
            <a:r>
              <a:rPr lang="en-US" altLang="ja-JP" i="1" dirty="0" smtClean="0">
                <a:solidFill>
                  <a:srgbClr val="FF0000"/>
                </a:solidFill>
              </a:rPr>
              <a:t>j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sz="3200" baseline="-25000" dirty="0" smtClean="0">
                <a:solidFill>
                  <a:srgbClr val="FF0000"/>
                </a:solidFill>
              </a:rPr>
              <a:t>&gt;</a:t>
            </a:r>
            <a:r>
              <a:rPr lang="en-US" altLang="ja-JP" dirty="0" smtClean="0">
                <a:solidFill>
                  <a:schemeClr val="tx1"/>
                </a:solidFill>
              </a:rPr>
              <a:t>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37364" y="2740638"/>
            <a:ext cx="54302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</a:rPr>
              <a:t>Steppenbeck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i="1" dirty="0" smtClean="0">
                <a:solidFill>
                  <a:srgbClr val="000000"/>
                </a:solidFill>
              </a:rPr>
              <a:t>et al. </a:t>
            </a:r>
            <a:r>
              <a:rPr lang="en-US" altLang="ja-JP" sz="2000" dirty="0" smtClean="0">
                <a:solidFill>
                  <a:srgbClr val="000000"/>
                </a:solidFill>
              </a:rPr>
              <a:t>Nature, 502, 207 (2013) </a:t>
            </a:r>
            <a:endParaRPr kumimoji="1" lang="ja-JP" alt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280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235" y="633904"/>
            <a:ext cx="7596729" cy="79894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310346" y="5684113"/>
            <a:ext cx="5506886" cy="400110"/>
          </a:xfrm>
          <a:prstGeom prst="rect">
            <a:avLst/>
          </a:prstGeom>
          <a:solidFill>
            <a:srgbClr val="FFCFF4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FF0000"/>
                </a:solidFill>
              </a:rPr>
              <a:t>Steppenbeck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i="1" dirty="0" smtClean="0">
                <a:solidFill>
                  <a:srgbClr val="FF0000"/>
                </a:solidFill>
              </a:rPr>
              <a:t>et al. </a:t>
            </a:r>
            <a:r>
              <a:rPr lang="en-US" altLang="ja-JP" sz="2000" dirty="0" smtClean="0">
                <a:solidFill>
                  <a:srgbClr val="FF0000"/>
                </a:solidFill>
              </a:rPr>
              <a:t>Nature, 502, 207 (2013)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2723" y="192415"/>
            <a:ext cx="61026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Experiment @ RIBF  </a:t>
            </a:r>
            <a:r>
              <a:rPr kumimoji="1" lang="en-US" altLang="ja-JP" dirty="0" smtClean="0">
                <a:sym typeface="Wingdings"/>
              </a:rPr>
              <a:t> Finally confirmed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623" y="833800"/>
            <a:ext cx="4648377" cy="4523360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7376265" y="1485518"/>
            <a:ext cx="298823" cy="328706"/>
          </a:xfrm>
          <a:prstGeom prst="ellipse">
            <a:avLst/>
          </a:prstGeom>
          <a:noFill/>
          <a:ln w="28575" cmpd="sng">
            <a:solidFill>
              <a:srgbClr val="FF1AB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矢印コネクタ 6"/>
          <p:cNvCxnSpPr>
            <a:endCxn id="9" idx="5"/>
          </p:cNvCxnSpPr>
          <p:nvPr/>
        </p:nvCxnSpPr>
        <p:spPr>
          <a:xfrm flipH="1" flipV="1">
            <a:off x="6779229" y="2184873"/>
            <a:ext cx="982427" cy="1137497"/>
          </a:xfrm>
          <a:prstGeom prst="straightConnector1">
            <a:avLst/>
          </a:prstGeom>
          <a:ln w="38100" cmpd="sng">
            <a:solidFill>
              <a:srgbClr val="FF1AB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719735" y="3310396"/>
            <a:ext cx="927057" cy="1200328"/>
          </a:xfrm>
          <a:prstGeom prst="rect">
            <a:avLst/>
          </a:prstGeom>
          <a:solidFill>
            <a:srgbClr val="FFFF00"/>
          </a:solidFill>
          <a:ln w="12700" cmpd="sng">
            <a:solidFill>
              <a:srgbClr val="FF1ABA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1ABA"/>
                </a:solidFill>
              </a:rPr>
              <a:t>new</a:t>
            </a:r>
          </a:p>
          <a:p>
            <a:r>
              <a:rPr kumimoji="1" lang="en-US" altLang="ja-JP" dirty="0" smtClean="0">
                <a:solidFill>
                  <a:srgbClr val="FF1ABA"/>
                </a:solidFill>
              </a:rPr>
              <a:t>RIBF</a:t>
            </a:r>
          </a:p>
          <a:p>
            <a:r>
              <a:rPr lang="en-US" altLang="ja-JP" dirty="0" smtClean="0">
                <a:solidFill>
                  <a:srgbClr val="FF1ABA"/>
                </a:solidFill>
              </a:rPr>
              <a:t>data</a:t>
            </a:r>
            <a:endParaRPr kumimoji="1" lang="ja-JP" altLang="en-US" dirty="0">
              <a:solidFill>
                <a:srgbClr val="FF1ABA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6524168" y="1904305"/>
            <a:ext cx="298823" cy="328706"/>
          </a:xfrm>
          <a:prstGeom prst="ellipse">
            <a:avLst/>
          </a:prstGeom>
          <a:noFill/>
          <a:ln w="28575" cmpd="sng">
            <a:solidFill>
              <a:srgbClr val="FF1AB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7543559" y="1860014"/>
            <a:ext cx="179609" cy="1411046"/>
          </a:xfrm>
          <a:prstGeom prst="straightConnector1">
            <a:avLst/>
          </a:prstGeom>
          <a:ln w="38100" cmpd="sng">
            <a:solidFill>
              <a:srgbClr val="FF1AB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3069068" y="1951870"/>
            <a:ext cx="1493378" cy="928902"/>
          </a:xfrm>
          <a:prstGeom prst="ellipse">
            <a:avLst/>
          </a:prstGeom>
          <a:noFill/>
          <a:ln w="28575" cmpd="sng">
            <a:solidFill>
              <a:srgbClr val="FF1AB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3033791" y="4197696"/>
            <a:ext cx="1505137" cy="952418"/>
          </a:xfrm>
          <a:prstGeom prst="ellipse">
            <a:avLst/>
          </a:prstGeom>
          <a:noFill/>
          <a:ln w="28575" cmpd="sng">
            <a:solidFill>
              <a:srgbClr val="FF1AB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078350" y="1399232"/>
            <a:ext cx="846641" cy="16461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21642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58800" y="88900"/>
            <a:ext cx="6367463" cy="409575"/>
          </a:xfrm>
          <a:prstGeom prst="rect">
            <a:avLst/>
          </a:prstGeom>
          <a:solidFill>
            <a:srgbClr val="FFFF66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1pPr>
            <a:lvl2pPr marL="742950" indent="-28575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2pPr>
            <a:lvl3pPr marL="11430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3pPr>
            <a:lvl4pPr marL="16002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4pPr>
            <a:lvl5pPr marL="20574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9pPr>
          </a:lstStyle>
          <a:p>
            <a:pPr eaLnBrk="1" hangingPunct="1"/>
            <a:r>
              <a:rPr lang="en-US" altLang="ja-JP"/>
              <a:t>Exotic Ca Isotopes : N = 32 and 34 magic numbers ?</a:t>
            </a:r>
          </a:p>
        </p:txBody>
      </p:sp>
      <p:grpSp>
        <p:nvGrpSpPr>
          <p:cNvPr id="22531" name="Group 14"/>
          <p:cNvGrpSpPr>
            <a:grpSpLocks/>
          </p:cNvGrpSpPr>
          <p:nvPr/>
        </p:nvGrpSpPr>
        <p:grpSpPr bwMode="auto">
          <a:xfrm>
            <a:off x="558800" y="549275"/>
            <a:ext cx="6542088" cy="5705475"/>
            <a:chOff x="352" y="346"/>
            <a:chExt cx="4121" cy="3594"/>
          </a:xfrm>
        </p:grpSpPr>
        <p:pic>
          <p:nvPicPr>
            <p:cNvPr id="22536" name="Picture 13" descr="ca_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372"/>
              <a:ext cx="4121" cy="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Rectangle 6"/>
            <p:cNvSpPr>
              <a:spLocks noChangeArrowheads="1"/>
            </p:cNvSpPr>
            <p:nvPr/>
          </p:nvSpPr>
          <p:spPr bwMode="auto">
            <a:xfrm>
              <a:off x="654" y="2308"/>
              <a:ext cx="853" cy="16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22538" name="Text Box 11"/>
            <p:cNvSpPr txBox="1">
              <a:spLocks noChangeArrowheads="1"/>
            </p:cNvSpPr>
            <p:nvPr/>
          </p:nvSpPr>
          <p:spPr bwMode="auto">
            <a:xfrm>
              <a:off x="627" y="2270"/>
              <a:ext cx="466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1pPr>
              <a:lvl2pPr marL="742950" indent="-28575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2pPr>
              <a:lvl3pPr marL="11430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3pPr>
              <a:lvl4pPr marL="16002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4pPr>
              <a:lvl5pPr marL="20574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9pPr>
            </a:lstStyle>
            <a:p>
              <a:pPr eaLnBrk="1" hangingPunct="1"/>
              <a:r>
                <a:rPr lang="en-US" altLang="ja-JP" sz="2400" b="1" baseline="30000"/>
                <a:t>52</a:t>
              </a:r>
              <a:r>
                <a:rPr lang="en-US" altLang="ja-JP" b="1"/>
                <a:t>Ca</a:t>
              </a:r>
            </a:p>
          </p:txBody>
        </p:sp>
        <p:sp>
          <p:nvSpPr>
            <p:cNvPr id="22539" name="Rectangle 7"/>
            <p:cNvSpPr>
              <a:spLocks noChangeArrowheads="1"/>
            </p:cNvSpPr>
            <p:nvPr/>
          </p:nvSpPr>
          <p:spPr bwMode="auto">
            <a:xfrm>
              <a:off x="2749" y="2334"/>
              <a:ext cx="853" cy="157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2706" y="2279"/>
              <a:ext cx="466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1pPr>
              <a:lvl2pPr marL="742950" indent="-28575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2pPr>
              <a:lvl3pPr marL="11430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3pPr>
              <a:lvl4pPr marL="16002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4pPr>
              <a:lvl5pPr marL="20574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9pPr>
            </a:lstStyle>
            <a:p>
              <a:pPr eaLnBrk="1" hangingPunct="1"/>
              <a:r>
                <a:rPr lang="en-US" altLang="ja-JP" sz="2400" b="1" baseline="30000"/>
                <a:t>54</a:t>
              </a:r>
              <a:r>
                <a:rPr lang="en-US" altLang="ja-JP" b="1"/>
                <a:t>Ca</a:t>
              </a:r>
            </a:p>
          </p:txBody>
        </p:sp>
        <p:sp>
          <p:nvSpPr>
            <p:cNvPr id="22541" name="Rectangle 4"/>
            <p:cNvSpPr>
              <a:spLocks noChangeArrowheads="1"/>
            </p:cNvSpPr>
            <p:nvPr/>
          </p:nvSpPr>
          <p:spPr bwMode="auto">
            <a:xfrm>
              <a:off x="662" y="417"/>
              <a:ext cx="853" cy="1602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22542" name="Text Box 9"/>
            <p:cNvSpPr txBox="1">
              <a:spLocks noChangeArrowheads="1"/>
            </p:cNvSpPr>
            <p:nvPr/>
          </p:nvSpPr>
          <p:spPr bwMode="auto">
            <a:xfrm>
              <a:off x="613" y="346"/>
              <a:ext cx="466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1pPr>
              <a:lvl2pPr marL="742950" indent="-28575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2pPr>
              <a:lvl3pPr marL="11430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3pPr>
              <a:lvl4pPr marL="16002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4pPr>
              <a:lvl5pPr marL="20574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9pPr>
            </a:lstStyle>
            <a:p>
              <a:pPr eaLnBrk="1" hangingPunct="1"/>
              <a:r>
                <a:rPr lang="en-US" altLang="ja-JP" sz="2400" b="1" baseline="30000"/>
                <a:t>51</a:t>
              </a:r>
              <a:r>
                <a:rPr lang="en-US" altLang="ja-JP" b="1"/>
                <a:t>Ca</a:t>
              </a:r>
            </a:p>
          </p:txBody>
        </p:sp>
        <p:sp>
          <p:nvSpPr>
            <p:cNvPr id="22543" name="Rectangle 5"/>
            <p:cNvSpPr>
              <a:spLocks noChangeArrowheads="1"/>
            </p:cNvSpPr>
            <p:nvPr/>
          </p:nvSpPr>
          <p:spPr bwMode="auto">
            <a:xfrm>
              <a:off x="2721" y="412"/>
              <a:ext cx="853" cy="1585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22544" name="Text Box 10"/>
            <p:cNvSpPr txBox="1">
              <a:spLocks noChangeArrowheads="1"/>
            </p:cNvSpPr>
            <p:nvPr/>
          </p:nvSpPr>
          <p:spPr bwMode="auto">
            <a:xfrm>
              <a:off x="2674" y="358"/>
              <a:ext cx="466" cy="25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1pPr>
              <a:lvl2pPr marL="742950" indent="-28575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2pPr>
              <a:lvl3pPr marL="11430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3pPr>
              <a:lvl4pPr marL="16002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4pPr>
              <a:lvl5pPr marL="2057400" indent="-228600" eaLnBrk="0" hangingPunct="0"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rgbClr val="3333FF"/>
                  </a:solidFill>
                  <a:latin typeface="Comic Sans MS" charset="0"/>
                  <a:ea typeface="ＭＳ ゴシック" charset="0"/>
                  <a:cs typeface="ＭＳ ゴシック" charset="0"/>
                </a:defRPr>
              </a:lvl9pPr>
            </a:lstStyle>
            <a:p>
              <a:pPr eaLnBrk="1" hangingPunct="1"/>
              <a:r>
                <a:rPr lang="en-US" altLang="ja-JP" sz="2400" b="1" baseline="30000"/>
                <a:t>53</a:t>
              </a:r>
              <a:r>
                <a:rPr lang="en-US" altLang="ja-JP" b="1"/>
                <a:t>Ca</a:t>
              </a:r>
            </a:p>
          </p:txBody>
        </p:sp>
      </p:grpSp>
      <p:sp>
        <p:nvSpPr>
          <p:cNvPr id="22532" name="Text Box 15"/>
          <p:cNvSpPr txBox="1">
            <a:spLocks noChangeArrowheads="1"/>
          </p:cNvSpPr>
          <p:nvPr/>
        </p:nvSpPr>
        <p:spPr bwMode="auto">
          <a:xfrm>
            <a:off x="7386638" y="476250"/>
            <a:ext cx="1654175" cy="2543175"/>
          </a:xfrm>
          <a:prstGeom prst="rect">
            <a:avLst/>
          </a:prstGeom>
          <a:solidFill>
            <a:srgbClr val="00FF00"/>
          </a:solidFill>
          <a:ln w="12700">
            <a:solidFill>
              <a:srgbClr val="00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1pPr>
            <a:lvl2pPr marL="742950" indent="-28575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2pPr>
            <a:lvl3pPr marL="11430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3pPr>
            <a:lvl4pPr marL="16002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4pPr>
            <a:lvl5pPr marL="20574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GXPF1B int.: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p3/2-p1/2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part 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refined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from 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GXPF1 int.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(G-matrix</a:t>
            </a:r>
          </a:p>
          <a:p>
            <a:pPr eaLnBrk="1" hangingPunct="1"/>
            <a:r>
              <a:rPr lang="en-US" altLang="ja-JP">
                <a:solidFill>
                  <a:srgbClr val="008000"/>
                </a:solidFill>
              </a:rPr>
              <a:t>  problem)</a:t>
            </a:r>
          </a:p>
        </p:txBody>
      </p:sp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1495425" y="4500563"/>
            <a:ext cx="419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1pPr>
            <a:lvl2pPr marL="742950" indent="-28575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2pPr>
            <a:lvl3pPr marL="11430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3pPr>
            <a:lvl4pPr marL="16002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4pPr>
            <a:lvl5pPr marL="20574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99"/>
                </a:solidFill>
              </a:rPr>
              <a:t>2</a:t>
            </a:r>
            <a:r>
              <a:rPr lang="en-US" altLang="ja-JP" baseline="30000">
                <a:solidFill>
                  <a:srgbClr val="000099"/>
                </a:solidFill>
              </a:rPr>
              <a:t>+</a:t>
            </a:r>
          </a:p>
        </p:txBody>
      </p:sp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4899025" y="4437063"/>
            <a:ext cx="4191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1pPr>
            <a:lvl2pPr marL="742950" indent="-28575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2pPr>
            <a:lvl3pPr marL="11430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3pPr>
            <a:lvl4pPr marL="16002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4pPr>
            <a:lvl5pPr marL="20574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99"/>
                </a:solidFill>
              </a:rPr>
              <a:t>2</a:t>
            </a:r>
            <a:r>
              <a:rPr lang="en-US" altLang="ja-JP" baseline="30000">
                <a:solidFill>
                  <a:srgbClr val="000099"/>
                </a:solidFill>
              </a:rPr>
              <a:t>+</a:t>
            </a:r>
          </a:p>
        </p:txBody>
      </p:sp>
      <p:sp>
        <p:nvSpPr>
          <p:cNvPr id="22535" name="Text Box 19"/>
          <p:cNvSpPr txBox="1">
            <a:spLocks noChangeArrowheads="1"/>
          </p:cNvSpPr>
          <p:nvPr/>
        </p:nvSpPr>
        <p:spPr bwMode="auto">
          <a:xfrm>
            <a:off x="7591425" y="5148263"/>
            <a:ext cx="13954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1pPr>
            <a:lvl2pPr marL="742950" indent="-28575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2pPr>
            <a:lvl3pPr marL="11430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3pPr>
            <a:lvl4pPr marL="16002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4pPr>
            <a:lvl5pPr marL="2057400" indent="-228600" eaLnBrk="0" hangingPunct="0"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3333FF"/>
                </a:solidFill>
                <a:latin typeface="Comic Sans MS" charset="0"/>
                <a:ea typeface="ＭＳ ゴシック" charset="0"/>
                <a:cs typeface="ＭＳ 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2"/>
                </a:solidFill>
              </a:rPr>
              <a:t>Some exp.</a:t>
            </a:r>
          </a:p>
          <a:p>
            <a:pPr eaLnBrk="1" hangingPunct="1"/>
            <a:r>
              <a:rPr lang="en-US" altLang="ja-JP">
                <a:solidFill>
                  <a:schemeClr val="tx2"/>
                </a:solidFill>
              </a:rPr>
              <a:t>levels : </a:t>
            </a:r>
          </a:p>
          <a:p>
            <a:pPr eaLnBrk="1" hangingPunct="1"/>
            <a:r>
              <a:rPr lang="en-US" altLang="ja-JP">
                <a:solidFill>
                  <a:schemeClr val="tx2"/>
                </a:solidFill>
              </a:rPr>
              <a:t>priv. com.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 rot="20488503">
            <a:off x="1046541" y="2292859"/>
            <a:ext cx="4139475" cy="461665"/>
          </a:xfrm>
          <a:prstGeom prst="rect">
            <a:avLst/>
          </a:prstGeom>
          <a:solidFill>
            <a:srgbClr val="FFACE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From my talk at </a:t>
            </a:r>
            <a:r>
              <a:rPr kumimoji="1" lang="en-US" altLang="ja-JP" dirty="0" err="1" smtClean="0"/>
              <a:t>Erice</a:t>
            </a:r>
            <a:r>
              <a:rPr kumimoji="1" lang="en-US" altLang="ja-JP" dirty="0" smtClean="0"/>
              <a:t> 2006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460936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図 1" descr="Nchart_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098550"/>
            <a:ext cx="8569325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 bwMode="auto">
          <a:xfrm>
            <a:off x="1314143" y="257558"/>
            <a:ext cx="267813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dirty="0" smtClean="0"/>
              <a:t>Shell evolution</a:t>
            </a:r>
          </a:p>
          <a:p>
            <a:pPr algn="ctr" eaLnBrk="1" hangingPunct="1">
              <a:defRPr/>
            </a:pPr>
            <a:r>
              <a:rPr lang="en-US" altLang="ja-JP" dirty="0" smtClean="0"/>
              <a:t>in two dimensions</a:t>
            </a:r>
            <a:endParaRPr lang="ja-JP" altLang="en-US" dirty="0" smtClean="0"/>
          </a:p>
        </p:txBody>
      </p:sp>
      <p:sp>
        <p:nvSpPr>
          <p:cNvPr id="136196" name="テキスト ボックス 17"/>
          <p:cNvSpPr txBox="1">
            <a:spLocks noChangeArrowheads="1"/>
          </p:cNvSpPr>
          <p:nvPr/>
        </p:nvSpPr>
        <p:spPr bwMode="auto">
          <a:xfrm>
            <a:off x="8265833" y="1821703"/>
            <a:ext cx="560667" cy="369332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8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660066"/>
                </a:solidFill>
              </a:rPr>
              <a:t> </a:t>
            </a:r>
            <a:r>
              <a:rPr lang="en-US" altLang="ja-JP" sz="1800" dirty="0" err="1" smtClean="0">
                <a:solidFill>
                  <a:srgbClr val="660066"/>
                </a:solidFill>
              </a:rPr>
              <a:t>Ca</a:t>
            </a:r>
            <a:r>
              <a:rPr lang="en-US" altLang="ja-JP" sz="1800" dirty="0" smtClean="0">
                <a:solidFill>
                  <a:srgbClr val="660066"/>
                </a:solidFill>
              </a:rPr>
              <a:t>  </a:t>
            </a:r>
            <a:endParaRPr lang="ja-JP" altLang="en-US" sz="1800" dirty="0">
              <a:solidFill>
                <a:srgbClr val="660066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6812297" y="2193534"/>
            <a:ext cx="128291" cy="718351"/>
          </a:xfrm>
          <a:prstGeom prst="straightConnector1">
            <a:avLst/>
          </a:prstGeom>
          <a:ln w="38100">
            <a:solidFill>
              <a:srgbClr val="1596F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15"/>
          <p:cNvSpPr/>
          <p:nvPr/>
        </p:nvSpPr>
        <p:spPr>
          <a:xfrm>
            <a:off x="4686301" y="1972234"/>
            <a:ext cx="3204974" cy="237565"/>
          </a:xfrm>
          <a:prstGeom prst="roundRect">
            <a:avLst/>
          </a:prstGeom>
          <a:noFill/>
          <a:ln w="38100">
            <a:solidFill>
              <a:srgbClr val="159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角丸四角形 18"/>
          <p:cNvSpPr/>
          <p:nvPr/>
        </p:nvSpPr>
        <p:spPr>
          <a:xfrm rot="16200000">
            <a:off x="6772867" y="1146768"/>
            <a:ext cx="1895044" cy="2056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50048" y="2952041"/>
            <a:ext cx="3457547" cy="707886"/>
          </a:xfrm>
          <a:prstGeom prst="rect">
            <a:avLst/>
          </a:prstGeom>
          <a:solidFill>
            <a:srgbClr val="83FFEF"/>
          </a:solidFill>
          <a:ln>
            <a:solidFill>
              <a:srgbClr val="1596F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Evolution along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isotopes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riven by </a:t>
            </a:r>
            <a:r>
              <a:rPr lang="en-US" altLang="ja-JP" sz="2000" dirty="0" smtClean="0">
                <a:solidFill>
                  <a:srgbClr val="FF0000"/>
                </a:solidFill>
              </a:rPr>
              <a:t>three-body force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48447" y="205258"/>
            <a:ext cx="3016972" cy="707886"/>
          </a:xfrm>
          <a:prstGeom prst="rect">
            <a:avLst/>
          </a:prstGeom>
          <a:solidFill>
            <a:srgbClr val="FFB1D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C114FF"/>
                </a:solidFill>
              </a:rPr>
              <a:t>Evolution along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isotones</a:t>
            </a:r>
          </a:p>
          <a:p>
            <a:r>
              <a:rPr lang="en-US" altLang="ja-JP" sz="2000" dirty="0">
                <a:solidFill>
                  <a:srgbClr val="C114FF"/>
                </a:solidFill>
              </a:rPr>
              <a:t>d</a:t>
            </a:r>
            <a:r>
              <a:rPr lang="en-US" altLang="ja-JP" sz="2000" dirty="0" smtClean="0">
                <a:solidFill>
                  <a:srgbClr val="C114FF"/>
                </a:solidFill>
              </a:rPr>
              <a:t>riven by </a:t>
            </a:r>
            <a:r>
              <a:rPr lang="en-US" altLang="ja-JP" sz="2000" dirty="0" smtClean="0">
                <a:solidFill>
                  <a:srgbClr val="FF0000"/>
                </a:solidFill>
              </a:rPr>
              <a:t>tensor force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7068880" y="974903"/>
            <a:ext cx="474680" cy="564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7874000" y="139700"/>
            <a:ext cx="502286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660066"/>
                </a:solidFill>
              </a:rPr>
              <a:t> Ni </a:t>
            </a:r>
            <a:endParaRPr kumimoji="1" lang="ja-JP" altLang="en-US" sz="1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4673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/>
          <p:cNvSpPr txBox="1"/>
          <p:nvPr/>
        </p:nvSpPr>
        <p:spPr>
          <a:xfrm>
            <a:off x="310990" y="189140"/>
            <a:ext cx="8657200" cy="43088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sz="2200" dirty="0" smtClean="0"/>
              <a:t>Island of Inversion (N~20 shell structure) : </a:t>
            </a:r>
            <a:r>
              <a:rPr lang="en-US" altLang="ja-JP" sz="2200" i="1" dirty="0" smtClean="0"/>
              <a:t>model independence</a:t>
            </a:r>
            <a:endParaRPr kumimoji="1" lang="ja-JP" altLang="en-US" sz="2200" i="1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0" y="1804375"/>
            <a:ext cx="3242792" cy="3528159"/>
            <a:chOff x="0" y="688673"/>
            <a:chExt cx="5371138" cy="4717372"/>
          </a:xfrm>
        </p:grpSpPr>
        <p:pic>
          <p:nvPicPr>
            <p:cNvPr id="3" name="図 2" descr="N=2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8673"/>
              <a:ext cx="5371138" cy="4717372"/>
            </a:xfrm>
            <a:prstGeom prst="rect">
              <a:avLst/>
            </a:prstGeom>
          </p:spPr>
        </p:pic>
        <p:sp>
          <p:nvSpPr>
            <p:cNvPr id="8" name="円/楕円 7"/>
            <p:cNvSpPr/>
            <p:nvPr/>
          </p:nvSpPr>
          <p:spPr>
            <a:xfrm>
              <a:off x="3289824" y="2621489"/>
              <a:ext cx="917569" cy="499313"/>
            </a:xfrm>
            <a:prstGeom prst="ellipse">
              <a:avLst/>
            </a:prstGeom>
            <a:solidFill>
              <a:srgbClr val="FFF88B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20</a:t>
              </a:r>
              <a:endParaRPr kumimoji="1" lang="ja-JP" altLang="en-US" sz="12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1064695" y="1682177"/>
              <a:ext cx="815202" cy="523738"/>
            </a:xfrm>
            <a:prstGeom prst="ellipse">
              <a:avLst/>
            </a:prstGeom>
            <a:solidFill>
              <a:srgbClr val="FFF88B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lang="en-US" altLang="ja-JP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6</a:t>
              </a:r>
              <a:endParaRPr kumimoji="1" lang="ja-JP" altLang="en-US" sz="12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3317515" y="1340788"/>
            <a:ext cx="2925436" cy="4259889"/>
            <a:chOff x="3317515" y="1130589"/>
            <a:chExt cx="2925436" cy="4259889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515" y="1130589"/>
              <a:ext cx="2825354" cy="4259889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正方形/長方形 19"/>
            <p:cNvSpPr/>
            <p:nvPr/>
          </p:nvSpPr>
          <p:spPr>
            <a:xfrm rot="2334075">
              <a:off x="3444785" y="3691669"/>
              <a:ext cx="2798166" cy="390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431081" y="2443026"/>
              <a:ext cx="585370" cy="280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0" name="円/楕円 39"/>
          <p:cNvSpPr/>
          <p:nvPr/>
        </p:nvSpPr>
        <p:spPr>
          <a:xfrm>
            <a:off x="3474279" y="2541494"/>
            <a:ext cx="492173" cy="391708"/>
          </a:xfrm>
          <a:prstGeom prst="ellipse">
            <a:avLst/>
          </a:prstGeom>
          <a:solidFill>
            <a:srgbClr val="FFF88B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en-US" altLang="ja-JP" sz="1200" dirty="0" smtClean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endParaRPr kumimoji="1" lang="ja-JP" alt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4881474" y="3145653"/>
            <a:ext cx="553977" cy="373440"/>
          </a:xfrm>
          <a:prstGeom prst="ellipse">
            <a:avLst/>
          </a:prstGeom>
          <a:solidFill>
            <a:srgbClr val="FFF88B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endParaRPr kumimoji="1" lang="ja-JP" alt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6262022" y="1366999"/>
            <a:ext cx="2934319" cy="4247189"/>
            <a:chOff x="6262022" y="1697199"/>
            <a:chExt cx="2934319" cy="4247189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2022" y="1697199"/>
              <a:ext cx="2847577" cy="4247189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 rot="2136536">
              <a:off x="7137855" y="4171465"/>
              <a:ext cx="1412444" cy="235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 rot="2136536">
              <a:off x="6462066" y="4163551"/>
              <a:ext cx="2734275" cy="383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cv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406003" y="2957347"/>
              <a:ext cx="585370" cy="287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 rot="2695871">
              <a:off x="7549757" y="4107444"/>
              <a:ext cx="648267" cy="19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cv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 rot="2695871">
              <a:off x="7431924" y="4066828"/>
              <a:ext cx="648267" cy="19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cv</a:t>
              </a:r>
              <a:endParaRPr kumimoji="1" lang="ja-JP" altLang="en-US" dirty="0"/>
            </a:p>
          </p:txBody>
        </p:sp>
        <p:sp>
          <p:nvSpPr>
            <p:cNvPr id="29" name="正方形/長方形 28"/>
            <p:cNvSpPr/>
            <p:nvPr/>
          </p:nvSpPr>
          <p:spPr>
            <a:xfrm rot="2103081">
              <a:off x="7813599" y="4290856"/>
              <a:ext cx="648267" cy="19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cv</a:t>
              </a:r>
              <a:endParaRPr kumimoji="1" lang="ja-JP" altLang="en-US" dirty="0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6564672" y="2894924"/>
              <a:ext cx="492173" cy="391708"/>
            </a:xfrm>
            <a:prstGeom prst="ellipse">
              <a:avLst/>
            </a:prstGeom>
            <a:solidFill>
              <a:srgbClr val="FFF88B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rgbClr val="FF0000"/>
                  </a:solidFill>
                  <a:latin typeface="Arial"/>
                  <a:cs typeface="Arial"/>
                </a:rPr>
                <a:t>1</a:t>
              </a:r>
              <a:r>
                <a:rPr lang="en-US" altLang="ja-JP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6</a:t>
              </a:r>
              <a:endParaRPr kumimoji="1" lang="ja-JP" altLang="en-US" sz="12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7952386" y="3493154"/>
              <a:ext cx="553977" cy="373440"/>
            </a:xfrm>
            <a:prstGeom prst="ellipse">
              <a:avLst/>
            </a:prstGeom>
            <a:solidFill>
              <a:srgbClr val="FFF88B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20</a:t>
              </a:r>
              <a:endParaRPr kumimoji="1" lang="ja-JP" altLang="en-US" sz="12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3698027" y="4709248"/>
            <a:ext cx="2258273" cy="338554"/>
          </a:xfrm>
          <a:prstGeom prst="rect">
            <a:avLst/>
          </a:prstGeom>
          <a:solidFill>
            <a:srgbClr val="D4FFB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Strasbourg </a:t>
            </a:r>
            <a:r>
              <a:rPr lang="en-US" altLang="ja-JP" sz="1600" dirty="0" smtClean="0"/>
              <a:t>SDPF-NR</a:t>
            </a:r>
            <a:endParaRPr kumimoji="1" lang="ja-JP" altLang="en-US" sz="16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056035" y="4739248"/>
            <a:ext cx="1579965" cy="338554"/>
          </a:xfrm>
          <a:prstGeom prst="rect">
            <a:avLst/>
          </a:prstGeom>
          <a:solidFill>
            <a:srgbClr val="D4FFB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Tokyo </a:t>
            </a:r>
            <a:r>
              <a:rPr lang="en-US" altLang="ja-JP" sz="1600" dirty="0" err="1" smtClean="0"/>
              <a:t>sdpf</a:t>
            </a:r>
            <a:r>
              <a:rPr lang="en-US" altLang="ja-JP" sz="1600" dirty="0" smtClean="0"/>
              <a:t>-M</a:t>
            </a:r>
            <a:endParaRPr kumimoji="1" lang="ja-JP" altLang="en-US" sz="16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58603" y="1025657"/>
            <a:ext cx="488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Color code of lines is different from the left figure.</a:t>
            </a:r>
            <a:endParaRPr kumimoji="1" lang="ja-JP" alt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965747" y="675499"/>
            <a:ext cx="2818500" cy="369332"/>
          </a:xfrm>
          <a:prstGeom prst="rect">
            <a:avLst/>
          </a:prstGeom>
          <a:solidFill>
            <a:srgbClr val="B2FFF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Shell-model interactions</a:t>
            </a:r>
            <a:endParaRPr kumimoji="1" lang="ja-JP" altLang="en-US" sz="1800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702605" y="4641470"/>
            <a:ext cx="8323168" cy="40530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3256304" y="2479874"/>
            <a:ext cx="5887696" cy="67550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5256769" y="5931751"/>
            <a:ext cx="3539139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/>
                </a:solidFill>
              </a:rPr>
              <a:t>Based on Fig 41, </a:t>
            </a:r>
          </a:p>
          <a:p>
            <a:r>
              <a:rPr kumimoji="1" lang="en-US" altLang="ja-JP" sz="1600" dirty="0" err="1" smtClean="0">
                <a:solidFill>
                  <a:schemeClr val="tx1"/>
                </a:solidFill>
              </a:rPr>
              <a:t>Caurier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600" i="1" dirty="0" smtClean="0">
                <a:solidFill>
                  <a:schemeClr val="tx1"/>
                </a:solidFill>
              </a:rPr>
              <a:t>et al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. </a:t>
            </a:r>
            <a:r>
              <a:rPr lang="en-US" altLang="ja-JP" sz="1600" dirty="0" smtClean="0">
                <a:solidFill>
                  <a:schemeClr val="tx1"/>
                </a:solidFill>
              </a:rPr>
              <a:t>RMP 77, 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427 (2005)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8644" y="5436451"/>
            <a:ext cx="2764439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/>
                </a:solidFill>
              </a:rPr>
              <a:t>VMU interaction</a:t>
            </a:r>
          </a:p>
          <a:p>
            <a:r>
              <a:rPr lang="en-US" altLang="ja-JP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central + tensor</a:t>
            </a:r>
            <a:endParaRPr kumimoji="1" lang="en-US" altLang="ja-JP" sz="1600" dirty="0" smtClean="0">
              <a:solidFill>
                <a:schemeClr val="tx1"/>
              </a:solidFill>
            </a:endParaRPr>
          </a:p>
          <a:p>
            <a:r>
              <a:rPr kumimoji="1" lang="en-US" altLang="ja-JP" sz="1600" dirty="0" smtClean="0">
                <a:solidFill>
                  <a:schemeClr val="tx1"/>
                </a:solidFill>
              </a:rPr>
              <a:t>TO </a:t>
            </a:r>
            <a:r>
              <a:rPr kumimoji="1" lang="en-US" altLang="ja-JP" sz="1600" i="1" dirty="0" smtClean="0">
                <a:solidFill>
                  <a:schemeClr val="tx1"/>
                </a:solidFill>
              </a:rPr>
              <a:t>et al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., </a:t>
            </a:r>
            <a:r>
              <a:rPr lang="en-US" altLang="ja-JP" sz="1600" dirty="0" smtClean="0">
                <a:solidFill>
                  <a:schemeClr val="tx1"/>
                </a:solidFill>
              </a:rPr>
              <a:t>PRL, 10</a:t>
            </a:r>
            <a:r>
              <a:rPr kumimoji="1" lang="en-US" altLang="ja-JP" sz="1600" dirty="0" smtClean="0">
                <a:solidFill>
                  <a:schemeClr val="tx1"/>
                </a:solidFill>
              </a:rPr>
              <a:t>4, 012501 (2010)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7148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3" y="2864114"/>
            <a:ext cx="3443542" cy="293166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958518" y="4742703"/>
            <a:ext cx="453670" cy="400110"/>
          </a:xfrm>
          <a:prstGeom prst="rect">
            <a:avLst/>
          </a:prstGeom>
          <a:solidFill>
            <a:srgbClr val="9AFFFB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tx1"/>
                </a:solidFill>
              </a:rPr>
              <a:t>th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42726" y="4512332"/>
            <a:ext cx="551150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Franchoo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et al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., PRC 64, 054308 (</a:t>
            </a:r>
            <a:r>
              <a:rPr kumimoji="1" lang="en-US" altLang="ja-JP" sz="1800" dirty="0" smtClean="0">
                <a:solidFill>
                  <a:srgbClr val="F350FD"/>
                </a:solidFill>
                <a:latin typeface="Times New Roman"/>
                <a:cs typeface="Times New Roman"/>
              </a:rPr>
              <a:t>2001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“level scheme … newly established for </a:t>
            </a:r>
            <a:r>
              <a:rPr lang="en-US" altLang="ja-JP" sz="1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71</a:t>
            </a:r>
            <a:r>
              <a:rPr lang="en-US" altLang="ja-JP" sz="1800" baseline="30000" dirty="0" smtClean="0">
                <a:latin typeface="Times New Roman"/>
                <a:cs typeface="Times New Roman"/>
              </a:rPr>
              <a:t>,</a:t>
            </a:r>
            <a:r>
              <a:rPr lang="en-US" altLang="ja-JP" sz="18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73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Cu”</a:t>
            </a:r>
          </a:p>
          <a:p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“… </a:t>
            </a:r>
            <a:r>
              <a:rPr lang="en-US" altLang="ja-JP" sz="1800" dirty="0" smtClean="0">
                <a:solidFill>
                  <a:srgbClr val="F350FD"/>
                </a:solidFill>
                <a:latin typeface="Times New Roman"/>
                <a:cs typeface="Times New Roman"/>
              </a:rPr>
              <a:t>unexpected</a:t>
            </a:r>
            <a:r>
              <a:rPr lang="en-US" altLang="ja-JP" sz="1800" dirty="0" smtClean="0">
                <a:latin typeface="Times New Roman"/>
                <a:cs typeface="Times New Roman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lang="en-US" altLang="ja-JP" sz="1800" dirty="0" smtClean="0">
                <a:latin typeface="Times New Roman"/>
                <a:cs typeface="Times New Roman"/>
              </a:rPr>
              <a:t> </a:t>
            </a:r>
            <a:r>
              <a:rPr lang="en-US" altLang="ja-JP" sz="1800" dirty="0" smtClean="0">
                <a:solidFill>
                  <a:srgbClr val="F350FD"/>
                </a:solidFill>
                <a:latin typeface="Times New Roman"/>
                <a:cs typeface="Times New Roman"/>
              </a:rPr>
              <a:t>sharp lowering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of the </a:t>
            </a:r>
            <a:r>
              <a:rPr lang="en-US" altLang="ja-JP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altLang="ja-JP" sz="18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5/2 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orbital”</a:t>
            </a:r>
          </a:p>
          <a:p>
            <a:r>
              <a:rPr kumimoji="1" lang="en-US" altLang="ja-JP" sz="1800" dirty="0" smtClean="0">
                <a:latin typeface="Times New Roman"/>
                <a:cs typeface="Times New Roman"/>
              </a:rPr>
              <a:t>  “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… ascribed to the </a:t>
            </a:r>
            <a:r>
              <a:rPr kumimoji="1" lang="en-US" altLang="ja-JP" sz="1800" dirty="0" smtClean="0">
                <a:solidFill>
                  <a:srgbClr val="FB4EDD"/>
                </a:solidFill>
                <a:latin typeface="Times New Roman"/>
                <a:cs typeface="Times New Roman"/>
              </a:rPr>
              <a:t>monopole term 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the residual int. ..”</a:t>
            </a:r>
            <a:endParaRPr kumimoji="1" lang="ja-JP" alt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80325" y="5768758"/>
            <a:ext cx="559879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altLang="ja-JP" dirty="0" smtClean="0"/>
              <a:t>a clean example of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en-US" altLang="ja-JP" dirty="0"/>
              <a:t> </a:t>
            </a:r>
            <a:r>
              <a:rPr lang="en-US" altLang="ja-JP" dirty="0" smtClean="0"/>
              <a:t>tensor-force driven shell evolution</a:t>
            </a:r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6358968" y="3125406"/>
            <a:ext cx="408405" cy="436895"/>
          </a:xfrm>
          <a:prstGeom prst="ellipse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263" name="テキスト ボックス 43"/>
          <p:cNvSpPr txBox="1">
            <a:spLocks noChangeArrowheads="1"/>
          </p:cNvSpPr>
          <p:nvPr/>
        </p:nvSpPr>
        <p:spPr bwMode="auto">
          <a:xfrm>
            <a:off x="155393" y="5954979"/>
            <a:ext cx="2484424" cy="646331"/>
          </a:xfrm>
          <a:prstGeom prst="rect">
            <a:avLst/>
          </a:prstGeom>
          <a:solidFill>
            <a:srgbClr val="FFF689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TO, Suzuki, </a:t>
            </a:r>
            <a:r>
              <a:rPr lang="en-US" altLang="ja-JP" sz="1800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et al</a:t>
            </a:r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.</a:t>
            </a:r>
          </a:p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PRL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104, 012501 (2010)</a:t>
            </a:r>
            <a:endParaRPr lang="ja-JP" altLang="en-US" sz="18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94309" y="1616799"/>
            <a:ext cx="356578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latin typeface="Times New Roman"/>
                <a:cs typeface="Times New Roman"/>
              </a:rPr>
              <a:t>Flanagan </a:t>
            </a:r>
            <a:r>
              <a:rPr kumimoji="1" lang="en-US" altLang="ja-JP" sz="1800" i="1" dirty="0" smtClean="0">
                <a:latin typeface="Times New Roman"/>
                <a:cs typeface="Times New Roman"/>
              </a:rPr>
              <a:t>et al</a:t>
            </a:r>
            <a:r>
              <a:rPr kumimoji="1" lang="en-US" altLang="ja-JP" sz="1800" dirty="0" smtClean="0">
                <a:latin typeface="Times New Roman"/>
                <a:cs typeface="Times New Roman"/>
              </a:rPr>
              <a:t>., PRL 103, </a:t>
            </a:r>
          </a:p>
          <a:p>
            <a:r>
              <a:rPr kumimoji="1" lang="en-US" altLang="ja-JP" sz="1800" dirty="0" smtClean="0">
                <a:latin typeface="Times New Roman"/>
                <a:cs typeface="Times New Roman"/>
              </a:rPr>
              <a:t>142501</a:t>
            </a:r>
            <a:r>
              <a:rPr lang="en-US" altLang="ja-JP" sz="1800" dirty="0">
                <a:latin typeface="Times New Roman"/>
                <a:cs typeface="Times New Roman"/>
              </a:rPr>
              <a:t> </a:t>
            </a:r>
            <a:r>
              <a:rPr lang="en-US" altLang="ja-JP" sz="1800" dirty="0" smtClean="0">
                <a:latin typeface="Times New Roman"/>
                <a:cs typeface="Times New Roman"/>
              </a:rPr>
              <a:t>(</a:t>
            </a:r>
            <a:r>
              <a:rPr lang="en-US" altLang="ja-JP" sz="1800" dirty="0" smtClean="0">
                <a:solidFill>
                  <a:srgbClr val="F350FD"/>
                </a:solidFill>
                <a:latin typeface="Times New Roman"/>
                <a:cs typeface="Times New Roman"/>
              </a:rPr>
              <a:t>2009</a:t>
            </a:r>
            <a:r>
              <a:rPr lang="en-US" altLang="ja-JP" sz="1800" dirty="0" smtClean="0">
                <a:latin typeface="Times New Roman"/>
                <a:cs typeface="Times New Roman"/>
              </a:rPr>
              <a:t>)    ISOLDE exp.</a:t>
            </a:r>
            <a:endParaRPr kumimoji="1" lang="en-US" altLang="ja-JP" sz="1800" dirty="0" smtClean="0">
              <a:latin typeface="Times New Roman"/>
              <a:cs typeface="Times New Roman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0" y="552638"/>
            <a:ext cx="4810142" cy="2297965"/>
            <a:chOff x="0" y="552638"/>
            <a:chExt cx="4810142" cy="2297965"/>
          </a:xfrm>
        </p:grpSpPr>
        <p:grpSp>
          <p:nvGrpSpPr>
            <p:cNvPr id="19" name="図形グループ 18"/>
            <p:cNvGrpSpPr/>
            <p:nvPr/>
          </p:nvGrpSpPr>
          <p:grpSpPr>
            <a:xfrm>
              <a:off x="0" y="624888"/>
              <a:ext cx="4765675" cy="2081212"/>
              <a:chOff x="402206" y="3395613"/>
              <a:chExt cx="4765675" cy="2081212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206" y="3395613"/>
                <a:ext cx="4765675" cy="2081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5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3404169" y="4576713"/>
                <a:ext cx="44450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i="1">
                    <a:solidFill>
                      <a:srgbClr val="FF00FF"/>
                    </a:solidFill>
                  </a:rPr>
                  <a:t>k</a:t>
                </a:r>
                <a:r>
                  <a:rPr lang="en-US" altLang="ja-JP" i="1" baseline="-25000">
                    <a:solidFill>
                      <a:srgbClr val="FF00FF"/>
                    </a:solidFill>
                  </a:rPr>
                  <a:t>1</a:t>
                </a:r>
                <a:endParaRPr lang="ja-JP" altLang="en-US" i="1" baseline="-25000">
                  <a:solidFill>
                    <a:srgbClr val="FF00FF"/>
                  </a:solidFill>
                </a:endParaRPr>
              </a:p>
            </p:txBody>
          </p:sp>
          <p:sp>
            <p:nvSpPr>
              <p:cNvPr id="10246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4567806" y="4549725"/>
                <a:ext cx="476250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i="1"/>
                  <a:t>k</a:t>
                </a:r>
                <a:r>
                  <a:rPr lang="en-US" altLang="ja-JP" i="1" baseline="-25000"/>
                  <a:t>2</a:t>
                </a:r>
                <a:endParaRPr lang="ja-JP" altLang="en-US" i="1" baseline="-25000"/>
              </a:p>
            </p:txBody>
          </p:sp>
          <p:sp>
            <p:nvSpPr>
              <p:cNvPr id="10247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4596381" y="3897263"/>
                <a:ext cx="444500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i="1">
                    <a:solidFill>
                      <a:srgbClr val="FF00FF"/>
                    </a:solidFill>
                  </a:rPr>
                  <a:t>k</a:t>
                </a:r>
                <a:r>
                  <a:rPr lang="en-US" altLang="ja-JP" i="1" baseline="-25000">
                    <a:solidFill>
                      <a:srgbClr val="FF00FF"/>
                    </a:solidFill>
                  </a:rPr>
                  <a:t>1</a:t>
                </a:r>
                <a:endParaRPr lang="ja-JP" altLang="en-US" i="1" baseline="-25000">
                  <a:solidFill>
                    <a:srgbClr val="FF00FF"/>
                  </a:solidFill>
                </a:endParaRPr>
              </a:p>
            </p:txBody>
          </p:sp>
          <p:sp>
            <p:nvSpPr>
              <p:cNvPr id="10248" name="テキスト ボックス 14"/>
              <p:cNvSpPr txBox="1">
                <a:spLocks noChangeArrowheads="1"/>
              </p:cNvSpPr>
              <p:nvPr/>
            </p:nvSpPr>
            <p:spPr bwMode="auto">
              <a:xfrm>
                <a:off x="3418456" y="3981400"/>
                <a:ext cx="47625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i="1"/>
                  <a:t>k</a:t>
                </a:r>
                <a:r>
                  <a:rPr lang="en-US" altLang="ja-JP" i="1" baseline="-25000"/>
                  <a:t>2</a:t>
                </a:r>
                <a:endParaRPr lang="ja-JP" altLang="en-US" i="1" baseline="-25000"/>
              </a:p>
            </p:txBody>
          </p:sp>
        </p:grpSp>
        <p:sp>
          <p:nvSpPr>
            <p:cNvPr id="20" name="正方形/長方形 19"/>
            <p:cNvSpPr/>
            <p:nvPr/>
          </p:nvSpPr>
          <p:spPr>
            <a:xfrm>
              <a:off x="2847577" y="661988"/>
              <a:ext cx="1962565" cy="2188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2281222" y="1011209"/>
              <a:ext cx="59403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0000"/>
                  </a:solidFill>
                  <a:latin typeface="Verdana"/>
                  <a:cs typeface="Verdana"/>
                </a:rPr>
                <a:t>g</a:t>
              </a:r>
              <a:r>
                <a:rPr kumimoji="1" lang="en-US" altLang="ja-JP" sz="1800" baseline="-25000" dirty="0" smtClean="0">
                  <a:solidFill>
                    <a:srgbClr val="FF0000"/>
                  </a:solidFill>
                  <a:latin typeface="Verdana"/>
                  <a:cs typeface="Verdana"/>
                </a:rPr>
                <a:t>9/2</a:t>
              </a:r>
              <a:endParaRPr kumimoji="1" lang="ja-JP" altLang="en-US" sz="1800" baseline="-25000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2822131" y="552638"/>
              <a:ext cx="129348" cy="2104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810373" y="693737"/>
              <a:ext cx="11759" cy="194011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3164028" y="405911"/>
            <a:ext cx="5638934" cy="830997"/>
          </a:xfrm>
          <a:prstGeom prst="rect">
            <a:avLst/>
          </a:prstGeom>
          <a:solidFill>
            <a:srgbClr val="FFFB8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Proton</a:t>
            </a:r>
            <a:r>
              <a:rPr lang="en-US" altLang="ja-JP" dirty="0" smtClean="0">
                <a:solidFill>
                  <a:srgbClr val="3366FF"/>
                </a:solidFill>
              </a:rPr>
              <a:t> </a:t>
            </a:r>
            <a:r>
              <a:rPr lang="en-US" altLang="ja-JP" dirty="0" smtClean="0">
                <a:solidFill>
                  <a:srgbClr val="F714FF"/>
                </a:solidFill>
              </a:rPr>
              <a:t>f</a:t>
            </a:r>
            <a:r>
              <a:rPr lang="en-US" altLang="ja-JP" baseline="-25000" dirty="0">
                <a:solidFill>
                  <a:srgbClr val="F714FF"/>
                </a:solidFill>
              </a:rPr>
              <a:t>5</a:t>
            </a:r>
            <a:r>
              <a:rPr lang="en-US" altLang="ja-JP" baseline="-25000" dirty="0" smtClean="0">
                <a:solidFill>
                  <a:srgbClr val="F714FF"/>
                </a:solidFill>
              </a:rPr>
              <a:t>/2 </a:t>
            </a:r>
            <a:r>
              <a:rPr lang="en-US" altLang="ja-JP" dirty="0" smtClean="0">
                <a:solidFill>
                  <a:srgbClr val="F714FF"/>
                </a:solidFill>
              </a:rPr>
              <a:t>- p</a:t>
            </a:r>
            <a:r>
              <a:rPr lang="en-US" altLang="ja-JP" baseline="-25000" dirty="0" smtClean="0">
                <a:solidFill>
                  <a:srgbClr val="F714FF"/>
                </a:solidFill>
              </a:rPr>
              <a:t>3/2 </a:t>
            </a:r>
            <a:r>
              <a:rPr lang="en-US" altLang="ja-JP" dirty="0" smtClean="0">
                <a:solidFill>
                  <a:srgbClr val="000000"/>
                </a:solidFill>
              </a:rPr>
              <a:t>inversion</a:t>
            </a:r>
            <a:r>
              <a:rPr lang="en-US" altLang="ja-JP" dirty="0" smtClean="0">
                <a:solidFill>
                  <a:srgbClr val="3366FF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in </a:t>
            </a:r>
            <a:r>
              <a:rPr lang="en-US" altLang="ja-JP" dirty="0" smtClean="0">
                <a:solidFill>
                  <a:srgbClr val="F714FF"/>
                </a:solidFill>
              </a:rPr>
              <a:t>Cu</a:t>
            </a:r>
            <a:r>
              <a:rPr lang="en-US" altLang="ja-JP" dirty="0" smtClean="0">
                <a:solidFill>
                  <a:srgbClr val="000000"/>
                </a:solidFill>
              </a:rPr>
              <a:t> due to 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neutron o</a:t>
            </a:r>
            <a:r>
              <a:rPr kumimoji="1" lang="en-US" altLang="ja-JP" dirty="0" smtClean="0">
                <a:solidFill>
                  <a:srgbClr val="000000"/>
                </a:solidFill>
              </a:rPr>
              <a:t>ccupancy </a:t>
            </a:r>
            <a:r>
              <a:rPr lang="en-US" altLang="ja-JP" dirty="0" smtClean="0">
                <a:solidFill>
                  <a:srgbClr val="000000"/>
                </a:solidFill>
              </a:rPr>
              <a:t>of</a:t>
            </a:r>
            <a:r>
              <a:rPr kumimoji="1" lang="en-US" altLang="ja-JP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g</a:t>
            </a:r>
            <a:r>
              <a:rPr kumimoji="1" lang="en-US" altLang="ja-JP" baseline="-25000" dirty="0" smtClean="0">
                <a:solidFill>
                  <a:srgbClr val="FF0000"/>
                </a:solidFill>
              </a:rPr>
              <a:t>9/2</a:t>
            </a:r>
            <a:endParaRPr kumimoji="1" lang="ja-JP" alt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3799589" y="1553646"/>
            <a:ext cx="6334138" cy="2999213"/>
            <a:chOff x="2002542" y="1361392"/>
            <a:chExt cx="5096758" cy="2095988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0" y="1361392"/>
              <a:ext cx="5067300" cy="167640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2542" y="3076380"/>
              <a:ext cx="5003800" cy="381000"/>
            </a:xfrm>
            <a:prstGeom prst="rect">
              <a:avLst/>
            </a:prstGeom>
          </p:spPr>
        </p:pic>
      </p:grpSp>
      <p:cxnSp>
        <p:nvCxnSpPr>
          <p:cNvPr id="8" name="直線矢印コネクタ 7"/>
          <p:cNvCxnSpPr/>
          <p:nvPr/>
        </p:nvCxnSpPr>
        <p:spPr>
          <a:xfrm flipV="1">
            <a:off x="2378048" y="3742264"/>
            <a:ext cx="4485863" cy="10807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1834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080931" y="2931664"/>
            <a:ext cx="4107537" cy="729539"/>
          </a:xfrm>
          <a:prstGeom prst="rect">
            <a:avLst/>
          </a:prstGeom>
          <a:solidFill>
            <a:srgbClr val="FFF7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34977" y="675499"/>
            <a:ext cx="123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6582" y="1499607"/>
            <a:ext cx="232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Introduction 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6582" y="2256166"/>
            <a:ext cx="403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 (Type I) Shell Evolution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6582" y="3070554"/>
            <a:ext cx="367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.  Computational aspect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6582" y="3979513"/>
            <a:ext cx="766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. Type II Shell Evolution and Dual Quantum Liquids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6582" y="4836570"/>
            <a:ext cx="1950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  </a:t>
            </a:r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140884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/>
          <p:cNvSpPr/>
          <p:nvPr/>
        </p:nvSpPr>
        <p:spPr>
          <a:xfrm>
            <a:off x="250825" y="2781300"/>
            <a:ext cx="4465638" cy="10795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1125538"/>
          <a:ext cx="3313113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49" name="数式" r:id="rId3" imgW="1752480" imgH="444240" progId="Equation.3">
                  <p:embed/>
                </p:oleObj>
              </mc:Choice>
              <mc:Fallback>
                <p:oleObj name="数式" r:id="rId3" imgW="17524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3313113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23850" y="2781300"/>
          <a:ext cx="29543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50" name="数式" r:id="rId5" imgW="1562040" imgH="253800" progId="Equation.3">
                  <p:embed/>
                </p:oleObj>
              </mc:Choice>
              <mc:Fallback>
                <p:oleObj name="数式" r:id="rId5" imgW="15620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2954338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テキスト ボックス 19"/>
          <p:cNvSpPr txBox="1">
            <a:spLocks noChangeArrowheads="1"/>
          </p:cNvSpPr>
          <p:nvPr/>
        </p:nvSpPr>
        <p:spPr bwMode="auto">
          <a:xfrm>
            <a:off x="468313" y="3141663"/>
            <a:ext cx="4121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Minimize </a:t>
            </a:r>
            <a:r>
              <a:rPr lang="en-US" altLang="ja-JP" sz="18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E(D)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as a function of </a:t>
            </a:r>
            <a:r>
              <a:rPr lang="en-US" altLang="ja-JP" sz="18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utilizing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qMC and conjugate gradient methods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419475" y="1916113"/>
          <a:ext cx="33718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51" name="数式" r:id="rId7" imgW="1828800" imgH="507960" progId="Equation.3">
                  <p:embed/>
                </p:oleObj>
              </mc:Choice>
              <mc:Fallback>
                <p:oleObj name="数式" r:id="rId7" imgW="1828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916113"/>
                        <a:ext cx="337185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テキスト ボックス 25"/>
          <p:cNvSpPr txBox="1">
            <a:spLocks noChangeArrowheads="1"/>
          </p:cNvSpPr>
          <p:nvPr/>
        </p:nvSpPr>
        <p:spPr bwMode="auto">
          <a:xfrm>
            <a:off x="290513" y="3990975"/>
            <a:ext cx="6205537" cy="1938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Step 1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: quantum Monte Carlo type method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 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candidates of n-th basis vector (</a:t>
            </a:r>
            <a:r>
              <a:rPr lang="en-US" altLang="ja-JP" sz="18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: set of random numbers)</a:t>
            </a:r>
          </a:p>
          <a:p>
            <a:pPr eaLnBrk="1" hangingPunct="1"/>
            <a:endParaRPr lang="en-US" altLang="ja-JP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n-US" altLang="ja-JP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    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“ </a:t>
            </a:r>
            <a:r>
              <a:rPr lang="en-US" altLang="ja-JP" sz="1800" i="1">
                <a:solidFill>
                  <a:srgbClr val="000000"/>
                </a:solidFill>
                <a:latin typeface="Symbol" charset="0"/>
                <a:cs typeface="Times New Roman" charset="0"/>
                <a:sym typeface="Wingdings" charset="0"/>
              </a:rPr>
              <a:t>s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” can be represented by matrix 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Select the one with the lowest 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E(D)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　　　　　　　</a:t>
            </a:r>
            <a:endParaRPr lang="en-US" altLang="ja-JP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706938"/>
            <a:ext cx="26241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テキスト ボックス 27"/>
          <p:cNvSpPr txBox="1">
            <a:spLocks noChangeArrowheads="1"/>
          </p:cNvSpPr>
          <p:nvPr/>
        </p:nvSpPr>
        <p:spPr bwMode="auto">
          <a:xfrm>
            <a:off x="285750" y="5976938"/>
            <a:ext cx="6197600" cy="6461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Step 2 : polish 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by means of the </a:t>
            </a:r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conjugate gradient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method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“variationally”.  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　　　　　　</a:t>
            </a:r>
            <a:endParaRPr lang="en-US" altLang="ja-JP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8" name="タイトル 1"/>
          <p:cNvSpPr txBox="1">
            <a:spLocks/>
          </p:cNvSpPr>
          <p:nvPr/>
        </p:nvSpPr>
        <p:spPr bwMode="auto">
          <a:xfrm>
            <a:off x="1258200" y="115833"/>
            <a:ext cx="6820152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  <a:latin typeface="Calibri" charset="0"/>
              </a:rPr>
              <a:t>Advanced Monte </a:t>
            </a:r>
            <a:r>
              <a:rPr lang="en-US" altLang="ja-JP" b="1" dirty="0">
                <a:solidFill>
                  <a:srgbClr val="FF0000"/>
                </a:solidFill>
                <a:latin typeface="Calibri" charset="0"/>
              </a:rPr>
              <a:t>Carlo Shell Model</a:t>
            </a:r>
            <a:endParaRPr lang="ja-JP" altLang="en-US" b="1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05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667125"/>
            <a:ext cx="21907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テキスト ボックス 17"/>
          <p:cNvSpPr txBox="1">
            <a:spLocks noChangeArrowheads="1"/>
          </p:cNvSpPr>
          <p:nvPr/>
        </p:nvSpPr>
        <p:spPr bwMode="auto">
          <a:xfrm>
            <a:off x="6524625" y="4635500"/>
            <a:ext cx="915988" cy="9239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steepest</a:t>
            </a:r>
          </a:p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descent</a:t>
            </a:r>
          </a:p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method</a:t>
            </a:r>
            <a:endParaRPr lang="ja-JP" altLang="en-US" sz="18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1" name="テキスト ボックス 18"/>
          <p:cNvSpPr txBox="1">
            <a:spLocks noChangeArrowheads="1"/>
          </p:cNvSpPr>
          <p:nvPr/>
        </p:nvSpPr>
        <p:spPr bwMode="auto">
          <a:xfrm>
            <a:off x="8061325" y="4597400"/>
            <a:ext cx="1146175" cy="9239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conjugate</a:t>
            </a:r>
          </a:p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gradient </a:t>
            </a:r>
          </a:p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method</a:t>
            </a:r>
            <a:endParaRPr lang="ja-JP" altLang="en-US" sz="18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1050" y="620713"/>
            <a:ext cx="4479925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17375E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B</a:t>
            </a:r>
            <a:r>
              <a:rPr lang="en-US" altLang="ja-JP" sz="200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 : number of basis vectors (dimension)</a:t>
            </a:r>
            <a:endParaRPr lang="ja-JP" altLang="en-US" sz="2000">
              <a:solidFill>
                <a:srgbClr val="17375E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1692275" y="981075"/>
            <a:ext cx="358775" cy="2159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テキスト ボックス 23"/>
          <p:cNvSpPr txBox="1">
            <a:spLocks noChangeArrowheads="1"/>
          </p:cNvSpPr>
          <p:nvPr/>
        </p:nvSpPr>
        <p:spPr bwMode="auto">
          <a:xfrm>
            <a:off x="1762125" y="2205038"/>
            <a:ext cx="1338263" cy="338137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6600CC"/>
                </a:solidFill>
                <a:latin typeface="Times New Roman" charset="0"/>
                <a:cs typeface="Times New Roman" charset="0"/>
              </a:rPr>
              <a:t>Projection op.</a:t>
            </a:r>
            <a:endParaRPr lang="ja-JP" altLang="en-US" sz="1600">
              <a:solidFill>
                <a:srgbClr val="6600CC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4500563" y="1341438"/>
            <a:ext cx="358775" cy="6477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5435600" y="1773238"/>
            <a:ext cx="649288" cy="215900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テキスト ボックス 28"/>
          <p:cNvSpPr txBox="1">
            <a:spLocks noChangeArrowheads="1"/>
          </p:cNvSpPr>
          <p:nvPr/>
        </p:nvSpPr>
        <p:spPr bwMode="auto">
          <a:xfrm>
            <a:off x="5183188" y="1412875"/>
            <a:ext cx="3960812" cy="400050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sp</a:t>
            </a:r>
            <a:r>
              <a:rPr lang="en-US" altLang="ja-JP" sz="20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: number of single-particle states</a:t>
            </a:r>
            <a:endParaRPr lang="ja-JP" altLang="en-US" sz="200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8" name="テキスト ボックス 27"/>
          <p:cNvSpPr txBox="1">
            <a:spLocks noChangeArrowheads="1"/>
          </p:cNvSpPr>
          <p:nvPr/>
        </p:nvSpPr>
        <p:spPr bwMode="auto">
          <a:xfrm>
            <a:off x="3851275" y="981075"/>
            <a:ext cx="3529013" cy="400050"/>
          </a:xfrm>
          <a:prstGeom prst="rect">
            <a:avLst/>
          </a:prstGeom>
          <a:solidFill>
            <a:srgbClr val="99FF66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p</a:t>
            </a:r>
            <a:r>
              <a:rPr lang="en-US" altLang="ja-JP" sz="2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 : number of (active) particles</a:t>
            </a:r>
            <a:endParaRPr lang="ja-JP" altLang="en-US" sz="2000">
              <a:solidFill>
                <a:srgbClr val="00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9" name="テキスト ボックス 38"/>
          <p:cNvSpPr txBox="1">
            <a:spLocks noChangeArrowheads="1"/>
          </p:cNvSpPr>
          <p:nvPr/>
        </p:nvSpPr>
        <p:spPr bwMode="auto">
          <a:xfrm>
            <a:off x="5364163" y="3068638"/>
            <a:ext cx="3521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660066"/>
                </a:solidFill>
              </a:rPr>
              <a:t>Deformed single-particle state</a:t>
            </a:r>
            <a:endParaRPr lang="ja-JP" altLang="en-US" sz="1800">
              <a:solidFill>
                <a:srgbClr val="660066"/>
              </a:solidFill>
            </a:endParaRPr>
          </a:p>
        </p:txBody>
      </p:sp>
      <p:sp>
        <p:nvSpPr>
          <p:cNvPr id="44" name="右中かっこ 43"/>
          <p:cNvSpPr/>
          <p:nvPr/>
        </p:nvSpPr>
        <p:spPr>
          <a:xfrm rot="5400000">
            <a:off x="5603875" y="2325688"/>
            <a:ext cx="312738" cy="1223962"/>
          </a:xfrm>
          <a:prstGeom prst="rightBrac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71" name="テキスト ボックス 44"/>
          <p:cNvSpPr txBox="1">
            <a:spLocks noChangeArrowheads="1"/>
          </p:cNvSpPr>
          <p:nvPr/>
        </p:nvSpPr>
        <p:spPr bwMode="auto">
          <a:xfrm>
            <a:off x="6907213" y="2133600"/>
            <a:ext cx="2236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dirty="0"/>
              <a:t>N-</a:t>
            </a:r>
            <a:r>
              <a:rPr lang="en-US" altLang="ja-JP" sz="1600" b="1" dirty="0" err="1"/>
              <a:t>th</a:t>
            </a:r>
            <a:r>
              <a:rPr lang="en-US" altLang="ja-JP" sz="1600" b="1" dirty="0"/>
              <a:t> basis vector</a:t>
            </a:r>
          </a:p>
          <a:p>
            <a:pPr eaLnBrk="1" hangingPunct="1"/>
            <a:r>
              <a:rPr lang="en-US" altLang="ja-JP" sz="1600" b="1" dirty="0"/>
              <a:t>(</a:t>
            </a:r>
            <a:r>
              <a:rPr lang="en-US" altLang="ja-JP" sz="1600" b="1" dirty="0">
                <a:solidFill>
                  <a:srgbClr val="FF0000"/>
                </a:solidFill>
              </a:rPr>
              <a:t>Slater determinant</a:t>
            </a:r>
            <a:r>
              <a:rPr lang="en-US" altLang="ja-JP" sz="1600" b="1" dirty="0"/>
              <a:t>)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 flipH="1" flipV="1">
            <a:off x="2228850" y="1685925"/>
            <a:ext cx="214313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1443038" y="1728788"/>
            <a:ext cx="442912" cy="442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テキスト ボックス 39"/>
          <p:cNvSpPr txBox="1">
            <a:spLocks noChangeArrowheads="1"/>
          </p:cNvSpPr>
          <p:nvPr/>
        </p:nvSpPr>
        <p:spPr bwMode="auto">
          <a:xfrm>
            <a:off x="557213" y="2171700"/>
            <a:ext cx="1108075" cy="33813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/>
              <a:t>amplitude</a:t>
            </a:r>
            <a:endParaRPr lang="ja-JP" altLang="en-US" sz="1600"/>
          </a:p>
        </p:txBody>
      </p:sp>
      <p:sp>
        <p:nvSpPr>
          <p:cNvPr id="28" name="正方形/長方形 27"/>
          <p:cNvSpPr/>
          <p:nvPr/>
        </p:nvSpPr>
        <p:spPr>
          <a:xfrm>
            <a:off x="6470650" y="3490913"/>
            <a:ext cx="2673350" cy="313213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テキスト ボックス 25"/>
          <p:cNvSpPr txBox="1">
            <a:spLocks noChangeArrowheads="1"/>
          </p:cNvSpPr>
          <p:nvPr/>
        </p:nvSpPr>
        <p:spPr bwMode="auto">
          <a:xfrm>
            <a:off x="5460999" y="2160000"/>
            <a:ext cx="25784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a</a:t>
            </a:r>
            <a:endParaRPr lang="ja-JP" altLang="en-US" sz="2000" i="1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6658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3293" y="224117"/>
            <a:ext cx="8341867" cy="355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smtClean="0">
                <a:solidFill>
                  <a:srgbClr val="5F15FF"/>
                </a:solidFill>
              </a:rPr>
              <a:t>MCSM</a:t>
            </a:r>
            <a:r>
              <a:rPr kumimoji="1" lang="en-US" altLang="ja-JP" dirty="0" smtClean="0"/>
              <a:t> (Monte Carlo Shell Model  -</a:t>
            </a:r>
            <a:r>
              <a:rPr kumimoji="1" lang="en-US" altLang="ja-JP" i="1" dirty="0" smtClean="0"/>
              <a:t>Advanced version</a:t>
            </a:r>
            <a:r>
              <a:rPr kumimoji="1" lang="en-US" altLang="ja-JP" dirty="0" smtClean="0"/>
              <a:t>-)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ja-JP" dirty="0" smtClean="0"/>
              <a:t>Selection of important many-body basis vectors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     by </a:t>
            </a:r>
            <a:r>
              <a:rPr lang="en-US" altLang="ja-JP" dirty="0" smtClean="0">
                <a:solidFill>
                  <a:srgbClr val="FF0000"/>
                </a:solidFill>
              </a:rPr>
              <a:t>quantum Monte-Carlo </a:t>
            </a:r>
            <a:r>
              <a:rPr lang="en-US" altLang="ja-JP" dirty="0" smtClean="0"/>
              <a:t>+ </a:t>
            </a:r>
            <a:r>
              <a:rPr lang="en-US" altLang="ja-JP" dirty="0" err="1" smtClean="0"/>
              <a:t>diagonalization</a:t>
            </a:r>
            <a:r>
              <a:rPr lang="en-US" altLang="ja-JP" dirty="0" smtClean="0"/>
              <a:t> methods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         </a:t>
            </a:r>
            <a:r>
              <a:rPr kumimoji="1" lang="en-US" altLang="ja-JP" sz="2000" i="1" dirty="0" smtClean="0">
                <a:solidFill>
                  <a:srgbClr val="FF20FB"/>
                </a:solidFill>
              </a:rPr>
              <a:t>basis vectors : about 100 selected Slater determinants </a:t>
            </a:r>
          </a:p>
          <a:p>
            <a:pPr>
              <a:lnSpc>
                <a:spcPct val="120000"/>
              </a:lnSpc>
            </a:pPr>
            <a:r>
              <a:rPr lang="en-US" altLang="ja-JP" sz="2000" i="1" dirty="0">
                <a:solidFill>
                  <a:srgbClr val="FF20FB"/>
                </a:solidFill>
              </a:rPr>
              <a:t> </a:t>
            </a:r>
            <a:r>
              <a:rPr lang="en-US" altLang="ja-JP" sz="2000" i="1" dirty="0" smtClean="0">
                <a:solidFill>
                  <a:srgbClr val="FF20FB"/>
                </a:solidFill>
              </a:rPr>
              <a:t>                         </a:t>
            </a:r>
            <a:r>
              <a:rPr kumimoji="1" lang="en-US" altLang="ja-JP" sz="2000" i="1" dirty="0" smtClean="0">
                <a:solidFill>
                  <a:srgbClr val="FF20FB"/>
                </a:solidFill>
              </a:rPr>
              <a:t>        composed of</a:t>
            </a:r>
            <a:r>
              <a:rPr lang="en-US" altLang="ja-JP" sz="2000" i="1" dirty="0" smtClean="0">
                <a:solidFill>
                  <a:srgbClr val="FF20FB"/>
                </a:solidFill>
              </a:rPr>
              <a:t> deformed single-particle states</a:t>
            </a:r>
            <a:r>
              <a:rPr kumimoji="1" lang="en-US" altLang="ja-JP" sz="2000" i="1" dirty="0" smtClean="0">
                <a:solidFill>
                  <a:srgbClr val="FF20FB"/>
                </a:solidFill>
              </a:rPr>
              <a:t> </a:t>
            </a:r>
            <a:endParaRPr kumimoji="1" lang="en-US" altLang="ja-JP" sz="2000" i="1" dirty="0">
              <a:solidFill>
                <a:srgbClr val="FF20FB"/>
              </a:solidFill>
            </a:endParaRPr>
          </a:p>
          <a:p>
            <a:pPr marL="457200" indent="-457200">
              <a:lnSpc>
                <a:spcPct val="120000"/>
              </a:lnSpc>
              <a:buAutoNum type="arabicPeriod" startAt="2"/>
            </a:pPr>
            <a:r>
              <a:rPr kumimoji="1" lang="en-US" altLang="ja-JP" dirty="0" err="1" smtClean="0">
                <a:solidFill>
                  <a:srgbClr val="FF0000"/>
                </a:solidFill>
              </a:rPr>
              <a:t>Variational</a:t>
            </a:r>
            <a:r>
              <a:rPr kumimoji="1" lang="en-US" altLang="ja-JP" dirty="0" smtClean="0"/>
              <a:t> refinement of basis vectors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         </a:t>
            </a:r>
            <a:r>
              <a:rPr lang="en-US" altLang="ja-JP" sz="2000" i="1" dirty="0" smtClean="0"/>
              <a:t>conjugate gradient method</a:t>
            </a:r>
            <a:r>
              <a:rPr kumimoji="1" lang="en-US" altLang="ja-JP" i="1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3.  Variance </a:t>
            </a:r>
            <a:r>
              <a:rPr lang="en-US" altLang="ja-JP" dirty="0" smtClean="0">
                <a:solidFill>
                  <a:srgbClr val="FF0000"/>
                </a:solidFill>
              </a:rPr>
              <a:t>extrapolation</a:t>
            </a:r>
            <a:r>
              <a:rPr lang="en-US" altLang="ja-JP" dirty="0" smtClean="0"/>
              <a:t> method  -&gt; </a:t>
            </a:r>
            <a:r>
              <a:rPr lang="en-US" altLang="ja-JP" dirty="0" smtClean="0">
                <a:solidFill>
                  <a:srgbClr val="FF0000"/>
                </a:solidFill>
              </a:rPr>
              <a:t>exact</a:t>
            </a:r>
            <a:r>
              <a:rPr lang="en-US" altLang="ja-JP" dirty="0" smtClean="0"/>
              <a:t> eigenvalues</a:t>
            </a:r>
            <a:endParaRPr kumimoji="1"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72952" y="4624173"/>
            <a:ext cx="4871048" cy="1301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 smtClean="0">
                <a:solidFill>
                  <a:schemeClr val="tx1"/>
                </a:solidFill>
                <a:latin typeface="Arial"/>
                <a:cs typeface="Arial"/>
              </a:rPr>
              <a:t>K computer (in Kobe)   </a:t>
            </a:r>
            <a:r>
              <a:rPr lang="en-US" altLang="ja-JP" sz="1800" i="1" dirty="0" smtClean="0">
                <a:solidFill>
                  <a:schemeClr val="tx1"/>
                </a:solidFill>
                <a:latin typeface="Arial"/>
                <a:cs typeface="Arial"/>
              </a:rPr>
              <a:t>10 </a:t>
            </a:r>
            <a:r>
              <a:rPr lang="en-US" altLang="ja-JP" sz="1800" i="1" dirty="0" err="1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kumimoji="1" lang="en-US" altLang="ja-JP" sz="1800" i="1" dirty="0" err="1" smtClean="0">
                <a:solidFill>
                  <a:schemeClr val="tx1"/>
                </a:solidFill>
                <a:latin typeface="Arial"/>
                <a:cs typeface="Arial"/>
              </a:rPr>
              <a:t>eta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Arial"/>
                <a:cs typeface="Arial"/>
              </a:rPr>
              <a:t> flops machine</a:t>
            </a:r>
          </a:p>
          <a:p>
            <a:pPr marL="342900" indent="-342900">
              <a:buFont typeface="Symbol" charset="0"/>
              <a:buChar char=""/>
            </a:pPr>
            <a:r>
              <a:rPr lang="en-US" altLang="ja-JP" sz="1800" i="1" dirty="0" smtClean="0">
                <a:solidFill>
                  <a:srgbClr val="FF20FB"/>
                </a:solidFill>
                <a:latin typeface="Arial"/>
                <a:cs typeface="Arial"/>
              </a:rPr>
              <a:t>Projection of basis vectors</a:t>
            </a:r>
          </a:p>
          <a:p>
            <a:pPr>
              <a:lnSpc>
                <a:spcPct val="120000"/>
              </a:lnSpc>
            </a:pPr>
            <a:r>
              <a:rPr lang="en-US" altLang="ja-JP" sz="1800" dirty="0" smtClean="0"/>
              <a:t>     Rotation </a:t>
            </a:r>
            <a:r>
              <a:rPr lang="en-US" altLang="ja-JP" sz="1800" dirty="0"/>
              <a:t>with three Euler angles </a:t>
            </a:r>
            <a:endParaRPr lang="en-US" altLang="ja-JP" sz="1800" dirty="0" smtClean="0"/>
          </a:p>
          <a:p>
            <a:pPr>
              <a:lnSpc>
                <a:spcPct val="120000"/>
              </a:lnSpc>
            </a:pPr>
            <a:r>
              <a:rPr lang="en-US" altLang="ja-JP" sz="1800" dirty="0" smtClean="0"/>
              <a:t>      with about </a:t>
            </a:r>
            <a:r>
              <a:rPr lang="en-US" altLang="ja-JP" sz="1800" dirty="0"/>
              <a:t>50,000 mesh </a:t>
            </a:r>
            <a:r>
              <a:rPr lang="en-US" altLang="ja-JP" sz="1800" dirty="0" smtClean="0"/>
              <a:t>points</a:t>
            </a:r>
            <a:endParaRPr lang="ja-JP" altLang="en-US" sz="1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37006" y="6009686"/>
            <a:ext cx="3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11C4C4"/>
                </a:solidFill>
              </a:rPr>
              <a:t>Example : 8</a:t>
            </a:r>
            <a:r>
              <a:rPr kumimoji="1" lang="en-US" altLang="ja-JP" sz="1800" baseline="30000" dirty="0" smtClean="0">
                <a:solidFill>
                  <a:srgbClr val="11C4C4"/>
                </a:solidFill>
              </a:rPr>
              <a:t>+</a:t>
            </a:r>
            <a:r>
              <a:rPr kumimoji="1" lang="en-US" altLang="ja-JP" sz="1800" dirty="0" smtClean="0">
                <a:solidFill>
                  <a:srgbClr val="11C4C4"/>
                </a:solidFill>
              </a:rPr>
              <a:t> </a:t>
            </a:r>
            <a:r>
              <a:rPr kumimoji="1" lang="en-US" altLang="ja-JP" sz="1800" baseline="30000" dirty="0" smtClean="0">
                <a:solidFill>
                  <a:srgbClr val="11C4C4"/>
                </a:solidFill>
              </a:rPr>
              <a:t>68</a:t>
            </a:r>
            <a:r>
              <a:rPr kumimoji="1" lang="en-US" altLang="ja-JP" sz="1800" dirty="0" smtClean="0">
                <a:solidFill>
                  <a:srgbClr val="11C4C4"/>
                </a:solidFill>
              </a:rPr>
              <a:t>Ni  7680 core x 14 h  </a:t>
            </a:r>
            <a:endParaRPr kumimoji="1" lang="ja-JP" altLang="en-US" sz="1800" dirty="0">
              <a:solidFill>
                <a:srgbClr val="11C4C4"/>
              </a:solidFill>
            </a:endParaRPr>
          </a:p>
        </p:txBody>
      </p:sp>
      <p:pic>
        <p:nvPicPr>
          <p:cNvPr id="8" name="図 8" descr="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211" y="4698800"/>
            <a:ext cx="3464469" cy="194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98739" y="3989537"/>
            <a:ext cx="85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12AC09"/>
                </a:solidFill>
              </a:rPr>
              <a:t>+ innovations in algorithm and code (=&gt; now moving to GPU)</a:t>
            </a:r>
            <a:endParaRPr kumimoji="1" lang="ja-JP" altLang="en-US" dirty="0">
              <a:solidFill>
                <a:srgbClr val="12A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3688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34977" y="675499"/>
            <a:ext cx="123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6582" y="1499607"/>
            <a:ext cx="232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Introduction 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6582" y="2256166"/>
            <a:ext cx="403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 (Type I) Shell Evolution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6582" y="3070554"/>
            <a:ext cx="367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.  Computational aspect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6582" y="3979513"/>
            <a:ext cx="766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. Type II Shell Evolution and Dual Quantum Liquids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6582" y="4836570"/>
            <a:ext cx="1950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  </a:t>
            </a:r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123713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033896" y="3860565"/>
            <a:ext cx="7949889" cy="729539"/>
          </a:xfrm>
          <a:prstGeom prst="rect">
            <a:avLst/>
          </a:prstGeom>
          <a:solidFill>
            <a:srgbClr val="FFF7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34977" y="675499"/>
            <a:ext cx="123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6582" y="1499607"/>
            <a:ext cx="232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Introduction 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6582" y="2256166"/>
            <a:ext cx="403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 (Type I) Shell Evolution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6582" y="3070554"/>
            <a:ext cx="367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.  Computational aspect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6582" y="3979513"/>
            <a:ext cx="766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. Type II Shell Evolution and Dual Quantum Liquids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6582" y="4836570"/>
            <a:ext cx="1950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  </a:t>
            </a:r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140884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テキスト ボックス 1"/>
          <p:cNvSpPr txBox="1">
            <a:spLocks noChangeArrowheads="1"/>
          </p:cNvSpPr>
          <p:nvPr/>
        </p:nvSpPr>
        <p:spPr bwMode="auto">
          <a:xfrm>
            <a:off x="242814" y="2521315"/>
            <a:ext cx="7781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Effective interaction : based on A3DA interaction by </a:t>
            </a:r>
            <a:r>
              <a:rPr lang="en-US" altLang="ja-JP" dirty="0" err="1" smtClean="0"/>
              <a:t>Honma</a:t>
            </a:r>
            <a:endParaRPr lang="ja-JP" altLang="en-US" dirty="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002624"/>
            <a:ext cx="29940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85750" y="3087406"/>
            <a:ext cx="5789910" cy="2101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01406" y="5391662"/>
            <a:ext cx="5774254" cy="1008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859" y="2891010"/>
            <a:ext cx="5907162" cy="44371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ja-JP" sz="1400" dirty="0"/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 smtClean="0"/>
              <a:t>Two-body matrix elements (</a:t>
            </a:r>
            <a:r>
              <a:rPr lang="en-US" altLang="ja-JP" sz="2400" dirty="0" smtClean="0">
                <a:solidFill>
                  <a:srgbClr val="0000FF"/>
                </a:solidFill>
              </a:rPr>
              <a:t>TBME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consist of microscopic and empirical </a:t>
            </a:r>
            <a:r>
              <a:rPr lang="en-US" altLang="ja-JP" sz="2400" dirty="0" err="1" smtClean="0"/>
              <a:t>ints</a:t>
            </a:r>
            <a:r>
              <a:rPr lang="en-US" altLang="ja-JP" sz="2400" dirty="0" smtClean="0"/>
              <a:t>.</a:t>
            </a:r>
            <a:endParaRPr lang="en-US" altLang="ja-JP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GXPF1A</a:t>
            </a:r>
            <a:r>
              <a:rPr lang="en-US" altLang="ja-JP" sz="2400" dirty="0" smtClean="0"/>
              <a:t> (</a:t>
            </a:r>
            <a:r>
              <a:rPr lang="en-US" altLang="ja-JP" sz="2400" dirty="0" err="1" smtClean="0"/>
              <a:t>pf</a:t>
            </a:r>
            <a:r>
              <a:rPr lang="en-US" altLang="ja-JP" sz="2400" dirty="0" smtClean="0"/>
              <a:t>-shell)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JUN45</a:t>
            </a:r>
            <a:r>
              <a:rPr lang="en-US" altLang="ja-JP" sz="2400" dirty="0" smtClean="0"/>
              <a:t> (some of f5pg9)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/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G-matrix</a:t>
            </a:r>
            <a:r>
              <a:rPr lang="en-US" altLang="ja-JP" sz="2400" dirty="0" smtClean="0"/>
              <a:t> (others)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Revision</a:t>
            </a:r>
            <a:r>
              <a:rPr lang="en-US" altLang="ja-JP" sz="2400" dirty="0" smtClean="0"/>
              <a:t> for single particle energy (</a:t>
            </a:r>
            <a:r>
              <a:rPr lang="en-US" altLang="ja-JP" sz="2400" dirty="0" smtClean="0">
                <a:solidFill>
                  <a:srgbClr val="0000FF"/>
                </a:solidFill>
              </a:rPr>
              <a:t>SPE</a:t>
            </a:r>
            <a:r>
              <a:rPr lang="en-US" altLang="ja-JP" sz="2400" dirty="0" smtClean="0"/>
              <a:t>) and </a:t>
            </a:r>
            <a:r>
              <a:rPr lang="en-US" altLang="ja-JP" sz="2400" dirty="0" smtClean="0">
                <a:solidFill>
                  <a:srgbClr val="0000FF"/>
                </a:solidFill>
              </a:rPr>
              <a:t>monopole</a:t>
            </a:r>
            <a:r>
              <a:rPr lang="en-US" altLang="ja-JP" sz="2400" dirty="0" smtClean="0"/>
              <a:t> part of </a:t>
            </a:r>
            <a:r>
              <a:rPr lang="en-US" altLang="ja-JP" sz="2400" dirty="0" smtClean="0">
                <a:solidFill>
                  <a:srgbClr val="0000FF"/>
                </a:solidFill>
              </a:rPr>
              <a:t>TBME</a:t>
            </a:r>
            <a:endParaRPr lang="en-US" altLang="ja-JP" sz="24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1232401" y="221922"/>
            <a:ext cx="6917078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rgbClr val="FF0000"/>
                </a:solidFill>
              </a:rPr>
              <a:t>Example : Ni and neighboring nuclei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325437" y="1382555"/>
            <a:ext cx="8703433" cy="850525"/>
          </a:xfrm>
          <a:prstGeom prst="rect">
            <a:avLst/>
          </a:prstGeom>
          <a:solidFill>
            <a:srgbClr val="B3FFF9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pfg9d5-shell</a:t>
            </a:r>
            <a:r>
              <a:rPr lang="en-US" altLang="ja-JP" sz="2400" dirty="0" smtClean="0"/>
              <a:t> (f</a:t>
            </a:r>
            <a:r>
              <a:rPr lang="en-US" altLang="ja-JP" sz="2400" baseline="-25000" dirty="0" smtClean="0"/>
              <a:t>7/2</a:t>
            </a:r>
            <a:r>
              <a:rPr lang="en-US" altLang="ja-JP" sz="2400" dirty="0" smtClean="0"/>
              <a:t>, p</a:t>
            </a:r>
            <a:r>
              <a:rPr lang="en-US" altLang="ja-JP" sz="2400" baseline="-25000" dirty="0" smtClean="0"/>
              <a:t>3/2</a:t>
            </a:r>
            <a:r>
              <a:rPr lang="en-US" altLang="ja-JP" sz="2400" dirty="0" smtClean="0"/>
              <a:t>, f</a:t>
            </a:r>
            <a:r>
              <a:rPr lang="en-US" altLang="ja-JP" sz="2400" baseline="-25000" dirty="0" smtClean="0"/>
              <a:t>5/2</a:t>
            </a:r>
            <a:r>
              <a:rPr lang="en-US" altLang="ja-JP" sz="2400" dirty="0" smtClean="0"/>
              <a:t>, p</a:t>
            </a:r>
            <a:r>
              <a:rPr lang="en-US" altLang="ja-JP" sz="2400" baseline="-25000" dirty="0" smtClean="0"/>
              <a:t>1/2</a:t>
            </a:r>
            <a:r>
              <a:rPr lang="en-US" altLang="ja-JP" sz="2400" dirty="0" smtClean="0"/>
              <a:t>, g</a:t>
            </a:r>
            <a:r>
              <a:rPr lang="en-US" altLang="ja-JP" sz="2400" baseline="-25000" dirty="0" smtClean="0"/>
              <a:t>9/2</a:t>
            </a:r>
            <a:r>
              <a:rPr lang="en-US" altLang="ja-JP" sz="2400" dirty="0" smtClean="0"/>
              <a:t>, d</a:t>
            </a:r>
            <a:r>
              <a:rPr lang="en-US" altLang="ja-JP" sz="2400" baseline="-25000" dirty="0" smtClean="0"/>
              <a:t>5/2</a:t>
            </a:r>
            <a:r>
              <a:rPr lang="en-US" altLang="ja-JP" sz="2400" dirty="0" smtClean="0"/>
              <a:t>)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ja-JP" sz="2400" dirty="0" smtClean="0">
                <a:solidFill>
                  <a:srgbClr val="0000FF"/>
                </a:solidFill>
              </a:rPr>
              <a:t>     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altLang="ja-JP" sz="2400" dirty="0" smtClean="0">
                <a:solidFill>
                  <a:srgbClr val="FF1A54"/>
                </a:solidFill>
                <a:sym typeface="Wingdings"/>
              </a:rPr>
              <a:t>large Hilbert space (5 x 10</a:t>
            </a:r>
            <a:r>
              <a:rPr lang="en-US" altLang="ja-JP" sz="2400" baseline="30000" dirty="0" smtClean="0">
                <a:solidFill>
                  <a:srgbClr val="FF1A54"/>
                </a:solidFill>
                <a:sym typeface="Wingdings"/>
              </a:rPr>
              <a:t>15</a:t>
            </a:r>
            <a:r>
              <a:rPr lang="en-US" altLang="ja-JP" sz="2400" dirty="0" smtClean="0">
                <a:solidFill>
                  <a:srgbClr val="FF1A54"/>
                </a:solidFill>
                <a:sym typeface="Wingdings"/>
              </a:rPr>
              <a:t> dim. </a:t>
            </a:r>
            <a:r>
              <a:rPr lang="en-US" altLang="ja-JP" sz="2400" dirty="0">
                <a:solidFill>
                  <a:srgbClr val="FF1A54"/>
                </a:solidFill>
                <a:sym typeface="Wingdings"/>
              </a:rPr>
              <a:t>f</a:t>
            </a:r>
            <a:r>
              <a:rPr lang="en-US" altLang="ja-JP" sz="2400" dirty="0" smtClean="0">
                <a:solidFill>
                  <a:srgbClr val="FF1A54"/>
                </a:solidFill>
                <a:sym typeface="Wingdings"/>
              </a:rPr>
              <a:t>or </a:t>
            </a:r>
            <a:r>
              <a:rPr lang="en-US" altLang="ja-JP" sz="2400" baseline="30000" dirty="0" smtClean="0">
                <a:solidFill>
                  <a:srgbClr val="FF1A54"/>
                </a:solidFill>
                <a:sym typeface="Wingdings"/>
              </a:rPr>
              <a:t>68</a:t>
            </a:r>
            <a:r>
              <a:rPr lang="en-US" altLang="ja-JP" sz="2400" dirty="0" smtClean="0">
                <a:solidFill>
                  <a:srgbClr val="FF1A54"/>
                </a:solidFill>
                <a:sym typeface="Wingdings"/>
              </a:rPr>
              <a:t>Ni)  accessible by MCSM</a:t>
            </a:r>
            <a:endParaRPr lang="en-US" altLang="ja-JP" sz="2400" dirty="0" smtClean="0">
              <a:solidFill>
                <a:srgbClr val="FF1A54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ja-JP" sz="14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6784" y="879276"/>
            <a:ext cx="300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Configuration space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538202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ig1_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1" y="1128836"/>
            <a:ext cx="4900448" cy="5195212"/>
          </a:xfrm>
          <a:prstGeom prst="rect">
            <a:avLst/>
          </a:prstGeom>
        </p:spPr>
      </p:pic>
      <p:pic>
        <p:nvPicPr>
          <p:cNvPr id="3" name="図 2" descr="fig1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49" y="2436972"/>
            <a:ext cx="1492846" cy="20757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63371" y="201392"/>
            <a:ext cx="549200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Yrast</a:t>
            </a:r>
            <a:r>
              <a:rPr kumimoji="1" lang="en-US" altLang="ja-JP" dirty="0" smtClean="0"/>
              <a:t> and </a:t>
            </a:r>
            <a:r>
              <a:rPr lang="en-US" altLang="ja-JP" dirty="0" err="1" smtClean="0"/>
              <a:t>Y</a:t>
            </a:r>
            <a:r>
              <a:rPr kumimoji="1" lang="en-US" altLang="ja-JP" dirty="0" err="1" smtClean="0"/>
              <a:t>rare</a:t>
            </a:r>
            <a:r>
              <a:rPr kumimoji="1" lang="en-US" altLang="ja-JP" dirty="0" smtClean="0"/>
              <a:t> levels of Ni isotopes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41613" y="4681330"/>
            <a:ext cx="2343159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smtClean="0"/>
              <a:t>fixed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Hamiltonian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-&gt; all variations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64841" y="1972638"/>
            <a:ext cx="1298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chemeClr val="accent2"/>
                </a:solidFill>
              </a:rPr>
              <a:t>e</a:t>
            </a:r>
            <a:r>
              <a:rPr kumimoji="1" lang="en-US" altLang="ja-JP" dirty="0" err="1" smtClean="0">
                <a:solidFill>
                  <a:schemeClr val="accent2"/>
                </a:solidFill>
              </a:rPr>
              <a:t>xp</a:t>
            </a:r>
            <a:r>
              <a:rPr kumimoji="1" lang="en-US" altLang="ja-JP" dirty="0" smtClean="0">
                <a:solidFill>
                  <a:schemeClr val="accent2"/>
                </a:solidFill>
              </a:rPr>
              <a:t>   </a:t>
            </a:r>
            <a:r>
              <a:rPr kumimoji="1" lang="en-US" altLang="ja-JP" dirty="0" err="1" smtClean="0">
                <a:solidFill>
                  <a:schemeClr val="accent2"/>
                </a:solidFill>
              </a:rPr>
              <a:t>th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26687" y="220742"/>
            <a:ext cx="2418476" cy="1015663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Y. </a:t>
            </a:r>
            <a:r>
              <a:rPr kumimoji="1" lang="en-US" altLang="ja-JP" sz="2000" dirty="0" err="1" smtClean="0"/>
              <a:t>Tsunoda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smtClean="0"/>
              <a:t>et al</a:t>
            </a:r>
            <a:r>
              <a:rPr kumimoji="1" lang="en-US" altLang="ja-JP" sz="2000" dirty="0" smtClean="0"/>
              <a:t>. </a:t>
            </a:r>
          </a:p>
          <a:p>
            <a:r>
              <a:rPr lang="en-US" altLang="ja-JP" sz="2000" dirty="0" smtClean="0"/>
              <a:t>PRC89, 030301 (R) </a:t>
            </a:r>
          </a:p>
          <a:p>
            <a:r>
              <a:rPr kumimoji="1" lang="en-US" altLang="ja-JP" sz="2000" dirty="0" smtClean="0"/>
              <a:t>(2014)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2549181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415" y="54868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altLang="ja-JP" sz="3600" dirty="0" smtClean="0"/>
              <a:t>Level scheme of </a:t>
            </a:r>
            <a:r>
              <a:rPr lang="en-US" altLang="ja-JP" sz="3600" baseline="30000" dirty="0"/>
              <a:t>68</a:t>
            </a:r>
            <a:r>
              <a:rPr lang="en-US" altLang="ja-JP" sz="3600" dirty="0"/>
              <a:t>Ni</a:t>
            </a:r>
            <a:r>
              <a:rPr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5877272"/>
            <a:ext cx="817977" cy="8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5877272"/>
            <a:ext cx="817977" cy="8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944" y="5877272"/>
            <a:ext cx="817977" cy="8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724128" y="587727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Colors are determined from the calculation</a:t>
            </a:r>
            <a:endParaRPr kumimoji="1" lang="ja-JP" altLang="en-US" sz="1400" dirty="0">
              <a:solidFill>
                <a:srgbClr val="202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84167" y="1095573"/>
            <a:ext cx="286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smtClean="0"/>
              <a:t>R. </a:t>
            </a:r>
            <a:r>
              <a:rPr lang="en-US" altLang="ja-JP" sz="1800" dirty="0" err="1" smtClean="0"/>
              <a:t>Broda</a:t>
            </a:r>
            <a:r>
              <a:rPr lang="en-US" altLang="ja-JP" sz="1800" dirty="0" smtClean="0"/>
              <a:t> </a:t>
            </a:r>
            <a:r>
              <a:rPr lang="en-US" altLang="ja-JP" sz="1800" i="1" dirty="0" smtClean="0"/>
              <a:t>et al</a:t>
            </a:r>
            <a:r>
              <a:rPr lang="en-US" altLang="ja-JP" sz="1800" dirty="0" smtClean="0"/>
              <a:t>., </a:t>
            </a:r>
            <a:br>
              <a:rPr lang="en-US" altLang="ja-JP" sz="1800" dirty="0" smtClean="0"/>
            </a:br>
            <a:r>
              <a:rPr lang="en-US" altLang="ja-JP" sz="1800" dirty="0" smtClean="0"/>
              <a:t>PRC </a:t>
            </a:r>
            <a:r>
              <a:rPr lang="en-US" altLang="ja-JP" sz="1800" b="1" dirty="0" smtClean="0"/>
              <a:t>86</a:t>
            </a:r>
            <a:r>
              <a:rPr lang="en-US" altLang="ja-JP" sz="1800" dirty="0" smtClean="0"/>
              <a:t>, 064312 (2012)</a:t>
            </a:r>
            <a:endParaRPr kumimoji="1" lang="ja-JP" altLang="en-US" sz="1800" dirty="0">
              <a:solidFill>
                <a:srgbClr val="2020C0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5952741" y="3835477"/>
            <a:ext cx="551655" cy="3"/>
          </a:xfrm>
          <a:prstGeom prst="line">
            <a:avLst/>
          </a:prstGeom>
          <a:ln w="38100" cmpd="sng">
            <a:solidFill>
              <a:srgbClr val="4DB1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5927083" y="3655890"/>
            <a:ext cx="564484" cy="1026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77170" y="3957606"/>
            <a:ext cx="2573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>
                <a:solidFill>
                  <a:srgbClr val="055905"/>
                </a:solidFill>
                <a:latin typeface="Comic Sans MS"/>
                <a:cs typeface="Comic Sans MS"/>
              </a:rPr>
              <a:t>Recchia</a:t>
            </a:r>
            <a:r>
              <a:rPr kumimoji="1" lang="en-US" altLang="ja-JP" sz="1800" dirty="0" smtClean="0">
                <a:solidFill>
                  <a:srgbClr val="055905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sz="1800" i="1" dirty="0" smtClean="0">
                <a:solidFill>
                  <a:srgbClr val="055905"/>
                </a:solidFill>
                <a:latin typeface="Comic Sans MS"/>
                <a:cs typeface="Comic Sans MS"/>
              </a:rPr>
              <a:t>et al</a:t>
            </a:r>
            <a:r>
              <a:rPr kumimoji="1" lang="en-US" altLang="ja-JP" sz="1800" dirty="0" smtClean="0">
                <a:solidFill>
                  <a:srgbClr val="055905"/>
                </a:solidFill>
                <a:latin typeface="Comic Sans MS"/>
                <a:cs typeface="Comic Sans MS"/>
              </a:rPr>
              <a:t>., </a:t>
            </a:r>
            <a:r>
              <a:rPr lang="en-US" altLang="ja-JP" sz="1800" dirty="0" smtClean="0">
                <a:solidFill>
                  <a:srgbClr val="055905"/>
                </a:solidFill>
                <a:latin typeface="Comic Sans MS"/>
                <a:cs typeface="Comic Sans MS"/>
              </a:rPr>
              <a:t>PRC </a:t>
            </a:r>
            <a:r>
              <a:rPr lang="en-US" altLang="ja-JP" sz="1800" b="1" dirty="0" smtClean="0">
                <a:solidFill>
                  <a:srgbClr val="055905"/>
                </a:solidFill>
                <a:latin typeface="Comic Sans MS"/>
                <a:cs typeface="Comic Sans MS"/>
              </a:rPr>
              <a:t>88</a:t>
            </a:r>
            <a:r>
              <a:rPr lang="en-US" altLang="ja-JP" sz="1800" dirty="0" smtClean="0">
                <a:solidFill>
                  <a:srgbClr val="055905"/>
                </a:solidFill>
                <a:latin typeface="Comic Sans MS"/>
                <a:cs typeface="Comic Sans MS"/>
              </a:rPr>
              <a:t>, </a:t>
            </a:r>
          </a:p>
          <a:p>
            <a:r>
              <a:rPr lang="en-US" altLang="ja-JP" sz="1800" dirty="0" smtClean="0">
                <a:solidFill>
                  <a:srgbClr val="055905"/>
                </a:solidFill>
                <a:latin typeface="Comic Sans MS"/>
                <a:cs typeface="Comic Sans MS"/>
              </a:rPr>
              <a:t>041302 (2013) </a:t>
            </a:r>
            <a:endParaRPr kumimoji="1" lang="en-US" altLang="ja-JP" sz="1800" dirty="0" smtClean="0">
              <a:solidFill>
                <a:srgbClr val="055905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737388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568123" y="599991"/>
            <a:ext cx="7620000" cy="6159396"/>
            <a:chOff x="683586" y="535853"/>
            <a:chExt cx="7620000" cy="6159396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586" y="535853"/>
              <a:ext cx="7620000" cy="5715000"/>
            </a:xfrm>
            <a:prstGeom prst="rect">
              <a:avLst/>
            </a:prstGeom>
            <a:grpFill/>
            <a:ex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63688" y="5877272"/>
              <a:ext cx="817977" cy="817977"/>
            </a:xfrm>
            <a:prstGeom prst="rect">
              <a:avLst/>
            </a:prstGeom>
            <a:grpFill/>
            <a:ex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71800" y="5877272"/>
              <a:ext cx="817977" cy="817977"/>
            </a:xfrm>
            <a:prstGeom prst="rect">
              <a:avLst/>
            </a:prstGeom>
            <a:grpFill/>
            <a:ex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1944" y="5877272"/>
              <a:ext cx="817977" cy="817977"/>
            </a:xfrm>
            <a:prstGeom prst="rect">
              <a:avLst/>
            </a:prstGeom>
            <a:grpFill/>
            <a:extLst/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084168" y="1095573"/>
              <a:ext cx="187220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R. </a:t>
              </a:r>
              <a:r>
                <a:rPr lang="en-US" altLang="ja-JP" sz="1400" dirty="0" err="1" smtClean="0"/>
                <a:t>Broda</a:t>
              </a:r>
              <a:r>
                <a:rPr lang="en-US" altLang="ja-JP" sz="1400" dirty="0" smtClean="0"/>
                <a:t> et al., </a:t>
              </a:r>
              <a:br>
                <a:rPr lang="en-US" altLang="ja-JP" sz="1400" dirty="0" smtClean="0"/>
              </a:br>
              <a:r>
                <a:rPr lang="en-US" altLang="ja-JP" sz="1400" dirty="0" smtClean="0"/>
                <a:t>PRC </a:t>
              </a:r>
              <a:r>
                <a:rPr lang="en-US" altLang="ja-JP" sz="1400" b="1" dirty="0" smtClean="0"/>
                <a:t>86</a:t>
              </a:r>
              <a:r>
                <a:rPr lang="en-US" altLang="ja-JP" sz="1400" dirty="0" smtClean="0"/>
                <a:t>, 064312 (2012)</a:t>
              </a:r>
              <a:endParaRPr kumimoji="1" lang="ja-JP" altLang="en-US" sz="1400" dirty="0">
                <a:solidFill>
                  <a:srgbClr val="2020C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271292" y="4201343"/>
              <a:ext cx="1876772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Broad lines correspond </a:t>
              </a:r>
              <a:br>
                <a:rPr lang="en-US" altLang="ja-JP" sz="1400" dirty="0" smtClean="0"/>
              </a:br>
              <a:r>
                <a:rPr lang="en-US" altLang="ja-JP" sz="1400" dirty="0" smtClean="0"/>
                <a:t>to large B(E2)</a:t>
              </a:r>
              <a:endParaRPr kumimoji="1" lang="ja-JP" altLang="en-US" sz="1400" baseline="30000" dirty="0">
                <a:solidFill>
                  <a:srgbClr val="2020C0"/>
                </a:solidFill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 flipV="1">
              <a:off x="5965570" y="3822650"/>
              <a:ext cx="500338" cy="2"/>
            </a:xfrm>
            <a:prstGeom prst="line">
              <a:avLst/>
            </a:prstGeom>
            <a:grpFill/>
            <a:ln w="38100" cmpd="sng">
              <a:solidFill>
                <a:srgbClr val="4DB12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15"/>
            <p:cNvSpPr/>
            <p:nvPr/>
          </p:nvSpPr>
          <p:spPr>
            <a:xfrm>
              <a:off x="5927083" y="3655890"/>
              <a:ext cx="564484" cy="1026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7892" y="178091"/>
            <a:ext cx="4926406" cy="513107"/>
          </a:xfrm>
          <a:solidFill>
            <a:srgbClr val="FFF0A1"/>
          </a:solidFill>
        </p:spPr>
        <p:txBody>
          <a:bodyPr/>
          <a:lstStyle/>
          <a:p>
            <a:r>
              <a:rPr lang="en-US" altLang="ja-JP" sz="2800" dirty="0" smtClean="0"/>
              <a:t>Band structure of </a:t>
            </a:r>
            <a:r>
              <a:rPr lang="en-US" altLang="ja-JP" sz="2800" baseline="30000" dirty="0"/>
              <a:t>68</a:t>
            </a:r>
            <a:r>
              <a:rPr lang="en-US" altLang="ja-JP" sz="2800" dirty="0"/>
              <a:t>Ni</a:t>
            </a:r>
            <a:r>
              <a:rPr lang="en-US" altLang="ja-JP" sz="2800" dirty="0" smtClean="0"/>
              <a:t> </a:t>
            </a:r>
            <a:endParaRPr kumimoji="1" lang="ja-JP" altLang="en-US" sz="2800" dirty="0"/>
          </a:p>
        </p:txBody>
      </p:sp>
      <p:pic>
        <p:nvPicPr>
          <p:cNvPr id="13" name="図 12" descr="pes_natur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90" y="1399126"/>
            <a:ext cx="3877438" cy="3800463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4912026" y="872282"/>
            <a:ext cx="2387779" cy="5259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541530" y="1141664"/>
            <a:ext cx="4002705" cy="407920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48573" y="5178175"/>
            <a:ext cx="434472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Taken from </a:t>
            </a:r>
            <a:r>
              <a:rPr kumimoji="1" lang="en-US" altLang="ja-JP" sz="1800" dirty="0" err="1" smtClean="0"/>
              <a:t>Suchyta</a:t>
            </a:r>
            <a:r>
              <a:rPr kumimoji="1" lang="en-US" altLang="ja-JP" sz="1800" dirty="0" smtClean="0"/>
              <a:t>, Y. </a:t>
            </a:r>
            <a:r>
              <a:rPr kumimoji="1" lang="en-US" altLang="ja-JP" sz="1800" dirty="0" err="1" smtClean="0"/>
              <a:t>Tsunoda</a:t>
            </a:r>
            <a:r>
              <a:rPr kumimoji="1" lang="en-US" altLang="ja-JP" sz="1800" dirty="0" smtClean="0"/>
              <a:t> </a:t>
            </a:r>
            <a:r>
              <a:rPr kumimoji="1" lang="en-US" altLang="ja-JP" sz="1800" i="1" dirty="0" smtClean="0"/>
              <a:t>et al</a:t>
            </a:r>
            <a:r>
              <a:rPr kumimoji="1" lang="en-US" altLang="ja-JP" sz="1800" dirty="0" smtClean="0"/>
              <a:t>., </a:t>
            </a:r>
          </a:p>
          <a:p>
            <a:r>
              <a:rPr kumimoji="1" lang="en-US" altLang="ja-JP" sz="1800" dirty="0" smtClean="0"/>
              <a:t>Phys. Rev. C89, 021301 (R) (2014) ;</a:t>
            </a:r>
          </a:p>
          <a:p>
            <a:r>
              <a:rPr lang="en-US" altLang="ja-JP" sz="1800" dirty="0" smtClean="0"/>
              <a:t>Y. </a:t>
            </a:r>
            <a:r>
              <a:rPr lang="en-US" altLang="ja-JP" sz="1800" dirty="0" err="1" smtClean="0"/>
              <a:t>Tsunoda</a:t>
            </a:r>
            <a:r>
              <a:rPr lang="en-US" altLang="ja-JP" sz="1800" dirty="0" smtClean="0"/>
              <a:t> et al., Phys. Rev. C89, </a:t>
            </a:r>
          </a:p>
          <a:p>
            <a:r>
              <a:rPr lang="en-US" altLang="ja-JP" sz="1800" dirty="0" smtClean="0"/>
              <a:t>031301 (R) (2014)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0296693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342" y="120706"/>
            <a:ext cx="7298454" cy="705569"/>
          </a:xfrm>
          <a:solidFill>
            <a:srgbClr val="A4FFFC"/>
          </a:solidFill>
        </p:spPr>
        <p:txBody>
          <a:bodyPr/>
          <a:lstStyle/>
          <a:p>
            <a:r>
              <a:rPr lang="en-US" altLang="ja-JP" sz="2800" dirty="0" smtClean="0"/>
              <a:t>MCSM basis vectors on Potential Energy Surface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550849"/>
            <a:ext cx="3240360" cy="520395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PES</a:t>
            </a:r>
            <a:r>
              <a:rPr lang="en-US" altLang="ja-JP" sz="2400" dirty="0" smtClean="0"/>
              <a:t> is calculated </a:t>
            </a:r>
            <a:br>
              <a:rPr lang="en-US" altLang="ja-JP" sz="2400" dirty="0" smtClean="0"/>
            </a:br>
            <a:r>
              <a:rPr lang="en-US" altLang="ja-JP" sz="2400" dirty="0" smtClean="0"/>
              <a:t>by </a:t>
            </a:r>
            <a:r>
              <a:rPr lang="en-US" altLang="ja-JP" sz="2400" dirty="0" smtClean="0">
                <a:solidFill>
                  <a:srgbClr val="0000FF"/>
                </a:solidFill>
              </a:rPr>
              <a:t>CHF</a:t>
            </a:r>
          </a:p>
          <a:p>
            <a:r>
              <a:rPr lang="en-US" altLang="ja-JP" sz="2400" dirty="0" smtClean="0">
                <a:solidFill>
                  <a:srgbClr val="E139AE"/>
                </a:solidFill>
              </a:rPr>
              <a:t>Location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E139AE"/>
                </a:solidFill>
              </a:rPr>
              <a:t>of circle </a:t>
            </a:r>
            <a:r>
              <a:rPr lang="en-US" altLang="ja-JP" sz="2400" dirty="0" smtClean="0"/>
              <a:t>: </a:t>
            </a:r>
            <a:r>
              <a:rPr lang="en-US" altLang="ja-JP" sz="2400" dirty="0" err="1" smtClean="0"/>
              <a:t>quadrupole</a:t>
            </a:r>
            <a:r>
              <a:rPr lang="en-US" altLang="ja-JP" sz="2400" dirty="0" smtClean="0"/>
              <a:t> deformation of </a:t>
            </a:r>
            <a:r>
              <a:rPr lang="en-US" altLang="ja-JP" sz="2400" dirty="0" err="1"/>
              <a:t>u</a:t>
            </a:r>
            <a:r>
              <a:rPr lang="en-US" altLang="ja-JP" sz="2400" dirty="0" err="1" smtClean="0"/>
              <a:t>nprojected</a:t>
            </a:r>
            <a:r>
              <a:rPr lang="en-US" altLang="ja-JP" sz="2400" dirty="0" smtClean="0"/>
              <a:t> MCSM</a:t>
            </a:r>
            <a:r>
              <a:rPr lang="en-US" altLang="ja-JP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/>
              <a:t>basis vectors</a:t>
            </a:r>
          </a:p>
          <a:p>
            <a:r>
              <a:rPr lang="en-US" altLang="ja-JP" sz="2400" dirty="0">
                <a:solidFill>
                  <a:srgbClr val="E139AE"/>
                </a:solidFill>
              </a:rPr>
              <a:t>A</a:t>
            </a:r>
            <a:r>
              <a:rPr lang="en-US" altLang="ja-JP" sz="2400" dirty="0" smtClean="0">
                <a:solidFill>
                  <a:srgbClr val="E139AE"/>
                </a:solidFill>
              </a:rPr>
              <a:t>rea</a:t>
            </a:r>
            <a:r>
              <a:rPr lang="en-US" altLang="ja-JP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>
                <a:solidFill>
                  <a:srgbClr val="E139AE"/>
                </a:solidFill>
              </a:rPr>
              <a:t>of </a:t>
            </a:r>
            <a:r>
              <a:rPr lang="en-US" altLang="ja-JP" sz="2400" dirty="0" smtClean="0">
                <a:solidFill>
                  <a:srgbClr val="E139AE"/>
                </a:solidFill>
              </a:rPr>
              <a:t>circle :</a:t>
            </a:r>
          </a:p>
          <a:p>
            <a:pPr marL="0" indent="0">
              <a:buNone/>
            </a:pPr>
            <a:r>
              <a:rPr lang="en-US" altLang="ja-JP" sz="2400" dirty="0" smtClean="0">
                <a:solidFill>
                  <a:srgbClr val="0000FF"/>
                </a:solidFill>
              </a:rPr>
              <a:t>    </a:t>
            </a:r>
            <a:r>
              <a:rPr lang="en-US" altLang="ja-JP" sz="2400" dirty="0" smtClean="0"/>
              <a:t> overlap probability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between each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projected </a:t>
            </a:r>
            <a:r>
              <a:rPr lang="en-US" altLang="ja-JP" sz="2400" dirty="0">
                <a:solidFill>
                  <a:srgbClr val="000000"/>
                </a:solidFill>
              </a:rPr>
              <a:t>basis </a:t>
            </a:r>
            <a:r>
              <a:rPr lang="en-US" altLang="ja-JP" sz="2400" dirty="0" smtClean="0"/>
              <a:t>and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   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eigen</a:t>
            </a:r>
            <a:r>
              <a:rPr lang="en-US" altLang="ja-JP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wave </a:t>
            </a:r>
            <a:r>
              <a:rPr lang="en-US" altLang="ja-JP" sz="2400" dirty="0">
                <a:solidFill>
                  <a:srgbClr val="000000"/>
                </a:solidFill>
              </a:rPr>
              <a:t>function</a:t>
            </a: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3452041" y="2355666"/>
            <a:ext cx="5156341" cy="4006945"/>
            <a:chOff x="3092824" y="2330011"/>
            <a:chExt cx="5156341" cy="4006945"/>
          </a:xfrm>
        </p:grpSpPr>
        <p:pic>
          <p:nvPicPr>
            <p:cNvPr id="11" name="図 10" descr="ni68_0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824" y="2408036"/>
              <a:ext cx="5156341" cy="386725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291992" y="2330011"/>
              <a:ext cx="2558791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0</a:t>
              </a:r>
              <a:r>
                <a:rPr kumimoji="1" lang="en-US" altLang="ja-JP" baseline="30000" dirty="0" smtClean="0"/>
                <a:t>+</a:t>
              </a:r>
              <a:r>
                <a:rPr kumimoji="1" lang="en-US" altLang="ja-JP" baseline="-25000" dirty="0" smtClean="0"/>
                <a:t>1</a:t>
              </a:r>
              <a:r>
                <a:rPr kumimoji="1" lang="en-US" altLang="ja-JP" dirty="0" smtClean="0"/>
                <a:t> state of </a:t>
              </a:r>
              <a:r>
                <a:rPr kumimoji="1" lang="en-US" altLang="ja-JP" baseline="30000" dirty="0" smtClean="0"/>
                <a:t>68</a:t>
              </a:r>
              <a:r>
                <a:rPr kumimoji="1" lang="en-US" altLang="ja-JP" dirty="0" smtClean="0"/>
                <a:t>Ni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856233" y="3418749"/>
              <a:ext cx="1116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oblate</a:t>
              </a:r>
              <a:endParaRPr kumimoji="1" lang="ja-JP" altLang="en-US" sz="2400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458682" y="5875291"/>
              <a:ext cx="1311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/>
                <a:t>prolate</a:t>
              </a:r>
              <a:endParaRPr kumimoji="1" lang="ja-JP" altLang="en-US" sz="24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31839" y="5862463"/>
              <a:ext cx="1589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/>
                <a:t>spherical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26057" y="3404323"/>
              <a:ext cx="15846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err="1" smtClean="0"/>
                <a:t>triaxial</a:t>
              </a:r>
              <a:endParaRPr kumimoji="1" lang="ja-JP" altLang="en-US" sz="2400" dirty="0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98" y="917711"/>
            <a:ext cx="2453953" cy="7627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42472" y="949248"/>
            <a:ext cx="141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1"/>
                </a:solidFill>
                <a:latin typeface="Times"/>
                <a:cs typeface="Times"/>
              </a:rPr>
              <a:t>eigenstate</a:t>
            </a:r>
            <a:endParaRPr kumimoji="1" lang="ja-JP" alt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24787" y="923593"/>
            <a:ext cx="2765250" cy="707886"/>
          </a:xfrm>
          <a:prstGeom prst="rect">
            <a:avLst/>
          </a:prstGeom>
          <a:noFill/>
          <a:ln>
            <a:solidFill>
              <a:srgbClr val="0B1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Times"/>
                <a:cs typeface="Times"/>
              </a:rPr>
              <a:t>Slater determinant</a:t>
            </a:r>
          </a:p>
          <a:p>
            <a:r>
              <a:rPr kumimoji="1" lang="en-US" altLang="ja-JP" sz="2000" dirty="0">
                <a:latin typeface="Times"/>
                <a:cs typeface="Times"/>
              </a:rPr>
              <a:t> </a:t>
            </a:r>
            <a:r>
              <a:rPr kumimoji="1" lang="en-US" altLang="ja-JP" sz="2000" dirty="0" smtClean="0">
                <a:latin typeface="Times"/>
                <a:cs typeface="Times"/>
              </a:rPr>
              <a:t> -&gt; intrinsic deformation</a:t>
            </a:r>
            <a:endParaRPr kumimoji="1" lang="ja-JP" altLang="en-US" sz="2000" dirty="0">
              <a:latin typeface="Times"/>
              <a:cs typeface="Times"/>
            </a:endParaRPr>
          </a:p>
        </p:txBody>
      </p:sp>
      <p:cxnSp>
        <p:nvCxnSpPr>
          <p:cNvPr id="14" name="直線矢印コネクタ 13"/>
          <p:cNvCxnSpPr>
            <a:stCxn id="12" idx="1"/>
          </p:cNvCxnSpPr>
          <p:nvPr/>
        </p:nvCxnSpPr>
        <p:spPr>
          <a:xfrm flipH="1" flipV="1">
            <a:off x="5875766" y="1269941"/>
            <a:ext cx="449021" cy="759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5426744" y="1026215"/>
            <a:ext cx="461850" cy="448969"/>
          </a:xfrm>
          <a:prstGeom prst="ellipse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95724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ni68_0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56" y="4243294"/>
            <a:ext cx="3486274" cy="2614706"/>
          </a:xfrm>
          <a:prstGeom prst="rect">
            <a:avLst/>
          </a:prstGeom>
        </p:spPr>
      </p:pic>
      <p:pic>
        <p:nvPicPr>
          <p:cNvPr id="14" name="図 13" descr="ni68_0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90" y="1164993"/>
            <a:ext cx="3486833" cy="2615125"/>
          </a:xfrm>
          <a:prstGeom prst="rect">
            <a:avLst/>
          </a:prstGeom>
        </p:spPr>
      </p:pic>
      <p:pic>
        <p:nvPicPr>
          <p:cNvPr id="13" name="図 12" descr="ni68_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8" y="4033364"/>
            <a:ext cx="3766181" cy="28246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446"/>
            <a:ext cx="8229600" cy="704094"/>
          </a:xfrm>
          <a:solidFill>
            <a:srgbClr val="A4FFFC"/>
          </a:solidFill>
        </p:spPr>
        <p:txBody>
          <a:bodyPr/>
          <a:lstStyle/>
          <a:p>
            <a:r>
              <a:rPr lang="en-US" altLang="ja-JP" sz="3600" baseline="30000" dirty="0" smtClean="0"/>
              <a:t>68</a:t>
            </a:r>
            <a:r>
              <a:rPr lang="en-US" altLang="ja-JP" sz="3600" dirty="0" smtClean="0"/>
              <a:t>Ni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0</a:t>
            </a:r>
            <a:r>
              <a:rPr lang="en-US" altLang="ja-JP" sz="3600" baseline="30000" dirty="0" smtClean="0"/>
              <a:t>+</a:t>
            </a:r>
            <a:r>
              <a:rPr lang="ja-JP" altLang="en-US" sz="3600" dirty="0"/>
              <a:t> </a:t>
            </a:r>
            <a:r>
              <a:rPr lang="en-US" altLang="ja-JP" sz="3600" dirty="0" smtClean="0"/>
              <a:t>wave functions </a:t>
            </a:r>
            <a:r>
              <a:rPr lang="ja-JP" altLang="en-US" sz="3600" dirty="0" smtClean="0"/>
              <a:t>⇔</a:t>
            </a:r>
            <a:r>
              <a:rPr lang="en-US" altLang="ja-JP" sz="3600" dirty="0" smtClean="0"/>
              <a:t> different shapes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0927" y="1020257"/>
            <a:ext cx="4486533" cy="2708919"/>
          </a:xfrm>
          <a:solidFill>
            <a:srgbClr val="FFFBA2"/>
          </a:solidFill>
        </p:spPr>
        <p:txBody>
          <a:bodyPr/>
          <a:lstStyle/>
          <a:p>
            <a:r>
              <a:rPr lang="en-US" altLang="ja-JP" sz="2800" baseline="30000" dirty="0" smtClean="0"/>
              <a:t>68</a:t>
            </a:r>
            <a:r>
              <a:rPr lang="en-US" altLang="ja-JP" sz="2800" dirty="0" smtClean="0"/>
              <a:t>Ni 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0</a:t>
            </a:r>
            <a:r>
              <a:rPr lang="en-US" altLang="ja-JP" sz="2800" baseline="30000" dirty="0" smtClean="0"/>
              <a:t>+</a:t>
            </a:r>
            <a:r>
              <a:rPr lang="en-US" altLang="ja-JP" sz="2800" baseline="-25000" dirty="0" smtClean="0"/>
              <a:t>1</a:t>
            </a:r>
            <a:r>
              <a:rPr lang="en-US" altLang="ja-JP" sz="2800" dirty="0" smtClean="0"/>
              <a:t> - 0</a:t>
            </a:r>
            <a:r>
              <a:rPr lang="en-US" altLang="ja-JP" sz="2800" baseline="30000" dirty="0" smtClean="0"/>
              <a:t>+</a:t>
            </a:r>
            <a:r>
              <a:rPr lang="en-US" altLang="ja-JP" sz="2800" baseline="-25000" dirty="0" smtClean="0"/>
              <a:t>3</a:t>
            </a:r>
            <a:r>
              <a:rPr lang="en-US" altLang="ja-JP" sz="2800" dirty="0" smtClean="0"/>
              <a:t> states are comprised mainly of basis vectors generated in 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     0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sz="2800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: spherical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     </a:t>
            </a:r>
            <a:r>
              <a:rPr lang="en-US" altLang="ja-JP" sz="2800" dirty="0" smtClean="0">
                <a:solidFill>
                  <a:srgbClr val="008040"/>
                </a:solidFill>
              </a:rPr>
              <a:t>0</a:t>
            </a:r>
            <a:r>
              <a:rPr lang="en-US" altLang="ja-JP" sz="2800" baseline="30000" dirty="0" smtClean="0">
                <a:solidFill>
                  <a:srgbClr val="008040"/>
                </a:solidFill>
              </a:rPr>
              <a:t>+</a:t>
            </a:r>
            <a:r>
              <a:rPr lang="en-US" altLang="ja-JP" sz="2800" baseline="-25000" dirty="0" smtClean="0">
                <a:solidFill>
                  <a:srgbClr val="008040"/>
                </a:solidFill>
              </a:rPr>
              <a:t>2</a:t>
            </a:r>
            <a:r>
              <a:rPr lang="en-US" altLang="ja-JP" sz="2800" dirty="0" smtClean="0">
                <a:solidFill>
                  <a:srgbClr val="008040"/>
                </a:solidFill>
              </a:rPr>
              <a:t> </a:t>
            </a:r>
            <a:r>
              <a:rPr lang="en-US" altLang="ja-JP" sz="2800" dirty="0">
                <a:solidFill>
                  <a:srgbClr val="008040"/>
                </a:solidFill>
              </a:rPr>
              <a:t>: </a:t>
            </a:r>
            <a:r>
              <a:rPr lang="en-US" altLang="ja-JP" sz="2800" dirty="0" smtClean="0">
                <a:solidFill>
                  <a:srgbClr val="008040"/>
                </a:solidFill>
              </a:rPr>
              <a:t>oblate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>     </a:t>
            </a:r>
            <a:r>
              <a:rPr lang="en-US" altLang="ja-JP" sz="2800" dirty="0" smtClean="0">
                <a:solidFill>
                  <a:srgbClr val="2020C0"/>
                </a:solidFill>
              </a:rPr>
              <a:t>0</a:t>
            </a:r>
            <a:r>
              <a:rPr lang="en-US" altLang="ja-JP" sz="2800" baseline="30000" dirty="0" smtClean="0">
                <a:solidFill>
                  <a:srgbClr val="2020C0"/>
                </a:solidFill>
              </a:rPr>
              <a:t>+</a:t>
            </a:r>
            <a:r>
              <a:rPr lang="en-US" altLang="ja-JP" sz="2800" baseline="-25000" dirty="0" smtClean="0">
                <a:solidFill>
                  <a:srgbClr val="2020C0"/>
                </a:solidFill>
              </a:rPr>
              <a:t>3</a:t>
            </a:r>
            <a:r>
              <a:rPr lang="en-US" altLang="ja-JP" sz="2800" dirty="0" smtClean="0">
                <a:solidFill>
                  <a:srgbClr val="2020C0"/>
                </a:solidFill>
              </a:rPr>
              <a:t> </a:t>
            </a:r>
            <a:r>
              <a:rPr lang="en-US" altLang="ja-JP" sz="2800" dirty="0">
                <a:solidFill>
                  <a:srgbClr val="2020C0"/>
                </a:solidFill>
              </a:rPr>
              <a:t>: </a:t>
            </a:r>
            <a:r>
              <a:rPr lang="en-US" altLang="ja-JP" sz="2800" dirty="0" err="1" smtClean="0">
                <a:solidFill>
                  <a:srgbClr val="2020C0"/>
                </a:solidFill>
              </a:rPr>
              <a:t>prolate</a:t>
            </a:r>
            <a:endParaRPr kumimoji="1" lang="ja-JP" altLang="en-US" sz="2800" dirty="0">
              <a:solidFill>
                <a:srgbClr val="202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5903" y="4162769"/>
            <a:ext cx="2728679" cy="461665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ja-JP" sz="2400" baseline="-25000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state of 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68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Ni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23789" y="4217992"/>
            <a:ext cx="2555425" cy="461665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2020C0"/>
                </a:solidFill>
              </a:rPr>
              <a:t>0</a:t>
            </a:r>
            <a:r>
              <a:rPr kumimoji="1" lang="en-US" altLang="ja-JP" sz="2400" baseline="30000" dirty="0" smtClean="0">
                <a:solidFill>
                  <a:srgbClr val="2020C0"/>
                </a:solidFill>
              </a:rPr>
              <a:t>+</a:t>
            </a:r>
            <a:r>
              <a:rPr kumimoji="1" lang="en-US" altLang="ja-JP" sz="2400" baseline="-25000" dirty="0" smtClean="0">
                <a:solidFill>
                  <a:srgbClr val="2020C0"/>
                </a:solidFill>
              </a:rPr>
              <a:t>3</a:t>
            </a:r>
            <a:r>
              <a:rPr kumimoji="1" lang="en-US" altLang="ja-JP" sz="2400" dirty="0" smtClean="0">
                <a:solidFill>
                  <a:srgbClr val="2020C0"/>
                </a:solidFill>
              </a:rPr>
              <a:t> state of </a:t>
            </a:r>
            <a:r>
              <a:rPr kumimoji="1" lang="en-US" altLang="ja-JP" sz="2400" baseline="30000" dirty="0" smtClean="0">
                <a:solidFill>
                  <a:srgbClr val="2020C0"/>
                </a:solidFill>
              </a:rPr>
              <a:t>68</a:t>
            </a:r>
            <a:r>
              <a:rPr kumimoji="1" lang="en-US" altLang="ja-JP" sz="2400" dirty="0" smtClean="0">
                <a:solidFill>
                  <a:srgbClr val="2020C0"/>
                </a:solidFill>
              </a:rPr>
              <a:t>Ni</a:t>
            </a:r>
            <a:endParaRPr kumimoji="1" lang="ja-JP" altLang="en-US" sz="2400" dirty="0">
              <a:solidFill>
                <a:srgbClr val="202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37594" y="1140438"/>
            <a:ext cx="2721083" cy="461665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40"/>
                </a:solidFill>
              </a:rPr>
              <a:t>0</a:t>
            </a:r>
            <a:r>
              <a:rPr kumimoji="1" lang="en-US" altLang="ja-JP" sz="2400" baseline="30000" dirty="0" smtClean="0">
                <a:solidFill>
                  <a:srgbClr val="008040"/>
                </a:solidFill>
              </a:rPr>
              <a:t>+</a:t>
            </a:r>
            <a:r>
              <a:rPr kumimoji="1" lang="en-US" altLang="ja-JP" sz="2400" baseline="-25000" dirty="0" smtClean="0">
                <a:solidFill>
                  <a:srgbClr val="008040"/>
                </a:solidFill>
              </a:rPr>
              <a:t>2</a:t>
            </a:r>
            <a:r>
              <a:rPr kumimoji="1" lang="en-US" altLang="ja-JP" sz="2400" dirty="0" smtClean="0">
                <a:solidFill>
                  <a:srgbClr val="008040"/>
                </a:solidFill>
              </a:rPr>
              <a:t> state of </a:t>
            </a:r>
            <a:r>
              <a:rPr kumimoji="1" lang="en-US" altLang="ja-JP" sz="2400" baseline="30000" dirty="0" smtClean="0">
                <a:solidFill>
                  <a:srgbClr val="008040"/>
                </a:solidFill>
              </a:rPr>
              <a:t>68</a:t>
            </a:r>
            <a:r>
              <a:rPr kumimoji="1" lang="en-US" altLang="ja-JP" sz="2400" dirty="0" smtClean="0">
                <a:solidFill>
                  <a:srgbClr val="008040"/>
                </a:solidFill>
              </a:rPr>
              <a:t>Ni</a:t>
            </a:r>
            <a:endParaRPr kumimoji="1" lang="ja-JP" altLang="en-US" sz="2400" dirty="0">
              <a:solidFill>
                <a:srgbClr val="008040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740780" y="6151859"/>
            <a:ext cx="582041" cy="436584"/>
          </a:xfrm>
          <a:prstGeom prst="ellipse">
            <a:avLst/>
          </a:prstGeom>
          <a:noFill/>
          <a:ln w="38100" cmpd="sng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5853758" y="2381365"/>
            <a:ext cx="654521" cy="820248"/>
          </a:xfrm>
          <a:prstGeom prst="ellipse">
            <a:avLst/>
          </a:prstGeom>
          <a:noFill/>
          <a:ln w="38100" cmpd="sng"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918904" y="5695688"/>
            <a:ext cx="885740" cy="958903"/>
          </a:xfrm>
          <a:prstGeom prst="ellipse">
            <a:avLst/>
          </a:prstGeom>
          <a:noFill/>
          <a:ln w="38100" cmpd="sng"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91754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正方形/長方形 81"/>
          <p:cNvSpPr/>
          <p:nvPr/>
        </p:nvSpPr>
        <p:spPr>
          <a:xfrm>
            <a:off x="308241" y="2194560"/>
            <a:ext cx="3900623" cy="4442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04078" y="157922"/>
            <a:ext cx="567084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/>
                <a:ea typeface="+mj-ea"/>
                <a:cs typeface="Arial"/>
              </a:rPr>
              <a:t>Shell Evolution within a nucleus : </a:t>
            </a:r>
            <a:r>
              <a:rPr kumimoji="1" lang="en-US" altLang="ja-JP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Type II</a:t>
            </a:r>
            <a:endParaRPr kumimoji="1" lang="ja-JP" altLang="en-US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724850" y="3911866"/>
            <a:ext cx="125726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23299" y="5374978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465231" y="2693993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2469619" y="3247115"/>
            <a:ext cx="1241615" cy="30786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67" name="図形グループ 66"/>
          <p:cNvGrpSpPr/>
          <p:nvPr/>
        </p:nvGrpSpPr>
        <p:grpSpPr>
          <a:xfrm>
            <a:off x="892840" y="5316341"/>
            <a:ext cx="925145" cy="112320"/>
            <a:chOff x="7074478" y="1994400"/>
            <a:chExt cx="925145" cy="112320"/>
          </a:xfrm>
        </p:grpSpPr>
        <p:sp>
          <p:nvSpPr>
            <p:cNvPr id="68" name="円/楕円 67"/>
            <p:cNvSpPr/>
            <p:nvPr/>
          </p:nvSpPr>
          <p:spPr>
            <a:xfrm>
              <a:off x="7861388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7599085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7310862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7074478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6" name="テキスト ボックス 75"/>
          <p:cNvSpPr txBox="1"/>
          <p:nvPr/>
        </p:nvSpPr>
        <p:spPr>
          <a:xfrm>
            <a:off x="132599" y="783484"/>
            <a:ext cx="8155999" cy="130497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dirty="0" smtClean="0">
                <a:solidFill>
                  <a:srgbClr val="FF42F5"/>
                </a:solidFill>
                <a:latin typeface="Arial"/>
                <a:cs typeface="Arial"/>
              </a:rPr>
              <a:t>Neutron particle-hole excitation </a:t>
            </a:r>
            <a:r>
              <a:rPr kumimoji="1" lang="en-US" altLang="ja-JP" dirty="0" smtClean="0">
                <a:latin typeface="Arial"/>
                <a:cs typeface="Arial"/>
              </a:rPr>
              <a:t>changes </a:t>
            </a:r>
            <a:r>
              <a:rPr kumimoji="1" lang="en-US" altLang="ja-JP" dirty="0" smtClean="0">
                <a:solidFill>
                  <a:srgbClr val="FF42F5"/>
                </a:solidFill>
                <a:latin typeface="Arial"/>
                <a:cs typeface="Arial"/>
              </a:rPr>
              <a:t>proton</a:t>
            </a:r>
            <a:r>
              <a:rPr kumimoji="1" lang="en-US" altLang="ja-JP" dirty="0" smtClean="0">
                <a:latin typeface="Arial"/>
                <a:cs typeface="Arial"/>
              </a:rPr>
              <a:t> spin-orbit</a:t>
            </a:r>
          </a:p>
          <a:p>
            <a:pPr>
              <a:lnSpc>
                <a:spcPct val="110000"/>
              </a:lnSpc>
            </a:pPr>
            <a:r>
              <a:rPr lang="en-US" altLang="ja-JP" dirty="0" err="1" smtClean="0">
                <a:latin typeface="Arial"/>
                <a:cs typeface="Arial"/>
              </a:rPr>
              <a:t>splittings</a:t>
            </a:r>
            <a:r>
              <a:rPr lang="en-US" altLang="ja-JP" dirty="0" smtClean="0">
                <a:latin typeface="Arial"/>
                <a:cs typeface="Arial"/>
              </a:rPr>
              <a:t>, particularly </a:t>
            </a:r>
            <a:r>
              <a:rPr lang="en-US" altLang="ja-JP" i="1" dirty="0" smtClean="0">
                <a:solidFill>
                  <a:srgbClr val="FF42F5"/>
                </a:solidFill>
                <a:latin typeface="Arial"/>
                <a:cs typeface="Arial"/>
              </a:rPr>
              <a:t>f</a:t>
            </a:r>
            <a:r>
              <a:rPr lang="en-US" altLang="ja-JP" baseline="-25000" dirty="0" smtClean="0">
                <a:solidFill>
                  <a:srgbClr val="FF42F5"/>
                </a:solidFill>
                <a:latin typeface="Arial"/>
                <a:cs typeface="Arial"/>
              </a:rPr>
              <a:t>7/2 </a:t>
            </a:r>
            <a:r>
              <a:rPr lang="en-US" altLang="ja-JP" dirty="0" smtClean="0">
                <a:solidFill>
                  <a:srgbClr val="FF42F5"/>
                </a:solidFill>
                <a:latin typeface="Arial"/>
                <a:cs typeface="Arial"/>
              </a:rPr>
              <a:t>– </a:t>
            </a:r>
            <a:r>
              <a:rPr lang="en-US" altLang="ja-JP" i="1" dirty="0" smtClean="0">
                <a:solidFill>
                  <a:srgbClr val="FF42F5"/>
                </a:solidFill>
                <a:latin typeface="Arial"/>
                <a:cs typeface="Arial"/>
              </a:rPr>
              <a:t>f</a:t>
            </a:r>
            <a:r>
              <a:rPr lang="en-US" altLang="ja-JP" baseline="-25000" dirty="0" smtClean="0">
                <a:solidFill>
                  <a:srgbClr val="FF42F5"/>
                </a:solidFill>
                <a:latin typeface="Arial"/>
                <a:cs typeface="Arial"/>
              </a:rPr>
              <a:t>5/2 </a:t>
            </a:r>
            <a:r>
              <a:rPr lang="en-US" altLang="ja-JP" dirty="0" smtClean="0">
                <a:latin typeface="Arial"/>
                <a:cs typeface="Arial"/>
              </a:rPr>
              <a:t>, crucial for deformation </a:t>
            </a:r>
          </a:p>
          <a:p>
            <a:pPr>
              <a:lnSpc>
                <a:spcPct val="110000"/>
              </a:lnSpc>
            </a:pPr>
            <a:r>
              <a:rPr lang="ja-JP" altLang="ja-JP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→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shell </a:t>
            </a:r>
            <a:r>
              <a:rPr lang="en-US" altLang="ja-JP" dirty="0" smtClean="0">
                <a:sym typeface="Wingdings"/>
              </a:rPr>
              <a:t></a:t>
            </a:r>
            <a:r>
              <a:rPr lang="en-US" altLang="ja-JP" dirty="0" smtClean="0"/>
              <a:t> deformation  </a:t>
            </a:r>
            <a:r>
              <a:rPr lang="en-US" altLang="ja-JP" i="1" dirty="0" smtClean="0"/>
              <a:t>interconnected</a:t>
            </a:r>
            <a:endParaRPr kumimoji="1" lang="en-US" altLang="ja-JP" i="1" dirty="0" smtClean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10430" y="5580042"/>
            <a:ext cx="1568258" cy="707886"/>
          </a:xfrm>
          <a:prstGeom prst="rect">
            <a:avLst/>
          </a:prstGeom>
          <a:solidFill>
            <a:srgbClr val="FFEC9E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Z=28 </a:t>
            </a:r>
          </a:p>
          <a:p>
            <a:pPr algn="ctr"/>
            <a:r>
              <a:rPr lang="en-US" altLang="ja-JP" sz="2000" dirty="0"/>
              <a:t>c</a:t>
            </a:r>
            <a:r>
              <a:rPr kumimoji="1" lang="en-US" altLang="ja-JP" sz="2000" dirty="0" smtClean="0"/>
              <a:t>losed shell</a:t>
            </a:r>
            <a:endParaRPr kumimoji="1" lang="ja-JP" altLang="en-US" sz="2000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4389367" y="2124509"/>
            <a:ext cx="4389366" cy="4520816"/>
            <a:chOff x="4389367" y="2124509"/>
            <a:chExt cx="4389366" cy="4520816"/>
          </a:xfrm>
        </p:grpSpPr>
        <p:sp>
          <p:nvSpPr>
            <p:cNvPr id="7" name="正方形/長方形 6"/>
            <p:cNvSpPr/>
            <p:nvPr/>
          </p:nvSpPr>
          <p:spPr>
            <a:xfrm>
              <a:off x="4389367" y="2169902"/>
              <a:ext cx="4389366" cy="4475423"/>
            </a:xfrm>
            <a:prstGeom prst="rect">
              <a:avLst/>
            </a:prstGeom>
            <a:solidFill>
              <a:srgbClr val="C1F7F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6" name="図形グループ 5"/>
            <p:cNvGrpSpPr/>
            <p:nvPr/>
          </p:nvGrpSpPr>
          <p:grpSpPr>
            <a:xfrm>
              <a:off x="4506382" y="2124509"/>
              <a:ext cx="4242950" cy="4394231"/>
              <a:chOff x="4272118" y="2124509"/>
              <a:chExt cx="4242950" cy="4394231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>
                <a:off x="6855649" y="2668338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4946649" y="4412902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>
                <a:off x="4946649" y="4970015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正方形/長方形 23"/>
              <p:cNvSpPr/>
              <p:nvPr/>
            </p:nvSpPr>
            <p:spPr>
              <a:xfrm>
                <a:off x="6756665" y="3284066"/>
                <a:ext cx="1368595" cy="30786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7266924" y="3563680"/>
                <a:ext cx="138235" cy="112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61" name="図形グループ 60"/>
              <p:cNvGrpSpPr/>
              <p:nvPr/>
            </p:nvGrpSpPr>
            <p:grpSpPr>
              <a:xfrm>
                <a:off x="7003919" y="2611840"/>
                <a:ext cx="925145" cy="112320"/>
                <a:chOff x="7074478" y="1994400"/>
                <a:chExt cx="925145" cy="112320"/>
              </a:xfrm>
            </p:grpSpPr>
            <p:sp>
              <p:nvSpPr>
                <p:cNvPr id="28" name="円/楕円 27"/>
                <p:cNvSpPr/>
                <p:nvPr/>
              </p:nvSpPr>
              <p:spPr>
                <a:xfrm>
                  <a:off x="7861388" y="1994400"/>
                  <a:ext cx="138235" cy="1123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9" name="円/楕円 28"/>
                <p:cNvSpPr/>
                <p:nvPr/>
              </p:nvSpPr>
              <p:spPr>
                <a:xfrm>
                  <a:off x="7599085" y="1994400"/>
                  <a:ext cx="138235" cy="1123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0" name="円/楕円 29"/>
                <p:cNvSpPr/>
                <p:nvPr/>
              </p:nvSpPr>
              <p:spPr>
                <a:xfrm>
                  <a:off x="7310862" y="1994400"/>
                  <a:ext cx="138235" cy="1123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31" name="円/楕円 30"/>
                <p:cNvSpPr/>
                <p:nvPr/>
              </p:nvSpPr>
              <p:spPr>
                <a:xfrm>
                  <a:off x="7074478" y="1994400"/>
                  <a:ext cx="138235" cy="1123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32" name="円/楕円 31"/>
              <p:cNvSpPr/>
              <p:nvPr/>
            </p:nvSpPr>
            <p:spPr>
              <a:xfrm>
                <a:off x="7531640" y="3563680"/>
                <a:ext cx="138235" cy="11232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34" name="直線矢印コネクタ 33"/>
              <p:cNvCxnSpPr/>
              <p:nvPr/>
            </p:nvCxnSpPr>
            <p:spPr>
              <a:xfrm flipH="1" flipV="1">
                <a:off x="7313848" y="2807719"/>
                <a:ext cx="28538" cy="64923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 flipV="1">
                <a:off x="7592101" y="2829123"/>
                <a:ext cx="21404" cy="62783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4946649" y="3911866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4946649" y="5371139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上矢印 39"/>
              <p:cNvSpPr/>
              <p:nvPr/>
            </p:nvSpPr>
            <p:spPr>
              <a:xfrm>
                <a:off x="5366831" y="4994231"/>
                <a:ext cx="357560" cy="357541"/>
              </a:xfrm>
              <a:prstGeom prst="upArrow">
                <a:avLst/>
              </a:prstGeom>
              <a:solidFill>
                <a:srgbClr val="41D8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上矢印 40"/>
              <p:cNvSpPr/>
              <p:nvPr/>
            </p:nvSpPr>
            <p:spPr>
              <a:xfrm rot="10800000">
                <a:off x="5358945" y="3926060"/>
                <a:ext cx="357560" cy="476379"/>
              </a:xfrm>
              <a:prstGeom prst="upArrow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47" name="図形グループ 46"/>
              <p:cNvGrpSpPr/>
              <p:nvPr/>
            </p:nvGrpSpPr>
            <p:grpSpPr>
              <a:xfrm rot="16200000">
                <a:off x="6316216" y="2688712"/>
                <a:ext cx="694906" cy="731862"/>
                <a:chOff x="468529" y="468503"/>
                <a:chExt cx="694906" cy="731862"/>
              </a:xfrm>
              <a:effectLst/>
            </p:grpSpPr>
            <p:sp>
              <p:nvSpPr>
                <p:cNvPr id="43" name="フリーフォーム 42"/>
                <p:cNvSpPr/>
                <p:nvPr/>
              </p:nvSpPr>
              <p:spPr>
                <a:xfrm>
                  <a:off x="468529" y="46850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6" name="フリーフォーム 45"/>
                <p:cNvSpPr/>
                <p:nvPr/>
              </p:nvSpPr>
              <p:spPr>
                <a:xfrm>
                  <a:off x="768885" y="818167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9" name="図形グループ 48"/>
              <p:cNvGrpSpPr/>
              <p:nvPr/>
            </p:nvGrpSpPr>
            <p:grpSpPr>
              <a:xfrm rot="16200000">
                <a:off x="5605539" y="3284955"/>
                <a:ext cx="694906" cy="731862"/>
                <a:chOff x="468529" y="468503"/>
                <a:chExt cx="694906" cy="731862"/>
              </a:xfrm>
              <a:effectLst/>
            </p:grpSpPr>
            <p:sp>
              <p:nvSpPr>
                <p:cNvPr id="50" name="フリーフォーム 49"/>
                <p:cNvSpPr/>
                <p:nvPr/>
              </p:nvSpPr>
              <p:spPr>
                <a:xfrm>
                  <a:off x="468529" y="46850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1" name="フリーフォーム 50"/>
                <p:cNvSpPr/>
                <p:nvPr/>
              </p:nvSpPr>
              <p:spPr>
                <a:xfrm>
                  <a:off x="768885" y="818167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2" name="図形グループ 51"/>
              <p:cNvGrpSpPr/>
              <p:nvPr/>
            </p:nvGrpSpPr>
            <p:grpSpPr>
              <a:xfrm rot="15316969">
                <a:off x="6012418" y="3543865"/>
                <a:ext cx="694906" cy="731862"/>
                <a:chOff x="468529" y="468503"/>
                <a:chExt cx="694906" cy="731862"/>
              </a:xfrm>
              <a:effectLst/>
            </p:grpSpPr>
            <p:sp>
              <p:nvSpPr>
                <p:cNvPr id="53" name="フリーフォーム 52"/>
                <p:cNvSpPr/>
                <p:nvPr/>
              </p:nvSpPr>
              <p:spPr>
                <a:xfrm>
                  <a:off x="468529" y="46850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4" name="フリーフォーム 53"/>
                <p:cNvSpPr/>
                <p:nvPr/>
              </p:nvSpPr>
              <p:spPr>
                <a:xfrm>
                  <a:off x="768885" y="818167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5" name="図形グループ 54"/>
              <p:cNvGrpSpPr/>
              <p:nvPr/>
            </p:nvGrpSpPr>
            <p:grpSpPr>
              <a:xfrm rot="15684068">
                <a:off x="6596356" y="2771591"/>
                <a:ext cx="694906" cy="731862"/>
                <a:chOff x="468529" y="468503"/>
                <a:chExt cx="694906" cy="731862"/>
              </a:xfrm>
              <a:effectLst/>
            </p:grpSpPr>
            <p:sp>
              <p:nvSpPr>
                <p:cNvPr id="56" name="フリーフォーム 55"/>
                <p:cNvSpPr/>
                <p:nvPr/>
              </p:nvSpPr>
              <p:spPr>
                <a:xfrm>
                  <a:off x="468529" y="46850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7" name="フリーフォーム 56"/>
                <p:cNvSpPr/>
                <p:nvPr/>
              </p:nvSpPr>
              <p:spPr>
                <a:xfrm>
                  <a:off x="768885" y="818167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8" name="図形グループ 57"/>
              <p:cNvGrpSpPr/>
              <p:nvPr/>
            </p:nvGrpSpPr>
            <p:grpSpPr>
              <a:xfrm rot="15316969">
                <a:off x="5511345" y="4238740"/>
                <a:ext cx="694906" cy="731862"/>
                <a:chOff x="468529" y="468503"/>
                <a:chExt cx="694906" cy="731862"/>
              </a:xfrm>
              <a:effectLst/>
            </p:grpSpPr>
            <p:sp>
              <p:nvSpPr>
                <p:cNvPr id="59" name="フリーフォーム 58"/>
                <p:cNvSpPr/>
                <p:nvPr/>
              </p:nvSpPr>
              <p:spPr>
                <a:xfrm>
                  <a:off x="468529" y="46850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0" name="フリーフォーム 59"/>
                <p:cNvSpPr/>
                <p:nvPr/>
              </p:nvSpPr>
              <p:spPr>
                <a:xfrm>
                  <a:off x="768885" y="818167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41D8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3" name="円/楕円 62"/>
              <p:cNvSpPr/>
              <p:nvPr/>
            </p:nvSpPr>
            <p:spPr>
              <a:xfrm>
                <a:off x="5884172" y="4909484"/>
                <a:ext cx="138235" cy="1123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4" name="円/楕円 63"/>
              <p:cNvSpPr/>
              <p:nvPr/>
            </p:nvSpPr>
            <p:spPr>
              <a:xfrm>
                <a:off x="5621869" y="4909484"/>
                <a:ext cx="138235" cy="112320"/>
              </a:xfrm>
              <a:prstGeom prst="ellipse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円/楕円 64"/>
              <p:cNvSpPr/>
              <p:nvPr/>
            </p:nvSpPr>
            <p:spPr>
              <a:xfrm>
                <a:off x="5333646" y="4909484"/>
                <a:ext cx="138235" cy="112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6" name="円/楕円 65"/>
              <p:cNvSpPr/>
              <p:nvPr/>
            </p:nvSpPr>
            <p:spPr>
              <a:xfrm>
                <a:off x="5097262" y="4909484"/>
                <a:ext cx="138235" cy="112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2" name="円/楕円 71"/>
              <p:cNvSpPr/>
              <p:nvPr/>
            </p:nvSpPr>
            <p:spPr>
              <a:xfrm>
                <a:off x="5851003" y="4353915"/>
                <a:ext cx="138235" cy="112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3" name="円/楕円 72"/>
              <p:cNvSpPr/>
              <p:nvPr/>
            </p:nvSpPr>
            <p:spPr>
              <a:xfrm>
                <a:off x="5607320" y="4353914"/>
                <a:ext cx="138235" cy="1123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4916732" y="3027832"/>
                <a:ext cx="1405703" cy="400110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solidFill>
                      <a:srgbClr val="008000"/>
                    </a:solidFill>
                  </a:rPr>
                  <a:t>attraction</a:t>
                </a:r>
                <a:endParaRPr kumimoji="1" lang="ja-JP" altLang="en-US" sz="20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5914202" y="4510820"/>
                <a:ext cx="1255046" cy="4001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2D9E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srgbClr val="2D9EFF"/>
                    </a:solidFill>
                  </a:rPr>
                  <a:t>repulsion</a:t>
                </a:r>
                <a:endParaRPr kumimoji="1" lang="ja-JP" altLang="en-US" sz="2000" dirty="0">
                  <a:solidFill>
                    <a:srgbClr val="2D9EFF"/>
                  </a:solidFill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4350641" y="5503077"/>
                <a:ext cx="2561744" cy="1015663"/>
              </a:xfrm>
              <a:prstGeom prst="rect">
                <a:avLst/>
              </a:prstGeom>
              <a:solidFill>
                <a:srgbClr val="FFEC9E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s</a:t>
                </a:r>
                <a:r>
                  <a:rPr lang="en-US" altLang="ja-JP" sz="2000" dirty="0" smtClean="0"/>
                  <a:t>tronger excitation</a:t>
                </a:r>
              </a:p>
              <a:p>
                <a:pPr algn="ctr"/>
                <a:r>
                  <a:rPr kumimoji="1" lang="en-US" altLang="ja-JP" sz="2000" dirty="0" smtClean="0"/>
                  <a:t>i.e., more mixing</a:t>
                </a:r>
              </a:p>
              <a:p>
                <a:pPr algn="ctr"/>
                <a:r>
                  <a:rPr lang="ja-JP" altLang="en-US" sz="2000" dirty="0" smtClean="0"/>
                  <a:t>（</a:t>
                </a:r>
                <a:r>
                  <a:rPr lang="en-US" altLang="ja-JP" sz="2000" dirty="0" err="1" smtClean="0"/>
                  <a:t>prolate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 err="1" smtClean="0"/>
                  <a:t>superdef</a:t>
                </a:r>
                <a:r>
                  <a:rPr lang="en-US" altLang="ja-JP" sz="2000" dirty="0" smtClean="0"/>
                  <a:t>.</a:t>
                </a:r>
                <a:r>
                  <a:rPr lang="ja-JP" altLang="en-US" sz="2000" dirty="0" smtClean="0"/>
                  <a:t>）</a:t>
                </a:r>
                <a:endParaRPr kumimoji="1" lang="ja-JP" altLang="en-US" sz="2000" dirty="0"/>
              </a:p>
            </p:txBody>
          </p:sp>
          <p:sp>
            <p:nvSpPr>
              <p:cNvPr id="3" name="テキスト ボックス 2"/>
              <p:cNvSpPr txBox="1"/>
              <p:nvPr/>
            </p:nvSpPr>
            <p:spPr>
              <a:xfrm>
                <a:off x="4272118" y="4040720"/>
                <a:ext cx="696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0000"/>
                    </a:solidFill>
                  </a:rPr>
                  <a:t>f</a:t>
                </a:r>
                <a:r>
                  <a:rPr kumimoji="1" lang="en-US" altLang="ja-JP" baseline="-25000" dirty="0" smtClean="0">
                    <a:solidFill>
                      <a:srgbClr val="000000"/>
                    </a:solidFill>
                  </a:rPr>
                  <a:t>5/2</a:t>
                </a:r>
                <a:endParaRPr kumimoji="1" lang="ja-JP" alt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4283397" y="4949954"/>
                <a:ext cx="696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0000"/>
                    </a:solidFill>
                  </a:rPr>
                  <a:t>f</a:t>
                </a:r>
                <a:r>
                  <a:rPr kumimoji="1" lang="en-US" altLang="ja-JP" baseline="-25000" dirty="0" smtClean="0">
                    <a:solidFill>
                      <a:srgbClr val="000000"/>
                    </a:solidFill>
                  </a:rPr>
                  <a:t>7/2</a:t>
                </a:r>
                <a:endParaRPr kumimoji="1" lang="ja-JP" altLang="en-US" baseline="-25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0" name="直線コネクタ 79"/>
              <p:cNvCxnSpPr/>
              <p:nvPr/>
            </p:nvCxnSpPr>
            <p:spPr>
              <a:xfrm>
                <a:off x="6822053" y="3931344"/>
                <a:ext cx="12572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テキスト ボックス 78"/>
              <p:cNvSpPr txBox="1"/>
              <p:nvPr/>
            </p:nvSpPr>
            <p:spPr>
              <a:xfrm>
                <a:off x="7811580" y="2124509"/>
                <a:ext cx="7034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g</a:t>
                </a:r>
                <a:r>
                  <a:rPr kumimoji="1" lang="en-US" altLang="ja-JP" baseline="-25000" dirty="0" smtClean="0">
                    <a:solidFill>
                      <a:schemeClr val="tx1"/>
                    </a:solidFill>
                  </a:rPr>
                  <a:t>9/2</a:t>
                </a:r>
                <a:endParaRPr kumimoji="1" lang="ja-JP" altLang="en-US" baseline="-25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" name="図形グループ 4"/>
              <p:cNvGrpSpPr/>
              <p:nvPr/>
            </p:nvGrpSpPr>
            <p:grpSpPr>
              <a:xfrm>
                <a:off x="7276441" y="3866080"/>
                <a:ext cx="398436" cy="112320"/>
                <a:chOff x="7276441" y="3866080"/>
                <a:chExt cx="398436" cy="112320"/>
              </a:xfrm>
            </p:grpSpPr>
            <p:sp>
              <p:nvSpPr>
                <p:cNvPr id="25" name="円/楕円 24"/>
                <p:cNvSpPr/>
                <p:nvPr/>
              </p:nvSpPr>
              <p:spPr>
                <a:xfrm>
                  <a:off x="7276441" y="3866080"/>
                  <a:ext cx="138235" cy="1123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6" name="円/楕円 25"/>
                <p:cNvSpPr/>
                <p:nvPr/>
              </p:nvSpPr>
              <p:spPr>
                <a:xfrm>
                  <a:off x="7536642" y="3866080"/>
                  <a:ext cx="138235" cy="1123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81" name="テキスト ボックス 80"/>
              <p:cNvSpPr txBox="1"/>
              <p:nvPr/>
            </p:nvSpPr>
            <p:spPr>
              <a:xfrm>
                <a:off x="7495057" y="3957216"/>
                <a:ext cx="611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solidFill>
                      <a:schemeClr val="tx1"/>
                    </a:solidFill>
                  </a:rPr>
                  <a:t>f</a:t>
                </a:r>
                <a:r>
                  <a:rPr kumimoji="1" lang="en-US" altLang="ja-JP" sz="2000" baseline="-25000" dirty="0" smtClean="0">
                    <a:solidFill>
                      <a:schemeClr val="tx1"/>
                    </a:solidFill>
                  </a:rPr>
                  <a:t>5/2</a:t>
                </a:r>
                <a:endParaRPr kumimoji="1" lang="ja-JP" altLang="en-US" sz="2000" baseline="-25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テキスト ボックス 9"/>
          <p:cNvSpPr txBox="1"/>
          <p:nvPr/>
        </p:nvSpPr>
        <p:spPr>
          <a:xfrm>
            <a:off x="1652176" y="3057589"/>
            <a:ext cx="833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/>
                </a:solidFill>
              </a:rPr>
              <a:t>N=40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0572" y="2194560"/>
            <a:ext cx="113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normal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356822" y="2125038"/>
            <a:ext cx="2972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Type II Shell Evolution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5172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040118" y="1310467"/>
            <a:ext cx="5823516" cy="2080536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016866" y="3448833"/>
            <a:ext cx="5833255" cy="222535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dual S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7" y="202650"/>
            <a:ext cx="8862434" cy="563365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75236" y="472849"/>
            <a:ext cx="527157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Type I</a:t>
            </a:r>
            <a:r>
              <a:rPr kumimoji="1" lang="en-US" altLang="ja-JP" sz="2000" dirty="0" smtClean="0"/>
              <a:t> Shell Evolution : different isotopes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49309" y="3205655"/>
            <a:ext cx="6028739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Type II </a:t>
            </a:r>
            <a:r>
              <a:rPr kumimoji="1" lang="en-US" altLang="ja-JP" sz="2000" dirty="0" smtClean="0"/>
              <a:t>Shell Evolution : within the same nucleus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99307" y="6011938"/>
            <a:ext cx="95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: holes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4769608" y="6120018"/>
            <a:ext cx="202674" cy="189139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97512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ボックス 28"/>
          <p:cNvSpPr txBox="1"/>
          <p:nvPr/>
        </p:nvSpPr>
        <p:spPr>
          <a:xfrm>
            <a:off x="1067955" y="297596"/>
            <a:ext cx="709558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Shell evolutions in the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3D nuclear chart</a:t>
            </a:r>
            <a:r>
              <a:rPr kumimoji="1" lang="en-US" altLang="ja-JP" sz="2800" dirty="0" smtClean="0"/>
              <a:t>”</a:t>
            </a:r>
            <a:endParaRPr kumimoji="1" lang="ja-JP" altLang="en-US" sz="2800" dirty="0"/>
          </a:p>
        </p:txBody>
      </p:sp>
      <p:pic>
        <p:nvPicPr>
          <p:cNvPr id="2" name="図 1" descr="myNC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37" y="1980117"/>
            <a:ext cx="7303841" cy="3620582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V="1">
            <a:off x="1326811" y="1723648"/>
            <a:ext cx="0" cy="3475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9857" y="1425232"/>
            <a:ext cx="37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76516" y="995186"/>
            <a:ext cx="5042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</a:t>
            </a:r>
            <a:r>
              <a:rPr kumimoji="1" lang="en-US" altLang="ja-JP" dirty="0" smtClean="0">
                <a:solidFill>
                  <a:srgbClr val="FF0000"/>
                </a:solidFill>
              </a:rPr>
              <a:t> : configuration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 </a:t>
            </a:r>
            <a:r>
              <a:rPr kumimoji="1" lang="en-US" altLang="ja-JP" dirty="0" smtClean="0">
                <a:solidFill>
                  <a:srgbClr val="FF0000"/>
                </a:solidFill>
              </a:rPr>
              <a:t>(particle-hole excitation)   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5741553" y="2885662"/>
            <a:ext cx="9413" cy="57552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636198" y="3675853"/>
            <a:ext cx="28325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Type I Shell Evolution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5717981" y="3450648"/>
            <a:ext cx="948328" cy="13401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143315" y="2414496"/>
            <a:ext cx="3148217" cy="4271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Type II Shell Evolution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7198" y="5929548"/>
            <a:ext cx="747407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C=0 : naïve filling configuration -&gt; </a:t>
            </a:r>
            <a:r>
              <a:rPr kumimoji="1" lang="en-US" altLang="ja-JP" dirty="0" smtClean="0">
                <a:solidFill>
                  <a:srgbClr val="FF0000"/>
                </a:solidFill>
              </a:rPr>
              <a:t>2D nuclear chart 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5295900" y="3463348"/>
            <a:ext cx="460181" cy="54985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07644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テキスト ボックス 1"/>
          <p:cNvSpPr txBox="1">
            <a:spLocks noChangeArrowheads="1"/>
          </p:cNvSpPr>
          <p:nvPr/>
        </p:nvSpPr>
        <p:spPr bwMode="auto">
          <a:xfrm>
            <a:off x="1339850" y="100013"/>
            <a:ext cx="6551613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/>
              <a:t>Difference between stable and exotic nuclei</a:t>
            </a:r>
            <a:endParaRPr lang="ja-JP" altLang="en-US"/>
          </a:p>
        </p:txBody>
      </p:sp>
      <p:sp>
        <p:nvSpPr>
          <p:cNvPr id="18434" name="テキスト ボックス 2"/>
          <p:cNvSpPr txBox="1">
            <a:spLocks noChangeArrowheads="1"/>
          </p:cNvSpPr>
          <p:nvPr/>
        </p:nvSpPr>
        <p:spPr bwMode="auto">
          <a:xfrm>
            <a:off x="527050" y="1339850"/>
            <a:ext cx="1411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/>
              <a:t>life time </a:t>
            </a:r>
            <a:endParaRPr lang="ja-JP" altLang="en-US"/>
          </a:p>
        </p:txBody>
      </p:sp>
      <p:sp>
        <p:nvSpPr>
          <p:cNvPr id="18435" name="テキスト ボックス 3"/>
          <p:cNvSpPr txBox="1">
            <a:spLocks noChangeArrowheads="1"/>
          </p:cNvSpPr>
          <p:nvPr/>
        </p:nvSpPr>
        <p:spPr bwMode="auto">
          <a:xfrm>
            <a:off x="2741613" y="1339850"/>
            <a:ext cx="229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/>
              <a:t>infinite or long</a:t>
            </a:r>
            <a:endParaRPr lang="ja-JP" altLang="en-US"/>
          </a:p>
        </p:txBody>
      </p:sp>
      <p:sp>
        <p:nvSpPr>
          <p:cNvPr id="18436" name="テキスト ボックス 4"/>
          <p:cNvSpPr txBox="1">
            <a:spLocks noChangeArrowheads="1"/>
          </p:cNvSpPr>
          <p:nvPr/>
        </p:nvSpPr>
        <p:spPr bwMode="auto">
          <a:xfrm>
            <a:off x="6843713" y="1316038"/>
            <a:ext cx="966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/>
              <a:t>short</a:t>
            </a:r>
            <a:endParaRPr lang="ja-JP" altLang="en-US"/>
          </a:p>
        </p:txBody>
      </p:sp>
      <p:sp>
        <p:nvSpPr>
          <p:cNvPr id="18437" name="テキスト ボックス 5"/>
          <p:cNvSpPr txBox="1">
            <a:spLocks noChangeArrowheads="1"/>
          </p:cNvSpPr>
          <p:nvPr/>
        </p:nvSpPr>
        <p:spPr bwMode="auto">
          <a:xfrm>
            <a:off x="471488" y="2017713"/>
            <a:ext cx="124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>
                <a:solidFill>
                  <a:srgbClr val="376092"/>
                </a:solidFill>
              </a:rPr>
              <a:t>number</a:t>
            </a:r>
            <a:endParaRPr lang="ja-JP" altLang="en-US">
              <a:solidFill>
                <a:srgbClr val="376092"/>
              </a:solidFill>
            </a:endParaRPr>
          </a:p>
        </p:txBody>
      </p:sp>
      <p:sp>
        <p:nvSpPr>
          <p:cNvPr id="18438" name="テキスト ボックス 6"/>
          <p:cNvSpPr txBox="1">
            <a:spLocks noChangeArrowheads="1"/>
          </p:cNvSpPr>
          <p:nvPr/>
        </p:nvSpPr>
        <p:spPr bwMode="auto">
          <a:xfrm>
            <a:off x="3201988" y="2030413"/>
            <a:ext cx="93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>
                <a:solidFill>
                  <a:srgbClr val="376092"/>
                </a:solidFill>
              </a:rPr>
              <a:t>~300</a:t>
            </a:r>
            <a:endParaRPr lang="ja-JP" altLang="en-US">
              <a:solidFill>
                <a:srgbClr val="37609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16650" y="2005013"/>
            <a:ext cx="21939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7000 </a:t>
            </a:r>
            <a:r>
              <a:rPr lang="en-US" altLang="ja-JP" dirty="0">
                <a:solidFill>
                  <a:srgbClr val="376092"/>
                </a:solidFill>
              </a:rPr>
              <a:t>~ 10000</a:t>
            </a:r>
            <a:endParaRPr lang="ja-JP" altLang="en-US" dirty="0">
              <a:solidFill>
                <a:srgbClr val="376092"/>
              </a:solidFill>
            </a:endParaRPr>
          </a:p>
        </p:txBody>
      </p:sp>
      <p:sp>
        <p:nvSpPr>
          <p:cNvPr id="18440" name="テキスト ボックス 8"/>
          <p:cNvSpPr txBox="1">
            <a:spLocks noChangeArrowheads="1"/>
          </p:cNvSpPr>
          <p:nvPr/>
        </p:nvSpPr>
        <p:spPr bwMode="auto">
          <a:xfrm>
            <a:off x="496518" y="2627477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3366FF"/>
                </a:solidFill>
              </a:rPr>
              <a:t>properties</a:t>
            </a:r>
            <a:endParaRPr lang="ja-JP" altLang="en-US" dirty="0">
              <a:solidFill>
                <a:srgbClr val="3366FF"/>
              </a:solidFill>
            </a:endParaRPr>
          </a:p>
        </p:txBody>
      </p:sp>
      <p:sp>
        <p:nvSpPr>
          <p:cNvPr id="18441" name="テキスト ボックス 9"/>
          <p:cNvSpPr txBox="1">
            <a:spLocks noChangeArrowheads="1"/>
          </p:cNvSpPr>
          <p:nvPr/>
        </p:nvSpPr>
        <p:spPr bwMode="auto">
          <a:xfrm>
            <a:off x="2418980" y="2954027"/>
            <a:ext cx="3025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218DFF"/>
                </a:solidFill>
              </a:rPr>
              <a:t>constant inside </a:t>
            </a:r>
          </a:p>
          <a:p>
            <a:r>
              <a:rPr lang="en-US" altLang="ja-JP" dirty="0">
                <a:solidFill>
                  <a:srgbClr val="218DFF"/>
                </a:solidFill>
              </a:rPr>
              <a:t>(density saturation) </a:t>
            </a:r>
            <a:endParaRPr lang="ja-JP" altLang="en-US" dirty="0">
              <a:solidFill>
                <a:srgbClr val="218DFF"/>
              </a:solidFill>
            </a:endParaRPr>
          </a:p>
        </p:txBody>
      </p:sp>
      <p:sp>
        <p:nvSpPr>
          <p:cNvPr id="18442" name="テキスト ボックス 10"/>
          <p:cNvSpPr txBox="1">
            <a:spLocks noChangeArrowheads="1"/>
          </p:cNvSpPr>
          <p:nvPr/>
        </p:nvSpPr>
        <p:spPr bwMode="auto">
          <a:xfrm>
            <a:off x="697759" y="3094840"/>
            <a:ext cx="1236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218DFF"/>
                </a:solidFill>
              </a:rPr>
              <a:t>density</a:t>
            </a:r>
            <a:endParaRPr lang="ja-JP" altLang="en-US" dirty="0">
              <a:solidFill>
                <a:srgbClr val="218DFF"/>
              </a:solidFill>
            </a:endParaRPr>
          </a:p>
        </p:txBody>
      </p:sp>
      <p:sp>
        <p:nvSpPr>
          <p:cNvPr id="18443" name="テキスト ボックス 11"/>
          <p:cNvSpPr txBox="1">
            <a:spLocks noChangeArrowheads="1"/>
          </p:cNvSpPr>
          <p:nvPr/>
        </p:nvSpPr>
        <p:spPr bwMode="auto">
          <a:xfrm>
            <a:off x="5925291" y="2952811"/>
            <a:ext cx="3011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218DFF"/>
                </a:solidFill>
              </a:rPr>
              <a:t>low-density surface</a:t>
            </a:r>
          </a:p>
          <a:p>
            <a:r>
              <a:rPr lang="en-US" altLang="ja-JP" dirty="0">
                <a:solidFill>
                  <a:srgbClr val="218DFF"/>
                </a:solidFill>
              </a:rPr>
              <a:t> (</a:t>
            </a:r>
            <a:r>
              <a:rPr lang="en-US" altLang="ja-JP" dirty="0">
                <a:solidFill>
                  <a:srgbClr val="FF00FF"/>
                </a:solidFill>
              </a:rPr>
              <a:t>halo, skin</a:t>
            </a:r>
            <a:r>
              <a:rPr lang="en-US" altLang="ja-JP" dirty="0">
                <a:solidFill>
                  <a:srgbClr val="218DFF"/>
                </a:solidFill>
              </a:rPr>
              <a:t>)</a:t>
            </a:r>
            <a:endParaRPr lang="ja-JP" altLang="en-US" dirty="0">
              <a:solidFill>
                <a:srgbClr val="218DFF"/>
              </a:solidFill>
            </a:endParaRPr>
          </a:p>
        </p:txBody>
      </p:sp>
      <p:sp>
        <p:nvSpPr>
          <p:cNvPr id="18444" name="テキスト ボックス 12"/>
          <p:cNvSpPr txBox="1">
            <a:spLocks noChangeArrowheads="1"/>
          </p:cNvSpPr>
          <p:nvPr/>
        </p:nvSpPr>
        <p:spPr bwMode="auto">
          <a:xfrm>
            <a:off x="734749" y="4145455"/>
            <a:ext cx="849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/>
              <a:t>shell</a:t>
            </a:r>
            <a:endParaRPr lang="ja-JP" altLang="en-US" dirty="0"/>
          </a:p>
        </p:txBody>
      </p:sp>
      <p:sp>
        <p:nvSpPr>
          <p:cNvPr id="18445" name="テキスト ボックス 13"/>
          <p:cNvSpPr txBox="1">
            <a:spLocks noChangeArrowheads="1"/>
          </p:cNvSpPr>
          <p:nvPr/>
        </p:nvSpPr>
        <p:spPr bwMode="auto">
          <a:xfrm>
            <a:off x="2418240" y="3997550"/>
            <a:ext cx="31543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/>
              <a:t>same magic numbers</a:t>
            </a:r>
          </a:p>
          <a:p>
            <a:r>
              <a:rPr lang="en-US" altLang="ja-JP" dirty="0"/>
              <a:t>(2,8,20,28, …  </a:t>
            </a:r>
            <a:r>
              <a:rPr lang="en-US" altLang="ja-JP" sz="2000" dirty="0">
                <a:solidFill>
                  <a:schemeClr val="tx1"/>
                </a:solidFill>
              </a:rPr>
              <a:t>(</a:t>
            </a:r>
            <a:r>
              <a:rPr lang="en-US" altLang="ja-JP" sz="2000" i="1" dirty="0">
                <a:solidFill>
                  <a:schemeClr val="tx1"/>
                </a:solidFill>
              </a:rPr>
              <a:t>1949)</a:t>
            </a:r>
            <a:r>
              <a:rPr lang="en-US" altLang="ja-JP" dirty="0"/>
              <a:t>)</a:t>
            </a:r>
          </a:p>
        </p:txBody>
      </p:sp>
      <p:sp>
        <p:nvSpPr>
          <p:cNvPr id="18446" name="テキスト ボックス 15"/>
          <p:cNvSpPr txBox="1">
            <a:spLocks noChangeArrowheads="1"/>
          </p:cNvSpPr>
          <p:nvPr/>
        </p:nvSpPr>
        <p:spPr bwMode="auto">
          <a:xfrm>
            <a:off x="6103781" y="4143971"/>
            <a:ext cx="221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FF"/>
                </a:solidFill>
              </a:rPr>
              <a:t>shell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evolution</a:t>
            </a:r>
            <a:endParaRPr lang="ja-JP" altLang="en-US" dirty="0">
              <a:solidFill>
                <a:srgbClr val="FF00FF"/>
              </a:solidFill>
            </a:endParaRPr>
          </a:p>
        </p:txBody>
      </p:sp>
      <p:sp>
        <p:nvSpPr>
          <p:cNvPr id="18447" name="テキスト ボックス 16"/>
          <p:cNvSpPr txBox="1">
            <a:spLocks noChangeArrowheads="1"/>
          </p:cNvSpPr>
          <p:nvPr/>
        </p:nvSpPr>
        <p:spPr bwMode="auto">
          <a:xfrm>
            <a:off x="710090" y="5272951"/>
            <a:ext cx="1001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1124FF"/>
                </a:solidFill>
              </a:rPr>
              <a:t>shape</a:t>
            </a:r>
            <a:endParaRPr lang="ja-JP" altLang="en-US" dirty="0">
              <a:solidFill>
                <a:srgbClr val="1124FF"/>
              </a:solidFill>
            </a:endParaRPr>
          </a:p>
        </p:txBody>
      </p:sp>
      <p:sp>
        <p:nvSpPr>
          <p:cNvPr id="18459" name="テキスト ボックス 17"/>
          <p:cNvSpPr txBox="1">
            <a:spLocks noChangeArrowheads="1"/>
          </p:cNvSpPr>
          <p:nvPr/>
        </p:nvSpPr>
        <p:spPr bwMode="auto">
          <a:xfrm>
            <a:off x="2428239" y="5583159"/>
            <a:ext cx="32688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solidFill>
                  <a:srgbClr val="1124FF"/>
                </a:solidFill>
              </a:rPr>
              <a:t>shape phase transition (?)</a:t>
            </a:r>
          </a:p>
          <a:p>
            <a:r>
              <a:rPr lang="en-US" altLang="ja-JP" sz="2000" dirty="0" smtClean="0">
                <a:solidFill>
                  <a:srgbClr val="1124FF"/>
                </a:solidFill>
              </a:rPr>
              <a:t>shape coexistence</a:t>
            </a:r>
            <a:r>
              <a:rPr lang="en-US" altLang="ja-JP" dirty="0" smtClean="0">
                <a:solidFill>
                  <a:srgbClr val="1124FF"/>
                </a:solidFill>
              </a:rPr>
              <a:t> </a:t>
            </a:r>
            <a:endParaRPr lang="en-US" altLang="ja-JP" dirty="0">
              <a:solidFill>
                <a:srgbClr val="1124FF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540677" y="5072082"/>
            <a:ext cx="1622425" cy="584201"/>
            <a:chOff x="2528347" y="5269346"/>
            <a:chExt cx="1622425" cy="584201"/>
          </a:xfrm>
        </p:grpSpPr>
        <p:sp>
          <p:nvSpPr>
            <p:cNvPr id="19" name="スマイル 18"/>
            <p:cNvSpPr/>
            <p:nvPr/>
          </p:nvSpPr>
          <p:spPr bwMode="auto">
            <a:xfrm>
              <a:off x="2528347" y="5369359"/>
              <a:ext cx="349250" cy="347662"/>
            </a:xfrm>
            <a:prstGeom prst="smileyFace">
              <a:avLst/>
            </a:prstGeom>
            <a:noFill/>
            <a:ln w="28575" cmpd="sng">
              <a:solidFill>
                <a:srgbClr val="EA2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20" name="スマイル 19"/>
            <p:cNvSpPr/>
            <p:nvPr/>
          </p:nvSpPr>
          <p:spPr bwMode="auto">
            <a:xfrm>
              <a:off x="3487197" y="5396346"/>
              <a:ext cx="663575" cy="349250"/>
            </a:xfrm>
            <a:prstGeom prst="smileyFace">
              <a:avLst/>
            </a:prstGeom>
            <a:noFill/>
            <a:ln w="28575" cmpd="sng">
              <a:solidFill>
                <a:srgbClr val="EA2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  <p:sp>
          <p:nvSpPr>
            <p:cNvPr id="21" name="スマイル 20"/>
            <p:cNvSpPr/>
            <p:nvPr/>
          </p:nvSpPr>
          <p:spPr bwMode="auto">
            <a:xfrm>
              <a:off x="3014122" y="5269346"/>
              <a:ext cx="349250" cy="584201"/>
            </a:xfrm>
            <a:prstGeom prst="smileyFace">
              <a:avLst/>
            </a:prstGeom>
            <a:noFill/>
            <a:ln w="28575" cmpd="sng">
              <a:solidFill>
                <a:srgbClr val="EA23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/>
            </a:p>
          </p:txBody>
        </p:sp>
      </p:grpSp>
      <p:sp>
        <p:nvSpPr>
          <p:cNvPr id="18449" name="テキスト ボックス 21"/>
          <p:cNvSpPr txBox="1">
            <a:spLocks noChangeArrowheads="1"/>
          </p:cNvSpPr>
          <p:nvPr/>
        </p:nvSpPr>
        <p:spPr bwMode="auto">
          <a:xfrm>
            <a:off x="6985831" y="5257015"/>
            <a:ext cx="426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3600" dirty="0" smtClean="0">
                <a:solidFill>
                  <a:srgbClr val="FF0000"/>
                </a:solidFill>
              </a:rPr>
              <a:t>?</a:t>
            </a:r>
            <a:endParaRPr lang="en-US" altLang="ja-JP" sz="36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3"/>
          <p:cNvSpPr txBox="1">
            <a:spLocks noChangeArrowheads="1"/>
          </p:cNvSpPr>
          <p:nvPr/>
        </p:nvSpPr>
        <p:spPr bwMode="auto">
          <a:xfrm>
            <a:off x="2836863" y="731838"/>
            <a:ext cx="1982787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dirty="0" smtClean="0"/>
              <a:t>stable nuclei</a:t>
            </a:r>
            <a:endParaRPr lang="ja-JP" altLang="en-US" dirty="0" smtClean="0"/>
          </a:p>
        </p:txBody>
      </p:sp>
      <p:sp>
        <p:nvSpPr>
          <p:cNvPr id="18451" name="テキスト ボックス 3"/>
          <p:cNvSpPr txBox="1">
            <a:spLocks noChangeArrowheads="1"/>
          </p:cNvSpPr>
          <p:nvPr/>
        </p:nvSpPr>
        <p:spPr bwMode="auto">
          <a:xfrm>
            <a:off x="6362700" y="731838"/>
            <a:ext cx="1997075" cy="460375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/>
              <a:t>exotic nuclei</a:t>
            </a:r>
            <a:endParaRPr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>
            <a:off x="330200" y="1263650"/>
            <a:ext cx="866457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2228850" y="634629"/>
            <a:ext cx="0" cy="5716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792788" y="625475"/>
            <a:ext cx="0" cy="571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30200" y="654050"/>
            <a:ext cx="0" cy="571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974138" y="606425"/>
            <a:ext cx="0" cy="571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320675" y="6346825"/>
            <a:ext cx="866457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311150" y="622300"/>
            <a:ext cx="866457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8670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04154" y="2583104"/>
            <a:ext cx="7237524" cy="3994592"/>
            <a:chOff x="604153" y="2257540"/>
            <a:chExt cx="7456813" cy="4474088"/>
          </a:xfrm>
        </p:grpSpPr>
        <p:pic>
          <p:nvPicPr>
            <p:cNvPr id="2" name="図 1" descr="esp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53" y="2257540"/>
              <a:ext cx="7456813" cy="4474088"/>
            </a:xfrm>
            <a:prstGeom prst="rect">
              <a:avLst/>
            </a:prstGeom>
          </p:spPr>
        </p:pic>
        <p:sp>
          <p:nvSpPr>
            <p:cNvPr id="3" name="左右矢印 2"/>
            <p:cNvSpPr/>
            <p:nvPr/>
          </p:nvSpPr>
          <p:spPr>
            <a:xfrm rot="5400000">
              <a:off x="1017231" y="4987057"/>
              <a:ext cx="1615129" cy="320563"/>
            </a:xfrm>
            <a:prstGeom prst="leftRightArrow">
              <a:avLst>
                <a:gd name="adj1" fmla="val 34615"/>
                <a:gd name="adj2" fmla="val 50000"/>
              </a:avLst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左右矢印 3"/>
            <p:cNvSpPr/>
            <p:nvPr/>
          </p:nvSpPr>
          <p:spPr>
            <a:xfrm rot="5400000">
              <a:off x="3582297" y="4909144"/>
              <a:ext cx="1154503" cy="320563"/>
            </a:xfrm>
            <a:prstGeom prst="leftRightArrow">
              <a:avLst>
                <a:gd name="adj1" fmla="val 34615"/>
                <a:gd name="adj2" fmla="val 50000"/>
              </a:avLst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 descr="fig4_occ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5" y="101061"/>
            <a:ext cx="5212080" cy="2328672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5523198" y="1093789"/>
            <a:ext cx="295913" cy="308225"/>
          </a:xfrm>
          <a:prstGeom prst="ellipse">
            <a:avLst/>
          </a:prstGeom>
          <a:noFill/>
          <a:ln w="38100" cmpd="sng">
            <a:solidFill>
              <a:srgbClr val="FF1BF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890886" y="5326123"/>
            <a:ext cx="2042282" cy="16783"/>
          </a:xfrm>
          <a:prstGeom prst="straightConnector1">
            <a:avLst/>
          </a:prstGeom>
          <a:ln w="76200" cmpd="sng">
            <a:solidFill>
              <a:srgbClr val="FF1BF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6412" y="2484970"/>
            <a:ext cx="4008830" cy="400110"/>
          </a:xfrm>
          <a:prstGeom prst="rect">
            <a:avLst/>
          </a:prstGeom>
          <a:solidFill>
            <a:srgbClr val="FFF48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Effective single-particle energy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53" y="670906"/>
            <a:ext cx="4420590" cy="193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522402" y="110961"/>
            <a:ext cx="1549034" cy="646331"/>
          </a:xfrm>
          <a:prstGeom prst="rect">
            <a:avLst/>
          </a:prstGeom>
          <a:solidFill>
            <a:srgbClr val="FFF48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effect of</a:t>
            </a:r>
          </a:p>
          <a:p>
            <a:r>
              <a:rPr lang="en-US" altLang="ja-JP" sz="1800" dirty="0" smtClean="0"/>
              <a:t>tensor force</a:t>
            </a:r>
            <a:endParaRPr kumimoji="1" lang="ja-JP" altLang="en-US" sz="1800" dirty="0"/>
          </a:p>
        </p:txBody>
      </p:sp>
      <p:pic>
        <p:nvPicPr>
          <p:cNvPr id="13" name="図 12" descr="pes_natu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93" y="2715556"/>
            <a:ext cx="3845275" cy="384527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485863" y="2810074"/>
            <a:ext cx="486419" cy="3269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082421" y="1479479"/>
            <a:ext cx="2478265" cy="3748012"/>
          </a:xfrm>
          <a:prstGeom prst="straightConnector1">
            <a:avLst/>
          </a:prstGeom>
          <a:ln w="19050" cmpd="sng">
            <a:solidFill>
              <a:srgbClr val="FF1BF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上カーブ矢印 14"/>
          <p:cNvSpPr/>
          <p:nvPr/>
        </p:nvSpPr>
        <p:spPr>
          <a:xfrm rot="799180">
            <a:off x="1673566" y="5563188"/>
            <a:ext cx="5111265" cy="625792"/>
          </a:xfrm>
          <a:prstGeom prst="curvedUpArrow">
            <a:avLst>
              <a:gd name="adj1" fmla="val 25000"/>
              <a:gd name="adj2" fmla="val 66831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4123131" y="4714981"/>
            <a:ext cx="3429874" cy="20383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10957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68_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6" y="733916"/>
            <a:ext cx="4547715" cy="3038153"/>
          </a:xfrm>
          <a:prstGeom prst="rect">
            <a:avLst/>
          </a:prstGeom>
        </p:spPr>
      </p:pic>
      <p:pic>
        <p:nvPicPr>
          <p:cNvPr id="3" name="図 2" descr="pes_na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15" y="105965"/>
            <a:ext cx="2958710" cy="29587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25112" y="152017"/>
            <a:ext cx="584940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Stability of local minimum and the </a:t>
            </a:r>
            <a:r>
              <a:rPr kumimoji="1" lang="en-US" altLang="ja-JP" sz="2000" dirty="0" smtClean="0"/>
              <a:t>tensor force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266" y="3809166"/>
            <a:ext cx="4746798" cy="2667397"/>
          </a:xfrm>
          <a:prstGeom prst="rect">
            <a:avLst/>
          </a:prstGeom>
          <a:solidFill>
            <a:srgbClr val="D3FFC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Green line </a:t>
            </a:r>
            <a:r>
              <a:rPr kumimoji="1"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proton-neutron monopole interactions</a:t>
            </a:r>
          </a:p>
          <a:p>
            <a:pPr>
              <a:lnSpc>
                <a:spcPct val="120000"/>
              </a:lnSpc>
            </a:pPr>
            <a:r>
              <a:rPr lang="en-US" altLang="ja-JP" sz="2000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5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/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2</a:t>
            </a:r>
            <a:r>
              <a:rPr lang="en-US" altLang="ja-JP" sz="2000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–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g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9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/2</a:t>
            </a:r>
            <a:r>
              <a:rPr lang="en-US" altLang="ja-JP" sz="2000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endParaRPr lang="en-US" altLang="ja-JP" sz="2000" baseline="-25000" dirty="0" smtClean="0">
              <a:solidFill>
                <a:srgbClr val="008300"/>
              </a:solidFill>
              <a:latin typeface="Palatino Linotype"/>
              <a:cs typeface="Palatino Linotype"/>
            </a:endParaRPr>
          </a:p>
          <a:p>
            <a:pPr>
              <a:lnSpc>
                <a:spcPct val="120000"/>
              </a:lnSpc>
            </a:pPr>
            <a:r>
              <a:rPr lang="en-US" altLang="ja-JP" sz="2000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f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7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/2 </a:t>
            </a: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–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g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9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/2</a:t>
            </a:r>
            <a:r>
              <a:rPr lang="en-US" altLang="ja-JP" sz="2000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endParaRPr lang="en-US" altLang="ja-JP" sz="2000" baseline="-25000" dirty="0" smtClean="0">
              <a:solidFill>
                <a:srgbClr val="008300"/>
              </a:solidFill>
              <a:latin typeface="Palatino Linotype"/>
              <a:cs typeface="Palatino Linotype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so that </a:t>
            </a:r>
            <a:r>
              <a:rPr lang="en-US" altLang="ja-JP" sz="2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proton </a:t>
            </a:r>
            <a:r>
              <a:rPr lang="en-US" altLang="ja-JP" sz="2000" b="1" i="1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7/</a:t>
            </a:r>
            <a:r>
              <a:rPr lang="en-US" altLang="ja-JP" sz="2000" b="1" baseline="-25000" dirty="0">
                <a:solidFill>
                  <a:srgbClr val="FF0000"/>
                </a:solidFill>
                <a:latin typeface="Palatino Linotype"/>
                <a:cs typeface="Palatino Linotype"/>
              </a:rPr>
              <a:t>2</a:t>
            </a:r>
            <a:r>
              <a:rPr lang="en-US" altLang="ja-JP" sz="2000" baseline="-25000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Palatino Linotype"/>
                <a:cs typeface="Palatino Linotype"/>
              </a:rPr>
              <a:t>– </a:t>
            </a:r>
            <a:r>
              <a:rPr lang="en-US" altLang="ja-JP" sz="2000" b="1" i="1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5</a:t>
            </a:r>
            <a:r>
              <a:rPr lang="en-US" altLang="ja-JP" sz="2000" b="1" baseline="-25000" dirty="0">
                <a:solidFill>
                  <a:srgbClr val="FF0000"/>
                </a:solidFill>
                <a:latin typeface="Palatino Linotype"/>
                <a:cs typeface="Palatino Linotype"/>
              </a:rPr>
              <a:t>/2</a:t>
            </a:r>
            <a:r>
              <a:rPr lang="en-US" altLang="ja-JP" sz="2000" baseline="-25000" dirty="0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splitting is NOT </a:t>
            </a:r>
            <a:r>
              <a:rPr lang="en-US" altLang="ja-JP" sz="2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changed due to the </a:t>
            </a:r>
            <a:r>
              <a:rPr lang="en-US" altLang="ja-JP" sz="2000" b="1" i="1" dirty="0">
                <a:solidFill>
                  <a:srgbClr val="FF0000"/>
                </a:solidFill>
                <a:latin typeface="Palatino Linotype"/>
                <a:cs typeface="Palatino Linotype"/>
              </a:rPr>
              <a:t>g</a:t>
            </a:r>
            <a:r>
              <a:rPr lang="en-US" altLang="ja-JP" sz="2000" b="1" baseline="-25000" dirty="0">
                <a:solidFill>
                  <a:srgbClr val="FF0000"/>
                </a:solidFill>
                <a:latin typeface="Palatino Linotype"/>
                <a:cs typeface="Palatino Linotype"/>
              </a:rPr>
              <a:t>9/2</a:t>
            </a:r>
            <a:r>
              <a:rPr lang="en-US" altLang="ja-JP" sz="2000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 occupation</a:t>
            </a: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.</a:t>
            </a:r>
          </a:p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Same for </a:t>
            </a:r>
            <a:r>
              <a:rPr lang="en-US" altLang="ja-JP" sz="2000" b="1" i="1" dirty="0">
                <a:solidFill>
                  <a:srgbClr val="0083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5/2</a:t>
            </a:r>
            <a:r>
              <a:rPr lang="en-US" altLang="ja-JP" sz="2000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dirty="0">
                <a:solidFill>
                  <a:srgbClr val="008300"/>
                </a:solidFill>
                <a:latin typeface="Palatino Linotype"/>
                <a:cs typeface="Palatino Linotype"/>
              </a:rPr>
              <a:t>–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5/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2</a:t>
            </a:r>
            <a:r>
              <a:rPr lang="en-US" altLang="ja-JP" sz="2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,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7/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2</a:t>
            </a:r>
            <a:r>
              <a:rPr lang="en-US" altLang="ja-JP" sz="2000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lang="en-US" altLang="ja-JP" sz="2000" dirty="0">
                <a:solidFill>
                  <a:srgbClr val="008300"/>
                </a:solidFill>
                <a:latin typeface="Palatino Linotype"/>
                <a:cs typeface="Palatino Linotype"/>
              </a:rPr>
              <a:t>– </a:t>
            </a:r>
            <a:r>
              <a:rPr lang="en-US" altLang="ja-JP" sz="2000" b="1" i="1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f</a:t>
            </a:r>
            <a:r>
              <a:rPr lang="en-US" altLang="ja-JP" sz="2000" b="1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5/</a:t>
            </a:r>
            <a:r>
              <a:rPr lang="en-US" altLang="ja-JP" sz="2000" b="1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2</a:t>
            </a:r>
            <a:r>
              <a:rPr lang="en-US" altLang="ja-JP" sz="2000" baseline="-25000" dirty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kumimoji="1"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r>
              <a:rPr kumimoji="1" lang="en-US" altLang="ja-JP" sz="2000" baseline="-25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 </a:t>
            </a:r>
            <a:endParaRPr kumimoji="1" lang="ja-JP" altLang="en-US" sz="2000" baseline="-25000" dirty="0">
              <a:solidFill>
                <a:srgbClr val="008300"/>
              </a:solidFill>
              <a:latin typeface="Palatino Linotype"/>
              <a:cs typeface="Palatino Linotyp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08915" y="4733415"/>
            <a:ext cx="2975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8300"/>
                </a:solidFill>
                <a:latin typeface="Palatino Linotype"/>
                <a:cs typeface="Palatino Linotype"/>
              </a:rPr>
              <a:t>a</a:t>
            </a:r>
            <a:r>
              <a:rPr lang="en-US" altLang="ja-JP" sz="20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re reset to their average </a:t>
            </a:r>
            <a:endParaRPr kumimoji="1" lang="ja-JP" altLang="en-US" sz="2000" b="1" dirty="0">
              <a:solidFill>
                <a:srgbClr val="008300"/>
              </a:solidFill>
              <a:latin typeface="Palatino Linotype"/>
              <a:cs typeface="Palatino Linotype"/>
            </a:endParaRPr>
          </a:p>
        </p:txBody>
      </p:sp>
      <p:grpSp>
        <p:nvGrpSpPr>
          <p:cNvPr id="75" name="図形グループ 74"/>
          <p:cNvGrpSpPr/>
          <p:nvPr/>
        </p:nvGrpSpPr>
        <p:grpSpPr>
          <a:xfrm>
            <a:off x="1435316" y="4810381"/>
            <a:ext cx="347939" cy="372003"/>
            <a:chOff x="5232756" y="2270500"/>
            <a:chExt cx="283792" cy="295432"/>
          </a:xfrm>
        </p:grpSpPr>
        <p:cxnSp>
          <p:nvCxnSpPr>
            <p:cNvPr id="72" name="直線コネクタ 71"/>
            <p:cNvCxnSpPr/>
            <p:nvPr/>
          </p:nvCxnSpPr>
          <p:spPr>
            <a:xfrm>
              <a:off x="5234306" y="2270500"/>
              <a:ext cx="282242" cy="153932"/>
            </a:xfrm>
            <a:prstGeom prst="line">
              <a:avLst/>
            </a:prstGeom>
            <a:ln w="38100" cmpd="sng">
              <a:solidFill>
                <a:srgbClr val="008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V="1">
              <a:off x="5232756" y="2412000"/>
              <a:ext cx="282242" cy="153932"/>
            </a:xfrm>
            <a:prstGeom prst="line">
              <a:avLst/>
            </a:prstGeom>
            <a:ln w="38100" cmpd="sng">
              <a:solidFill>
                <a:srgbClr val="008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正方形/長方形 21"/>
          <p:cNvSpPr/>
          <p:nvPr/>
        </p:nvSpPr>
        <p:spPr>
          <a:xfrm>
            <a:off x="4882926" y="3322370"/>
            <a:ext cx="4389366" cy="3176455"/>
          </a:xfrm>
          <a:prstGeom prst="rect">
            <a:avLst/>
          </a:prstGeom>
          <a:solidFill>
            <a:srgbClr val="C1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7532155" y="3664088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623155" y="5408652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623155" y="5965765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7446000" y="4292644"/>
            <a:ext cx="1368595" cy="21676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7943430" y="4559430"/>
            <a:ext cx="138235" cy="1123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8" name="図形グループ 27"/>
          <p:cNvGrpSpPr/>
          <p:nvPr/>
        </p:nvGrpSpPr>
        <p:grpSpPr>
          <a:xfrm>
            <a:off x="7680425" y="3607590"/>
            <a:ext cx="925145" cy="112320"/>
            <a:chOff x="7074478" y="1994400"/>
            <a:chExt cx="925145" cy="112320"/>
          </a:xfrm>
        </p:grpSpPr>
        <p:sp>
          <p:nvSpPr>
            <p:cNvPr id="67" name="円/楕円 66"/>
            <p:cNvSpPr/>
            <p:nvPr/>
          </p:nvSpPr>
          <p:spPr>
            <a:xfrm>
              <a:off x="7861388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7599085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7310862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7074478" y="1994400"/>
              <a:ext cx="138235" cy="112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9" name="円/楕円 28"/>
          <p:cNvSpPr/>
          <p:nvPr/>
        </p:nvSpPr>
        <p:spPr>
          <a:xfrm>
            <a:off x="8208146" y="4559430"/>
            <a:ext cx="138235" cy="11232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7990354" y="3803469"/>
            <a:ext cx="28538" cy="64923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8268607" y="3824873"/>
            <a:ext cx="21404" cy="62783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5623155" y="4907616"/>
            <a:ext cx="125726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623155" y="6366889"/>
            <a:ext cx="125726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上矢印 33"/>
          <p:cNvSpPr/>
          <p:nvPr/>
        </p:nvSpPr>
        <p:spPr>
          <a:xfrm>
            <a:off x="6043337" y="5989981"/>
            <a:ext cx="357560" cy="357541"/>
          </a:xfrm>
          <a:prstGeom prst="upArrow">
            <a:avLst/>
          </a:prstGeom>
          <a:solidFill>
            <a:srgbClr val="41D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上矢印 34"/>
          <p:cNvSpPr/>
          <p:nvPr/>
        </p:nvSpPr>
        <p:spPr>
          <a:xfrm rot="10800000">
            <a:off x="6035451" y="4921810"/>
            <a:ext cx="357560" cy="476379"/>
          </a:xfrm>
          <a:prstGeom prst="up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263567" y="3702940"/>
            <a:ext cx="1442539" cy="1291149"/>
            <a:chOff x="5821325" y="2707190"/>
            <a:chExt cx="1442539" cy="1291149"/>
          </a:xfrm>
        </p:grpSpPr>
        <p:sp>
          <p:nvSpPr>
            <p:cNvPr id="63" name="フリーフォーム 62"/>
            <p:cNvSpPr/>
            <p:nvPr/>
          </p:nvSpPr>
          <p:spPr>
            <a:xfrm rot="16200000">
              <a:off x="6525826" y="3013722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フリーフォーム 63"/>
            <p:cNvSpPr/>
            <p:nvPr/>
          </p:nvSpPr>
          <p:spPr>
            <a:xfrm rot="16200000">
              <a:off x="6875490" y="2713366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/>
            <p:cNvSpPr/>
            <p:nvPr/>
          </p:nvSpPr>
          <p:spPr>
            <a:xfrm rot="16200000">
              <a:off x="5815149" y="3609965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フリーフォーム 65"/>
            <p:cNvSpPr/>
            <p:nvPr/>
          </p:nvSpPr>
          <p:spPr>
            <a:xfrm rot="16200000">
              <a:off x="6164813" y="3309609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円/楕円 36"/>
          <p:cNvSpPr/>
          <p:nvPr/>
        </p:nvSpPr>
        <p:spPr>
          <a:xfrm>
            <a:off x="6634242" y="5905234"/>
            <a:ext cx="138235" cy="1123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円/楕円 37"/>
          <p:cNvSpPr/>
          <p:nvPr/>
        </p:nvSpPr>
        <p:spPr>
          <a:xfrm>
            <a:off x="6263442" y="5905234"/>
            <a:ext cx="138235" cy="1123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>
            <a:off x="5845842" y="5905234"/>
            <a:ext cx="138235" cy="1123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円/楕円 39"/>
          <p:cNvSpPr/>
          <p:nvPr/>
        </p:nvSpPr>
        <p:spPr>
          <a:xfrm>
            <a:off x="6634242" y="5349665"/>
            <a:ext cx="138235" cy="1123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円/楕円 40"/>
          <p:cNvSpPr/>
          <p:nvPr/>
        </p:nvSpPr>
        <p:spPr>
          <a:xfrm>
            <a:off x="6283826" y="5349664"/>
            <a:ext cx="138235" cy="1123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93238" y="4023582"/>
            <a:ext cx="1405703" cy="400110"/>
          </a:xfrm>
          <a:prstGeom prst="rect">
            <a:avLst/>
          </a:prstGeom>
          <a:solidFill>
            <a:srgbClr val="F2F2F2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attraction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90708" y="5506570"/>
            <a:ext cx="125504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D9E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2D9EFF"/>
                </a:solidFill>
              </a:rPr>
              <a:t>repulsion</a:t>
            </a:r>
            <a:endParaRPr kumimoji="1" lang="ja-JP" altLang="en-US" sz="2000" dirty="0">
              <a:solidFill>
                <a:srgbClr val="2D9E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948624" y="5036470"/>
            <a:ext cx="69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f</a:t>
            </a:r>
            <a:r>
              <a:rPr kumimoji="1" lang="en-US" altLang="ja-JP" baseline="-25000" dirty="0" smtClean="0">
                <a:solidFill>
                  <a:srgbClr val="000000"/>
                </a:solidFill>
              </a:rPr>
              <a:t>5/2</a:t>
            </a:r>
            <a:endParaRPr kumimoji="1" lang="ja-JP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59903" y="5945704"/>
            <a:ext cx="69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f</a:t>
            </a:r>
            <a:r>
              <a:rPr kumimoji="1" lang="en-US" altLang="ja-JP" baseline="-25000" dirty="0" smtClean="0">
                <a:solidFill>
                  <a:srgbClr val="000000"/>
                </a:solidFill>
              </a:rPr>
              <a:t>7/2</a:t>
            </a:r>
            <a:endParaRPr kumimoji="1" lang="ja-JP" alt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7498559" y="4927094"/>
            <a:ext cx="12572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8488086" y="3120259"/>
            <a:ext cx="70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g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9/2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7952947" y="4861830"/>
            <a:ext cx="398436" cy="112320"/>
            <a:chOff x="7276441" y="3866080"/>
            <a:chExt cx="398436" cy="112320"/>
          </a:xfrm>
        </p:grpSpPr>
        <p:sp>
          <p:nvSpPr>
            <p:cNvPr id="61" name="円/楕円 60"/>
            <p:cNvSpPr/>
            <p:nvPr/>
          </p:nvSpPr>
          <p:spPr>
            <a:xfrm>
              <a:off x="7276441" y="3866080"/>
              <a:ext cx="138235" cy="1123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7536642" y="3866080"/>
              <a:ext cx="138235" cy="1123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8171563" y="4952966"/>
            <a:ext cx="611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tx1"/>
                </a:solidFill>
              </a:rPr>
              <a:t>f</a:t>
            </a:r>
            <a:r>
              <a:rPr kumimoji="1" lang="en-US" altLang="ja-JP" sz="2000" baseline="-25000" dirty="0" smtClean="0">
                <a:solidFill>
                  <a:schemeClr val="tx1"/>
                </a:solidFill>
              </a:rPr>
              <a:t>5/2</a:t>
            </a:r>
            <a:endParaRPr kumimoji="1" lang="ja-JP" altLang="en-US" sz="2000" baseline="-25000" dirty="0">
              <a:solidFill>
                <a:schemeClr val="tx1"/>
              </a:solidFill>
            </a:endParaRPr>
          </a:p>
        </p:txBody>
      </p:sp>
      <p:grpSp>
        <p:nvGrpSpPr>
          <p:cNvPr id="52" name="図形グループ 51"/>
          <p:cNvGrpSpPr/>
          <p:nvPr/>
        </p:nvGrpSpPr>
        <p:grpSpPr>
          <a:xfrm rot="21401170">
            <a:off x="6049433" y="3768634"/>
            <a:ext cx="1908011" cy="2070806"/>
            <a:chOff x="5680024" y="2797736"/>
            <a:chExt cx="1778652" cy="2083989"/>
          </a:xfrm>
        </p:grpSpPr>
        <p:grpSp>
          <p:nvGrpSpPr>
            <p:cNvPr id="53" name="図形グループ 52"/>
            <p:cNvGrpSpPr/>
            <p:nvPr/>
          </p:nvGrpSpPr>
          <p:grpSpPr>
            <a:xfrm rot="21343737">
              <a:off x="5680024" y="3187699"/>
              <a:ext cx="1560816" cy="1694026"/>
              <a:chOff x="7309330" y="275815"/>
              <a:chExt cx="1560816" cy="1694026"/>
            </a:xfrm>
          </p:grpSpPr>
          <p:grpSp>
            <p:nvGrpSpPr>
              <p:cNvPr id="55" name="図形グループ 54"/>
              <p:cNvGrpSpPr/>
              <p:nvPr/>
            </p:nvGrpSpPr>
            <p:grpSpPr>
              <a:xfrm>
                <a:off x="7309330" y="923000"/>
                <a:ext cx="973776" cy="1046841"/>
                <a:chOff x="8361323" y="409892"/>
                <a:chExt cx="973776" cy="1046841"/>
              </a:xfrm>
            </p:grpSpPr>
            <p:sp>
              <p:nvSpPr>
                <p:cNvPr id="58" name="フリーフォーム 57"/>
                <p:cNvSpPr/>
                <p:nvPr/>
              </p:nvSpPr>
              <p:spPr>
                <a:xfrm rot="15566148">
                  <a:off x="8946725" y="416068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9" name="フリーフォーム 58"/>
                <p:cNvSpPr/>
                <p:nvPr/>
              </p:nvSpPr>
              <p:spPr>
                <a:xfrm rot="15566148">
                  <a:off x="8355147" y="1068359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0" name="フリーフォーム 59"/>
                <p:cNvSpPr/>
                <p:nvPr/>
              </p:nvSpPr>
              <p:spPr>
                <a:xfrm rot="15566148">
                  <a:off x="8643820" y="734643"/>
                  <a:ext cx="394550" cy="382198"/>
                </a:xfrm>
                <a:custGeom>
                  <a:avLst/>
                  <a:gdLst>
                    <a:gd name="connsiteX0" fmla="*/ 0 w 753995"/>
                    <a:gd name="connsiteY0" fmla="*/ 24658 h 729679"/>
                    <a:gd name="connsiteX1" fmla="*/ 61648 w 753995"/>
                    <a:gd name="connsiteY1" fmla="*/ 12329 h 729679"/>
                    <a:gd name="connsiteX2" fmla="*/ 98637 w 753995"/>
                    <a:gd name="connsiteY2" fmla="*/ 0 h 729679"/>
                    <a:gd name="connsiteX3" fmla="*/ 221934 w 753995"/>
                    <a:gd name="connsiteY3" fmla="*/ 12329 h 729679"/>
                    <a:gd name="connsiteX4" fmla="*/ 234264 w 753995"/>
                    <a:gd name="connsiteY4" fmla="*/ 184934 h 729679"/>
                    <a:gd name="connsiteX5" fmla="*/ 209604 w 753995"/>
                    <a:gd name="connsiteY5" fmla="*/ 258908 h 729679"/>
                    <a:gd name="connsiteX6" fmla="*/ 221934 w 753995"/>
                    <a:gd name="connsiteY6" fmla="*/ 308224 h 729679"/>
                    <a:gd name="connsiteX7" fmla="*/ 283583 w 753995"/>
                    <a:gd name="connsiteY7" fmla="*/ 357540 h 729679"/>
                    <a:gd name="connsiteX8" fmla="*/ 394550 w 753995"/>
                    <a:gd name="connsiteY8" fmla="*/ 345211 h 729679"/>
                    <a:gd name="connsiteX9" fmla="*/ 431539 w 753995"/>
                    <a:gd name="connsiteY9" fmla="*/ 332882 h 729679"/>
                    <a:gd name="connsiteX10" fmla="*/ 480857 w 753995"/>
                    <a:gd name="connsiteY10" fmla="*/ 345211 h 729679"/>
                    <a:gd name="connsiteX11" fmla="*/ 480857 w 753995"/>
                    <a:gd name="connsiteY11" fmla="*/ 480830 h 729679"/>
                    <a:gd name="connsiteX12" fmla="*/ 456198 w 753995"/>
                    <a:gd name="connsiteY12" fmla="*/ 517817 h 729679"/>
                    <a:gd name="connsiteX13" fmla="*/ 443868 w 753995"/>
                    <a:gd name="connsiteY13" fmla="*/ 554804 h 729679"/>
                    <a:gd name="connsiteX14" fmla="*/ 517847 w 753995"/>
                    <a:gd name="connsiteY14" fmla="*/ 665765 h 729679"/>
                    <a:gd name="connsiteX15" fmla="*/ 554836 w 753995"/>
                    <a:gd name="connsiteY15" fmla="*/ 678094 h 729679"/>
                    <a:gd name="connsiteX16" fmla="*/ 665803 w 753995"/>
                    <a:gd name="connsiteY16" fmla="*/ 678094 h 729679"/>
                    <a:gd name="connsiteX17" fmla="*/ 715121 w 753995"/>
                    <a:gd name="connsiteY17" fmla="*/ 665765 h 729679"/>
                    <a:gd name="connsiteX18" fmla="*/ 752110 w 753995"/>
                    <a:gd name="connsiteY18" fmla="*/ 727410 h 729679"/>
                    <a:gd name="connsiteX19" fmla="*/ 727451 w 753995"/>
                    <a:gd name="connsiteY19" fmla="*/ 715081 h 72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3995" h="729679">
                      <a:moveTo>
                        <a:pt x="0" y="24658"/>
                      </a:moveTo>
                      <a:cubicBezTo>
                        <a:pt x="20549" y="20548"/>
                        <a:pt x="41317" y="17411"/>
                        <a:pt x="61648" y="12329"/>
                      </a:cubicBezTo>
                      <a:cubicBezTo>
                        <a:pt x="74257" y="9177"/>
                        <a:pt x="85640" y="0"/>
                        <a:pt x="98637" y="0"/>
                      </a:cubicBezTo>
                      <a:cubicBezTo>
                        <a:pt x="139941" y="0"/>
                        <a:pt x="180835" y="8219"/>
                        <a:pt x="221934" y="12329"/>
                      </a:cubicBezTo>
                      <a:cubicBezTo>
                        <a:pt x="268453" y="82102"/>
                        <a:pt x="258110" y="49819"/>
                        <a:pt x="234264" y="184934"/>
                      </a:cubicBezTo>
                      <a:cubicBezTo>
                        <a:pt x="229747" y="210530"/>
                        <a:pt x="209604" y="258908"/>
                        <a:pt x="209604" y="258908"/>
                      </a:cubicBezTo>
                      <a:cubicBezTo>
                        <a:pt x="213714" y="275347"/>
                        <a:pt x="214356" y="293068"/>
                        <a:pt x="221934" y="308224"/>
                      </a:cubicBezTo>
                      <a:cubicBezTo>
                        <a:pt x="230718" y="325791"/>
                        <a:pt x="270517" y="348830"/>
                        <a:pt x="283583" y="357540"/>
                      </a:cubicBezTo>
                      <a:cubicBezTo>
                        <a:pt x="320572" y="353430"/>
                        <a:pt x="357840" y="351329"/>
                        <a:pt x="394550" y="345211"/>
                      </a:cubicBezTo>
                      <a:cubicBezTo>
                        <a:pt x="407370" y="343074"/>
                        <a:pt x="418542" y="332882"/>
                        <a:pt x="431539" y="332882"/>
                      </a:cubicBezTo>
                      <a:cubicBezTo>
                        <a:pt x="448484" y="332882"/>
                        <a:pt x="464418" y="341101"/>
                        <a:pt x="480857" y="345211"/>
                      </a:cubicBezTo>
                      <a:cubicBezTo>
                        <a:pt x="500111" y="402968"/>
                        <a:pt x="503861" y="396486"/>
                        <a:pt x="480857" y="480830"/>
                      </a:cubicBezTo>
                      <a:cubicBezTo>
                        <a:pt x="476958" y="495126"/>
                        <a:pt x="462825" y="504564"/>
                        <a:pt x="456198" y="517817"/>
                      </a:cubicBezTo>
                      <a:cubicBezTo>
                        <a:pt x="450386" y="529441"/>
                        <a:pt x="447978" y="542475"/>
                        <a:pt x="443868" y="554804"/>
                      </a:cubicBezTo>
                      <a:cubicBezTo>
                        <a:pt x="467267" y="613297"/>
                        <a:pt x="463273" y="626786"/>
                        <a:pt x="517847" y="665765"/>
                      </a:cubicBezTo>
                      <a:cubicBezTo>
                        <a:pt x="528423" y="673319"/>
                        <a:pt x="542506" y="673984"/>
                        <a:pt x="554836" y="678094"/>
                      </a:cubicBezTo>
                      <a:cubicBezTo>
                        <a:pt x="638104" y="650340"/>
                        <a:pt x="535606" y="678094"/>
                        <a:pt x="665803" y="678094"/>
                      </a:cubicBezTo>
                      <a:cubicBezTo>
                        <a:pt x="682748" y="678094"/>
                        <a:pt x="698682" y="669875"/>
                        <a:pt x="715121" y="665765"/>
                      </a:cubicBezTo>
                      <a:cubicBezTo>
                        <a:pt x="725110" y="675753"/>
                        <a:pt x="762781" y="706069"/>
                        <a:pt x="752110" y="727410"/>
                      </a:cubicBezTo>
                      <a:cubicBezTo>
                        <a:pt x="748000" y="735629"/>
                        <a:pt x="735671" y="719191"/>
                        <a:pt x="727451" y="715081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6" name="フリーフォーム 55"/>
              <p:cNvSpPr/>
              <p:nvPr/>
            </p:nvSpPr>
            <p:spPr>
              <a:xfrm rot="15566148">
                <a:off x="8188251" y="604216"/>
                <a:ext cx="394550" cy="382198"/>
              </a:xfrm>
              <a:custGeom>
                <a:avLst/>
                <a:gdLst>
                  <a:gd name="connsiteX0" fmla="*/ 0 w 753995"/>
                  <a:gd name="connsiteY0" fmla="*/ 24658 h 729679"/>
                  <a:gd name="connsiteX1" fmla="*/ 61648 w 753995"/>
                  <a:gd name="connsiteY1" fmla="*/ 12329 h 729679"/>
                  <a:gd name="connsiteX2" fmla="*/ 98637 w 753995"/>
                  <a:gd name="connsiteY2" fmla="*/ 0 h 729679"/>
                  <a:gd name="connsiteX3" fmla="*/ 221934 w 753995"/>
                  <a:gd name="connsiteY3" fmla="*/ 12329 h 729679"/>
                  <a:gd name="connsiteX4" fmla="*/ 234264 w 753995"/>
                  <a:gd name="connsiteY4" fmla="*/ 184934 h 729679"/>
                  <a:gd name="connsiteX5" fmla="*/ 209604 w 753995"/>
                  <a:gd name="connsiteY5" fmla="*/ 258908 h 729679"/>
                  <a:gd name="connsiteX6" fmla="*/ 221934 w 753995"/>
                  <a:gd name="connsiteY6" fmla="*/ 308224 h 729679"/>
                  <a:gd name="connsiteX7" fmla="*/ 283583 w 753995"/>
                  <a:gd name="connsiteY7" fmla="*/ 357540 h 729679"/>
                  <a:gd name="connsiteX8" fmla="*/ 394550 w 753995"/>
                  <a:gd name="connsiteY8" fmla="*/ 345211 h 729679"/>
                  <a:gd name="connsiteX9" fmla="*/ 431539 w 753995"/>
                  <a:gd name="connsiteY9" fmla="*/ 332882 h 729679"/>
                  <a:gd name="connsiteX10" fmla="*/ 480857 w 753995"/>
                  <a:gd name="connsiteY10" fmla="*/ 345211 h 729679"/>
                  <a:gd name="connsiteX11" fmla="*/ 480857 w 753995"/>
                  <a:gd name="connsiteY11" fmla="*/ 480830 h 729679"/>
                  <a:gd name="connsiteX12" fmla="*/ 456198 w 753995"/>
                  <a:gd name="connsiteY12" fmla="*/ 517817 h 729679"/>
                  <a:gd name="connsiteX13" fmla="*/ 443868 w 753995"/>
                  <a:gd name="connsiteY13" fmla="*/ 554804 h 729679"/>
                  <a:gd name="connsiteX14" fmla="*/ 517847 w 753995"/>
                  <a:gd name="connsiteY14" fmla="*/ 665765 h 729679"/>
                  <a:gd name="connsiteX15" fmla="*/ 554836 w 753995"/>
                  <a:gd name="connsiteY15" fmla="*/ 678094 h 729679"/>
                  <a:gd name="connsiteX16" fmla="*/ 665803 w 753995"/>
                  <a:gd name="connsiteY16" fmla="*/ 678094 h 729679"/>
                  <a:gd name="connsiteX17" fmla="*/ 715121 w 753995"/>
                  <a:gd name="connsiteY17" fmla="*/ 665765 h 729679"/>
                  <a:gd name="connsiteX18" fmla="*/ 752110 w 753995"/>
                  <a:gd name="connsiteY18" fmla="*/ 727410 h 729679"/>
                  <a:gd name="connsiteX19" fmla="*/ 727451 w 753995"/>
                  <a:gd name="connsiteY19" fmla="*/ 715081 h 72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3995" h="729679">
                    <a:moveTo>
                      <a:pt x="0" y="24658"/>
                    </a:moveTo>
                    <a:cubicBezTo>
                      <a:pt x="20549" y="20548"/>
                      <a:pt x="41317" y="17411"/>
                      <a:pt x="61648" y="12329"/>
                    </a:cubicBezTo>
                    <a:cubicBezTo>
                      <a:pt x="74257" y="9177"/>
                      <a:pt x="85640" y="0"/>
                      <a:pt x="98637" y="0"/>
                    </a:cubicBezTo>
                    <a:cubicBezTo>
                      <a:pt x="139941" y="0"/>
                      <a:pt x="180835" y="8219"/>
                      <a:pt x="221934" y="12329"/>
                    </a:cubicBezTo>
                    <a:cubicBezTo>
                      <a:pt x="268453" y="82102"/>
                      <a:pt x="258110" y="49819"/>
                      <a:pt x="234264" y="184934"/>
                    </a:cubicBezTo>
                    <a:cubicBezTo>
                      <a:pt x="229747" y="210530"/>
                      <a:pt x="209604" y="258908"/>
                      <a:pt x="209604" y="258908"/>
                    </a:cubicBezTo>
                    <a:cubicBezTo>
                      <a:pt x="213714" y="275347"/>
                      <a:pt x="214356" y="293068"/>
                      <a:pt x="221934" y="308224"/>
                    </a:cubicBezTo>
                    <a:cubicBezTo>
                      <a:pt x="230718" y="325791"/>
                      <a:pt x="270517" y="348830"/>
                      <a:pt x="283583" y="357540"/>
                    </a:cubicBezTo>
                    <a:cubicBezTo>
                      <a:pt x="320572" y="353430"/>
                      <a:pt x="357840" y="351329"/>
                      <a:pt x="394550" y="345211"/>
                    </a:cubicBezTo>
                    <a:cubicBezTo>
                      <a:pt x="407370" y="343074"/>
                      <a:pt x="418542" y="332882"/>
                      <a:pt x="431539" y="332882"/>
                    </a:cubicBezTo>
                    <a:cubicBezTo>
                      <a:pt x="448484" y="332882"/>
                      <a:pt x="464418" y="341101"/>
                      <a:pt x="480857" y="345211"/>
                    </a:cubicBezTo>
                    <a:cubicBezTo>
                      <a:pt x="500111" y="402968"/>
                      <a:pt x="503861" y="396486"/>
                      <a:pt x="480857" y="480830"/>
                    </a:cubicBezTo>
                    <a:cubicBezTo>
                      <a:pt x="476958" y="495126"/>
                      <a:pt x="462825" y="504564"/>
                      <a:pt x="456198" y="517817"/>
                    </a:cubicBezTo>
                    <a:cubicBezTo>
                      <a:pt x="450386" y="529441"/>
                      <a:pt x="447978" y="542475"/>
                      <a:pt x="443868" y="554804"/>
                    </a:cubicBezTo>
                    <a:cubicBezTo>
                      <a:pt x="467267" y="613297"/>
                      <a:pt x="463273" y="626786"/>
                      <a:pt x="517847" y="665765"/>
                    </a:cubicBezTo>
                    <a:cubicBezTo>
                      <a:pt x="528423" y="673319"/>
                      <a:pt x="542506" y="673984"/>
                      <a:pt x="554836" y="678094"/>
                    </a:cubicBezTo>
                    <a:cubicBezTo>
                      <a:pt x="638104" y="650340"/>
                      <a:pt x="535606" y="678094"/>
                      <a:pt x="665803" y="678094"/>
                    </a:cubicBezTo>
                    <a:cubicBezTo>
                      <a:pt x="682748" y="678094"/>
                      <a:pt x="698682" y="669875"/>
                      <a:pt x="715121" y="665765"/>
                    </a:cubicBezTo>
                    <a:cubicBezTo>
                      <a:pt x="725110" y="675753"/>
                      <a:pt x="762781" y="706069"/>
                      <a:pt x="752110" y="727410"/>
                    </a:cubicBezTo>
                    <a:cubicBezTo>
                      <a:pt x="748000" y="735629"/>
                      <a:pt x="735671" y="719191"/>
                      <a:pt x="727451" y="715081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フリーフォーム 56"/>
              <p:cNvSpPr/>
              <p:nvPr/>
            </p:nvSpPr>
            <p:spPr>
              <a:xfrm rot="15566148">
                <a:off x="8481772" y="281991"/>
                <a:ext cx="394550" cy="382198"/>
              </a:xfrm>
              <a:custGeom>
                <a:avLst/>
                <a:gdLst>
                  <a:gd name="connsiteX0" fmla="*/ 0 w 753995"/>
                  <a:gd name="connsiteY0" fmla="*/ 24658 h 729679"/>
                  <a:gd name="connsiteX1" fmla="*/ 61648 w 753995"/>
                  <a:gd name="connsiteY1" fmla="*/ 12329 h 729679"/>
                  <a:gd name="connsiteX2" fmla="*/ 98637 w 753995"/>
                  <a:gd name="connsiteY2" fmla="*/ 0 h 729679"/>
                  <a:gd name="connsiteX3" fmla="*/ 221934 w 753995"/>
                  <a:gd name="connsiteY3" fmla="*/ 12329 h 729679"/>
                  <a:gd name="connsiteX4" fmla="*/ 234264 w 753995"/>
                  <a:gd name="connsiteY4" fmla="*/ 184934 h 729679"/>
                  <a:gd name="connsiteX5" fmla="*/ 209604 w 753995"/>
                  <a:gd name="connsiteY5" fmla="*/ 258908 h 729679"/>
                  <a:gd name="connsiteX6" fmla="*/ 221934 w 753995"/>
                  <a:gd name="connsiteY6" fmla="*/ 308224 h 729679"/>
                  <a:gd name="connsiteX7" fmla="*/ 283583 w 753995"/>
                  <a:gd name="connsiteY7" fmla="*/ 357540 h 729679"/>
                  <a:gd name="connsiteX8" fmla="*/ 394550 w 753995"/>
                  <a:gd name="connsiteY8" fmla="*/ 345211 h 729679"/>
                  <a:gd name="connsiteX9" fmla="*/ 431539 w 753995"/>
                  <a:gd name="connsiteY9" fmla="*/ 332882 h 729679"/>
                  <a:gd name="connsiteX10" fmla="*/ 480857 w 753995"/>
                  <a:gd name="connsiteY10" fmla="*/ 345211 h 729679"/>
                  <a:gd name="connsiteX11" fmla="*/ 480857 w 753995"/>
                  <a:gd name="connsiteY11" fmla="*/ 480830 h 729679"/>
                  <a:gd name="connsiteX12" fmla="*/ 456198 w 753995"/>
                  <a:gd name="connsiteY12" fmla="*/ 517817 h 729679"/>
                  <a:gd name="connsiteX13" fmla="*/ 443868 w 753995"/>
                  <a:gd name="connsiteY13" fmla="*/ 554804 h 729679"/>
                  <a:gd name="connsiteX14" fmla="*/ 517847 w 753995"/>
                  <a:gd name="connsiteY14" fmla="*/ 665765 h 729679"/>
                  <a:gd name="connsiteX15" fmla="*/ 554836 w 753995"/>
                  <a:gd name="connsiteY15" fmla="*/ 678094 h 729679"/>
                  <a:gd name="connsiteX16" fmla="*/ 665803 w 753995"/>
                  <a:gd name="connsiteY16" fmla="*/ 678094 h 729679"/>
                  <a:gd name="connsiteX17" fmla="*/ 715121 w 753995"/>
                  <a:gd name="connsiteY17" fmla="*/ 665765 h 729679"/>
                  <a:gd name="connsiteX18" fmla="*/ 752110 w 753995"/>
                  <a:gd name="connsiteY18" fmla="*/ 727410 h 729679"/>
                  <a:gd name="connsiteX19" fmla="*/ 727451 w 753995"/>
                  <a:gd name="connsiteY19" fmla="*/ 715081 h 72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3995" h="729679">
                    <a:moveTo>
                      <a:pt x="0" y="24658"/>
                    </a:moveTo>
                    <a:cubicBezTo>
                      <a:pt x="20549" y="20548"/>
                      <a:pt x="41317" y="17411"/>
                      <a:pt x="61648" y="12329"/>
                    </a:cubicBezTo>
                    <a:cubicBezTo>
                      <a:pt x="74257" y="9177"/>
                      <a:pt x="85640" y="0"/>
                      <a:pt x="98637" y="0"/>
                    </a:cubicBezTo>
                    <a:cubicBezTo>
                      <a:pt x="139941" y="0"/>
                      <a:pt x="180835" y="8219"/>
                      <a:pt x="221934" y="12329"/>
                    </a:cubicBezTo>
                    <a:cubicBezTo>
                      <a:pt x="268453" y="82102"/>
                      <a:pt x="258110" y="49819"/>
                      <a:pt x="234264" y="184934"/>
                    </a:cubicBezTo>
                    <a:cubicBezTo>
                      <a:pt x="229747" y="210530"/>
                      <a:pt x="209604" y="258908"/>
                      <a:pt x="209604" y="258908"/>
                    </a:cubicBezTo>
                    <a:cubicBezTo>
                      <a:pt x="213714" y="275347"/>
                      <a:pt x="214356" y="293068"/>
                      <a:pt x="221934" y="308224"/>
                    </a:cubicBezTo>
                    <a:cubicBezTo>
                      <a:pt x="230718" y="325791"/>
                      <a:pt x="270517" y="348830"/>
                      <a:pt x="283583" y="357540"/>
                    </a:cubicBezTo>
                    <a:cubicBezTo>
                      <a:pt x="320572" y="353430"/>
                      <a:pt x="357840" y="351329"/>
                      <a:pt x="394550" y="345211"/>
                    </a:cubicBezTo>
                    <a:cubicBezTo>
                      <a:pt x="407370" y="343074"/>
                      <a:pt x="418542" y="332882"/>
                      <a:pt x="431539" y="332882"/>
                    </a:cubicBezTo>
                    <a:cubicBezTo>
                      <a:pt x="448484" y="332882"/>
                      <a:pt x="464418" y="341101"/>
                      <a:pt x="480857" y="345211"/>
                    </a:cubicBezTo>
                    <a:cubicBezTo>
                      <a:pt x="500111" y="402968"/>
                      <a:pt x="503861" y="396486"/>
                      <a:pt x="480857" y="480830"/>
                    </a:cubicBezTo>
                    <a:cubicBezTo>
                      <a:pt x="476958" y="495126"/>
                      <a:pt x="462825" y="504564"/>
                      <a:pt x="456198" y="517817"/>
                    </a:cubicBezTo>
                    <a:cubicBezTo>
                      <a:pt x="450386" y="529441"/>
                      <a:pt x="447978" y="542475"/>
                      <a:pt x="443868" y="554804"/>
                    </a:cubicBezTo>
                    <a:cubicBezTo>
                      <a:pt x="467267" y="613297"/>
                      <a:pt x="463273" y="626786"/>
                      <a:pt x="517847" y="665765"/>
                    </a:cubicBezTo>
                    <a:cubicBezTo>
                      <a:pt x="528423" y="673319"/>
                      <a:pt x="542506" y="673984"/>
                      <a:pt x="554836" y="678094"/>
                    </a:cubicBezTo>
                    <a:cubicBezTo>
                      <a:pt x="638104" y="650340"/>
                      <a:pt x="535606" y="678094"/>
                      <a:pt x="665803" y="678094"/>
                    </a:cubicBezTo>
                    <a:cubicBezTo>
                      <a:pt x="682748" y="678094"/>
                      <a:pt x="698682" y="669875"/>
                      <a:pt x="715121" y="665765"/>
                    </a:cubicBezTo>
                    <a:cubicBezTo>
                      <a:pt x="725110" y="675753"/>
                      <a:pt x="762781" y="706069"/>
                      <a:pt x="752110" y="727410"/>
                    </a:cubicBezTo>
                    <a:cubicBezTo>
                      <a:pt x="748000" y="735629"/>
                      <a:pt x="735671" y="719191"/>
                      <a:pt x="727451" y="715081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54" name="フリーフォーム 53"/>
            <p:cNvSpPr/>
            <p:nvPr/>
          </p:nvSpPr>
          <p:spPr>
            <a:xfrm rot="15309885">
              <a:off x="7070302" y="2803912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9" name="図形グループ 78"/>
          <p:cNvGrpSpPr/>
          <p:nvPr/>
        </p:nvGrpSpPr>
        <p:grpSpPr>
          <a:xfrm>
            <a:off x="5944412" y="5963342"/>
            <a:ext cx="591692" cy="437673"/>
            <a:chOff x="5540657" y="2692282"/>
            <a:chExt cx="591692" cy="437673"/>
          </a:xfrm>
        </p:grpSpPr>
        <p:cxnSp>
          <p:nvCxnSpPr>
            <p:cNvPr id="77" name="直線コネクタ 76"/>
            <p:cNvCxnSpPr/>
            <p:nvPr/>
          </p:nvCxnSpPr>
          <p:spPr>
            <a:xfrm>
              <a:off x="5542207" y="2693813"/>
              <a:ext cx="590142" cy="43614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flipV="1">
              <a:off x="5540657" y="2692282"/>
              <a:ext cx="590142" cy="43614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図形グループ 79"/>
          <p:cNvGrpSpPr/>
          <p:nvPr/>
        </p:nvGrpSpPr>
        <p:grpSpPr>
          <a:xfrm>
            <a:off x="5942861" y="4935596"/>
            <a:ext cx="591692" cy="437673"/>
            <a:chOff x="5540657" y="2692282"/>
            <a:chExt cx="591692" cy="437673"/>
          </a:xfrm>
        </p:grpSpPr>
        <p:cxnSp>
          <p:nvCxnSpPr>
            <p:cNvPr id="81" name="直線コネクタ 80"/>
            <p:cNvCxnSpPr/>
            <p:nvPr/>
          </p:nvCxnSpPr>
          <p:spPr>
            <a:xfrm>
              <a:off x="5542207" y="2693813"/>
              <a:ext cx="590142" cy="43614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5540657" y="2692282"/>
              <a:ext cx="590142" cy="43614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上矢印 83"/>
          <p:cNvSpPr/>
          <p:nvPr/>
        </p:nvSpPr>
        <p:spPr>
          <a:xfrm>
            <a:off x="3784609" y="2347466"/>
            <a:ext cx="230925" cy="436140"/>
          </a:xfrm>
          <a:prstGeom prst="upArrow">
            <a:avLst/>
          </a:prstGeom>
          <a:solidFill>
            <a:srgbClr val="FFD0F5"/>
          </a:solidFill>
          <a:ln>
            <a:solidFill>
              <a:srgbClr val="FF16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694128" y="1795875"/>
            <a:ext cx="131019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The pocket </a:t>
            </a:r>
          </a:p>
          <a:p>
            <a:r>
              <a:rPr kumimoji="1" lang="en-US" altLang="ja-JP" sz="1800" dirty="0" smtClean="0">
                <a:solidFill>
                  <a:srgbClr val="008300"/>
                </a:solidFill>
                <a:latin typeface="Palatino Linotype"/>
                <a:cs typeface="Palatino Linotype"/>
              </a:rPr>
              <a:t>is lost.</a:t>
            </a:r>
            <a:endParaRPr kumimoji="1" lang="ja-JP" altLang="en-US" sz="1800" dirty="0">
              <a:solidFill>
                <a:srgbClr val="0083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1629189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29697" y="283709"/>
            <a:ext cx="4066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Effect of the tensor force</a:t>
            </a:r>
            <a:endParaRPr kumimoji="1" lang="ja-JP" altLang="en-US" dirty="0"/>
          </a:p>
        </p:txBody>
      </p:sp>
      <p:grpSp>
        <p:nvGrpSpPr>
          <p:cNvPr id="36" name="図形グループ 35"/>
          <p:cNvGrpSpPr/>
          <p:nvPr/>
        </p:nvGrpSpPr>
        <p:grpSpPr>
          <a:xfrm>
            <a:off x="215880" y="1014350"/>
            <a:ext cx="8296451" cy="4308579"/>
            <a:chOff x="161833" y="946800"/>
            <a:chExt cx="8296451" cy="4308579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161833" y="946800"/>
              <a:ext cx="8296451" cy="4308579"/>
              <a:chOff x="161833" y="946800"/>
              <a:chExt cx="9430402" cy="5206121"/>
            </a:xfrm>
          </p:grpSpPr>
          <p:sp>
            <p:nvSpPr>
              <p:cNvPr id="6" name="正方形/長方形 5"/>
              <p:cNvSpPr/>
              <p:nvPr/>
            </p:nvSpPr>
            <p:spPr>
              <a:xfrm rot="18591679">
                <a:off x="7680926" y="4996820"/>
                <a:ext cx="530725" cy="333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0" name="図形グループ 9"/>
              <p:cNvGrpSpPr/>
              <p:nvPr/>
            </p:nvGrpSpPr>
            <p:grpSpPr>
              <a:xfrm>
                <a:off x="4507142" y="946800"/>
                <a:ext cx="5085093" cy="5184587"/>
                <a:chOff x="5335525" y="1536472"/>
                <a:chExt cx="3162300" cy="2619377"/>
              </a:xfrm>
            </p:grpSpPr>
            <p:pic>
              <p:nvPicPr>
                <p:cNvPr id="3" name="図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5525" y="1536472"/>
                  <a:ext cx="3162300" cy="2070100"/>
                </a:xfrm>
                <a:prstGeom prst="rect">
                  <a:avLst/>
                </a:prstGeom>
              </p:spPr>
            </p:pic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63553" y="3647849"/>
                  <a:ext cx="2603500" cy="508000"/>
                </a:xfrm>
                <a:prstGeom prst="rect">
                  <a:avLst/>
                </a:prstGeom>
              </p:spPr>
            </p:pic>
            <p:sp>
              <p:nvSpPr>
                <p:cNvPr id="5" name="正方形/長方形 4"/>
                <p:cNvSpPr/>
                <p:nvPr/>
              </p:nvSpPr>
              <p:spPr>
                <a:xfrm>
                  <a:off x="7012540" y="3377493"/>
                  <a:ext cx="1013372" cy="3242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" name="直角三角形 7"/>
                <p:cNvSpPr/>
                <p:nvPr/>
              </p:nvSpPr>
              <p:spPr>
                <a:xfrm flipH="1">
                  <a:off x="7471934" y="2499345"/>
                  <a:ext cx="621535" cy="945697"/>
                </a:xfrm>
                <a:prstGeom prst="rtTriangl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9" name="直角三角形 8"/>
                <p:cNvSpPr/>
                <p:nvPr/>
              </p:nvSpPr>
              <p:spPr>
                <a:xfrm>
                  <a:off x="6201841" y="3026233"/>
                  <a:ext cx="459396" cy="607949"/>
                </a:xfrm>
                <a:prstGeom prst="rtTriangle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pic>
            <p:nvPicPr>
              <p:cNvPr id="2" name="図 1" descr="axialpes_ni68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833" y="1432800"/>
                <a:ext cx="4631329" cy="2919984"/>
              </a:xfrm>
              <a:prstGeom prst="rect">
                <a:avLst/>
              </a:prstGeom>
            </p:spPr>
          </p:pic>
          <p:cxnSp>
            <p:nvCxnSpPr>
              <p:cNvPr id="14" name="直線コネクタ 13"/>
              <p:cNvCxnSpPr/>
              <p:nvPr/>
            </p:nvCxnSpPr>
            <p:spPr>
              <a:xfrm>
                <a:off x="1133222" y="3685046"/>
                <a:ext cx="7619999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1133222" y="3202330"/>
                <a:ext cx="7619999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>
                <a:off x="2791152" y="4724472"/>
                <a:ext cx="111117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6969721" y="6152921"/>
                <a:ext cx="111117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テキスト ボックス 14"/>
            <p:cNvSpPr txBox="1"/>
            <p:nvPr/>
          </p:nvSpPr>
          <p:spPr>
            <a:xfrm>
              <a:off x="1729490" y="1121328"/>
              <a:ext cx="1285929" cy="461665"/>
            </a:xfrm>
            <a:prstGeom prst="rect">
              <a:avLst/>
            </a:prstGeom>
            <a:solidFill>
              <a:srgbClr val="B2FFFA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Present</a:t>
              </a:r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>
              <a:off x="3431956" y="2310206"/>
              <a:ext cx="0" cy="526889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H="1">
              <a:off x="7134144" y="2205916"/>
              <a:ext cx="3773" cy="293429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V="1">
              <a:off x="3431956" y="2810077"/>
              <a:ext cx="0" cy="391787"/>
            </a:xfrm>
            <a:prstGeom prst="straightConnector1">
              <a:avLst/>
            </a:prstGeom>
            <a:ln w="38100" cmpd="sng">
              <a:solidFill>
                <a:srgbClr val="20FA5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7137916" y="2472325"/>
              <a:ext cx="9740" cy="746840"/>
            </a:xfrm>
            <a:prstGeom prst="straightConnector1">
              <a:avLst/>
            </a:prstGeom>
            <a:ln w="38100" cmpd="sng">
              <a:solidFill>
                <a:srgbClr val="20FA5E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3069" y="3478699"/>
              <a:ext cx="1271791" cy="1128202"/>
            </a:xfrm>
            <a:prstGeom prst="rect">
              <a:avLst/>
            </a:prstGeom>
          </p:spPr>
        </p:pic>
      </p:grpSp>
      <p:sp>
        <p:nvSpPr>
          <p:cNvPr id="13" name="テキスト ボックス 12"/>
          <p:cNvSpPr txBox="1"/>
          <p:nvPr/>
        </p:nvSpPr>
        <p:spPr>
          <a:xfrm>
            <a:off x="4637638" y="337749"/>
            <a:ext cx="4609818" cy="923330"/>
          </a:xfrm>
          <a:prstGeom prst="rect">
            <a:avLst/>
          </a:prstGeom>
          <a:solidFill>
            <a:srgbClr val="B2FFFA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Bohr-model calc. by HFB with </a:t>
            </a:r>
            <a:r>
              <a:rPr kumimoji="1" lang="en-US" altLang="ja-JP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Gogny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force,</a:t>
            </a:r>
            <a:endParaRPr kumimoji="1" lang="en-US" altLang="ja-JP" sz="1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Girod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Dessagne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Bernes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Langevin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Pougheon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altLang="ja-JP" sz="18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nd </a:t>
            </a:r>
            <a:r>
              <a:rPr kumimoji="1" lang="en-US" altLang="ja-JP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Roussel</a:t>
            </a:r>
            <a:r>
              <a:rPr kumimoji="1"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PRC 37,2600 (1988) </a:t>
            </a:r>
            <a:endParaRPr kumimoji="1" lang="ja-JP" alt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図 23" descr="pes_natur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9" y="3957606"/>
            <a:ext cx="2391991" cy="234450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051" y="3046559"/>
            <a:ext cx="1590949" cy="185711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009283" y="5738026"/>
            <a:ext cx="313632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no (</a:t>
            </a:r>
            <a:r>
              <a:rPr kumimoji="1" lang="en-US" altLang="ja-JP" sz="2000" dirty="0" err="1" smtClean="0"/>
              <a:t>expicit</a:t>
            </a:r>
            <a:r>
              <a:rPr kumimoji="1" lang="en-US" altLang="ja-JP" sz="2000" dirty="0" smtClean="0"/>
              <a:t>) tensor force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295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テキスト ボックス 66"/>
          <p:cNvSpPr txBox="1"/>
          <p:nvPr/>
        </p:nvSpPr>
        <p:spPr>
          <a:xfrm>
            <a:off x="1739822" y="94571"/>
            <a:ext cx="594676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Dual quantum liquids in the same nucleus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74957" y="2003304"/>
            <a:ext cx="1258127" cy="461665"/>
          </a:xfrm>
          <a:prstGeom prst="rect">
            <a:avLst/>
          </a:prstGeom>
          <a:solidFill>
            <a:srgbClr val="D3FFC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Liquid 1</a:t>
            </a:r>
            <a:endParaRPr kumimoji="1" lang="ja-JP" altLang="en-US" dirty="0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6087600" y="2001441"/>
            <a:ext cx="1307419" cy="461665"/>
          </a:xfrm>
          <a:prstGeom prst="rect">
            <a:avLst/>
          </a:prstGeom>
          <a:solidFill>
            <a:srgbClr val="D3FFC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Liquid 2</a:t>
            </a:r>
            <a:endParaRPr kumimoji="1" lang="ja-JP" altLang="en-US" dirty="0"/>
          </a:p>
        </p:txBody>
      </p:sp>
      <p:sp>
        <p:nvSpPr>
          <p:cNvPr id="82" name="フリーフォーム 81"/>
          <p:cNvSpPr/>
          <p:nvPr/>
        </p:nvSpPr>
        <p:spPr>
          <a:xfrm rot="17145598">
            <a:off x="1523766" y="3939074"/>
            <a:ext cx="1068322" cy="1154013"/>
          </a:xfrm>
          <a:custGeom>
            <a:avLst/>
            <a:gdLst>
              <a:gd name="connsiteX0" fmla="*/ 0 w 972838"/>
              <a:gd name="connsiteY0" fmla="*/ 0 h 1553658"/>
              <a:gd name="connsiteX1" fmla="*/ 94581 w 972838"/>
              <a:gd name="connsiteY1" fmla="*/ 13510 h 1553658"/>
              <a:gd name="connsiteX2" fmla="*/ 121605 w 972838"/>
              <a:gd name="connsiteY2" fmla="*/ 40530 h 1553658"/>
              <a:gd name="connsiteX3" fmla="*/ 94581 w 972838"/>
              <a:gd name="connsiteY3" fmla="*/ 189140 h 1553658"/>
              <a:gd name="connsiteX4" fmla="*/ 108093 w 972838"/>
              <a:gd name="connsiteY4" fmla="*/ 243180 h 1553658"/>
              <a:gd name="connsiteX5" fmla="*/ 189163 w 972838"/>
              <a:gd name="connsiteY5" fmla="*/ 270200 h 1553658"/>
              <a:gd name="connsiteX6" fmla="*/ 229698 w 972838"/>
              <a:gd name="connsiteY6" fmla="*/ 297220 h 1553658"/>
              <a:gd name="connsiteX7" fmla="*/ 256721 w 972838"/>
              <a:gd name="connsiteY7" fmla="*/ 337750 h 1553658"/>
              <a:gd name="connsiteX8" fmla="*/ 270233 w 972838"/>
              <a:gd name="connsiteY8" fmla="*/ 526889 h 1553658"/>
              <a:gd name="connsiteX9" fmla="*/ 351302 w 972838"/>
              <a:gd name="connsiteY9" fmla="*/ 553909 h 1553658"/>
              <a:gd name="connsiteX10" fmla="*/ 378326 w 972838"/>
              <a:gd name="connsiteY10" fmla="*/ 594439 h 1553658"/>
              <a:gd name="connsiteX11" fmla="*/ 405349 w 972838"/>
              <a:gd name="connsiteY11" fmla="*/ 675499 h 1553658"/>
              <a:gd name="connsiteX12" fmla="*/ 418861 w 972838"/>
              <a:gd name="connsiteY12" fmla="*/ 783579 h 1553658"/>
              <a:gd name="connsiteX13" fmla="*/ 513442 w 972838"/>
              <a:gd name="connsiteY13" fmla="*/ 824109 h 1553658"/>
              <a:gd name="connsiteX14" fmla="*/ 553977 w 972838"/>
              <a:gd name="connsiteY14" fmla="*/ 905169 h 1553658"/>
              <a:gd name="connsiteX15" fmla="*/ 567489 w 972838"/>
              <a:gd name="connsiteY15" fmla="*/ 999738 h 1553658"/>
              <a:gd name="connsiteX16" fmla="*/ 608023 w 972838"/>
              <a:gd name="connsiteY16" fmla="*/ 1026758 h 1553658"/>
              <a:gd name="connsiteX17" fmla="*/ 689093 w 972838"/>
              <a:gd name="connsiteY17" fmla="*/ 1053778 h 1553658"/>
              <a:gd name="connsiteX18" fmla="*/ 716117 w 972838"/>
              <a:gd name="connsiteY18" fmla="*/ 1080798 h 1553658"/>
              <a:gd name="connsiteX19" fmla="*/ 716117 w 972838"/>
              <a:gd name="connsiteY19" fmla="*/ 1215898 h 1553658"/>
              <a:gd name="connsiteX20" fmla="*/ 729628 w 972838"/>
              <a:gd name="connsiteY20" fmla="*/ 1310468 h 1553658"/>
              <a:gd name="connsiteX21" fmla="*/ 810698 w 972838"/>
              <a:gd name="connsiteY21" fmla="*/ 1337488 h 1553658"/>
              <a:gd name="connsiteX22" fmla="*/ 851233 w 972838"/>
              <a:gd name="connsiteY22" fmla="*/ 1350998 h 1553658"/>
              <a:gd name="connsiteX23" fmla="*/ 864745 w 972838"/>
              <a:gd name="connsiteY23" fmla="*/ 1391528 h 1553658"/>
              <a:gd name="connsiteX24" fmla="*/ 878256 w 972838"/>
              <a:gd name="connsiteY24" fmla="*/ 1526627 h 1553658"/>
              <a:gd name="connsiteX25" fmla="*/ 972838 w 972838"/>
              <a:gd name="connsiteY25" fmla="*/ 1553647 h 155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72838" h="1553658">
                <a:moveTo>
                  <a:pt x="0" y="0"/>
                </a:moveTo>
                <a:cubicBezTo>
                  <a:pt x="31527" y="4503"/>
                  <a:pt x="64368" y="3440"/>
                  <a:pt x="94581" y="13510"/>
                </a:cubicBezTo>
                <a:cubicBezTo>
                  <a:pt x="106666" y="17538"/>
                  <a:pt x="120198" y="27870"/>
                  <a:pt x="121605" y="40530"/>
                </a:cubicBezTo>
                <a:cubicBezTo>
                  <a:pt x="125329" y="74043"/>
                  <a:pt x="104235" y="150528"/>
                  <a:pt x="94581" y="189140"/>
                </a:cubicBezTo>
                <a:cubicBezTo>
                  <a:pt x="99085" y="207153"/>
                  <a:pt x="93994" y="231097"/>
                  <a:pt x="108093" y="243180"/>
                </a:cubicBezTo>
                <a:cubicBezTo>
                  <a:pt x="129721" y="261716"/>
                  <a:pt x="165461" y="254401"/>
                  <a:pt x="189163" y="270200"/>
                </a:cubicBezTo>
                <a:lnTo>
                  <a:pt x="229698" y="297220"/>
                </a:lnTo>
                <a:cubicBezTo>
                  <a:pt x="238706" y="310730"/>
                  <a:pt x="253899" y="321760"/>
                  <a:pt x="256721" y="337750"/>
                </a:cubicBezTo>
                <a:cubicBezTo>
                  <a:pt x="267707" y="399995"/>
                  <a:pt x="244896" y="468983"/>
                  <a:pt x="270233" y="526889"/>
                </a:cubicBezTo>
                <a:cubicBezTo>
                  <a:pt x="281651" y="552985"/>
                  <a:pt x="351302" y="553909"/>
                  <a:pt x="351302" y="553909"/>
                </a:cubicBezTo>
                <a:cubicBezTo>
                  <a:pt x="360310" y="567419"/>
                  <a:pt x="371731" y="579601"/>
                  <a:pt x="378326" y="594439"/>
                </a:cubicBezTo>
                <a:cubicBezTo>
                  <a:pt x="389895" y="620466"/>
                  <a:pt x="405349" y="675499"/>
                  <a:pt x="405349" y="675499"/>
                </a:cubicBezTo>
                <a:cubicBezTo>
                  <a:pt x="409853" y="711526"/>
                  <a:pt x="405376" y="749869"/>
                  <a:pt x="418861" y="783579"/>
                </a:cubicBezTo>
                <a:cubicBezTo>
                  <a:pt x="429229" y="809496"/>
                  <a:pt x="495810" y="819702"/>
                  <a:pt x="513442" y="824109"/>
                </a:cubicBezTo>
                <a:cubicBezTo>
                  <a:pt x="536215" y="858265"/>
                  <a:pt x="545985" y="865217"/>
                  <a:pt x="553977" y="905169"/>
                </a:cubicBezTo>
                <a:cubicBezTo>
                  <a:pt x="560223" y="936394"/>
                  <a:pt x="554555" y="970640"/>
                  <a:pt x="567489" y="999738"/>
                </a:cubicBezTo>
                <a:cubicBezTo>
                  <a:pt x="574085" y="1014576"/>
                  <a:pt x="593184" y="1020164"/>
                  <a:pt x="608023" y="1026758"/>
                </a:cubicBezTo>
                <a:cubicBezTo>
                  <a:pt x="634053" y="1038326"/>
                  <a:pt x="689093" y="1053778"/>
                  <a:pt x="689093" y="1053778"/>
                </a:cubicBezTo>
                <a:cubicBezTo>
                  <a:pt x="698101" y="1062785"/>
                  <a:pt x="709563" y="1069875"/>
                  <a:pt x="716117" y="1080798"/>
                </a:cubicBezTo>
                <a:cubicBezTo>
                  <a:pt x="743327" y="1126142"/>
                  <a:pt x="723529" y="1164016"/>
                  <a:pt x="716117" y="1215898"/>
                </a:cubicBezTo>
                <a:cubicBezTo>
                  <a:pt x="720621" y="1247421"/>
                  <a:pt x="710077" y="1285333"/>
                  <a:pt x="729628" y="1310468"/>
                </a:cubicBezTo>
                <a:cubicBezTo>
                  <a:pt x="747117" y="1332952"/>
                  <a:pt x="783675" y="1328481"/>
                  <a:pt x="810698" y="1337488"/>
                </a:cubicBezTo>
                <a:lnTo>
                  <a:pt x="851233" y="1350998"/>
                </a:lnTo>
                <a:cubicBezTo>
                  <a:pt x="855737" y="1364508"/>
                  <a:pt x="862579" y="1377453"/>
                  <a:pt x="864745" y="1391528"/>
                </a:cubicBezTo>
                <a:cubicBezTo>
                  <a:pt x="871628" y="1436259"/>
                  <a:pt x="855450" y="1487536"/>
                  <a:pt x="878256" y="1526627"/>
                </a:cubicBezTo>
                <a:cubicBezTo>
                  <a:pt x="894850" y="1555071"/>
                  <a:pt x="941712" y="1553647"/>
                  <a:pt x="972838" y="1553647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1" name="直線コネクタ 40"/>
          <p:cNvCxnSpPr/>
          <p:nvPr/>
        </p:nvCxnSpPr>
        <p:spPr>
          <a:xfrm flipV="1">
            <a:off x="2536749" y="3917267"/>
            <a:ext cx="1127454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2534979" y="4150274"/>
            <a:ext cx="1127454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2533524" y="4267768"/>
            <a:ext cx="1127454" cy="122605"/>
            <a:chOff x="5426060" y="3631809"/>
            <a:chExt cx="1553540" cy="122605"/>
          </a:xfrm>
        </p:grpSpPr>
        <p:cxnSp>
          <p:nvCxnSpPr>
            <p:cNvPr id="40" name="直線コネクタ 39"/>
            <p:cNvCxnSpPr/>
            <p:nvPr/>
          </p:nvCxnSpPr>
          <p:spPr>
            <a:xfrm flipV="1">
              <a:off x="5426060" y="3680056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46"/>
            <p:cNvSpPr/>
            <p:nvPr/>
          </p:nvSpPr>
          <p:spPr>
            <a:xfrm>
              <a:off x="5972009" y="3631809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2539247" y="4384860"/>
            <a:ext cx="1127454" cy="122605"/>
            <a:chOff x="5433947" y="3870491"/>
            <a:chExt cx="1553540" cy="122605"/>
          </a:xfrm>
        </p:grpSpPr>
        <p:cxnSp>
          <p:nvCxnSpPr>
            <p:cNvPr id="39" name="直線コネクタ 38"/>
            <p:cNvCxnSpPr/>
            <p:nvPr/>
          </p:nvCxnSpPr>
          <p:spPr>
            <a:xfrm flipV="1">
              <a:off x="5433947" y="3931794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729860" y="3870491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45" name="直線コネクタ 44"/>
          <p:cNvCxnSpPr/>
          <p:nvPr/>
        </p:nvCxnSpPr>
        <p:spPr>
          <a:xfrm flipV="1">
            <a:off x="2519994" y="3308545"/>
            <a:ext cx="1127454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円/楕円 48"/>
          <p:cNvSpPr/>
          <p:nvPr/>
        </p:nvSpPr>
        <p:spPr>
          <a:xfrm>
            <a:off x="3297950" y="3848456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円/楕円 49"/>
          <p:cNvSpPr/>
          <p:nvPr/>
        </p:nvSpPr>
        <p:spPr>
          <a:xfrm>
            <a:off x="3279437" y="4080741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コネクタ 41"/>
          <p:cNvCxnSpPr/>
          <p:nvPr/>
        </p:nvCxnSpPr>
        <p:spPr>
          <a:xfrm flipV="1">
            <a:off x="2537164" y="3019162"/>
            <a:ext cx="1127454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円/楕円 50"/>
          <p:cNvSpPr/>
          <p:nvPr/>
        </p:nvSpPr>
        <p:spPr>
          <a:xfrm>
            <a:off x="2754213" y="4070270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円/楕円 63"/>
          <p:cNvSpPr/>
          <p:nvPr/>
        </p:nvSpPr>
        <p:spPr>
          <a:xfrm>
            <a:off x="2918392" y="3870055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3" name="図形グループ 72"/>
          <p:cNvGrpSpPr/>
          <p:nvPr/>
        </p:nvGrpSpPr>
        <p:grpSpPr>
          <a:xfrm>
            <a:off x="2321871" y="4972661"/>
            <a:ext cx="1552059" cy="1481963"/>
            <a:chOff x="6039702" y="5492630"/>
            <a:chExt cx="2215908" cy="765719"/>
          </a:xfrm>
        </p:grpSpPr>
        <p:cxnSp>
          <p:nvCxnSpPr>
            <p:cNvPr id="74" name="直線コネクタ 73"/>
            <p:cNvCxnSpPr/>
            <p:nvPr/>
          </p:nvCxnSpPr>
          <p:spPr>
            <a:xfrm>
              <a:off x="6039702" y="5512069"/>
              <a:ext cx="221590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6056984" y="550235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8249641" y="549263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テキスト ボックス 76"/>
          <p:cNvSpPr txBox="1"/>
          <p:nvPr/>
        </p:nvSpPr>
        <p:spPr>
          <a:xfrm>
            <a:off x="2475293" y="6195134"/>
            <a:ext cx="129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 smtClean="0"/>
              <a:t>eutron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17125" y="4886348"/>
            <a:ext cx="92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5A95F2"/>
                </a:solidFill>
              </a:rPr>
              <a:t>core</a:t>
            </a:r>
            <a:endParaRPr kumimoji="1" lang="ja-JP" altLang="en-US" i="1" dirty="0">
              <a:solidFill>
                <a:srgbClr val="5A95F2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5120" y="6220706"/>
            <a:ext cx="112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proton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539659" y="5018746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560533" y="4322690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546227" y="3959214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567731" y="3307938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537857" y="4192546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541141" y="4872583"/>
            <a:ext cx="1147886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943053" y="4968851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679465" y="4961683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1377799" y="4141770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1308201" y="4811242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円/楕円 61"/>
          <p:cNvSpPr/>
          <p:nvPr/>
        </p:nvSpPr>
        <p:spPr>
          <a:xfrm>
            <a:off x="925573" y="4795537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700549" y="4812782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2" name="図形グループ 71"/>
          <p:cNvGrpSpPr/>
          <p:nvPr/>
        </p:nvGrpSpPr>
        <p:grpSpPr>
          <a:xfrm>
            <a:off x="311056" y="5647416"/>
            <a:ext cx="1587382" cy="794381"/>
            <a:chOff x="6039702" y="5492630"/>
            <a:chExt cx="2215908" cy="765719"/>
          </a:xfrm>
        </p:grpSpPr>
        <p:cxnSp>
          <p:nvCxnSpPr>
            <p:cNvPr id="37" name="直線コネクタ 36"/>
            <p:cNvCxnSpPr/>
            <p:nvPr/>
          </p:nvCxnSpPr>
          <p:spPr>
            <a:xfrm>
              <a:off x="6039702" y="5512069"/>
              <a:ext cx="221590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6056984" y="550235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8249641" y="549263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テキスト ボックス 77"/>
          <p:cNvSpPr txBox="1"/>
          <p:nvPr/>
        </p:nvSpPr>
        <p:spPr>
          <a:xfrm>
            <a:off x="284811" y="5590542"/>
            <a:ext cx="92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5A95F2"/>
                </a:solidFill>
              </a:rPr>
              <a:t>core</a:t>
            </a:r>
            <a:endParaRPr kumimoji="1" lang="ja-JP" altLang="en-US" i="1" dirty="0">
              <a:solidFill>
                <a:srgbClr val="5A95F2"/>
              </a:solidFill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3043794" y="4080283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円/楕円 53"/>
          <p:cNvSpPr/>
          <p:nvPr/>
        </p:nvSpPr>
        <p:spPr>
          <a:xfrm>
            <a:off x="3290265" y="4397299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円/楕円 54"/>
          <p:cNvSpPr/>
          <p:nvPr/>
        </p:nvSpPr>
        <p:spPr>
          <a:xfrm>
            <a:off x="1437065" y="4969280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6" name="円/楕円 55"/>
          <p:cNvSpPr/>
          <p:nvPr/>
        </p:nvSpPr>
        <p:spPr>
          <a:xfrm>
            <a:off x="1198860" y="4961745"/>
            <a:ext cx="109323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6" name="円/楕円 95"/>
          <p:cNvSpPr/>
          <p:nvPr/>
        </p:nvSpPr>
        <p:spPr>
          <a:xfrm>
            <a:off x="3033913" y="4389129"/>
            <a:ext cx="10737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4866804" y="3212590"/>
            <a:ext cx="3589119" cy="3470596"/>
            <a:chOff x="4853292" y="2672191"/>
            <a:chExt cx="3589119" cy="3470596"/>
          </a:xfrm>
        </p:grpSpPr>
        <p:sp>
          <p:nvSpPr>
            <p:cNvPr id="57" name="フリーフォーム 56"/>
            <p:cNvSpPr/>
            <p:nvPr/>
          </p:nvSpPr>
          <p:spPr>
            <a:xfrm rot="17145598">
              <a:off x="6242570" y="3241878"/>
              <a:ext cx="1010364" cy="1271101"/>
            </a:xfrm>
            <a:custGeom>
              <a:avLst/>
              <a:gdLst>
                <a:gd name="connsiteX0" fmla="*/ 0 w 972838"/>
                <a:gd name="connsiteY0" fmla="*/ 0 h 1553658"/>
                <a:gd name="connsiteX1" fmla="*/ 94581 w 972838"/>
                <a:gd name="connsiteY1" fmla="*/ 13510 h 1553658"/>
                <a:gd name="connsiteX2" fmla="*/ 121605 w 972838"/>
                <a:gd name="connsiteY2" fmla="*/ 40530 h 1553658"/>
                <a:gd name="connsiteX3" fmla="*/ 94581 w 972838"/>
                <a:gd name="connsiteY3" fmla="*/ 189140 h 1553658"/>
                <a:gd name="connsiteX4" fmla="*/ 108093 w 972838"/>
                <a:gd name="connsiteY4" fmla="*/ 243180 h 1553658"/>
                <a:gd name="connsiteX5" fmla="*/ 189163 w 972838"/>
                <a:gd name="connsiteY5" fmla="*/ 270200 h 1553658"/>
                <a:gd name="connsiteX6" fmla="*/ 229698 w 972838"/>
                <a:gd name="connsiteY6" fmla="*/ 297220 h 1553658"/>
                <a:gd name="connsiteX7" fmla="*/ 256721 w 972838"/>
                <a:gd name="connsiteY7" fmla="*/ 337750 h 1553658"/>
                <a:gd name="connsiteX8" fmla="*/ 270233 w 972838"/>
                <a:gd name="connsiteY8" fmla="*/ 526889 h 1553658"/>
                <a:gd name="connsiteX9" fmla="*/ 351302 w 972838"/>
                <a:gd name="connsiteY9" fmla="*/ 553909 h 1553658"/>
                <a:gd name="connsiteX10" fmla="*/ 378326 w 972838"/>
                <a:gd name="connsiteY10" fmla="*/ 594439 h 1553658"/>
                <a:gd name="connsiteX11" fmla="*/ 405349 w 972838"/>
                <a:gd name="connsiteY11" fmla="*/ 675499 h 1553658"/>
                <a:gd name="connsiteX12" fmla="*/ 418861 w 972838"/>
                <a:gd name="connsiteY12" fmla="*/ 783579 h 1553658"/>
                <a:gd name="connsiteX13" fmla="*/ 513442 w 972838"/>
                <a:gd name="connsiteY13" fmla="*/ 824109 h 1553658"/>
                <a:gd name="connsiteX14" fmla="*/ 553977 w 972838"/>
                <a:gd name="connsiteY14" fmla="*/ 905169 h 1553658"/>
                <a:gd name="connsiteX15" fmla="*/ 567489 w 972838"/>
                <a:gd name="connsiteY15" fmla="*/ 999738 h 1553658"/>
                <a:gd name="connsiteX16" fmla="*/ 608023 w 972838"/>
                <a:gd name="connsiteY16" fmla="*/ 1026758 h 1553658"/>
                <a:gd name="connsiteX17" fmla="*/ 689093 w 972838"/>
                <a:gd name="connsiteY17" fmla="*/ 1053778 h 1553658"/>
                <a:gd name="connsiteX18" fmla="*/ 716117 w 972838"/>
                <a:gd name="connsiteY18" fmla="*/ 1080798 h 1553658"/>
                <a:gd name="connsiteX19" fmla="*/ 716117 w 972838"/>
                <a:gd name="connsiteY19" fmla="*/ 1215898 h 1553658"/>
                <a:gd name="connsiteX20" fmla="*/ 729628 w 972838"/>
                <a:gd name="connsiteY20" fmla="*/ 1310468 h 1553658"/>
                <a:gd name="connsiteX21" fmla="*/ 810698 w 972838"/>
                <a:gd name="connsiteY21" fmla="*/ 1337488 h 1553658"/>
                <a:gd name="connsiteX22" fmla="*/ 851233 w 972838"/>
                <a:gd name="connsiteY22" fmla="*/ 1350998 h 1553658"/>
                <a:gd name="connsiteX23" fmla="*/ 864745 w 972838"/>
                <a:gd name="connsiteY23" fmla="*/ 1391528 h 1553658"/>
                <a:gd name="connsiteX24" fmla="*/ 878256 w 972838"/>
                <a:gd name="connsiteY24" fmla="*/ 1526627 h 1553658"/>
                <a:gd name="connsiteX25" fmla="*/ 972838 w 972838"/>
                <a:gd name="connsiteY25" fmla="*/ 1553647 h 155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72838" h="1553658">
                  <a:moveTo>
                    <a:pt x="0" y="0"/>
                  </a:moveTo>
                  <a:cubicBezTo>
                    <a:pt x="31527" y="4503"/>
                    <a:pt x="64368" y="3440"/>
                    <a:pt x="94581" y="13510"/>
                  </a:cubicBezTo>
                  <a:cubicBezTo>
                    <a:pt x="106666" y="17538"/>
                    <a:pt x="120198" y="27870"/>
                    <a:pt x="121605" y="40530"/>
                  </a:cubicBezTo>
                  <a:cubicBezTo>
                    <a:pt x="125329" y="74043"/>
                    <a:pt x="104235" y="150528"/>
                    <a:pt x="94581" y="189140"/>
                  </a:cubicBezTo>
                  <a:cubicBezTo>
                    <a:pt x="99085" y="207153"/>
                    <a:pt x="93994" y="231097"/>
                    <a:pt x="108093" y="243180"/>
                  </a:cubicBezTo>
                  <a:cubicBezTo>
                    <a:pt x="129721" y="261716"/>
                    <a:pt x="165461" y="254401"/>
                    <a:pt x="189163" y="270200"/>
                  </a:cubicBezTo>
                  <a:lnTo>
                    <a:pt x="229698" y="297220"/>
                  </a:lnTo>
                  <a:cubicBezTo>
                    <a:pt x="238706" y="310730"/>
                    <a:pt x="253899" y="321760"/>
                    <a:pt x="256721" y="337750"/>
                  </a:cubicBezTo>
                  <a:cubicBezTo>
                    <a:pt x="267707" y="399995"/>
                    <a:pt x="244896" y="468983"/>
                    <a:pt x="270233" y="526889"/>
                  </a:cubicBezTo>
                  <a:cubicBezTo>
                    <a:pt x="281651" y="552985"/>
                    <a:pt x="351302" y="553909"/>
                    <a:pt x="351302" y="553909"/>
                  </a:cubicBezTo>
                  <a:cubicBezTo>
                    <a:pt x="360310" y="567419"/>
                    <a:pt x="371731" y="579601"/>
                    <a:pt x="378326" y="594439"/>
                  </a:cubicBezTo>
                  <a:cubicBezTo>
                    <a:pt x="389895" y="620466"/>
                    <a:pt x="405349" y="675499"/>
                    <a:pt x="405349" y="675499"/>
                  </a:cubicBezTo>
                  <a:cubicBezTo>
                    <a:pt x="409853" y="711526"/>
                    <a:pt x="405376" y="749869"/>
                    <a:pt x="418861" y="783579"/>
                  </a:cubicBezTo>
                  <a:cubicBezTo>
                    <a:pt x="429229" y="809496"/>
                    <a:pt x="495810" y="819702"/>
                    <a:pt x="513442" y="824109"/>
                  </a:cubicBezTo>
                  <a:cubicBezTo>
                    <a:pt x="536215" y="858265"/>
                    <a:pt x="545985" y="865217"/>
                    <a:pt x="553977" y="905169"/>
                  </a:cubicBezTo>
                  <a:cubicBezTo>
                    <a:pt x="560223" y="936394"/>
                    <a:pt x="554555" y="970640"/>
                    <a:pt x="567489" y="999738"/>
                  </a:cubicBezTo>
                  <a:cubicBezTo>
                    <a:pt x="574085" y="1014576"/>
                    <a:pt x="593184" y="1020164"/>
                    <a:pt x="608023" y="1026758"/>
                  </a:cubicBezTo>
                  <a:cubicBezTo>
                    <a:pt x="634053" y="1038326"/>
                    <a:pt x="689093" y="1053778"/>
                    <a:pt x="689093" y="1053778"/>
                  </a:cubicBezTo>
                  <a:cubicBezTo>
                    <a:pt x="698101" y="1062785"/>
                    <a:pt x="709563" y="1069875"/>
                    <a:pt x="716117" y="1080798"/>
                  </a:cubicBezTo>
                  <a:cubicBezTo>
                    <a:pt x="743327" y="1126142"/>
                    <a:pt x="723529" y="1164016"/>
                    <a:pt x="716117" y="1215898"/>
                  </a:cubicBezTo>
                  <a:cubicBezTo>
                    <a:pt x="720621" y="1247421"/>
                    <a:pt x="710077" y="1285333"/>
                    <a:pt x="729628" y="1310468"/>
                  </a:cubicBezTo>
                  <a:cubicBezTo>
                    <a:pt x="747117" y="1332952"/>
                    <a:pt x="783675" y="1328481"/>
                    <a:pt x="810698" y="1337488"/>
                  </a:cubicBezTo>
                  <a:lnTo>
                    <a:pt x="851233" y="1350998"/>
                  </a:lnTo>
                  <a:cubicBezTo>
                    <a:pt x="855737" y="1364508"/>
                    <a:pt x="862579" y="1377453"/>
                    <a:pt x="864745" y="1391528"/>
                  </a:cubicBezTo>
                  <a:cubicBezTo>
                    <a:pt x="871628" y="1436259"/>
                    <a:pt x="855450" y="1487536"/>
                    <a:pt x="878256" y="1526627"/>
                  </a:cubicBezTo>
                  <a:cubicBezTo>
                    <a:pt x="894850" y="1555071"/>
                    <a:pt x="941712" y="1553647"/>
                    <a:pt x="972838" y="1553647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9" name="直線コネクタ 58"/>
            <p:cNvCxnSpPr/>
            <p:nvPr/>
          </p:nvCxnSpPr>
          <p:spPr>
            <a:xfrm flipV="1">
              <a:off x="7105230" y="3393922"/>
              <a:ext cx="1127454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V="1">
              <a:off x="7103460" y="3562131"/>
              <a:ext cx="1127454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7101734" y="3784030"/>
              <a:ext cx="1127454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円/楕円 68"/>
            <p:cNvSpPr/>
            <p:nvPr/>
          </p:nvSpPr>
          <p:spPr>
            <a:xfrm>
              <a:off x="7739858" y="3735783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70" name="図形グループ 69"/>
            <p:cNvGrpSpPr/>
            <p:nvPr/>
          </p:nvGrpSpPr>
          <p:grpSpPr>
            <a:xfrm>
              <a:off x="7107728" y="3861515"/>
              <a:ext cx="1127454" cy="122605"/>
              <a:chOff x="5433947" y="3870491"/>
              <a:chExt cx="1553540" cy="122605"/>
            </a:xfrm>
          </p:grpSpPr>
          <p:cxnSp>
            <p:nvCxnSpPr>
              <p:cNvPr id="79" name="直線コネクタ 78"/>
              <p:cNvCxnSpPr/>
              <p:nvPr/>
            </p:nvCxnSpPr>
            <p:spPr>
              <a:xfrm flipV="1">
                <a:off x="5433947" y="3931794"/>
                <a:ext cx="1553540" cy="102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円/楕円 79"/>
              <p:cNvSpPr/>
              <p:nvPr/>
            </p:nvSpPr>
            <p:spPr>
              <a:xfrm>
                <a:off x="5729860" y="3870491"/>
                <a:ext cx="147957" cy="12260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81" name="直線コネクタ 80"/>
            <p:cNvCxnSpPr/>
            <p:nvPr/>
          </p:nvCxnSpPr>
          <p:spPr>
            <a:xfrm flipV="1">
              <a:off x="7106713" y="3074606"/>
              <a:ext cx="1127454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円/楕円 82"/>
            <p:cNvSpPr/>
            <p:nvPr/>
          </p:nvSpPr>
          <p:spPr>
            <a:xfrm>
              <a:off x="8011819" y="2999359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7755176" y="3006738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85" name="直線コネクタ 84"/>
            <p:cNvCxnSpPr/>
            <p:nvPr/>
          </p:nvCxnSpPr>
          <p:spPr>
            <a:xfrm flipV="1">
              <a:off x="7105645" y="2672191"/>
              <a:ext cx="1127454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円/楕円 85"/>
            <p:cNvSpPr/>
            <p:nvPr/>
          </p:nvSpPr>
          <p:spPr>
            <a:xfrm>
              <a:off x="7256412" y="3022725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7486873" y="3346710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88" name="図形グループ 87"/>
            <p:cNvGrpSpPr/>
            <p:nvPr/>
          </p:nvGrpSpPr>
          <p:grpSpPr>
            <a:xfrm>
              <a:off x="6890352" y="4449317"/>
              <a:ext cx="1552059" cy="1464245"/>
              <a:chOff x="6039702" y="5492630"/>
              <a:chExt cx="2215908" cy="765719"/>
            </a:xfrm>
          </p:grpSpPr>
          <p:cxnSp>
            <p:nvCxnSpPr>
              <p:cNvPr id="89" name="直線コネクタ 88"/>
              <p:cNvCxnSpPr/>
              <p:nvPr/>
            </p:nvCxnSpPr>
            <p:spPr>
              <a:xfrm>
                <a:off x="6039702" y="5512069"/>
                <a:ext cx="2215908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/>
              <p:cNvCxnSpPr/>
              <p:nvPr/>
            </p:nvCxnSpPr>
            <p:spPr>
              <a:xfrm>
                <a:off x="6056984" y="5502350"/>
                <a:ext cx="0" cy="75599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90"/>
              <p:cNvCxnSpPr/>
              <p:nvPr/>
            </p:nvCxnSpPr>
            <p:spPr>
              <a:xfrm>
                <a:off x="8249641" y="5492630"/>
                <a:ext cx="0" cy="75599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テキスト ボックス 91"/>
            <p:cNvSpPr txBox="1"/>
            <p:nvPr/>
          </p:nvSpPr>
          <p:spPr>
            <a:xfrm>
              <a:off x="7042410" y="5615020"/>
              <a:ext cx="1290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n</a:t>
              </a:r>
              <a:r>
                <a:rPr kumimoji="1" lang="en-US" altLang="ja-JP" dirty="0" smtClean="0"/>
                <a:t>eutron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6885606" y="4363003"/>
              <a:ext cx="926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solidFill>
                    <a:srgbClr val="5A95F2"/>
                  </a:solidFill>
                </a:rPr>
                <a:t>core</a:t>
              </a:r>
              <a:endParaRPr kumimoji="1" lang="ja-JP" altLang="en-US" i="1" dirty="0">
                <a:solidFill>
                  <a:srgbClr val="5A95F2"/>
                </a:solidFill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5107942" y="5681122"/>
              <a:ext cx="112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proton</a:t>
              </a:r>
              <a:endParaRPr kumimoji="1" lang="ja-JP" altLang="en-US" dirty="0"/>
            </a:p>
          </p:txBody>
        </p:sp>
        <p:cxnSp>
          <p:nvCxnSpPr>
            <p:cNvPr id="97" name="直線コネクタ 96"/>
            <p:cNvCxnSpPr/>
            <p:nvPr/>
          </p:nvCxnSpPr>
          <p:spPr>
            <a:xfrm flipV="1">
              <a:off x="5108140" y="4495401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5114073" y="3948757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 flipV="1">
              <a:off x="5114708" y="3568167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V="1">
              <a:off x="5136212" y="2784593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V="1">
              <a:off x="5118097" y="3857333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5121380" y="4196381"/>
              <a:ext cx="1147886" cy="1056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円/楕円 102"/>
            <p:cNvSpPr/>
            <p:nvPr/>
          </p:nvSpPr>
          <p:spPr>
            <a:xfrm>
              <a:off x="5488016" y="3810560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円/楕円 103"/>
            <p:cNvSpPr/>
            <p:nvPr/>
          </p:nvSpPr>
          <p:spPr>
            <a:xfrm>
              <a:off x="5332613" y="4446035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円/楕円 104"/>
            <p:cNvSpPr/>
            <p:nvPr/>
          </p:nvSpPr>
          <p:spPr>
            <a:xfrm>
              <a:off x="5807371" y="3512586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5876682" y="4145955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471642" y="4152663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5938250" y="3790244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09" name="図形グループ 108"/>
            <p:cNvGrpSpPr/>
            <p:nvPr/>
          </p:nvGrpSpPr>
          <p:grpSpPr>
            <a:xfrm>
              <a:off x="4879537" y="5124071"/>
              <a:ext cx="1587382" cy="802319"/>
              <a:chOff x="6039702" y="5492630"/>
              <a:chExt cx="2215908" cy="765719"/>
            </a:xfrm>
          </p:grpSpPr>
          <p:cxnSp>
            <p:nvCxnSpPr>
              <p:cNvPr id="110" name="直線コネクタ 109"/>
              <p:cNvCxnSpPr/>
              <p:nvPr/>
            </p:nvCxnSpPr>
            <p:spPr>
              <a:xfrm>
                <a:off x="6039702" y="5512069"/>
                <a:ext cx="2215908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/>
              <p:nvPr/>
            </p:nvCxnSpPr>
            <p:spPr>
              <a:xfrm>
                <a:off x="6056984" y="5502350"/>
                <a:ext cx="0" cy="75599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/>
              <p:cNvCxnSpPr/>
              <p:nvPr/>
            </p:nvCxnSpPr>
            <p:spPr>
              <a:xfrm>
                <a:off x="8249641" y="5492630"/>
                <a:ext cx="0" cy="75599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テキスト ボックス 112"/>
            <p:cNvSpPr txBox="1"/>
            <p:nvPr/>
          </p:nvSpPr>
          <p:spPr>
            <a:xfrm>
              <a:off x="4853292" y="5067197"/>
              <a:ext cx="926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>
                  <a:solidFill>
                    <a:srgbClr val="5A95F2"/>
                  </a:solidFill>
                </a:rPr>
                <a:t>core</a:t>
              </a:r>
              <a:endParaRPr kumimoji="1" lang="ja-JP" altLang="en-US" i="1" dirty="0">
                <a:solidFill>
                  <a:srgbClr val="5A95F2"/>
                </a:solidFill>
              </a:endParaRPr>
            </a:p>
          </p:txBody>
        </p:sp>
        <p:sp>
          <p:nvSpPr>
            <p:cNvPr id="114" name="円/楕円 113"/>
            <p:cNvSpPr/>
            <p:nvPr/>
          </p:nvSpPr>
          <p:spPr>
            <a:xfrm>
              <a:off x="7466616" y="3012895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7501552" y="3491640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6005546" y="4445935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5781661" y="3881081"/>
              <a:ext cx="109323" cy="1267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7949497" y="3859343"/>
              <a:ext cx="10737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64161" y="2457297"/>
            <a:ext cx="391540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leading to spherical state</a:t>
            </a:r>
            <a:endParaRPr kumimoji="1" lang="ja-JP" altLang="en-US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4878725" y="2516970"/>
            <a:ext cx="364595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leading to </a:t>
            </a:r>
            <a:r>
              <a:rPr kumimoji="1" lang="en-US" altLang="ja-JP" dirty="0" err="1" smtClean="0"/>
              <a:t>prolate</a:t>
            </a:r>
            <a:r>
              <a:rPr kumimoji="1" lang="en-US" altLang="ja-JP" dirty="0" smtClean="0"/>
              <a:t> state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4548" y="610026"/>
            <a:ext cx="8408843" cy="707886"/>
          </a:xfrm>
          <a:prstGeom prst="rect">
            <a:avLst/>
          </a:prstGeom>
          <a:solidFill>
            <a:srgbClr val="FFF79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Certain different configurations produce different </a:t>
            </a:r>
            <a:r>
              <a:rPr lang="en-US" altLang="ja-JP" sz="2000" dirty="0" smtClean="0"/>
              <a:t>shell structures owing to (</a:t>
            </a:r>
            <a:r>
              <a:rPr lang="en-US" altLang="ja-JP" sz="2000" dirty="0" err="1" smtClean="0"/>
              <a:t>i</a:t>
            </a:r>
            <a:r>
              <a:rPr lang="en-US" altLang="ja-JP" sz="2000" dirty="0" smtClean="0"/>
              <a:t>) tensor force and (ii) proton-neutron</a:t>
            </a:r>
            <a:r>
              <a:rPr kumimoji="1" lang="en-US" altLang="ja-JP" sz="2000" dirty="0" smtClean="0"/>
              <a:t> compositions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7702" y="1405037"/>
            <a:ext cx="8996298" cy="4001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Note : Despite a</a:t>
            </a:r>
            <a:r>
              <a:rPr kumimoji="1" lang="en-US" altLang="ja-JP" sz="2000" dirty="0" smtClean="0">
                <a:solidFill>
                  <a:schemeClr val="bg1">
                    <a:lumMod val="85000"/>
                  </a:schemeClr>
                </a:solidFill>
              </a:rPr>
              <a:t>lmost the same density, different single-particle energies</a:t>
            </a:r>
            <a:endParaRPr kumimoji="1" lang="ja-JP" alt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8347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4722869" y="461836"/>
            <a:ext cx="3778296" cy="54265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304363" y="461836"/>
            <a:ext cx="4145630" cy="5395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93764" y="1338840"/>
            <a:ext cx="545943" cy="461665"/>
          </a:xfrm>
          <a:prstGeom prst="rect">
            <a:avLst/>
          </a:prstGeom>
          <a:solidFill>
            <a:srgbClr val="FFF93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Zr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24783" y="1365077"/>
            <a:ext cx="52745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Pb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5132" y="603376"/>
            <a:ext cx="14421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Same type</a:t>
            </a:r>
            <a:endParaRPr kumimoji="1" lang="ja-JP" altLang="en-US" sz="2000" dirty="0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743140" y="3120804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787446" y="4124333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2628801" y="3425604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2632573" y="2551246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2618582" y="2980941"/>
            <a:ext cx="1432590" cy="2138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62070" y="2566895"/>
            <a:ext cx="71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</a:t>
            </a:r>
            <a:r>
              <a:rPr lang="en-US" altLang="ja-JP" baseline="-25000" dirty="0" smtClean="0"/>
              <a:t>9/2</a:t>
            </a:r>
            <a:endParaRPr kumimoji="1" lang="ja-JP" altLang="en-US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9352" y="4245922"/>
            <a:ext cx="77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</a:t>
            </a:r>
            <a:r>
              <a:rPr lang="en-US" altLang="ja-JP" baseline="-25000" dirty="0" smtClean="0"/>
              <a:t>11/2</a:t>
            </a:r>
            <a:endParaRPr kumimoji="1" lang="ja-JP" altLang="en-US" baseline="-25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36892" y="2007056"/>
            <a:ext cx="718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</a:t>
            </a:r>
            <a:r>
              <a:rPr lang="en-US" altLang="ja-JP" baseline="-25000" dirty="0" smtClean="0"/>
              <a:t>13/2</a:t>
            </a:r>
            <a:endParaRPr kumimoji="1" lang="ja-JP" altLang="en-US" baseline="-25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27702" y="3556913"/>
            <a:ext cx="71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</a:t>
            </a:r>
            <a:r>
              <a:rPr lang="en-US" altLang="ja-JP" baseline="-25000" dirty="0" smtClean="0"/>
              <a:t>9/2</a:t>
            </a:r>
            <a:endParaRPr kumimoji="1" lang="ja-JP" altLang="en-US" baseline="-25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0465" y="4769021"/>
            <a:ext cx="112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proton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76402" y="4745790"/>
            <a:ext cx="129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neutron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980483" y="3856983"/>
            <a:ext cx="364814" cy="229670"/>
          </a:xfrm>
          <a:prstGeom prst="upArrow">
            <a:avLst/>
          </a:prstGeom>
          <a:solidFill>
            <a:srgbClr val="4BD3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上矢印 17"/>
          <p:cNvSpPr/>
          <p:nvPr/>
        </p:nvSpPr>
        <p:spPr>
          <a:xfrm rot="10800000">
            <a:off x="975455" y="3159184"/>
            <a:ext cx="364814" cy="229670"/>
          </a:xfrm>
          <a:prstGeom prst="upArrow">
            <a:avLst/>
          </a:prstGeom>
          <a:solidFill>
            <a:srgbClr val="4BD3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右カーブ矢印 18"/>
          <p:cNvSpPr/>
          <p:nvPr/>
        </p:nvSpPr>
        <p:spPr>
          <a:xfrm rot="10800000">
            <a:off x="3117093" y="2519104"/>
            <a:ext cx="346344" cy="902679"/>
          </a:xfrm>
          <a:prstGeom prst="curvedRightArrow">
            <a:avLst>
              <a:gd name="adj1" fmla="val 25000"/>
              <a:gd name="adj2" fmla="val 68329"/>
              <a:gd name="adj3" fmla="val 25000"/>
            </a:avLst>
          </a:prstGeom>
          <a:solidFill>
            <a:srgbClr val="2BFF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 rot="725379">
            <a:off x="1593173" y="2424638"/>
            <a:ext cx="957175" cy="827071"/>
            <a:chOff x="1572184" y="2441344"/>
            <a:chExt cx="731862" cy="694906"/>
          </a:xfrm>
        </p:grpSpPr>
        <p:sp>
          <p:nvSpPr>
            <p:cNvPr id="23" name="フリーフォーム 22"/>
            <p:cNvSpPr/>
            <p:nvPr/>
          </p:nvSpPr>
          <p:spPr>
            <a:xfrm rot="16200000">
              <a:off x="1566008" y="2747876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フリーフォーム 23"/>
            <p:cNvSpPr/>
            <p:nvPr/>
          </p:nvSpPr>
          <p:spPr>
            <a:xfrm rot="16200000">
              <a:off x="1915672" y="2447520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1456623" y="2596369"/>
            <a:ext cx="1268533" cy="1440905"/>
            <a:chOff x="6106025" y="4443713"/>
            <a:chExt cx="1268533" cy="1440905"/>
          </a:xfrm>
        </p:grpSpPr>
        <p:grpSp>
          <p:nvGrpSpPr>
            <p:cNvPr id="29" name="図形グループ 28"/>
            <p:cNvGrpSpPr/>
            <p:nvPr/>
          </p:nvGrpSpPr>
          <p:grpSpPr>
            <a:xfrm rot="21144907">
              <a:off x="6106025" y="4844399"/>
              <a:ext cx="1044597" cy="1040219"/>
              <a:chOff x="8361323" y="409892"/>
              <a:chExt cx="973776" cy="1046841"/>
            </a:xfrm>
          </p:grpSpPr>
          <p:sp>
            <p:nvSpPr>
              <p:cNvPr id="32" name="フリーフォーム 31"/>
              <p:cNvSpPr/>
              <p:nvPr/>
            </p:nvSpPr>
            <p:spPr>
              <a:xfrm rot="15566148">
                <a:off x="8946725" y="416068"/>
                <a:ext cx="394550" cy="382198"/>
              </a:xfrm>
              <a:custGeom>
                <a:avLst/>
                <a:gdLst>
                  <a:gd name="connsiteX0" fmla="*/ 0 w 753995"/>
                  <a:gd name="connsiteY0" fmla="*/ 24658 h 729679"/>
                  <a:gd name="connsiteX1" fmla="*/ 61648 w 753995"/>
                  <a:gd name="connsiteY1" fmla="*/ 12329 h 729679"/>
                  <a:gd name="connsiteX2" fmla="*/ 98637 w 753995"/>
                  <a:gd name="connsiteY2" fmla="*/ 0 h 729679"/>
                  <a:gd name="connsiteX3" fmla="*/ 221934 w 753995"/>
                  <a:gd name="connsiteY3" fmla="*/ 12329 h 729679"/>
                  <a:gd name="connsiteX4" fmla="*/ 234264 w 753995"/>
                  <a:gd name="connsiteY4" fmla="*/ 184934 h 729679"/>
                  <a:gd name="connsiteX5" fmla="*/ 209604 w 753995"/>
                  <a:gd name="connsiteY5" fmla="*/ 258908 h 729679"/>
                  <a:gd name="connsiteX6" fmla="*/ 221934 w 753995"/>
                  <a:gd name="connsiteY6" fmla="*/ 308224 h 729679"/>
                  <a:gd name="connsiteX7" fmla="*/ 283583 w 753995"/>
                  <a:gd name="connsiteY7" fmla="*/ 357540 h 729679"/>
                  <a:gd name="connsiteX8" fmla="*/ 394550 w 753995"/>
                  <a:gd name="connsiteY8" fmla="*/ 345211 h 729679"/>
                  <a:gd name="connsiteX9" fmla="*/ 431539 w 753995"/>
                  <a:gd name="connsiteY9" fmla="*/ 332882 h 729679"/>
                  <a:gd name="connsiteX10" fmla="*/ 480857 w 753995"/>
                  <a:gd name="connsiteY10" fmla="*/ 345211 h 729679"/>
                  <a:gd name="connsiteX11" fmla="*/ 480857 w 753995"/>
                  <a:gd name="connsiteY11" fmla="*/ 480830 h 729679"/>
                  <a:gd name="connsiteX12" fmla="*/ 456198 w 753995"/>
                  <a:gd name="connsiteY12" fmla="*/ 517817 h 729679"/>
                  <a:gd name="connsiteX13" fmla="*/ 443868 w 753995"/>
                  <a:gd name="connsiteY13" fmla="*/ 554804 h 729679"/>
                  <a:gd name="connsiteX14" fmla="*/ 517847 w 753995"/>
                  <a:gd name="connsiteY14" fmla="*/ 665765 h 729679"/>
                  <a:gd name="connsiteX15" fmla="*/ 554836 w 753995"/>
                  <a:gd name="connsiteY15" fmla="*/ 678094 h 729679"/>
                  <a:gd name="connsiteX16" fmla="*/ 665803 w 753995"/>
                  <a:gd name="connsiteY16" fmla="*/ 678094 h 729679"/>
                  <a:gd name="connsiteX17" fmla="*/ 715121 w 753995"/>
                  <a:gd name="connsiteY17" fmla="*/ 665765 h 729679"/>
                  <a:gd name="connsiteX18" fmla="*/ 752110 w 753995"/>
                  <a:gd name="connsiteY18" fmla="*/ 727410 h 729679"/>
                  <a:gd name="connsiteX19" fmla="*/ 727451 w 753995"/>
                  <a:gd name="connsiteY19" fmla="*/ 715081 h 72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3995" h="729679">
                    <a:moveTo>
                      <a:pt x="0" y="24658"/>
                    </a:moveTo>
                    <a:cubicBezTo>
                      <a:pt x="20549" y="20548"/>
                      <a:pt x="41317" y="17411"/>
                      <a:pt x="61648" y="12329"/>
                    </a:cubicBezTo>
                    <a:cubicBezTo>
                      <a:pt x="74257" y="9177"/>
                      <a:pt x="85640" y="0"/>
                      <a:pt x="98637" y="0"/>
                    </a:cubicBezTo>
                    <a:cubicBezTo>
                      <a:pt x="139941" y="0"/>
                      <a:pt x="180835" y="8219"/>
                      <a:pt x="221934" y="12329"/>
                    </a:cubicBezTo>
                    <a:cubicBezTo>
                      <a:pt x="268453" y="82102"/>
                      <a:pt x="258110" y="49819"/>
                      <a:pt x="234264" y="184934"/>
                    </a:cubicBezTo>
                    <a:cubicBezTo>
                      <a:pt x="229747" y="210530"/>
                      <a:pt x="209604" y="258908"/>
                      <a:pt x="209604" y="258908"/>
                    </a:cubicBezTo>
                    <a:cubicBezTo>
                      <a:pt x="213714" y="275347"/>
                      <a:pt x="214356" y="293068"/>
                      <a:pt x="221934" y="308224"/>
                    </a:cubicBezTo>
                    <a:cubicBezTo>
                      <a:pt x="230718" y="325791"/>
                      <a:pt x="270517" y="348830"/>
                      <a:pt x="283583" y="357540"/>
                    </a:cubicBezTo>
                    <a:cubicBezTo>
                      <a:pt x="320572" y="353430"/>
                      <a:pt x="357840" y="351329"/>
                      <a:pt x="394550" y="345211"/>
                    </a:cubicBezTo>
                    <a:cubicBezTo>
                      <a:pt x="407370" y="343074"/>
                      <a:pt x="418542" y="332882"/>
                      <a:pt x="431539" y="332882"/>
                    </a:cubicBezTo>
                    <a:cubicBezTo>
                      <a:pt x="448484" y="332882"/>
                      <a:pt x="464418" y="341101"/>
                      <a:pt x="480857" y="345211"/>
                    </a:cubicBezTo>
                    <a:cubicBezTo>
                      <a:pt x="500111" y="402968"/>
                      <a:pt x="503861" y="396486"/>
                      <a:pt x="480857" y="480830"/>
                    </a:cubicBezTo>
                    <a:cubicBezTo>
                      <a:pt x="476958" y="495126"/>
                      <a:pt x="462825" y="504564"/>
                      <a:pt x="456198" y="517817"/>
                    </a:cubicBezTo>
                    <a:cubicBezTo>
                      <a:pt x="450386" y="529441"/>
                      <a:pt x="447978" y="542475"/>
                      <a:pt x="443868" y="554804"/>
                    </a:cubicBezTo>
                    <a:cubicBezTo>
                      <a:pt x="467267" y="613297"/>
                      <a:pt x="463273" y="626786"/>
                      <a:pt x="517847" y="665765"/>
                    </a:cubicBezTo>
                    <a:cubicBezTo>
                      <a:pt x="528423" y="673319"/>
                      <a:pt x="542506" y="673984"/>
                      <a:pt x="554836" y="678094"/>
                    </a:cubicBezTo>
                    <a:cubicBezTo>
                      <a:pt x="638104" y="650340"/>
                      <a:pt x="535606" y="678094"/>
                      <a:pt x="665803" y="678094"/>
                    </a:cubicBezTo>
                    <a:cubicBezTo>
                      <a:pt x="682748" y="678094"/>
                      <a:pt x="698682" y="669875"/>
                      <a:pt x="715121" y="665765"/>
                    </a:cubicBezTo>
                    <a:cubicBezTo>
                      <a:pt x="725110" y="675753"/>
                      <a:pt x="762781" y="706069"/>
                      <a:pt x="752110" y="727410"/>
                    </a:cubicBezTo>
                    <a:cubicBezTo>
                      <a:pt x="748000" y="735629"/>
                      <a:pt x="735671" y="719191"/>
                      <a:pt x="727451" y="715081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 rot="15566148">
                <a:off x="8355147" y="1068359"/>
                <a:ext cx="394550" cy="382198"/>
              </a:xfrm>
              <a:custGeom>
                <a:avLst/>
                <a:gdLst>
                  <a:gd name="connsiteX0" fmla="*/ 0 w 753995"/>
                  <a:gd name="connsiteY0" fmla="*/ 24658 h 729679"/>
                  <a:gd name="connsiteX1" fmla="*/ 61648 w 753995"/>
                  <a:gd name="connsiteY1" fmla="*/ 12329 h 729679"/>
                  <a:gd name="connsiteX2" fmla="*/ 98637 w 753995"/>
                  <a:gd name="connsiteY2" fmla="*/ 0 h 729679"/>
                  <a:gd name="connsiteX3" fmla="*/ 221934 w 753995"/>
                  <a:gd name="connsiteY3" fmla="*/ 12329 h 729679"/>
                  <a:gd name="connsiteX4" fmla="*/ 234264 w 753995"/>
                  <a:gd name="connsiteY4" fmla="*/ 184934 h 729679"/>
                  <a:gd name="connsiteX5" fmla="*/ 209604 w 753995"/>
                  <a:gd name="connsiteY5" fmla="*/ 258908 h 729679"/>
                  <a:gd name="connsiteX6" fmla="*/ 221934 w 753995"/>
                  <a:gd name="connsiteY6" fmla="*/ 308224 h 729679"/>
                  <a:gd name="connsiteX7" fmla="*/ 283583 w 753995"/>
                  <a:gd name="connsiteY7" fmla="*/ 357540 h 729679"/>
                  <a:gd name="connsiteX8" fmla="*/ 394550 w 753995"/>
                  <a:gd name="connsiteY8" fmla="*/ 345211 h 729679"/>
                  <a:gd name="connsiteX9" fmla="*/ 431539 w 753995"/>
                  <a:gd name="connsiteY9" fmla="*/ 332882 h 729679"/>
                  <a:gd name="connsiteX10" fmla="*/ 480857 w 753995"/>
                  <a:gd name="connsiteY10" fmla="*/ 345211 h 729679"/>
                  <a:gd name="connsiteX11" fmla="*/ 480857 w 753995"/>
                  <a:gd name="connsiteY11" fmla="*/ 480830 h 729679"/>
                  <a:gd name="connsiteX12" fmla="*/ 456198 w 753995"/>
                  <a:gd name="connsiteY12" fmla="*/ 517817 h 729679"/>
                  <a:gd name="connsiteX13" fmla="*/ 443868 w 753995"/>
                  <a:gd name="connsiteY13" fmla="*/ 554804 h 729679"/>
                  <a:gd name="connsiteX14" fmla="*/ 517847 w 753995"/>
                  <a:gd name="connsiteY14" fmla="*/ 665765 h 729679"/>
                  <a:gd name="connsiteX15" fmla="*/ 554836 w 753995"/>
                  <a:gd name="connsiteY15" fmla="*/ 678094 h 729679"/>
                  <a:gd name="connsiteX16" fmla="*/ 665803 w 753995"/>
                  <a:gd name="connsiteY16" fmla="*/ 678094 h 729679"/>
                  <a:gd name="connsiteX17" fmla="*/ 715121 w 753995"/>
                  <a:gd name="connsiteY17" fmla="*/ 665765 h 729679"/>
                  <a:gd name="connsiteX18" fmla="*/ 752110 w 753995"/>
                  <a:gd name="connsiteY18" fmla="*/ 727410 h 729679"/>
                  <a:gd name="connsiteX19" fmla="*/ 727451 w 753995"/>
                  <a:gd name="connsiteY19" fmla="*/ 715081 h 72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3995" h="729679">
                    <a:moveTo>
                      <a:pt x="0" y="24658"/>
                    </a:moveTo>
                    <a:cubicBezTo>
                      <a:pt x="20549" y="20548"/>
                      <a:pt x="41317" y="17411"/>
                      <a:pt x="61648" y="12329"/>
                    </a:cubicBezTo>
                    <a:cubicBezTo>
                      <a:pt x="74257" y="9177"/>
                      <a:pt x="85640" y="0"/>
                      <a:pt x="98637" y="0"/>
                    </a:cubicBezTo>
                    <a:cubicBezTo>
                      <a:pt x="139941" y="0"/>
                      <a:pt x="180835" y="8219"/>
                      <a:pt x="221934" y="12329"/>
                    </a:cubicBezTo>
                    <a:cubicBezTo>
                      <a:pt x="268453" y="82102"/>
                      <a:pt x="258110" y="49819"/>
                      <a:pt x="234264" y="184934"/>
                    </a:cubicBezTo>
                    <a:cubicBezTo>
                      <a:pt x="229747" y="210530"/>
                      <a:pt x="209604" y="258908"/>
                      <a:pt x="209604" y="258908"/>
                    </a:cubicBezTo>
                    <a:cubicBezTo>
                      <a:pt x="213714" y="275347"/>
                      <a:pt x="214356" y="293068"/>
                      <a:pt x="221934" y="308224"/>
                    </a:cubicBezTo>
                    <a:cubicBezTo>
                      <a:pt x="230718" y="325791"/>
                      <a:pt x="270517" y="348830"/>
                      <a:pt x="283583" y="357540"/>
                    </a:cubicBezTo>
                    <a:cubicBezTo>
                      <a:pt x="320572" y="353430"/>
                      <a:pt x="357840" y="351329"/>
                      <a:pt x="394550" y="345211"/>
                    </a:cubicBezTo>
                    <a:cubicBezTo>
                      <a:pt x="407370" y="343074"/>
                      <a:pt x="418542" y="332882"/>
                      <a:pt x="431539" y="332882"/>
                    </a:cubicBezTo>
                    <a:cubicBezTo>
                      <a:pt x="448484" y="332882"/>
                      <a:pt x="464418" y="341101"/>
                      <a:pt x="480857" y="345211"/>
                    </a:cubicBezTo>
                    <a:cubicBezTo>
                      <a:pt x="500111" y="402968"/>
                      <a:pt x="503861" y="396486"/>
                      <a:pt x="480857" y="480830"/>
                    </a:cubicBezTo>
                    <a:cubicBezTo>
                      <a:pt x="476958" y="495126"/>
                      <a:pt x="462825" y="504564"/>
                      <a:pt x="456198" y="517817"/>
                    </a:cubicBezTo>
                    <a:cubicBezTo>
                      <a:pt x="450386" y="529441"/>
                      <a:pt x="447978" y="542475"/>
                      <a:pt x="443868" y="554804"/>
                    </a:cubicBezTo>
                    <a:cubicBezTo>
                      <a:pt x="467267" y="613297"/>
                      <a:pt x="463273" y="626786"/>
                      <a:pt x="517847" y="665765"/>
                    </a:cubicBezTo>
                    <a:cubicBezTo>
                      <a:pt x="528423" y="673319"/>
                      <a:pt x="542506" y="673984"/>
                      <a:pt x="554836" y="678094"/>
                    </a:cubicBezTo>
                    <a:cubicBezTo>
                      <a:pt x="638104" y="650340"/>
                      <a:pt x="535606" y="678094"/>
                      <a:pt x="665803" y="678094"/>
                    </a:cubicBezTo>
                    <a:cubicBezTo>
                      <a:pt x="682748" y="678094"/>
                      <a:pt x="698682" y="669875"/>
                      <a:pt x="715121" y="665765"/>
                    </a:cubicBezTo>
                    <a:cubicBezTo>
                      <a:pt x="725110" y="675753"/>
                      <a:pt x="762781" y="706069"/>
                      <a:pt x="752110" y="727410"/>
                    </a:cubicBezTo>
                    <a:cubicBezTo>
                      <a:pt x="748000" y="735629"/>
                      <a:pt x="735671" y="719191"/>
                      <a:pt x="727451" y="715081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4" name="フリーフォーム 33"/>
              <p:cNvSpPr/>
              <p:nvPr/>
            </p:nvSpPr>
            <p:spPr>
              <a:xfrm rot="15566148">
                <a:off x="8643820" y="734643"/>
                <a:ext cx="394550" cy="382198"/>
              </a:xfrm>
              <a:custGeom>
                <a:avLst/>
                <a:gdLst>
                  <a:gd name="connsiteX0" fmla="*/ 0 w 753995"/>
                  <a:gd name="connsiteY0" fmla="*/ 24658 h 729679"/>
                  <a:gd name="connsiteX1" fmla="*/ 61648 w 753995"/>
                  <a:gd name="connsiteY1" fmla="*/ 12329 h 729679"/>
                  <a:gd name="connsiteX2" fmla="*/ 98637 w 753995"/>
                  <a:gd name="connsiteY2" fmla="*/ 0 h 729679"/>
                  <a:gd name="connsiteX3" fmla="*/ 221934 w 753995"/>
                  <a:gd name="connsiteY3" fmla="*/ 12329 h 729679"/>
                  <a:gd name="connsiteX4" fmla="*/ 234264 w 753995"/>
                  <a:gd name="connsiteY4" fmla="*/ 184934 h 729679"/>
                  <a:gd name="connsiteX5" fmla="*/ 209604 w 753995"/>
                  <a:gd name="connsiteY5" fmla="*/ 258908 h 729679"/>
                  <a:gd name="connsiteX6" fmla="*/ 221934 w 753995"/>
                  <a:gd name="connsiteY6" fmla="*/ 308224 h 729679"/>
                  <a:gd name="connsiteX7" fmla="*/ 283583 w 753995"/>
                  <a:gd name="connsiteY7" fmla="*/ 357540 h 729679"/>
                  <a:gd name="connsiteX8" fmla="*/ 394550 w 753995"/>
                  <a:gd name="connsiteY8" fmla="*/ 345211 h 729679"/>
                  <a:gd name="connsiteX9" fmla="*/ 431539 w 753995"/>
                  <a:gd name="connsiteY9" fmla="*/ 332882 h 729679"/>
                  <a:gd name="connsiteX10" fmla="*/ 480857 w 753995"/>
                  <a:gd name="connsiteY10" fmla="*/ 345211 h 729679"/>
                  <a:gd name="connsiteX11" fmla="*/ 480857 w 753995"/>
                  <a:gd name="connsiteY11" fmla="*/ 480830 h 729679"/>
                  <a:gd name="connsiteX12" fmla="*/ 456198 w 753995"/>
                  <a:gd name="connsiteY12" fmla="*/ 517817 h 729679"/>
                  <a:gd name="connsiteX13" fmla="*/ 443868 w 753995"/>
                  <a:gd name="connsiteY13" fmla="*/ 554804 h 729679"/>
                  <a:gd name="connsiteX14" fmla="*/ 517847 w 753995"/>
                  <a:gd name="connsiteY14" fmla="*/ 665765 h 729679"/>
                  <a:gd name="connsiteX15" fmla="*/ 554836 w 753995"/>
                  <a:gd name="connsiteY15" fmla="*/ 678094 h 729679"/>
                  <a:gd name="connsiteX16" fmla="*/ 665803 w 753995"/>
                  <a:gd name="connsiteY16" fmla="*/ 678094 h 729679"/>
                  <a:gd name="connsiteX17" fmla="*/ 715121 w 753995"/>
                  <a:gd name="connsiteY17" fmla="*/ 665765 h 729679"/>
                  <a:gd name="connsiteX18" fmla="*/ 752110 w 753995"/>
                  <a:gd name="connsiteY18" fmla="*/ 727410 h 729679"/>
                  <a:gd name="connsiteX19" fmla="*/ 727451 w 753995"/>
                  <a:gd name="connsiteY19" fmla="*/ 715081 h 72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3995" h="729679">
                    <a:moveTo>
                      <a:pt x="0" y="24658"/>
                    </a:moveTo>
                    <a:cubicBezTo>
                      <a:pt x="20549" y="20548"/>
                      <a:pt x="41317" y="17411"/>
                      <a:pt x="61648" y="12329"/>
                    </a:cubicBezTo>
                    <a:cubicBezTo>
                      <a:pt x="74257" y="9177"/>
                      <a:pt x="85640" y="0"/>
                      <a:pt x="98637" y="0"/>
                    </a:cubicBezTo>
                    <a:cubicBezTo>
                      <a:pt x="139941" y="0"/>
                      <a:pt x="180835" y="8219"/>
                      <a:pt x="221934" y="12329"/>
                    </a:cubicBezTo>
                    <a:cubicBezTo>
                      <a:pt x="268453" y="82102"/>
                      <a:pt x="258110" y="49819"/>
                      <a:pt x="234264" y="184934"/>
                    </a:cubicBezTo>
                    <a:cubicBezTo>
                      <a:pt x="229747" y="210530"/>
                      <a:pt x="209604" y="258908"/>
                      <a:pt x="209604" y="258908"/>
                    </a:cubicBezTo>
                    <a:cubicBezTo>
                      <a:pt x="213714" y="275347"/>
                      <a:pt x="214356" y="293068"/>
                      <a:pt x="221934" y="308224"/>
                    </a:cubicBezTo>
                    <a:cubicBezTo>
                      <a:pt x="230718" y="325791"/>
                      <a:pt x="270517" y="348830"/>
                      <a:pt x="283583" y="357540"/>
                    </a:cubicBezTo>
                    <a:cubicBezTo>
                      <a:pt x="320572" y="353430"/>
                      <a:pt x="357840" y="351329"/>
                      <a:pt x="394550" y="345211"/>
                    </a:cubicBezTo>
                    <a:cubicBezTo>
                      <a:pt x="407370" y="343074"/>
                      <a:pt x="418542" y="332882"/>
                      <a:pt x="431539" y="332882"/>
                    </a:cubicBezTo>
                    <a:cubicBezTo>
                      <a:pt x="448484" y="332882"/>
                      <a:pt x="464418" y="341101"/>
                      <a:pt x="480857" y="345211"/>
                    </a:cubicBezTo>
                    <a:cubicBezTo>
                      <a:pt x="500111" y="402968"/>
                      <a:pt x="503861" y="396486"/>
                      <a:pt x="480857" y="480830"/>
                    </a:cubicBezTo>
                    <a:cubicBezTo>
                      <a:pt x="476958" y="495126"/>
                      <a:pt x="462825" y="504564"/>
                      <a:pt x="456198" y="517817"/>
                    </a:cubicBezTo>
                    <a:cubicBezTo>
                      <a:pt x="450386" y="529441"/>
                      <a:pt x="447978" y="542475"/>
                      <a:pt x="443868" y="554804"/>
                    </a:cubicBezTo>
                    <a:cubicBezTo>
                      <a:pt x="467267" y="613297"/>
                      <a:pt x="463273" y="626786"/>
                      <a:pt x="517847" y="665765"/>
                    </a:cubicBezTo>
                    <a:cubicBezTo>
                      <a:pt x="528423" y="673319"/>
                      <a:pt x="542506" y="673984"/>
                      <a:pt x="554836" y="678094"/>
                    </a:cubicBezTo>
                    <a:cubicBezTo>
                      <a:pt x="638104" y="650340"/>
                      <a:pt x="535606" y="678094"/>
                      <a:pt x="665803" y="678094"/>
                    </a:cubicBezTo>
                    <a:cubicBezTo>
                      <a:pt x="682748" y="678094"/>
                      <a:pt x="698682" y="669875"/>
                      <a:pt x="715121" y="665765"/>
                    </a:cubicBezTo>
                    <a:cubicBezTo>
                      <a:pt x="725110" y="675753"/>
                      <a:pt x="762781" y="706069"/>
                      <a:pt x="752110" y="727410"/>
                    </a:cubicBezTo>
                    <a:cubicBezTo>
                      <a:pt x="748000" y="735629"/>
                      <a:pt x="735671" y="719191"/>
                      <a:pt x="727451" y="715081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" name="フリーフォーム 29"/>
            <p:cNvSpPr/>
            <p:nvPr/>
          </p:nvSpPr>
          <p:spPr>
            <a:xfrm rot="15111055">
              <a:off x="6973534" y="4434742"/>
              <a:ext cx="392054" cy="409995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45" name="直線コネクタ 44"/>
          <p:cNvCxnSpPr/>
          <p:nvPr/>
        </p:nvCxnSpPr>
        <p:spPr>
          <a:xfrm flipV="1">
            <a:off x="5062160" y="3199730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5053990" y="3709934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V="1">
            <a:off x="6947821" y="2780288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6951593" y="1905930"/>
            <a:ext cx="864745" cy="1351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4981090" y="2645821"/>
            <a:ext cx="70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</a:t>
            </a:r>
            <a:r>
              <a:rPr lang="en-US" altLang="ja-JP" baseline="-25000" dirty="0" smtClean="0"/>
              <a:t>9/2</a:t>
            </a:r>
            <a:endParaRPr kumimoji="1" lang="ja-JP" altLang="en-US" baseline="-250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071839" y="3915494"/>
            <a:ext cx="67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</a:t>
            </a:r>
            <a:r>
              <a:rPr lang="en-US" altLang="ja-JP" baseline="-25000" dirty="0" smtClean="0"/>
              <a:t>1/2</a:t>
            </a:r>
            <a:endParaRPr kumimoji="1" lang="ja-JP" altLang="en-US" baseline="-25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055912" y="1361740"/>
            <a:ext cx="70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</a:t>
            </a:r>
            <a:r>
              <a:rPr lang="en-US" altLang="ja-JP" baseline="-25000" dirty="0" smtClean="0"/>
              <a:t>7/2</a:t>
            </a:r>
            <a:endParaRPr kumimoji="1" lang="ja-JP" altLang="en-US" baseline="-25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146722" y="2911597"/>
            <a:ext cx="71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</a:t>
            </a:r>
            <a:r>
              <a:rPr lang="en-US" altLang="ja-JP" baseline="-25000" dirty="0" smtClean="0"/>
              <a:t>5/2</a:t>
            </a:r>
            <a:endParaRPr kumimoji="1" lang="ja-JP" altLang="en-US" baseline="-25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901466" y="4763976"/>
            <a:ext cx="112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proton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879385" y="4740746"/>
            <a:ext cx="129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neutron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56" name="上矢印 55"/>
          <p:cNvSpPr/>
          <p:nvPr/>
        </p:nvSpPr>
        <p:spPr>
          <a:xfrm rot="10800000">
            <a:off x="5294475" y="3238110"/>
            <a:ext cx="364814" cy="229670"/>
          </a:xfrm>
          <a:prstGeom prst="upArrow">
            <a:avLst/>
          </a:prstGeom>
          <a:solidFill>
            <a:srgbClr val="4BD3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右カーブ矢印 56"/>
          <p:cNvSpPr/>
          <p:nvPr/>
        </p:nvSpPr>
        <p:spPr>
          <a:xfrm rot="10800000">
            <a:off x="7436113" y="1873788"/>
            <a:ext cx="346344" cy="902679"/>
          </a:xfrm>
          <a:prstGeom prst="curvedRightArrow">
            <a:avLst>
              <a:gd name="adj1" fmla="val 25000"/>
              <a:gd name="adj2" fmla="val 68329"/>
              <a:gd name="adj3" fmla="val 25000"/>
            </a:avLst>
          </a:prstGeom>
          <a:solidFill>
            <a:srgbClr val="2BFF1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69" name="図形グループ 68"/>
          <p:cNvGrpSpPr/>
          <p:nvPr/>
        </p:nvGrpSpPr>
        <p:grpSpPr>
          <a:xfrm>
            <a:off x="5738804" y="1918575"/>
            <a:ext cx="1442539" cy="1291149"/>
            <a:chOff x="5821325" y="2707190"/>
            <a:chExt cx="1442539" cy="1291149"/>
          </a:xfrm>
        </p:grpSpPr>
        <p:sp>
          <p:nvSpPr>
            <p:cNvPr id="70" name="フリーフォーム 69"/>
            <p:cNvSpPr/>
            <p:nvPr/>
          </p:nvSpPr>
          <p:spPr>
            <a:xfrm rot="16200000">
              <a:off x="6525826" y="3013722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フリーフォーム 70"/>
            <p:cNvSpPr/>
            <p:nvPr/>
          </p:nvSpPr>
          <p:spPr>
            <a:xfrm rot="16200000">
              <a:off x="6875490" y="2713366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/>
            <p:cNvSpPr/>
            <p:nvPr/>
          </p:nvSpPr>
          <p:spPr>
            <a:xfrm rot="16200000">
              <a:off x="5815149" y="3609965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フリーフォーム 72"/>
            <p:cNvSpPr/>
            <p:nvPr/>
          </p:nvSpPr>
          <p:spPr>
            <a:xfrm rot="16200000">
              <a:off x="6164813" y="3309609"/>
              <a:ext cx="394550" cy="382198"/>
            </a:xfrm>
            <a:custGeom>
              <a:avLst/>
              <a:gdLst>
                <a:gd name="connsiteX0" fmla="*/ 0 w 753995"/>
                <a:gd name="connsiteY0" fmla="*/ 24658 h 729679"/>
                <a:gd name="connsiteX1" fmla="*/ 61648 w 753995"/>
                <a:gd name="connsiteY1" fmla="*/ 12329 h 729679"/>
                <a:gd name="connsiteX2" fmla="*/ 98637 w 753995"/>
                <a:gd name="connsiteY2" fmla="*/ 0 h 729679"/>
                <a:gd name="connsiteX3" fmla="*/ 221934 w 753995"/>
                <a:gd name="connsiteY3" fmla="*/ 12329 h 729679"/>
                <a:gd name="connsiteX4" fmla="*/ 234264 w 753995"/>
                <a:gd name="connsiteY4" fmla="*/ 184934 h 729679"/>
                <a:gd name="connsiteX5" fmla="*/ 209604 w 753995"/>
                <a:gd name="connsiteY5" fmla="*/ 258908 h 729679"/>
                <a:gd name="connsiteX6" fmla="*/ 221934 w 753995"/>
                <a:gd name="connsiteY6" fmla="*/ 308224 h 729679"/>
                <a:gd name="connsiteX7" fmla="*/ 283583 w 753995"/>
                <a:gd name="connsiteY7" fmla="*/ 357540 h 729679"/>
                <a:gd name="connsiteX8" fmla="*/ 394550 w 753995"/>
                <a:gd name="connsiteY8" fmla="*/ 345211 h 729679"/>
                <a:gd name="connsiteX9" fmla="*/ 431539 w 753995"/>
                <a:gd name="connsiteY9" fmla="*/ 332882 h 729679"/>
                <a:gd name="connsiteX10" fmla="*/ 480857 w 753995"/>
                <a:gd name="connsiteY10" fmla="*/ 345211 h 729679"/>
                <a:gd name="connsiteX11" fmla="*/ 480857 w 753995"/>
                <a:gd name="connsiteY11" fmla="*/ 480830 h 729679"/>
                <a:gd name="connsiteX12" fmla="*/ 456198 w 753995"/>
                <a:gd name="connsiteY12" fmla="*/ 517817 h 729679"/>
                <a:gd name="connsiteX13" fmla="*/ 443868 w 753995"/>
                <a:gd name="connsiteY13" fmla="*/ 554804 h 729679"/>
                <a:gd name="connsiteX14" fmla="*/ 517847 w 753995"/>
                <a:gd name="connsiteY14" fmla="*/ 665765 h 729679"/>
                <a:gd name="connsiteX15" fmla="*/ 554836 w 753995"/>
                <a:gd name="connsiteY15" fmla="*/ 678094 h 729679"/>
                <a:gd name="connsiteX16" fmla="*/ 665803 w 753995"/>
                <a:gd name="connsiteY16" fmla="*/ 678094 h 729679"/>
                <a:gd name="connsiteX17" fmla="*/ 715121 w 753995"/>
                <a:gd name="connsiteY17" fmla="*/ 665765 h 729679"/>
                <a:gd name="connsiteX18" fmla="*/ 752110 w 753995"/>
                <a:gd name="connsiteY18" fmla="*/ 727410 h 729679"/>
                <a:gd name="connsiteX19" fmla="*/ 727451 w 753995"/>
                <a:gd name="connsiteY19" fmla="*/ 715081 h 72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3995" h="729679">
                  <a:moveTo>
                    <a:pt x="0" y="24658"/>
                  </a:moveTo>
                  <a:cubicBezTo>
                    <a:pt x="20549" y="20548"/>
                    <a:pt x="41317" y="17411"/>
                    <a:pt x="61648" y="12329"/>
                  </a:cubicBezTo>
                  <a:cubicBezTo>
                    <a:pt x="74257" y="9177"/>
                    <a:pt x="85640" y="0"/>
                    <a:pt x="98637" y="0"/>
                  </a:cubicBezTo>
                  <a:cubicBezTo>
                    <a:pt x="139941" y="0"/>
                    <a:pt x="180835" y="8219"/>
                    <a:pt x="221934" y="12329"/>
                  </a:cubicBezTo>
                  <a:cubicBezTo>
                    <a:pt x="268453" y="82102"/>
                    <a:pt x="258110" y="49819"/>
                    <a:pt x="234264" y="184934"/>
                  </a:cubicBezTo>
                  <a:cubicBezTo>
                    <a:pt x="229747" y="210530"/>
                    <a:pt x="209604" y="258908"/>
                    <a:pt x="209604" y="258908"/>
                  </a:cubicBezTo>
                  <a:cubicBezTo>
                    <a:pt x="213714" y="275347"/>
                    <a:pt x="214356" y="293068"/>
                    <a:pt x="221934" y="308224"/>
                  </a:cubicBezTo>
                  <a:cubicBezTo>
                    <a:pt x="230718" y="325791"/>
                    <a:pt x="270517" y="348830"/>
                    <a:pt x="283583" y="357540"/>
                  </a:cubicBezTo>
                  <a:cubicBezTo>
                    <a:pt x="320572" y="353430"/>
                    <a:pt x="357840" y="351329"/>
                    <a:pt x="394550" y="345211"/>
                  </a:cubicBezTo>
                  <a:cubicBezTo>
                    <a:pt x="407370" y="343074"/>
                    <a:pt x="418542" y="332882"/>
                    <a:pt x="431539" y="332882"/>
                  </a:cubicBezTo>
                  <a:cubicBezTo>
                    <a:pt x="448484" y="332882"/>
                    <a:pt x="464418" y="341101"/>
                    <a:pt x="480857" y="345211"/>
                  </a:cubicBezTo>
                  <a:cubicBezTo>
                    <a:pt x="500111" y="402968"/>
                    <a:pt x="503861" y="396486"/>
                    <a:pt x="480857" y="480830"/>
                  </a:cubicBezTo>
                  <a:cubicBezTo>
                    <a:pt x="476958" y="495126"/>
                    <a:pt x="462825" y="504564"/>
                    <a:pt x="456198" y="517817"/>
                  </a:cubicBezTo>
                  <a:cubicBezTo>
                    <a:pt x="450386" y="529441"/>
                    <a:pt x="447978" y="542475"/>
                    <a:pt x="443868" y="554804"/>
                  </a:cubicBezTo>
                  <a:cubicBezTo>
                    <a:pt x="467267" y="613297"/>
                    <a:pt x="463273" y="626786"/>
                    <a:pt x="517847" y="665765"/>
                  </a:cubicBezTo>
                  <a:cubicBezTo>
                    <a:pt x="528423" y="673319"/>
                    <a:pt x="542506" y="673984"/>
                    <a:pt x="554836" y="678094"/>
                  </a:cubicBezTo>
                  <a:cubicBezTo>
                    <a:pt x="638104" y="650340"/>
                    <a:pt x="535606" y="678094"/>
                    <a:pt x="665803" y="678094"/>
                  </a:cubicBezTo>
                  <a:cubicBezTo>
                    <a:pt x="682748" y="678094"/>
                    <a:pt x="698682" y="669875"/>
                    <a:pt x="715121" y="665765"/>
                  </a:cubicBezTo>
                  <a:cubicBezTo>
                    <a:pt x="725110" y="675753"/>
                    <a:pt x="762781" y="706069"/>
                    <a:pt x="752110" y="727410"/>
                  </a:cubicBezTo>
                  <a:cubicBezTo>
                    <a:pt x="748000" y="735629"/>
                    <a:pt x="735671" y="719191"/>
                    <a:pt x="727451" y="715081"/>
                  </a:cubicBezTo>
                </a:path>
              </a:pathLst>
            </a:cu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テキスト ボックス 74"/>
          <p:cNvSpPr txBox="1"/>
          <p:nvPr/>
        </p:nvSpPr>
        <p:spPr>
          <a:xfrm>
            <a:off x="2550350" y="1018139"/>
            <a:ext cx="1759992" cy="707886"/>
          </a:xfrm>
          <a:prstGeom prst="rect">
            <a:avLst/>
          </a:prstGeom>
          <a:solidFill>
            <a:srgbClr val="D7FFFB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Fermi energy</a:t>
            </a:r>
          </a:p>
          <a:p>
            <a:r>
              <a:rPr lang="en-US" altLang="ja-JP" sz="2000" dirty="0" smtClean="0"/>
              <a:t>of </a:t>
            </a:r>
            <a:r>
              <a:rPr lang="en-US" altLang="ja-JP" sz="2000" baseline="30000" dirty="0" smtClean="0"/>
              <a:t>186</a:t>
            </a:r>
            <a:r>
              <a:rPr lang="en-US" altLang="ja-JP" sz="2000" dirty="0" smtClean="0"/>
              <a:t>Pb</a:t>
            </a:r>
            <a:endParaRPr kumimoji="1" lang="ja-JP" altLang="en-US" sz="2000" dirty="0"/>
          </a:p>
        </p:txBody>
      </p:sp>
      <p:cxnSp>
        <p:nvCxnSpPr>
          <p:cNvPr id="77" name="直線矢印コネクタ 76"/>
          <p:cNvCxnSpPr/>
          <p:nvPr/>
        </p:nvCxnSpPr>
        <p:spPr>
          <a:xfrm flipH="1">
            <a:off x="3914735" y="1710892"/>
            <a:ext cx="167923" cy="1301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5019105" y="598332"/>
            <a:ext cx="127082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Variation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4314212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es3d_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70" y="1319202"/>
            <a:ext cx="6020433" cy="553879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850448" y="98275"/>
            <a:ext cx="4090434" cy="1015663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F3BC5"/>
                </a:solidFill>
                <a:latin typeface="Arial"/>
                <a:cs typeface="Arial"/>
              </a:rPr>
              <a:t>critical phenomenon </a:t>
            </a:r>
            <a:r>
              <a:rPr kumimoji="1" lang="en-US" altLang="ja-JP" sz="2000" dirty="0" smtClean="0">
                <a:latin typeface="Arial"/>
                <a:cs typeface="Arial"/>
              </a:rPr>
              <a:t>: </a:t>
            </a:r>
          </a:p>
          <a:p>
            <a:r>
              <a:rPr kumimoji="1" lang="en-US" altLang="ja-JP" sz="2000" dirty="0" smtClean="0">
                <a:latin typeface="Arial"/>
                <a:cs typeface="Arial"/>
              </a:rPr>
              <a:t>two phases (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dual</a:t>
            </a:r>
            <a:r>
              <a:rPr kumimoji="1" lang="en-US" altLang="ja-JP" sz="2000" dirty="0" smtClean="0">
                <a:latin typeface="Arial"/>
                <a:cs typeface="Arial"/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quantum liquids</a:t>
            </a:r>
            <a:r>
              <a:rPr kumimoji="1" lang="en-US" altLang="ja-JP" sz="2000" dirty="0" smtClean="0">
                <a:latin typeface="Arial"/>
                <a:cs typeface="Arial"/>
              </a:rPr>
              <a:t>) </a:t>
            </a:r>
          </a:p>
          <a:p>
            <a:r>
              <a:rPr kumimoji="1" lang="en-US" altLang="ja-JP" sz="2000" dirty="0" smtClean="0">
                <a:latin typeface="Arial"/>
                <a:cs typeface="Arial"/>
              </a:rPr>
              <a:t>nearly degenerate</a:t>
            </a:r>
            <a:endParaRPr kumimoji="1" lang="ja-JP" altLang="en-US" sz="2000" dirty="0">
              <a:latin typeface="Arial"/>
              <a:cs typeface="Arial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5877349" y="1091612"/>
            <a:ext cx="351278" cy="1910287"/>
          </a:xfrm>
          <a:prstGeom prst="straightConnector1">
            <a:avLst/>
          </a:prstGeom>
          <a:ln w="28575" cmpd="sng">
            <a:solidFill>
              <a:srgbClr val="FF16F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5877349" y="1102108"/>
            <a:ext cx="1069711" cy="1476478"/>
          </a:xfrm>
          <a:prstGeom prst="straightConnector1">
            <a:avLst/>
          </a:prstGeom>
          <a:ln>
            <a:solidFill>
              <a:srgbClr val="FF16F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73252" y="4642312"/>
            <a:ext cx="2123423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3BC5"/>
                </a:solidFill>
                <a:latin typeface="Arial"/>
                <a:cs typeface="Arial"/>
              </a:rPr>
              <a:t>large fluctuation </a:t>
            </a:r>
          </a:p>
          <a:p>
            <a:r>
              <a:rPr kumimoji="1" lang="en-US" altLang="ja-JP" sz="2000" dirty="0" smtClean="0">
                <a:solidFill>
                  <a:srgbClr val="FF3BC5"/>
                </a:solidFill>
                <a:latin typeface="Arial"/>
                <a:cs typeface="Arial"/>
              </a:rPr>
              <a:t>near critical point</a:t>
            </a:r>
            <a:endParaRPr kumimoji="1" lang="ja-JP" altLang="en-US" sz="2000" dirty="0">
              <a:solidFill>
                <a:srgbClr val="FF3BC5"/>
              </a:solidFill>
              <a:latin typeface="Arial"/>
              <a:cs typeface="Arial"/>
            </a:endParaRPr>
          </a:p>
        </p:txBody>
      </p:sp>
      <p:cxnSp>
        <p:nvCxnSpPr>
          <p:cNvPr id="10" name="直線矢印コネクタ 9"/>
          <p:cNvCxnSpPr>
            <a:stCxn id="9" idx="3"/>
          </p:cNvCxnSpPr>
          <p:nvPr/>
        </p:nvCxnSpPr>
        <p:spPr>
          <a:xfrm>
            <a:off x="2296675" y="4996255"/>
            <a:ext cx="942752" cy="917528"/>
          </a:xfrm>
          <a:prstGeom prst="straightConnector1">
            <a:avLst/>
          </a:prstGeom>
          <a:ln>
            <a:solidFill>
              <a:srgbClr val="FF16F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3137990" y="1123101"/>
            <a:ext cx="524858" cy="1852761"/>
          </a:xfrm>
          <a:prstGeom prst="straightConnector1">
            <a:avLst/>
          </a:prstGeom>
          <a:ln w="28575" cmpd="sng">
            <a:solidFill>
              <a:srgbClr val="FF16F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3662848" y="1102108"/>
            <a:ext cx="209905" cy="1280545"/>
          </a:xfrm>
          <a:prstGeom prst="straightConnector1">
            <a:avLst/>
          </a:prstGeom>
          <a:ln w="28575" cmpd="sng">
            <a:solidFill>
              <a:srgbClr val="FF16F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30859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70_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14810"/>
            <a:ext cx="2738224" cy="2053668"/>
          </a:xfrm>
          <a:prstGeom prst="rect">
            <a:avLst/>
          </a:prstGeom>
        </p:spPr>
      </p:pic>
      <p:pic>
        <p:nvPicPr>
          <p:cNvPr id="3" name="図 2" descr="ni70_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5" y="188620"/>
            <a:ext cx="2777504" cy="2083128"/>
          </a:xfrm>
          <a:prstGeom prst="rect">
            <a:avLst/>
          </a:prstGeom>
        </p:spPr>
      </p:pic>
      <p:pic>
        <p:nvPicPr>
          <p:cNvPr id="4" name="図 3" descr="ni70_2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8" y="2061068"/>
            <a:ext cx="2725131" cy="2043848"/>
          </a:xfrm>
          <a:prstGeom prst="rect">
            <a:avLst/>
          </a:prstGeom>
        </p:spPr>
      </p:pic>
      <p:pic>
        <p:nvPicPr>
          <p:cNvPr id="5" name="図 4" descr="ni70_2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42" y="2058903"/>
            <a:ext cx="2701914" cy="202643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9492" y="248787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70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4596" y="242603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664" y="256170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77474" y="0"/>
            <a:ext cx="1263687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spherical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24737" y="0"/>
            <a:ext cx="1042773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prolate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2145" y="66781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146727" y="612588"/>
            <a:ext cx="633389" cy="400110"/>
          </a:xfrm>
          <a:prstGeom prst="rect">
            <a:avLst/>
          </a:prstGeom>
          <a:solidFill>
            <a:srgbClr val="B6FF1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51507" y="228600"/>
            <a:ext cx="3451185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s</a:t>
            </a:r>
            <a:r>
              <a:rPr lang="en-US" altLang="ja-JP" dirty="0" smtClean="0">
                <a:solidFill>
                  <a:srgbClr val="FF0000"/>
                </a:solidFill>
              </a:rPr>
              <a:t>pherical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        +</a:t>
            </a:r>
          </a:p>
          <a:p>
            <a:r>
              <a:rPr lang="en-US" altLang="ja-JP" dirty="0" err="1" smtClean="0">
                <a:solidFill>
                  <a:srgbClr val="FF0000"/>
                </a:solidFill>
              </a:rPr>
              <a:t>prolate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but no oblate 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864467" y="2215636"/>
            <a:ext cx="3040119" cy="2296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図形グループ 46"/>
          <p:cNvGrpSpPr/>
          <p:nvPr/>
        </p:nvGrpSpPr>
        <p:grpSpPr>
          <a:xfrm>
            <a:off x="273874" y="2430091"/>
            <a:ext cx="8823901" cy="4190721"/>
            <a:chOff x="598154" y="2430091"/>
            <a:chExt cx="8823901" cy="4190721"/>
          </a:xfrm>
        </p:grpSpPr>
        <p:pic>
          <p:nvPicPr>
            <p:cNvPr id="33" name="図 32" descr="ni74_2_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540" y="4423654"/>
              <a:ext cx="2929544" cy="2197158"/>
            </a:xfrm>
            <a:prstGeom prst="rect">
              <a:avLst/>
            </a:prstGeom>
          </p:spPr>
        </p:pic>
        <p:pic>
          <p:nvPicPr>
            <p:cNvPr id="34" name="図 33" descr="ni74_2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82" y="4337084"/>
              <a:ext cx="2928449" cy="2196337"/>
            </a:xfrm>
            <a:prstGeom prst="rect">
              <a:avLst/>
            </a:prstGeom>
          </p:spPr>
        </p:pic>
        <p:pic>
          <p:nvPicPr>
            <p:cNvPr id="35" name="図 34" descr="ni74_0_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64" y="2430091"/>
              <a:ext cx="3027575" cy="2270681"/>
            </a:xfrm>
            <a:prstGeom prst="rect">
              <a:avLst/>
            </a:prstGeom>
          </p:spPr>
        </p:pic>
        <p:pic>
          <p:nvPicPr>
            <p:cNvPr id="36" name="図 35" descr="ni74_0_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071" y="2444522"/>
              <a:ext cx="2951443" cy="2213582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3790075" y="2467548"/>
              <a:ext cx="61213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aseline="30000" dirty="0" smtClean="0">
                  <a:latin typeface="Times New Roman"/>
                  <a:cs typeface="Times New Roman"/>
                </a:rPr>
                <a:t>74</a:t>
              </a:r>
              <a:r>
                <a:rPr kumimoji="1" lang="en-US" altLang="ja-JP" sz="2000" dirty="0" smtClean="0">
                  <a:latin typeface="Times New Roman"/>
                  <a:cs typeface="Times New Roman"/>
                </a:rPr>
                <a:t>Ni</a:t>
              </a:r>
              <a:endParaRPr kumimoji="1" lang="ja-JP" alt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6805179" y="4644795"/>
              <a:ext cx="494830" cy="400110"/>
            </a:xfrm>
            <a:prstGeom prst="rect">
              <a:avLst/>
            </a:prstGeom>
            <a:solidFill>
              <a:srgbClr val="B6FF1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/>
                  <a:cs typeface="Times New Roman"/>
                </a:rPr>
                <a:t>2</a:t>
              </a:r>
              <a:r>
                <a:rPr kumimoji="1" lang="en-US" altLang="ja-JP" sz="2000" baseline="30000" dirty="0" smtClean="0">
                  <a:latin typeface="Times New Roman"/>
                  <a:cs typeface="Times New Roman"/>
                </a:rPr>
                <a:t>+</a:t>
              </a:r>
              <a:r>
                <a:rPr kumimoji="1" lang="en-US" altLang="ja-JP" sz="2000" baseline="-25000" dirty="0" smtClean="0">
                  <a:latin typeface="Times New Roman"/>
                  <a:cs typeface="Times New Roman"/>
                </a:rPr>
                <a:t>2</a:t>
              </a:r>
              <a:endParaRPr kumimoji="1" lang="ja-JP" altLang="en-US" sz="20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191247" y="4780464"/>
              <a:ext cx="494830" cy="400110"/>
            </a:xfrm>
            <a:prstGeom prst="rect">
              <a:avLst/>
            </a:prstGeom>
            <a:solidFill>
              <a:srgbClr val="B6FF1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/>
                  <a:cs typeface="Times New Roman"/>
                </a:rPr>
                <a:t>2</a:t>
              </a:r>
              <a:r>
                <a:rPr kumimoji="1" lang="en-US" altLang="ja-JP" sz="2000" baseline="30000" dirty="0" smtClean="0">
                  <a:latin typeface="Times New Roman"/>
                  <a:cs typeface="Times New Roman"/>
                </a:rPr>
                <a:t>+</a:t>
              </a:r>
              <a:r>
                <a:rPr kumimoji="1" lang="en-US" altLang="ja-JP" sz="2000" baseline="-25000" dirty="0" smtClean="0">
                  <a:latin typeface="Times New Roman"/>
                  <a:cs typeface="Times New Roman"/>
                </a:rPr>
                <a:t>1</a:t>
              </a:r>
              <a:endParaRPr kumimoji="1" lang="ja-JP" altLang="en-US" sz="20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794427" y="4777880"/>
              <a:ext cx="2065940" cy="400110"/>
            </a:xfrm>
            <a:prstGeom prst="rect">
              <a:avLst/>
            </a:prstGeom>
            <a:solidFill>
              <a:srgbClr val="F9A1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g</a:t>
              </a:r>
              <a:r>
                <a:rPr kumimoji="1" lang="en-US" altLang="ja-JP" sz="2000" dirty="0" smtClean="0"/>
                <a:t>amma unstable</a:t>
              </a:r>
              <a:endParaRPr kumimoji="1" lang="ja-JP" altLang="en-US" sz="2000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177639" y="2838590"/>
              <a:ext cx="494830" cy="400110"/>
            </a:xfrm>
            <a:prstGeom prst="rect">
              <a:avLst/>
            </a:prstGeom>
            <a:solidFill>
              <a:srgbClr val="B6FF1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/>
                  <a:cs typeface="Times New Roman"/>
                </a:rPr>
                <a:t>0</a:t>
              </a:r>
              <a:r>
                <a:rPr kumimoji="1" lang="en-US" altLang="ja-JP" sz="2000" baseline="30000" dirty="0" smtClean="0">
                  <a:latin typeface="Times New Roman"/>
                  <a:cs typeface="Times New Roman"/>
                </a:rPr>
                <a:t>+</a:t>
              </a:r>
              <a:r>
                <a:rPr kumimoji="1" lang="en-US" altLang="ja-JP" sz="2000" baseline="-25000" dirty="0" smtClean="0">
                  <a:latin typeface="Times New Roman"/>
                  <a:cs typeface="Times New Roman"/>
                </a:rPr>
                <a:t>1</a:t>
              </a:r>
              <a:endParaRPr kumimoji="1" lang="ja-JP" altLang="en-US" sz="20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697429" y="2494206"/>
              <a:ext cx="494830" cy="400110"/>
            </a:xfrm>
            <a:prstGeom prst="rect">
              <a:avLst/>
            </a:prstGeom>
            <a:solidFill>
              <a:srgbClr val="B6FF1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/>
                  <a:cs typeface="Times New Roman"/>
                </a:rPr>
                <a:t>0</a:t>
              </a:r>
              <a:r>
                <a:rPr kumimoji="1" lang="en-US" altLang="ja-JP" sz="2000" baseline="30000" dirty="0" smtClean="0">
                  <a:latin typeface="Times New Roman"/>
                  <a:cs typeface="Times New Roman"/>
                </a:rPr>
                <a:t>+</a:t>
              </a:r>
              <a:r>
                <a:rPr kumimoji="1" lang="en-US" altLang="ja-JP" sz="2000" baseline="-25000" dirty="0" smtClean="0">
                  <a:latin typeface="Times New Roman"/>
                  <a:cs typeface="Times New Roman"/>
                </a:rPr>
                <a:t>2</a:t>
              </a:r>
              <a:endParaRPr kumimoji="1" lang="ja-JP" altLang="en-US" sz="200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98154" y="5761366"/>
              <a:ext cx="265920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Large fluctuation</a:t>
              </a: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7240148" y="2637088"/>
              <a:ext cx="2181907" cy="707886"/>
            </a:xfrm>
            <a:prstGeom prst="rect">
              <a:avLst/>
            </a:prstGeom>
            <a:solidFill>
              <a:srgbClr val="F9A1FF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w</a:t>
              </a:r>
              <a:r>
                <a:rPr lang="en-US" altLang="ja-JP" sz="2000" dirty="0" smtClean="0"/>
                <a:t>eaker </a:t>
              </a:r>
              <a:r>
                <a:rPr lang="en-US" altLang="ja-JP" sz="2000" dirty="0" err="1" smtClean="0"/>
                <a:t>prolate</a:t>
              </a:r>
              <a:r>
                <a:rPr lang="en-US" altLang="ja-JP" sz="2000" dirty="0" smtClean="0"/>
                <a:t> </a:t>
              </a:r>
            </a:p>
            <a:p>
              <a:r>
                <a:rPr lang="en-US" altLang="ja-JP" sz="2000" dirty="0"/>
                <a:t>b</a:t>
              </a:r>
              <a:r>
                <a:rPr kumimoji="1" lang="en-US" altLang="ja-JP" sz="2000" dirty="0" smtClean="0"/>
                <a:t>y Pauli principle</a:t>
              </a:r>
              <a:endParaRPr kumimoji="1" lang="ja-JP" altLang="en-US" sz="2000" dirty="0"/>
            </a:p>
          </p:txBody>
        </p:sp>
      </p:grpSp>
      <p:cxnSp>
        <p:nvCxnSpPr>
          <p:cNvPr id="49" name="直線矢印コネクタ 48"/>
          <p:cNvCxnSpPr/>
          <p:nvPr/>
        </p:nvCxnSpPr>
        <p:spPr>
          <a:xfrm flipV="1">
            <a:off x="2905002" y="4174583"/>
            <a:ext cx="1175512" cy="1607685"/>
          </a:xfrm>
          <a:prstGeom prst="straightConnector1">
            <a:avLst/>
          </a:prstGeom>
          <a:ln w="38100" cmpd="sng">
            <a:solidFill>
              <a:srgbClr val="FF3BC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stCxn id="43" idx="3"/>
          </p:cNvCxnSpPr>
          <p:nvPr/>
        </p:nvCxnSpPr>
        <p:spPr>
          <a:xfrm flipV="1">
            <a:off x="2933076" y="5944388"/>
            <a:ext cx="1296066" cy="47811"/>
          </a:xfrm>
          <a:prstGeom prst="straightConnector1">
            <a:avLst/>
          </a:prstGeom>
          <a:ln w="38100" cmpd="sng">
            <a:solidFill>
              <a:srgbClr val="FF3BC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2932025" y="6120018"/>
            <a:ext cx="3891351" cy="54040"/>
          </a:xfrm>
          <a:prstGeom prst="straightConnector1">
            <a:avLst/>
          </a:prstGeom>
          <a:ln w="38100" cmpd="sng">
            <a:solidFill>
              <a:srgbClr val="FF3BC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79185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56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529"/>
            <a:ext cx="3233256" cy="242494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6" y="1061134"/>
            <a:ext cx="3564504" cy="267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タイトル 1"/>
          <p:cNvSpPr>
            <a:spLocks noGrp="1"/>
          </p:cNvSpPr>
          <p:nvPr>
            <p:ph type="title"/>
          </p:nvPr>
        </p:nvSpPr>
        <p:spPr>
          <a:xfrm>
            <a:off x="382221" y="166437"/>
            <a:ext cx="8260887" cy="666338"/>
          </a:xfrm>
          <a:solidFill>
            <a:srgbClr val="D7FFFB"/>
          </a:solidFill>
        </p:spPr>
        <p:txBody>
          <a:bodyPr/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Different appearance of Double 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Magicity</a:t>
            </a:r>
            <a:r>
              <a:rPr lang="en-US" altLang="ja-JP" sz="2800" dirty="0" smtClean="0">
                <a:solidFill>
                  <a:srgbClr val="FF0000"/>
                </a:solidFill>
              </a:rPr>
              <a:t> of</a:t>
            </a:r>
            <a:r>
              <a:rPr lang="ja-JP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56,68,78</a:t>
            </a:r>
            <a:r>
              <a:rPr lang="en-US" altLang="ja-JP" sz="2800" dirty="0" smtClean="0">
                <a:solidFill>
                  <a:srgbClr val="FF0000"/>
                </a:solidFill>
              </a:rPr>
              <a:t>Ni</a:t>
            </a:r>
            <a:endParaRPr lang="ja-JP" alt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7413" name="コンテンツ プレースホルダー 2"/>
          <p:cNvSpPr txBox="1">
            <a:spLocks/>
          </p:cNvSpPr>
          <p:nvPr/>
        </p:nvSpPr>
        <p:spPr bwMode="auto">
          <a:xfrm>
            <a:off x="1143958" y="1240426"/>
            <a:ext cx="1949776" cy="438959"/>
          </a:xfrm>
          <a:prstGeom prst="rect">
            <a:avLst/>
          </a:prstGeom>
          <a:solidFill>
            <a:srgbClr val="FFFBA2"/>
          </a:solidFill>
          <a:ln>
            <a:noFill/>
          </a:ln>
          <a:extLst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altLang="ja-JP" dirty="0"/>
              <a:t>2</a:t>
            </a:r>
            <a:r>
              <a:rPr lang="en-US" altLang="ja-JP" baseline="30000" dirty="0"/>
              <a:t>+</a:t>
            </a:r>
            <a:r>
              <a:rPr lang="ja-JP" altLang="en-US" dirty="0"/>
              <a:t> </a:t>
            </a:r>
            <a:r>
              <a:rPr lang="en-US" altLang="ja-JP" dirty="0"/>
              <a:t>Ex. </a:t>
            </a:r>
            <a:r>
              <a:rPr lang="en-US" altLang="ja-JP" dirty="0" smtClean="0"/>
              <a:t>Energy</a:t>
            </a:r>
            <a:endParaRPr lang="ja-JP" altLang="en-US" dirty="0"/>
          </a:p>
        </p:txBody>
      </p:sp>
      <p:sp>
        <p:nvSpPr>
          <p:cNvPr id="17418" name="テキスト ボックス 10"/>
          <p:cNvSpPr txBox="1">
            <a:spLocks noChangeArrowheads="1"/>
          </p:cNvSpPr>
          <p:nvPr/>
        </p:nvSpPr>
        <p:spPr bwMode="auto">
          <a:xfrm rot="16200000">
            <a:off x="-697030" y="1861293"/>
            <a:ext cx="179417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/>
              <a:t>Ex(2</a:t>
            </a:r>
            <a:r>
              <a:rPr lang="en-US" altLang="ja-JP" sz="2000" baseline="30000" dirty="0"/>
              <a:t>+</a:t>
            </a:r>
            <a:r>
              <a:rPr lang="en-US" altLang="ja-JP" sz="2000" dirty="0" smtClean="0"/>
              <a:t>) (</a:t>
            </a:r>
            <a:r>
              <a:rPr lang="en-US" altLang="ja-JP" sz="2000" dirty="0"/>
              <a:t>MeV)</a:t>
            </a:r>
            <a:endParaRPr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5826" y="4152416"/>
            <a:ext cx="2307537" cy="400110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0</a:t>
            </a:r>
            <a:r>
              <a:rPr kumimoji="1" lang="en-US" altLang="ja-JP" sz="2000" baseline="30000" dirty="0" smtClean="0"/>
              <a:t>+</a:t>
            </a:r>
            <a:r>
              <a:rPr lang="en-US" altLang="ja-JP" sz="2000" baseline="-25000" dirty="0"/>
              <a:t>1</a:t>
            </a:r>
            <a:r>
              <a:rPr kumimoji="1" lang="en-US" altLang="ja-JP" sz="2000" dirty="0" smtClean="0"/>
              <a:t> state of </a:t>
            </a:r>
            <a:r>
              <a:rPr lang="en-US" altLang="ja-JP" sz="2000" baseline="30000" dirty="0" smtClean="0"/>
              <a:t>56</a:t>
            </a:r>
            <a:r>
              <a:rPr kumimoji="1" lang="en-US" altLang="ja-JP" sz="2000" dirty="0" smtClean="0"/>
              <a:t>Ni</a:t>
            </a:r>
            <a:endParaRPr kumimoji="1" lang="ja-JP" altLang="en-US" sz="2000" dirty="0"/>
          </a:p>
        </p:txBody>
      </p:sp>
      <p:pic>
        <p:nvPicPr>
          <p:cNvPr id="23" name="図 22" descr="ni68_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14" y="4496541"/>
            <a:ext cx="2949395" cy="2212047"/>
          </a:xfrm>
          <a:prstGeom prst="rect">
            <a:avLst/>
          </a:prstGeom>
        </p:spPr>
      </p:pic>
      <p:pic>
        <p:nvPicPr>
          <p:cNvPr id="3" name="図 2" descr="ni78_0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87" y="4419402"/>
            <a:ext cx="3112013" cy="233401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46797" y="4193833"/>
            <a:ext cx="2134296" cy="400110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0</a:t>
            </a:r>
            <a:r>
              <a:rPr kumimoji="1" lang="en-US" altLang="ja-JP" sz="2000" baseline="30000" dirty="0" smtClean="0"/>
              <a:t>+</a:t>
            </a:r>
            <a:r>
              <a:rPr kumimoji="1" lang="en-US" altLang="ja-JP" sz="2000" baseline="-25000" dirty="0" smtClean="0"/>
              <a:t>1</a:t>
            </a:r>
            <a:r>
              <a:rPr kumimoji="1" lang="en-US" altLang="ja-JP" sz="2000" dirty="0" smtClean="0"/>
              <a:t> state of </a:t>
            </a:r>
            <a:r>
              <a:rPr lang="en-US" altLang="ja-JP" sz="2000" baseline="30000" dirty="0" smtClean="0"/>
              <a:t>68</a:t>
            </a:r>
            <a:r>
              <a:rPr kumimoji="1" lang="en-US" altLang="ja-JP" sz="2000" dirty="0" smtClean="0"/>
              <a:t>Ni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98144" y="4152416"/>
            <a:ext cx="2134296" cy="400110"/>
          </a:xfrm>
          <a:prstGeom prst="rect">
            <a:avLst/>
          </a:prstGeom>
          <a:solidFill>
            <a:srgbClr val="C7FFED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0</a:t>
            </a:r>
            <a:r>
              <a:rPr kumimoji="1" lang="en-US" altLang="ja-JP" sz="2000" baseline="30000" dirty="0" smtClean="0"/>
              <a:t>+</a:t>
            </a:r>
            <a:r>
              <a:rPr lang="en-US" altLang="ja-JP" sz="2000" baseline="-25000" dirty="0"/>
              <a:t>1</a:t>
            </a:r>
            <a:r>
              <a:rPr kumimoji="1" lang="en-US" altLang="ja-JP" sz="2000" dirty="0" smtClean="0"/>
              <a:t> state of </a:t>
            </a:r>
            <a:r>
              <a:rPr lang="en-US" altLang="ja-JP" sz="2000" baseline="30000" dirty="0" smtClean="0"/>
              <a:t>78</a:t>
            </a:r>
            <a:r>
              <a:rPr kumimoji="1" lang="en-US" altLang="ja-JP" sz="2000" dirty="0" smtClean="0"/>
              <a:t>Ni</a:t>
            </a:r>
            <a:endParaRPr kumimoji="1" lang="ja-JP" altLang="en-US" sz="2000" dirty="0"/>
          </a:p>
        </p:txBody>
      </p:sp>
      <p:pic>
        <p:nvPicPr>
          <p:cNvPr id="5" name="図 4" descr="pes3d_ni7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4" y="1442492"/>
            <a:ext cx="2621597" cy="2184664"/>
          </a:xfrm>
          <a:prstGeom prst="rect">
            <a:avLst/>
          </a:prstGeom>
        </p:spPr>
      </p:pic>
      <p:pic>
        <p:nvPicPr>
          <p:cNvPr id="6" name="図 5" descr="pes3d_ni6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11" y="1331531"/>
            <a:ext cx="2831669" cy="235972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522289" y="1370725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78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38506" y="1321409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68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35892" y="3575407"/>
            <a:ext cx="228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/>
              <a:t>s</a:t>
            </a:r>
            <a:r>
              <a:rPr kumimoji="1" lang="en-US" altLang="ja-JP" sz="2000" i="1" dirty="0" smtClean="0"/>
              <a:t>harper minimum</a:t>
            </a:r>
            <a:endParaRPr kumimoji="1"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47072358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"/>
          <p:cNvSpPr txBox="1">
            <a:spLocks noChangeArrowheads="1"/>
          </p:cNvSpPr>
          <p:nvPr/>
        </p:nvSpPr>
        <p:spPr bwMode="auto">
          <a:xfrm>
            <a:off x="635000" y="121590"/>
            <a:ext cx="13954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200" dirty="0"/>
              <a:t>Summary</a:t>
            </a:r>
          </a:p>
        </p:txBody>
      </p:sp>
      <p:sp>
        <p:nvSpPr>
          <p:cNvPr id="34820" name="テキスト ボックス 3"/>
          <p:cNvSpPr txBox="1">
            <a:spLocks noChangeArrowheads="1"/>
          </p:cNvSpPr>
          <p:nvPr/>
        </p:nvSpPr>
        <p:spPr bwMode="auto">
          <a:xfrm>
            <a:off x="103440" y="609239"/>
            <a:ext cx="9148082" cy="593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AutoNum type="arabicPeriod"/>
            </a:pPr>
            <a:r>
              <a:rPr lang="en-US" altLang="ja-JP" sz="2000" dirty="0" smtClean="0">
                <a:solidFill>
                  <a:srgbClr val="FF3BC5"/>
                </a:solidFill>
              </a:rPr>
              <a:t>Shell evolution </a:t>
            </a:r>
            <a:r>
              <a:rPr lang="en-US" altLang="ja-JP" sz="2000" dirty="0" smtClean="0">
                <a:solidFill>
                  <a:schemeClr val="tx1"/>
                </a:solidFill>
              </a:rPr>
              <a:t>occurs in two ways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2060"/>
                </a:solidFill>
              </a:rPr>
              <a:t>          </a:t>
            </a:r>
            <a:r>
              <a:rPr lang="en-US" altLang="ja-JP" sz="2000" dirty="0" smtClean="0">
                <a:solidFill>
                  <a:srgbClr val="FF3BC5"/>
                </a:solidFill>
              </a:rPr>
              <a:t>Type I</a:t>
            </a:r>
            <a:r>
              <a:rPr lang="en-US" altLang="ja-JP" sz="2000" dirty="0" smtClean="0">
                <a:solidFill>
                  <a:srgbClr val="002060"/>
                </a:solidFill>
              </a:rPr>
              <a:t>      Changes of N or Z  (</a:t>
            </a:r>
            <a:r>
              <a:rPr lang="en-US" altLang="ja-JP" sz="2000" dirty="0" smtClean="0">
                <a:solidFill>
                  <a:srgbClr val="FF3BC5"/>
                </a:solidFill>
              </a:rPr>
              <a:t>2D</a:t>
            </a:r>
            <a:r>
              <a:rPr lang="en-US" altLang="ja-JP" sz="2000" dirty="0" smtClean="0">
                <a:solidFill>
                  <a:srgbClr val="002060"/>
                </a:solidFill>
              </a:rPr>
              <a:t>) -&gt;  occupation of specific orbits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2060"/>
                </a:solidFill>
              </a:rPr>
              <a:t>          </a:t>
            </a:r>
            <a:r>
              <a:rPr lang="en-US" altLang="ja-JP" sz="2000" dirty="0" smtClean="0">
                <a:solidFill>
                  <a:srgbClr val="FF3BC5"/>
                </a:solidFill>
              </a:rPr>
              <a:t>Type II    </a:t>
            </a:r>
            <a:r>
              <a:rPr lang="en-US" altLang="ja-JP" sz="2000" dirty="0">
                <a:solidFill>
                  <a:srgbClr val="002060"/>
                </a:solidFill>
              </a:rPr>
              <a:t>P</a:t>
            </a:r>
            <a:r>
              <a:rPr lang="en-US" altLang="ja-JP" sz="2000" dirty="0" smtClean="0">
                <a:solidFill>
                  <a:srgbClr val="002060"/>
                </a:solidFill>
              </a:rPr>
              <a:t>article-hole excitation (</a:t>
            </a:r>
            <a:r>
              <a:rPr lang="en-US" altLang="ja-JP" sz="2000" dirty="0" smtClean="0">
                <a:solidFill>
                  <a:srgbClr val="FF3BC5"/>
                </a:solidFill>
              </a:rPr>
              <a:t>3D</a:t>
            </a:r>
            <a:r>
              <a:rPr lang="en-US" altLang="ja-JP" sz="2000" dirty="0" smtClean="0">
                <a:solidFill>
                  <a:srgbClr val="002060"/>
                </a:solidFill>
              </a:rPr>
              <a:t>)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ja-JP" sz="2000" dirty="0">
                <a:solidFill>
                  <a:srgbClr val="002060"/>
                </a:solidFill>
              </a:rPr>
              <a:t> </a:t>
            </a:r>
            <a:r>
              <a:rPr lang="en-US" altLang="ja-JP" sz="2000" dirty="0" smtClean="0">
                <a:solidFill>
                  <a:srgbClr val="002060"/>
                </a:solidFill>
              </a:rPr>
              <a:t>                             -&gt; occupation and vacancy of specific orbits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ja-JP" sz="2000" dirty="0" smtClean="0">
                <a:solidFill>
                  <a:srgbClr val="002060"/>
                </a:solidFill>
              </a:rPr>
              <a:t> </a:t>
            </a:r>
          </a:p>
          <a:p>
            <a:pPr>
              <a:buAutoNum type="arabicPeriod" startAt="2"/>
            </a:pPr>
            <a:r>
              <a:rPr lang="en-US" altLang="ja-JP" sz="2000" dirty="0" smtClean="0">
                <a:solidFill>
                  <a:schemeClr val="tx1"/>
                </a:solidFill>
              </a:rPr>
              <a:t>Tensor force, at low momentum, remains unchanged after </a:t>
            </a:r>
          </a:p>
          <a:p>
            <a:pPr marL="0" indent="0"/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renormalizations (short-range and in-medium).  </a:t>
            </a:r>
            <a:r>
              <a:rPr lang="en-US" altLang="ja-JP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en-US" altLang="ja-JP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Tsunoda</a:t>
            </a:r>
            <a:r>
              <a:rPr lang="en-US" altLang="ja-JP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et al. PRC 2011</a:t>
            </a:r>
            <a:r>
              <a:rPr lang="en-US" altLang="ja-JP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</a:p>
          <a:p>
            <a:pPr marL="0" indent="0"/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It can change </a:t>
            </a:r>
            <a:r>
              <a:rPr lang="en-US" altLang="ja-JP" sz="2000" dirty="0">
                <a:solidFill>
                  <a:schemeClr val="tx1"/>
                </a:solidFill>
              </a:rPr>
              <a:t>the </a:t>
            </a:r>
            <a:r>
              <a:rPr lang="en-US" altLang="ja-JP" sz="2000" dirty="0" smtClean="0">
                <a:solidFill>
                  <a:schemeClr val="tx1"/>
                </a:solidFill>
              </a:rPr>
              <a:t>shape indirectly, through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Jahn</a:t>
            </a:r>
            <a:r>
              <a:rPr lang="en-US" altLang="ja-JP" sz="2000" dirty="0" smtClean="0">
                <a:solidFill>
                  <a:schemeClr val="tx1"/>
                </a:solidFill>
              </a:rPr>
              <a:t>-Teller mechanism. </a:t>
            </a:r>
          </a:p>
          <a:p>
            <a:pPr marL="0" indent="0" eaLnBrk="1" hangingPunct="1">
              <a:lnSpc>
                <a:spcPct val="110000"/>
              </a:lnSpc>
            </a:pPr>
            <a:endParaRPr lang="en-US" altLang="ja-JP" sz="20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120000"/>
              </a:lnSpc>
              <a:buAutoNum type="arabicPeriod" startAt="3"/>
            </a:pPr>
            <a:r>
              <a:rPr lang="en-US" altLang="ja-JP" sz="2000" dirty="0" smtClean="0">
                <a:solidFill>
                  <a:srgbClr val="FF3BC5"/>
                </a:solidFill>
              </a:rPr>
              <a:t>Dual quantum liquids </a:t>
            </a:r>
            <a:r>
              <a:rPr lang="en-US" altLang="ja-JP" sz="2000" dirty="0" smtClean="0">
                <a:solidFill>
                  <a:srgbClr val="002060"/>
                </a:solidFill>
              </a:rPr>
              <a:t>appear owing also to proton-neutron composition 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ja-JP" sz="2000" dirty="0">
                <a:solidFill>
                  <a:srgbClr val="002060"/>
                </a:solidFill>
              </a:rPr>
              <a:t> </a:t>
            </a:r>
            <a:r>
              <a:rPr lang="en-US" altLang="ja-JP" sz="2000" dirty="0" smtClean="0">
                <a:solidFill>
                  <a:srgbClr val="002060"/>
                </a:solidFill>
              </a:rPr>
              <a:t>     of nuclei, giving </a:t>
            </a:r>
            <a:r>
              <a:rPr lang="en-US" altLang="ja-JP" sz="2000" dirty="0" smtClean="0">
                <a:solidFill>
                  <a:srgbClr val="F714FF"/>
                </a:solidFill>
              </a:rPr>
              <a:t>high barrier </a:t>
            </a:r>
            <a:r>
              <a:rPr lang="en-US" altLang="ja-JP" sz="2000" dirty="0" smtClean="0">
                <a:solidFill>
                  <a:srgbClr val="002060"/>
                </a:solidFill>
              </a:rPr>
              <a:t>and </a:t>
            </a:r>
            <a:r>
              <a:rPr lang="en-US" altLang="ja-JP" sz="2000" dirty="0" smtClean="0">
                <a:solidFill>
                  <a:srgbClr val="F714FF"/>
                </a:solidFill>
              </a:rPr>
              <a:t>low minimum </a:t>
            </a:r>
            <a:r>
              <a:rPr lang="en-US" altLang="ja-JP" sz="2000" dirty="0" smtClean="0">
                <a:solidFill>
                  <a:srgbClr val="002060"/>
                </a:solidFill>
              </a:rPr>
              <a:t>for </a:t>
            </a:r>
            <a:r>
              <a:rPr lang="en-US" altLang="ja-JP" sz="2000" dirty="0" smtClean="0">
                <a:solidFill>
                  <a:srgbClr val="FF3BC5"/>
                </a:solidFill>
              </a:rPr>
              <a:t>shape coexistence.  </a:t>
            </a:r>
          </a:p>
          <a:p>
            <a:pPr marL="0" indent="0" eaLnBrk="1" hangingPunct="1"/>
            <a:r>
              <a:rPr lang="en-US" altLang="ja-JP" sz="2000" dirty="0" smtClean="0">
                <a:solidFill>
                  <a:srgbClr val="002060"/>
                </a:solidFill>
              </a:rPr>
              <a:t>          </a:t>
            </a:r>
            <a:r>
              <a:rPr lang="en-US" altLang="ja-JP" sz="2000" dirty="0">
                <a:solidFill>
                  <a:schemeClr val="tx1"/>
                </a:solidFill>
              </a:rPr>
              <a:t>Dual quantum liquids </a:t>
            </a:r>
            <a:r>
              <a:rPr lang="en-US" altLang="ja-JP" sz="2000" dirty="0" smtClean="0">
                <a:solidFill>
                  <a:schemeClr val="tx1"/>
                </a:solidFill>
              </a:rPr>
              <a:t>can be viewed as a </a:t>
            </a:r>
            <a:r>
              <a:rPr lang="en-US" altLang="ja-JP" sz="2000" dirty="0" smtClean="0">
                <a:solidFill>
                  <a:srgbClr val="FF3BC5"/>
                </a:solidFill>
              </a:rPr>
              <a:t>critical phenomenon.</a:t>
            </a:r>
            <a:endParaRPr lang="en-US" altLang="ja-JP" sz="2000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110000"/>
              </a:lnSpc>
            </a:pPr>
            <a:r>
              <a:rPr lang="en-US" altLang="ja-JP" sz="2000" dirty="0" smtClean="0">
                <a:solidFill>
                  <a:srgbClr val="002060"/>
                </a:solidFill>
              </a:rPr>
              <a:t>          The transition from dual to normal quantum liquids results in </a:t>
            </a:r>
          </a:p>
          <a:p>
            <a:pPr marL="0" indent="0"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002060"/>
                </a:solidFill>
              </a:rPr>
              <a:t> </a:t>
            </a:r>
            <a:r>
              <a:rPr lang="en-US" altLang="ja-JP" sz="2000" dirty="0" smtClean="0">
                <a:solidFill>
                  <a:srgbClr val="002060"/>
                </a:solidFill>
              </a:rPr>
              <a:t>         </a:t>
            </a:r>
            <a:r>
              <a:rPr lang="en-US" altLang="ja-JP" sz="2000" dirty="0" smtClean="0">
                <a:solidFill>
                  <a:srgbClr val="F728D4"/>
                </a:solidFill>
              </a:rPr>
              <a:t>large (dynamical) fluctuation </a:t>
            </a:r>
            <a:r>
              <a:rPr lang="en-US" altLang="ja-JP" sz="2000" dirty="0" smtClean="0">
                <a:solidFill>
                  <a:srgbClr val="002060"/>
                </a:solidFill>
              </a:rPr>
              <a:t>of the nuclear shape.</a:t>
            </a:r>
          </a:p>
          <a:p>
            <a:pPr marL="0" indent="0" eaLnBrk="1" hangingPunct="1">
              <a:lnSpc>
                <a:spcPct val="110000"/>
              </a:lnSpc>
            </a:pPr>
            <a:endParaRPr lang="en-US" altLang="ja-JP" sz="20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110000"/>
              </a:lnSpc>
              <a:buAutoNum type="arabicPeriod" startAt="4"/>
            </a:pPr>
            <a:r>
              <a:rPr lang="en-US" altLang="ja-JP" sz="2000" dirty="0" smtClean="0">
                <a:solidFill>
                  <a:srgbClr val="3366FF"/>
                </a:solidFill>
              </a:rPr>
              <a:t>Many cases (</a:t>
            </a:r>
            <a:r>
              <a:rPr lang="en-US" altLang="ja-JP" sz="2000" dirty="0" err="1" smtClean="0">
                <a:solidFill>
                  <a:srgbClr val="3366FF"/>
                </a:solidFill>
              </a:rPr>
              <a:t>Zr</a:t>
            </a:r>
            <a:r>
              <a:rPr lang="en-US" altLang="ja-JP" sz="2000" dirty="0" smtClean="0">
                <a:solidFill>
                  <a:srgbClr val="3366FF"/>
                </a:solidFill>
              </a:rPr>
              <a:t>, </a:t>
            </a:r>
            <a:r>
              <a:rPr lang="en-US" altLang="ja-JP" sz="2000" dirty="0" err="1" smtClean="0">
                <a:solidFill>
                  <a:srgbClr val="3366FF"/>
                </a:solidFill>
              </a:rPr>
              <a:t>Pb</a:t>
            </a:r>
            <a:r>
              <a:rPr lang="en-US" altLang="ja-JP" sz="2000" dirty="0" smtClean="0">
                <a:solidFill>
                  <a:srgbClr val="3366FF"/>
                </a:solidFill>
              </a:rPr>
              <a:t>, etc.) of shape coexistence can be </a:t>
            </a:r>
            <a:r>
              <a:rPr lang="en-US" altLang="ja-JP" sz="2000" dirty="0" smtClean="0">
                <a:solidFill>
                  <a:srgbClr val="3366FF"/>
                </a:solidFill>
              </a:rPr>
              <a:t>studied in this way, with certain perspectives to fission </a:t>
            </a:r>
            <a:r>
              <a:rPr lang="en-US" altLang="ja-JP" sz="2000" dirty="0" smtClean="0">
                <a:solidFill>
                  <a:srgbClr val="3366FF"/>
                </a:solidFill>
              </a:rPr>
              <a:t>and island of </a:t>
            </a:r>
            <a:r>
              <a:rPr lang="en-US" altLang="ja-JP" sz="2000" dirty="0" smtClean="0">
                <a:solidFill>
                  <a:srgbClr val="3366FF"/>
                </a:solidFill>
              </a:rPr>
              <a:t>stability.</a:t>
            </a:r>
            <a:endParaRPr lang="en-US" altLang="ja-JP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2055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69914" y="201252"/>
            <a:ext cx="4503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800" b="1" dirty="0" smtClean="0">
                <a:solidFill>
                  <a:srgbClr val="0000FF"/>
                </a:solidFill>
                <a:latin typeface="Times New Roman" charset="0"/>
              </a:rPr>
              <a:t>Collaborators in main slides  </a:t>
            </a:r>
            <a:endParaRPr lang="en-US" altLang="ja-JP" sz="2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141010" y="4217153"/>
            <a:ext cx="363144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altLang="ja-JP" sz="2000" dirty="0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Y. </a:t>
            </a:r>
            <a:r>
              <a:rPr lang="en-US" altLang="ja-JP" sz="2000" dirty="0" err="1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Tsunoda</a:t>
            </a:r>
            <a:r>
              <a:rPr lang="en-US" altLang="ja-JP" sz="2000" dirty="0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     Tokyo</a:t>
            </a:r>
          </a:p>
          <a:p>
            <a:pPr marL="0" indent="0" eaLnBrk="1" hangingPunct="1"/>
            <a:endParaRPr lang="en-US" altLang="ja-JP" sz="2000" dirty="0">
              <a:solidFill>
                <a:srgbClr val="0000FF"/>
              </a:solidFill>
              <a:ea typeface="ＭＳ ゴシック" charset="0"/>
              <a:cs typeface="ＭＳ ゴシック" charset="0"/>
            </a:endParaRPr>
          </a:p>
          <a:p>
            <a:pPr eaLnBrk="1" hangingPunct="1"/>
            <a:r>
              <a:rPr lang="en-US" altLang="ja-JP" sz="2000" dirty="0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Y</a:t>
            </a:r>
            <a:r>
              <a:rPr lang="en-US" altLang="ja-JP" sz="2000" dirty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. </a:t>
            </a:r>
            <a:r>
              <a:rPr lang="en-US" altLang="ja-JP" sz="2000" dirty="0" err="1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Utsuno</a:t>
            </a:r>
            <a:r>
              <a:rPr lang="en-US" altLang="ja-JP" sz="2000" dirty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       </a:t>
            </a:r>
            <a:r>
              <a:rPr lang="en-US" altLang="ja-JP" sz="2000" dirty="0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JAEA    </a:t>
            </a:r>
          </a:p>
          <a:p>
            <a:pPr eaLnBrk="1" hangingPunct="1"/>
            <a:r>
              <a:rPr lang="en-US" altLang="ja-JP" sz="2000" dirty="0" smtClean="0">
                <a:solidFill>
                  <a:srgbClr val="0000FF"/>
                </a:solidFill>
                <a:ea typeface="ＭＳ ゴシック" charset="0"/>
                <a:cs typeface="ＭＳ ゴシック" charset="0"/>
              </a:rPr>
              <a:t>N. Shimizu     Tokyo   </a:t>
            </a:r>
          </a:p>
          <a:p>
            <a:pPr marL="0" indent="0" eaLnBrk="1" hangingPunct="1"/>
            <a:r>
              <a:rPr lang="en-US" altLang="ja-JP" sz="2000" dirty="0" smtClean="0">
                <a:solidFill>
                  <a:srgbClr val="0000FF"/>
                </a:solidFill>
              </a:rPr>
              <a:t>M</a:t>
            </a:r>
            <a:r>
              <a:rPr lang="en-US" altLang="ja-JP" sz="2000" dirty="0">
                <a:solidFill>
                  <a:srgbClr val="0000FF"/>
                </a:solidFill>
              </a:rPr>
              <a:t>. </a:t>
            </a:r>
            <a:r>
              <a:rPr lang="en-US" altLang="ja-JP" sz="2000" dirty="0" err="1">
                <a:solidFill>
                  <a:srgbClr val="0000FF"/>
                </a:solidFill>
              </a:rPr>
              <a:t>Honma</a:t>
            </a:r>
            <a:r>
              <a:rPr lang="en-US" altLang="ja-JP" sz="2000" dirty="0">
                <a:solidFill>
                  <a:srgbClr val="0000FF"/>
                </a:solidFill>
              </a:rPr>
              <a:t>  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</a:t>
            </a:r>
            <a:r>
              <a:rPr lang="en-US" altLang="ja-JP" sz="2000" dirty="0" err="1" smtClean="0">
                <a:solidFill>
                  <a:srgbClr val="0000FF"/>
                </a:solidFill>
              </a:rPr>
              <a:t>Aizu</a:t>
            </a:r>
            <a:endParaRPr lang="en-US" altLang="ja-JP" sz="2000" dirty="0">
              <a:solidFill>
                <a:srgbClr val="0000FF"/>
              </a:solidFill>
              <a:ea typeface="ＭＳ ゴシック" charset="0"/>
              <a:cs typeface="ＭＳ ゴシック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416175" y="58451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62" y="1354791"/>
            <a:ext cx="8153400" cy="21971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43865" y="846128"/>
            <a:ext cx="43577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54</a:t>
            </a:r>
            <a:r>
              <a:rPr kumimoji="1" lang="en-US" altLang="ja-JP" dirty="0" smtClean="0"/>
              <a:t>Ca </a:t>
            </a:r>
            <a:r>
              <a:rPr kumimoji="1" lang="en-US" altLang="ja-JP" dirty="0" err="1" smtClean="0"/>
              <a:t>magicity</a:t>
            </a:r>
            <a:r>
              <a:rPr kumimoji="1" lang="en-US" altLang="ja-JP" dirty="0" smtClean="0"/>
              <a:t> (RIKEN-Tokyo) 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20" y="4300779"/>
            <a:ext cx="1331122" cy="14642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26089" y="3711026"/>
            <a:ext cx="476254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Ni calculation (an HPCI project)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998704" y="1689071"/>
            <a:ext cx="3193388" cy="12330"/>
          </a:xfrm>
          <a:prstGeom prst="line">
            <a:avLst/>
          </a:prstGeom>
          <a:ln>
            <a:solidFill>
              <a:srgbClr val="FF42F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56851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6541" y="0"/>
            <a:ext cx="8454508" cy="1034129"/>
          </a:xfrm>
          <a:prstGeom prst="rect">
            <a:avLst/>
          </a:prstGeom>
          <a:solidFill>
            <a:srgbClr val="FFF689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Schematic picture of shape evolution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(sphere to ellipsoid)</a:t>
            </a:r>
          </a:p>
          <a:p>
            <a:pPr>
              <a:lnSpc>
                <a:spcPct val="130000"/>
              </a:lnSpc>
            </a:pPr>
            <a:r>
              <a:rPr lang="en-US" altLang="ja-JP" dirty="0" smtClean="0"/>
              <a:t>     - monotonic pattern throughout the nuclear chart –</a:t>
            </a: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792084" y="1349178"/>
            <a:ext cx="7421334" cy="4765651"/>
            <a:chOff x="683991" y="1322158"/>
            <a:chExt cx="7421334" cy="4765651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2053768" y="1322158"/>
              <a:ext cx="6051557" cy="4765651"/>
              <a:chOff x="1391698" y="1281628"/>
              <a:chExt cx="6051557" cy="4765651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1462289" y="1281628"/>
                <a:ext cx="5955600" cy="3930695"/>
                <a:chOff x="340823" y="2051696"/>
                <a:chExt cx="5955600" cy="3930695"/>
              </a:xfrm>
            </p:grpSpPr>
            <p:pic>
              <p:nvPicPr>
                <p:cNvPr id="11" name="図 1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0823" y="2051696"/>
                  <a:ext cx="5955600" cy="3930695"/>
                </a:xfrm>
                <a:prstGeom prst="rect">
                  <a:avLst/>
                </a:prstGeom>
              </p:spPr>
            </p:pic>
            <p:sp>
              <p:nvSpPr>
                <p:cNvPr id="13" name="円/楕円 12"/>
                <p:cNvSpPr/>
                <p:nvPr/>
              </p:nvSpPr>
              <p:spPr>
                <a:xfrm>
                  <a:off x="1861436" y="3701733"/>
                  <a:ext cx="651728" cy="324240"/>
                </a:xfrm>
                <a:prstGeom prst="ellipse">
                  <a:avLst/>
                </a:prstGeom>
                <a:noFill/>
                <a:ln w="19050" cmpd="sng">
                  <a:solidFill>
                    <a:srgbClr val="FF1A5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円/楕円 13"/>
                <p:cNvSpPr/>
                <p:nvPr/>
              </p:nvSpPr>
              <p:spPr>
                <a:xfrm>
                  <a:off x="3153893" y="4593390"/>
                  <a:ext cx="602342" cy="315961"/>
                </a:xfrm>
                <a:prstGeom prst="ellipse">
                  <a:avLst/>
                </a:prstGeom>
                <a:noFill/>
                <a:ln w="19050" cmpd="sng">
                  <a:solidFill>
                    <a:srgbClr val="FF1A5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円/楕円 14"/>
                <p:cNvSpPr/>
                <p:nvPr/>
              </p:nvSpPr>
              <p:spPr>
                <a:xfrm>
                  <a:off x="4695403" y="4944650"/>
                  <a:ext cx="614670" cy="316569"/>
                </a:xfrm>
                <a:prstGeom prst="ellipse">
                  <a:avLst/>
                </a:prstGeom>
                <a:noFill/>
                <a:ln w="19050" cmpd="sng">
                  <a:solidFill>
                    <a:srgbClr val="FF1A54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17" name="直線矢印コネクタ 16"/>
              <p:cNvCxnSpPr/>
              <p:nvPr/>
            </p:nvCxnSpPr>
            <p:spPr>
              <a:xfrm>
                <a:off x="2040257" y="5579619"/>
                <a:ext cx="4512886" cy="0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1391698" y="5647169"/>
                <a:ext cx="6051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Distance from the nearest closed shell in </a:t>
                </a:r>
                <a:r>
                  <a:rPr kumimoji="1" lang="en-US" altLang="ja-JP" sz="2000" i="1" dirty="0" smtClean="0">
                    <a:solidFill>
                      <a:schemeClr val="tx1"/>
                    </a:solidFill>
                  </a:rPr>
                  <a:t>N</a:t>
                </a:r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 or </a:t>
                </a:r>
                <a:r>
                  <a:rPr kumimoji="1" lang="en-US" altLang="ja-JP" sz="2000" i="1" dirty="0" smtClean="0">
                    <a:solidFill>
                      <a:schemeClr val="tx1"/>
                    </a:solidFill>
                  </a:rPr>
                  <a:t>Z</a:t>
                </a:r>
                <a:endParaRPr kumimoji="1" lang="ja-JP" altLang="en-US" sz="2000" i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9" name="直線矢印コネクタ 18"/>
            <p:cNvCxnSpPr/>
            <p:nvPr/>
          </p:nvCxnSpPr>
          <p:spPr>
            <a:xfrm flipV="1">
              <a:off x="1391698" y="1432057"/>
              <a:ext cx="13512" cy="3201865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 rot="16200000">
              <a:off x="-445885" y="2823585"/>
              <a:ext cx="27214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</a:rPr>
                <a:t>excitation energy</a:t>
              </a:r>
              <a:endParaRPr kumimoji="1" lang="ja-JP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1280762" y="6488668"/>
            <a:ext cx="786323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 smtClean="0">
                <a:solidFill>
                  <a:schemeClr val="tx1"/>
                </a:solidFill>
              </a:rPr>
              <a:t>From Nuclear Structure from a </a:t>
            </a:r>
            <a:r>
              <a:rPr lang="en-US" altLang="ja-JP" sz="1800" i="1" dirty="0">
                <a:solidFill>
                  <a:schemeClr val="tx1"/>
                </a:solidFill>
              </a:rPr>
              <a:t>Simple </a:t>
            </a:r>
            <a:r>
              <a:rPr lang="en-US" altLang="ja-JP" sz="1800" i="1" dirty="0" smtClean="0">
                <a:solidFill>
                  <a:schemeClr val="tx1"/>
                </a:solidFill>
              </a:rPr>
              <a:t>Perspective</a:t>
            </a:r>
            <a:r>
              <a:rPr lang="en-US" altLang="ja-JP" sz="1800" i="1" dirty="0">
                <a:solidFill>
                  <a:schemeClr val="tx1"/>
                </a:solidFill>
              </a:rPr>
              <a:t>, </a:t>
            </a:r>
            <a:r>
              <a:rPr lang="en-US" altLang="ja-JP" sz="1800" i="1" dirty="0" smtClean="0">
                <a:solidFill>
                  <a:schemeClr val="tx1"/>
                </a:solidFill>
              </a:rPr>
              <a:t>R.F. </a:t>
            </a:r>
            <a:r>
              <a:rPr lang="en-US" altLang="ja-JP" sz="1800" i="1" dirty="0" err="1" smtClean="0">
                <a:solidFill>
                  <a:schemeClr val="tx1"/>
                </a:solidFill>
              </a:rPr>
              <a:t>Casten</a:t>
            </a:r>
            <a:r>
              <a:rPr lang="en-US" altLang="ja-JP" sz="1800" i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1800" i="1" dirty="0" smtClean="0">
                <a:solidFill>
                  <a:schemeClr val="tx1"/>
                </a:solidFill>
              </a:rPr>
              <a:t>(2001)</a:t>
            </a:r>
            <a:endParaRPr kumimoji="1" lang="ja-JP" alt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6589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es_natu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32" y="148662"/>
            <a:ext cx="2958710" cy="2958710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1125665" y="133977"/>
            <a:ext cx="4505158" cy="3291586"/>
            <a:chOff x="4913086" y="3287592"/>
            <a:chExt cx="4505158" cy="329158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3086" y="3566095"/>
              <a:ext cx="4230914" cy="3013083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076333" y="3287592"/>
              <a:ext cx="4341911" cy="400110"/>
            </a:xfrm>
            <a:prstGeom prst="rect">
              <a:avLst/>
            </a:prstGeom>
            <a:solidFill>
              <a:srgbClr val="FFC6F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C114FF"/>
                  </a:solidFill>
                </a:rPr>
                <a:t>f</a:t>
              </a:r>
              <a:r>
                <a:rPr kumimoji="1" lang="en-US" altLang="ja-JP" sz="2000" baseline="-25000" dirty="0" smtClean="0">
                  <a:solidFill>
                    <a:srgbClr val="C114FF"/>
                  </a:solidFill>
                </a:rPr>
                <a:t>7/2 </a:t>
              </a:r>
              <a:r>
                <a:rPr kumimoji="1" lang="en-US" altLang="ja-JP" sz="2000" dirty="0" smtClean="0">
                  <a:solidFill>
                    <a:srgbClr val="C114FF"/>
                  </a:solidFill>
                </a:rPr>
                <a:t>– f</a:t>
              </a:r>
              <a:r>
                <a:rPr kumimoji="1" lang="en-US" altLang="ja-JP" sz="2000" baseline="-25000" dirty="0" smtClean="0">
                  <a:solidFill>
                    <a:srgbClr val="C114FF"/>
                  </a:solidFill>
                </a:rPr>
                <a:t>5/2 </a:t>
              </a:r>
              <a:r>
                <a:rPr kumimoji="1" lang="en-US" altLang="ja-JP" sz="2000" dirty="0" smtClean="0">
                  <a:solidFill>
                    <a:srgbClr val="C114FF"/>
                  </a:solidFill>
                </a:rPr>
                <a:t>spherical gap for protons</a:t>
              </a:r>
              <a:endParaRPr kumimoji="1" lang="ja-JP" altLang="en-US" sz="2000" dirty="0">
                <a:solidFill>
                  <a:srgbClr val="C114FF"/>
                </a:solidFill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8505748" y="4194652"/>
              <a:ext cx="0" cy="808144"/>
            </a:xfrm>
            <a:prstGeom prst="line">
              <a:avLst/>
            </a:prstGeom>
            <a:ln w="57150" cmpd="sng">
              <a:solidFill>
                <a:srgbClr val="E39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7272596" y="3795462"/>
              <a:ext cx="1551" cy="1117541"/>
            </a:xfrm>
            <a:prstGeom prst="line">
              <a:avLst/>
            </a:prstGeom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/>
          <p:cNvSpPr txBox="1"/>
          <p:nvPr/>
        </p:nvSpPr>
        <p:spPr>
          <a:xfrm>
            <a:off x="2249294" y="5131074"/>
            <a:ext cx="4783781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i="1" dirty="0" smtClean="0"/>
              <a:t>Type 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II</a:t>
            </a:r>
            <a:r>
              <a:rPr kumimoji="1" lang="en-US" altLang="ja-JP" i="1" dirty="0" smtClean="0"/>
              <a:t>  Shell  Evolution</a:t>
            </a:r>
          </a:p>
          <a:p>
            <a:pPr algn="ctr"/>
            <a:r>
              <a:rPr lang="en-US" altLang="ja-JP" sz="2000" dirty="0" smtClean="0"/>
              <a:t>shell evolution within the same nucleus</a:t>
            </a:r>
          </a:p>
          <a:p>
            <a:pPr algn="ctr"/>
            <a:r>
              <a:rPr lang="en-US" altLang="ja-JP" sz="2000" dirty="0"/>
              <a:t>d</a:t>
            </a:r>
            <a:r>
              <a:rPr kumimoji="1" lang="en-US" altLang="ja-JP" sz="2000" dirty="0" smtClean="0"/>
              <a:t>riven by the tensor force 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7314" y="3707199"/>
            <a:ext cx="3550371" cy="1200328"/>
          </a:xfrm>
          <a:prstGeom prst="rect">
            <a:avLst/>
          </a:prstGeom>
          <a:solidFill>
            <a:srgbClr val="FFF0A1"/>
          </a:solidFill>
          <a:ln>
            <a:solidFill>
              <a:srgbClr val="0000FF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hell gap (spherical)</a:t>
            </a:r>
          </a:p>
          <a:p>
            <a:endParaRPr lang="en-US" altLang="ja-JP" dirty="0"/>
          </a:p>
          <a:p>
            <a:r>
              <a:rPr lang="en-US" altLang="ja-JP" dirty="0"/>
              <a:t>c</a:t>
            </a:r>
            <a:r>
              <a:rPr lang="en-US" altLang="ja-JP" dirty="0" smtClean="0"/>
              <a:t>onfigurations</a:t>
            </a:r>
            <a:r>
              <a:rPr kumimoji="1" lang="en-US" altLang="ja-JP" dirty="0" smtClean="0"/>
              <a:t> </a:t>
            </a:r>
            <a:r>
              <a:rPr lang="en-US" altLang="ja-JP" dirty="0"/>
              <a:t>=</a:t>
            </a:r>
            <a:r>
              <a:rPr kumimoji="1" lang="en-US" altLang="ja-JP" dirty="0" smtClean="0"/>
              <a:t> shapes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31336" y="3758510"/>
            <a:ext cx="4342054" cy="966418"/>
          </a:xfrm>
          <a:prstGeom prst="rect">
            <a:avLst/>
          </a:prstGeom>
          <a:solidFill>
            <a:srgbClr val="83FFEF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smtClean="0"/>
              <a:t>determined self-consistently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 </a:t>
            </a:r>
            <a:r>
              <a:rPr lang="en-US" altLang="ja-JP" dirty="0" smtClean="0"/>
              <a:t>  and </a:t>
            </a:r>
            <a:r>
              <a:rPr lang="en-US" altLang="ja-JP" dirty="0" smtClean="0">
                <a:solidFill>
                  <a:srgbClr val="FF0000"/>
                </a:solidFill>
              </a:rPr>
              <a:t>non-linearly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4220801" y="4066375"/>
            <a:ext cx="332009" cy="461797"/>
            <a:chOff x="4015534" y="269381"/>
            <a:chExt cx="332009" cy="461797"/>
          </a:xfrm>
        </p:grpSpPr>
        <p:cxnSp>
          <p:nvCxnSpPr>
            <p:cNvPr id="13" name="直線コネクタ 12"/>
            <p:cNvCxnSpPr/>
            <p:nvPr/>
          </p:nvCxnSpPr>
          <p:spPr>
            <a:xfrm>
              <a:off x="4028363" y="269381"/>
              <a:ext cx="307901" cy="230899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015534" y="485921"/>
              <a:ext cx="332009" cy="245257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/>
          <p:cNvSpPr txBox="1"/>
          <p:nvPr/>
        </p:nvSpPr>
        <p:spPr>
          <a:xfrm>
            <a:off x="1667794" y="6332197"/>
            <a:ext cx="6214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1"/>
                </a:solidFill>
              </a:rPr>
              <a:t>Spherical shell gap is not changed in Nilsson model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4731155" y="1541317"/>
            <a:ext cx="3322759" cy="51310"/>
          </a:xfrm>
          <a:prstGeom prst="straightConnector1">
            <a:avLst/>
          </a:prstGeom>
          <a:ln w="57150" cmpd="sng">
            <a:solidFill>
              <a:srgbClr val="F05B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上カーブ矢印 42"/>
          <p:cNvSpPr/>
          <p:nvPr/>
        </p:nvSpPr>
        <p:spPr>
          <a:xfrm rot="1834162">
            <a:off x="2968129" y="1919774"/>
            <a:ext cx="4559627" cy="62579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46794" y="134386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aseline="30000" dirty="0" smtClean="0">
                <a:solidFill>
                  <a:srgbClr val="055905"/>
                </a:solidFill>
                <a:latin typeface="Times New Roman"/>
                <a:cs typeface="Times New Roman"/>
              </a:rPr>
              <a:t>74</a:t>
            </a:r>
            <a:r>
              <a:rPr kumimoji="1" lang="en-US" altLang="ja-JP" sz="1800" dirty="0" smtClean="0">
                <a:solidFill>
                  <a:srgbClr val="055905"/>
                </a:solidFill>
                <a:latin typeface="Times New Roman"/>
                <a:cs typeface="Times New Roman"/>
              </a:rPr>
              <a:t>Ni</a:t>
            </a:r>
            <a:endParaRPr kumimoji="1" lang="ja-JP" altLang="en-US" sz="1800" dirty="0">
              <a:solidFill>
                <a:srgbClr val="055905"/>
              </a:solidFill>
              <a:latin typeface="Times New Roman"/>
              <a:cs typeface="Times New Roman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110968" y="801385"/>
            <a:ext cx="3094750" cy="1336664"/>
            <a:chOff x="110968" y="801385"/>
            <a:chExt cx="3094750" cy="1336664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10968" y="1430163"/>
              <a:ext cx="986919" cy="707886"/>
            </a:xfrm>
            <a:prstGeom prst="rect">
              <a:avLst/>
            </a:prstGeom>
            <a:solidFill>
              <a:srgbClr val="93FF9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55905"/>
                  </a:solidFill>
                </a:rPr>
                <a:t>Type </a:t>
              </a:r>
              <a:r>
                <a:rPr kumimoji="1" lang="en-US" altLang="ja-JP" sz="2000" dirty="0" smtClean="0">
                  <a:solidFill>
                    <a:srgbClr val="FF0000"/>
                  </a:solidFill>
                </a:rPr>
                <a:t>I</a:t>
              </a:r>
            </a:p>
            <a:p>
              <a:r>
                <a:rPr lang="en-US" altLang="ja-JP" sz="2000" dirty="0" smtClean="0">
                  <a:solidFill>
                    <a:srgbClr val="055905"/>
                  </a:solidFill>
                </a:rPr>
                <a:t>S. E.</a:t>
              </a:r>
              <a:endParaRPr kumimoji="1" lang="ja-JP" altLang="en-US" sz="2000" dirty="0">
                <a:solidFill>
                  <a:srgbClr val="055905"/>
                </a:solidFill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3193388" y="801385"/>
              <a:ext cx="12330" cy="591791"/>
            </a:xfrm>
            <a:prstGeom prst="straightConnector1">
              <a:avLst/>
            </a:prstGeom>
            <a:ln w="57150" cmpd="sng">
              <a:solidFill>
                <a:srgbClr val="05590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V="1">
              <a:off x="1072682" y="1171254"/>
              <a:ext cx="2046727" cy="579462"/>
            </a:xfrm>
            <a:prstGeom prst="straightConnector1">
              <a:avLst/>
            </a:prstGeom>
            <a:ln>
              <a:solidFill>
                <a:srgbClr val="055905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951613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24209" y="235432"/>
            <a:ext cx="292492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Quantum (Fermi) </a:t>
            </a:r>
            <a:r>
              <a:rPr lang="en-US" altLang="ja-JP" sz="2000" dirty="0" smtClean="0"/>
              <a:t>liquid</a:t>
            </a:r>
            <a:endParaRPr kumimoji="1" lang="ja-JP" altLang="en-US" sz="2000" dirty="0"/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5429503" y="4663737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5430505" y="3213758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V="1">
            <a:off x="5402404" y="1892914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5428065" y="3446765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5426060" y="3564259"/>
            <a:ext cx="1553540" cy="122605"/>
            <a:chOff x="5426060" y="3631809"/>
            <a:chExt cx="1553540" cy="122605"/>
          </a:xfrm>
        </p:grpSpPr>
        <p:cxnSp>
          <p:nvCxnSpPr>
            <p:cNvPr id="40" name="直線コネクタ 39"/>
            <p:cNvCxnSpPr/>
            <p:nvPr/>
          </p:nvCxnSpPr>
          <p:spPr>
            <a:xfrm flipV="1">
              <a:off x="5426060" y="3680056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46"/>
            <p:cNvSpPr/>
            <p:nvPr/>
          </p:nvSpPr>
          <p:spPr>
            <a:xfrm>
              <a:off x="5972009" y="3631809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5433947" y="3681351"/>
            <a:ext cx="1553540" cy="122605"/>
            <a:chOff x="5433947" y="3870491"/>
            <a:chExt cx="1553540" cy="122605"/>
          </a:xfrm>
        </p:grpSpPr>
        <p:cxnSp>
          <p:nvCxnSpPr>
            <p:cNvPr id="39" name="直線コネクタ 38"/>
            <p:cNvCxnSpPr/>
            <p:nvPr/>
          </p:nvCxnSpPr>
          <p:spPr>
            <a:xfrm flipV="1">
              <a:off x="5433947" y="3931794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729860" y="3870491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5423621" y="2956815"/>
            <a:ext cx="1553540" cy="122605"/>
            <a:chOff x="5423621" y="2862245"/>
            <a:chExt cx="1553540" cy="122605"/>
          </a:xfrm>
        </p:grpSpPr>
        <p:cxnSp>
          <p:nvCxnSpPr>
            <p:cNvPr id="45" name="直線コネクタ 44"/>
            <p:cNvCxnSpPr/>
            <p:nvPr/>
          </p:nvCxnSpPr>
          <p:spPr>
            <a:xfrm flipV="1">
              <a:off x="5423621" y="2922004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/楕円 48"/>
            <p:cNvSpPr/>
            <p:nvPr/>
          </p:nvSpPr>
          <p:spPr>
            <a:xfrm>
              <a:off x="6560392" y="2862245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0" name="円/楕円 49"/>
          <p:cNvSpPr/>
          <p:nvPr/>
        </p:nvSpPr>
        <p:spPr>
          <a:xfrm>
            <a:off x="6453868" y="3377232"/>
            <a:ext cx="14795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5447279" y="2790607"/>
            <a:ext cx="1553540" cy="122605"/>
            <a:chOff x="5447279" y="2655507"/>
            <a:chExt cx="1553540" cy="122605"/>
          </a:xfrm>
        </p:grpSpPr>
        <p:cxnSp>
          <p:nvCxnSpPr>
            <p:cNvPr id="42" name="直線コネクタ 41"/>
            <p:cNvCxnSpPr/>
            <p:nvPr/>
          </p:nvCxnSpPr>
          <p:spPr>
            <a:xfrm flipV="1">
              <a:off x="5447279" y="2686159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50"/>
            <p:cNvSpPr/>
            <p:nvPr/>
          </p:nvSpPr>
          <p:spPr>
            <a:xfrm>
              <a:off x="5681543" y="2655507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52" name="直線矢印コネクタ 51"/>
          <p:cNvCxnSpPr/>
          <p:nvPr/>
        </p:nvCxnSpPr>
        <p:spPr>
          <a:xfrm>
            <a:off x="7410138" y="2667711"/>
            <a:ext cx="4444" cy="1260393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4932875" y="4395253"/>
            <a:ext cx="415498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rgbClr val="000000"/>
                </a:solidFill>
              </a:rPr>
              <a:t>1</a:t>
            </a:r>
            <a:endParaRPr kumimoji="1" lang="ja-JP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950650" y="3817420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2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942764" y="2952655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5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959538" y="3293510"/>
            <a:ext cx="453970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4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939322" y="3542410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3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97890" y="1607687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8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914663" y="2418528"/>
            <a:ext cx="453970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7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19108" y="2677645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6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5956378" y="3166546"/>
            <a:ext cx="14795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93111" y="4919008"/>
            <a:ext cx="7415161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00"/>
                </a:solidFill>
              </a:rPr>
              <a:t>Dual quantum (Fermi) liquid  -&gt;  enhancement of </a:t>
            </a:r>
          </a:p>
          <a:p>
            <a:r>
              <a:rPr lang="en-US" altLang="ja-JP" i="1" dirty="0">
                <a:solidFill>
                  <a:srgbClr val="FF0000"/>
                </a:solidFill>
              </a:rPr>
              <a:t> </a:t>
            </a:r>
            <a:r>
              <a:rPr lang="en-US" altLang="ja-JP" i="1" dirty="0" smtClean="0">
                <a:solidFill>
                  <a:srgbClr val="FF0000"/>
                </a:solidFill>
              </a:rPr>
              <a:t>                                                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shape coexistence</a:t>
            </a:r>
          </a:p>
          <a:p>
            <a:endParaRPr lang="en-US" altLang="ja-JP" i="1" dirty="0"/>
          </a:p>
          <a:p>
            <a:r>
              <a:rPr kumimoji="1" lang="en-US" altLang="ja-JP" dirty="0" smtClean="0"/>
              <a:t>note:  - same </a:t>
            </a:r>
            <a:r>
              <a:rPr lang="en-US" altLang="ja-JP" dirty="0" err="1" smtClean="0">
                <a:solidFill>
                  <a:srgbClr val="F728D4"/>
                </a:solidFill>
              </a:rPr>
              <a:t>multipole</a:t>
            </a:r>
            <a:r>
              <a:rPr lang="en-US" altLang="ja-JP" dirty="0" smtClean="0">
                <a:solidFill>
                  <a:srgbClr val="F728D4"/>
                </a:solidFill>
              </a:rPr>
              <a:t> interaction </a:t>
            </a:r>
            <a:r>
              <a:rPr lang="en-US" altLang="ja-JP" dirty="0" smtClean="0"/>
              <a:t>on top of this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</a:t>
            </a:r>
            <a:r>
              <a:rPr lang="en-US" altLang="ja-JP" dirty="0"/>
              <a:t> </a:t>
            </a:r>
            <a:r>
              <a:rPr lang="en-US" altLang="ja-JP" dirty="0" smtClean="0"/>
              <a:t>- almost </a:t>
            </a:r>
            <a:r>
              <a:rPr kumimoji="1" lang="en-US" altLang="ja-JP" dirty="0" smtClean="0"/>
              <a:t>same local density</a:t>
            </a:r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063694" y="169063"/>
            <a:ext cx="488422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interplay between </a:t>
            </a:r>
            <a:r>
              <a:rPr kumimoji="1" lang="en-US" altLang="ja-JP" sz="2000" dirty="0" err="1" smtClean="0"/>
              <a:t>s.p.e</a:t>
            </a:r>
            <a:r>
              <a:rPr kumimoji="1" lang="en-US" altLang="ja-JP" sz="2000" dirty="0" smtClean="0"/>
              <a:t>. and interaction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- in a way like free particles -</a:t>
            </a:r>
            <a:endParaRPr kumimoji="1" lang="ja-JP" altLang="en-US" sz="2000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014040" y="1607687"/>
            <a:ext cx="2499919" cy="3141041"/>
            <a:chOff x="1014040" y="1083581"/>
            <a:chExt cx="2499919" cy="3665147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1528880" y="4611042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 flipV="1">
              <a:off x="1533324" y="3727806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1525437" y="3424034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1517552" y="2676417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534326" y="2187711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1563429" y="1427765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1522998" y="2459976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1527442" y="3253483"/>
              <a:ext cx="1553540" cy="123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/楕円 12"/>
            <p:cNvSpPr/>
            <p:nvPr/>
          </p:nvSpPr>
          <p:spPr>
            <a:xfrm>
              <a:off x="2071386" y="3365814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1829237" y="3653832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2659769" y="2400728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565575" y="3181906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3501629" y="2194560"/>
              <a:ext cx="12330" cy="1528794"/>
            </a:xfrm>
            <a:prstGeom prst="straightConnector1">
              <a:avLst/>
            </a:prstGeom>
            <a:ln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1032252" y="4287063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e</a:t>
              </a:r>
              <a:r>
                <a:rPr kumimoji="1" lang="en-US" altLang="ja-JP" baseline="-25000" dirty="0" smtClean="0">
                  <a:solidFill>
                    <a:srgbClr val="000000"/>
                  </a:solidFill>
                </a:rPr>
                <a:t>1</a:t>
              </a:r>
              <a:endParaRPr kumimoji="1" lang="ja-JP" alt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050027" y="3589791"/>
              <a:ext cx="445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2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042141" y="2546279"/>
              <a:ext cx="445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5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058915" y="2957588"/>
              <a:ext cx="453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altLang="ja-JP" baseline="-25000" dirty="0">
                  <a:solidFill>
                    <a:schemeClr val="tx1"/>
                  </a:solidFill>
                </a:rPr>
                <a:t>4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038699" y="3257936"/>
              <a:ext cx="445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3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058915" y="1083581"/>
              <a:ext cx="445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altLang="ja-JP" baseline="-25000" dirty="0">
                  <a:solidFill>
                    <a:schemeClr val="tx1"/>
                  </a:solidFill>
                </a:rPr>
                <a:t>8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014040" y="1901747"/>
              <a:ext cx="453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altLang="ja-JP" baseline="-25000" dirty="0">
                  <a:solidFill>
                    <a:schemeClr val="tx1"/>
                  </a:solidFill>
                </a:rPr>
                <a:t>7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018485" y="2214424"/>
              <a:ext cx="445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e</a:t>
              </a:r>
              <a:r>
                <a:rPr kumimoji="1" lang="en-US" altLang="ja-JP" baseline="-25000" dirty="0" smtClean="0">
                  <a:solidFill>
                    <a:schemeClr val="tx1"/>
                  </a:solidFill>
                </a:rPr>
                <a:t>6</a:t>
              </a:r>
              <a:endParaRPr kumimoji="1" lang="ja-JP" alt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2047729" y="2614773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2485978" y="3668691"/>
              <a:ext cx="147957" cy="1479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590" y="1063826"/>
            <a:ext cx="1298410" cy="187009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972886" y="2891134"/>
            <a:ext cx="117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Landau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53838" y="1134838"/>
            <a:ext cx="15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Liquid #1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381403" y="1152139"/>
            <a:ext cx="156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Liquid #2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439530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135117" y="837618"/>
            <a:ext cx="4904724" cy="5917367"/>
          </a:xfrm>
          <a:prstGeom prst="rect">
            <a:avLst/>
          </a:prstGeom>
          <a:solidFill>
            <a:srgbClr val="D4FF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 descr="Zr90Sn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6" y="1900901"/>
            <a:ext cx="4560031" cy="4248614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4337234" y="4755510"/>
            <a:ext cx="3958910" cy="13510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1283605" y="5822798"/>
            <a:ext cx="79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90</a:t>
            </a:r>
            <a:r>
              <a:rPr kumimoji="1" lang="en-US" altLang="ja-JP" dirty="0" smtClean="0"/>
              <a:t>Zr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62680" y="5876838"/>
            <a:ext cx="90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/>
              <a:t>100</a:t>
            </a:r>
            <a:r>
              <a:rPr kumimoji="1" lang="en-US" altLang="ja-JP" dirty="0" smtClean="0"/>
              <a:t>Sn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3238" y="948722"/>
            <a:ext cx="37760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Shell structure on top of </a:t>
            </a:r>
          </a:p>
          <a:p>
            <a:r>
              <a:rPr kumimoji="1" lang="en-US" altLang="ja-JP" baseline="30000" dirty="0" smtClean="0"/>
              <a:t>100</a:t>
            </a:r>
            <a:r>
              <a:rPr kumimoji="1" lang="en-US" altLang="ja-JP" dirty="0" smtClean="0"/>
              <a:t>Sn core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7357875" y="4182162"/>
            <a:ext cx="94581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605134" y="5307280"/>
            <a:ext cx="94581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256165" y="4188091"/>
            <a:ext cx="3080653" cy="0"/>
          </a:xfrm>
          <a:prstGeom prst="straightConnector1">
            <a:avLst/>
          </a:prstGeom>
          <a:ln>
            <a:solidFill>
              <a:srgbClr val="FB4ED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327495" y="5299699"/>
            <a:ext cx="1279834" cy="9720"/>
          </a:xfrm>
          <a:prstGeom prst="straightConnector1">
            <a:avLst/>
          </a:prstGeom>
          <a:ln>
            <a:solidFill>
              <a:srgbClr val="FB4ED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8318133" y="4539350"/>
            <a:ext cx="7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5/2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42415" y="3747752"/>
            <a:ext cx="7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7/2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53294" y="5048123"/>
            <a:ext cx="7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7/2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32202" y="3378958"/>
            <a:ext cx="391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open question of </a:t>
            </a:r>
            <a:r>
              <a:rPr lang="en-US" altLang="ja-JP" sz="2000" dirty="0" smtClean="0">
                <a:solidFill>
                  <a:srgbClr val="000000"/>
                </a:solidFill>
              </a:rPr>
              <a:t>the ordering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593818" y="4769020"/>
            <a:ext cx="94581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340591" y="4759300"/>
            <a:ext cx="94581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73387" y="1186738"/>
            <a:ext cx="945814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90670" y="1676887"/>
            <a:ext cx="945814" cy="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743000" y="891658"/>
            <a:ext cx="271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with tensor force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33260" y="1435847"/>
            <a:ext cx="3274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w</a:t>
            </a:r>
            <a:r>
              <a:rPr kumimoji="1" lang="en-US" altLang="ja-JP" dirty="0" smtClean="0">
                <a:solidFill>
                  <a:schemeClr val="tx1"/>
                </a:solidFill>
              </a:rPr>
              <a:t>ithout  tensor force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543710" y="210917"/>
            <a:ext cx="6437730" cy="461665"/>
          </a:xfrm>
          <a:prstGeom prst="rect">
            <a:avLst/>
          </a:prstGeom>
          <a:solidFill>
            <a:srgbClr val="FFF68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Evolution of neutron shell from Z=40 to 50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99860" y="6309157"/>
            <a:ext cx="13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(from exp.)</a:t>
            </a:r>
            <a:endParaRPr kumimoji="1" lang="ja-JP" altLang="en-US" sz="18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746493" y="6312947"/>
            <a:ext cx="144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(prediction)</a:t>
            </a:r>
            <a:endParaRPr kumimoji="1" lang="ja-JP" altLang="en-US" sz="1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51561" y="600893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ja-JP" sz="1800" dirty="0" err="1" smtClean="0">
                <a:solidFill>
                  <a:srgbClr val="000000"/>
                </a:solidFill>
              </a:rPr>
              <a:t>Seweryniak</a:t>
            </a:r>
            <a:r>
              <a:rPr lang="nb-NO" altLang="ja-JP" sz="1800" dirty="0" smtClean="0">
                <a:solidFill>
                  <a:srgbClr val="000000"/>
                </a:solidFill>
              </a:rPr>
              <a:t> et </a:t>
            </a:r>
            <a:r>
              <a:rPr lang="nb-NO" altLang="ja-JP" sz="1800" dirty="0">
                <a:solidFill>
                  <a:srgbClr val="000000"/>
                </a:solidFill>
              </a:rPr>
              <a:t>al</a:t>
            </a:r>
            <a:r>
              <a:rPr lang="nb-NO" altLang="ja-JP" sz="1800" dirty="0" smtClean="0">
                <a:solidFill>
                  <a:srgbClr val="000000"/>
                </a:solidFill>
              </a:rPr>
              <a:t>., (</a:t>
            </a:r>
            <a:r>
              <a:rPr lang="nb-NO" altLang="ja-JP" sz="1800" dirty="0">
                <a:solidFill>
                  <a:srgbClr val="000000"/>
                </a:solidFill>
              </a:rPr>
              <a:t>2007</a:t>
            </a:r>
            <a:r>
              <a:rPr lang="nb-NO" altLang="ja-JP" sz="1800" dirty="0" smtClean="0">
                <a:solidFill>
                  <a:srgbClr val="000000"/>
                </a:solidFill>
              </a:rPr>
              <a:t>) </a:t>
            </a:r>
            <a:endParaRPr lang="nb-NO" altLang="ja-JP" sz="1800" dirty="0">
              <a:solidFill>
                <a:srgbClr val="000000"/>
              </a:solidFill>
            </a:endParaRPr>
          </a:p>
          <a:p>
            <a:r>
              <a:rPr lang="nb-NO" altLang="ja-JP" sz="1800" dirty="0" err="1" smtClean="0">
                <a:solidFill>
                  <a:srgbClr val="000000"/>
                </a:solidFill>
              </a:rPr>
              <a:t>Darby</a:t>
            </a:r>
            <a:r>
              <a:rPr lang="nb-NO" altLang="ja-JP" sz="1800" dirty="0" smtClean="0">
                <a:solidFill>
                  <a:srgbClr val="000000"/>
                </a:solidFill>
              </a:rPr>
              <a:t> et </a:t>
            </a:r>
            <a:r>
              <a:rPr lang="nb-NO" altLang="ja-JP" sz="1800" dirty="0">
                <a:solidFill>
                  <a:srgbClr val="000000"/>
                </a:solidFill>
              </a:rPr>
              <a:t>al</a:t>
            </a:r>
            <a:r>
              <a:rPr lang="nb-NO" altLang="ja-JP" sz="1800" dirty="0" smtClean="0">
                <a:solidFill>
                  <a:srgbClr val="000000"/>
                </a:solidFill>
              </a:rPr>
              <a:t>., (</a:t>
            </a:r>
            <a:r>
              <a:rPr lang="nb-NO" altLang="ja-JP" sz="1800" dirty="0">
                <a:solidFill>
                  <a:srgbClr val="000000"/>
                </a:solidFill>
              </a:rPr>
              <a:t>2010</a:t>
            </a:r>
            <a:r>
              <a:rPr lang="nb-NO" altLang="ja-JP" sz="1800" dirty="0" smtClean="0">
                <a:solidFill>
                  <a:srgbClr val="000000"/>
                </a:solidFill>
              </a:rPr>
              <a:t>)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05851" y="3821987"/>
            <a:ext cx="2046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350FD"/>
                </a:solidFill>
              </a:rPr>
              <a:t>no tensor force</a:t>
            </a:r>
            <a:endParaRPr kumimoji="1" lang="ja-JP" altLang="en-US" sz="2000" dirty="0">
              <a:solidFill>
                <a:srgbClr val="F350FD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034955" y="5367563"/>
            <a:ext cx="2181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350FD"/>
                </a:solidFill>
              </a:rPr>
              <a:t>full tensor force</a:t>
            </a:r>
            <a:endParaRPr kumimoji="1" lang="ja-JP" altLang="en-US" sz="2000" dirty="0">
              <a:solidFill>
                <a:srgbClr val="F350FD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1634908" y="6322667"/>
            <a:ext cx="2715839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2702328" y="6268628"/>
            <a:ext cx="70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g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9/2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80305" y="1904906"/>
            <a:ext cx="3314579" cy="120032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quite different </a:t>
            </a:r>
          </a:p>
          <a:p>
            <a:r>
              <a:rPr kumimoji="1" lang="en-US" altLang="ja-JP" dirty="0" smtClean="0"/>
              <a:t>between with and w/o</a:t>
            </a:r>
          </a:p>
          <a:p>
            <a:r>
              <a:rPr lang="en-US" altLang="ja-JP" dirty="0" smtClean="0"/>
              <a:t>tensor force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340324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BM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66675"/>
            <a:ext cx="60388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495800" y="0"/>
            <a:ext cx="4559300" cy="673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22800" y="138206"/>
            <a:ext cx="4292600" cy="2518638"/>
          </a:xfrm>
          <a:prstGeom prst="rect">
            <a:avLst/>
          </a:prstGeom>
          <a:solidFill>
            <a:srgbClr val="FFFE9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2200" dirty="0"/>
              <a:t>As proton f</a:t>
            </a:r>
            <a:r>
              <a:rPr lang="en-US" altLang="ja-JP" sz="2200" baseline="-25000" dirty="0"/>
              <a:t>7/2 </a:t>
            </a:r>
            <a:r>
              <a:rPr lang="en-US" altLang="ja-JP" sz="2200" dirty="0"/>
              <a:t>becomes </a:t>
            </a:r>
            <a:r>
              <a:rPr lang="en-US" altLang="ja-JP" sz="2200" dirty="0" smtClean="0"/>
              <a:t>vacant</a:t>
            </a:r>
          </a:p>
          <a:p>
            <a:pPr algn="ctr">
              <a:lnSpc>
                <a:spcPct val="120000"/>
              </a:lnSpc>
            </a:pPr>
            <a:r>
              <a:rPr lang="en-US" altLang="ja-JP" sz="2200" dirty="0" smtClean="0"/>
              <a:t>(</a:t>
            </a:r>
            <a:r>
              <a:rPr lang="en-US" altLang="ja-JP" sz="2200" dirty="0" smtClean="0">
                <a:solidFill>
                  <a:srgbClr val="FF0000"/>
                </a:solidFill>
              </a:rPr>
              <a:t>away from stability line</a:t>
            </a:r>
            <a:r>
              <a:rPr lang="en-US" altLang="ja-JP" sz="2200" dirty="0" smtClean="0"/>
              <a:t>),</a:t>
            </a:r>
            <a:endParaRPr lang="en-US" altLang="ja-JP" sz="2200" dirty="0"/>
          </a:p>
          <a:p>
            <a:pPr algn="ctr">
              <a:lnSpc>
                <a:spcPct val="120000"/>
              </a:lnSpc>
            </a:pPr>
            <a:r>
              <a:rPr kumimoji="1" lang="en-US" altLang="ja-JP" sz="2200" dirty="0" smtClean="0">
                <a:solidFill>
                  <a:srgbClr val="FF0000"/>
                </a:solidFill>
              </a:rPr>
              <a:t>N=34 (sub)magic gap</a:t>
            </a:r>
            <a:r>
              <a:rPr kumimoji="1" lang="en-US" altLang="ja-JP" sz="2200" dirty="0" smtClean="0"/>
              <a:t> </a:t>
            </a:r>
            <a:r>
              <a:rPr kumimoji="1" lang="en-US" altLang="ja-JP" sz="2200" dirty="0" smtClean="0">
                <a:solidFill>
                  <a:srgbClr val="FF0000"/>
                </a:solidFill>
              </a:rPr>
              <a:t>appears</a:t>
            </a:r>
          </a:p>
          <a:p>
            <a:pPr algn="ctr">
              <a:lnSpc>
                <a:spcPct val="120000"/>
              </a:lnSpc>
            </a:pPr>
            <a:r>
              <a:rPr lang="en-US" altLang="ja-JP" sz="2200" dirty="0" smtClean="0"/>
              <a:t>(in contrast to stable nuclei with A~54),</a:t>
            </a:r>
            <a:r>
              <a:rPr lang="en-US" altLang="ja-JP" sz="2200" dirty="0"/>
              <a:t> </a:t>
            </a:r>
            <a:endParaRPr lang="en-US" altLang="ja-JP" sz="2200" dirty="0" smtClean="0"/>
          </a:p>
          <a:p>
            <a:pPr algn="ctr">
              <a:lnSpc>
                <a:spcPct val="120000"/>
              </a:lnSpc>
            </a:pPr>
            <a:r>
              <a:rPr kumimoji="1" lang="en-US" altLang="ja-JP" sz="2200" dirty="0" smtClean="0">
                <a:sym typeface="Wingdings"/>
              </a:rPr>
              <a:t></a:t>
            </a:r>
            <a:r>
              <a:rPr kumimoji="1" lang="en-US" altLang="ja-JP" sz="2200" dirty="0" smtClean="0"/>
              <a:t> </a:t>
            </a:r>
            <a:r>
              <a:rPr kumimoji="1" lang="en-US" altLang="ja-JP" sz="2200" baseline="30000" dirty="0" smtClean="0">
                <a:solidFill>
                  <a:srgbClr val="FF0000"/>
                </a:solidFill>
              </a:rPr>
              <a:t>54</a:t>
            </a:r>
            <a:r>
              <a:rPr kumimoji="1" lang="en-US" altLang="ja-JP" sz="2200" dirty="0" smtClean="0">
                <a:solidFill>
                  <a:srgbClr val="FF0000"/>
                </a:solidFill>
              </a:rPr>
              <a:t>Ca becomes </a:t>
            </a:r>
            <a:r>
              <a:rPr lang="en-US" altLang="ja-JP" sz="2200" dirty="0" smtClean="0">
                <a:solidFill>
                  <a:srgbClr val="FF0000"/>
                </a:solidFill>
              </a:rPr>
              <a:t>doubly magic</a:t>
            </a:r>
            <a:r>
              <a:rPr lang="en-US" altLang="ja-JP" sz="2200" dirty="0"/>
              <a:t>.</a:t>
            </a:r>
            <a:r>
              <a:rPr kumimoji="1" lang="en-US" altLang="ja-JP" sz="2200" dirty="0" smtClean="0"/>
              <a:t> </a:t>
            </a: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4885019" y="2726764"/>
            <a:ext cx="3924300" cy="3635171"/>
            <a:chOff x="4389719" y="2701364"/>
            <a:chExt cx="3924300" cy="3635171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5202517" y="6098988"/>
              <a:ext cx="150905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175623" y="4787152"/>
              <a:ext cx="150905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148729" y="2922495"/>
              <a:ext cx="150905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5151717" y="3792070"/>
              <a:ext cx="150905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4440518" y="5874870"/>
              <a:ext cx="696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</a:t>
              </a:r>
              <a:r>
                <a:rPr kumimoji="1" lang="en-US" altLang="ja-JP" baseline="-25000" dirty="0" smtClean="0"/>
                <a:t>7/2</a:t>
              </a:r>
              <a:endParaRPr kumimoji="1" lang="ja-JP" altLang="en-US" baseline="-250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443507" y="4607858"/>
              <a:ext cx="766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r>
                <a:rPr lang="en-US" altLang="ja-JP" baseline="-25000" dirty="0" smtClean="0"/>
                <a:t> 3</a:t>
              </a:r>
              <a:r>
                <a:rPr kumimoji="1" lang="en-US" altLang="ja-JP" baseline="-25000" dirty="0" smtClean="0"/>
                <a:t>/2</a:t>
              </a:r>
              <a:endParaRPr kumimoji="1" lang="ja-JP" altLang="en-US" baseline="-25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416612" y="3550023"/>
              <a:ext cx="7331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</a:t>
              </a:r>
              <a:r>
                <a:rPr lang="en-US" altLang="ja-JP" baseline="-25000" dirty="0" smtClean="0"/>
                <a:t> </a:t>
              </a:r>
              <a:r>
                <a:rPr kumimoji="1" lang="en-US" altLang="ja-JP" baseline="-25000" dirty="0" smtClean="0"/>
                <a:t>1/2</a:t>
              </a:r>
              <a:endParaRPr kumimoji="1" lang="ja-JP" altLang="en-US" baseline="-250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389719" y="2701364"/>
              <a:ext cx="696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f</a:t>
              </a:r>
              <a:r>
                <a:rPr kumimoji="1" lang="en-US" altLang="ja-JP" baseline="-25000" dirty="0" smtClean="0"/>
                <a:t>5/2</a:t>
              </a:r>
              <a:endParaRPr kumimoji="1" lang="ja-JP" altLang="en-US" baseline="-25000" dirty="0"/>
            </a:p>
          </p:txBody>
        </p:sp>
        <p:grpSp>
          <p:nvGrpSpPr>
            <p:cNvPr id="25" name="図形グループ 24"/>
            <p:cNvGrpSpPr/>
            <p:nvPr/>
          </p:nvGrpSpPr>
          <p:grpSpPr>
            <a:xfrm>
              <a:off x="5486400" y="5112869"/>
              <a:ext cx="821765" cy="747059"/>
              <a:chOff x="2525059" y="4347882"/>
              <a:chExt cx="821765" cy="747059"/>
            </a:xfrm>
          </p:grpSpPr>
          <p:sp>
            <p:nvSpPr>
              <p:cNvPr id="26" name="円/楕円 25"/>
              <p:cNvSpPr/>
              <p:nvPr/>
            </p:nvSpPr>
            <p:spPr>
              <a:xfrm>
                <a:off x="2525059" y="4347882"/>
                <a:ext cx="821765" cy="747059"/>
              </a:xfrm>
              <a:prstGeom prst="ellipse">
                <a:avLst/>
              </a:prstGeom>
              <a:noFill/>
              <a:ln>
                <a:solidFill>
                  <a:srgbClr val="FF1AB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2659529" y="4512235"/>
                <a:ext cx="5827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FF1ABA"/>
                    </a:solidFill>
                  </a:rPr>
                  <a:t>28</a:t>
                </a:r>
                <a:endParaRPr kumimoji="1" lang="ja-JP" altLang="en-US" dirty="0">
                  <a:solidFill>
                    <a:srgbClr val="FF1ABA"/>
                  </a:solidFill>
                </a:endParaRPr>
              </a:p>
            </p:txBody>
          </p:sp>
        </p:grpSp>
        <p:grpSp>
          <p:nvGrpSpPr>
            <p:cNvPr id="28" name="図形グループ 27"/>
            <p:cNvGrpSpPr/>
            <p:nvPr/>
          </p:nvGrpSpPr>
          <p:grpSpPr>
            <a:xfrm>
              <a:off x="5504330" y="3009151"/>
              <a:ext cx="821765" cy="747059"/>
              <a:chOff x="2525059" y="4347882"/>
              <a:chExt cx="821765" cy="747059"/>
            </a:xfrm>
          </p:grpSpPr>
          <p:sp>
            <p:nvSpPr>
              <p:cNvPr id="29" name="円/楕円 28"/>
              <p:cNvSpPr/>
              <p:nvPr/>
            </p:nvSpPr>
            <p:spPr>
              <a:xfrm>
                <a:off x="2525059" y="4347882"/>
                <a:ext cx="821765" cy="747059"/>
              </a:xfrm>
              <a:prstGeom prst="ellipse">
                <a:avLst/>
              </a:prstGeom>
              <a:solidFill>
                <a:srgbClr val="FFFE9C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2659529" y="4512235"/>
                <a:ext cx="5827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3366FF"/>
                    </a:solidFill>
                  </a:rPr>
                  <a:t>34</a:t>
                </a:r>
                <a:endParaRPr kumimoji="1" lang="ja-JP" altLang="en-US" dirty="0">
                  <a:solidFill>
                    <a:srgbClr val="3366FF"/>
                  </a:solidFill>
                </a:endParaRPr>
              </a:p>
            </p:txBody>
          </p:sp>
        </p:grpSp>
        <p:grpSp>
          <p:nvGrpSpPr>
            <p:cNvPr id="31" name="図形グループ 30"/>
            <p:cNvGrpSpPr/>
            <p:nvPr/>
          </p:nvGrpSpPr>
          <p:grpSpPr>
            <a:xfrm>
              <a:off x="7492254" y="3921310"/>
              <a:ext cx="821765" cy="747059"/>
              <a:chOff x="2569882" y="4332940"/>
              <a:chExt cx="821765" cy="747059"/>
            </a:xfrm>
          </p:grpSpPr>
          <p:sp>
            <p:nvSpPr>
              <p:cNvPr id="32" name="円/楕円 31"/>
              <p:cNvSpPr/>
              <p:nvPr/>
            </p:nvSpPr>
            <p:spPr>
              <a:xfrm>
                <a:off x="2569882" y="4332940"/>
                <a:ext cx="821765" cy="74705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2719293" y="4467411"/>
                <a:ext cx="5827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32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9" name="図形グループ 38"/>
            <p:cNvGrpSpPr/>
            <p:nvPr/>
          </p:nvGrpSpPr>
          <p:grpSpPr>
            <a:xfrm>
              <a:off x="5949578" y="4235077"/>
              <a:ext cx="1461961" cy="400110"/>
              <a:chOff x="6559178" y="4273177"/>
              <a:chExt cx="1461961" cy="400110"/>
            </a:xfrm>
          </p:grpSpPr>
          <p:cxnSp>
            <p:nvCxnSpPr>
              <p:cNvPr id="35" name="直線矢印コネクタ 34"/>
              <p:cNvCxnSpPr/>
              <p:nvPr/>
            </p:nvCxnSpPr>
            <p:spPr>
              <a:xfrm flipH="1">
                <a:off x="6559178" y="4303059"/>
                <a:ext cx="124011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/>
              <p:cNvSpPr txBox="1"/>
              <p:nvPr/>
            </p:nvSpPr>
            <p:spPr>
              <a:xfrm>
                <a:off x="6618942" y="4273177"/>
                <a:ext cx="14021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byproduct</a:t>
                </a:r>
                <a:endParaRPr kumimoji="1" lang="ja-JP" altLang="en-US" sz="2000" dirty="0"/>
              </a:p>
            </p:txBody>
          </p:sp>
        </p:grpSp>
      </p:grpSp>
      <p:cxnSp>
        <p:nvCxnSpPr>
          <p:cNvPr id="34" name="直線矢印コネクタ 33"/>
          <p:cNvCxnSpPr>
            <a:endCxn id="24" idx="1"/>
          </p:cNvCxnSpPr>
          <p:nvPr/>
        </p:nvCxnSpPr>
        <p:spPr>
          <a:xfrm flipV="1">
            <a:off x="2781300" y="2957597"/>
            <a:ext cx="2103719" cy="1271503"/>
          </a:xfrm>
          <a:prstGeom prst="straightConnector1">
            <a:avLst/>
          </a:prstGeom>
          <a:ln w="38100" cmpd="sng">
            <a:solidFill>
              <a:srgbClr val="A719F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31604" y="2421181"/>
            <a:ext cx="3379996" cy="8207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chemeClr val="tx1"/>
                </a:solidFill>
              </a:rPr>
              <a:t>Mayer-Jensen’s </a:t>
            </a:r>
            <a:r>
              <a:rPr lang="en-US" altLang="ja-JP" sz="2000" dirty="0" smtClean="0">
                <a:solidFill>
                  <a:schemeClr val="tx1"/>
                </a:solidFill>
              </a:rPr>
              <a:t>s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cheme 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solidFill>
                  <a:schemeClr val="tx1"/>
                </a:solidFill>
              </a:rPr>
              <a:t>(good for Fe , Ni, …)</a:t>
            </a:r>
            <a:endParaRPr kumimoji="1"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9900" y="190500"/>
            <a:ext cx="3341530" cy="2112373"/>
          </a:xfrm>
          <a:prstGeom prst="rect">
            <a:avLst/>
          </a:prstGeom>
          <a:solidFill>
            <a:srgbClr val="FFFB8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200" dirty="0" smtClean="0"/>
              <a:t>Remark :</a:t>
            </a:r>
          </a:p>
          <a:p>
            <a:pPr>
              <a:lnSpc>
                <a:spcPct val="120000"/>
              </a:lnSpc>
            </a:pPr>
            <a:r>
              <a:rPr lang="en-US" altLang="ja-JP" sz="2200" dirty="0" smtClean="0">
                <a:solidFill>
                  <a:srgbClr val="FF0000"/>
                </a:solidFill>
              </a:rPr>
              <a:t>relevant feature is </a:t>
            </a:r>
          </a:p>
          <a:p>
            <a:pPr>
              <a:lnSpc>
                <a:spcPct val="120000"/>
              </a:lnSpc>
            </a:pPr>
            <a:r>
              <a:rPr kumimoji="1" lang="en-US" altLang="ja-JP" sz="2200" dirty="0" smtClean="0">
                <a:solidFill>
                  <a:srgbClr val="FF0000"/>
                </a:solidFill>
              </a:rPr>
              <a:t>  not level of </a:t>
            </a:r>
            <a:r>
              <a:rPr kumimoji="1" lang="en-US" altLang="ja-JP" sz="2200" i="1" dirty="0" smtClean="0">
                <a:solidFill>
                  <a:srgbClr val="FF0000"/>
                </a:solidFill>
              </a:rPr>
              <a:t>f </a:t>
            </a:r>
            <a:r>
              <a:rPr kumimoji="1" lang="en-US" altLang="ja-JP" sz="2200" baseline="-25000" dirty="0" smtClean="0">
                <a:solidFill>
                  <a:srgbClr val="FF0000"/>
                </a:solidFill>
              </a:rPr>
              <a:t>5/2 </a:t>
            </a:r>
            <a:r>
              <a:rPr kumimoji="1" lang="en-US" altLang="ja-JP" sz="2200" dirty="0" smtClean="0">
                <a:solidFill>
                  <a:srgbClr val="FF0000"/>
                </a:solidFill>
              </a:rPr>
              <a:t>in </a:t>
            </a:r>
            <a:r>
              <a:rPr kumimoji="1" lang="en-US" altLang="ja-JP" sz="2200" dirty="0" err="1" smtClean="0">
                <a:solidFill>
                  <a:srgbClr val="FF0000"/>
                </a:solidFill>
              </a:rPr>
              <a:t>Ca</a:t>
            </a:r>
            <a:endParaRPr kumimoji="1" lang="en-US" altLang="ja-JP" sz="22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2200" dirty="0">
                <a:solidFill>
                  <a:srgbClr val="FF0000"/>
                </a:solidFill>
              </a:rPr>
              <a:t> </a:t>
            </a:r>
            <a:r>
              <a:rPr lang="en-US" altLang="ja-JP" sz="2200" dirty="0" smtClean="0">
                <a:solidFill>
                  <a:srgbClr val="FF0000"/>
                </a:solidFill>
              </a:rPr>
              <a:t> but its change from Ni</a:t>
            </a:r>
          </a:p>
          <a:p>
            <a:pPr>
              <a:lnSpc>
                <a:spcPct val="120000"/>
              </a:lnSpc>
            </a:pPr>
            <a:r>
              <a:rPr lang="en-US" altLang="ja-JP" sz="2200" dirty="0">
                <a:solidFill>
                  <a:srgbClr val="FF0000"/>
                </a:solidFill>
              </a:rPr>
              <a:t> </a:t>
            </a:r>
            <a:r>
              <a:rPr lang="en-US" altLang="ja-JP" sz="2200" dirty="0" smtClean="0">
                <a:solidFill>
                  <a:srgbClr val="FF0000"/>
                </a:solidFill>
              </a:rPr>
              <a:t>  (+ the consequences)</a:t>
            </a:r>
          </a:p>
        </p:txBody>
      </p:sp>
    </p:spTree>
    <p:extLst>
      <p:ext uri="{BB962C8B-B14F-4D97-AF65-F5344CB8AC3E}">
        <p14:creationId xmlns:p14="http://schemas.microsoft.com/office/powerpoint/2010/main" val="365404580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62078" y="542476"/>
            <a:ext cx="3722543" cy="18876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4000" dirty="0" smtClean="0"/>
              <a:t>Type II  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4000" dirty="0" smtClean="0"/>
              <a:t>Shell Evolution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925"/>
            <a:ext cx="9144000" cy="15345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99653" y="3688222"/>
            <a:ext cx="405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based on actual example of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88709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7" y="756507"/>
            <a:ext cx="4286896" cy="222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8" y="3444929"/>
            <a:ext cx="4194739" cy="183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 descr="splitting_tens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59" y="826043"/>
            <a:ext cx="4020988" cy="3642908"/>
          </a:xfrm>
          <a:prstGeom prst="rect">
            <a:avLst/>
          </a:prstGeom>
        </p:spPr>
      </p:pic>
      <p:sp>
        <p:nvSpPr>
          <p:cNvPr id="5" name="テキスト ボックス 43"/>
          <p:cNvSpPr txBox="1">
            <a:spLocks noChangeArrowheads="1"/>
          </p:cNvSpPr>
          <p:nvPr/>
        </p:nvSpPr>
        <p:spPr bwMode="auto">
          <a:xfrm>
            <a:off x="707176" y="5851008"/>
            <a:ext cx="2369008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TO, Suzuki, et al.</a:t>
            </a:r>
          </a:p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PRL 95,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232502</a:t>
            </a:r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(2005)</a:t>
            </a:r>
            <a:endParaRPr lang="ja-JP" altLang="en-US" sz="18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34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13249" y="162826"/>
            <a:ext cx="833398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N=34 magic number </a:t>
            </a:r>
          </a:p>
          <a:p>
            <a:pPr algn="ctr"/>
            <a:r>
              <a:rPr kumimoji="1" lang="en-US" altLang="ja-JP" dirty="0" smtClean="0"/>
              <a:t>and the shell evolution due to proton-neutron interaction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0" y="2852964"/>
            <a:ext cx="9144000" cy="3485029"/>
            <a:chOff x="0" y="1971436"/>
            <a:chExt cx="9144000" cy="348502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71436"/>
              <a:ext cx="9144000" cy="3485029"/>
            </a:xfrm>
            <a:prstGeom prst="rect">
              <a:avLst/>
            </a:prstGeom>
          </p:spPr>
        </p:pic>
        <p:sp>
          <p:nvSpPr>
            <p:cNvPr id="4" name="円/楕円 3"/>
            <p:cNvSpPr/>
            <p:nvPr/>
          </p:nvSpPr>
          <p:spPr>
            <a:xfrm>
              <a:off x="8313311" y="2296155"/>
              <a:ext cx="333558" cy="3463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上矢印 5"/>
            <p:cNvSpPr/>
            <p:nvPr/>
          </p:nvSpPr>
          <p:spPr>
            <a:xfrm>
              <a:off x="7634941" y="2256118"/>
              <a:ext cx="268941" cy="67235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91155" y="1056156"/>
            <a:ext cx="8172822" cy="1569660"/>
          </a:xfrm>
          <a:prstGeom prst="rect">
            <a:avLst/>
          </a:prstGeom>
          <a:solidFill>
            <a:srgbClr val="FFF0A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2472FF"/>
                </a:solidFill>
              </a:rPr>
              <a:t>neutron f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5/2 </a:t>
            </a:r>
            <a:r>
              <a:rPr lang="en-US" altLang="ja-JP" dirty="0" smtClean="0">
                <a:solidFill>
                  <a:srgbClr val="2472FF"/>
                </a:solidFill>
              </a:rPr>
              <a:t>– p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1/2 </a:t>
            </a:r>
            <a:r>
              <a:rPr lang="en-US" altLang="ja-JP" dirty="0" smtClean="0">
                <a:solidFill>
                  <a:srgbClr val="2472FF"/>
                </a:solidFill>
              </a:rPr>
              <a:t>spacing </a:t>
            </a:r>
            <a:r>
              <a:rPr lang="en-US" altLang="ja-JP" dirty="0" smtClean="0">
                <a:solidFill>
                  <a:srgbClr val="000090"/>
                </a:solidFill>
              </a:rPr>
              <a:t>increases by </a:t>
            </a:r>
            <a:r>
              <a:rPr lang="en-US" altLang="ja-JP" dirty="0" smtClean="0">
                <a:solidFill>
                  <a:srgbClr val="FF0000"/>
                </a:solidFill>
              </a:rPr>
              <a:t>~0.5 MeV per one-proton removal from f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7/2</a:t>
            </a:r>
            <a:r>
              <a:rPr lang="en-US" altLang="ja-JP" dirty="0" smtClean="0"/>
              <a:t>, </a:t>
            </a:r>
            <a:r>
              <a:rPr lang="en-US" altLang="ja-JP" dirty="0" smtClean="0">
                <a:solidFill>
                  <a:schemeClr val="tx1"/>
                </a:solidFill>
              </a:rPr>
              <a:t>where tensor and central forces works coherently and almost equally.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              note : </a:t>
            </a:r>
            <a:r>
              <a:rPr lang="en-US" altLang="ja-JP" dirty="0" smtClean="0">
                <a:solidFill>
                  <a:srgbClr val="2472FF"/>
                </a:solidFill>
              </a:rPr>
              <a:t>f</a:t>
            </a:r>
            <a:r>
              <a:rPr lang="en-US" altLang="ja-JP" baseline="-25000" dirty="0" smtClean="0">
                <a:solidFill>
                  <a:srgbClr val="2472FF"/>
                </a:solidFill>
              </a:rPr>
              <a:t>5</a:t>
            </a:r>
            <a:r>
              <a:rPr lang="en-US" altLang="ja-JP" baseline="-25000" dirty="0">
                <a:solidFill>
                  <a:srgbClr val="2472FF"/>
                </a:solidFill>
              </a:rPr>
              <a:t>/2 </a:t>
            </a:r>
            <a:r>
              <a:rPr lang="en-US" altLang="ja-JP" dirty="0" smtClean="0">
                <a:solidFill>
                  <a:srgbClr val="2472FF"/>
                </a:solidFill>
              </a:rPr>
              <a:t>= </a:t>
            </a:r>
            <a:r>
              <a:rPr lang="en-US" altLang="ja-JP" i="1" dirty="0" smtClean="0">
                <a:solidFill>
                  <a:srgbClr val="2472FF"/>
                </a:solidFill>
              </a:rPr>
              <a:t>j </a:t>
            </a:r>
            <a:r>
              <a:rPr lang="en-US" altLang="ja-JP" sz="3200" baseline="-25000" dirty="0" smtClean="0">
                <a:solidFill>
                  <a:srgbClr val="2472FF"/>
                </a:solidFill>
              </a:rPr>
              <a:t>&lt;</a:t>
            </a:r>
            <a:r>
              <a:rPr lang="en-US" altLang="ja-JP" dirty="0" smtClean="0">
                <a:solidFill>
                  <a:srgbClr val="2472FF"/>
                </a:solidFill>
              </a:rPr>
              <a:t>   </a:t>
            </a:r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lang="en-US" altLang="ja-JP" baseline="-25000" dirty="0">
                <a:solidFill>
                  <a:srgbClr val="FF0000"/>
                </a:solidFill>
              </a:rPr>
              <a:t>7/2</a:t>
            </a:r>
            <a:r>
              <a:rPr lang="en-US" altLang="ja-JP" dirty="0" smtClean="0">
                <a:solidFill>
                  <a:srgbClr val="2472FF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= </a:t>
            </a:r>
            <a:r>
              <a:rPr lang="en-US" altLang="ja-JP" i="1" dirty="0" smtClean="0">
                <a:solidFill>
                  <a:srgbClr val="FF0000"/>
                </a:solidFill>
              </a:rPr>
              <a:t>j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sz="3200" baseline="-25000" dirty="0" smtClean="0">
                <a:solidFill>
                  <a:srgbClr val="FF0000"/>
                </a:solidFill>
              </a:rPr>
              <a:t>&gt;</a:t>
            </a:r>
            <a:r>
              <a:rPr lang="en-US" altLang="ja-JP" dirty="0" smtClean="0">
                <a:solidFill>
                  <a:schemeClr val="tx1"/>
                </a:solidFill>
              </a:rPr>
              <a:t> 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60981" y="6303389"/>
            <a:ext cx="5430242" cy="400110"/>
          </a:xfrm>
          <a:prstGeom prst="rect">
            <a:avLst/>
          </a:prstGeom>
          <a:solidFill>
            <a:srgbClr val="F3F4B2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000000"/>
                </a:solidFill>
              </a:rPr>
              <a:t>Steppenbeck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i="1" dirty="0" smtClean="0">
                <a:solidFill>
                  <a:srgbClr val="000000"/>
                </a:solidFill>
              </a:rPr>
              <a:t>et al. </a:t>
            </a:r>
            <a:r>
              <a:rPr lang="en-US" altLang="ja-JP" sz="2000" dirty="0" smtClean="0">
                <a:solidFill>
                  <a:srgbClr val="000000"/>
                </a:solidFill>
              </a:rPr>
              <a:t>Nature, 502, 207 (2013) </a:t>
            </a:r>
            <a:endParaRPr kumimoji="1" lang="ja-JP" alt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159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2035175"/>
            <a:ext cx="4738687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69405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612775"/>
            <a:ext cx="4857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842963"/>
            <a:ext cx="422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227513" y="609600"/>
            <a:ext cx="9017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6718300" y="3525838"/>
            <a:ext cx="358775" cy="26352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752" name="テキスト ボックス 8"/>
          <p:cNvSpPr txBox="1">
            <a:spLocks noChangeArrowheads="1"/>
          </p:cNvSpPr>
          <p:nvPr/>
        </p:nvSpPr>
        <p:spPr bwMode="auto">
          <a:xfrm>
            <a:off x="6988175" y="3221038"/>
            <a:ext cx="1982788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Microscopic </a:t>
            </a:r>
          </a:p>
          <a:p>
            <a:pPr eaLnBrk="1" hangingPunct="1"/>
            <a:r>
              <a:rPr lang="en-US" altLang="ja-JP" i="1"/>
              <a:t>NN</a:t>
            </a:r>
            <a:endParaRPr lang="ja-JP" altLang="en-US" i="1"/>
          </a:p>
        </p:txBody>
      </p:sp>
      <p:sp>
        <p:nvSpPr>
          <p:cNvPr id="31753" name="テキスト ボックス 10"/>
          <p:cNvSpPr txBox="1">
            <a:spLocks noChangeArrowheads="1"/>
          </p:cNvSpPr>
          <p:nvPr/>
        </p:nvSpPr>
        <p:spPr bwMode="auto">
          <a:xfrm>
            <a:off x="6586538" y="2146300"/>
            <a:ext cx="2093912" cy="461963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exp + extrap.</a:t>
            </a: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1754" name="テキスト ボックス 11"/>
          <p:cNvSpPr txBox="1">
            <a:spLocks noChangeArrowheads="1"/>
          </p:cNvSpPr>
          <p:nvPr/>
        </p:nvSpPr>
        <p:spPr bwMode="auto">
          <a:xfrm>
            <a:off x="165100" y="2060575"/>
            <a:ext cx="2093913" cy="461963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exp + extrap.</a:t>
            </a: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1755" name="テキスト ボックス 12"/>
          <p:cNvSpPr txBox="1">
            <a:spLocks noChangeArrowheads="1"/>
          </p:cNvSpPr>
          <p:nvPr/>
        </p:nvSpPr>
        <p:spPr bwMode="auto">
          <a:xfrm>
            <a:off x="0" y="2816225"/>
            <a:ext cx="2232025" cy="70802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/>
              <a:t>Phenomenological</a:t>
            </a:r>
          </a:p>
          <a:p>
            <a:pPr eaLnBrk="1" hangingPunct="1"/>
            <a:r>
              <a:rPr lang="en-US" altLang="ja-JP" sz="2000" i="1"/>
              <a:t>NN</a:t>
            </a:r>
            <a:endParaRPr lang="ja-JP" altLang="en-US" sz="2000" i="1"/>
          </a:p>
        </p:txBody>
      </p:sp>
      <p:sp>
        <p:nvSpPr>
          <p:cNvPr id="31756" name="テキスト ボックス 13"/>
          <p:cNvSpPr txBox="1">
            <a:spLocks noChangeArrowheads="1"/>
          </p:cNvSpPr>
          <p:nvPr/>
        </p:nvSpPr>
        <p:spPr bwMode="auto">
          <a:xfrm>
            <a:off x="169863" y="4511675"/>
            <a:ext cx="1984375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Microscopic </a:t>
            </a:r>
          </a:p>
          <a:p>
            <a:pPr eaLnBrk="1" hangingPunct="1"/>
            <a:r>
              <a:rPr lang="en-US" altLang="ja-JP" i="1"/>
              <a:t>NN  </a:t>
            </a:r>
            <a:r>
              <a:rPr lang="en-US" altLang="ja-JP"/>
              <a:t>+</a:t>
            </a:r>
            <a:r>
              <a:rPr lang="en-US" altLang="ja-JP" i="1">
                <a:solidFill>
                  <a:srgbClr val="FF0000"/>
                </a:solidFill>
              </a:rPr>
              <a:t>3NF</a:t>
            </a:r>
            <a:endParaRPr lang="ja-JP" altLang="en-US" i="1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252663" y="2306638"/>
            <a:ext cx="636587" cy="5238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200275" y="2795588"/>
            <a:ext cx="1139825" cy="212725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6215063" y="2517775"/>
            <a:ext cx="371475" cy="67627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曲折矢印 23"/>
          <p:cNvSpPr/>
          <p:nvPr/>
        </p:nvSpPr>
        <p:spPr>
          <a:xfrm rot="5400000">
            <a:off x="2915444" y="4055269"/>
            <a:ext cx="609600" cy="2093912"/>
          </a:xfrm>
          <a:prstGeom prst="bentArrow">
            <a:avLst>
              <a:gd name="adj1" fmla="val 7822"/>
              <a:gd name="adj2" fmla="val 19478"/>
              <a:gd name="adj3" fmla="val 25000"/>
              <a:gd name="adj4" fmla="val 54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1761" name="テキスト ボックス 24"/>
          <p:cNvSpPr txBox="1">
            <a:spLocks noChangeArrowheads="1"/>
          </p:cNvSpPr>
          <p:nvPr/>
        </p:nvSpPr>
        <p:spPr bwMode="auto">
          <a:xfrm>
            <a:off x="2359025" y="1590675"/>
            <a:ext cx="4865688" cy="4302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200"/>
              <a:t>Ground-state energy of Ca isotopes</a:t>
            </a:r>
            <a:endParaRPr lang="ja-JP" altLang="en-US" sz="2200"/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212725" y="1338263"/>
            <a:ext cx="870585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3" name="テキスト ボックス 27"/>
          <p:cNvSpPr txBox="1">
            <a:spLocks noChangeArrowheads="1"/>
          </p:cNvSpPr>
          <p:nvPr/>
        </p:nvSpPr>
        <p:spPr bwMode="auto">
          <a:xfrm>
            <a:off x="7010400" y="5354638"/>
            <a:ext cx="942975" cy="4603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+ g</a:t>
            </a:r>
            <a:r>
              <a:rPr lang="en-US" altLang="ja-JP" baseline="-25000"/>
              <a:t>9/2</a:t>
            </a:r>
            <a:endParaRPr lang="ja-JP" altLang="en-US" baseline="-25000"/>
          </a:p>
        </p:txBody>
      </p:sp>
    </p:spTree>
    <p:extLst>
      <p:ext uri="{BB962C8B-B14F-4D97-AF65-F5344CB8AC3E}">
        <p14:creationId xmlns:p14="http://schemas.microsoft.com/office/powerpoint/2010/main" val="214378705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343400" y="711200"/>
            <a:ext cx="4191000" cy="1016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779" name="テキスト ボックス 18"/>
          <p:cNvSpPr txBox="1">
            <a:spLocks noChangeArrowheads="1"/>
          </p:cNvSpPr>
          <p:nvPr/>
        </p:nvSpPr>
        <p:spPr bwMode="auto">
          <a:xfrm>
            <a:off x="3150489" y="5784184"/>
            <a:ext cx="3409895" cy="64633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TO and T. Suzuki, </a:t>
            </a:r>
          </a:p>
          <a:p>
            <a:pPr eaLnBrk="1" hangingPunct="1"/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Few-Body Systems, 54, 891(2013)</a:t>
            </a:r>
            <a:endParaRPr lang="en-US" altLang="ja-JP" sz="18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9442" y="119759"/>
            <a:ext cx="5262378" cy="523220"/>
          </a:xfrm>
          <a:prstGeom prst="rect">
            <a:avLst/>
          </a:prstGeom>
          <a:solidFill>
            <a:srgbClr val="F7FF13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Shell </a:t>
            </a:r>
            <a:r>
              <a:rPr lang="en-US" altLang="ja-JP" dirty="0"/>
              <a:t>evolution due to 3-body </a:t>
            </a:r>
            <a:r>
              <a:rPr lang="en-US" altLang="ja-JP" dirty="0" smtClean="0"/>
              <a:t>force</a:t>
            </a:r>
          </a:p>
        </p:txBody>
      </p:sp>
      <p:pic>
        <p:nvPicPr>
          <p:cNvPr id="2" name="図 1" descr="Fig2_s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0" y="1779447"/>
            <a:ext cx="4325114" cy="3460860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3113878" y="2719932"/>
            <a:ext cx="452437" cy="338137"/>
            <a:chOff x="3698078" y="2516732"/>
            <a:chExt cx="452437" cy="338137"/>
          </a:xfrm>
        </p:grpSpPr>
        <p:sp>
          <p:nvSpPr>
            <p:cNvPr id="22" name="円/楕円 21"/>
            <p:cNvSpPr/>
            <p:nvPr/>
          </p:nvSpPr>
          <p:spPr bwMode="auto">
            <a:xfrm>
              <a:off x="3698078" y="2556419"/>
              <a:ext cx="452437" cy="282575"/>
            </a:xfrm>
            <a:prstGeom prst="ellipse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793" name="テキスト ボックス 22"/>
            <p:cNvSpPr txBox="1">
              <a:spLocks noChangeArrowheads="1"/>
            </p:cNvSpPr>
            <p:nvPr/>
          </p:nvSpPr>
          <p:spPr bwMode="auto">
            <a:xfrm>
              <a:off x="3711127" y="2516732"/>
              <a:ext cx="411921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 dirty="0">
                  <a:solidFill>
                    <a:srgbClr val="CC00CC"/>
                  </a:solidFill>
                  <a:latin typeface="Arial" charset="0"/>
                  <a:cs typeface="Arial" charset="0"/>
                </a:rPr>
                <a:t>34</a:t>
              </a:r>
              <a:endParaRPr lang="ja-JP" altLang="en-US" sz="1600" dirty="0">
                <a:solidFill>
                  <a:srgbClr val="CC00CC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2781" name="グループ化 24"/>
          <p:cNvGrpSpPr>
            <a:grpSpLocks/>
          </p:cNvGrpSpPr>
          <p:nvPr/>
        </p:nvGrpSpPr>
        <p:grpSpPr bwMode="auto">
          <a:xfrm>
            <a:off x="977246" y="2983493"/>
            <a:ext cx="452437" cy="338137"/>
            <a:chOff x="4885509" y="3161212"/>
            <a:chExt cx="452845" cy="338554"/>
          </a:xfrm>
        </p:grpSpPr>
        <p:sp>
          <p:nvSpPr>
            <p:cNvPr id="26" name="円/楕円 25"/>
            <p:cNvSpPr/>
            <p:nvPr/>
          </p:nvSpPr>
          <p:spPr>
            <a:xfrm>
              <a:off x="4885509" y="3200948"/>
              <a:ext cx="452845" cy="282923"/>
            </a:xfrm>
            <a:prstGeom prst="ellipse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791" name="テキスト ボックス 26"/>
            <p:cNvSpPr txBox="1">
              <a:spLocks noChangeArrowheads="1"/>
            </p:cNvSpPr>
            <p:nvPr/>
          </p:nvSpPr>
          <p:spPr bwMode="auto">
            <a:xfrm>
              <a:off x="4898571" y="316121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CC00CC"/>
                  </a:solidFill>
                  <a:latin typeface="Arial" charset="0"/>
                  <a:cs typeface="Arial" charset="0"/>
                </a:rPr>
                <a:t>32</a:t>
              </a:r>
              <a:endParaRPr lang="ja-JP" altLang="en-US" sz="1600">
                <a:solidFill>
                  <a:srgbClr val="CC00CC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2782" name="グループ化 27"/>
          <p:cNvGrpSpPr>
            <a:grpSpLocks/>
          </p:cNvGrpSpPr>
          <p:nvPr/>
        </p:nvGrpSpPr>
        <p:grpSpPr bwMode="auto">
          <a:xfrm>
            <a:off x="1722005" y="3505457"/>
            <a:ext cx="452437" cy="338138"/>
            <a:chOff x="4885509" y="3161212"/>
            <a:chExt cx="452845" cy="338554"/>
          </a:xfrm>
        </p:grpSpPr>
        <p:sp>
          <p:nvSpPr>
            <p:cNvPr id="29" name="円/楕円 28"/>
            <p:cNvSpPr/>
            <p:nvPr/>
          </p:nvSpPr>
          <p:spPr>
            <a:xfrm>
              <a:off x="4885509" y="3200949"/>
              <a:ext cx="452845" cy="282923"/>
            </a:xfrm>
            <a:prstGeom prst="ellipse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789" name="テキスト ボックス 29"/>
            <p:cNvSpPr txBox="1">
              <a:spLocks noChangeArrowheads="1"/>
            </p:cNvSpPr>
            <p:nvPr/>
          </p:nvSpPr>
          <p:spPr bwMode="auto">
            <a:xfrm>
              <a:off x="4898571" y="3161212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CC00CC"/>
                  </a:solidFill>
                  <a:latin typeface="Arial" charset="0"/>
                  <a:cs typeface="Arial" charset="0"/>
                </a:rPr>
                <a:t>28</a:t>
              </a:r>
              <a:endParaRPr lang="ja-JP" altLang="en-US" sz="1600">
                <a:solidFill>
                  <a:srgbClr val="CC00CC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1" name="直線コネクタ 20"/>
          <p:cNvCxnSpPr/>
          <p:nvPr/>
        </p:nvCxnSpPr>
        <p:spPr>
          <a:xfrm flipV="1">
            <a:off x="3475869" y="2498376"/>
            <a:ext cx="0" cy="23061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172571" y="4422204"/>
            <a:ext cx="3588342" cy="1441420"/>
          </a:xfrm>
          <a:prstGeom prst="rect">
            <a:avLst/>
          </a:prstGeom>
          <a:solidFill>
            <a:srgbClr val="FFFF00"/>
          </a:solidFill>
          <a:ln>
            <a:solidFill>
              <a:srgbClr val="1596F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rgbClr val="FF42F5"/>
                </a:solidFill>
              </a:rPr>
              <a:t>T</a:t>
            </a:r>
            <a:r>
              <a:rPr kumimoji="1" lang="en-US" altLang="ja-JP" sz="2000" dirty="0" smtClean="0">
                <a:solidFill>
                  <a:srgbClr val="FF42F5"/>
                </a:solidFill>
              </a:rPr>
              <a:t>hree-body </a:t>
            </a:r>
            <a:r>
              <a:rPr lang="en-US" altLang="ja-JP" sz="2000" dirty="0" smtClean="0">
                <a:solidFill>
                  <a:srgbClr val="FF42F5"/>
                </a:solidFill>
              </a:rPr>
              <a:t>f</a:t>
            </a:r>
            <a:r>
              <a:rPr kumimoji="1" lang="en-US" altLang="ja-JP" sz="2000" dirty="0" smtClean="0">
                <a:solidFill>
                  <a:srgbClr val="FF42F5"/>
                </a:solidFill>
              </a:rPr>
              <a:t>orce </a:t>
            </a:r>
            <a:r>
              <a:rPr lang="en-US" altLang="ja-JP" sz="2000" dirty="0" smtClean="0">
                <a:solidFill>
                  <a:srgbClr val="FF42F5"/>
                </a:solidFill>
              </a:rPr>
              <a:t>pushes </a:t>
            </a:r>
            <a:r>
              <a:rPr lang="en-US" altLang="ja-JP" sz="2000" dirty="0">
                <a:solidFill>
                  <a:srgbClr val="FF42F5"/>
                </a:solidFill>
              </a:rPr>
              <a:t>up </a:t>
            </a:r>
            <a:endParaRPr lang="en-US" altLang="ja-JP" sz="2000" dirty="0" smtClean="0">
              <a:solidFill>
                <a:srgbClr val="FF42F5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ja-JP" sz="2000" i="1" dirty="0" smtClean="0">
                <a:solidFill>
                  <a:srgbClr val="FF42F5"/>
                </a:solidFill>
              </a:rPr>
              <a:t>p</a:t>
            </a:r>
            <a:r>
              <a:rPr lang="en-US" altLang="ja-JP" sz="2000" baseline="-25000" dirty="0" smtClean="0">
                <a:solidFill>
                  <a:srgbClr val="FF42F5"/>
                </a:solidFill>
              </a:rPr>
              <a:t>1</a:t>
            </a:r>
            <a:r>
              <a:rPr lang="en-US" altLang="ja-JP" sz="2000" baseline="-25000" dirty="0">
                <a:solidFill>
                  <a:srgbClr val="FF42F5"/>
                </a:solidFill>
              </a:rPr>
              <a:t>/2 </a:t>
            </a:r>
            <a:r>
              <a:rPr lang="en-US" altLang="ja-JP" sz="2000" dirty="0" smtClean="0">
                <a:solidFill>
                  <a:srgbClr val="FF42F5"/>
                </a:solidFill>
              </a:rPr>
              <a:t>more than </a:t>
            </a:r>
            <a:r>
              <a:rPr lang="en-US" altLang="ja-JP" sz="2000" i="1" dirty="0" smtClean="0">
                <a:solidFill>
                  <a:srgbClr val="FF42F5"/>
                </a:solidFill>
              </a:rPr>
              <a:t>f </a:t>
            </a:r>
            <a:r>
              <a:rPr lang="en-US" altLang="ja-JP" sz="2000" baseline="-25000" dirty="0">
                <a:solidFill>
                  <a:srgbClr val="FF42F5"/>
                </a:solidFill>
              </a:rPr>
              <a:t>5/2</a:t>
            </a:r>
            <a:r>
              <a:rPr lang="en-US" altLang="ja-JP" sz="2000" dirty="0" smtClean="0">
                <a:solidFill>
                  <a:srgbClr val="FF42F5"/>
                </a:solidFill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>
                <a:solidFill>
                  <a:srgbClr val="FF42F5"/>
                </a:solidFill>
              </a:rPr>
              <a:t>reducing </a:t>
            </a:r>
            <a:r>
              <a:rPr kumimoji="1" lang="en-US" altLang="ja-JP" sz="2000" i="1" dirty="0" smtClean="0">
                <a:solidFill>
                  <a:srgbClr val="FF42F5"/>
                </a:solidFill>
              </a:rPr>
              <a:t>f </a:t>
            </a:r>
            <a:r>
              <a:rPr kumimoji="1" lang="en-US" altLang="ja-JP" sz="2000" baseline="-25000" dirty="0" smtClean="0">
                <a:solidFill>
                  <a:srgbClr val="FF42F5"/>
                </a:solidFill>
              </a:rPr>
              <a:t>5/2 </a:t>
            </a:r>
            <a:r>
              <a:rPr kumimoji="1" lang="en-US" altLang="ja-JP" sz="2000" dirty="0" smtClean="0">
                <a:solidFill>
                  <a:srgbClr val="FF42F5"/>
                </a:solidFill>
              </a:rPr>
              <a:t>– </a:t>
            </a:r>
            <a:r>
              <a:rPr kumimoji="1" lang="en-US" altLang="ja-JP" sz="2000" i="1" dirty="0" smtClean="0">
                <a:solidFill>
                  <a:srgbClr val="FF42F5"/>
                </a:solidFill>
              </a:rPr>
              <a:t>p</a:t>
            </a:r>
            <a:r>
              <a:rPr kumimoji="1" lang="en-US" altLang="ja-JP" sz="2000" dirty="0" smtClean="0">
                <a:solidFill>
                  <a:srgbClr val="FF42F5"/>
                </a:solidFill>
              </a:rPr>
              <a:t> </a:t>
            </a:r>
            <a:r>
              <a:rPr kumimoji="1" lang="en-US" altLang="ja-JP" sz="2000" baseline="-25000" dirty="0" smtClean="0">
                <a:solidFill>
                  <a:srgbClr val="FF42F5"/>
                </a:solidFill>
              </a:rPr>
              <a:t>1/2  </a:t>
            </a:r>
            <a:r>
              <a:rPr kumimoji="1" lang="en-US" altLang="ja-JP" sz="2000" dirty="0" smtClean="0">
                <a:solidFill>
                  <a:srgbClr val="FF42F5"/>
                </a:solidFill>
              </a:rPr>
              <a:t>gap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/>
              <a:t>-&gt; lowering 2</a:t>
            </a:r>
            <a:r>
              <a:rPr lang="en-US" altLang="ja-JP" sz="2000" baseline="30000" dirty="0" smtClean="0"/>
              <a:t>+</a:t>
            </a:r>
            <a:r>
              <a:rPr lang="en-US" altLang="ja-JP" sz="2000" dirty="0" smtClean="0"/>
              <a:t> level of </a:t>
            </a:r>
            <a:r>
              <a:rPr lang="en-US" altLang="ja-JP" sz="2000" baseline="30000" dirty="0" smtClean="0"/>
              <a:t>54</a:t>
            </a:r>
            <a:r>
              <a:rPr lang="en-US" altLang="ja-JP" sz="2000" dirty="0" smtClean="0"/>
              <a:t>Ca</a:t>
            </a:r>
            <a:endParaRPr kumimoji="1" lang="ja-JP" altLang="en-US" sz="2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313" y="1938179"/>
            <a:ext cx="3562001" cy="249707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89300" y="3124200"/>
            <a:ext cx="683200" cy="400110"/>
          </a:xfrm>
          <a:prstGeom prst="rect">
            <a:avLst/>
          </a:prstGeom>
          <a:solidFill>
            <a:srgbClr val="FFCFF4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728D4"/>
                </a:solidFill>
              </a:rPr>
              <a:t>NN</a:t>
            </a:r>
            <a:endParaRPr kumimoji="1" lang="ja-JP" altLang="en-US" sz="2000" i="1" dirty="0">
              <a:solidFill>
                <a:srgbClr val="F728D4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94100" y="2527300"/>
            <a:ext cx="1323023" cy="400110"/>
          </a:xfrm>
          <a:prstGeom prst="rect">
            <a:avLst/>
          </a:prstGeom>
          <a:solidFill>
            <a:srgbClr val="FFCFF4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728D4"/>
                </a:solidFill>
              </a:rPr>
              <a:t>NN+3NF</a:t>
            </a:r>
            <a:endParaRPr kumimoji="1" lang="ja-JP" altLang="en-US" sz="2000" i="1" dirty="0">
              <a:solidFill>
                <a:srgbClr val="F728D4"/>
              </a:solidFill>
            </a:endParaRPr>
          </a:p>
        </p:txBody>
      </p:sp>
      <p:sp>
        <p:nvSpPr>
          <p:cNvPr id="5" name="上下矢印 4"/>
          <p:cNvSpPr/>
          <p:nvPr/>
        </p:nvSpPr>
        <p:spPr>
          <a:xfrm>
            <a:off x="3194468" y="2980567"/>
            <a:ext cx="186500" cy="716345"/>
          </a:xfrm>
          <a:prstGeom prst="upDownArrow">
            <a:avLst/>
          </a:prstGeom>
          <a:solidFill>
            <a:srgbClr val="FF00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上下矢印 23"/>
          <p:cNvSpPr/>
          <p:nvPr/>
        </p:nvSpPr>
        <p:spPr>
          <a:xfrm>
            <a:off x="3489538" y="2472169"/>
            <a:ext cx="150485" cy="549773"/>
          </a:xfrm>
          <a:prstGeom prst="upDownArrow">
            <a:avLst/>
          </a:prstGeom>
          <a:solidFill>
            <a:srgbClr val="FF00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79908" y="762000"/>
            <a:ext cx="378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All valence SPE’s raised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381500" y="1219200"/>
            <a:ext cx="290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 </a:t>
            </a:r>
            <a:r>
              <a:rPr kumimoji="1" lang="en-US" altLang="ja-JP" dirty="0" err="1" smtClean="0"/>
              <a:t>Spacings</a:t>
            </a:r>
            <a:r>
              <a:rPr kumimoji="1" lang="en-US" altLang="ja-JP" dirty="0" smtClean="0"/>
              <a:t> widened</a:t>
            </a:r>
            <a:endParaRPr kumimoji="1" lang="ja-JP" altLang="en-US" dirty="0"/>
          </a:p>
        </p:txBody>
      </p:sp>
      <p:sp>
        <p:nvSpPr>
          <p:cNvPr id="32773" name="テキスト ボックス 4"/>
          <p:cNvSpPr txBox="1">
            <a:spLocks noChangeArrowheads="1"/>
          </p:cNvSpPr>
          <p:nvPr/>
        </p:nvSpPr>
        <p:spPr bwMode="auto">
          <a:xfrm>
            <a:off x="225957" y="5085155"/>
            <a:ext cx="2893490" cy="1323439"/>
          </a:xfrm>
          <a:prstGeom prst="rect">
            <a:avLst/>
          </a:prstGeom>
          <a:solidFill>
            <a:srgbClr val="CCFFCC"/>
          </a:solidFill>
          <a:ln w="9525">
            <a:solidFill>
              <a:srgbClr val="CCFF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/>
              <a:t>G-matrix </a:t>
            </a:r>
          </a:p>
          <a:p>
            <a:pPr eaLnBrk="1" hangingPunct="1"/>
            <a:r>
              <a:rPr lang="en-US" altLang="ja-JP" sz="2000" dirty="0"/>
              <a:t>    3</a:t>
            </a:r>
            <a:r>
              <a:rPr lang="en-US" altLang="ja-JP" sz="2000" baseline="30000" dirty="0"/>
              <a:t>rd</a:t>
            </a:r>
            <a:r>
              <a:rPr lang="en-US" altLang="ja-JP" sz="2000" dirty="0"/>
              <a:t> order Q-box</a:t>
            </a:r>
          </a:p>
          <a:p>
            <a:pPr eaLnBrk="1" hangingPunct="1"/>
            <a:r>
              <a:rPr lang="en-US" altLang="ja-JP" sz="2000" dirty="0"/>
              <a:t>    24 </a:t>
            </a:r>
            <a:r>
              <a:rPr lang="en-US" altLang="ja-JP" sz="2000" dirty="0" err="1"/>
              <a:t>hw</a:t>
            </a:r>
            <a:r>
              <a:rPr lang="en-US" altLang="ja-JP" sz="2000" dirty="0"/>
              <a:t> int. states</a:t>
            </a:r>
          </a:p>
          <a:p>
            <a:pPr eaLnBrk="1" hangingPunct="1"/>
            <a:r>
              <a:rPr lang="en-US" altLang="ja-JP" sz="2000" dirty="0"/>
              <a:t>3NF : Fujita-Miyazawa</a:t>
            </a:r>
            <a:endParaRPr lang="ja-JP" altLang="en-US" sz="2000" dirty="0"/>
          </a:p>
        </p:txBody>
      </p:sp>
      <p:sp>
        <p:nvSpPr>
          <p:cNvPr id="32772" name="テキスト ボックス 3"/>
          <p:cNvSpPr txBox="1">
            <a:spLocks noChangeArrowheads="1"/>
          </p:cNvSpPr>
          <p:nvPr/>
        </p:nvSpPr>
        <p:spPr bwMode="auto">
          <a:xfrm>
            <a:off x="1612631" y="2094161"/>
            <a:ext cx="1401721" cy="369332"/>
          </a:xfrm>
          <a:prstGeom prst="rect">
            <a:avLst/>
          </a:prstGeom>
          <a:solidFill>
            <a:srgbClr val="FFFE9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err="1"/>
              <a:t>Ca</a:t>
            </a:r>
            <a:r>
              <a:rPr lang="en-US" altLang="ja-JP" sz="1800" dirty="0"/>
              <a:t> isotopes</a:t>
            </a:r>
            <a:endParaRPr lang="ja-JP" altLang="en-US" sz="1800" dirty="0"/>
          </a:p>
        </p:txBody>
      </p:sp>
      <p:sp>
        <p:nvSpPr>
          <p:cNvPr id="30" name="正方形/長方形 29"/>
          <p:cNvSpPr/>
          <p:nvPr/>
        </p:nvSpPr>
        <p:spPr>
          <a:xfrm>
            <a:off x="469900" y="711200"/>
            <a:ext cx="3695700" cy="1016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3408" y="762000"/>
            <a:ext cx="3379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Robust consequences :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2308" y="1270000"/>
            <a:ext cx="342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TO </a:t>
            </a:r>
            <a:r>
              <a:rPr lang="en-US" altLang="ja-JP" sz="1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et al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., PRL 105, 032501 (2010)    </a:t>
            </a:r>
            <a:endParaRPr kumimoji="1" lang="ja-JP" alt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87594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図 1" descr="Nchart_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7" y="1072895"/>
            <a:ext cx="8569325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 bwMode="auto">
          <a:xfrm>
            <a:off x="2705453" y="243447"/>
            <a:ext cx="3569231" cy="523220"/>
          </a:xfrm>
          <a:prstGeom prst="rect">
            <a:avLst/>
          </a:prstGeom>
          <a:solidFill>
            <a:srgbClr val="FF8DC8">
              <a:alpha val="49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800" i="1" dirty="0" smtClean="0"/>
              <a:t>Soon we shall see …</a:t>
            </a:r>
            <a:endParaRPr lang="ja-JP" altLang="en-US" sz="2800" i="1" dirty="0" smtClean="0"/>
          </a:p>
        </p:txBody>
      </p:sp>
      <p:sp>
        <p:nvSpPr>
          <p:cNvPr id="136196" name="テキスト ボックス 17"/>
          <p:cNvSpPr txBox="1">
            <a:spLocks noChangeArrowheads="1"/>
          </p:cNvSpPr>
          <p:nvPr/>
        </p:nvSpPr>
        <p:spPr bwMode="auto">
          <a:xfrm>
            <a:off x="8278533" y="1694703"/>
            <a:ext cx="527608" cy="461665"/>
          </a:xfrm>
          <a:prstGeom prst="rect">
            <a:avLst/>
          </a:prstGeom>
          <a:solidFill>
            <a:srgbClr val="FFB9E4"/>
          </a:solidFill>
          <a:ln w="28575">
            <a:solidFill>
              <a:srgbClr val="CC66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dirty="0" err="1" smtClean="0">
                <a:solidFill>
                  <a:srgbClr val="CC6600"/>
                </a:solidFill>
              </a:rPr>
              <a:t>Ca</a:t>
            </a:r>
            <a:endParaRPr lang="ja-JP" altLang="en-US" dirty="0">
              <a:solidFill>
                <a:srgbClr val="CC6600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 rot="16200000">
            <a:off x="3789051" y="2351772"/>
            <a:ext cx="2095373" cy="230653"/>
          </a:xfrm>
          <a:prstGeom prst="roundRect">
            <a:avLst/>
          </a:prstGeom>
          <a:noFill/>
          <a:ln w="38100">
            <a:solidFill>
              <a:srgbClr val="1596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9" name="角丸四角形 18"/>
          <p:cNvSpPr/>
          <p:nvPr/>
        </p:nvSpPr>
        <p:spPr>
          <a:xfrm rot="16200000">
            <a:off x="6976170" y="2568519"/>
            <a:ext cx="1482436" cy="193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7739529" y="3481294"/>
            <a:ext cx="104589" cy="4332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906488" y="3869765"/>
            <a:ext cx="2207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N=34 magic may 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holds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（</a:t>
            </a:r>
            <a:r>
              <a:rPr lang="en-US" altLang="ja-JP" sz="2000" dirty="0" smtClean="0">
                <a:solidFill>
                  <a:srgbClr val="FF0000"/>
                </a:solidFill>
              </a:rPr>
              <a:t>prediction only</a:t>
            </a:r>
            <a:r>
              <a:rPr lang="ja-JP" altLang="en-US" sz="2000" dirty="0" smtClean="0">
                <a:solidFill>
                  <a:srgbClr val="FF0000"/>
                </a:solidFill>
              </a:rPr>
              <a:t>）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75412" y="986118"/>
            <a:ext cx="1090706" cy="1001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61012" y="959224"/>
            <a:ext cx="1579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N=20 magic</a:t>
            </a:r>
            <a:endParaRPr kumimoji="1" lang="ja-JP" altLang="en-US" sz="2000" dirty="0"/>
          </a:p>
        </p:txBody>
      </p:sp>
      <p:sp>
        <p:nvSpPr>
          <p:cNvPr id="21" name="角丸四角形 20"/>
          <p:cNvSpPr/>
          <p:nvPr/>
        </p:nvSpPr>
        <p:spPr>
          <a:xfrm rot="16200000">
            <a:off x="5741151" y="2096247"/>
            <a:ext cx="1459006" cy="165099"/>
          </a:xfrm>
          <a:prstGeom prst="roundRect">
            <a:avLst/>
          </a:prstGeom>
          <a:noFill/>
          <a:ln w="38100">
            <a:solidFill>
              <a:srgbClr val="12AC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12AC09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61107" y="1004047"/>
            <a:ext cx="1579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2AC09"/>
                </a:solidFill>
              </a:rPr>
              <a:t>N=28 magic</a:t>
            </a:r>
            <a:endParaRPr kumimoji="1" lang="ja-JP" altLang="en-US" sz="2000" dirty="0">
              <a:solidFill>
                <a:srgbClr val="12AC09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726842" y="1351823"/>
            <a:ext cx="209176" cy="13447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6352703" y="1365821"/>
            <a:ext cx="209176" cy="13447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>
          <a:xfrm rot="16200000">
            <a:off x="6322041" y="2363142"/>
            <a:ext cx="1917043" cy="192435"/>
          </a:xfrm>
          <a:prstGeom prst="roundRect">
            <a:avLst/>
          </a:prstGeom>
          <a:noFill/>
          <a:ln w="38100">
            <a:solidFill>
              <a:srgbClr val="D267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69235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1604" y="154373"/>
            <a:ext cx="292492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Quantum (Fermi) </a:t>
            </a:r>
            <a:r>
              <a:rPr lang="en-US" altLang="ja-JP" sz="2000" dirty="0" smtClean="0"/>
              <a:t>liquid</a:t>
            </a:r>
          </a:p>
          <a:p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          (</a:t>
            </a:r>
            <a:r>
              <a:rPr lang="en-US" altLang="ja-JP" sz="2000" dirty="0" smtClean="0"/>
              <a:t>of </a:t>
            </a:r>
            <a:r>
              <a:rPr kumimoji="1" lang="en-US" altLang="ja-JP" sz="2000" dirty="0" smtClean="0"/>
              <a:t>Landau)</a:t>
            </a:r>
            <a:endParaRPr kumimoji="1" lang="ja-JP" altLang="en-US" sz="2000" dirty="0"/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3752879" y="4934313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3741551" y="3065148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V="1">
            <a:off x="3713450" y="1744304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3739111" y="3298155"/>
            <a:ext cx="1553540" cy="102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図形グループ 23"/>
          <p:cNvGrpSpPr/>
          <p:nvPr/>
        </p:nvGrpSpPr>
        <p:grpSpPr>
          <a:xfrm>
            <a:off x="3737106" y="3415649"/>
            <a:ext cx="1553540" cy="122605"/>
            <a:chOff x="5426060" y="3631809"/>
            <a:chExt cx="1553540" cy="122605"/>
          </a:xfrm>
        </p:grpSpPr>
        <p:cxnSp>
          <p:nvCxnSpPr>
            <p:cNvPr id="40" name="直線コネクタ 39"/>
            <p:cNvCxnSpPr/>
            <p:nvPr/>
          </p:nvCxnSpPr>
          <p:spPr>
            <a:xfrm flipV="1">
              <a:off x="5426060" y="3680056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46"/>
            <p:cNvSpPr/>
            <p:nvPr/>
          </p:nvSpPr>
          <p:spPr>
            <a:xfrm>
              <a:off x="5972009" y="3631809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3744993" y="3654331"/>
            <a:ext cx="1553540" cy="122605"/>
            <a:chOff x="5433947" y="3870491"/>
            <a:chExt cx="1553540" cy="122605"/>
          </a:xfrm>
        </p:grpSpPr>
        <p:cxnSp>
          <p:nvCxnSpPr>
            <p:cNvPr id="39" name="直線コネクタ 38"/>
            <p:cNvCxnSpPr/>
            <p:nvPr/>
          </p:nvCxnSpPr>
          <p:spPr>
            <a:xfrm flipV="1">
              <a:off x="5433947" y="3931794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729860" y="3870491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734667" y="2808205"/>
            <a:ext cx="1553540" cy="122605"/>
            <a:chOff x="5423621" y="2862245"/>
            <a:chExt cx="1553540" cy="122605"/>
          </a:xfrm>
        </p:grpSpPr>
        <p:cxnSp>
          <p:nvCxnSpPr>
            <p:cNvPr id="45" name="直線コネクタ 44"/>
            <p:cNvCxnSpPr/>
            <p:nvPr/>
          </p:nvCxnSpPr>
          <p:spPr>
            <a:xfrm flipV="1">
              <a:off x="5423621" y="2922004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/楕円 48"/>
            <p:cNvSpPr/>
            <p:nvPr/>
          </p:nvSpPr>
          <p:spPr>
            <a:xfrm>
              <a:off x="6560392" y="2862245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0" name="円/楕円 49"/>
          <p:cNvSpPr/>
          <p:nvPr/>
        </p:nvSpPr>
        <p:spPr>
          <a:xfrm>
            <a:off x="4764914" y="3228622"/>
            <a:ext cx="14795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758325" y="2641997"/>
            <a:ext cx="1553540" cy="122605"/>
            <a:chOff x="5447279" y="2655507"/>
            <a:chExt cx="1553540" cy="122605"/>
          </a:xfrm>
        </p:grpSpPr>
        <p:cxnSp>
          <p:nvCxnSpPr>
            <p:cNvPr id="42" name="直線コネクタ 41"/>
            <p:cNvCxnSpPr/>
            <p:nvPr/>
          </p:nvCxnSpPr>
          <p:spPr>
            <a:xfrm flipV="1">
              <a:off x="5447279" y="2686159"/>
              <a:ext cx="1553540" cy="102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50"/>
            <p:cNvSpPr/>
            <p:nvPr/>
          </p:nvSpPr>
          <p:spPr>
            <a:xfrm>
              <a:off x="5681543" y="2655507"/>
              <a:ext cx="147957" cy="1226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52" name="直線矢印コネクタ 51"/>
          <p:cNvCxnSpPr/>
          <p:nvPr/>
        </p:nvCxnSpPr>
        <p:spPr>
          <a:xfrm>
            <a:off x="5572556" y="2546121"/>
            <a:ext cx="4444" cy="1260393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3268580" y="4678158"/>
            <a:ext cx="415498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rgbClr val="000000"/>
                </a:solidFill>
              </a:rPr>
              <a:t>1</a:t>
            </a:r>
            <a:endParaRPr kumimoji="1" lang="ja-JP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261696" y="3668810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2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53810" y="2804045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5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70584" y="3144900"/>
            <a:ext cx="453970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4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250368" y="3393800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3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08936" y="1459077"/>
            <a:ext cx="44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8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225709" y="2269918"/>
            <a:ext cx="453970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7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230154" y="2529035"/>
            <a:ext cx="445004" cy="38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6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4" name="円/楕円 63"/>
          <p:cNvSpPr/>
          <p:nvPr/>
        </p:nvSpPr>
        <p:spPr>
          <a:xfrm>
            <a:off x="4267424" y="3017936"/>
            <a:ext cx="147957" cy="12260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165337" y="155553"/>
            <a:ext cx="569799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interplay between single-particle e</a:t>
            </a:r>
            <a:r>
              <a:rPr lang="en-US" altLang="ja-JP" sz="2000" dirty="0" smtClean="0"/>
              <a:t>nergies</a:t>
            </a:r>
            <a:r>
              <a:rPr kumimoji="1" lang="en-US" altLang="ja-JP" sz="2000" dirty="0" smtClean="0"/>
              <a:t> and </a:t>
            </a:r>
          </a:p>
          <a:p>
            <a:r>
              <a:rPr kumimoji="1" lang="en-US" altLang="ja-JP" sz="2000" dirty="0" smtClean="0"/>
              <a:t>interaction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- in a way like free particles -</a:t>
            </a:r>
            <a:endParaRPr kumimoji="1" lang="ja-JP" altLang="en-US" sz="2000" dirty="0"/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935551" y="5582192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V="1">
            <a:off x="952324" y="4603334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944437" y="4343001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948882" y="3862567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953326" y="3283468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982429" y="2632193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941998" y="3516800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946442" y="4196838"/>
            <a:ext cx="1553540" cy="1056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1490386" y="4293106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1248237" y="4539938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2078769" y="3466025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1984575" y="4135496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2744978" y="3289338"/>
            <a:ext cx="12330" cy="1310181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63582" y="5279883"/>
            <a:ext cx="415498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rgbClr val="000000"/>
                </a:solidFill>
              </a:rPr>
              <a:t>1</a:t>
            </a:r>
            <a:endParaRPr kumimoji="1" lang="ja-JP" altLang="en-US" baseline="-25000" dirty="0">
              <a:solidFill>
                <a:srgbClr val="00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9027" y="4485055"/>
            <a:ext cx="445004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2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1141" y="3590762"/>
            <a:ext cx="445004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5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7915" y="3943255"/>
            <a:ext cx="453970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4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7699" y="4200654"/>
            <a:ext cx="445004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3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7915" y="2337226"/>
            <a:ext cx="445004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8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3040" y="3038396"/>
            <a:ext cx="453970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baseline="-25000" dirty="0">
                <a:solidFill>
                  <a:schemeClr val="tx1"/>
                </a:solidFill>
              </a:rPr>
              <a:t>7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7485" y="3306362"/>
            <a:ext cx="445004" cy="395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kumimoji="1" lang="en-US" altLang="ja-JP" baseline="-25000" dirty="0" smtClean="0">
                <a:solidFill>
                  <a:schemeClr val="tx1"/>
                </a:solidFill>
              </a:rPr>
              <a:t>6</a:t>
            </a:r>
            <a:endParaRPr kumimoji="1" lang="ja-JP" altLang="en-US" baseline="-25000" dirty="0">
              <a:solidFill>
                <a:schemeClr val="tx1"/>
              </a:solidFill>
            </a:endParaRPr>
          </a:p>
        </p:txBody>
      </p:sp>
      <p:sp>
        <p:nvSpPr>
          <p:cNvPr id="62" name="円/楕円 61"/>
          <p:cNvSpPr/>
          <p:nvPr/>
        </p:nvSpPr>
        <p:spPr>
          <a:xfrm>
            <a:off x="1474426" y="3803401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1904978" y="4552672"/>
            <a:ext cx="147957" cy="1267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2" y="699057"/>
            <a:ext cx="842393" cy="121329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134977" y="5957898"/>
            <a:ext cx="112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proton</a:t>
            </a:r>
            <a:endParaRPr kumimoji="1" lang="ja-JP" altLang="en-US" dirty="0"/>
          </a:p>
        </p:txBody>
      </p:sp>
      <p:grpSp>
        <p:nvGrpSpPr>
          <p:cNvPr id="72" name="図形グループ 71"/>
          <p:cNvGrpSpPr/>
          <p:nvPr/>
        </p:nvGrpSpPr>
        <p:grpSpPr>
          <a:xfrm>
            <a:off x="418861" y="5127861"/>
            <a:ext cx="2364536" cy="765719"/>
            <a:chOff x="6039702" y="5492630"/>
            <a:chExt cx="2215908" cy="765719"/>
          </a:xfrm>
        </p:grpSpPr>
        <p:cxnSp>
          <p:nvCxnSpPr>
            <p:cNvPr id="37" name="直線コネクタ 36"/>
            <p:cNvCxnSpPr/>
            <p:nvPr/>
          </p:nvCxnSpPr>
          <p:spPr>
            <a:xfrm>
              <a:off x="6039702" y="5512069"/>
              <a:ext cx="221590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6056984" y="550235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8249641" y="549263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図形グループ 72"/>
          <p:cNvGrpSpPr/>
          <p:nvPr/>
        </p:nvGrpSpPr>
        <p:grpSpPr>
          <a:xfrm>
            <a:off x="3219542" y="4418504"/>
            <a:ext cx="2364536" cy="765719"/>
            <a:chOff x="6039702" y="5492630"/>
            <a:chExt cx="2215908" cy="765719"/>
          </a:xfrm>
        </p:grpSpPr>
        <p:cxnSp>
          <p:nvCxnSpPr>
            <p:cNvPr id="74" name="直線コネクタ 73"/>
            <p:cNvCxnSpPr/>
            <p:nvPr/>
          </p:nvCxnSpPr>
          <p:spPr>
            <a:xfrm>
              <a:off x="6039702" y="5512069"/>
              <a:ext cx="221590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6056984" y="550235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8249641" y="5492630"/>
              <a:ext cx="0" cy="75599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テキスト ボックス 76"/>
          <p:cNvSpPr txBox="1"/>
          <p:nvPr/>
        </p:nvSpPr>
        <p:spPr>
          <a:xfrm>
            <a:off x="3787031" y="5380759"/>
            <a:ext cx="129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</a:t>
            </a:r>
            <a:r>
              <a:rPr kumimoji="1" lang="en-US" altLang="ja-JP" dirty="0" smtClean="0"/>
              <a:t>eutron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2" name="フリーフォーム 81"/>
          <p:cNvSpPr/>
          <p:nvPr/>
        </p:nvSpPr>
        <p:spPr>
          <a:xfrm rot="17361410">
            <a:off x="2376804" y="2800934"/>
            <a:ext cx="1685357" cy="1634150"/>
          </a:xfrm>
          <a:custGeom>
            <a:avLst/>
            <a:gdLst>
              <a:gd name="connsiteX0" fmla="*/ 0 w 972838"/>
              <a:gd name="connsiteY0" fmla="*/ 0 h 1553658"/>
              <a:gd name="connsiteX1" fmla="*/ 94581 w 972838"/>
              <a:gd name="connsiteY1" fmla="*/ 13510 h 1553658"/>
              <a:gd name="connsiteX2" fmla="*/ 121605 w 972838"/>
              <a:gd name="connsiteY2" fmla="*/ 40530 h 1553658"/>
              <a:gd name="connsiteX3" fmla="*/ 94581 w 972838"/>
              <a:gd name="connsiteY3" fmla="*/ 189140 h 1553658"/>
              <a:gd name="connsiteX4" fmla="*/ 108093 w 972838"/>
              <a:gd name="connsiteY4" fmla="*/ 243180 h 1553658"/>
              <a:gd name="connsiteX5" fmla="*/ 189163 w 972838"/>
              <a:gd name="connsiteY5" fmla="*/ 270200 h 1553658"/>
              <a:gd name="connsiteX6" fmla="*/ 229698 w 972838"/>
              <a:gd name="connsiteY6" fmla="*/ 297220 h 1553658"/>
              <a:gd name="connsiteX7" fmla="*/ 256721 w 972838"/>
              <a:gd name="connsiteY7" fmla="*/ 337750 h 1553658"/>
              <a:gd name="connsiteX8" fmla="*/ 270233 w 972838"/>
              <a:gd name="connsiteY8" fmla="*/ 526889 h 1553658"/>
              <a:gd name="connsiteX9" fmla="*/ 351302 w 972838"/>
              <a:gd name="connsiteY9" fmla="*/ 553909 h 1553658"/>
              <a:gd name="connsiteX10" fmla="*/ 378326 w 972838"/>
              <a:gd name="connsiteY10" fmla="*/ 594439 h 1553658"/>
              <a:gd name="connsiteX11" fmla="*/ 405349 w 972838"/>
              <a:gd name="connsiteY11" fmla="*/ 675499 h 1553658"/>
              <a:gd name="connsiteX12" fmla="*/ 418861 w 972838"/>
              <a:gd name="connsiteY12" fmla="*/ 783579 h 1553658"/>
              <a:gd name="connsiteX13" fmla="*/ 513442 w 972838"/>
              <a:gd name="connsiteY13" fmla="*/ 824109 h 1553658"/>
              <a:gd name="connsiteX14" fmla="*/ 553977 w 972838"/>
              <a:gd name="connsiteY14" fmla="*/ 905169 h 1553658"/>
              <a:gd name="connsiteX15" fmla="*/ 567489 w 972838"/>
              <a:gd name="connsiteY15" fmla="*/ 999738 h 1553658"/>
              <a:gd name="connsiteX16" fmla="*/ 608023 w 972838"/>
              <a:gd name="connsiteY16" fmla="*/ 1026758 h 1553658"/>
              <a:gd name="connsiteX17" fmla="*/ 689093 w 972838"/>
              <a:gd name="connsiteY17" fmla="*/ 1053778 h 1553658"/>
              <a:gd name="connsiteX18" fmla="*/ 716117 w 972838"/>
              <a:gd name="connsiteY18" fmla="*/ 1080798 h 1553658"/>
              <a:gd name="connsiteX19" fmla="*/ 716117 w 972838"/>
              <a:gd name="connsiteY19" fmla="*/ 1215898 h 1553658"/>
              <a:gd name="connsiteX20" fmla="*/ 729628 w 972838"/>
              <a:gd name="connsiteY20" fmla="*/ 1310468 h 1553658"/>
              <a:gd name="connsiteX21" fmla="*/ 810698 w 972838"/>
              <a:gd name="connsiteY21" fmla="*/ 1337488 h 1553658"/>
              <a:gd name="connsiteX22" fmla="*/ 851233 w 972838"/>
              <a:gd name="connsiteY22" fmla="*/ 1350998 h 1553658"/>
              <a:gd name="connsiteX23" fmla="*/ 864745 w 972838"/>
              <a:gd name="connsiteY23" fmla="*/ 1391528 h 1553658"/>
              <a:gd name="connsiteX24" fmla="*/ 878256 w 972838"/>
              <a:gd name="connsiteY24" fmla="*/ 1526627 h 1553658"/>
              <a:gd name="connsiteX25" fmla="*/ 972838 w 972838"/>
              <a:gd name="connsiteY25" fmla="*/ 1553647 h 155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72838" h="1553658">
                <a:moveTo>
                  <a:pt x="0" y="0"/>
                </a:moveTo>
                <a:cubicBezTo>
                  <a:pt x="31527" y="4503"/>
                  <a:pt x="64368" y="3440"/>
                  <a:pt x="94581" y="13510"/>
                </a:cubicBezTo>
                <a:cubicBezTo>
                  <a:pt x="106666" y="17538"/>
                  <a:pt x="120198" y="27870"/>
                  <a:pt x="121605" y="40530"/>
                </a:cubicBezTo>
                <a:cubicBezTo>
                  <a:pt x="125329" y="74043"/>
                  <a:pt x="104235" y="150528"/>
                  <a:pt x="94581" y="189140"/>
                </a:cubicBezTo>
                <a:cubicBezTo>
                  <a:pt x="99085" y="207153"/>
                  <a:pt x="93994" y="231097"/>
                  <a:pt x="108093" y="243180"/>
                </a:cubicBezTo>
                <a:cubicBezTo>
                  <a:pt x="129721" y="261716"/>
                  <a:pt x="165461" y="254401"/>
                  <a:pt x="189163" y="270200"/>
                </a:cubicBezTo>
                <a:lnTo>
                  <a:pt x="229698" y="297220"/>
                </a:lnTo>
                <a:cubicBezTo>
                  <a:pt x="238706" y="310730"/>
                  <a:pt x="253899" y="321760"/>
                  <a:pt x="256721" y="337750"/>
                </a:cubicBezTo>
                <a:cubicBezTo>
                  <a:pt x="267707" y="399995"/>
                  <a:pt x="244896" y="468983"/>
                  <a:pt x="270233" y="526889"/>
                </a:cubicBezTo>
                <a:cubicBezTo>
                  <a:pt x="281651" y="552985"/>
                  <a:pt x="351302" y="553909"/>
                  <a:pt x="351302" y="553909"/>
                </a:cubicBezTo>
                <a:cubicBezTo>
                  <a:pt x="360310" y="567419"/>
                  <a:pt x="371731" y="579601"/>
                  <a:pt x="378326" y="594439"/>
                </a:cubicBezTo>
                <a:cubicBezTo>
                  <a:pt x="389895" y="620466"/>
                  <a:pt x="405349" y="675499"/>
                  <a:pt x="405349" y="675499"/>
                </a:cubicBezTo>
                <a:cubicBezTo>
                  <a:pt x="409853" y="711526"/>
                  <a:pt x="405376" y="749869"/>
                  <a:pt x="418861" y="783579"/>
                </a:cubicBezTo>
                <a:cubicBezTo>
                  <a:pt x="429229" y="809496"/>
                  <a:pt x="495810" y="819702"/>
                  <a:pt x="513442" y="824109"/>
                </a:cubicBezTo>
                <a:cubicBezTo>
                  <a:pt x="536215" y="858265"/>
                  <a:pt x="545985" y="865217"/>
                  <a:pt x="553977" y="905169"/>
                </a:cubicBezTo>
                <a:cubicBezTo>
                  <a:pt x="560223" y="936394"/>
                  <a:pt x="554555" y="970640"/>
                  <a:pt x="567489" y="999738"/>
                </a:cubicBezTo>
                <a:cubicBezTo>
                  <a:pt x="574085" y="1014576"/>
                  <a:pt x="593184" y="1020164"/>
                  <a:pt x="608023" y="1026758"/>
                </a:cubicBezTo>
                <a:cubicBezTo>
                  <a:pt x="634053" y="1038326"/>
                  <a:pt x="689093" y="1053778"/>
                  <a:pt x="689093" y="1053778"/>
                </a:cubicBezTo>
                <a:cubicBezTo>
                  <a:pt x="698101" y="1062785"/>
                  <a:pt x="709563" y="1069875"/>
                  <a:pt x="716117" y="1080798"/>
                </a:cubicBezTo>
                <a:cubicBezTo>
                  <a:pt x="743327" y="1126142"/>
                  <a:pt x="723529" y="1164016"/>
                  <a:pt x="716117" y="1215898"/>
                </a:cubicBezTo>
                <a:cubicBezTo>
                  <a:pt x="720621" y="1247421"/>
                  <a:pt x="710077" y="1285333"/>
                  <a:pt x="729628" y="1310468"/>
                </a:cubicBezTo>
                <a:cubicBezTo>
                  <a:pt x="747117" y="1332952"/>
                  <a:pt x="783675" y="1328481"/>
                  <a:pt x="810698" y="1337488"/>
                </a:cubicBezTo>
                <a:lnTo>
                  <a:pt x="851233" y="1350998"/>
                </a:lnTo>
                <a:cubicBezTo>
                  <a:pt x="855737" y="1364508"/>
                  <a:pt x="862579" y="1377453"/>
                  <a:pt x="864745" y="1391528"/>
                </a:cubicBezTo>
                <a:cubicBezTo>
                  <a:pt x="871628" y="1436259"/>
                  <a:pt x="855450" y="1487536"/>
                  <a:pt x="878256" y="1526627"/>
                </a:cubicBezTo>
                <a:cubicBezTo>
                  <a:pt x="894850" y="1555071"/>
                  <a:pt x="941712" y="1553647"/>
                  <a:pt x="972838" y="1553647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513128" y="1094307"/>
            <a:ext cx="342523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For shape </a:t>
            </a:r>
            <a:r>
              <a:rPr lang="en-US" altLang="ja-JP" sz="2000" dirty="0" smtClean="0">
                <a:solidFill>
                  <a:srgbClr val="FF0000"/>
                </a:solidFill>
              </a:rPr>
              <a:t>evolution, </a:t>
            </a:r>
            <a:r>
              <a:rPr lang="en-US" altLang="ja-JP" sz="2000" dirty="0">
                <a:solidFill>
                  <a:schemeClr val="tx1"/>
                </a:solidFill>
              </a:rPr>
              <a:t>t</a:t>
            </a:r>
            <a:r>
              <a:rPr lang="en-US" altLang="ja-JP" sz="2000" dirty="0" smtClean="0">
                <a:solidFill>
                  <a:schemeClr val="tx1"/>
                </a:solidFill>
              </a:rPr>
              <a:t>here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m</a:t>
            </a:r>
            <a:r>
              <a:rPr lang="en-US" altLang="ja-JP" sz="2000" dirty="0" smtClean="0">
                <a:solidFill>
                  <a:schemeClr val="tx1"/>
                </a:solidFill>
              </a:rPr>
              <a:t>ay have been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Ansatz</a:t>
            </a:r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that</a:t>
            </a:r>
            <a:endParaRPr lang="en-US" altLang="ja-JP" sz="2000" dirty="0" smtClean="0">
              <a:solidFill>
                <a:srgbClr val="000000"/>
              </a:solidFill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 flipH="1">
            <a:off x="6130903" y="1918417"/>
            <a:ext cx="2840824" cy="3477875"/>
          </a:xfrm>
          <a:prstGeom prst="rect">
            <a:avLst/>
          </a:prstGeom>
          <a:solidFill>
            <a:srgbClr val="FFF79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Spherical </a:t>
            </a:r>
            <a:r>
              <a:rPr kumimoji="1" lang="en-US" altLang="ja-JP" sz="2000" dirty="0" smtClean="0"/>
              <a:t>single</a:t>
            </a:r>
          </a:p>
          <a:p>
            <a:r>
              <a:rPr lang="en-US" altLang="ja-JP" sz="2000" dirty="0" smtClean="0"/>
              <a:t>particle energies</a:t>
            </a:r>
          </a:p>
          <a:p>
            <a:r>
              <a:rPr kumimoji="1" lang="en-US" altLang="ja-JP" sz="2000" dirty="0" smtClean="0"/>
              <a:t>remain basically</a:t>
            </a:r>
          </a:p>
          <a:p>
            <a:r>
              <a:rPr lang="en-US" altLang="ja-JP" sz="2000" dirty="0" smtClean="0"/>
              <a:t>unchanged.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-&gt; spherical part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 of </a:t>
            </a:r>
            <a:r>
              <a:rPr lang="en-US" altLang="ja-JP" sz="2000" i="1" dirty="0" smtClean="0"/>
              <a:t>Nilsson </a:t>
            </a:r>
            <a:r>
              <a:rPr lang="en-US" altLang="ja-JP" sz="2000" i="1" dirty="0" smtClean="0"/>
              <a:t>model</a:t>
            </a:r>
            <a:endParaRPr lang="en-US" altLang="ja-JP" dirty="0"/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Correlations</a:t>
            </a:r>
            <a:r>
              <a:rPr lang="en-US" altLang="ja-JP" sz="2000" dirty="0" smtClean="0"/>
              <a:t>, </a:t>
            </a:r>
          </a:p>
          <a:p>
            <a:r>
              <a:rPr lang="en-US" altLang="ja-JP" sz="2000" dirty="0" smtClean="0"/>
              <a:t>particularly due to proton-neutron interaction, produce shape evolutions.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710481" y="5610430"/>
            <a:ext cx="255811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Similar argument to 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Shape coexistence</a:t>
            </a:r>
          </a:p>
        </p:txBody>
      </p:sp>
    </p:spTree>
    <p:extLst>
      <p:ext uri="{BB962C8B-B14F-4D97-AF65-F5344CB8AC3E}">
        <p14:creationId xmlns:p14="http://schemas.microsoft.com/office/powerpoint/2010/main" val="360566666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正方形/長方形 45"/>
          <p:cNvSpPr/>
          <p:nvPr/>
        </p:nvSpPr>
        <p:spPr>
          <a:xfrm>
            <a:off x="250825" y="2781300"/>
            <a:ext cx="4465638" cy="10795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1125538"/>
          <a:ext cx="3313113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2" name="数式" r:id="rId3" imgW="1752480" imgH="444240" progId="Equation.3">
                  <p:embed/>
                </p:oleObj>
              </mc:Choice>
              <mc:Fallback>
                <p:oleObj name="数式" r:id="rId3" imgW="17524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25538"/>
                        <a:ext cx="3313113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23850" y="2781300"/>
          <a:ext cx="29543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3" name="数式" r:id="rId5" imgW="1562040" imgH="253800" progId="Equation.3">
                  <p:embed/>
                </p:oleObj>
              </mc:Choice>
              <mc:Fallback>
                <p:oleObj name="数式" r:id="rId5" imgW="15620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2954338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テキスト ボックス 19"/>
          <p:cNvSpPr txBox="1">
            <a:spLocks noChangeArrowheads="1"/>
          </p:cNvSpPr>
          <p:nvPr/>
        </p:nvSpPr>
        <p:spPr bwMode="auto">
          <a:xfrm>
            <a:off x="468313" y="3141663"/>
            <a:ext cx="4121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Minimize </a:t>
            </a:r>
            <a:r>
              <a:rPr lang="en-US" altLang="ja-JP" sz="18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E(D)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as a function of </a:t>
            </a:r>
            <a:r>
              <a:rPr lang="en-US" altLang="ja-JP" sz="18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utilizing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qMC and conjugate gradient methods</a:t>
            </a:r>
            <a:endParaRPr lang="ja-JP" altLang="en-US" sz="180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419475" y="1916113"/>
          <a:ext cx="33718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94" name="数式" r:id="rId7" imgW="1828800" imgH="507960" progId="Equation.3">
                  <p:embed/>
                </p:oleObj>
              </mc:Choice>
              <mc:Fallback>
                <p:oleObj name="数式" r:id="rId7" imgW="1828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916113"/>
                        <a:ext cx="337185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テキスト ボックス 25"/>
          <p:cNvSpPr txBox="1">
            <a:spLocks noChangeArrowheads="1"/>
          </p:cNvSpPr>
          <p:nvPr/>
        </p:nvSpPr>
        <p:spPr bwMode="auto">
          <a:xfrm>
            <a:off x="290513" y="3990975"/>
            <a:ext cx="6205537" cy="1938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Step 1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: quantum Monte Carlo type method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 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candidates of n-th basis vector (</a:t>
            </a:r>
            <a:r>
              <a:rPr lang="en-US" altLang="ja-JP" sz="18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: set of random numbers)</a:t>
            </a:r>
          </a:p>
          <a:p>
            <a:pPr eaLnBrk="1" hangingPunct="1"/>
            <a:endParaRPr lang="en-US" altLang="ja-JP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n-US" altLang="ja-JP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    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“ </a:t>
            </a:r>
            <a:r>
              <a:rPr lang="en-US" altLang="ja-JP" sz="1800" i="1">
                <a:solidFill>
                  <a:srgbClr val="000000"/>
                </a:solidFill>
                <a:latin typeface="Symbol" charset="0"/>
                <a:cs typeface="Times New Roman" charset="0"/>
                <a:sym typeface="Wingdings" charset="0"/>
              </a:rPr>
              <a:t>s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  <a:sym typeface="Wingdings" charset="0"/>
              </a:rPr>
              <a:t> ” can be represented by matrix 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Select the one with the lowest 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E(D)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　　　　　　　</a:t>
            </a:r>
            <a:endParaRPr lang="en-US" altLang="ja-JP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706938"/>
            <a:ext cx="26241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テキスト ボックス 27"/>
          <p:cNvSpPr txBox="1">
            <a:spLocks noChangeArrowheads="1"/>
          </p:cNvSpPr>
          <p:nvPr/>
        </p:nvSpPr>
        <p:spPr bwMode="auto">
          <a:xfrm>
            <a:off x="285750" y="5976938"/>
            <a:ext cx="6197600" cy="6461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Step 2 : polish </a:t>
            </a:r>
            <a:r>
              <a:rPr lang="en-US" altLang="ja-JP" sz="1800" i="1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 by means of the </a:t>
            </a:r>
            <a:r>
              <a:rPr lang="en-US" altLang="ja-JP" sz="1800">
                <a:solidFill>
                  <a:srgbClr val="FF0000"/>
                </a:solidFill>
                <a:latin typeface="Calibri" charset="0"/>
              </a:rPr>
              <a:t>conjugate gradient </a:t>
            </a:r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method </a:t>
            </a:r>
          </a:p>
          <a:p>
            <a:pPr eaLnBrk="1" hangingPunct="1"/>
            <a:r>
              <a:rPr lang="en-US" altLang="ja-JP" sz="1800">
                <a:solidFill>
                  <a:srgbClr val="000000"/>
                </a:solidFill>
                <a:latin typeface="Calibri" charset="0"/>
              </a:rPr>
              <a:t>“variationally”.  </a:t>
            </a:r>
            <a:r>
              <a:rPr lang="ja-JP" altLang="en-US" sz="1800">
                <a:solidFill>
                  <a:srgbClr val="000000"/>
                </a:solidFill>
                <a:latin typeface="Calibri" charset="0"/>
              </a:rPr>
              <a:t>　　　　　　</a:t>
            </a:r>
            <a:endParaRPr lang="en-US" altLang="ja-JP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58" name="タイトル 1"/>
          <p:cNvSpPr txBox="1">
            <a:spLocks/>
          </p:cNvSpPr>
          <p:nvPr/>
        </p:nvSpPr>
        <p:spPr bwMode="auto">
          <a:xfrm>
            <a:off x="234950" y="174625"/>
            <a:ext cx="8659813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Next generation of Monte Carlo Shell Model</a:t>
            </a:r>
            <a:endParaRPr lang="ja-JP" altLang="en-US" b="1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05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667125"/>
            <a:ext cx="21907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テキスト ボックス 17"/>
          <p:cNvSpPr txBox="1">
            <a:spLocks noChangeArrowheads="1"/>
          </p:cNvSpPr>
          <p:nvPr/>
        </p:nvSpPr>
        <p:spPr bwMode="auto">
          <a:xfrm>
            <a:off x="6524625" y="4635500"/>
            <a:ext cx="915988" cy="9239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steepest</a:t>
            </a:r>
          </a:p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descent</a:t>
            </a:r>
          </a:p>
          <a:p>
            <a:pPr eaLnBrk="1" hangingPunct="1"/>
            <a:r>
              <a:rPr lang="en-US" altLang="ja-JP" sz="18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method</a:t>
            </a:r>
            <a:endParaRPr lang="ja-JP" altLang="en-US" sz="18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1" name="テキスト ボックス 18"/>
          <p:cNvSpPr txBox="1">
            <a:spLocks noChangeArrowheads="1"/>
          </p:cNvSpPr>
          <p:nvPr/>
        </p:nvSpPr>
        <p:spPr bwMode="auto">
          <a:xfrm>
            <a:off x="8061325" y="4597400"/>
            <a:ext cx="1146175" cy="9239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conjugate</a:t>
            </a:r>
          </a:p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gradient </a:t>
            </a:r>
          </a:p>
          <a:p>
            <a:pPr eaLnBrk="1" hangingPunct="1"/>
            <a:r>
              <a:rPr lang="en-US" altLang="ja-JP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method</a:t>
            </a:r>
            <a:endParaRPr lang="ja-JP" altLang="en-US" sz="18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1050" y="620713"/>
            <a:ext cx="4479925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17375E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B</a:t>
            </a:r>
            <a:r>
              <a:rPr lang="en-US" altLang="ja-JP" sz="2000">
                <a:solidFill>
                  <a:srgbClr val="17375E"/>
                </a:solidFill>
                <a:latin typeface="Times New Roman" charset="0"/>
                <a:cs typeface="Times New Roman" charset="0"/>
              </a:rPr>
              <a:t> : number of basis vectors (dimension)</a:t>
            </a:r>
            <a:endParaRPr lang="ja-JP" altLang="en-US" sz="2000">
              <a:solidFill>
                <a:srgbClr val="17375E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1692275" y="981075"/>
            <a:ext cx="358775" cy="2159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テキスト ボックス 23"/>
          <p:cNvSpPr txBox="1">
            <a:spLocks noChangeArrowheads="1"/>
          </p:cNvSpPr>
          <p:nvPr/>
        </p:nvSpPr>
        <p:spPr bwMode="auto">
          <a:xfrm>
            <a:off x="1762125" y="2205038"/>
            <a:ext cx="1338263" cy="338137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6600CC"/>
                </a:solidFill>
                <a:latin typeface="Times New Roman" charset="0"/>
                <a:cs typeface="Times New Roman" charset="0"/>
              </a:rPr>
              <a:t>Projection op.</a:t>
            </a:r>
            <a:endParaRPr lang="ja-JP" altLang="en-US" sz="1600">
              <a:solidFill>
                <a:srgbClr val="6600CC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4500563" y="1341438"/>
            <a:ext cx="358775" cy="6477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5435600" y="1773238"/>
            <a:ext cx="649288" cy="215900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7" name="テキスト ボックス 28"/>
          <p:cNvSpPr txBox="1">
            <a:spLocks noChangeArrowheads="1"/>
          </p:cNvSpPr>
          <p:nvPr/>
        </p:nvSpPr>
        <p:spPr bwMode="auto">
          <a:xfrm>
            <a:off x="5183188" y="1412875"/>
            <a:ext cx="3960812" cy="400050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sp</a:t>
            </a:r>
            <a:r>
              <a:rPr lang="en-US" altLang="ja-JP" sz="200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: number of single-particle states</a:t>
            </a:r>
            <a:endParaRPr lang="ja-JP" altLang="en-US" sz="200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8" name="テキスト ボックス 27"/>
          <p:cNvSpPr txBox="1">
            <a:spLocks noChangeArrowheads="1"/>
          </p:cNvSpPr>
          <p:nvPr/>
        </p:nvSpPr>
        <p:spPr bwMode="auto">
          <a:xfrm>
            <a:off x="3851275" y="981075"/>
            <a:ext cx="3529013" cy="400050"/>
          </a:xfrm>
          <a:prstGeom prst="rect">
            <a:avLst/>
          </a:prstGeom>
          <a:solidFill>
            <a:srgbClr val="99FF66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N</a:t>
            </a:r>
            <a:r>
              <a:rPr lang="en-US" altLang="ja-JP" sz="2000" i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p</a:t>
            </a:r>
            <a:r>
              <a:rPr lang="en-US" altLang="ja-JP" sz="2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 : number of (active) particles</a:t>
            </a:r>
            <a:endParaRPr lang="ja-JP" altLang="en-US" sz="2000">
              <a:solidFill>
                <a:srgbClr val="00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069" name="テキスト ボックス 38"/>
          <p:cNvSpPr txBox="1">
            <a:spLocks noChangeArrowheads="1"/>
          </p:cNvSpPr>
          <p:nvPr/>
        </p:nvSpPr>
        <p:spPr bwMode="auto">
          <a:xfrm>
            <a:off x="5364163" y="3068638"/>
            <a:ext cx="3521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660066"/>
                </a:solidFill>
              </a:rPr>
              <a:t>Deformed single-particle state</a:t>
            </a:r>
            <a:endParaRPr lang="ja-JP" altLang="en-US" sz="1800">
              <a:solidFill>
                <a:srgbClr val="660066"/>
              </a:solidFill>
            </a:endParaRPr>
          </a:p>
        </p:txBody>
      </p:sp>
      <p:sp>
        <p:nvSpPr>
          <p:cNvPr id="44" name="右中かっこ 43"/>
          <p:cNvSpPr/>
          <p:nvPr/>
        </p:nvSpPr>
        <p:spPr>
          <a:xfrm rot="5400000">
            <a:off x="5603875" y="2325688"/>
            <a:ext cx="312738" cy="1223962"/>
          </a:xfrm>
          <a:prstGeom prst="rightBrac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71" name="テキスト ボックス 44"/>
          <p:cNvSpPr txBox="1">
            <a:spLocks noChangeArrowheads="1"/>
          </p:cNvSpPr>
          <p:nvPr/>
        </p:nvSpPr>
        <p:spPr bwMode="auto">
          <a:xfrm>
            <a:off x="6907213" y="2133600"/>
            <a:ext cx="2236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dirty="0"/>
              <a:t>N-</a:t>
            </a:r>
            <a:r>
              <a:rPr lang="en-US" altLang="ja-JP" sz="1600" b="1" dirty="0" err="1"/>
              <a:t>th</a:t>
            </a:r>
            <a:r>
              <a:rPr lang="en-US" altLang="ja-JP" sz="1600" b="1" dirty="0"/>
              <a:t> basis vector</a:t>
            </a:r>
          </a:p>
          <a:p>
            <a:pPr eaLnBrk="1" hangingPunct="1"/>
            <a:r>
              <a:rPr lang="en-US" altLang="ja-JP" sz="1600" b="1" dirty="0"/>
              <a:t>(</a:t>
            </a:r>
            <a:r>
              <a:rPr lang="en-US" altLang="ja-JP" sz="1600" b="1" dirty="0">
                <a:solidFill>
                  <a:srgbClr val="FF0000"/>
                </a:solidFill>
              </a:rPr>
              <a:t>Slater determinant</a:t>
            </a:r>
            <a:r>
              <a:rPr lang="en-US" altLang="ja-JP" sz="1600" b="1" dirty="0"/>
              <a:t>)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 flipH="1" flipV="1">
            <a:off x="2228850" y="1685925"/>
            <a:ext cx="214313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1443038" y="1728788"/>
            <a:ext cx="442912" cy="442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テキスト ボックス 39"/>
          <p:cNvSpPr txBox="1">
            <a:spLocks noChangeArrowheads="1"/>
          </p:cNvSpPr>
          <p:nvPr/>
        </p:nvSpPr>
        <p:spPr bwMode="auto">
          <a:xfrm>
            <a:off x="557213" y="2171700"/>
            <a:ext cx="1108075" cy="33813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/>
              <a:t>amplitude</a:t>
            </a:r>
            <a:endParaRPr lang="ja-JP" altLang="en-US" sz="1600"/>
          </a:p>
        </p:txBody>
      </p:sp>
      <p:sp>
        <p:nvSpPr>
          <p:cNvPr id="28" name="正方形/長方形 27"/>
          <p:cNvSpPr/>
          <p:nvPr/>
        </p:nvSpPr>
        <p:spPr>
          <a:xfrm>
            <a:off x="6470650" y="3490913"/>
            <a:ext cx="2673350" cy="313213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テキスト ボックス 25"/>
          <p:cNvSpPr txBox="1">
            <a:spLocks noChangeArrowheads="1"/>
          </p:cNvSpPr>
          <p:nvPr/>
        </p:nvSpPr>
        <p:spPr bwMode="auto">
          <a:xfrm>
            <a:off x="5460999" y="2160000"/>
            <a:ext cx="25784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a</a:t>
            </a:r>
            <a:endParaRPr lang="ja-JP" altLang="en-US" sz="2000" i="1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7940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タイトル 1"/>
          <p:cNvSpPr>
            <a:spLocks noGrp="1"/>
          </p:cNvSpPr>
          <p:nvPr>
            <p:ph type="title" idx="4294967295"/>
          </p:nvPr>
        </p:nvSpPr>
        <p:spPr>
          <a:xfrm>
            <a:off x="711200" y="195262"/>
            <a:ext cx="3314700" cy="1874838"/>
          </a:xfrm>
          <a:solidFill>
            <a:srgbClr val="FFFB81"/>
          </a:solidFill>
        </p:spPr>
        <p:txBody>
          <a:bodyPr/>
          <a:lstStyle/>
          <a:p>
            <a:pPr eaLnBrk="1" hangingPunct="1"/>
            <a:r>
              <a:rPr lang="en-US" altLang="ja-JP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</a:rPr>
              <a:t>Extrapolation by</a:t>
            </a:r>
            <a:br>
              <a:rPr lang="en-US" altLang="ja-JP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</a:rPr>
            </a:br>
            <a:r>
              <a:rPr lang="en-US" altLang="ja-JP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</a:rPr>
              <a:t> Energy </a:t>
            </a:r>
            <a:r>
              <a:rPr lang="en-US" altLang="ja-JP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</a:rPr>
              <a:t>Variance</a:t>
            </a:r>
            <a:br>
              <a:rPr lang="en-US" altLang="ja-JP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</a:rPr>
            </a:br>
            <a:r>
              <a:rPr lang="en-US" altLang="ja-JP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  <a:sym typeface="Wingdings"/>
              </a:rPr>
              <a:t> Exact solution</a:t>
            </a:r>
            <a:br>
              <a:rPr lang="en-US" altLang="ja-JP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  <a:sym typeface="Wingdings"/>
              </a:rPr>
            </a:br>
            <a:r>
              <a:rPr lang="en-US" altLang="ja-JP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Arial Unicode MS" charset="0"/>
                <a:sym typeface="Wingdings"/>
              </a:rPr>
              <a:t>(no truncation)</a:t>
            </a:r>
            <a:endParaRPr lang="ja-JP" altLang="en-US" sz="2800" dirty="0">
              <a:solidFill>
                <a:srgbClr val="FF0000"/>
              </a:solidFill>
              <a:latin typeface="Calibri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077" name="テキスト ボックス 31"/>
          <p:cNvSpPr txBox="1">
            <a:spLocks noChangeArrowheads="1"/>
          </p:cNvSpPr>
          <p:nvPr/>
        </p:nvSpPr>
        <p:spPr bwMode="auto">
          <a:xfrm>
            <a:off x="2568575" y="5229225"/>
            <a:ext cx="1916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solidFill>
                  <a:srgbClr val="FF0000"/>
                </a:solidFill>
                <a:latin typeface="Calibri" charset="0"/>
              </a:rPr>
              <a:t>Conjugate gradient</a:t>
            </a:r>
            <a:endParaRPr lang="ja-JP" altLang="en-US" sz="16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078" name="テキスト ボックス 58"/>
          <p:cNvSpPr txBox="1">
            <a:spLocks noChangeArrowheads="1"/>
          </p:cNvSpPr>
          <p:nvPr/>
        </p:nvSpPr>
        <p:spPr bwMode="auto">
          <a:xfrm>
            <a:off x="8820150" y="623728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079" name="図 55" descr="ge64_c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49525"/>
            <a:ext cx="49561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左右矢印 17"/>
          <p:cNvSpPr/>
          <p:nvPr/>
        </p:nvSpPr>
        <p:spPr>
          <a:xfrm>
            <a:off x="1011238" y="5776913"/>
            <a:ext cx="803275" cy="180975"/>
          </a:xfrm>
          <a:prstGeom prst="leftRightArrow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6600CC"/>
              </a:solidFill>
            </a:endParaRPr>
          </a:p>
        </p:txBody>
      </p:sp>
      <p:sp>
        <p:nvSpPr>
          <p:cNvPr id="3081" name="テキスト ボックス 18"/>
          <p:cNvSpPr txBox="1">
            <a:spLocks noChangeArrowheads="1"/>
          </p:cNvSpPr>
          <p:nvPr/>
        </p:nvSpPr>
        <p:spPr bwMode="auto">
          <a:xfrm>
            <a:off x="0" y="5611813"/>
            <a:ext cx="1019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9900FF"/>
                </a:solidFill>
              </a:rPr>
              <a:t>finite</a:t>
            </a:r>
          </a:p>
          <a:p>
            <a:pPr eaLnBrk="1" hangingPunct="1"/>
            <a:r>
              <a:rPr lang="en-US" altLang="ja-JP">
                <a:solidFill>
                  <a:srgbClr val="9900FF"/>
                </a:solidFill>
              </a:rPr>
              <a:t>range</a:t>
            </a:r>
            <a:endParaRPr lang="ja-JP" altLang="en-US">
              <a:solidFill>
                <a:srgbClr val="9900FF"/>
              </a:solidFill>
            </a:endParaRPr>
          </a:p>
        </p:txBody>
      </p:sp>
      <p:grpSp>
        <p:nvGrpSpPr>
          <p:cNvPr id="3082" name="グループ化 28"/>
          <p:cNvGrpSpPr>
            <a:grpSpLocks/>
          </p:cNvGrpSpPr>
          <p:nvPr/>
        </p:nvGrpSpPr>
        <p:grpSpPr bwMode="auto">
          <a:xfrm>
            <a:off x="4960938" y="552450"/>
            <a:ext cx="4183062" cy="3297238"/>
            <a:chOff x="4960938" y="260350"/>
            <a:chExt cx="4183062" cy="3297238"/>
          </a:xfrm>
        </p:grpSpPr>
        <p:grpSp>
          <p:nvGrpSpPr>
            <p:cNvPr id="3088" name="グループ化 15"/>
            <p:cNvGrpSpPr>
              <a:grpSpLocks/>
            </p:cNvGrpSpPr>
            <p:nvPr/>
          </p:nvGrpSpPr>
          <p:grpSpPr bwMode="auto">
            <a:xfrm>
              <a:off x="4960938" y="260350"/>
              <a:ext cx="4183062" cy="2760663"/>
              <a:chOff x="4960655" y="1949594"/>
              <a:chExt cx="4183345" cy="2760952"/>
            </a:xfrm>
          </p:grpSpPr>
          <p:pic>
            <p:nvPicPr>
              <p:cNvPr id="3092" name="図 45" descr="ge64_cg_di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655" y="1949594"/>
                <a:ext cx="4183345" cy="2760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93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6173315" y="2145002"/>
                <a:ext cx="2970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2000" baseline="30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64</a:t>
                </a:r>
                <a:r>
                  <a:rPr lang="en-US" altLang="ja-JP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Ge in pfg9-shell, 10</a:t>
                </a:r>
                <a:r>
                  <a:rPr lang="en-US" altLang="ja-JP" sz="2000" baseline="30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14</a:t>
                </a:r>
                <a:r>
                  <a:rPr lang="en-US" altLang="ja-JP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rPr>
                  <a:t>dim</a:t>
                </a:r>
                <a:endParaRPr lang="ja-JP" altLang="en-US" sz="2000">
                  <a:solidFill>
                    <a:srgbClr val="000000"/>
                  </a:solidFill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089" name="テキスト ボックス 16"/>
            <p:cNvSpPr txBox="1">
              <a:spLocks noChangeArrowheads="1"/>
            </p:cNvSpPr>
            <p:nvPr/>
          </p:nvSpPr>
          <p:spPr bwMode="auto">
            <a:xfrm>
              <a:off x="5580063" y="2849563"/>
              <a:ext cx="3379787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Number of basis vectors</a:t>
              </a:r>
            </a:p>
            <a:p>
              <a:pPr eaLnBrk="1" hangingPunct="1"/>
              <a:r>
                <a:rPr lang="en-US" altLang="ja-JP" sz="2000">
                  <a:solidFill>
                    <a:schemeClr val="tx1"/>
                  </a:solidFill>
                  <a:latin typeface="Times New Roman" charset="0"/>
                  <a:cs typeface="Times New Roman" charset="0"/>
                </a:rPr>
                <a:t>(deformed Slater determinants)</a:t>
              </a:r>
              <a:endParaRPr lang="ja-JP" altLang="en-US" sz="2000">
                <a:solidFill>
                  <a:schemeClr val="tx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" name="右矢印 19"/>
            <p:cNvSpPr/>
            <p:nvPr/>
          </p:nvSpPr>
          <p:spPr>
            <a:xfrm>
              <a:off x="7302500" y="1776413"/>
              <a:ext cx="1841500" cy="249237"/>
            </a:xfrm>
            <a:prstGeom prst="rightArrow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91" name="テキスト ボックス 20"/>
            <p:cNvSpPr txBox="1">
              <a:spLocks noChangeArrowheads="1"/>
            </p:cNvSpPr>
            <p:nvPr/>
          </p:nvSpPr>
          <p:spPr bwMode="auto">
            <a:xfrm>
              <a:off x="7729538" y="1236663"/>
              <a:ext cx="14144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solidFill>
                    <a:srgbClr val="9900FF"/>
                  </a:solidFill>
                </a:rPr>
                <a:t>very far</a:t>
              </a:r>
              <a:endParaRPr lang="ja-JP" altLang="en-US">
                <a:solidFill>
                  <a:srgbClr val="9900FF"/>
                </a:solidFill>
              </a:endParaRPr>
            </a:p>
          </p:txBody>
        </p:sp>
      </p:grpSp>
      <p:grpSp>
        <p:nvGrpSpPr>
          <p:cNvPr id="3083" name="グループ化 20"/>
          <p:cNvGrpSpPr>
            <a:grpSpLocks/>
          </p:cNvGrpSpPr>
          <p:nvPr/>
        </p:nvGrpSpPr>
        <p:grpSpPr bwMode="auto">
          <a:xfrm>
            <a:off x="5334000" y="4445000"/>
            <a:ext cx="3810000" cy="1444625"/>
            <a:chOff x="4932363" y="5086350"/>
            <a:chExt cx="4392612" cy="1425286"/>
          </a:xfrm>
        </p:grpSpPr>
        <p:sp>
          <p:nvSpPr>
            <p:cNvPr id="17" name="正方形/長方形 16"/>
            <p:cNvSpPr/>
            <p:nvPr/>
          </p:nvSpPr>
          <p:spPr bwMode="auto">
            <a:xfrm>
              <a:off x="4932363" y="5086350"/>
              <a:ext cx="4392612" cy="14252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5340739" y="5721927"/>
            <a:ext cx="3803261" cy="568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895" name="数式" r:id="rId6" imgW="2133360" imgH="317160" progId="Equation.3">
                    <p:embed/>
                  </p:oleObj>
                </mc:Choice>
                <mc:Fallback>
                  <p:oleObj name="数式" r:id="rId6" imgW="213336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0739" y="5721927"/>
                          <a:ext cx="3803261" cy="5689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7" name="テキスト ボックス 7"/>
            <p:cNvSpPr txBox="1">
              <a:spLocks noChangeArrowheads="1"/>
            </p:cNvSpPr>
            <p:nvPr/>
          </p:nvSpPr>
          <p:spPr bwMode="auto">
            <a:xfrm>
              <a:off x="5003801" y="5157788"/>
              <a:ext cx="14114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>
                  <a:solidFill>
                    <a:srgbClr val="000000"/>
                  </a:solidFill>
                  <a:latin typeface="Calibri" charset="0"/>
                </a:rPr>
                <a:t>Variance :</a:t>
              </a:r>
              <a:endParaRPr lang="ja-JP" altLang="en-US">
                <a:solidFill>
                  <a:srgbClr val="000000"/>
                </a:solidFill>
                <a:latin typeface="Calibri" charset="0"/>
              </a:endParaRPr>
            </a:p>
          </p:txBody>
        </p:sp>
        <p:graphicFrame>
          <p:nvGraphicFramePr>
            <p:cNvPr id="3075" name="Object 6"/>
            <p:cNvGraphicFramePr>
              <a:graphicFrameLocks noChangeAspect="1"/>
            </p:cNvGraphicFramePr>
            <p:nvPr/>
          </p:nvGraphicFramePr>
          <p:xfrm>
            <a:off x="6574800" y="5166345"/>
            <a:ext cx="2187575" cy="474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896" name="数式" r:id="rId8" imgW="1346040" imgH="291960" progId="Equation.3">
                    <p:embed/>
                  </p:oleObj>
                </mc:Choice>
                <mc:Fallback>
                  <p:oleObj name="数式" r:id="rId8" imgW="13460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4800" y="5166345"/>
                          <a:ext cx="2187575" cy="4746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テキスト ボックス 5"/>
          <p:cNvSpPr txBox="1">
            <a:spLocks noChangeArrowheads="1"/>
          </p:cNvSpPr>
          <p:nvPr/>
        </p:nvSpPr>
        <p:spPr bwMode="auto">
          <a:xfrm>
            <a:off x="5092700" y="5861050"/>
            <a:ext cx="3879850" cy="7064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N. Shimizu, et al., </a:t>
            </a: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Phys. Rev. C </a:t>
            </a:r>
            <a:r>
              <a:rPr lang="en-US" altLang="ja-JP" sz="2000" b="1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82,</a:t>
            </a:r>
            <a:r>
              <a:rPr lang="en-US" altLang="ja-JP" sz="200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061305(R) (2010).</a:t>
            </a:r>
          </a:p>
        </p:txBody>
      </p:sp>
      <p:cxnSp>
        <p:nvCxnSpPr>
          <p:cNvPr id="3085" name="直線矢印コネクタ 24"/>
          <p:cNvCxnSpPr>
            <a:cxnSpLocks noChangeShapeType="1"/>
          </p:cNvCxnSpPr>
          <p:nvPr/>
        </p:nvCxnSpPr>
        <p:spPr bwMode="auto">
          <a:xfrm flipH="1">
            <a:off x="2984500" y="4876800"/>
            <a:ext cx="2463800" cy="1320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線矢印コネクタ 24"/>
          <p:cNvCxnSpPr>
            <a:cxnSpLocks noChangeShapeType="1"/>
          </p:cNvCxnSpPr>
          <p:nvPr/>
        </p:nvCxnSpPr>
        <p:spPr bwMode="auto">
          <a:xfrm flipH="1">
            <a:off x="2514600" y="2527300"/>
            <a:ext cx="3683000" cy="2514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3504743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04154" y="2583104"/>
            <a:ext cx="7237524" cy="3994592"/>
            <a:chOff x="604153" y="2257540"/>
            <a:chExt cx="7456813" cy="4474088"/>
          </a:xfrm>
        </p:grpSpPr>
        <p:pic>
          <p:nvPicPr>
            <p:cNvPr id="2" name="図 1" descr="esp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53" y="2257540"/>
              <a:ext cx="7456813" cy="4474088"/>
            </a:xfrm>
            <a:prstGeom prst="rect">
              <a:avLst/>
            </a:prstGeom>
          </p:spPr>
        </p:pic>
        <p:sp>
          <p:nvSpPr>
            <p:cNvPr id="3" name="左右矢印 2"/>
            <p:cNvSpPr/>
            <p:nvPr/>
          </p:nvSpPr>
          <p:spPr>
            <a:xfrm rot="5400000">
              <a:off x="1017231" y="4987057"/>
              <a:ext cx="1615129" cy="320563"/>
            </a:xfrm>
            <a:prstGeom prst="leftRightArrow">
              <a:avLst>
                <a:gd name="adj1" fmla="val 34615"/>
                <a:gd name="adj2" fmla="val 50000"/>
              </a:avLst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左右矢印 3"/>
            <p:cNvSpPr/>
            <p:nvPr/>
          </p:nvSpPr>
          <p:spPr>
            <a:xfrm rot="5400000">
              <a:off x="3582297" y="4909144"/>
              <a:ext cx="1154503" cy="320563"/>
            </a:xfrm>
            <a:prstGeom prst="leftRightArrow">
              <a:avLst>
                <a:gd name="adj1" fmla="val 34615"/>
                <a:gd name="adj2" fmla="val 50000"/>
              </a:avLst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 descr="fig4_occ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5" y="101061"/>
            <a:ext cx="5212080" cy="2328672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3082421" y="1479479"/>
            <a:ext cx="2478265" cy="3748012"/>
          </a:xfrm>
          <a:prstGeom prst="straightConnector1">
            <a:avLst/>
          </a:prstGeom>
          <a:ln w="19050" cmpd="sng">
            <a:solidFill>
              <a:srgbClr val="FF1BF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523198" y="1093789"/>
            <a:ext cx="295913" cy="308225"/>
          </a:xfrm>
          <a:prstGeom prst="ellipse">
            <a:avLst/>
          </a:prstGeom>
          <a:noFill/>
          <a:ln w="38100" cmpd="sng">
            <a:solidFill>
              <a:srgbClr val="FF1BF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890886" y="5326123"/>
            <a:ext cx="2042282" cy="16783"/>
          </a:xfrm>
          <a:prstGeom prst="straightConnector1">
            <a:avLst/>
          </a:prstGeom>
          <a:ln w="76200" cmpd="sng">
            <a:solidFill>
              <a:srgbClr val="FF1BF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6412" y="2484970"/>
            <a:ext cx="4008830" cy="400110"/>
          </a:xfrm>
          <a:prstGeom prst="rect">
            <a:avLst/>
          </a:prstGeom>
          <a:solidFill>
            <a:srgbClr val="FFF48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Effective single-particle energy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53" y="670906"/>
            <a:ext cx="4420590" cy="193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522402" y="110961"/>
            <a:ext cx="1549034" cy="646331"/>
          </a:xfrm>
          <a:prstGeom prst="rect">
            <a:avLst/>
          </a:prstGeom>
          <a:solidFill>
            <a:srgbClr val="FFF48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effect of</a:t>
            </a:r>
          </a:p>
          <a:p>
            <a:r>
              <a:rPr lang="en-US" altLang="ja-JP" sz="1800" dirty="0" smtClean="0"/>
              <a:t>tensor force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4887053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ig1_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1" y="1128836"/>
            <a:ext cx="4900448" cy="5195212"/>
          </a:xfrm>
          <a:prstGeom prst="rect">
            <a:avLst/>
          </a:prstGeom>
        </p:spPr>
      </p:pic>
      <p:pic>
        <p:nvPicPr>
          <p:cNvPr id="3" name="図 2" descr="fig1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31" y="1265718"/>
            <a:ext cx="1492846" cy="20757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2880" y="156614"/>
            <a:ext cx="664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Yrast</a:t>
            </a:r>
            <a:r>
              <a:rPr kumimoji="1" lang="en-US" altLang="ja-JP" dirty="0" smtClean="0"/>
              <a:t> and </a:t>
            </a:r>
            <a:r>
              <a:rPr lang="en-US" altLang="ja-JP" dirty="0" err="1" smtClean="0"/>
              <a:t>Y</a:t>
            </a:r>
            <a:r>
              <a:rPr kumimoji="1" lang="en-US" altLang="ja-JP" dirty="0" err="1" smtClean="0"/>
              <a:t>rare</a:t>
            </a:r>
            <a:r>
              <a:rPr kumimoji="1" lang="en-US" altLang="ja-JP" dirty="0" smtClean="0"/>
              <a:t> levels of heavier Ni isotopes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656993" y="2817307"/>
            <a:ext cx="693542" cy="690283"/>
          </a:xfrm>
          <a:prstGeom prst="ellipse">
            <a:avLst/>
          </a:prstGeom>
          <a:noFill/>
          <a:ln w="28575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5362599" y="3283887"/>
            <a:ext cx="1064822" cy="936421"/>
          </a:xfrm>
          <a:prstGeom prst="straightConnector1">
            <a:avLst/>
          </a:prstGeom>
          <a:ln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189217" y="4241527"/>
            <a:ext cx="145424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unstable </a:t>
            </a:r>
            <a:endParaRPr kumimoji="1"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1608" y="716851"/>
            <a:ext cx="269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Tsunoda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smtClean="0"/>
              <a:t>et al</a:t>
            </a:r>
            <a:r>
              <a:rPr kumimoji="1" lang="en-US" altLang="ja-JP" sz="2000" dirty="0" smtClean="0"/>
              <a:t>. (2014)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944544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ni70_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14810"/>
            <a:ext cx="2738224" cy="2053668"/>
          </a:xfrm>
          <a:prstGeom prst="rect">
            <a:avLst/>
          </a:prstGeom>
        </p:spPr>
      </p:pic>
      <p:pic>
        <p:nvPicPr>
          <p:cNvPr id="3" name="図 2" descr="ni70_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5" y="188620"/>
            <a:ext cx="2777504" cy="2083128"/>
          </a:xfrm>
          <a:prstGeom prst="rect">
            <a:avLst/>
          </a:prstGeom>
        </p:spPr>
      </p:pic>
      <p:pic>
        <p:nvPicPr>
          <p:cNvPr id="4" name="図 3" descr="ni70_2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8" y="2061068"/>
            <a:ext cx="2725131" cy="2043848"/>
          </a:xfrm>
          <a:prstGeom prst="rect">
            <a:avLst/>
          </a:prstGeom>
        </p:spPr>
      </p:pic>
      <p:pic>
        <p:nvPicPr>
          <p:cNvPr id="5" name="図 4" descr="ni70_2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42" y="2058903"/>
            <a:ext cx="2701914" cy="2026436"/>
          </a:xfrm>
          <a:prstGeom prst="rect">
            <a:avLst/>
          </a:prstGeom>
        </p:spPr>
      </p:pic>
      <p:pic>
        <p:nvPicPr>
          <p:cNvPr id="6" name="図 5" descr="ni68_0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33" y="0"/>
            <a:ext cx="2338762" cy="1754072"/>
          </a:xfrm>
          <a:prstGeom prst="rect">
            <a:avLst/>
          </a:prstGeom>
        </p:spPr>
      </p:pic>
      <p:pic>
        <p:nvPicPr>
          <p:cNvPr id="7" name="図 6" descr="ni68_2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33" y="1600579"/>
            <a:ext cx="2300406" cy="1725305"/>
          </a:xfrm>
          <a:prstGeom prst="rect">
            <a:avLst/>
          </a:prstGeom>
        </p:spPr>
      </p:pic>
      <p:pic>
        <p:nvPicPr>
          <p:cNvPr id="8" name="図 7" descr="ni72_0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21" y="4697417"/>
            <a:ext cx="2693212" cy="2019909"/>
          </a:xfrm>
          <a:prstGeom prst="rect">
            <a:avLst/>
          </a:prstGeom>
        </p:spPr>
      </p:pic>
      <p:pic>
        <p:nvPicPr>
          <p:cNvPr id="9" name="図 8" descr="ni70_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1" y="4772711"/>
            <a:ext cx="2600626" cy="195047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9492" y="248787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70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3862" y="537171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3387" y="535287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4596" y="242603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664" y="256170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40762" y="152400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68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34705" y="270247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sz="2000" baseline="-25000" dirty="0">
                <a:latin typeface="Times New Roman"/>
                <a:cs typeface="Times New Roman"/>
              </a:rPr>
              <a:t>3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51453" y="1805886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20" name="図 19" descr="ni68_0_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46" y="3226541"/>
            <a:ext cx="2287089" cy="171531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895425" y="356994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22" name="図 21" descr="ni68_0_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57" y="4900287"/>
            <a:ext cx="2310812" cy="173310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899454" y="5267459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3670" y="4858225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72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69961" y="1433521"/>
            <a:ext cx="1042773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prolate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49186" y="3288696"/>
            <a:ext cx="1263687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spherical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64636" y="4991472"/>
            <a:ext cx="934571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oblate</a:t>
            </a:r>
            <a:endParaRPr kumimoji="1" lang="ja-JP" altLang="en-US" sz="2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77474" y="0"/>
            <a:ext cx="1263687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spherical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24737" y="0"/>
            <a:ext cx="1042773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prolate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2145" y="66781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146727" y="612588"/>
            <a:ext cx="633389" cy="400110"/>
          </a:xfrm>
          <a:prstGeom prst="rect">
            <a:avLst/>
          </a:prstGeom>
          <a:solidFill>
            <a:srgbClr val="B6FF1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9294" y="4078942"/>
            <a:ext cx="54569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</a:rPr>
              <a:t>s</a:t>
            </a:r>
            <a:r>
              <a:rPr lang="en-US" altLang="ja-JP" sz="1800" dirty="0" smtClean="0">
                <a:solidFill>
                  <a:srgbClr val="FF0000"/>
                </a:solidFill>
              </a:rPr>
              <a:t>pherical and </a:t>
            </a:r>
            <a:r>
              <a:rPr lang="en-US" altLang="ja-JP" sz="1800" dirty="0" err="1" smtClean="0">
                <a:solidFill>
                  <a:srgbClr val="FF0000"/>
                </a:solidFill>
              </a:rPr>
              <a:t>prolate</a:t>
            </a:r>
            <a:r>
              <a:rPr lang="en-US" altLang="ja-JP" sz="1800" dirty="0" smtClean="0">
                <a:solidFill>
                  <a:srgbClr val="FF0000"/>
                </a:solidFill>
              </a:rPr>
              <a:t> s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till coexist, but no oblate !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9" name="上下矢印 18"/>
          <p:cNvSpPr/>
          <p:nvPr/>
        </p:nvSpPr>
        <p:spPr>
          <a:xfrm rot="19297564">
            <a:off x="5693866" y="4368092"/>
            <a:ext cx="275483" cy="710831"/>
          </a:xfrm>
          <a:prstGeom prst="upDownArrow">
            <a:avLst/>
          </a:prstGeom>
          <a:solidFill>
            <a:srgbClr val="23FF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42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2637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 descr="ni76_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32" y="4664594"/>
            <a:ext cx="2924541" cy="2193406"/>
          </a:xfrm>
          <a:prstGeom prst="rect">
            <a:avLst/>
          </a:prstGeom>
        </p:spPr>
      </p:pic>
      <p:pic>
        <p:nvPicPr>
          <p:cNvPr id="32" name="図 31" descr="ni74_2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57" y="2204893"/>
            <a:ext cx="2929544" cy="2197158"/>
          </a:xfrm>
          <a:prstGeom prst="rect">
            <a:avLst/>
          </a:prstGeom>
        </p:spPr>
      </p:pic>
      <p:pic>
        <p:nvPicPr>
          <p:cNvPr id="31" name="図 30" descr="ni74_2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9" y="2118323"/>
            <a:ext cx="2928449" cy="2196337"/>
          </a:xfrm>
          <a:prstGeom prst="rect">
            <a:avLst/>
          </a:prstGeom>
        </p:spPr>
      </p:pic>
      <p:pic>
        <p:nvPicPr>
          <p:cNvPr id="19" name="図 18" descr="ni74_0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1" y="211330"/>
            <a:ext cx="3027575" cy="2270681"/>
          </a:xfrm>
          <a:prstGeom prst="rect">
            <a:avLst/>
          </a:prstGeom>
        </p:spPr>
      </p:pic>
      <p:pic>
        <p:nvPicPr>
          <p:cNvPr id="18" name="図 17" descr="ni74_0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9" y="225761"/>
            <a:ext cx="2951443" cy="221358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9492" y="248787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74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98855" y="4934135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13082" y="499533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4596" y="242603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664" y="256170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77739" y="4839833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76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13844" y="2559119"/>
            <a:ext cx="2065940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</a:t>
            </a:r>
            <a:r>
              <a:rPr kumimoji="1" lang="en-US" altLang="ja-JP" sz="2000" dirty="0" smtClean="0"/>
              <a:t>amma unstable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7056" y="619829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16846" y="275445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9294" y="4177574"/>
            <a:ext cx="511390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dirty="0" smtClean="0">
                <a:solidFill>
                  <a:srgbClr val="FF0000"/>
                </a:solidFill>
              </a:rPr>
              <a:t>-unstable and </a:t>
            </a:r>
            <a:r>
              <a:rPr lang="en-US" altLang="ja-JP" dirty="0" err="1" smtClean="0">
                <a:solidFill>
                  <a:srgbClr val="FF0000"/>
                </a:solidFill>
              </a:rPr>
              <a:t>prolate</a:t>
            </a:r>
            <a:r>
              <a:rPr lang="en-US" altLang="ja-JP" dirty="0" smtClean="0">
                <a:solidFill>
                  <a:srgbClr val="FF0000"/>
                </a:solidFill>
              </a:rPr>
              <a:t> w/o barrier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59565" y="418327"/>
            <a:ext cx="1819604" cy="707886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p</a:t>
            </a:r>
            <a:r>
              <a:rPr lang="en-US" altLang="ja-JP" sz="2000" dirty="0" err="1" smtClean="0"/>
              <a:t>rolate</a:t>
            </a:r>
            <a:r>
              <a:rPr lang="en-US" altLang="ja-JP" sz="2000" dirty="0" smtClean="0"/>
              <a:t> by</a:t>
            </a:r>
          </a:p>
          <a:p>
            <a:r>
              <a:rPr kumimoji="1" lang="en-US" altLang="ja-JP" sz="2000" dirty="0" smtClean="0"/>
              <a:t>Pauli principle</a:t>
            </a:r>
            <a:endParaRPr kumimoji="1" lang="ja-JP" altLang="en-US" sz="2000" dirty="0"/>
          </a:p>
        </p:txBody>
      </p:sp>
      <p:pic>
        <p:nvPicPr>
          <p:cNvPr id="2" name="図 1" descr="pes3d_ni7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23" y="530147"/>
            <a:ext cx="3184577" cy="265381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045875" y="438174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74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pic>
        <p:nvPicPr>
          <p:cNvPr id="34" name="図 33" descr="ni76_0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3" y="4672512"/>
            <a:ext cx="2913983" cy="218548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67232" y="5017898"/>
            <a:ext cx="1768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The situation </a:t>
            </a:r>
          </a:p>
          <a:p>
            <a:r>
              <a:rPr kumimoji="1" lang="en-US" altLang="ja-JP" sz="2000" dirty="0" smtClean="0"/>
              <a:t>continues to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77477" y="4963245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393849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ni78_2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0" y="2327584"/>
            <a:ext cx="3102719" cy="2275682"/>
          </a:xfrm>
          <a:prstGeom prst="rect">
            <a:avLst/>
          </a:prstGeom>
        </p:spPr>
      </p:pic>
      <p:pic>
        <p:nvPicPr>
          <p:cNvPr id="5" name="図 4" descr="ni78_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22" y="245317"/>
            <a:ext cx="3078461" cy="2308846"/>
          </a:xfrm>
          <a:prstGeom prst="rect">
            <a:avLst/>
          </a:prstGeom>
        </p:spPr>
      </p:pic>
      <p:pic>
        <p:nvPicPr>
          <p:cNvPr id="3" name="図 2" descr="ni78_2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1" y="2276939"/>
            <a:ext cx="3102719" cy="2327039"/>
          </a:xfrm>
          <a:prstGeom prst="rect">
            <a:avLst/>
          </a:prstGeom>
        </p:spPr>
      </p:pic>
      <p:pic>
        <p:nvPicPr>
          <p:cNvPr id="2" name="図 1" descr="ni78_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2" y="245317"/>
            <a:ext cx="3117150" cy="233786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9492" y="248787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78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4596" y="242603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664" y="256170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7056" y="619829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93404" y="2374184"/>
            <a:ext cx="1931689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weak oblate or  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29610" y="39198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4" name="図 3" descr="ni78_0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4" y="284630"/>
            <a:ext cx="3062926" cy="229719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396823" y="427475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sz="2000" baseline="-25000" dirty="0">
                <a:latin typeface="Times New Roman"/>
                <a:cs typeface="Times New Roman"/>
              </a:rPr>
              <a:t>3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62110" y="914400"/>
            <a:ext cx="2171262" cy="707886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</a:t>
            </a:r>
            <a:r>
              <a:rPr lang="en-US" altLang="ja-JP" sz="2000" dirty="0" smtClean="0"/>
              <a:t>tronger </a:t>
            </a:r>
            <a:r>
              <a:rPr lang="en-US" altLang="ja-JP" sz="2000" dirty="0" err="1" smtClean="0"/>
              <a:t>triaxial</a:t>
            </a:r>
            <a:r>
              <a:rPr lang="en-US" altLang="ja-JP" sz="2000" dirty="0" smtClean="0"/>
              <a:t> </a:t>
            </a:r>
          </a:p>
          <a:p>
            <a:r>
              <a:rPr lang="en-US" altLang="ja-JP" sz="2000" dirty="0" smtClean="0"/>
              <a:t>w/o </a:t>
            </a:r>
            <a:r>
              <a:rPr kumimoji="1" lang="en-US" altLang="ja-JP" sz="2000" dirty="0" smtClean="0"/>
              <a:t>pot. min.</a:t>
            </a:r>
            <a:endParaRPr kumimoji="1" lang="ja-JP" altLang="en-US" sz="2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11708" y="2882203"/>
            <a:ext cx="3540077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</a:t>
            </a:r>
            <a:r>
              <a:rPr lang="en-US" altLang="ja-JP" sz="2000" dirty="0" smtClean="0"/>
              <a:t>amma-unstable or E(5)-like 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72902" y="3247460"/>
            <a:ext cx="280692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strong tendency 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owards</a:t>
            </a:r>
          </a:p>
          <a:p>
            <a:r>
              <a:rPr lang="en-US" altLang="ja-JP" dirty="0" smtClean="0"/>
              <a:t>oblate, </a:t>
            </a:r>
          </a:p>
          <a:p>
            <a:r>
              <a:rPr lang="en-US" altLang="ja-JP" dirty="0" err="1" smtClean="0"/>
              <a:t>t</a:t>
            </a:r>
            <a:r>
              <a:rPr kumimoji="1" lang="en-US" altLang="ja-JP" dirty="0" err="1" smtClean="0"/>
              <a:t>riaxiality</a:t>
            </a:r>
            <a:r>
              <a:rPr kumimoji="1" lang="en-US" altLang="ja-JP" dirty="0" smtClean="0"/>
              <a:t>, or E(5)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- all “-like” -</a:t>
            </a:r>
            <a:endParaRPr lang="en-US" altLang="ja-JP" dirty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07102171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89233" y="2256205"/>
            <a:ext cx="40719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/>
              <a:t>E N D</a:t>
            </a:r>
          </a:p>
          <a:p>
            <a:pPr algn="ctr"/>
            <a:endParaRPr lang="en-US" altLang="ja-JP" dirty="0"/>
          </a:p>
          <a:p>
            <a:pPr algn="ctr"/>
            <a:r>
              <a:rPr kumimoji="1" lang="en-US" altLang="ja-JP" dirty="0" smtClean="0"/>
              <a:t>collaborators in main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874630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"/>
          <p:cNvSpPr txBox="1">
            <a:spLocks noChangeArrowheads="1"/>
          </p:cNvSpPr>
          <p:nvPr/>
        </p:nvSpPr>
        <p:spPr bwMode="auto">
          <a:xfrm>
            <a:off x="635000" y="0"/>
            <a:ext cx="13954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200"/>
              <a:t>Summary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0572" y="419186"/>
            <a:ext cx="850658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ja-JP" sz="2000" dirty="0" smtClean="0">
                <a:solidFill>
                  <a:schemeClr val="tx1"/>
                </a:solidFill>
              </a:rPr>
              <a:t>Shell evolution driven by nuclear forces, particularly tensor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force, produces many features  -&gt; </a:t>
            </a:r>
            <a:r>
              <a:rPr lang="en-US" altLang="ja-JP" sz="2000" dirty="0" smtClean="0">
                <a:solidFill>
                  <a:srgbClr val="FF42F5"/>
                </a:solidFill>
              </a:rPr>
              <a:t>Type I Shell Evolution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     </a:t>
            </a:r>
            <a:r>
              <a:rPr lang="en-US" altLang="ja-JP" sz="1800" dirty="0" smtClean="0">
                <a:solidFill>
                  <a:schemeClr val="tx1"/>
                </a:solidFill>
              </a:rPr>
              <a:t>Ex. : N=32, 34 </a:t>
            </a:r>
            <a:r>
              <a:rPr lang="en-US" altLang="ja-JP" sz="1800" dirty="0" err="1" smtClean="0">
                <a:solidFill>
                  <a:schemeClr val="tx1"/>
                </a:solidFill>
              </a:rPr>
              <a:t>magicity</a:t>
            </a:r>
            <a:endParaRPr lang="en-US" altLang="ja-JP" sz="1800" dirty="0" smtClean="0">
              <a:solidFill>
                <a:schemeClr val="tx1"/>
              </a:solidFill>
            </a:endParaRPr>
          </a:p>
          <a:p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rgbClr val="FF42F5"/>
                </a:solidFill>
              </a:rPr>
              <a:t>2.   Type </a:t>
            </a:r>
            <a:r>
              <a:rPr lang="en-US" altLang="ja-JP" sz="2000" dirty="0">
                <a:solidFill>
                  <a:srgbClr val="FF42F5"/>
                </a:solidFill>
              </a:rPr>
              <a:t>II shell evolution </a:t>
            </a:r>
            <a:r>
              <a:rPr lang="en-US" altLang="ja-JP" sz="2000" dirty="0">
                <a:solidFill>
                  <a:schemeClr val="tx1"/>
                </a:solidFill>
              </a:rPr>
              <a:t>has been introduced; </a:t>
            </a:r>
          </a:p>
          <a:p>
            <a:r>
              <a:rPr lang="en-US" altLang="ja-JP" sz="2000" i="1" dirty="0">
                <a:solidFill>
                  <a:schemeClr val="tx1"/>
                </a:solidFill>
              </a:rPr>
              <a:t>      shell evolution inside the same nucleus working coherently with </a:t>
            </a:r>
          </a:p>
          <a:p>
            <a:r>
              <a:rPr lang="en-US" altLang="ja-JP" sz="2000" i="1" dirty="0">
                <a:solidFill>
                  <a:schemeClr val="tx1"/>
                </a:solidFill>
              </a:rPr>
              <a:t>      strong deformation</a:t>
            </a:r>
            <a:r>
              <a:rPr lang="en-US" altLang="ja-JP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       </a:t>
            </a:r>
            <a:r>
              <a:rPr lang="en-US" altLang="ja-JP" sz="1800" dirty="0">
                <a:solidFill>
                  <a:schemeClr val="tx1"/>
                </a:solidFill>
              </a:rPr>
              <a:t>It stabilizes isolated local deformed minimum on PES, enhancing shape </a:t>
            </a:r>
          </a:p>
          <a:p>
            <a:r>
              <a:rPr lang="en-US" altLang="ja-JP" sz="1800" dirty="0">
                <a:solidFill>
                  <a:schemeClr val="tx1"/>
                </a:solidFill>
              </a:rPr>
              <a:t>         coexistence.    Ex. Second 0+ and 2+ of </a:t>
            </a:r>
            <a:r>
              <a:rPr lang="en-US" altLang="ja-JP" sz="1800" baseline="30000" dirty="0">
                <a:solidFill>
                  <a:schemeClr val="tx1"/>
                </a:solidFill>
              </a:rPr>
              <a:t>70</a:t>
            </a:r>
            <a:r>
              <a:rPr lang="en-US" altLang="ja-JP" sz="1800" dirty="0">
                <a:solidFill>
                  <a:schemeClr val="tx1"/>
                </a:solidFill>
              </a:rPr>
              <a:t>Ni below 2 </a:t>
            </a:r>
            <a:r>
              <a:rPr lang="en-US" altLang="ja-JP" sz="1800" dirty="0" smtClean="0">
                <a:solidFill>
                  <a:schemeClr val="tx1"/>
                </a:solidFill>
              </a:rPr>
              <a:t>MeV</a:t>
            </a:r>
          </a:p>
          <a:p>
            <a:endParaRPr lang="en-US" altLang="ja-JP" sz="1800" dirty="0">
              <a:solidFill>
                <a:schemeClr val="tx1"/>
              </a:solidFill>
            </a:endParaRP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Tensor force itself may not change the shape, but it changes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single-particle levels around Fermi surface of </a:t>
            </a:r>
            <a:r>
              <a:rPr lang="en-US" altLang="ja-JP" sz="2000" dirty="0" smtClean="0">
                <a:solidFill>
                  <a:srgbClr val="0D15FF"/>
                </a:solidFill>
              </a:rPr>
              <a:t>a given nucleus</a:t>
            </a:r>
            <a:r>
              <a:rPr lang="en-US" altLang="ja-JP" sz="20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which may be interpreted as </a:t>
            </a:r>
            <a:r>
              <a:rPr lang="en-US" altLang="ja-JP" sz="2000" dirty="0" smtClean="0">
                <a:solidFill>
                  <a:srgbClr val="FF6600"/>
                </a:solidFill>
              </a:rPr>
              <a:t>dual quantum liquids </a:t>
            </a:r>
            <a:r>
              <a:rPr lang="en-US" altLang="ja-JP" sz="2000" dirty="0" smtClean="0">
                <a:solidFill>
                  <a:srgbClr val="0000FF"/>
                </a:solidFill>
              </a:rPr>
              <a:t>(different SPEs 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 due to nuclear forces and proton/neutron composition) </a:t>
            </a:r>
            <a:r>
              <a:rPr lang="en-US" altLang="ja-JP" sz="2000" dirty="0" smtClean="0">
                <a:solidFill>
                  <a:schemeClr val="tx1"/>
                </a:solidFill>
              </a:rPr>
              <a:t>. </a:t>
            </a:r>
            <a:r>
              <a:rPr lang="en-US" altLang="ja-JP" sz="2000" dirty="0" smtClean="0">
                <a:solidFill>
                  <a:srgbClr val="0000FF"/>
                </a:solidFill>
              </a:rPr>
              <a:t> </a:t>
            </a:r>
          </a:p>
          <a:p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3.   Computational progress by </a:t>
            </a:r>
            <a:r>
              <a:rPr lang="en-US" altLang="ja-JP" sz="2000" dirty="0" smtClean="0">
                <a:solidFill>
                  <a:srgbClr val="15B219"/>
                </a:solidFill>
              </a:rPr>
              <a:t>Advanced Monte Carlo Shell Model 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     both in the scale of the computation but also in the </a:t>
            </a:r>
            <a:r>
              <a:rPr lang="en-US" altLang="ja-JP" sz="2000" dirty="0" smtClean="0">
                <a:solidFill>
                  <a:srgbClr val="0D15FF"/>
                </a:solidFill>
              </a:rPr>
              <a:t>insights</a:t>
            </a:r>
            <a:r>
              <a:rPr lang="en-US" altLang="ja-JP" sz="2000" dirty="0" smtClean="0">
                <a:solidFill>
                  <a:schemeClr val="tx1"/>
                </a:solidFill>
              </a:rPr>
              <a:t>.</a:t>
            </a:r>
          </a:p>
          <a:p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4.   Exotic Ni isotopes show </a:t>
            </a:r>
            <a:r>
              <a:rPr lang="en-US" altLang="ja-JP" sz="2000" dirty="0" smtClean="0">
                <a:solidFill>
                  <a:srgbClr val="FF6600"/>
                </a:solidFill>
              </a:rPr>
              <a:t>rapid changes </a:t>
            </a:r>
            <a:r>
              <a:rPr lang="en-US" altLang="ja-JP" sz="2000" dirty="0" smtClean="0">
                <a:solidFill>
                  <a:schemeClr val="tx1"/>
                </a:solidFill>
              </a:rPr>
              <a:t>from spherical-deformed</a:t>
            </a:r>
          </a:p>
          <a:p>
            <a:r>
              <a:rPr kumimoji="1" lang="en-US" altLang="ja-JP" sz="2000" dirty="0">
                <a:solidFill>
                  <a:schemeClr val="tx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     shape coexistence to gamma-soft to doubly magic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76426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70" y="5373802"/>
            <a:ext cx="5035178" cy="84345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501" y="239059"/>
            <a:ext cx="9680736" cy="5079759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>
          <a:xfrm>
            <a:off x="3974354" y="4497296"/>
            <a:ext cx="209176" cy="20917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3992282" y="3304989"/>
            <a:ext cx="209176" cy="20917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442448" y="2785037"/>
            <a:ext cx="209176" cy="20917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endCxn id="4" idx="5"/>
          </p:cNvCxnSpPr>
          <p:nvPr/>
        </p:nvCxnSpPr>
        <p:spPr>
          <a:xfrm flipH="1" flipV="1">
            <a:off x="4152897" y="4675839"/>
            <a:ext cx="493809" cy="643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7476565" y="3068918"/>
            <a:ext cx="209176" cy="209176"/>
          </a:xfrm>
          <a:prstGeom prst="ellipse">
            <a:avLst/>
          </a:prstGeom>
          <a:noFill/>
          <a:ln w="190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000376" y="3042024"/>
            <a:ext cx="209176" cy="209176"/>
          </a:xfrm>
          <a:prstGeom prst="ellipse">
            <a:avLst/>
          </a:prstGeom>
          <a:noFill/>
          <a:ln w="190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509247" y="2955365"/>
            <a:ext cx="209176" cy="209176"/>
          </a:xfrm>
          <a:prstGeom prst="ellipse">
            <a:avLst/>
          </a:prstGeom>
          <a:noFill/>
          <a:ln w="190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57891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6255724" y="4162420"/>
            <a:ext cx="2198912" cy="681979"/>
          </a:xfrm>
          <a:prstGeom prst="rect">
            <a:avLst/>
          </a:prstGeom>
          <a:solidFill>
            <a:srgbClr val="FFF7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974531" y="5184932"/>
            <a:ext cx="647204" cy="305714"/>
          </a:xfrm>
          <a:prstGeom prst="rect">
            <a:avLst/>
          </a:prstGeom>
          <a:solidFill>
            <a:srgbClr val="FFF7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98970" y="4314364"/>
            <a:ext cx="458596" cy="305714"/>
          </a:xfrm>
          <a:prstGeom prst="rect">
            <a:avLst/>
          </a:prstGeom>
          <a:solidFill>
            <a:srgbClr val="FFF7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12636" y="411461"/>
            <a:ext cx="3364097" cy="5232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i="1" dirty="0" smtClean="0">
                <a:solidFill>
                  <a:srgbClr val="5F15FF"/>
                </a:solidFill>
              </a:rPr>
              <a:t>shape coexistence 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940217" y="1305165"/>
            <a:ext cx="3668770" cy="4743376"/>
            <a:chOff x="5173908" y="1138885"/>
            <a:chExt cx="3970092" cy="493317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3908" y="1138885"/>
              <a:ext cx="3970092" cy="3708647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223712" y="5148729"/>
              <a:ext cx="23642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kumimoji="1" lang="en-US" altLang="ja-JP" sz="1800" b="1" baseline="300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186</a:t>
              </a:r>
              <a:r>
                <a:rPr kumimoji="1" lang="en-US" altLang="ja-JP" sz="1800" b="1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Pb</a:t>
              </a:r>
              <a:r>
                <a:rPr kumimoji="1"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  </a:t>
              </a:r>
            </a:p>
            <a:p>
              <a:r>
                <a:rPr kumimoji="1"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A.N. Andreyev </a:t>
              </a:r>
              <a:r>
                <a:rPr kumimoji="1" lang="en-US" altLang="ja-JP" sz="1800" i="1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et al.</a:t>
              </a:r>
              <a:r>
                <a:rPr kumimoji="1"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, </a:t>
              </a:r>
            </a:p>
            <a:p>
              <a:r>
                <a:rPr kumimoji="1"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Nature </a:t>
              </a:r>
              <a:r>
                <a:rPr lang="en-US" altLang="ja-JP" sz="1800" b="1" dirty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405</a:t>
              </a:r>
              <a:r>
                <a:rPr lang="en-US" altLang="ja-JP" sz="1800" dirty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en-US" altLang="ja-JP" sz="1800" dirty="0" smtClean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430 (2000</a:t>
              </a:r>
              <a:r>
                <a:rPr lang="en-US" altLang="ja-JP" sz="1800" dirty="0">
                  <a:solidFill>
                    <a:schemeClr val="tx2">
                      <a:lumMod val="75000"/>
                    </a:schemeClr>
                  </a:solidFill>
                  <a:latin typeface="Times New Roman"/>
                  <a:cs typeface="Times New Roman"/>
                </a:rPr>
                <a:t>)</a:t>
              </a:r>
              <a:endParaRPr kumimoji="1" lang="ja-JP" altLang="en-US" sz="18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40000">
            <a:off x="450571" y="2001443"/>
            <a:ext cx="1131649" cy="218129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6825" y="4290517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ja-JP" sz="1800" b="1" baseline="30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16</a:t>
            </a:r>
            <a:r>
              <a:rPr lang="en-US" altLang="ja-JP" sz="18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</a:t>
            </a:r>
            <a:r>
              <a:rPr kumimoji="1" lang="en-US" altLang="ja-JP" sz="1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</a:p>
          <a:p>
            <a:r>
              <a:rPr kumimoji="1" lang="en-US" altLang="ja-JP" sz="1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H. Morinaga</a:t>
            </a:r>
          </a:p>
          <a:p>
            <a:r>
              <a:rPr lang="en-US" altLang="ja-JP" sz="18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(1956)</a:t>
            </a:r>
            <a:endParaRPr kumimoji="1" lang="ja-JP" altLang="en-US" sz="18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5632503" y="1916594"/>
            <a:ext cx="3387927" cy="3836399"/>
            <a:chOff x="1551536" y="1987145"/>
            <a:chExt cx="3835400" cy="410683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4511" y="1987145"/>
              <a:ext cx="1983831" cy="2318315"/>
            </a:xfrm>
            <a:prstGeom prst="rect">
              <a:avLst/>
            </a:prstGeom>
          </p:spPr>
        </p:pic>
        <p:grpSp>
          <p:nvGrpSpPr>
            <p:cNvPr id="2" name="図形グループ 1"/>
            <p:cNvGrpSpPr/>
            <p:nvPr/>
          </p:nvGrpSpPr>
          <p:grpSpPr>
            <a:xfrm>
              <a:off x="1551536" y="5309709"/>
              <a:ext cx="3835400" cy="784274"/>
              <a:chOff x="1657366" y="5450808"/>
              <a:chExt cx="3835400" cy="784274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7366" y="5450808"/>
                <a:ext cx="3835400" cy="241300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6599" y="5645648"/>
                <a:ext cx="2989336" cy="333759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0116" y="5966184"/>
                <a:ext cx="1197724" cy="253636"/>
              </a:xfrm>
              <a:prstGeom prst="rect">
                <a:avLst/>
              </a:prstGeom>
            </p:spPr>
          </p:pic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09977" y="5908528"/>
                <a:ext cx="1490788" cy="326554"/>
              </a:xfrm>
              <a:prstGeom prst="rect">
                <a:avLst/>
              </a:prstGeom>
            </p:spPr>
          </p:pic>
        </p:grpSp>
        <p:sp>
          <p:nvSpPr>
            <p:cNvPr id="3" name="テキスト ボックス 2"/>
            <p:cNvSpPr txBox="1"/>
            <p:nvPr/>
          </p:nvSpPr>
          <p:spPr>
            <a:xfrm>
              <a:off x="2245946" y="4397586"/>
              <a:ext cx="225347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chemeClr val="tx1"/>
                  </a:solidFill>
                </a:rPr>
                <a:t>Island of Inversion</a:t>
              </a: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    (Z=10~12, N=20)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39525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674"/>
            <a:ext cx="9144000" cy="375313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8271" y="5477422"/>
            <a:ext cx="325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kumimoji="1" lang="en-US" altLang="ja-JP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lso by </a:t>
            </a:r>
            <a:r>
              <a:rPr kumimoji="1" lang="en-US" altLang="ja-JP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Suchyta</a:t>
            </a:r>
            <a:r>
              <a:rPr kumimoji="1" lang="en-US" altLang="ja-JP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al</a:t>
            </a:r>
            <a:r>
              <a:rPr kumimoji="1" lang="en-US" altLang="ja-JP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(2013)</a:t>
            </a:r>
            <a:endParaRPr kumimoji="1" lang="ja-JP" alt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257260" y="3399337"/>
            <a:ext cx="410534" cy="3848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7261" y="500280"/>
            <a:ext cx="37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Very recent paper shows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60752" y="5412426"/>
            <a:ext cx="2533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Calc. by Strasbourg</a:t>
            </a:r>
          </a:p>
          <a:p>
            <a:r>
              <a:rPr lang="en-US" altLang="ja-JP" sz="2000" dirty="0"/>
              <a:t>t</a:t>
            </a:r>
            <a:r>
              <a:rPr lang="en-US" altLang="ja-JP" sz="2000" dirty="0" smtClean="0"/>
              <a:t>heory group</a:t>
            </a:r>
            <a:endParaRPr kumimoji="1" lang="ja-JP" altLang="en-US" sz="2000" dirty="0"/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7249853" y="5017898"/>
            <a:ext cx="86307" cy="394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1183649" y="3801780"/>
            <a:ext cx="201721" cy="1610646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2490595" y="2811008"/>
            <a:ext cx="283583" cy="297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45319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806934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4159623" y="3263153"/>
            <a:ext cx="209176" cy="20917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452471" y="3406588"/>
            <a:ext cx="288364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918824" y="2405529"/>
            <a:ext cx="4169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0CE5"/>
                </a:solidFill>
              </a:rPr>
              <a:t>?</a:t>
            </a:r>
            <a:endParaRPr kumimoji="1" lang="ja-JP" altLang="en-US" sz="3200" b="1" dirty="0">
              <a:solidFill>
                <a:srgbClr val="FF0CE5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6015" y="6396335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from </a:t>
            </a:r>
            <a:r>
              <a:rPr kumimoji="1" lang="en-US" altLang="ja-JP" dirty="0" err="1" smtClean="0"/>
              <a:t>Niikura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877493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300"/>
            <a:ext cx="9144000" cy="15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25620"/>
      </p:ext>
    </p:extLst>
  </p:cSld>
  <p:clrMapOvr>
    <a:masterClrMapping/>
  </p:clrMapOvr>
  <p:transition xmlns:p14="http://schemas.microsoft.com/office/powerpoint/2010/main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es3d_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18" y="690424"/>
            <a:ext cx="6020433" cy="55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205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ig1_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1" y="1128836"/>
            <a:ext cx="4900448" cy="5195212"/>
          </a:xfrm>
          <a:prstGeom prst="rect">
            <a:avLst/>
          </a:prstGeom>
        </p:spPr>
      </p:pic>
      <p:pic>
        <p:nvPicPr>
          <p:cNvPr id="3" name="図 2" descr="fig1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31" y="1265718"/>
            <a:ext cx="1492846" cy="20757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2580" y="423314"/>
            <a:ext cx="664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Yrast</a:t>
            </a:r>
            <a:r>
              <a:rPr kumimoji="1" lang="en-US" altLang="ja-JP" dirty="0" smtClean="0"/>
              <a:t> and </a:t>
            </a:r>
            <a:r>
              <a:rPr lang="en-US" altLang="ja-JP" dirty="0" err="1" smtClean="0"/>
              <a:t>Y</a:t>
            </a:r>
            <a:r>
              <a:rPr kumimoji="1" lang="en-US" altLang="ja-JP" dirty="0" err="1" smtClean="0"/>
              <a:t>rare</a:t>
            </a:r>
            <a:r>
              <a:rPr kumimoji="1" lang="en-US" altLang="ja-JP" dirty="0" smtClean="0"/>
              <a:t> levels of heavier Ni isotopes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656993" y="2817307"/>
            <a:ext cx="693542" cy="690283"/>
          </a:xfrm>
          <a:prstGeom prst="ellipse">
            <a:avLst/>
          </a:prstGeom>
          <a:noFill/>
          <a:ln w="28575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5362599" y="3283887"/>
            <a:ext cx="1064822" cy="936421"/>
          </a:xfrm>
          <a:prstGeom prst="straightConnector1">
            <a:avLst/>
          </a:prstGeom>
          <a:ln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189217" y="4241527"/>
            <a:ext cx="1454244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unstable </a:t>
            </a:r>
            <a:endParaRPr kumimoji="1"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12667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ni78_2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0" y="2327584"/>
            <a:ext cx="3102719" cy="2275682"/>
          </a:xfrm>
          <a:prstGeom prst="rect">
            <a:avLst/>
          </a:prstGeom>
        </p:spPr>
      </p:pic>
      <p:pic>
        <p:nvPicPr>
          <p:cNvPr id="5" name="図 4" descr="ni78_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22" y="245317"/>
            <a:ext cx="3078461" cy="2308846"/>
          </a:xfrm>
          <a:prstGeom prst="rect">
            <a:avLst/>
          </a:prstGeom>
        </p:spPr>
      </p:pic>
      <p:pic>
        <p:nvPicPr>
          <p:cNvPr id="3" name="図 2" descr="ni78_2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1" y="2276939"/>
            <a:ext cx="3102719" cy="2327039"/>
          </a:xfrm>
          <a:prstGeom prst="rect">
            <a:avLst/>
          </a:prstGeom>
        </p:spPr>
      </p:pic>
      <p:pic>
        <p:nvPicPr>
          <p:cNvPr id="2" name="図 1" descr="ni78_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2" y="245317"/>
            <a:ext cx="3117150" cy="2337862"/>
          </a:xfrm>
          <a:prstGeom prst="rect">
            <a:avLst/>
          </a:prstGeom>
        </p:spPr>
      </p:pic>
      <p:pic>
        <p:nvPicPr>
          <p:cNvPr id="34" name="図 33" descr="ni76_0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23" y="4495741"/>
            <a:ext cx="2913983" cy="2185488"/>
          </a:xfrm>
          <a:prstGeom prst="rect">
            <a:avLst/>
          </a:prstGeom>
        </p:spPr>
      </p:pic>
      <p:pic>
        <p:nvPicPr>
          <p:cNvPr id="33" name="図 32" descr="ni76_0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3" y="4473393"/>
            <a:ext cx="2924541" cy="2193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09492" y="248787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78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3862" y="5162120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77700" y="5143281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4596" y="242603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664" y="2561703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2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3670" y="4648632"/>
            <a:ext cx="612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76</a:t>
            </a:r>
            <a:r>
              <a:rPr kumimoji="1" lang="en-US" altLang="ja-JP" sz="2000" dirty="0" smtClean="0">
                <a:latin typeface="Times New Roman"/>
                <a:cs typeface="Times New Roman"/>
              </a:rPr>
              <a:t>Ni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7056" y="619829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1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93404" y="2374184"/>
            <a:ext cx="1931689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weak oblate or  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29610" y="391984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kumimoji="1" lang="en-US" altLang="ja-JP" sz="2000" baseline="-25000" dirty="0" smtClean="0">
                <a:latin typeface="Times New Roman"/>
                <a:cs typeface="Times New Roman"/>
              </a:rPr>
              <a:t>2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4" name="図 3" descr="ni78_0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4" y="284630"/>
            <a:ext cx="3062926" cy="229719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396823" y="427475"/>
            <a:ext cx="494830" cy="400110"/>
          </a:xfrm>
          <a:prstGeom prst="rect">
            <a:avLst/>
          </a:prstGeom>
          <a:solidFill>
            <a:srgbClr val="B6FF1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/>
                <a:cs typeface="Times New Roman"/>
              </a:rPr>
              <a:t>0</a:t>
            </a:r>
            <a:r>
              <a:rPr kumimoji="1" lang="en-US" altLang="ja-JP" sz="2000" baseline="30000" dirty="0" smtClean="0">
                <a:latin typeface="Times New Roman"/>
                <a:cs typeface="Times New Roman"/>
              </a:rPr>
              <a:t>+</a:t>
            </a:r>
            <a:r>
              <a:rPr lang="en-US" altLang="ja-JP" sz="2000" baseline="-25000" dirty="0">
                <a:latin typeface="Times New Roman"/>
                <a:cs typeface="Times New Roman"/>
              </a:rPr>
              <a:t>3</a:t>
            </a:r>
            <a:endParaRPr kumimoji="1" lang="ja-JP" alt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62110" y="914400"/>
            <a:ext cx="2171262" cy="707886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</a:t>
            </a:r>
            <a:r>
              <a:rPr lang="en-US" altLang="ja-JP" sz="2000" dirty="0" smtClean="0"/>
              <a:t>tronger </a:t>
            </a:r>
            <a:r>
              <a:rPr lang="en-US" altLang="ja-JP" sz="2000" dirty="0" err="1" smtClean="0"/>
              <a:t>triaxial</a:t>
            </a:r>
            <a:r>
              <a:rPr lang="en-US" altLang="ja-JP" sz="2000" dirty="0" smtClean="0"/>
              <a:t> </a:t>
            </a:r>
          </a:p>
          <a:p>
            <a:r>
              <a:rPr lang="en-US" altLang="ja-JP" sz="2000" dirty="0" smtClean="0"/>
              <a:t>w/o </a:t>
            </a:r>
            <a:r>
              <a:rPr kumimoji="1" lang="en-US" altLang="ja-JP" sz="2000" dirty="0" smtClean="0"/>
              <a:t>pot. min.</a:t>
            </a:r>
            <a:endParaRPr kumimoji="1" lang="ja-JP" altLang="en-US" sz="2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11708" y="2882203"/>
            <a:ext cx="3540077" cy="400110"/>
          </a:xfrm>
          <a:prstGeom prst="rect">
            <a:avLst/>
          </a:prstGeom>
          <a:solidFill>
            <a:srgbClr val="F9A1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</a:t>
            </a:r>
            <a:r>
              <a:rPr lang="en-US" altLang="ja-JP" sz="2000" dirty="0" smtClean="0"/>
              <a:t>amma-unstable or E(5)-like 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72902" y="3247460"/>
            <a:ext cx="287109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strong tendency 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owards</a:t>
            </a:r>
          </a:p>
          <a:p>
            <a:r>
              <a:rPr lang="en-US" altLang="ja-JP" dirty="0" smtClean="0"/>
              <a:t>oblate, </a:t>
            </a:r>
          </a:p>
          <a:p>
            <a:r>
              <a:rPr lang="en-US" altLang="ja-JP" dirty="0" err="1" smtClean="0"/>
              <a:t>t</a:t>
            </a:r>
            <a:r>
              <a:rPr kumimoji="1" lang="en-US" altLang="ja-JP" dirty="0" err="1" smtClean="0"/>
              <a:t>riaxiality</a:t>
            </a:r>
            <a:r>
              <a:rPr kumimoji="1" lang="en-US" altLang="ja-JP" dirty="0" smtClean="0"/>
              <a:t>, or E(5)</a:t>
            </a:r>
          </a:p>
        </p:txBody>
      </p:sp>
    </p:spTree>
    <p:extLst>
      <p:ext uri="{BB962C8B-B14F-4D97-AF65-F5344CB8AC3E}">
        <p14:creationId xmlns:p14="http://schemas.microsoft.com/office/powerpoint/2010/main" val="44956426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ig1_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1" y="1128836"/>
            <a:ext cx="4900448" cy="5195212"/>
          </a:xfrm>
          <a:prstGeom prst="rect">
            <a:avLst/>
          </a:prstGeom>
        </p:spPr>
      </p:pic>
      <p:pic>
        <p:nvPicPr>
          <p:cNvPr id="3" name="図 2" descr="fig1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49" y="2436972"/>
            <a:ext cx="1492846" cy="20757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63371" y="201392"/>
            <a:ext cx="549200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Yrast</a:t>
            </a:r>
            <a:r>
              <a:rPr kumimoji="1" lang="en-US" altLang="ja-JP" dirty="0" smtClean="0"/>
              <a:t> and </a:t>
            </a:r>
            <a:r>
              <a:rPr lang="en-US" altLang="ja-JP" dirty="0" err="1" smtClean="0"/>
              <a:t>Y</a:t>
            </a:r>
            <a:r>
              <a:rPr kumimoji="1" lang="en-US" altLang="ja-JP" dirty="0" err="1" smtClean="0"/>
              <a:t>rare</a:t>
            </a:r>
            <a:r>
              <a:rPr kumimoji="1" lang="en-US" altLang="ja-JP" dirty="0" smtClean="0"/>
              <a:t> levels of Ni isotopes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41613" y="4681330"/>
            <a:ext cx="2343159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smtClean="0"/>
              <a:t>fixed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Hamiltonian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-&gt; all variations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64841" y="1972638"/>
            <a:ext cx="1298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chemeClr val="accent2"/>
                </a:solidFill>
              </a:rPr>
              <a:t>e</a:t>
            </a:r>
            <a:r>
              <a:rPr kumimoji="1" lang="en-US" altLang="ja-JP" dirty="0" err="1" smtClean="0">
                <a:solidFill>
                  <a:schemeClr val="accent2"/>
                </a:solidFill>
              </a:rPr>
              <a:t>xp</a:t>
            </a:r>
            <a:r>
              <a:rPr kumimoji="1" lang="en-US" altLang="ja-JP" dirty="0" smtClean="0">
                <a:solidFill>
                  <a:schemeClr val="accent2"/>
                </a:solidFill>
              </a:rPr>
              <a:t>   </a:t>
            </a:r>
            <a:r>
              <a:rPr kumimoji="1" lang="en-US" altLang="ja-JP" dirty="0" err="1" smtClean="0">
                <a:solidFill>
                  <a:schemeClr val="accent2"/>
                </a:solidFill>
              </a:rPr>
              <a:t>th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02408" y="234251"/>
            <a:ext cx="269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Tsunoda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smtClean="0"/>
              <a:t>et al</a:t>
            </a:r>
            <a:r>
              <a:rPr kumimoji="1" lang="en-US" altLang="ja-JP" sz="2000" dirty="0" smtClean="0"/>
              <a:t>. (2014)</a:t>
            </a:r>
            <a:endParaRPr kumimoji="1" lang="ja-JP" altLang="en-US" sz="2000" dirty="0"/>
          </a:p>
        </p:txBody>
      </p:sp>
      <p:sp>
        <p:nvSpPr>
          <p:cNvPr id="9" name="円/楕円 8"/>
          <p:cNvSpPr/>
          <p:nvPr/>
        </p:nvSpPr>
        <p:spPr>
          <a:xfrm>
            <a:off x="4019476" y="4919266"/>
            <a:ext cx="431539" cy="406857"/>
          </a:xfrm>
          <a:prstGeom prst="ellipse">
            <a:avLst/>
          </a:prstGeom>
          <a:solidFill>
            <a:srgbClr val="FFBFEF">
              <a:alpha val="20000"/>
            </a:srgbClr>
          </a:solidFill>
          <a:ln w="38100" cmpd="sng">
            <a:solidFill>
              <a:srgbClr val="FF42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458829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es3d_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32" y="1397216"/>
            <a:ext cx="5654213" cy="520187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685532" y="186315"/>
            <a:ext cx="592376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critical </a:t>
            </a:r>
            <a:r>
              <a:rPr lang="en-US" altLang="ja-JP" dirty="0" smtClean="0">
                <a:solidFill>
                  <a:srgbClr val="FF0000"/>
                </a:solidFill>
              </a:rPr>
              <a:t>point and large fluctuation </a:t>
            </a:r>
            <a:endParaRPr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 smtClean="0"/>
              <a:t>- requirement for the phase transition -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085012" y="4919267"/>
            <a:ext cx="1639848" cy="83837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上下矢印 5"/>
          <p:cNvSpPr/>
          <p:nvPr/>
        </p:nvSpPr>
        <p:spPr>
          <a:xfrm>
            <a:off x="3070091" y="2243876"/>
            <a:ext cx="132027" cy="801385"/>
          </a:xfrm>
          <a:prstGeom prst="upDownArrow">
            <a:avLst/>
          </a:prstGeom>
          <a:solidFill>
            <a:srgbClr val="FF1BF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上下矢印 6"/>
          <p:cNvSpPr/>
          <p:nvPr/>
        </p:nvSpPr>
        <p:spPr>
          <a:xfrm>
            <a:off x="5996669" y="2502785"/>
            <a:ext cx="131183" cy="559257"/>
          </a:xfrm>
          <a:prstGeom prst="upDownArrow">
            <a:avLst/>
          </a:prstGeom>
          <a:solidFill>
            <a:srgbClr val="FF1BF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99171" y="5511058"/>
            <a:ext cx="168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neutron part :</a:t>
            </a:r>
          </a:p>
          <a:p>
            <a:r>
              <a:rPr kumimoji="1" lang="en-US" altLang="ja-JP" sz="1800" dirty="0" smtClean="0"/>
              <a:t>too rigid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5354112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42spe_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816225"/>
            <a:ext cx="31940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 flipH="1" flipV="1">
            <a:off x="3505200" y="3657600"/>
            <a:ext cx="927100" cy="13716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268" name="Line 18"/>
          <p:cNvSpPr>
            <a:spLocks noChangeShapeType="1"/>
          </p:cNvSpPr>
          <p:nvPr/>
        </p:nvSpPr>
        <p:spPr bwMode="auto">
          <a:xfrm flipV="1">
            <a:off x="1604963" y="4962525"/>
            <a:ext cx="152400" cy="636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269" name="Line 19"/>
          <p:cNvSpPr>
            <a:spLocks noChangeShapeType="1"/>
          </p:cNvSpPr>
          <p:nvPr/>
        </p:nvSpPr>
        <p:spPr bwMode="auto">
          <a:xfrm>
            <a:off x="2768600" y="4089400"/>
            <a:ext cx="0" cy="3937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270" name="Text Box 20"/>
          <p:cNvSpPr txBox="1">
            <a:spLocks noChangeArrowheads="1"/>
          </p:cNvSpPr>
          <p:nvPr/>
        </p:nvSpPr>
        <p:spPr bwMode="auto">
          <a:xfrm>
            <a:off x="920750" y="2886075"/>
            <a:ext cx="3281363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/>
              <a:t>Potential Energy Surface</a:t>
            </a:r>
          </a:p>
        </p:txBody>
      </p:sp>
      <p:pic>
        <p:nvPicPr>
          <p:cNvPr id="11271" name="Picture 23" descr="si_sy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91" y="1236438"/>
            <a:ext cx="3124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正方形/長方形 52"/>
          <p:cNvSpPr/>
          <p:nvPr/>
        </p:nvSpPr>
        <p:spPr>
          <a:xfrm>
            <a:off x="0" y="0"/>
            <a:ext cx="3948113" cy="2813050"/>
          </a:xfrm>
          <a:prstGeom prst="rect">
            <a:avLst/>
          </a:prstGeom>
          <a:solidFill>
            <a:srgbClr val="FFCC66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1274" name="Text Box 31"/>
          <p:cNvSpPr txBox="1">
            <a:spLocks noChangeArrowheads="1"/>
          </p:cNvSpPr>
          <p:nvPr/>
        </p:nvSpPr>
        <p:spPr bwMode="auto">
          <a:xfrm>
            <a:off x="47625" y="1427163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tx1"/>
                </a:solidFill>
              </a:rPr>
              <a:t>s</a:t>
            </a:r>
            <a:r>
              <a:rPr lang="en-US" altLang="ja-JP" sz="2800" baseline="-2500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1275" name="Text Box 3"/>
          <p:cNvSpPr txBox="1">
            <a:spLocks noChangeArrowheads="1"/>
          </p:cNvSpPr>
          <p:nvPr/>
        </p:nvSpPr>
        <p:spPr bwMode="auto">
          <a:xfrm>
            <a:off x="547688" y="2286000"/>
            <a:ext cx="106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latin typeface="Times New Roman" charset="0"/>
              </a:rPr>
              <a:t>proton</a:t>
            </a:r>
          </a:p>
        </p:txBody>
      </p:sp>
      <p:sp>
        <p:nvSpPr>
          <p:cNvPr id="11276" name="Text Box 4"/>
          <p:cNvSpPr txBox="1">
            <a:spLocks noChangeArrowheads="1"/>
          </p:cNvSpPr>
          <p:nvPr/>
        </p:nvSpPr>
        <p:spPr bwMode="auto">
          <a:xfrm>
            <a:off x="2646363" y="1181100"/>
            <a:ext cx="121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latin typeface="Times New Roman" charset="0"/>
              </a:rPr>
              <a:t>neutron</a:t>
            </a:r>
          </a:p>
        </p:txBody>
      </p:sp>
      <p:sp>
        <p:nvSpPr>
          <p:cNvPr id="11277" name="Line 6"/>
          <p:cNvSpPr>
            <a:spLocks noChangeShapeType="1"/>
          </p:cNvSpPr>
          <p:nvPr/>
        </p:nvSpPr>
        <p:spPr bwMode="auto">
          <a:xfrm>
            <a:off x="790575" y="2174875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11278" name="Line 8"/>
          <p:cNvSpPr>
            <a:spLocks noChangeShapeType="1"/>
          </p:cNvSpPr>
          <p:nvPr/>
        </p:nvSpPr>
        <p:spPr bwMode="auto">
          <a:xfrm>
            <a:off x="2238375" y="792163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11279" name="Text Box 9"/>
          <p:cNvSpPr txBox="1">
            <a:spLocks noChangeArrowheads="1"/>
          </p:cNvSpPr>
          <p:nvPr/>
        </p:nvSpPr>
        <p:spPr bwMode="auto">
          <a:xfrm>
            <a:off x="3127375" y="777875"/>
            <a:ext cx="76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f</a:t>
            </a:r>
            <a:r>
              <a:rPr lang="en-US" altLang="ja-JP" sz="2800" baseline="-25000"/>
              <a:t>7/2</a:t>
            </a:r>
          </a:p>
        </p:txBody>
      </p:sp>
      <p:sp>
        <p:nvSpPr>
          <p:cNvPr id="11280" name="Text Box 10"/>
          <p:cNvSpPr txBox="1">
            <a:spLocks noChangeArrowheads="1"/>
          </p:cNvSpPr>
          <p:nvPr/>
        </p:nvSpPr>
        <p:spPr bwMode="auto">
          <a:xfrm>
            <a:off x="0" y="976313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d</a:t>
            </a:r>
            <a:r>
              <a:rPr lang="en-US" altLang="ja-JP" sz="2800" baseline="-25000"/>
              <a:t>3/2</a:t>
            </a:r>
          </a:p>
        </p:txBody>
      </p:sp>
      <p:sp>
        <p:nvSpPr>
          <p:cNvPr id="11281" name="Text Box 11"/>
          <p:cNvSpPr txBox="1">
            <a:spLocks noChangeArrowheads="1"/>
          </p:cNvSpPr>
          <p:nvPr/>
        </p:nvSpPr>
        <p:spPr bwMode="auto">
          <a:xfrm>
            <a:off x="25400" y="1919288"/>
            <a:ext cx="1000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d</a:t>
            </a:r>
            <a:r>
              <a:rPr lang="en-US" altLang="ja-JP" sz="2800" baseline="-25000"/>
              <a:t>5/2</a:t>
            </a:r>
          </a:p>
        </p:txBody>
      </p:sp>
      <p:sp>
        <p:nvSpPr>
          <p:cNvPr id="11282" name="AutoShape 29"/>
          <p:cNvSpPr>
            <a:spLocks noChangeArrowheads="1"/>
          </p:cNvSpPr>
          <p:nvPr/>
        </p:nvSpPr>
        <p:spPr bwMode="auto">
          <a:xfrm>
            <a:off x="1052513" y="1387475"/>
            <a:ext cx="384175" cy="2524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/>
          </a:p>
        </p:txBody>
      </p:sp>
      <p:sp>
        <p:nvSpPr>
          <p:cNvPr id="11283" name="Line 30"/>
          <p:cNvSpPr>
            <a:spLocks noChangeShapeType="1"/>
          </p:cNvSpPr>
          <p:nvPr/>
        </p:nvSpPr>
        <p:spPr bwMode="auto">
          <a:xfrm>
            <a:off x="755650" y="1717675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11284" name="Line 32"/>
          <p:cNvSpPr>
            <a:spLocks noChangeShapeType="1"/>
          </p:cNvSpPr>
          <p:nvPr/>
        </p:nvSpPr>
        <p:spPr bwMode="auto">
          <a:xfrm flipH="1" flipV="1">
            <a:off x="4054475" y="3573463"/>
            <a:ext cx="698500" cy="9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286" name="Text Box 35"/>
          <p:cNvSpPr txBox="1">
            <a:spLocks noChangeArrowheads="1"/>
          </p:cNvSpPr>
          <p:nvPr/>
        </p:nvSpPr>
        <p:spPr bwMode="auto">
          <a:xfrm>
            <a:off x="4733925" y="3441700"/>
            <a:ext cx="676275" cy="466725"/>
          </a:xfrm>
          <a:prstGeom prst="rect">
            <a:avLst/>
          </a:prstGeom>
          <a:solidFill>
            <a:srgbClr val="FFCCFF">
              <a:alpha val="7999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full</a:t>
            </a:r>
          </a:p>
        </p:txBody>
      </p:sp>
      <p:sp>
        <p:nvSpPr>
          <p:cNvPr id="11287" name="Line 36"/>
          <p:cNvSpPr>
            <a:spLocks noChangeShapeType="1"/>
          </p:cNvSpPr>
          <p:nvPr/>
        </p:nvSpPr>
        <p:spPr bwMode="auto">
          <a:xfrm flipV="1">
            <a:off x="7086600" y="4186238"/>
            <a:ext cx="642938" cy="881062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11289" name="グループ化 115"/>
          <p:cNvGrpSpPr>
            <a:grpSpLocks/>
          </p:cNvGrpSpPr>
          <p:nvPr/>
        </p:nvGrpSpPr>
        <p:grpSpPr bwMode="auto">
          <a:xfrm>
            <a:off x="0" y="5583238"/>
            <a:ext cx="2327275" cy="817562"/>
            <a:chOff x="0" y="5583382"/>
            <a:chExt cx="2327564" cy="817418"/>
          </a:xfrm>
        </p:grpSpPr>
        <p:sp>
          <p:nvSpPr>
            <p:cNvPr id="115" name="円/楕円 114"/>
            <p:cNvSpPr/>
            <p:nvPr/>
          </p:nvSpPr>
          <p:spPr>
            <a:xfrm>
              <a:off x="0" y="5583382"/>
              <a:ext cx="2327564" cy="817418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349" name="Text Box 40"/>
            <p:cNvSpPr txBox="1">
              <a:spLocks noChangeArrowheads="1"/>
            </p:cNvSpPr>
            <p:nvPr/>
          </p:nvSpPr>
          <p:spPr bwMode="auto">
            <a:xfrm>
              <a:off x="298450" y="5667375"/>
              <a:ext cx="19589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b="1">
                  <a:solidFill>
                    <a:srgbClr val="FF0000"/>
                  </a:solidFill>
                </a:rPr>
                <a:t>Strong oblate</a:t>
              </a:r>
            </a:p>
            <a:p>
              <a:pPr eaLnBrk="1" hangingPunct="1"/>
              <a:r>
                <a:rPr lang="en-US" altLang="ja-JP" sz="2000" b="1">
                  <a:solidFill>
                    <a:srgbClr val="FF0000"/>
                  </a:solidFill>
                </a:rPr>
                <a:t>Deformation</a:t>
              </a:r>
            </a:p>
          </p:txBody>
        </p:sp>
      </p:grpSp>
      <p:sp>
        <p:nvSpPr>
          <p:cNvPr id="11290" name="Text Box 25"/>
          <p:cNvSpPr txBox="1">
            <a:spLocks noChangeArrowheads="1"/>
          </p:cNvSpPr>
          <p:nvPr/>
        </p:nvSpPr>
        <p:spPr bwMode="auto">
          <a:xfrm>
            <a:off x="6066014" y="0"/>
            <a:ext cx="3077986" cy="584776"/>
          </a:xfrm>
          <a:prstGeom prst="rect">
            <a:avLst/>
          </a:prstGeom>
          <a:solidFill>
            <a:srgbClr val="FFCC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 err="1">
                <a:solidFill>
                  <a:srgbClr val="663300"/>
                </a:solidFill>
              </a:rPr>
              <a:t>Otsuka</a:t>
            </a:r>
            <a:r>
              <a:rPr lang="en-US" altLang="ja-JP" sz="1600" dirty="0">
                <a:solidFill>
                  <a:srgbClr val="663300"/>
                </a:solidFill>
              </a:rPr>
              <a:t>, Suzuki and </a:t>
            </a:r>
            <a:r>
              <a:rPr lang="en-US" altLang="ja-JP" sz="1600" dirty="0" err="1">
                <a:solidFill>
                  <a:srgbClr val="663300"/>
                </a:solidFill>
              </a:rPr>
              <a:t>Utsuno</a:t>
            </a:r>
            <a:r>
              <a:rPr lang="en-US" altLang="ja-JP" sz="1600" dirty="0">
                <a:solidFill>
                  <a:srgbClr val="663300"/>
                </a:solidFill>
              </a:rPr>
              <a:t>,</a:t>
            </a:r>
          </a:p>
          <a:p>
            <a:pPr eaLnBrk="1" hangingPunct="1"/>
            <a:r>
              <a:rPr lang="en-US" altLang="ja-JP" sz="1600" dirty="0" err="1">
                <a:solidFill>
                  <a:srgbClr val="663300"/>
                </a:solidFill>
              </a:rPr>
              <a:t>Nucl</a:t>
            </a:r>
            <a:r>
              <a:rPr lang="en-US" altLang="ja-JP" sz="1600" dirty="0">
                <a:solidFill>
                  <a:srgbClr val="663300"/>
                </a:solidFill>
              </a:rPr>
              <a:t>. Phys. A805, 127c (2008)</a:t>
            </a:r>
          </a:p>
        </p:txBody>
      </p:sp>
      <p:grpSp>
        <p:nvGrpSpPr>
          <p:cNvPr id="11292" name="グループ化 57"/>
          <p:cNvGrpSpPr>
            <a:grpSpLocks/>
          </p:cNvGrpSpPr>
          <p:nvPr/>
        </p:nvGrpSpPr>
        <p:grpSpPr bwMode="auto">
          <a:xfrm>
            <a:off x="3990975" y="214313"/>
            <a:ext cx="1676400" cy="879475"/>
            <a:chOff x="4451684" y="1900989"/>
            <a:chExt cx="1564105" cy="878306"/>
          </a:xfrm>
        </p:grpSpPr>
        <p:sp>
          <p:nvSpPr>
            <p:cNvPr id="57" name="正方形/長方形 56"/>
            <p:cNvSpPr/>
            <p:nvPr/>
          </p:nvSpPr>
          <p:spPr>
            <a:xfrm>
              <a:off x="4451684" y="1900989"/>
              <a:ext cx="1564105" cy="87830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343" name="Text Box 21"/>
            <p:cNvSpPr txBox="1">
              <a:spLocks noChangeArrowheads="1"/>
            </p:cNvSpPr>
            <p:nvPr/>
          </p:nvSpPr>
          <p:spPr bwMode="auto">
            <a:xfrm>
              <a:off x="4518693" y="2081462"/>
              <a:ext cx="14255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800" b="1" baseline="30000">
                  <a:solidFill>
                    <a:srgbClr val="003399"/>
                  </a:solidFill>
                </a:rPr>
                <a:t>42</a:t>
              </a:r>
              <a:r>
                <a:rPr lang="en-US" altLang="ja-JP" sz="2800" b="1" baseline="-25000">
                  <a:solidFill>
                    <a:srgbClr val="FF0066"/>
                  </a:solidFill>
                </a:rPr>
                <a:t>14</a:t>
              </a:r>
              <a:r>
                <a:rPr lang="en-US" altLang="ja-JP" sz="2800" b="1">
                  <a:solidFill>
                    <a:srgbClr val="003399"/>
                  </a:solidFill>
                </a:rPr>
                <a:t>Si</a:t>
              </a:r>
              <a:r>
                <a:rPr lang="en-US" altLang="ja-JP" sz="2800" b="1" baseline="-25000">
                  <a:solidFill>
                    <a:srgbClr val="FF0066"/>
                  </a:solidFill>
                </a:rPr>
                <a:t>28</a:t>
              </a:r>
            </a:p>
          </p:txBody>
        </p:sp>
      </p:grpSp>
      <p:sp>
        <p:nvSpPr>
          <p:cNvPr id="11295" name="テキスト ボックス 53"/>
          <p:cNvSpPr txBox="1">
            <a:spLocks noChangeArrowheads="1"/>
          </p:cNvSpPr>
          <p:nvPr/>
        </p:nvSpPr>
        <p:spPr bwMode="auto">
          <a:xfrm>
            <a:off x="2236788" y="6000750"/>
            <a:ext cx="3665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chemeClr val="tx1"/>
                </a:solidFill>
              </a:rPr>
              <a:t>Other calculations (RMF, Gogny)</a:t>
            </a:r>
          </a:p>
          <a:p>
            <a:pPr eaLnBrk="1" hangingPunct="1"/>
            <a:r>
              <a:rPr lang="en-US" altLang="ja-JP" sz="1800">
                <a:solidFill>
                  <a:schemeClr val="tx1"/>
                </a:solidFill>
              </a:rPr>
              <a:t>show oblate shape.</a:t>
            </a:r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11299" name="テキスト ボックス 57"/>
          <p:cNvSpPr txBox="1">
            <a:spLocks noChangeArrowheads="1"/>
          </p:cNvSpPr>
          <p:nvPr/>
        </p:nvSpPr>
        <p:spPr bwMode="auto">
          <a:xfrm>
            <a:off x="4286250" y="1100138"/>
            <a:ext cx="1166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i="1">
                <a:solidFill>
                  <a:srgbClr val="000066"/>
                </a:solidFill>
                <a:latin typeface="Times New Roman" charset="0"/>
                <a:cs typeface="Times New Roman" charset="0"/>
              </a:rPr>
              <a:t>doubly</a:t>
            </a:r>
          </a:p>
          <a:p>
            <a:pPr eaLnBrk="1" hangingPunct="1"/>
            <a:r>
              <a:rPr lang="en-US" altLang="ja-JP" i="1">
                <a:solidFill>
                  <a:srgbClr val="000066"/>
                </a:solidFill>
                <a:latin typeface="Times New Roman" charset="0"/>
                <a:cs typeface="Times New Roman" charset="0"/>
              </a:rPr>
              <a:t>magic ?</a:t>
            </a:r>
            <a:endParaRPr lang="ja-JP" altLang="en-US" i="1">
              <a:solidFill>
                <a:srgbClr val="00006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300" name="テキスト ボックス 58"/>
          <p:cNvSpPr txBox="1">
            <a:spLocks noChangeArrowheads="1"/>
          </p:cNvSpPr>
          <p:nvPr/>
        </p:nvSpPr>
        <p:spPr bwMode="auto">
          <a:xfrm>
            <a:off x="1546225" y="1771650"/>
            <a:ext cx="9445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 i="1">
                <a:solidFill>
                  <a:srgbClr val="FF0000"/>
                </a:solidFill>
                <a:cs typeface="Times New Roman" charset="0"/>
              </a:rPr>
              <a:t>Z</a:t>
            </a:r>
            <a:r>
              <a:rPr lang="en-US" altLang="ja-JP" sz="2000" b="1">
                <a:solidFill>
                  <a:srgbClr val="FF0000"/>
                </a:solidFill>
                <a:cs typeface="Times New Roman" charset="0"/>
              </a:rPr>
              <a:t> =14</a:t>
            </a:r>
            <a:endParaRPr lang="ja-JP" altLang="en-US" sz="2000" b="1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11301" name="Text Box 9"/>
          <p:cNvSpPr txBox="1">
            <a:spLocks noChangeArrowheads="1"/>
          </p:cNvSpPr>
          <p:nvPr/>
        </p:nvSpPr>
        <p:spPr bwMode="auto">
          <a:xfrm>
            <a:off x="3167063" y="0"/>
            <a:ext cx="75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p</a:t>
            </a:r>
            <a:r>
              <a:rPr lang="en-US" altLang="ja-JP" sz="2800" baseline="-25000"/>
              <a:t>3/2</a:t>
            </a:r>
          </a:p>
        </p:txBody>
      </p:sp>
      <p:sp>
        <p:nvSpPr>
          <p:cNvPr id="11302" name="AutoShape 28"/>
          <p:cNvSpPr>
            <a:spLocks noChangeArrowheads="1"/>
          </p:cNvSpPr>
          <p:nvPr/>
        </p:nvSpPr>
        <p:spPr bwMode="auto">
          <a:xfrm>
            <a:off x="2506663" y="519113"/>
            <a:ext cx="384175" cy="2778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/>
          </a:p>
        </p:txBody>
      </p:sp>
      <p:grpSp>
        <p:nvGrpSpPr>
          <p:cNvPr id="11303" name="グループ化 81"/>
          <p:cNvGrpSpPr>
            <a:grpSpLocks/>
          </p:cNvGrpSpPr>
          <p:nvPr/>
        </p:nvGrpSpPr>
        <p:grpSpPr bwMode="auto">
          <a:xfrm>
            <a:off x="1147763" y="803275"/>
            <a:ext cx="1609725" cy="1316038"/>
            <a:chOff x="4472142" y="1746417"/>
            <a:chExt cx="1349644" cy="1370112"/>
          </a:xfrm>
        </p:grpSpPr>
        <p:grpSp>
          <p:nvGrpSpPr>
            <p:cNvPr id="7" name="グループ化 75"/>
            <p:cNvGrpSpPr/>
            <p:nvPr/>
          </p:nvGrpSpPr>
          <p:grpSpPr>
            <a:xfrm rot="21194465">
              <a:off x="4472142" y="2480708"/>
              <a:ext cx="726189" cy="635821"/>
              <a:chOff x="2546361" y="1413909"/>
              <a:chExt cx="726189" cy="635821"/>
            </a:xfrm>
            <a:noFill/>
          </p:grpSpPr>
          <p:sp>
            <p:nvSpPr>
              <p:cNvPr id="77" name="フリーフォーム 76"/>
              <p:cNvSpPr/>
              <p:nvPr/>
            </p:nvSpPr>
            <p:spPr>
              <a:xfrm rot="5151835">
                <a:off x="2574070" y="1703366"/>
                <a:ext cx="318655" cy="374074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grpFill/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8" name="フリーフォーム 77"/>
              <p:cNvSpPr/>
              <p:nvPr/>
            </p:nvSpPr>
            <p:spPr>
              <a:xfrm rot="5151835">
                <a:off x="2926185" y="1386200"/>
                <a:ext cx="318655" cy="374074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grpFill/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11339" name="グループ化 78"/>
            <p:cNvGrpSpPr>
              <a:grpSpLocks/>
            </p:cNvGrpSpPr>
            <p:nvPr/>
          </p:nvGrpSpPr>
          <p:grpSpPr bwMode="auto">
            <a:xfrm rot="-405535">
              <a:off x="5095597" y="1746417"/>
              <a:ext cx="726189" cy="635821"/>
              <a:chOff x="2546361" y="1413909"/>
              <a:chExt cx="726189" cy="635821"/>
            </a:xfrm>
          </p:grpSpPr>
          <p:sp>
            <p:nvSpPr>
              <p:cNvPr id="80" name="フリーフォーム 79"/>
              <p:cNvSpPr/>
              <p:nvPr/>
            </p:nvSpPr>
            <p:spPr>
              <a:xfrm rot="5151835">
                <a:off x="2546754" y="1683442"/>
                <a:ext cx="323935" cy="379338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81" name="フリーフォーム 80"/>
              <p:cNvSpPr/>
              <p:nvPr/>
            </p:nvSpPr>
            <p:spPr>
              <a:xfrm rot="5151835">
                <a:off x="2903588" y="1359536"/>
                <a:ext cx="322282" cy="378007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304" name="テキスト ボックス 100"/>
          <p:cNvSpPr txBox="1">
            <a:spLocks noChangeArrowheads="1"/>
          </p:cNvSpPr>
          <p:nvPr/>
        </p:nvSpPr>
        <p:spPr bwMode="auto">
          <a:xfrm>
            <a:off x="1449388" y="247650"/>
            <a:ext cx="9747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 i="1">
                <a:solidFill>
                  <a:srgbClr val="FF0000"/>
                </a:solidFill>
                <a:cs typeface="Times New Roman" charset="0"/>
              </a:rPr>
              <a:t>N </a:t>
            </a:r>
            <a:r>
              <a:rPr lang="en-US" altLang="ja-JP" sz="2000" b="1">
                <a:solidFill>
                  <a:srgbClr val="FF0000"/>
                </a:solidFill>
                <a:cs typeface="Times New Roman" charset="0"/>
              </a:rPr>
              <a:t>=28</a:t>
            </a:r>
            <a:endParaRPr lang="ja-JP" altLang="en-US" sz="2000" b="1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102" name="円/楕円 101"/>
          <p:cNvSpPr/>
          <p:nvPr/>
        </p:nvSpPr>
        <p:spPr>
          <a:xfrm>
            <a:off x="858838" y="2092325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5" name="円/楕円 104"/>
          <p:cNvSpPr/>
          <p:nvPr/>
        </p:nvSpPr>
        <p:spPr>
          <a:xfrm>
            <a:off x="1497013" y="2078038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6" name="円/楕円 105"/>
          <p:cNvSpPr/>
          <p:nvPr/>
        </p:nvSpPr>
        <p:spPr>
          <a:xfrm>
            <a:off x="2327275" y="706438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7" name="円/楕円 106"/>
          <p:cNvSpPr/>
          <p:nvPr/>
        </p:nvSpPr>
        <p:spPr>
          <a:xfrm>
            <a:off x="2549525" y="706438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8" name="円/楕円 107"/>
          <p:cNvSpPr/>
          <p:nvPr/>
        </p:nvSpPr>
        <p:spPr>
          <a:xfrm>
            <a:off x="2743200" y="692150"/>
            <a:ext cx="152400" cy="195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9" name="円/楕円 108"/>
          <p:cNvSpPr/>
          <p:nvPr/>
        </p:nvSpPr>
        <p:spPr>
          <a:xfrm>
            <a:off x="2965450" y="692150"/>
            <a:ext cx="152400" cy="1952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1" name="フリーフォーム 110"/>
          <p:cNvSpPr/>
          <p:nvPr/>
        </p:nvSpPr>
        <p:spPr>
          <a:xfrm rot="7622427">
            <a:off x="2284413" y="2033588"/>
            <a:ext cx="317500" cy="374650"/>
          </a:xfrm>
          <a:custGeom>
            <a:avLst/>
            <a:gdLst>
              <a:gd name="connsiteX0" fmla="*/ 0 w 1953491"/>
              <a:gd name="connsiteY0" fmla="*/ 0 h 2202873"/>
              <a:gd name="connsiteX1" fmla="*/ 429491 w 1953491"/>
              <a:gd name="connsiteY1" fmla="*/ 41564 h 2202873"/>
              <a:gd name="connsiteX2" fmla="*/ 554182 w 1953491"/>
              <a:gd name="connsiteY2" fmla="*/ 83128 h 2202873"/>
              <a:gd name="connsiteX3" fmla="*/ 595746 w 1953491"/>
              <a:gd name="connsiteY3" fmla="*/ 96982 h 2202873"/>
              <a:gd name="connsiteX4" fmla="*/ 623455 w 1953491"/>
              <a:gd name="connsiteY4" fmla="*/ 138546 h 2202873"/>
              <a:gd name="connsiteX5" fmla="*/ 637309 w 1953491"/>
              <a:gd name="connsiteY5" fmla="*/ 180109 h 2202873"/>
              <a:gd name="connsiteX6" fmla="*/ 692727 w 1953491"/>
              <a:gd name="connsiteY6" fmla="*/ 263237 h 2202873"/>
              <a:gd name="connsiteX7" fmla="*/ 678873 w 1953491"/>
              <a:gd name="connsiteY7" fmla="*/ 401782 h 2202873"/>
              <a:gd name="connsiteX8" fmla="*/ 665018 w 1953491"/>
              <a:gd name="connsiteY8" fmla="*/ 443346 h 2202873"/>
              <a:gd name="connsiteX9" fmla="*/ 651164 w 1953491"/>
              <a:gd name="connsiteY9" fmla="*/ 512618 h 2202873"/>
              <a:gd name="connsiteX10" fmla="*/ 623455 w 1953491"/>
              <a:gd name="connsiteY10" fmla="*/ 623455 h 2202873"/>
              <a:gd name="connsiteX11" fmla="*/ 595746 w 1953491"/>
              <a:gd name="connsiteY11" fmla="*/ 706582 h 2202873"/>
              <a:gd name="connsiteX12" fmla="*/ 623455 w 1953491"/>
              <a:gd name="connsiteY12" fmla="*/ 928255 h 2202873"/>
              <a:gd name="connsiteX13" fmla="*/ 651164 w 1953491"/>
              <a:gd name="connsiteY13" fmla="*/ 969818 h 2202873"/>
              <a:gd name="connsiteX14" fmla="*/ 665018 w 1953491"/>
              <a:gd name="connsiteY14" fmla="*/ 1011382 h 2202873"/>
              <a:gd name="connsiteX15" fmla="*/ 748146 w 1953491"/>
              <a:gd name="connsiteY15" fmla="*/ 1039091 h 2202873"/>
              <a:gd name="connsiteX16" fmla="*/ 789709 w 1953491"/>
              <a:gd name="connsiteY16" fmla="*/ 1066800 h 2202873"/>
              <a:gd name="connsiteX17" fmla="*/ 928255 w 1953491"/>
              <a:gd name="connsiteY17" fmla="*/ 1080655 h 2202873"/>
              <a:gd name="connsiteX18" fmla="*/ 1246909 w 1953491"/>
              <a:gd name="connsiteY18" fmla="*/ 1094509 h 2202873"/>
              <a:gd name="connsiteX19" fmla="*/ 1330037 w 1953491"/>
              <a:gd name="connsiteY19" fmla="*/ 1136073 h 2202873"/>
              <a:gd name="connsiteX20" fmla="*/ 1357746 w 1953491"/>
              <a:gd name="connsiteY20" fmla="*/ 1177637 h 2202873"/>
              <a:gd name="connsiteX21" fmla="*/ 1399309 w 1953491"/>
              <a:gd name="connsiteY21" fmla="*/ 1205346 h 2202873"/>
              <a:gd name="connsiteX22" fmla="*/ 1440873 w 1953491"/>
              <a:gd name="connsiteY22" fmla="*/ 1246909 h 2202873"/>
              <a:gd name="connsiteX23" fmla="*/ 1468582 w 1953491"/>
              <a:gd name="connsiteY23" fmla="*/ 1330037 h 2202873"/>
              <a:gd name="connsiteX24" fmla="*/ 1496291 w 1953491"/>
              <a:gd name="connsiteY24" fmla="*/ 1371600 h 2202873"/>
              <a:gd name="connsiteX25" fmla="*/ 1537855 w 1953491"/>
              <a:gd name="connsiteY25" fmla="*/ 1454728 h 2202873"/>
              <a:gd name="connsiteX26" fmla="*/ 1551709 w 1953491"/>
              <a:gd name="connsiteY26" fmla="*/ 1496291 h 2202873"/>
              <a:gd name="connsiteX27" fmla="*/ 1524000 w 1953491"/>
              <a:gd name="connsiteY27" fmla="*/ 1620982 h 2202873"/>
              <a:gd name="connsiteX28" fmla="*/ 1496291 w 1953491"/>
              <a:gd name="connsiteY28" fmla="*/ 1662546 h 2202873"/>
              <a:gd name="connsiteX29" fmla="*/ 1454727 w 1953491"/>
              <a:gd name="connsiteY29" fmla="*/ 1801091 h 2202873"/>
              <a:gd name="connsiteX30" fmla="*/ 1468582 w 1953491"/>
              <a:gd name="connsiteY30" fmla="*/ 2036618 h 2202873"/>
              <a:gd name="connsiteX31" fmla="*/ 1537855 w 1953491"/>
              <a:gd name="connsiteY31" fmla="*/ 2105891 h 2202873"/>
              <a:gd name="connsiteX32" fmla="*/ 1620982 w 1953491"/>
              <a:gd name="connsiteY32" fmla="*/ 2133600 h 2202873"/>
              <a:gd name="connsiteX33" fmla="*/ 1773382 w 1953491"/>
              <a:gd name="connsiteY33" fmla="*/ 2175164 h 2202873"/>
              <a:gd name="connsiteX34" fmla="*/ 1953491 w 1953491"/>
              <a:gd name="connsiteY34" fmla="*/ 2202873 h 220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53491" h="2202873">
                <a:moveTo>
                  <a:pt x="0" y="0"/>
                </a:moveTo>
                <a:cubicBezTo>
                  <a:pt x="27824" y="2140"/>
                  <a:pt x="311717" y="9443"/>
                  <a:pt x="429491" y="41564"/>
                </a:cubicBezTo>
                <a:cubicBezTo>
                  <a:pt x="429512" y="41570"/>
                  <a:pt x="533390" y="76197"/>
                  <a:pt x="554182" y="83128"/>
                </a:cubicBezTo>
                <a:lnTo>
                  <a:pt x="595746" y="96982"/>
                </a:lnTo>
                <a:cubicBezTo>
                  <a:pt x="604982" y="110837"/>
                  <a:pt x="616008" y="123653"/>
                  <a:pt x="623455" y="138546"/>
                </a:cubicBezTo>
                <a:cubicBezTo>
                  <a:pt x="629986" y="151608"/>
                  <a:pt x="630217" y="167343"/>
                  <a:pt x="637309" y="180109"/>
                </a:cubicBezTo>
                <a:cubicBezTo>
                  <a:pt x="653482" y="209221"/>
                  <a:pt x="692727" y="263237"/>
                  <a:pt x="692727" y="263237"/>
                </a:cubicBezTo>
                <a:cubicBezTo>
                  <a:pt x="688109" y="309419"/>
                  <a:pt x="685930" y="355910"/>
                  <a:pt x="678873" y="401782"/>
                </a:cubicBezTo>
                <a:cubicBezTo>
                  <a:pt x="676652" y="416216"/>
                  <a:pt x="668560" y="429178"/>
                  <a:pt x="665018" y="443346"/>
                </a:cubicBezTo>
                <a:cubicBezTo>
                  <a:pt x="659307" y="466191"/>
                  <a:pt x="656459" y="489673"/>
                  <a:pt x="651164" y="512618"/>
                </a:cubicBezTo>
                <a:cubicBezTo>
                  <a:pt x="642601" y="549725"/>
                  <a:pt x="635498" y="587327"/>
                  <a:pt x="623455" y="623455"/>
                </a:cubicBezTo>
                <a:lnTo>
                  <a:pt x="595746" y="706582"/>
                </a:lnTo>
                <a:cubicBezTo>
                  <a:pt x="598391" y="740966"/>
                  <a:pt x="593549" y="868443"/>
                  <a:pt x="623455" y="928255"/>
                </a:cubicBezTo>
                <a:cubicBezTo>
                  <a:pt x="630902" y="943148"/>
                  <a:pt x="641928" y="955964"/>
                  <a:pt x="651164" y="969818"/>
                </a:cubicBezTo>
                <a:cubicBezTo>
                  <a:pt x="655782" y="983673"/>
                  <a:pt x="653134" y="1002894"/>
                  <a:pt x="665018" y="1011382"/>
                </a:cubicBezTo>
                <a:cubicBezTo>
                  <a:pt x="688786" y="1028359"/>
                  <a:pt x="748146" y="1039091"/>
                  <a:pt x="748146" y="1039091"/>
                </a:cubicBezTo>
                <a:cubicBezTo>
                  <a:pt x="762000" y="1048327"/>
                  <a:pt x="773485" y="1063056"/>
                  <a:pt x="789709" y="1066800"/>
                </a:cubicBezTo>
                <a:cubicBezTo>
                  <a:pt x="834933" y="1077236"/>
                  <a:pt x="881928" y="1077847"/>
                  <a:pt x="928255" y="1080655"/>
                </a:cubicBezTo>
                <a:cubicBezTo>
                  <a:pt x="1034379" y="1087087"/>
                  <a:pt x="1140691" y="1089891"/>
                  <a:pt x="1246909" y="1094509"/>
                </a:cubicBezTo>
                <a:cubicBezTo>
                  <a:pt x="1280713" y="1105777"/>
                  <a:pt x="1303180" y="1109216"/>
                  <a:pt x="1330037" y="1136073"/>
                </a:cubicBezTo>
                <a:cubicBezTo>
                  <a:pt x="1341811" y="1147847"/>
                  <a:pt x="1345972" y="1165863"/>
                  <a:pt x="1357746" y="1177637"/>
                </a:cubicBezTo>
                <a:cubicBezTo>
                  <a:pt x="1369520" y="1189411"/>
                  <a:pt x="1386517" y="1194686"/>
                  <a:pt x="1399309" y="1205346"/>
                </a:cubicBezTo>
                <a:cubicBezTo>
                  <a:pt x="1414361" y="1217889"/>
                  <a:pt x="1427018" y="1233055"/>
                  <a:pt x="1440873" y="1246909"/>
                </a:cubicBezTo>
                <a:cubicBezTo>
                  <a:pt x="1450109" y="1274618"/>
                  <a:pt x="1452380" y="1305734"/>
                  <a:pt x="1468582" y="1330037"/>
                </a:cubicBezTo>
                <a:cubicBezTo>
                  <a:pt x="1477818" y="1343891"/>
                  <a:pt x="1488844" y="1356707"/>
                  <a:pt x="1496291" y="1371600"/>
                </a:cubicBezTo>
                <a:cubicBezTo>
                  <a:pt x="1553654" y="1486325"/>
                  <a:pt x="1458442" y="1335607"/>
                  <a:pt x="1537855" y="1454728"/>
                </a:cubicBezTo>
                <a:cubicBezTo>
                  <a:pt x="1542473" y="1468582"/>
                  <a:pt x="1551709" y="1481687"/>
                  <a:pt x="1551709" y="1496291"/>
                </a:cubicBezTo>
                <a:cubicBezTo>
                  <a:pt x="1551709" y="1517579"/>
                  <a:pt x="1538288" y="1592406"/>
                  <a:pt x="1524000" y="1620982"/>
                </a:cubicBezTo>
                <a:cubicBezTo>
                  <a:pt x="1516553" y="1635875"/>
                  <a:pt x="1505527" y="1648691"/>
                  <a:pt x="1496291" y="1662546"/>
                </a:cubicBezTo>
                <a:cubicBezTo>
                  <a:pt x="1462561" y="1763737"/>
                  <a:pt x="1475666" y="1717337"/>
                  <a:pt x="1454727" y="1801091"/>
                </a:cubicBezTo>
                <a:cubicBezTo>
                  <a:pt x="1459345" y="1879600"/>
                  <a:pt x="1447889" y="1960744"/>
                  <a:pt x="1468582" y="2036618"/>
                </a:cubicBezTo>
                <a:cubicBezTo>
                  <a:pt x="1477174" y="2068123"/>
                  <a:pt x="1506875" y="2095564"/>
                  <a:pt x="1537855" y="2105891"/>
                </a:cubicBezTo>
                <a:lnTo>
                  <a:pt x="1620982" y="2133600"/>
                </a:lnTo>
                <a:cubicBezTo>
                  <a:pt x="1691012" y="2180286"/>
                  <a:pt x="1651643" y="2162990"/>
                  <a:pt x="1773382" y="2175164"/>
                </a:cubicBezTo>
                <a:cubicBezTo>
                  <a:pt x="1949345" y="2192760"/>
                  <a:pt x="1899940" y="2149318"/>
                  <a:pt x="1953491" y="2202873"/>
                </a:cubicBezTo>
              </a:path>
            </a:pathLst>
          </a:cu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" name="フリーフォーム 111"/>
          <p:cNvSpPr/>
          <p:nvPr/>
        </p:nvSpPr>
        <p:spPr>
          <a:xfrm rot="7622427">
            <a:off x="2259013" y="2352675"/>
            <a:ext cx="319087" cy="373063"/>
          </a:xfrm>
          <a:custGeom>
            <a:avLst/>
            <a:gdLst>
              <a:gd name="connsiteX0" fmla="*/ 0 w 1953491"/>
              <a:gd name="connsiteY0" fmla="*/ 0 h 2202873"/>
              <a:gd name="connsiteX1" fmla="*/ 429491 w 1953491"/>
              <a:gd name="connsiteY1" fmla="*/ 41564 h 2202873"/>
              <a:gd name="connsiteX2" fmla="*/ 554182 w 1953491"/>
              <a:gd name="connsiteY2" fmla="*/ 83128 h 2202873"/>
              <a:gd name="connsiteX3" fmla="*/ 595746 w 1953491"/>
              <a:gd name="connsiteY3" fmla="*/ 96982 h 2202873"/>
              <a:gd name="connsiteX4" fmla="*/ 623455 w 1953491"/>
              <a:gd name="connsiteY4" fmla="*/ 138546 h 2202873"/>
              <a:gd name="connsiteX5" fmla="*/ 637309 w 1953491"/>
              <a:gd name="connsiteY5" fmla="*/ 180109 h 2202873"/>
              <a:gd name="connsiteX6" fmla="*/ 692727 w 1953491"/>
              <a:gd name="connsiteY6" fmla="*/ 263237 h 2202873"/>
              <a:gd name="connsiteX7" fmla="*/ 678873 w 1953491"/>
              <a:gd name="connsiteY7" fmla="*/ 401782 h 2202873"/>
              <a:gd name="connsiteX8" fmla="*/ 665018 w 1953491"/>
              <a:gd name="connsiteY8" fmla="*/ 443346 h 2202873"/>
              <a:gd name="connsiteX9" fmla="*/ 651164 w 1953491"/>
              <a:gd name="connsiteY9" fmla="*/ 512618 h 2202873"/>
              <a:gd name="connsiteX10" fmla="*/ 623455 w 1953491"/>
              <a:gd name="connsiteY10" fmla="*/ 623455 h 2202873"/>
              <a:gd name="connsiteX11" fmla="*/ 595746 w 1953491"/>
              <a:gd name="connsiteY11" fmla="*/ 706582 h 2202873"/>
              <a:gd name="connsiteX12" fmla="*/ 623455 w 1953491"/>
              <a:gd name="connsiteY12" fmla="*/ 928255 h 2202873"/>
              <a:gd name="connsiteX13" fmla="*/ 651164 w 1953491"/>
              <a:gd name="connsiteY13" fmla="*/ 969818 h 2202873"/>
              <a:gd name="connsiteX14" fmla="*/ 665018 w 1953491"/>
              <a:gd name="connsiteY14" fmla="*/ 1011382 h 2202873"/>
              <a:gd name="connsiteX15" fmla="*/ 748146 w 1953491"/>
              <a:gd name="connsiteY15" fmla="*/ 1039091 h 2202873"/>
              <a:gd name="connsiteX16" fmla="*/ 789709 w 1953491"/>
              <a:gd name="connsiteY16" fmla="*/ 1066800 h 2202873"/>
              <a:gd name="connsiteX17" fmla="*/ 928255 w 1953491"/>
              <a:gd name="connsiteY17" fmla="*/ 1080655 h 2202873"/>
              <a:gd name="connsiteX18" fmla="*/ 1246909 w 1953491"/>
              <a:gd name="connsiteY18" fmla="*/ 1094509 h 2202873"/>
              <a:gd name="connsiteX19" fmla="*/ 1330037 w 1953491"/>
              <a:gd name="connsiteY19" fmla="*/ 1136073 h 2202873"/>
              <a:gd name="connsiteX20" fmla="*/ 1357746 w 1953491"/>
              <a:gd name="connsiteY20" fmla="*/ 1177637 h 2202873"/>
              <a:gd name="connsiteX21" fmla="*/ 1399309 w 1953491"/>
              <a:gd name="connsiteY21" fmla="*/ 1205346 h 2202873"/>
              <a:gd name="connsiteX22" fmla="*/ 1440873 w 1953491"/>
              <a:gd name="connsiteY22" fmla="*/ 1246909 h 2202873"/>
              <a:gd name="connsiteX23" fmla="*/ 1468582 w 1953491"/>
              <a:gd name="connsiteY23" fmla="*/ 1330037 h 2202873"/>
              <a:gd name="connsiteX24" fmla="*/ 1496291 w 1953491"/>
              <a:gd name="connsiteY24" fmla="*/ 1371600 h 2202873"/>
              <a:gd name="connsiteX25" fmla="*/ 1537855 w 1953491"/>
              <a:gd name="connsiteY25" fmla="*/ 1454728 h 2202873"/>
              <a:gd name="connsiteX26" fmla="*/ 1551709 w 1953491"/>
              <a:gd name="connsiteY26" fmla="*/ 1496291 h 2202873"/>
              <a:gd name="connsiteX27" fmla="*/ 1524000 w 1953491"/>
              <a:gd name="connsiteY27" fmla="*/ 1620982 h 2202873"/>
              <a:gd name="connsiteX28" fmla="*/ 1496291 w 1953491"/>
              <a:gd name="connsiteY28" fmla="*/ 1662546 h 2202873"/>
              <a:gd name="connsiteX29" fmla="*/ 1454727 w 1953491"/>
              <a:gd name="connsiteY29" fmla="*/ 1801091 h 2202873"/>
              <a:gd name="connsiteX30" fmla="*/ 1468582 w 1953491"/>
              <a:gd name="connsiteY30" fmla="*/ 2036618 h 2202873"/>
              <a:gd name="connsiteX31" fmla="*/ 1537855 w 1953491"/>
              <a:gd name="connsiteY31" fmla="*/ 2105891 h 2202873"/>
              <a:gd name="connsiteX32" fmla="*/ 1620982 w 1953491"/>
              <a:gd name="connsiteY32" fmla="*/ 2133600 h 2202873"/>
              <a:gd name="connsiteX33" fmla="*/ 1773382 w 1953491"/>
              <a:gd name="connsiteY33" fmla="*/ 2175164 h 2202873"/>
              <a:gd name="connsiteX34" fmla="*/ 1953491 w 1953491"/>
              <a:gd name="connsiteY34" fmla="*/ 2202873 h 220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53491" h="2202873">
                <a:moveTo>
                  <a:pt x="0" y="0"/>
                </a:moveTo>
                <a:cubicBezTo>
                  <a:pt x="27824" y="2140"/>
                  <a:pt x="311717" y="9443"/>
                  <a:pt x="429491" y="41564"/>
                </a:cubicBezTo>
                <a:cubicBezTo>
                  <a:pt x="429512" y="41570"/>
                  <a:pt x="533390" y="76197"/>
                  <a:pt x="554182" y="83128"/>
                </a:cubicBezTo>
                <a:lnTo>
                  <a:pt x="595746" y="96982"/>
                </a:lnTo>
                <a:cubicBezTo>
                  <a:pt x="604982" y="110837"/>
                  <a:pt x="616008" y="123653"/>
                  <a:pt x="623455" y="138546"/>
                </a:cubicBezTo>
                <a:cubicBezTo>
                  <a:pt x="629986" y="151608"/>
                  <a:pt x="630217" y="167343"/>
                  <a:pt x="637309" y="180109"/>
                </a:cubicBezTo>
                <a:cubicBezTo>
                  <a:pt x="653482" y="209221"/>
                  <a:pt x="692727" y="263237"/>
                  <a:pt x="692727" y="263237"/>
                </a:cubicBezTo>
                <a:cubicBezTo>
                  <a:pt x="688109" y="309419"/>
                  <a:pt x="685930" y="355910"/>
                  <a:pt x="678873" y="401782"/>
                </a:cubicBezTo>
                <a:cubicBezTo>
                  <a:pt x="676652" y="416216"/>
                  <a:pt x="668560" y="429178"/>
                  <a:pt x="665018" y="443346"/>
                </a:cubicBezTo>
                <a:cubicBezTo>
                  <a:pt x="659307" y="466191"/>
                  <a:pt x="656459" y="489673"/>
                  <a:pt x="651164" y="512618"/>
                </a:cubicBezTo>
                <a:cubicBezTo>
                  <a:pt x="642601" y="549725"/>
                  <a:pt x="635498" y="587327"/>
                  <a:pt x="623455" y="623455"/>
                </a:cubicBezTo>
                <a:lnTo>
                  <a:pt x="595746" y="706582"/>
                </a:lnTo>
                <a:cubicBezTo>
                  <a:pt x="598391" y="740966"/>
                  <a:pt x="593549" y="868443"/>
                  <a:pt x="623455" y="928255"/>
                </a:cubicBezTo>
                <a:cubicBezTo>
                  <a:pt x="630902" y="943148"/>
                  <a:pt x="641928" y="955964"/>
                  <a:pt x="651164" y="969818"/>
                </a:cubicBezTo>
                <a:cubicBezTo>
                  <a:pt x="655782" y="983673"/>
                  <a:pt x="653134" y="1002894"/>
                  <a:pt x="665018" y="1011382"/>
                </a:cubicBezTo>
                <a:cubicBezTo>
                  <a:pt x="688786" y="1028359"/>
                  <a:pt x="748146" y="1039091"/>
                  <a:pt x="748146" y="1039091"/>
                </a:cubicBezTo>
                <a:cubicBezTo>
                  <a:pt x="762000" y="1048327"/>
                  <a:pt x="773485" y="1063056"/>
                  <a:pt x="789709" y="1066800"/>
                </a:cubicBezTo>
                <a:cubicBezTo>
                  <a:pt x="834933" y="1077236"/>
                  <a:pt x="881928" y="1077847"/>
                  <a:pt x="928255" y="1080655"/>
                </a:cubicBezTo>
                <a:cubicBezTo>
                  <a:pt x="1034379" y="1087087"/>
                  <a:pt x="1140691" y="1089891"/>
                  <a:pt x="1246909" y="1094509"/>
                </a:cubicBezTo>
                <a:cubicBezTo>
                  <a:pt x="1280713" y="1105777"/>
                  <a:pt x="1303180" y="1109216"/>
                  <a:pt x="1330037" y="1136073"/>
                </a:cubicBezTo>
                <a:cubicBezTo>
                  <a:pt x="1341811" y="1147847"/>
                  <a:pt x="1345972" y="1165863"/>
                  <a:pt x="1357746" y="1177637"/>
                </a:cubicBezTo>
                <a:cubicBezTo>
                  <a:pt x="1369520" y="1189411"/>
                  <a:pt x="1386517" y="1194686"/>
                  <a:pt x="1399309" y="1205346"/>
                </a:cubicBezTo>
                <a:cubicBezTo>
                  <a:pt x="1414361" y="1217889"/>
                  <a:pt x="1427018" y="1233055"/>
                  <a:pt x="1440873" y="1246909"/>
                </a:cubicBezTo>
                <a:cubicBezTo>
                  <a:pt x="1450109" y="1274618"/>
                  <a:pt x="1452380" y="1305734"/>
                  <a:pt x="1468582" y="1330037"/>
                </a:cubicBezTo>
                <a:cubicBezTo>
                  <a:pt x="1477818" y="1343891"/>
                  <a:pt x="1488844" y="1356707"/>
                  <a:pt x="1496291" y="1371600"/>
                </a:cubicBezTo>
                <a:cubicBezTo>
                  <a:pt x="1553654" y="1486325"/>
                  <a:pt x="1458442" y="1335607"/>
                  <a:pt x="1537855" y="1454728"/>
                </a:cubicBezTo>
                <a:cubicBezTo>
                  <a:pt x="1542473" y="1468582"/>
                  <a:pt x="1551709" y="1481687"/>
                  <a:pt x="1551709" y="1496291"/>
                </a:cubicBezTo>
                <a:cubicBezTo>
                  <a:pt x="1551709" y="1517579"/>
                  <a:pt x="1538288" y="1592406"/>
                  <a:pt x="1524000" y="1620982"/>
                </a:cubicBezTo>
                <a:cubicBezTo>
                  <a:pt x="1516553" y="1635875"/>
                  <a:pt x="1505527" y="1648691"/>
                  <a:pt x="1496291" y="1662546"/>
                </a:cubicBezTo>
                <a:cubicBezTo>
                  <a:pt x="1462561" y="1763737"/>
                  <a:pt x="1475666" y="1717337"/>
                  <a:pt x="1454727" y="1801091"/>
                </a:cubicBezTo>
                <a:cubicBezTo>
                  <a:pt x="1459345" y="1879600"/>
                  <a:pt x="1447889" y="1960744"/>
                  <a:pt x="1468582" y="2036618"/>
                </a:cubicBezTo>
                <a:cubicBezTo>
                  <a:pt x="1477174" y="2068123"/>
                  <a:pt x="1506875" y="2095564"/>
                  <a:pt x="1537855" y="2105891"/>
                </a:cubicBezTo>
                <a:lnTo>
                  <a:pt x="1620982" y="2133600"/>
                </a:lnTo>
                <a:cubicBezTo>
                  <a:pt x="1691012" y="2180286"/>
                  <a:pt x="1651643" y="2162990"/>
                  <a:pt x="1773382" y="2175164"/>
                </a:cubicBezTo>
                <a:cubicBezTo>
                  <a:pt x="1949345" y="2192760"/>
                  <a:pt x="1899940" y="2149318"/>
                  <a:pt x="1953491" y="2202873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313" name="テキスト ボックス 112"/>
          <p:cNvSpPr txBox="1">
            <a:spLocks noChangeArrowheads="1"/>
          </p:cNvSpPr>
          <p:nvPr/>
        </p:nvSpPr>
        <p:spPr bwMode="auto">
          <a:xfrm>
            <a:off x="2673350" y="1995488"/>
            <a:ext cx="1219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200">
                <a:solidFill>
                  <a:srgbClr val="FF0066"/>
                </a:solidFill>
                <a:latin typeface="Times New Roman" charset="0"/>
                <a:cs typeface="Times New Roman" charset="0"/>
              </a:rPr>
              <a:t>repulsive</a:t>
            </a:r>
            <a:endParaRPr lang="ja-JP" altLang="en-US" sz="2200">
              <a:solidFill>
                <a:srgbClr val="FF006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1314" name="テキスト ボックス 113"/>
          <p:cNvSpPr txBox="1">
            <a:spLocks noChangeArrowheads="1"/>
          </p:cNvSpPr>
          <p:nvPr/>
        </p:nvSpPr>
        <p:spPr bwMode="auto">
          <a:xfrm>
            <a:off x="2646363" y="2341563"/>
            <a:ext cx="1235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200">
                <a:solidFill>
                  <a:srgbClr val="00CC00"/>
                </a:solidFill>
                <a:latin typeface="Times New Roman" charset="0"/>
                <a:cs typeface="Times New Roman" charset="0"/>
              </a:rPr>
              <a:t>attractive</a:t>
            </a:r>
            <a:endParaRPr lang="ja-JP" altLang="en-US" sz="2200">
              <a:solidFill>
                <a:srgbClr val="00CC00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11315" name="グループ化 89"/>
          <p:cNvGrpSpPr>
            <a:grpSpLocks/>
          </p:cNvGrpSpPr>
          <p:nvPr/>
        </p:nvGrpSpPr>
        <p:grpSpPr bwMode="auto">
          <a:xfrm>
            <a:off x="1133475" y="179388"/>
            <a:ext cx="1595438" cy="1882775"/>
            <a:chOff x="731415" y="2411434"/>
            <a:chExt cx="1959244" cy="2062841"/>
          </a:xfrm>
        </p:grpSpPr>
        <p:grpSp>
          <p:nvGrpSpPr>
            <p:cNvPr id="11328" name="グループ化 14"/>
            <p:cNvGrpSpPr>
              <a:grpSpLocks/>
            </p:cNvGrpSpPr>
            <p:nvPr/>
          </p:nvGrpSpPr>
          <p:grpSpPr bwMode="auto">
            <a:xfrm rot="-286670">
              <a:off x="1964470" y="2411434"/>
              <a:ext cx="726189" cy="635821"/>
              <a:chOff x="2546361" y="1413909"/>
              <a:chExt cx="726189" cy="635821"/>
            </a:xfrm>
          </p:grpSpPr>
          <p:sp>
            <p:nvSpPr>
              <p:cNvPr id="99" name="フリーフォーム 98"/>
              <p:cNvSpPr/>
              <p:nvPr/>
            </p:nvSpPr>
            <p:spPr>
              <a:xfrm rot="5151835">
                <a:off x="2526046" y="1695406"/>
                <a:ext cx="328732" cy="374303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00" name="フリーフォーム 99"/>
              <p:cNvSpPr/>
              <p:nvPr/>
            </p:nvSpPr>
            <p:spPr>
              <a:xfrm rot="5151835">
                <a:off x="2891800" y="1363195"/>
                <a:ext cx="323515" cy="386000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11329" name="グループ化 23"/>
            <p:cNvGrpSpPr>
              <a:grpSpLocks/>
            </p:cNvGrpSpPr>
            <p:nvPr/>
          </p:nvGrpSpPr>
          <p:grpSpPr bwMode="auto">
            <a:xfrm>
              <a:off x="731415" y="3136201"/>
              <a:ext cx="1334058" cy="1338074"/>
              <a:chOff x="731415" y="3136201"/>
              <a:chExt cx="1334058" cy="1338074"/>
            </a:xfrm>
          </p:grpSpPr>
          <p:grpSp>
            <p:nvGrpSpPr>
              <p:cNvPr id="11330" name="グループ化 17"/>
              <p:cNvGrpSpPr>
                <a:grpSpLocks/>
              </p:cNvGrpSpPr>
              <p:nvPr/>
            </p:nvGrpSpPr>
            <p:grpSpPr bwMode="auto">
              <a:xfrm rot="-383217">
                <a:off x="731415" y="3838454"/>
                <a:ext cx="726189" cy="635821"/>
                <a:chOff x="2546361" y="1413909"/>
                <a:chExt cx="726189" cy="635821"/>
              </a:xfrm>
            </p:grpSpPr>
            <p:sp>
              <p:nvSpPr>
                <p:cNvPr id="97" name="フリーフォーム 96"/>
                <p:cNvSpPr/>
                <p:nvPr/>
              </p:nvSpPr>
              <p:spPr>
                <a:xfrm rot="5151835">
                  <a:off x="2548711" y="1687077"/>
                  <a:ext cx="309600" cy="362606"/>
                </a:xfrm>
                <a:custGeom>
                  <a:avLst/>
                  <a:gdLst>
                    <a:gd name="connsiteX0" fmla="*/ 0 w 1953491"/>
                    <a:gd name="connsiteY0" fmla="*/ 0 h 2202873"/>
                    <a:gd name="connsiteX1" fmla="*/ 429491 w 1953491"/>
                    <a:gd name="connsiteY1" fmla="*/ 41564 h 2202873"/>
                    <a:gd name="connsiteX2" fmla="*/ 554182 w 1953491"/>
                    <a:gd name="connsiteY2" fmla="*/ 83128 h 2202873"/>
                    <a:gd name="connsiteX3" fmla="*/ 595746 w 1953491"/>
                    <a:gd name="connsiteY3" fmla="*/ 96982 h 2202873"/>
                    <a:gd name="connsiteX4" fmla="*/ 623455 w 1953491"/>
                    <a:gd name="connsiteY4" fmla="*/ 138546 h 2202873"/>
                    <a:gd name="connsiteX5" fmla="*/ 637309 w 1953491"/>
                    <a:gd name="connsiteY5" fmla="*/ 180109 h 2202873"/>
                    <a:gd name="connsiteX6" fmla="*/ 692727 w 1953491"/>
                    <a:gd name="connsiteY6" fmla="*/ 263237 h 2202873"/>
                    <a:gd name="connsiteX7" fmla="*/ 678873 w 1953491"/>
                    <a:gd name="connsiteY7" fmla="*/ 401782 h 2202873"/>
                    <a:gd name="connsiteX8" fmla="*/ 665018 w 1953491"/>
                    <a:gd name="connsiteY8" fmla="*/ 443346 h 2202873"/>
                    <a:gd name="connsiteX9" fmla="*/ 651164 w 1953491"/>
                    <a:gd name="connsiteY9" fmla="*/ 512618 h 2202873"/>
                    <a:gd name="connsiteX10" fmla="*/ 623455 w 1953491"/>
                    <a:gd name="connsiteY10" fmla="*/ 623455 h 2202873"/>
                    <a:gd name="connsiteX11" fmla="*/ 595746 w 1953491"/>
                    <a:gd name="connsiteY11" fmla="*/ 706582 h 2202873"/>
                    <a:gd name="connsiteX12" fmla="*/ 623455 w 1953491"/>
                    <a:gd name="connsiteY12" fmla="*/ 928255 h 2202873"/>
                    <a:gd name="connsiteX13" fmla="*/ 651164 w 1953491"/>
                    <a:gd name="connsiteY13" fmla="*/ 969818 h 2202873"/>
                    <a:gd name="connsiteX14" fmla="*/ 665018 w 1953491"/>
                    <a:gd name="connsiteY14" fmla="*/ 1011382 h 2202873"/>
                    <a:gd name="connsiteX15" fmla="*/ 748146 w 1953491"/>
                    <a:gd name="connsiteY15" fmla="*/ 1039091 h 2202873"/>
                    <a:gd name="connsiteX16" fmla="*/ 789709 w 1953491"/>
                    <a:gd name="connsiteY16" fmla="*/ 1066800 h 2202873"/>
                    <a:gd name="connsiteX17" fmla="*/ 928255 w 1953491"/>
                    <a:gd name="connsiteY17" fmla="*/ 1080655 h 2202873"/>
                    <a:gd name="connsiteX18" fmla="*/ 1246909 w 1953491"/>
                    <a:gd name="connsiteY18" fmla="*/ 1094509 h 2202873"/>
                    <a:gd name="connsiteX19" fmla="*/ 1330037 w 1953491"/>
                    <a:gd name="connsiteY19" fmla="*/ 1136073 h 2202873"/>
                    <a:gd name="connsiteX20" fmla="*/ 1357746 w 1953491"/>
                    <a:gd name="connsiteY20" fmla="*/ 1177637 h 2202873"/>
                    <a:gd name="connsiteX21" fmla="*/ 1399309 w 1953491"/>
                    <a:gd name="connsiteY21" fmla="*/ 1205346 h 2202873"/>
                    <a:gd name="connsiteX22" fmla="*/ 1440873 w 1953491"/>
                    <a:gd name="connsiteY22" fmla="*/ 1246909 h 2202873"/>
                    <a:gd name="connsiteX23" fmla="*/ 1468582 w 1953491"/>
                    <a:gd name="connsiteY23" fmla="*/ 1330037 h 2202873"/>
                    <a:gd name="connsiteX24" fmla="*/ 1496291 w 1953491"/>
                    <a:gd name="connsiteY24" fmla="*/ 1371600 h 2202873"/>
                    <a:gd name="connsiteX25" fmla="*/ 1537855 w 1953491"/>
                    <a:gd name="connsiteY25" fmla="*/ 1454728 h 2202873"/>
                    <a:gd name="connsiteX26" fmla="*/ 1551709 w 1953491"/>
                    <a:gd name="connsiteY26" fmla="*/ 1496291 h 2202873"/>
                    <a:gd name="connsiteX27" fmla="*/ 1524000 w 1953491"/>
                    <a:gd name="connsiteY27" fmla="*/ 1620982 h 2202873"/>
                    <a:gd name="connsiteX28" fmla="*/ 1496291 w 1953491"/>
                    <a:gd name="connsiteY28" fmla="*/ 1662546 h 2202873"/>
                    <a:gd name="connsiteX29" fmla="*/ 1454727 w 1953491"/>
                    <a:gd name="connsiteY29" fmla="*/ 1801091 h 2202873"/>
                    <a:gd name="connsiteX30" fmla="*/ 1468582 w 1953491"/>
                    <a:gd name="connsiteY30" fmla="*/ 2036618 h 2202873"/>
                    <a:gd name="connsiteX31" fmla="*/ 1537855 w 1953491"/>
                    <a:gd name="connsiteY31" fmla="*/ 2105891 h 2202873"/>
                    <a:gd name="connsiteX32" fmla="*/ 1620982 w 1953491"/>
                    <a:gd name="connsiteY32" fmla="*/ 2133600 h 2202873"/>
                    <a:gd name="connsiteX33" fmla="*/ 1773382 w 1953491"/>
                    <a:gd name="connsiteY33" fmla="*/ 2175164 h 2202873"/>
                    <a:gd name="connsiteX34" fmla="*/ 1953491 w 1953491"/>
                    <a:gd name="connsiteY34" fmla="*/ 2202873 h 220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53491" h="2202873">
                      <a:moveTo>
                        <a:pt x="0" y="0"/>
                      </a:moveTo>
                      <a:cubicBezTo>
                        <a:pt x="27824" y="2140"/>
                        <a:pt x="311717" y="9443"/>
                        <a:pt x="429491" y="41564"/>
                      </a:cubicBezTo>
                      <a:cubicBezTo>
                        <a:pt x="429512" y="41570"/>
                        <a:pt x="533390" y="76197"/>
                        <a:pt x="554182" y="83128"/>
                      </a:cubicBezTo>
                      <a:lnTo>
                        <a:pt x="595746" y="96982"/>
                      </a:lnTo>
                      <a:cubicBezTo>
                        <a:pt x="604982" y="110837"/>
                        <a:pt x="616008" y="123653"/>
                        <a:pt x="623455" y="138546"/>
                      </a:cubicBezTo>
                      <a:cubicBezTo>
                        <a:pt x="629986" y="151608"/>
                        <a:pt x="630217" y="167343"/>
                        <a:pt x="637309" y="180109"/>
                      </a:cubicBezTo>
                      <a:cubicBezTo>
                        <a:pt x="653482" y="209221"/>
                        <a:pt x="692727" y="263237"/>
                        <a:pt x="692727" y="263237"/>
                      </a:cubicBezTo>
                      <a:cubicBezTo>
                        <a:pt x="688109" y="309419"/>
                        <a:pt x="685930" y="355910"/>
                        <a:pt x="678873" y="401782"/>
                      </a:cubicBezTo>
                      <a:cubicBezTo>
                        <a:pt x="676652" y="416216"/>
                        <a:pt x="668560" y="429178"/>
                        <a:pt x="665018" y="443346"/>
                      </a:cubicBezTo>
                      <a:cubicBezTo>
                        <a:pt x="659307" y="466191"/>
                        <a:pt x="656459" y="489673"/>
                        <a:pt x="651164" y="512618"/>
                      </a:cubicBezTo>
                      <a:cubicBezTo>
                        <a:pt x="642601" y="549725"/>
                        <a:pt x="635498" y="587327"/>
                        <a:pt x="623455" y="623455"/>
                      </a:cubicBezTo>
                      <a:lnTo>
                        <a:pt x="595746" y="706582"/>
                      </a:lnTo>
                      <a:cubicBezTo>
                        <a:pt x="598391" y="740966"/>
                        <a:pt x="593549" y="868443"/>
                        <a:pt x="623455" y="928255"/>
                      </a:cubicBezTo>
                      <a:cubicBezTo>
                        <a:pt x="630902" y="943148"/>
                        <a:pt x="641928" y="955964"/>
                        <a:pt x="651164" y="969818"/>
                      </a:cubicBezTo>
                      <a:cubicBezTo>
                        <a:pt x="655782" y="983673"/>
                        <a:pt x="653134" y="1002894"/>
                        <a:pt x="665018" y="1011382"/>
                      </a:cubicBezTo>
                      <a:cubicBezTo>
                        <a:pt x="688786" y="1028359"/>
                        <a:pt x="748146" y="1039091"/>
                        <a:pt x="748146" y="1039091"/>
                      </a:cubicBezTo>
                      <a:cubicBezTo>
                        <a:pt x="762000" y="1048327"/>
                        <a:pt x="773485" y="1063056"/>
                        <a:pt x="789709" y="1066800"/>
                      </a:cubicBezTo>
                      <a:cubicBezTo>
                        <a:pt x="834933" y="1077236"/>
                        <a:pt x="881928" y="1077847"/>
                        <a:pt x="928255" y="1080655"/>
                      </a:cubicBezTo>
                      <a:cubicBezTo>
                        <a:pt x="1034379" y="1087087"/>
                        <a:pt x="1140691" y="1089891"/>
                        <a:pt x="1246909" y="1094509"/>
                      </a:cubicBezTo>
                      <a:cubicBezTo>
                        <a:pt x="1280713" y="1105777"/>
                        <a:pt x="1303180" y="1109216"/>
                        <a:pt x="1330037" y="1136073"/>
                      </a:cubicBezTo>
                      <a:cubicBezTo>
                        <a:pt x="1341811" y="1147847"/>
                        <a:pt x="1345972" y="1165863"/>
                        <a:pt x="1357746" y="1177637"/>
                      </a:cubicBezTo>
                      <a:cubicBezTo>
                        <a:pt x="1369520" y="1189411"/>
                        <a:pt x="1386517" y="1194686"/>
                        <a:pt x="1399309" y="1205346"/>
                      </a:cubicBezTo>
                      <a:cubicBezTo>
                        <a:pt x="1414361" y="1217889"/>
                        <a:pt x="1427018" y="1233055"/>
                        <a:pt x="1440873" y="1246909"/>
                      </a:cubicBezTo>
                      <a:cubicBezTo>
                        <a:pt x="1450109" y="1274618"/>
                        <a:pt x="1452380" y="1305734"/>
                        <a:pt x="1468582" y="1330037"/>
                      </a:cubicBezTo>
                      <a:cubicBezTo>
                        <a:pt x="1477818" y="1343891"/>
                        <a:pt x="1488844" y="1356707"/>
                        <a:pt x="1496291" y="1371600"/>
                      </a:cubicBezTo>
                      <a:cubicBezTo>
                        <a:pt x="1553654" y="1486325"/>
                        <a:pt x="1458442" y="1335607"/>
                        <a:pt x="1537855" y="1454728"/>
                      </a:cubicBezTo>
                      <a:cubicBezTo>
                        <a:pt x="1542473" y="1468582"/>
                        <a:pt x="1551709" y="1481687"/>
                        <a:pt x="1551709" y="1496291"/>
                      </a:cubicBezTo>
                      <a:cubicBezTo>
                        <a:pt x="1551709" y="1517579"/>
                        <a:pt x="1538288" y="1592406"/>
                        <a:pt x="1524000" y="1620982"/>
                      </a:cubicBezTo>
                      <a:cubicBezTo>
                        <a:pt x="1516553" y="1635875"/>
                        <a:pt x="1505527" y="1648691"/>
                        <a:pt x="1496291" y="1662546"/>
                      </a:cubicBezTo>
                      <a:cubicBezTo>
                        <a:pt x="1462561" y="1763737"/>
                        <a:pt x="1475666" y="1717337"/>
                        <a:pt x="1454727" y="1801091"/>
                      </a:cubicBezTo>
                      <a:cubicBezTo>
                        <a:pt x="1459345" y="1879600"/>
                        <a:pt x="1447889" y="1960744"/>
                        <a:pt x="1468582" y="2036618"/>
                      </a:cubicBezTo>
                      <a:cubicBezTo>
                        <a:pt x="1477174" y="2068123"/>
                        <a:pt x="1506875" y="2095564"/>
                        <a:pt x="1537855" y="2105891"/>
                      </a:cubicBezTo>
                      <a:lnTo>
                        <a:pt x="1620982" y="2133600"/>
                      </a:lnTo>
                      <a:cubicBezTo>
                        <a:pt x="1691012" y="2180286"/>
                        <a:pt x="1651643" y="2162990"/>
                        <a:pt x="1773382" y="2175164"/>
                      </a:cubicBezTo>
                      <a:cubicBezTo>
                        <a:pt x="1949345" y="2192760"/>
                        <a:pt x="1899940" y="2149318"/>
                        <a:pt x="1953491" y="2202873"/>
                      </a:cubicBez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8" name="フリーフォーム 97"/>
                <p:cNvSpPr/>
                <p:nvPr/>
              </p:nvSpPr>
              <p:spPr>
                <a:xfrm rot="5151835">
                  <a:off x="2906145" y="1398435"/>
                  <a:ext cx="309600" cy="339212"/>
                </a:xfrm>
                <a:custGeom>
                  <a:avLst/>
                  <a:gdLst>
                    <a:gd name="connsiteX0" fmla="*/ 0 w 1953491"/>
                    <a:gd name="connsiteY0" fmla="*/ 0 h 2202873"/>
                    <a:gd name="connsiteX1" fmla="*/ 429491 w 1953491"/>
                    <a:gd name="connsiteY1" fmla="*/ 41564 h 2202873"/>
                    <a:gd name="connsiteX2" fmla="*/ 554182 w 1953491"/>
                    <a:gd name="connsiteY2" fmla="*/ 83128 h 2202873"/>
                    <a:gd name="connsiteX3" fmla="*/ 595746 w 1953491"/>
                    <a:gd name="connsiteY3" fmla="*/ 96982 h 2202873"/>
                    <a:gd name="connsiteX4" fmla="*/ 623455 w 1953491"/>
                    <a:gd name="connsiteY4" fmla="*/ 138546 h 2202873"/>
                    <a:gd name="connsiteX5" fmla="*/ 637309 w 1953491"/>
                    <a:gd name="connsiteY5" fmla="*/ 180109 h 2202873"/>
                    <a:gd name="connsiteX6" fmla="*/ 692727 w 1953491"/>
                    <a:gd name="connsiteY6" fmla="*/ 263237 h 2202873"/>
                    <a:gd name="connsiteX7" fmla="*/ 678873 w 1953491"/>
                    <a:gd name="connsiteY7" fmla="*/ 401782 h 2202873"/>
                    <a:gd name="connsiteX8" fmla="*/ 665018 w 1953491"/>
                    <a:gd name="connsiteY8" fmla="*/ 443346 h 2202873"/>
                    <a:gd name="connsiteX9" fmla="*/ 651164 w 1953491"/>
                    <a:gd name="connsiteY9" fmla="*/ 512618 h 2202873"/>
                    <a:gd name="connsiteX10" fmla="*/ 623455 w 1953491"/>
                    <a:gd name="connsiteY10" fmla="*/ 623455 h 2202873"/>
                    <a:gd name="connsiteX11" fmla="*/ 595746 w 1953491"/>
                    <a:gd name="connsiteY11" fmla="*/ 706582 h 2202873"/>
                    <a:gd name="connsiteX12" fmla="*/ 623455 w 1953491"/>
                    <a:gd name="connsiteY12" fmla="*/ 928255 h 2202873"/>
                    <a:gd name="connsiteX13" fmla="*/ 651164 w 1953491"/>
                    <a:gd name="connsiteY13" fmla="*/ 969818 h 2202873"/>
                    <a:gd name="connsiteX14" fmla="*/ 665018 w 1953491"/>
                    <a:gd name="connsiteY14" fmla="*/ 1011382 h 2202873"/>
                    <a:gd name="connsiteX15" fmla="*/ 748146 w 1953491"/>
                    <a:gd name="connsiteY15" fmla="*/ 1039091 h 2202873"/>
                    <a:gd name="connsiteX16" fmla="*/ 789709 w 1953491"/>
                    <a:gd name="connsiteY16" fmla="*/ 1066800 h 2202873"/>
                    <a:gd name="connsiteX17" fmla="*/ 928255 w 1953491"/>
                    <a:gd name="connsiteY17" fmla="*/ 1080655 h 2202873"/>
                    <a:gd name="connsiteX18" fmla="*/ 1246909 w 1953491"/>
                    <a:gd name="connsiteY18" fmla="*/ 1094509 h 2202873"/>
                    <a:gd name="connsiteX19" fmla="*/ 1330037 w 1953491"/>
                    <a:gd name="connsiteY19" fmla="*/ 1136073 h 2202873"/>
                    <a:gd name="connsiteX20" fmla="*/ 1357746 w 1953491"/>
                    <a:gd name="connsiteY20" fmla="*/ 1177637 h 2202873"/>
                    <a:gd name="connsiteX21" fmla="*/ 1399309 w 1953491"/>
                    <a:gd name="connsiteY21" fmla="*/ 1205346 h 2202873"/>
                    <a:gd name="connsiteX22" fmla="*/ 1440873 w 1953491"/>
                    <a:gd name="connsiteY22" fmla="*/ 1246909 h 2202873"/>
                    <a:gd name="connsiteX23" fmla="*/ 1468582 w 1953491"/>
                    <a:gd name="connsiteY23" fmla="*/ 1330037 h 2202873"/>
                    <a:gd name="connsiteX24" fmla="*/ 1496291 w 1953491"/>
                    <a:gd name="connsiteY24" fmla="*/ 1371600 h 2202873"/>
                    <a:gd name="connsiteX25" fmla="*/ 1537855 w 1953491"/>
                    <a:gd name="connsiteY25" fmla="*/ 1454728 h 2202873"/>
                    <a:gd name="connsiteX26" fmla="*/ 1551709 w 1953491"/>
                    <a:gd name="connsiteY26" fmla="*/ 1496291 h 2202873"/>
                    <a:gd name="connsiteX27" fmla="*/ 1524000 w 1953491"/>
                    <a:gd name="connsiteY27" fmla="*/ 1620982 h 2202873"/>
                    <a:gd name="connsiteX28" fmla="*/ 1496291 w 1953491"/>
                    <a:gd name="connsiteY28" fmla="*/ 1662546 h 2202873"/>
                    <a:gd name="connsiteX29" fmla="*/ 1454727 w 1953491"/>
                    <a:gd name="connsiteY29" fmla="*/ 1801091 h 2202873"/>
                    <a:gd name="connsiteX30" fmla="*/ 1468582 w 1953491"/>
                    <a:gd name="connsiteY30" fmla="*/ 2036618 h 2202873"/>
                    <a:gd name="connsiteX31" fmla="*/ 1537855 w 1953491"/>
                    <a:gd name="connsiteY31" fmla="*/ 2105891 h 2202873"/>
                    <a:gd name="connsiteX32" fmla="*/ 1620982 w 1953491"/>
                    <a:gd name="connsiteY32" fmla="*/ 2133600 h 2202873"/>
                    <a:gd name="connsiteX33" fmla="*/ 1773382 w 1953491"/>
                    <a:gd name="connsiteY33" fmla="*/ 2175164 h 2202873"/>
                    <a:gd name="connsiteX34" fmla="*/ 1953491 w 1953491"/>
                    <a:gd name="connsiteY34" fmla="*/ 2202873 h 220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53491" h="2202873">
                      <a:moveTo>
                        <a:pt x="0" y="0"/>
                      </a:moveTo>
                      <a:cubicBezTo>
                        <a:pt x="27824" y="2140"/>
                        <a:pt x="311717" y="9443"/>
                        <a:pt x="429491" y="41564"/>
                      </a:cubicBezTo>
                      <a:cubicBezTo>
                        <a:pt x="429512" y="41570"/>
                        <a:pt x="533390" y="76197"/>
                        <a:pt x="554182" y="83128"/>
                      </a:cubicBezTo>
                      <a:lnTo>
                        <a:pt x="595746" y="96982"/>
                      </a:lnTo>
                      <a:cubicBezTo>
                        <a:pt x="604982" y="110837"/>
                        <a:pt x="616008" y="123653"/>
                        <a:pt x="623455" y="138546"/>
                      </a:cubicBezTo>
                      <a:cubicBezTo>
                        <a:pt x="629986" y="151608"/>
                        <a:pt x="630217" y="167343"/>
                        <a:pt x="637309" y="180109"/>
                      </a:cubicBezTo>
                      <a:cubicBezTo>
                        <a:pt x="653482" y="209221"/>
                        <a:pt x="692727" y="263237"/>
                        <a:pt x="692727" y="263237"/>
                      </a:cubicBezTo>
                      <a:cubicBezTo>
                        <a:pt x="688109" y="309419"/>
                        <a:pt x="685930" y="355910"/>
                        <a:pt x="678873" y="401782"/>
                      </a:cubicBezTo>
                      <a:cubicBezTo>
                        <a:pt x="676652" y="416216"/>
                        <a:pt x="668560" y="429178"/>
                        <a:pt x="665018" y="443346"/>
                      </a:cubicBezTo>
                      <a:cubicBezTo>
                        <a:pt x="659307" y="466191"/>
                        <a:pt x="656459" y="489673"/>
                        <a:pt x="651164" y="512618"/>
                      </a:cubicBezTo>
                      <a:cubicBezTo>
                        <a:pt x="642601" y="549725"/>
                        <a:pt x="635498" y="587327"/>
                        <a:pt x="623455" y="623455"/>
                      </a:cubicBezTo>
                      <a:lnTo>
                        <a:pt x="595746" y="706582"/>
                      </a:lnTo>
                      <a:cubicBezTo>
                        <a:pt x="598391" y="740966"/>
                        <a:pt x="593549" y="868443"/>
                        <a:pt x="623455" y="928255"/>
                      </a:cubicBezTo>
                      <a:cubicBezTo>
                        <a:pt x="630902" y="943148"/>
                        <a:pt x="641928" y="955964"/>
                        <a:pt x="651164" y="969818"/>
                      </a:cubicBezTo>
                      <a:cubicBezTo>
                        <a:pt x="655782" y="983673"/>
                        <a:pt x="653134" y="1002894"/>
                        <a:pt x="665018" y="1011382"/>
                      </a:cubicBezTo>
                      <a:cubicBezTo>
                        <a:pt x="688786" y="1028359"/>
                        <a:pt x="748146" y="1039091"/>
                        <a:pt x="748146" y="1039091"/>
                      </a:cubicBezTo>
                      <a:cubicBezTo>
                        <a:pt x="762000" y="1048327"/>
                        <a:pt x="773485" y="1063056"/>
                        <a:pt x="789709" y="1066800"/>
                      </a:cubicBezTo>
                      <a:cubicBezTo>
                        <a:pt x="834933" y="1077236"/>
                        <a:pt x="881928" y="1077847"/>
                        <a:pt x="928255" y="1080655"/>
                      </a:cubicBezTo>
                      <a:cubicBezTo>
                        <a:pt x="1034379" y="1087087"/>
                        <a:pt x="1140691" y="1089891"/>
                        <a:pt x="1246909" y="1094509"/>
                      </a:cubicBezTo>
                      <a:cubicBezTo>
                        <a:pt x="1280713" y="1105777"/>
                        <a:pt x="1303180" y="1109216"/>
                        <a:pt x="1330037" y="1136073"/>
                      </a:cubicBezTo>
                      <a:cubicBezTo>
                        <a:pt x="1341811" y="1147847"/>
                        <a:pt x="1345972" y="1165863"/>
                        <a:pt x="1357746" y="1177637"/>
                      </a:cubicBezTo>
                      <a:cubicBezTo>
                        <a:pt x="1369520" y="1189411"/>
                        <a:pt x="1386517" y="1194686"/>
                        <a:pt x="1399309" y="1205346"/>
                      </a:cubicBezTo>
                      <a:cubicBezTo>
                        <a:pt x="1414361" y="1217889"/>
                        <a:pt x="1427018" y="1233055"/>
                        <a:pt x="1440873" y="1246909"/>
                      </a:cubicBezTo>
                      <a:cubicBezTo>
                        <a:pt x="1450109" y="1274618"/>
                        <a:pt x="1452380" y="1305734"/>
                        <a:pt x="1468582" y="1330037"/>
                      </a:cubicBezTo>
                      <a:cubicBezTo>
                        <a:pt x="1477818" y="1343891"/>
                        <a:pt x="1488844" y="1356707"/>
                        <a:pt x="1496291" y="1371600"/>
                      </a:cubicBezTo>
                      <a:cubicBezTo>
                        <a:pt x="1553654" y="1486325"/>
                        <a:pt x="1458442" y="1335607"/>
                        <a:pt x="1537855" y="1454728"/>
                      </a:cubicBezTo>
                      <a:cubicBezTo>
                        <a:pt x="1542473" y="1468582"/>
                        <a:pt x="1551709" y="1481687"/>
                        <a:pt x="1551709" y="1496291"/>
                      </a:cubicBezTo>
                      <a:cubicBezTo>
                        <a:pt x="1551709" y="1517579"/>
                        <a:pt x="1538288" y="1592406"/>
                        <a:pt x="1524000" y="1620982"/>
                      </a:cubicBezTo>
                      <a:cubicBezTo>
                        <a:pt x="1516553" y="1635875"/>
                        <a:pt x="1505527" y="1648691"/>
                        <a:pt x="1496291" y="1662546"/>
                      </a:cubicBezTo>
                      <a:cubicBezTo>
                        <a:pt x="1462561" y="1763737"/>
                        <a:pt x="1475666" y="1717337"/>
                        <a:pt x="1454727" y="1801091"/>
                      </a:cubicBezTo>
                      <a:cubicBezTo>
                        <a:pt x="1459345" y="1879600"/>
                        <a:pt x="1447889" y="1960744"/>
                        <a:pt x="1468582" y="2036618"/>
                      </a:cubicBezTo>
                      <a:cubicBezTo>
                        <a:pt x="1477174" y="2068123"/>
                        <a:pt x="1506875" y="2095564"/>
                        <a:pt x="1537855" y="2105891"/>
                      </a:cubicBezTo>
                      <a:lnTo>
                        <a:pt x="1620982" y="2133600"/>
                      </a:lnTo>
                      <a:cubicBezTo>
                        <a:pt x="1691012" y="2180286"/>
                        <a:pt x="1651643" y="2162990"/>
                        <a:pt x="1773382" y="2175164"/>
                      </a:cubicBezTo>
                      <a:cubicBezTo>
                        <a:pt x="1949345" y="2192760"/>
                        <a:pt x="1899940" y="2149318"/>
                        <a:pt x="1953491" y="2202873"/>
                      </a:cubicBez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grpSp>
            <p:nvGrpSpPr>
              <p:cNvPr id="11331" name="グループ化 20"/>
              <p:cNvGrpSpPr>
                <a:grpSpLocks/>
              </p:cNvGrpSpPr>
              <p:nvPr/>
            </p:nvGrpSpPr>
            <p:grpSpPr bwMode="auto">
              <a:xfrm rot="-383217">
                <a:off x="1339284" y="3136201"/>
                <a:ext cx="726189" cy="635821"/>
                <a:chOff x="2546361" y="1413909"/>
                <a:chExt cx="726189" cy="635821"/>
              </a:xfrm>
            </p:grpSpPr>
            <p:sp>
              <p:nvSpPr>
                <p:cNvPr id="95" name="フリーフォーム 94"/>
                <p:cNvSpPr/>
                <p:nvPr/>
              </p:nvSpPr>
              <p:spPr>
                <a:xfrm rot="5151835">
                  <a:off x="2557633" y="1674478"/>
                  <a:ext cx="313079" cy="364555"/>
                </a:xfrm>
                <a:custGeom>
                  <a:avLst/>
                  <a:gdLst>
                    <a:gd name="connsiteX0" fmla="*/ 0 w 1953491"/>
                    <a:gd name="connsiteY0" fmla="*/ 0 h 2202873"/>
                    <a:gd name="connsiteX1" fmla="*/ 429491 w 1953491"/>
                    <a:gd name="connsiteY1" fmla="*/ 41564 h 2202873"/>
                    <a:gd name="connsiteX2" fmla="*/ 554182 w 1953491"/>
                    <a:gd name="connsiteY2" fmla="*/ 83128 h 2202873"/>
                    <a:gd name="connsiteX3" fmla="*/ 595746 w 1953491"/>
                    <a:gd name="connsiteY3" fmla="*/ 96982 h 2202873"/>
                    <a:gd name="connsiteX4" fmla="*/ 623455 w 1953491"/>
                    <a:gd name="connsiteY4" fmla="*/ 138546 h 2202873"/>
                    <a:gd name="connsiteX5" fmla="*/ 637309 w 1953491"/>
                    <a:gd name="connsiteY5" fmla="*/ 180109 h 2202873"/>
                    <a:gd name="connsiteX6" fmla="*/ 692727 w 1953491"/>
                    <a:gd name="connsiteY6" fmla="*/ 263237 h 2202873"/>
                    <a:gd name="connsiteX7" fmla="*/ 678873 w 1953491"/>
                    <a:gd name="connsiteY7" fmla="*/ 401782 h 2202873"/>
                    <a:gd name="connsiteX8" fmla="*/ 665018 w 1953491"/>
                    <a:gd name="connsiteY8" fmla="*/ 443346 h 2202873"/>
                    <a:gd name="connsiteX9" fmla="*/ 651164 w 1953491"/>
                    <a:gd name="connsiteY9" fmla="*/ 512618 h 2202873"/>
                    <a:gd name="connsiteX10" fmla="*/ 623455 w 1953491"/>
                    <a:gd name="connsiteY10" fmla="*/ 623455 h 2202873"/>
                    <a:gd name="connsiteX11" fmla="*/ 595746 w 1953491"/>
                    <a:gd name="connsiteY11" fmla="*/ 706582 h 2202873"/>
                    <a:gd name="connsiteX12" fmla="*/ 623455 w 1953491"/>
                    <a:gd name="connsiteY12" fmla="*/ 928255 h 2202873"/>
                    <a:gd name="connsiteX13" fmla="*/ 651164 w 1953491"/>
                    <a:gd name="connsiteY13" fmla="*/ 969818 h 2202873"/>
                    <a:gd name="connsiteX14" fmla="*/ 665018 w 1953491"/>
                    <a:gd name="connsiteY14" fmla="*/ 1011382 h 2202873"/>
                    <a:gd name="connsiteX15" fmla="*/ 748146 w 1953491"/>
                    <a:gd name="connsiteY15" fmla="*/ 1039091 h 2202873"/>
                    <a:gd name="connsiteX16" fmla="*/ 789709 w 1953491"/>
                    <a:gd name="connsiteY16" fmla="*/ 1066800 h 2202873"/>
                    <a:gd name="connsiteX17" fmla="*/ 928255 w 1953491"/>
                    <a:gd name="connsiteY17" fmla="*/ 1080655 h 2202873"/>
                    <a:gd name="connsiteX18" fmla="*/ 1246909 w 1953491"/>
                    <a:gd name="connsiteY18" fmla="*/ 1094509 h 2202873"/>
                    <a:gd name="connsiteX19" fmla="*/ 1330037 w 1953491"/>
                    <a:gd name="connsiteY19" fmla="*/ 1136073 h 2202873"/>
                    <a:gd name="connsiteX20" fmla="*/ 1357746 w 1953491"/>
                    <a:gd name="connsiteY20" fmla="*/ 1177637 h 2202873"/>
                    <a:gd name="connsiteX21" fmla="*/ 1399309 w 1953491"/>
                    <a:gd name="connsiteY21" fmla="*/ 1205346 h 2202873"/>
                    <a:gd name="connsiteX22" fmla="*/ 1440873 w 1953491"/>
                    <a:gd name="connsiteY22" fmla="*/ 1246909 h 2202873"/>
                    <a:gd name="connsiteX23" fmla="*/ 1468582 w 1953491"/>
                    <a:gd name="connsiteY23" fmla="*/ 1330037 h 2202873"/>
                    <a:gd name="connsiteX24" fmla="*/ 1496291 w 1953491"/>
                    <a:gd name="connsiteY24" fmla="*/ 1371600 h 2202873"/>
                    <a:gd name="connsiteX25" fmla="*/ 1537855 w 1953491"/>
                    <a:gd name="connsiteY25" fmla="*/ 1454728 h 2202873"/>
                    <a:gd name="connsiteX26" fmla="*/ 1551709 w 1953491"/>
                    <a:gd name="connsiteY26" fmla="*/ 1496291 h 2202873"/>
                    <a:gd name="connsiteX27" fmla="*/ 1524000 w 1953491"/>
                    <a:gd name="connsiteY27" fmla="*/ 1620982 h 2202873"/>
                    <a:gd name="connsiteX28" fmla="*/ 1496291 w 1953491"/>
                    <a:gd name="connsiteY28" fmla="*/ 1662546 h 2202873"/>
                    <a:gd name="connsiteX29" fmla="*/ 1454727 w 1953491"/>
                    <a:gd name="connsiteY29" fmla="*/ 1801091 h 2202873"/>
                    <a:gd name="connsiteX30" fmla="*/ 1468582 w 1953491"/>
                    <a:gd name="connsiteY30" fmla="*/ 2036618 h 2202873"/>
                    <a:gd name="connsiteX31" fmla="*/ 1537855 w 1953491"/>
                    <a:gd name="connsiteY31" fmla="*/ 2105891 h 2202873"/>
                    <a:gd name="connsiteX32" fmla="*/ 1620982 w 1953491"/>
                    <a:gd name="connsiteY32" fmla="*/ 2133600 h 2202873"/>
                    <a:gd name="connsiteX33" fmla="*/ 1773382 w 1953491"/>
                    <a:gd name="connsiteY33" fmla="*/ 2175164 h 2202873"/>
                    <a:gd name="connsiteX34" fmla="*/ 1953491 w 1953491"/>
                    <a:gd name="connsiteY34" fmla="*/ 2202873 h 220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53491" h="2202873">
                      <a:moveTo>
                        <a:pt x="0" y="0"/>
                      </a:moveTo>
                      <a:cubicBezTo>
                        <a:pt x="27824" y="2140"/>
                        <a:pt x="311717" y="9443"/>
                        <a:pt x="429491" y="41564"/>
                      </a:cubicBezTo>
                      <a:cubicBezTo>
                        <a:pt x="429512" y="41570"/>
                        <a:pt x="533390" y="76197"/>
                        <a:pt x="554182" y="83128"/>
                      </a:cubicBezTo>
                      <a:lnTo>
                        <a:pt x="595746" y="96982"/>
                      </a:lnTo>
                      <a:cubicBezTo>
                        <a:pt x="604982" y="110837"/>
                        <a:pt x="616008" y="123653"/>
                        <a:pt x="623455" y="138546"/>
                      </a:cubicBezTo>
                      <a:cubicBezTo>
                        <a:pt x="629986" y="151608"/>
                        <a:pt x="630217" y="167343"/>
                        <a:pt x="637309" y="180109"/>
                      </a:cubicBezTo>
                      <a:cubicBezTo>
                        <a:pt x="653482" y="209221"/>
                        <a:pt x="692727" y="263237"/>
                        <a:pt x="692727" y="263237"/>
                      </a:cubicBezTo>
                      <a:cubicBezTo>
                        <a:pt x="688109" y="309419"/>
                        <a:pt x="685930" y="355910"/>
                        <a:pt x="678873" y="401782"/>
                      </a:cubicBezTo>
                      <a:cubicBezTo>
                        <a:pt x="676652" y="416216"/>
                        <a:pt x="668560" y="429178"/>
                        <a:pt x="665018" y="443346"/>
                      </a:cubicBezTo>
                      <a:cubicBezTo>
                        <a:pt x="659307" y="466191"/>
                        <a:pt x="656459" y="489673"/>
                        <a:pt x="651164" y="512618"/>
                      </a:cubicBezTo>
                      <a:cubicBezTo>
                        <a:pt x="642601" y="549725"/>
                        <a:pt x="635498" y="587327"/>
                        <a:pt x="623455" y="623455"/>
                      </a:cubicBezTo>
                      <a:lnTo>
                        <a:pt x="595746" y="706582"/>
                      </a:lnTo>
                      <a:cubicBezTo>
                        <a:pt x="598391" y="740966"/>
                        <a:pt x="593549" y="868443"/>
                        <a:pt x="623455" y="928255"/>
                      </a:cubicBezTo>
                      <a:cubicBezTo>
                        <a:pt x="630902" y="943148"/>
                        <a:pt x="641928" y="955964"/>
                        <a:pt x="651164" y="969818"/>
                      </a:cubicBezTo>
                      <a:cubicBezTo>
                        <a:pt x="655782" y="983673"/>
                        <a:pt x="653134" y="1002894"/>
                        <a:pt x="665018" y="1011382"/>
                      </a:cubicBezTo>
                      <a:cubicBezTo>
                        <a:pt x="688786" y="1028359"/>
                        <a:pt x="748146" y="1039091"/>
                        <a:pt x="748146" y="1039091"/>
                      </a:cubicBezTo>
                      <a:cubicBezTo>
                        <a:pt x="762000" y="1048327"/>
                        <a:pt x="773485" y="1063056"/>
                        <a:pt x="789709" y="1066800"/>
                      </a:cubicBezTo>
                      <a:cubicBezTo>
                        <a:pt x="834933" y="1077236"/>
                        <a:pt x="881928" y="1077847"/>
                        <a:pt x="928255" y="1080655"/>
                      </a:cubicBezTo>
                      <a:cubicBezTo>
                        <a:pt x="1034379" y="1087087"/>
                        <a:pt x="1140691" y="1089891"/>
                        <a:pt x="1246909" y="1094509"/>
                      </a:cubicBezTo>
                      <a:cubicBezTo>
                        <a:pt x="1280713" y="1105777"/>
                        <a:pt x="1303180" y="1109216"/>
                        <a:pt x="1330037" y="1136073"/>
                      </a:cubicBezTo>
                      <a:cubicBezTo>
                        <a:pt x="1341811" y="1147847"/>
                        <a:pt x="1345972" y="1165863"/>
                        <a:pt x="1357746" y="1177637"/>
                      </a:cubicBezTo>
                      <a:cubicBezTo>
                        <a:pt x="1369520" y="1189411"/>
                        <a:pt x="1386517" y="1194686"/>
                        <a:pt x="1399309" y="1205346"/>
                      </a:cubicBezTo>
                      <a:cubicBezTo>
                        <a:pt x="1414361" y="1217889"/>
                        <a:pt x="1427018" y="1233055"/>
                        <a:pt x="1440873" y="1246909"/>
                      </a:cubicBezTo>
                      <a:cubicBezTo>
                        <a:pt x="1450109" y="1274618"/>
                        <a:pt x="1452380" y="1305734"/>
                        <a:pt x="1468582" y="1330037"/>
                      </a:cubicBezTo>
                      <a:cubicBezTo>
                        <a:pt x="1477818" y="1343891"/>
                        <a:pt x="1488844" y="1356707"/>
                        <a:pt x="1496291" y="1371600"/>
                      </a:cubicBezTo>
                      <a:cubicBezTo>
                        <a:pt x="1553654" y="1486325"/>
                        <a:pt x="1458442" y="1335607"/>
                        <a:pt x="1537855" y="1454728"/>
                      </a:cubicBezTo>
                      <a:cubicBezTo>
                        <a:pt x="1542473" y="1468582"/>
                        <a:pt x="1551709" y="1481687"/>
                        <a:pt x="1551709" y="1496291"/>
                      </a:cubicBezTo>
                      <a:cubicBezTo>
                        <a:pt x="1551709" y="1517579"/>
                        <a:pt x="1538288" y="1592406"/>
                        <a:pt x="1524000" y="1620982"/>
                      </a:cubicBezTo>
                      <a:cubicBezTo>
                        <a:pt x="1516553" y="1635875"/>
                        <a:pt x="1505527" y="1648691"/>
                        <a:pt x="1496291" y="1662546"/>
                      </a:cubicBezTo>
                      <a:cubicBezTo>
                        <a:pt x="1462561" y="1763737"/>
                        <a:pt x="1475666" y="1717337"/>
                        <a:pt x="1454727" y="1801091"/>
                      </a:cubicBezTo>
                      <a:cubicBezTo>
                        <a:pt x="1459345" y="1879600"/>
                        <a:pt x="1447889" y="1960744"/>
                        <a:pt x="1468582" y="2036618"/>
                      </a:cubicBezTo>
                      <a:cubicBezTo>
                        <a:pt x="1477174" y="2068123"/>
                        <a:pt x="1506875" y="2095564"/>
                        <a:pt x="1537855" y="2105891"/>
                      </a:cubicBezTo>
                      <a:lnTo>
                        <a:pt x="1620982" y="2133600"/>
                      </a:lnTo>
                      <a:cubicBezTo>
                        <a:pt x="1691012" y="2180286"/>
                        <a:pt x="1651643" y="2162990"/>
                        <a:pt x="1773382" y="2175164"/>
                      </a:cubicBezTo>
                      <a:cubicBezTo>
                        <a:pt x="1949345" y="2192760"/>
                        <a:pt x="1899940" y="2149318"/>
                        <a:pt x="1953491" y="2202873"/>
                      </a:cubicBez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6" name="フリーフォーム 95"/>
                <p:cNvSpPr/>
                <p:nvPr/>
              </p:nvSpPr>
              <p:spPr>
                <a:xfrm rot="5151835">
                  <a:off x="2904569" y="1376269"/>
                  <a:ext cx="302643" cy="360656"/>
                </a:xfrm>
                <a:custGeom>
                  <a:avLst/>
                  <a:gdLst>
                    <a:gd name="connsiteX0" fmla="*/ 0 w 1953491"/>
                    <a:gd name="connsiteY0" fmla="*/ 0 h 2202873"/>
                    <a:gd name="connsiteX1" fmla="*/ 429491 w 1953491"/>
                    <a:gd name="connsiteY1" fmla="*/ 41564 h 2202873"/>
                    <a:gd name="connsiteX2" fmla="*/ 554182 w 1953491"/>
                    <a:gd name="connsiteY2" fmla="*/ 83128 h 2202873"/>
                    <a:gd name="connsiteX3" fmla="*/ 595746 w 1953491"/>
                    <a:gd name="connsiteY3" fmla="*/ 96982 h 2202873"/>
                    <a:gd name="connsiteX4" fmla="*/ 623455 w 1953491"/>
                    <a:gd name="connsiteY4" fmla="*/ 138546 h 2202873"/>
                    <a:gd name="connsiteX5" fmla="*/ 637309 w 1953491"/>
                    <a:gd name="connsiteY5" fmla="*/ 180109 h 2202873"/>
                    <a:gd name="connsiteX6" fmla="*/ 692727 w 1953491"/>
                    <a:gd name="connsiteY6" fmla="*/ 263237 h 2202873"/>
                    <a:gd name="connsiteX7" fmla="*/ 678873 w 1953491"/>
                    <a:gd name="connsiteY7" fmla="*/ 401782 h 2202873"/>
                    <a:gd name="connsiteX8" fmla="*/ 665018 w 1953491"/>
                    <a:gd name="connsiteY8" fmla="*/ 443346 h 2202873"/>
                    <a:gd name="connsiteX9" fmla="*/ 651164 w 1953491"/>
                    <a:gd name="connsiteY9" fmla="*/ 512618 h 2202873"/>
                    <a:gd name="connsiteX10" fmla="*/ 623455 w 1953491"/>
                    <a:gd name="connsiteY10" fmla="*/ 623455 h 2202873"/>
                    <a:gd name="connsiteX11" fmla="*/ 595746 w 1953491"/>
                    <a:gd name="connsiteY11" fmla="*/ 706582 h 2202873"/>
                    <a:gd name="connsiteX12" fmla="*/ 623455 w 1953491"/>
                    <a:gd name="connsiteY12" fmla="*/ 928255 h 2202873"/>
                    <a:gd name="connsiteX13" fmla="*/ 651164 w 1953491"/>
                    <a:gd name="connsiteY13" fmla="*/ 969818 h 2202873"/>
                    <a:gd name="connsiteX14" fmla="*/ 665018 w 1953491"/>
                    <a:gd name="connsiteY14" fmla="*/ 1011382 h 2202873"/>
                    <a:gd name="connsiteX15" fmla="*/ 748146 w 1953491"/>
                    <a:gd name="connsiteY15" fmla="*/ 1039091 h 2202873"/>
                    <a:gd name="connsiteX16" fmla="*/ 789709 w 1953491"/>
                    <a:gd name="connsiteY16" fmla="*/ 1066800 h 2202873"/>
                    <a:gd name="connsiteX17" fmla="*/ 928255 w 1953491"/>
                    <a:gd name="connsiteY17" fmla="*/ 1080655 h 2202873"/>
                    <a:gd name="connsiteX18" fmla="*/ 1246909 w 1953491"/>
                    <a:gd name="connsiteY18" fmla="*/ 1094509 h 2202873"/>
                    <a:gd name="connsiteX19" fmla="*/ 1330037 w 1953491"/>
                    <a:gd name="connsiteY19" fmla="*/ 1136073 h 2202873"/>
                    <a:gd name="connsiteX20" fmla="*/ 1357746 w 1953491"/>
                    <a:gd name="connsiteY20" fmla="*/ 1177637 h 2202873"/>
                    <a:gd name="connsiteX21" fmla="*/ 1399309 w 1953491"/>
                    <a:gd name="connsiteY21" fmla="*/ 1205346 h 2202873"/>
                    <a:gd name="connsiteX22" fmla="*/ 1440873 w 1953491"/>
                    <a:gd name="connsiteY22" fmla="*/ 1246909 h 2202873"/>
                    <a:gd name="connsiteX23" fmla="*/ 1468582 w 1953491"/>
                    <a:gd name="connsiteY23" fmla="*/ 1330037 h 2202873"/>
                    <a:gd name="connsiteX24" fmla="*/ 1496291 w 1953491"/>
                    <a:gd name="connsiteY24" fmla="*/ 1371600 h 2202873"/>
                    <a:gd name="connsiteX25" fmla="*/ 1537855 w 1953491"/>
                    <a:gd name="connsiteY25" fmla="*/ 1454728 h 2202873"/>
                    <a:gd name="connsiteX26" fmla="*/ 1551709 w 1953491"/>
                    <a:gd name="connsiteY26" fmla="*/ 1496291 h 2202873"/>
                    <a:gd name="connsiteX27" fmla="*/ 1524000 w 1953491"/>
                    <a:gd name="connsiteY27" fmla="*/ 1620982 h 2202873"/>
                    <a:gd name="connsiteX28" fmla="*/ 1496291 w 1953491"/>
                    <a:gd name="connsiteY28" fmla="*/ 1662546 h 2202873"/>
                    <a:gd name="connsiteX29" fmla="*/ 1454727 w 1953491"/>
                    <a:gd name="connsiteY29" fmla="*/ 1801091 h 2202873"/>
                    <a:gd name="connsiteX30" fmla="*/ 1468582 w 1953491"/>
                    <a:gd name="connsiteY30" fmla="*/ 2036618 h 2202873"/>
                    <a:gd name="connsiteX31" fmla="*/ 1537855 w 1953491"/>
                    <a:gd name="connsiteY31" fmla="*/ 2105891 h 2202873"/>
                    <a:gd name="connsiteX32" fmla="*/ 1620982 w 1953491"/>
                    <a:gd name="connsiteY32" fmla="*/ 2133600 h 2202873"/>
                    <a:gd name="connsiteX33" fmla="*/ 1773382 w 1953491"/>
                    <a:gd name="connsiteY33" fmla="*/ 2175164 h 2202873"/>
                    <a:gd name="connsiteX34" fmla="*/ 1953491 w 1953491"/>
                    <a:gd name="connsiteY34" fmla="*/ 2202873 h 220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53491" h="2202873">
                      <a:moveTo>
                        <a:pt x="0" y="0"/>
                      </a:moveTo>
                      <a:cubicBezTo>
                        <a:pt x="27824" y="2140"/>
                        <a:pt x="311717" y="9443"/>
                        <a:pt x="429491" y="41564"/>
                      </a:cubicBezTo>
                      <a:cubicBezTo>
                        <a:pt x="429512" y="41570"/>
                        <a:pt x="533390" y="76197"/>
                        <a:pt x="554182" y="83128"/>
                      </a:cubicBezTo>
                      <a:lnTo>
                        <a:pt x="595746" y="96982"/>
                      </a:lnTo>
                      <a:cubicBezTo>
                        <a:pt x="604982" y="110837"/>
                        <a:pt x="616008" y="123653"/>
                        <a:pt x="623455" y="138546"/>
                      </a:cubicBezTo>
                      <a:cubicBezTo>
                        <a:pt x="629986" y="151608"/>
                        <a:pt x="630217" y="167343"/>
                        <a:pt x="637309" y="180109"/>
                      </a:cubicBezTo>
                      <a:cubicBezTo>
                        <a:pt x="653482" y="209221"/>
                        <a:pt x="692727" y="263237"/>
                        <a:pt x="692727" y="263237"/>
                      </a:cubicBezTo>
                      <a:cubicBezTo>
                        <a:pt x="688109" y="309419"/>
                        <a:pt x="685930" y="355910"/>
                        <a:pt x="678873" y="401782"/>
                      </a:cubicBezTo>
                      <a:cubicBezTo>
                        <a:pt x="676652" y="416216"/>
                        <a:pt x="668560" y="429178"/>
                        <a:pt x="665018" y="443346"/>
                      </a:cubicBezTo>
                      <a:cubicBezTo>
                        <a:pt x="659307" y="466191"/>
                        <a:pt x="656459" y="489673"/>
                        <a:pt x="651164" y="512618"/>
                      </a:cubicBezTo>
                      <a:cubicBezTo>
                        <a:pt x="642601" y="549725"/>
                        <a:pt x="635498" y="587327"/>
                        <a:pt x="623455" y="623455"/>
                      </a:cubicBezTo>
                      <a:lnTo>
                        <a:pt x="595746" y="706582"/>
                      </a:lnTo>
                      <a:cubicBezTo>
                        <a:pt x="598391" y="740966"/>
                        <a:pt x="593549" y="868443"/>
                        <a:pt x="623455" y="928255"/>
                      </a:cubicBezTo>
                      <a:cubicBezTo>
                        <a:pt x="630902" y="943148"/>
                        <a:pt x="641928" y="955964"/>
                        <a:pt x="651164" y="969818"/>
                      </a:cubicBezTo>
                      <a:cubicBezTo>
                        <a:pt x="655782" y="983673"/>
                        <a:pt x="653134" y="1002894"/>
                        <a:pt x="665018" y="1011382"/>
                      </a:cubicBezTo>
                      <a:cubicBezTo>
                        <a:pt x="688786" y="1028359"/>
                        <a:pt x="748146" y="1039091"/>
                        <a:pt x="748146" y="1039091"/>
                      </a:cubicBezTo>
                      <a:cubicBezTo>
                        <a:pt x="762000" y="1048327"/>
                        <a:pt x="773485" y="1063056"/>
                        <a:pt x="789709" y="1066800"/>
                      </a:cubicBezTo>
                      <a:cubicBezTo>
                        <a:pt x="834933" y="1077236"/>
                        <a:pt x="881928" y="1077847"/>
                        <a:pt x="928255" y="1080655"/>
                      </a:cubicBezTo>
                      <a:cubicBezTo>
                        <a:pt x="1034379" y="1087087"/>
                        <a:pt x="1140691" y="1089891"/>
                        <a:pt x="1246909" y="1094509"/>
                      </a:cubicBezTo>
                      <a:cubicBezTo>
                        <a:pt x="1280713" y="1105777"/>
                        <a:pt x="1303180" y="1109216"/>
                        <a:pt x="1330037" y="1136073"/>
                      </a:cubicBezTo>
                      <a:cubicBezTo>
                        <a:pt x="1341811" y="1147847"/>
                        <a:pt x="1345972" y="1165863"/>
                        <a:pt x="1357746" y="1177637"/>
                      </a:cubicBezTo>
                      <a:cubicBezTo>
                        <a:pt x="1369520" y="1189411"/>
                        <a:pt x="1386517" y="1194686"/>
                        <a:pt x="1399309" y="1205346"/>
                      </a:cubicBezTo>
                      <a:cubicBezTo>
                        <a:pt x="1414361" y="1217889"/>
                        <a:pt x="1427018" y="1233055"/>
                        <a:pt x="1440873" y="1246909"/>
                      </a:cubicBezTo>
                      <a:cubicBezTo>
                        <a:pt x="1450109" y="1274618"/>
                        <a:pt x="1452380" y="1305734"/>
                        <a:pt x="1468582" y="1330037"/>
                      </a:cubicBezTo>
                      <a:cubicBezTo>
                        <a:pt x="1477818" y="1343891"/>
                        <a:pt x="1488844" y="1356707"/>
                        <a:pt x="1496291" y="1371600"/>
                      </a:cubicBezTo>
                      <a:cubicBezTo>
                        <a:pt x="1553654" y="1486325"/>
                        <a:pt x="1458442" y="1335607"/>
                        <a:pt x="1537855" y="1454728"/>
                      </a:cubicBezTo>
                      <a:cubicBezTo>
                        <a:pt x="1542473" y="1468582"/>
                        <a:pt x="1551709" y="1481687"/>
                        <a:pt x="1551709" y="1496291"/>
                      </a:cubicBezTo>
                      <a:cubicBezTo>
                        <a:pt x="1551709" y="1517579"/>
                        <a:pt x="1538288" y="1592406"/>
                        <a:pt x="1524000" y="1620982"/>
                      </a:cubicBezTo>
                      <a:cubicBezTo>
                        <a:pt x="1516553" y="1635875"/>
                        <a:pt x="1505527" y="1648691"/>
                        <a:pt x="1496291" y="1662546"/>
                      </a:cubicBezTo>
                      <a:cubicBezTo>
                        <a:pt x="1462561" y="1763737"/>
                        <a:pt x="1475666" y="1717337"/>
                        <a:pt x="1454727" y="1801091"/>
                      </a:cubicBezTo>
                      <a:cubicBezTo>
                        <a:pt x="1459345" y="1879600"/>
                        <a:pt x="1447889" y="1960744"/>
                        <a:pt x="1468582" y="2036618"/>
                      </a:cubicBezTo>
                      <a:cubicBezTo>
                        <a:pt x="1477174" y="2068123"/>
                        <a:pt x="1506875" y="2095564"/>
                        <a:pt x="1537855" y="2105891"/>
                      </a:cubicBezTo>
                      <a:lnTo>
                        <a:pt x="1620982" y="2133600"/>
                      </a:lnTo>
                      <a:cubicBezTo>
                        <a:pt x="1691012" y="2180286"/>
                        <a:pt x="1651643" y="2162990"/>
                        <a:pt x="1773382" y="2175164"/>
                      </a:cubicBezTo>
                      <a:cubicBezTo>
                        <a:pt x="1949345" y="2192760"/>
                        <a:pt x="1899940" y="2149318"/>
                        <a:pt x="1953491" y="2202873"/>
                      </a:cubicBezTo>
                    </a:path>
                  </a:pathLst>
                </a:cu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</p:grpSp>
      </p:grpSp>
      <p:sp>
        <p:nvSpPr>
          <p:cNvPr id="11316" name="AutoShape 29"/>
          <p:cNvSpPr>
            <a:spLocks noChangeArrowheads="1"/>
          </p:cNvSpPr>
          <p:nvPr/>
        </p:nvSpPr>
        <p:spPr bwMode="auto">
          <a:xfrm>
            <a:off x="2536825" y="107950"/>
            <a:ext cx="384175" cy="2524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/>
          </a:p>
        </p:txBody>
      </p:sp>
      <p:sp>
        <p:nvSpPr>
          <p:cNvPr id="11317" name="AutoShape 28"/>
          <p:cNvSpPr>
            <a:spLocks noChangeArrowheads="1"/>
          </p:cNvSpPr>
          <p:nvPr/>
        </p:nvSpPr>
        <p:spPr bwMode="auto">
          <a:xfrm>
            <a:off x="1038225" y="1895475"/>
            <a:ext cx="384175" cy="2778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/>
          </a:p>
        </p:txBody>
      </p:sp>
      <p:sp>
        <p:nvSpPr>
          <p:cNvPr id="104" name="円/楕円 103"/>
          <p:cNvSpPr/>
          <p:nvPr/>
        </p:nvSpPr>
        <p:spPr>
          <a:xfrm>
            <a:off x="1301750" y="2092325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3" name="円/楕円 102"/>
          <p:cNvSpPr/>
          <p:nvPr/>
        </p:nvSpPr>
        <p:spPr>
          <a:xfrm>
            <a:off x="1066800" y="2078038"/>
            <a:ext cx="152400" cy="1936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1320" name="グループ化 123"/>
          <p:cNvGrpSpPr>
            <a:grpSpLocks/>
          </p:cNvGrpSpPr>
          <p:nvPr/>
        </p:nvGrpSpPr>
        <p:grpSpPr bwMode="auto">
          <a:xfrm rot="490635">
            <a:off x="1331913" y="703263"/>
            <a:ext cx="1296987" cy="817562"/>
            <a:chOff x="2823452" y="969821"/>
            <a:chExt cx="1125094" cy="899800"/>
          </a:xfrm>
        </p:grpSpPr>
        <p:grpSp>
          <p:nvGrpSpPr>
            <p:cNvPr id="11324" name="グループ化 13"/>
            <p:cNvGrpSpPr>
              <a:grpSpLocks/>
            </p:cNvGrpSpPr>
            <p:nvPr/>
          </p:nvGrpSpPr>
          <p:grpSpPr bwMode="auto">
            <a:xfrm rot="502883">
              <a:off x="2823452" y="1233800"/>
              <a:ext cx="726189" cy="635821"/>
              <a:chOff x="2546361" y="1413909"/>
              <a:chExt cx="726189" cy="635821"/>
            </a:xfrm>
          </p:grpSpPr>
          <p:sp>
            <p:nvSpPr>
              <p:cNvPr id="127" name="フリーフォーム 2"/>
              <p:cNvSpPr/>
              <p:nvPr/>
            </p:nvSpPr>
            <p:spPr>
              <a:xfrm rot="5151835">
                <a:off x="2520412" y="1676614"/>
                <a:ext cx="321482" cy="367687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28" name="フリーフォーム 127"/>
              <p:cNvSpPr/>
              <p:nvPr/>
            </p:nvSpPr>
            <p:spPr>
              <a:xfrm rot="5151835">
                <a:off x="2872418" y="1357904"/>
                <a:ext cx="321482" cy="367686"/>
              </a:xfrm>
              <a:custGeom>
                <a:avLst/>
                <a:gdLst>
                  <a:gd name="connsiteX0" fmla="*/ 0 w 1953491"/>
                  <a:gd name="connsiteY0" fmla="*/ 0 h 2202873"/>
                  <a:gd name="connsiteX1" fmla="*/ 429491 w 1953491"/>
                  <a:gd name="connsiteY1" fmla="*/ 41564 h 2202873"/>
                  <a:gd name="connsiteX2" fmla="*/ 554182 w 1953491"/>
                  <a:gd name="connsiteY2" fmla="*/ 83128 h 2202873"/>
                  <a:gd name="connsiteX3" fmla="*/ 595746 w 1953491"/>
                  <a:gd name="connsiteY3" fmla="*/ 96982 h 2202873"/>
                  <a:gd name="connsiteX4" fmla="*/ 623455 w 1953491"/>
                  <a:gd name="connsiteY4" fmla="*/ 138546 h 2202873"/>
                  <a:gd name="connsiteX5" fmla="*/ 637309 w 1953491"/>
                  <a:gd name="connsiteY5" fmla="*/ 180109 h 2202873"/>
                  <a:gd name="connsiteX6" fmla="*/ 692727 w 1953491"/>
                  <a:gd name="connsiteY6" fmla="*/ 263237 h 2202873"/>
                  <a:gd name="connsiteX7" fmla="*/ 678873 w 1953491"/>
                  <a:gd name="connsiteY7" fmla="*/ 401782 h 2202873"/>
                  <a:gd name="connsiteX8" fmla="*/ 665018 w 1953491"/>
                  <a:gd name="connsiteY8" fmla="*/ 443346 h 2202873"/>
                  <a:gd name="connsiteX9" fmla="*/ 651164 w 1953491"/>
                  <a:gd name="connsiteY9" fmla="*/ 512618 h 2202873"/>
                  <a:gd name="connsiteX10" fmla="*/ 623455 w 1953491"/>
                  <a:gd name="connsiteY10" fmla="*/ 623455 h 2202873"/>
                  <a:gd name="connsiteX11" fmla="*/ 595746 w 1953491"/>
                  <a:gd name="connsiteY11" fmla="*/ 706582 h 2202873"/>
                  <a:gd name="connsiteX12" fmla="*/ 623455 w 1953491"/>
                  <a:gd name="connsiteY12" fmla="*/ 928255 h 2202873"/>
                  <a:gd name="connsiteX13" fmla="*/ 651164 w 1953491"/>
                  <a:gd name="connsiteY13" fmla="*/ 969818 h 2202873"/>
                  <a:gd name="connsiteX14" fmla="*/ 665018 w 1953491"/>
                  <a:gd name="connsiteY14" fmla="*/ 1011382 h 2202873"/>
                  <a:gd name="connsiteX15" fmla="*/ 748146 w 1953491"/>
                  <a:gd name="connsiteY15" fmla="*/ 1039091 h 2202873"/>
                  <a:gd name="connsiteX16" fmla="*/ 789709 w 1953491"/>
                  <a:gd name="connsiteY16" fmla="*/ 1066800 h 2202873"/>
                  <a:gd name="connsiteX17" fmla="*/ 928255 w 1953491"/>
                  <a:gd name="connsiteY17" fmla="*/ 1080655 h 2202873"/>
                  <a:gd name="connsiteX18" fmla="*/ 1246909 w 1953491"/>
                  <a:gd name="connsiteY18" fmla="*/ 1094509 h 2202873"/>
                  <a:gd name="connsiteX19" fmla="*/ 1330037 w 1953491"/>
                  <a:gd name="connsiteY19" fmla="*/ 1136073 h 2202873"/>
                  <a:gd name="connsiteX20" fmla="*/ 1357746 w 1953491"/>
                  <a:gd name="connsiteY20" fmla="*/ 1177637 h 2202873"/>
                  <a:gd name="connsiteX21" fmla="*/ 1399309 w 1953491"/>
                  <a:gd name="connsiteY21" fmla="*/ 1205346 h 2202873"/>
                  <a:gd name="connsiteX22" fmla="*/ 1440873 w 1953491"/>
                  <a:gd name="connsiteY22" fmla="*/ 1246909 h 2202873"/>
                  <a:gd name="connsiteX23" fmla="*/ 1468582 w 1953491"/>
                  <a:gd name="connsiteY23" fmla="*/ 1330037 h 2202873"/>
                  <a:gd name="connsiteX24" fmla="*/ 1496291 w 1953491"/>
                  <a:gd name="connsiteY24" fmla="*/ 1371600 h 2202873"/>
                  <a:gd name="connsiteX25" fmla="*/ 1537855 w 1953491"/>
                  <a:gd name="connsiteY25" fmla="*/ 1454728 h 2202873"/>
                  <a:gd name="connsiteX26" fmla="*/ 1551709 w 1953491"/>
                  <a:gd name="connsiteY26" fmla="*/ 1496291 h 2202873"/>
                  <a:gd name="connsiteX27" fmla="*/ 1524000 w 1953491"/>
                  <a:gd name="connsiteY27" fmla="*/ 1620982 h 2202873"/>
                  <a:gd name="connsiteX28" fmla="*/ 1496291 w 1953491"/>
                  <a:gd name="connsiteY28" fmla="*/ 1662546 h 2202873"/>
                  <a:gd name="connsiteX29" fmla="*/ 1454727 w 1953491"/>
                  <a:gd name="connsiteY29" fmla="*/ 1801091 h 2202873"/>
                  <a:gd name="connsiteX30" fmla="*/ 1468582 w 1953491"/>
                  <a:gd name="connsiteY30" fmla="*/ 2036618 h 2202873"/>
                  <a:gd name="connsiteX31" fmla="*/ 1537855 w 1953491"/>
                  <a:gd name="connsiteY31" fmla="*/ 2105891 h 2202873"/>
                  <a:gd name="connsiteX32" fmla="*/ 1620982 w 1953491"/>
                  <a:gd name="connsiteY32" fmla="*/ 2133600 h 2202873"/>
                  <a:gd name="connsiteX33" fmla="*/ 1773382 w 1953491"/>
                  <a:gd name="connsiteY33" fmla="*/ 2175164 h 2202873"/>
                  <a:gd name="connsiteX34" fmla="*/ 1953491 w 1953491"/>
                  <a:gd name="connsiteY34" fmla="*/ 2202873 h 220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491" h="2202873">
                    <a:moveTo>
                      <a:pt x="0" y="0"/>
                    </a:moveTo>
                    <a:cubicBezTo>
                      <a:pt x="27824" y="2140"/>
                      <a:pt x="311717" y="9443"/>
                      <a:pt x="429491" y="41564"/>
                    </a:cubicBezTo>
                    <a:cubicBezTo>
                      <a:pt x="429512" y="41570"/>
                      <a:pt x="533390" y="76197"/>
                      <a:pt x="554182" y="83128"/>
                    </a:cubicBezTo>
                    <a:lnTo>
                      <a:pt x="595746" y="96982"/>
                    </a:lnTo>
                    <a:cubicBezTo>
                      <a:pt x="604982" y="110837"/>
                      <a:pt x="616008" y="123653"/>
                      <a:pt x="623455" y="138546"/>
                    </a:cubicBezTo>
                    <a:cubicBezTo>
                      <a:pt x="629986" y="151608"/>
                      <a:pt x="630217" y="167343"/>
                      <a:pt x="637309" y="180109"/>
                    </a:cubicBezTo>
                    <a:cubicBezTo>
                      <a:pt x="653482" y="209221"/>
                      <a:pt x="692727" y="263237"/>
                      <a:pt x="692727" y="263237"/>
                    </a:cubicBezTo>
                    <a:cubicBezTo>
                      <a:pt x="688109" y="309419"/>
                      <a:pt x="685930" y="355910"/>
                      <a:pt x="678873" y="401782"/>
                    </a:cubicBezTo>
                    <a:cubicBezTo>
                      <a:pt x="676652" y="416216"/>
                      <a:pt x="668560" y="429178"/>
                      <a:pt x="665018" y="443346"/>
                    </a:cubicBezTo>
                    <a:cubicBezTo>
                      <a:pt x="659307" y="466191"/>
                      <a:pt x="656459" y="489673"/>
                      <a:pt x="651164" y="512618"/>
                    </a:cubicBezTo>
                    <a:cubicBezTo>
                      <a:pt x="642601" y="549725"/>
                      <a:pt x="635498" y="587327"/>
                      <a:pt x="623455" y="623455"/>
                    </a:cubicBezTo>
                    <a:lnTo>
                      <a:pt x="595746" y="706582"/>
                    </a:lnTo>
                    <a:cubicBezTo>
                      <a:pt x="598391" y="740966"/>
                      <a:pt x="593549" y="868443"/>
                      <a:pt x="623455" y="928255"/>
                    </a:cubicBezTo>
                    <a:cubicBezTo>
                      <a:pt x="630902" y="943148"/>
                      <a:pt x="641928" y="955964"/>
                      <a:pt x="651164" y="969818"/>
                    </a:cubicBezTo>
                    <a:cubicBezTo>
                      <a:pt x="655782" y="983673"/>
                      <a:pt x="653134" y="1002894"/>
                      <a:pt x="665018" y="1011382"/>
                    </a:cubicBezTo>
                    <a:cubicBezTo>
                      <a:pt x="688786" y="1028359"/>
                      <a:pt x="748146" y="1039091"/>
                      <a:pt x="748146" y="1039091"/>
                    </a:cubicBezTo>
                    <a:cubicBezTo>
                      <a:pt x="762000" y="1048327"/>
                      <a:pt x="773485" y="1063056"/>
                      <a:pt x="789709" y="1066800"/>
                    </a:cubicBezTo>
                    <a:cubicBezTo>
                      <a:pt x="834933" y="1077236"/>
                      <a:pt x="881928" y="1077847"/>
                      <a:pt x="928255" y="1080655"/>
                    </a:cubicBezTo>
                    <a:cubicBezTo>
                      <a:pt x="1034379" y="1087087"/>
                      <a:pt x="1140691" y="1089891"/>
                      <a:pt x="1246909" y="1094509"/>
                    </a:cubicBezTo>
                    <a:cubicBezTo>
                      <a:pt x="1280713" y="1105777"/>
                      <a:pt x="1303180" y="1109216"/>
                      <a:pt x="1330037" y="1136073"/>
                    </a:cubicBezTo>
                    <a:cubicBezTo>
                      <a:pt x="1341811" y="1147847"/>
                      <a:pt x="1345972" y="1165863"/>
                      <a:pt x="1357746" y="1177637"/>
                    </a:cubicBezTo>
                    <a:cubicBezTo>
                      <a:pt x="1369520" y="1189411"/>
                      <a:pt x="1386517" y="1194686"/>
                      <a:pt x="1399309" y="1205346"/>
                    </a:cubicBezTo>
                    <a:cubicBezTo>
                      <a:pt x="1414361" y="1217889"/>
                      <a:pt x="1427018" y="1233055"/>
                      <a:pt x="1440873" y="1246909"/>
                    </a:cubicBezTo>
                    <a:cubicBezTo>
                      <a:pt x="1450109" y="1274618"/>
                      <a:pt x="1452380" y="1305734"/>
                      <a:pt x="1468582" y="1330037"/>
                    </a:cubicBezTo>
                    <a:cubicBezTo>
                      <a:pt x="1477818" y="1343891"/>
                      <a:pt x="1488844" y="1356707"/>
                      <a:pt x="1496291" y="1371600"/>
                    </a:cubicBezTo>
                    <a:cubicBezTo>
                      <a:pt x="1553654" y="1486325"/>
                      <a:pt x="1458442" y="1335607"/>
                      <a:pt x="1537855" y="1454728"/>
                    </a:cubicBezTo>
                    <a:cubicBezTo>
                      <a:pt x="1542473" y="1468582"/>
                      <a:pt x="1551709" y="1481687"/>
                      <a:pt x="1551709" y="1496291"/>
                    </a:cubicBezTo>
                    <a:cubicBezTo>
                      <a:pt x="1551709" y="1517579"/>
                      <a:pt x="1538288" y="1592406"/>
                      <a:pt x="1524000" y="1620982"/>
                    </a:cubicBezTo>
                    <a:cubicBezTo>
                      <a:pt x="1516553" y="1635875"/>
                      <a:pt x="1505527" y="1648691"/>
                      <a:pt x="1496291" y="1662546"/>
                    </a:cubicBezTo>
                    <a:cubicBezTo>
                      <a:pt x="1462561" y="1763737"/>
                      <a:pt x="1475666" y="1717337"/>
                      <a:pt x="1454727" y="1801091"/>
                    </a:cubicBezTo>
                    <a:cubicBezTo>
                      <a:pt x="1459345" y="1879600"/>
                      <a:pt x="1447889" y="1960744"/>
                      <a:pt x="1468582" y="2036618"/>
                    </a:cubicBezTo>
                    <a:cubicBezTo>
                      <a:pt x="1477174" y="2068123"/>
                      <a:pt x="1506875" y="2095564"/>
                      <a:pt x="1537855" y="2105891"/>
                    </a:cubicBezTo>
                    <a:lnTo>
                      <a:pt x="1620982" y="2133600"/>
                    </a:lnTo>
                    <a:cubicBezTo>
                      <a:pt x="1691012" y="2180286"/>
                      <a:pt x="1651643" y="2162990"/>
                      <a:pt x="1773382" y="2175164"/>
                    </a:cubicBezTo>
                    <a:cubicBezTo>
                      <a:pt x="1949345" y="2192760"/>
                      <a:pt x="1899940" y="2149318"/>
                      <a:pt x="1953491" y="2202873"/>
                    </a:cubicBezTo>
                  </a:path>
                </a:pathLst>
              </a:custGeom>
              <a:ln w="28575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26" name="フリーフォーム 125"/>
            <p:cNvSpPr/>
            <p:nvPr/>
          </p:nvSpPr>
          <p:spPr>
            <a:xfrm rot="5400000">
              <a:off x="3599572" y="941222"/>
              <a:ext cx="317988" cy="374572"/>
            </a:xfrm>
            <a:custGeom>
              <a:avLst/>
              <a:gdLst>
                <a:gd name="connsiteX0" fmla="*/ 0 w 1953491"/>
                <a:gd name="connsiteY0" fmla="*/ 0 h 2202873"/>
                <a:gd name="connsiteX1" fmla="*/ 429491 w 1953491"/>
                <a:gd name="connsiteY1" fmla="*/ 41564 h 2202873"/>
                <a:gd name="connsiteX2" fmla="*/ 554182 w 1953491"/>
                <a:gd name="connsiteY2" fmla="*/ 83128 h 2202873"/>
                <a:gd name="connsiteX3" fmla="*/ 595746 w 1953491"/>
                <a:gd name="connsiteY3" fmla="*/ 96982 h 2202873"/>
                <a:gd name="connsiteX4" fmla="*/ 623455 w 1953491"/>
                <a:gd name="connsiteY4" fmla="*/ 138546 h 2202873"/>
                <a:gd name="connsiteX5" fmla="*/ 637309 w 1953491"/>
                <a:gd name="connsiteY5" fmla="*/ 180109 h 2202873"/>
                <a:gd name="connsiteX6" fmla="*/ 692727 w 1953491"/>
                <a:gd name="connsiteY6" fmla="*/ 263237 h 2202873"/>
                <a:gd name="connsiteX7" fmla="*/ 678873 w 1953491"/>
                <a:gd name="connsiteY7" fmla="*/ 401782 h 2202873"/>
                <a:gd name="connsiteX8" fmla="*/ 665018 w 1953491"/>
                <a:gd name="connsiteY8" fmla="*/ 443346 h 2202873"/>
                <a:gd name="connsiteX9" fmla="*/ 651164 w 1953491"/>
                <a:gd name="connsiteY9" fmla="*/ 512618 h 2202873"/>
                <a:gd name="connsiteX10" fmla="*/ 623455 w 1953491"/>
                <a:gd name="connsiteY10" fmla="*/ 623455 h 2202873"/>
                <a:gd name="connsiteX11" fmla="*/ 595746 w 1953491"/>
                <a:gd name="connsiteY11" fmla="*/ 706582 h 2202873"/>
                <a:gd name="connsiteX12" fmla="*/ 623455 w 1953491"/>
                <a:gd name="connsiteY12" fmla="*/ 928255 h 2202873"/>
                <a:gd name="connsiteX13" fmla="*/ 651164 w 1953491"/>
                <a:gd name="connsiteY13" fmla="*/ 969818 h 2202873"/>
                <a:gd name="connsiteX14" fmla="*/ 665018 w 1953491"/>
                <a:gd name="connsiteY14" fmla="*/ 1011382 h 2202873"/>
                <a:gd name="connsiteX15" fmla="*/ 748146 w 1953491"/>
                <a:gd name="connsiteY15" fmla="*/ 1039091 h 2202873"/>
                <a:gd name="connsiteX16" fmla="*/ 789709 w 1953491"/>
                <a:gd name="connsiteY16" fmla="*/ 1066800 h 2202873"/>
                <a:gd name="connsiteX17" fmla="*/ 928255 w 1953491"/>
                <a:gd name="connsiteY17" fmla="*/ 1080655 h 2202873"/>
                <a:gd name="connsiteX18" fmla="*/ 1246909 w 1953491"/>
                <a:gd name="connsiteY18" fmla="*/ 1094509 h 2202873"/>
                <a:gd name="connsiteX19" fmla="*/ 1330037 w 1953491"/>
                <a:gd name="connsiteY19" fmla="*/ 1136073 h 2202873"/>
                <a:gd name="connsiteX20" fmla="*/ 1357746 w 1953491"/>
                <a:gd name="connsiteY20" fmla="*/ 1177637 h 2202873"/>
                <a:gd name="connsiteX21" fmla="*/ 1399309 w 1953491"/>
                <a:gd name="connsiteY21" fmla="*/ 1205346 h 2202873"/>
                <a:gd name="connsiteX22" fmla="*/ 1440873 w 1953491"/>
                <a:gd name="connsiteY22" fmla="*/ 1246909 h 2202873"/>
                <a:gd name="connsiteX23" fmla="*/ 1468582 w 1953491"/>
                <a:gd name="connsiteY23" fmla="*/ 1330037 h 2202873"/>
                <a:gd name="connsiteX24" fmla="*/ 1496291 w 1953491"/>
                <a:gd name="connsiteY24" fmla="*/ 1371600 h 2202873"/>
                <a:gd name="connsiteX25" fmla="*/ 1537855 w 1953491"/>
                <a:gd name="connsiteY25" fmla="*/ 1454728 h 2202873"/>
                <a:gd name="connsiteX26" fmla="*/ 1551709 w 1953491"/>
                <a:gd name="connsiteY26" fmla="*/ 1496291 h 2202873"/>
                <a:gd name="connsiteX27" fmla="*/ 1524000 w 1953491"/>
                <a:gd name="connsiteY27" fmla="*/ 1620982 h 2202873"/>
                <a:gd name="connsiteX28" fmla="*/ 1496291 w 1953491"/>
                <a:gd name="connsiteY28" fmla="*/ 1662546 h 2202873"/>
                <a:gd name="connsiteX29" fmla="*/ 1454727 w 1953491"/>
                <a:gd name="connsiteY29" fmla="*/ 1801091 h 2202873"/>
                <a:gd name="connsiteX30" fmla="*/ 1468582 w 1953491"/>
                <a:gd name="connsiteY30" fmla="*/ 2036618 h 2202873"/>
                <a:gd name="connsiteX31" fmla="*/ 1537855 w 1953491"/>
                <a:gd name="connsiteY31" fmla="*/ 2105891 h 2202873"/>
                <a:gd name="connsiteX32" fmla="*/ 1620982 w 1953491"/>
                <a:gd name="connsiteY32" fmla="*/ 2133600 h 2202873"/>
                <a:gd name="connsiteX33" fmla="*/ 1773382 w 1953491"/>
                <a:gd name="connsiteY33" fmla="*/ 2175164 h 2202873"/>
                <a:gd name="connsiteX34" fmla="*/ 1953491 w 1953491"/>
                <a:gd name="connsiteY34" fmla="*/ 2202873 h 220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53491" h="2202873">
                  <a:moveTo>
                    <a:pt x="0" y="0"/>
                  </a:moveTo>
                  <a:cubicBezTo>
                    <a:pt x="27824" y="2140"/>
                    <a:pt x="311717" y="9443"/>
                    <a:pt x="429491" y="41564"/>
                  </a:cubicBezTo>
                  <a:cubicBezTo>
                    <a:pt x="429512" y="41570"/>
                    <a:pt x="533390" y="76197"/>
                    <a:pt x="554182" y="83128"/>
                  </a:cubicBezTo>
                  <a:lnTo>
                    <a:pt x="595746" y="96982"/>
                  </a:lnTo>
                  <a:cubicBezTo>
                    <a:pt x="604982" y="110837"/>
                    <a:pt x="616008" y="123653"/>
                    <a:pt x="623455" y="138546"/>
                  </a:cubicBezTo>
                  <a:cubicBezTo>
                    <a:pt x="629986" y="151608"/>
                    <a:pt x="630217" y="167343"/>
                    <a:pt x="637309" y="180109"/>
                  </a:cubicBezTo>
                  <a:cubicBezTo>
                    <a:pt x="653482" y="209221"/>
                    <a:pt x="692727" y="263237"/>
                    <a:pt x="692727" y="263237"/>
                  </a:cubicBezTo>
                  <a:cubicBezTo>
                    <a:pt x="688109" y="309419"/>
                    <a:pt x="685930" y="355910"/>
                    <a:pt x="678873" y="401782"/>
                  </a:cubicBezTo>
                  <a:cubicBezTo>
                    <a:pt x="676652" y="416216"/>
                    <a:pt x="668560" y="429178"/>
                    <a:pt x="665018" y="443346"/>
                  </a:cubicBezTo>
                  <a:cubicBezTo>
                    <a:pt x="659307" y="466191"/>
                    <a:pt x="656459" y="489673"/>
                    <a:pt x="651164" y="512618"/>
                  </a:cubicBezTo>
                  <a:cubicBezTo>
                    <a:pt x="642601" y="549725"/>
                    <a:pt x="635498" y="587327"/>
                    <a:pt x="623455" y="623455"/>
                  </a:cubicBezTo>
                  <a:lnTo>
                    <a:pt x="595746" y="706582"/>
                  </a:lnTo>
                  <a:cubicBezTo>
                    <a:pt x="598391" y="740966"/>
                    <a:pt x="593549" y="868443"/>
                    <a:pt x="623455" y="928255"/>
                  </a:cubicBezTo>
                  <a:cubicBezTo>
                    <a:pt x="630902" y="943148"/>
                    <a:pt x="641928" y="955964"/>
                    <a:pt x="651164" y="969818"/>
                  </a:cubicBezTo>
                  <a:cubicBezTo>
                    <a:pt x="655782" y="983673"/>
                    <a:pt x="653134" y="1002894"/>
                    <a:pt x="665018" y="1011382"/>
                  </a:cubicBezTo>
                  <a:cubicBezTo>
                    <a:pt x="688786" y="1028359"/>
                    <a:pt x="748146" y="1039091"/>
                    <a:pt x="748146" y="1039091"/>
                  </a:cubicBezTo>
                  <a:cubicBezTo>
                    <a:pt x="762000" y="1048327"/>
                    <a:pt x="773485" y="1063056"/>
                    <a:pt x="789709" y="1066800"/>
                  </a:cubicBezTo>
                  <a:cubicBezTo>
                    <a:pt x="834933" y="1077236"/>
                    <a:pt x="881928" y="1077847"/>
                    <a:pt x="928255" y="1080655"/>
                  </a:cubicBezTo>
                  <a:cubicBezTo>
                    <a:pt x="1034379" y="1087087"/>
                    <a:pt x="1140691" y="1089891"/>
                    <a:pt x="1246909" y="1094509"/>
                  </a:cubicBezTo>
                  <a:cubicBezTo>
                    <a:pt x="1280713" y="1105777"/>
                    <a:pt x="1303180" y="1109216"/>
                    <a:pt x="1330037" y="1136073"/>
                  </a:cubicBezTo>
                  <a:cubicBezTo>
                    <a:pt x="1341811" y="1147847"/>
                    <a:pt x="1345972" y="1165863"/>
                    <a:pt x="1357746" y="1177637"/>
                  </a:cubicBezTo>
                  <a:cubicBezTo>
                    <a:pt x="1369520" y="1189411"/>
                    <a:pt x="1386517" y="1194686"/>
                    <a:pt x="1399309" y="1205346"/>
                  </a:cubicBezTo>
                  <a:cubicBezTo>
                    <a:pt x="1414361" y="1217889"/>
                    <a:pt x="1427018" y="1233055"/>
                    <a:pt x="1440873" y="1246909"/>
                  </a:cubicBezTo>
                  <a:cubicBezTo>
                    <a:pt x="1450109" y="1274618"/>
                    <a:pt x="1452380" y="1305734"/>
                    <a:pt x="1468582" y="1330037"/>
                  </a:cubicBezTo>
                  <a:cubicBezTo>
                    <a:pt x="1477818" y="1343891"/>
                    <a:pt x="1488844" y="1356707"/>
                    <a:pt x="1496291" y="1371600"/>
                  </a:cubicBezTo>
                  <a:cubicBezTo>
                    <a:pt x="1553654" y="1486325"/>
                    <a:pt x="1458442" y="1335607"/>
                    <a:pt x="1537855" y="1454728"/>
                  </a:cubicBezTo>
                  <a:cubicBezTo>
                    <a:pt x="1542473" y="1468582"/>
                    <a:pt x="1551709" y="1481687"/>
                    <a:pt x="1551709" y="1496291"/>
                  </a:cubicBezTo>
                  <a:cubicBezTo>
                    <a:pt x="1551709" y="1517579"/>
                    <a:pt x="1538288" y="1592406"/>
                    <a:pt x="1524000" y="1620982"/>
                  </a:cubicBezTo>
                  <a:cubicBezTo>
                    <a:pt x="1516553" y="1635875"/>
                    <a:pt x="1505527" y="1648691"/>
                    <a:pt x="1496291" y="1662546"/>
                  </a:cubicBezTo>
                  <a:cubicBezTo>
                    <a:pt x="1462561" y="1763737"/>
                    <a:pt x="1475666" y="1717337"/>
                    <a:pt x="1454727" y="1801091"/>
                  </a:cubicBezTo>
                  <a:cubicBezTo>
                    <a:pt x="1459345" y="1879600"/>
                    <a:pt x="1447889" y="1960744"/>
                    <a:pt x="1468582" y="2036618"/>
                  </a:cubicBezTo>
                  <a:cubicBezTo>
                    <a:pt x="1477174" y="2068123"/>
                    <a:pt x="1506875" y="2095564"/>
                    <a:pt x="1537855" y="2105891"/>
                  </a:cubicBezTo>
                  <a:lnTo>
                    <a:pt x="1620982" y="2133600"/>
                  </a:lnTo>
                  <a:cubicBezTo>
                    <a:pt x="1691012" y="2180286"/>
                    <a:pt x="1651643" y="2162990"/>
                    <a:pt x="1773382" y="2175164"/>
                  </a:cubicBezTo>
                  <a:cubicBezTo>
                    <a:pt x="1949345" y="2192760"/>
                    <a:pt x="1899940" y="2149318"/>
                    <a:pt x="1953491" y="2202873"/>
                  </a:cubicBezTo>
                </a:path>
              </a:pathLst>
            </a:custGeom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1321" name="Line 7"/>
          <p:cNvSpPr>
            <a:spLocks noChangeShapeType="1"/>
          </p:cNvSpPr>
          <p:nvPr/>
        </p:nvSpPr>
        <p:spPr bwMode="auto">
          <a:xfrm>
            <a:off x="765175" y="1362075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11322" name="Line 8"/>
          <p:cNvSpPr>
            <a:spLocks noChangeShapeType="1"/>
          </p:cNvSpPr>
          <p:nvPr/>
        </p:nvSpPr>
        <p:spPr bwMode="auto">
          <a:xfrm>
            <a:off x="2262188" y="107950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62" y="2983842"/>
            <a:ext cx="3224476" cy="2477900"/>
          </a:xfrm>
          <a:prstGeom prst="rect">
            <a:avLst/>
          </a:prstGeom>
        </p:spPr>
      </p:pic>
      <p:sp>
        <p:nvSpPr>
          <p:cNvPr id="11294" name="Line 34"/>
          <p:cNvSpPr>
            <a:spLocks noChangeShapeType="1"/>
          </p:cNvSpPr>
          <p:nvPr/>
        </p:nvSpPr>
        <p:spPr bwMode="auto">
          <a:xfrm flipV="1">
            <a:off x="5402264" y="1775374"/>
            <a:ext cx="2907942" cy="18219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ja-JP" altLang="en-US"/>
          </a:p>
        </p:txBody>
      </p:sp>
      <p:sp>
        <p:nvSpPr>
          <p:cNvPr id="11285" name="Line 34"/>
          <p:cNvSpPr>
            <a:spLocks noChangeShapeType="1"/>
          </p:cNvSpPr>
          <p:nvPr/>
        </p:nvSpPr>
        <p:spPr bwMode="auto">
          <a:xfrm flipV="1">
            <a:off x="5451212" y="3526090"/>
            <a:ext cx="2291827" cy="468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ja-JP" altLang="en-US" dirty="0"/>
          </a:p>
        </p:txBody>
      </p:sp>
      <p:grpSp>
        <p:nvGrpSpPr>
          <p:cNvPr id="11291" name="グループ化 50"/>
          <p:cNvGrpSpPr>
            <a:grpSpLocks/>
          </p:cNvGrpSpPr>
          <p:nvPr/>
        </p:nvGrpSpPr>
        <p:grpSpPr bwMode="auto">
          <a:xfrm>
            <a:off x="7821049" y="2930521"/>
            <a:ext cx="985837" cy="411162"/>
            <a:chOff x="7904747" y="216568"/>
            <a:chExt cx="985573" cy="412142"/>
          </a:xfrm>
        </p:grpSpPr>
        <p:sp>
          <p:nvSpPr>
            <p:cNvPr id="50" name="正方形/長方形 49"/>
            <p:cNvSpPr/>
            <p:nvPr/>
          </p:nvSpPr>
          <p:spPr>
            <a:xfrm>
              <a:off x="7904747" y="253167"/>
              <a:ext cx="914155" cy="361222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1345" name="グループ化 48"/>
            <p:cNvGrpSpPr>
              <a:grpSpLocks/>
            </p:cNvGrpSpPr>
            <p:nvPr/>
          </p:nvGrpSpPr>
          <p:grpSpPr bwMode="auto">
            <a:xfrm>
              <a:off x="8000999" y="216568"/>
              <a:ext cx="889321" cy="412142"/>
              <a:chOff x="8000999" y="228600"/>
              <a:chExt cx="889321" cy="400110"/>
            </a:xfrm>
          </p:grpSpPr>
          <p:sp>
            <p:nvSpPr>
              <p:cNvPr id="11346" name="Text Box 26"/>
              <p:cNvSpPr txBox="1">
                <a:spLocks noChangeArrowheads="1"/>
              </p:cNvSpPr>
              <p:nvPr/>
            </p:nvSpPr>
            <p:spPr bwMode="auto">
              <a:xfrm>
                <a:off x="8146206" y="228600"/>
                <a:ext cx="7441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rgbClr val="0033CC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altLang="ja-JP" sz="2000" b="1" dirty="0"/>
                  <a:t>exp.</a:t>
                </a:r>
              </a:p>
            </p:txBody>
          </p:sp>
          <p:sp>
            <p:nvSpPr>
              <p:cNvPr id="48" name="円/楕円 47"/>
              <p:cNvSpPr/>
              <p:nvPr/>
            </p:nvSpPr>
            <p:spPr>
              <a:xfrm>
                <a:off x="8001558" y="384627"/>
                <a:ext cx="131728" cy="12049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11288" name="Text Box 37"/>
          <p:cNvSpPr txBox="1">
            <a:spLocks noChangeArrowheads="1"/>
          </p:cNvSpPr>
          <p:nvPr/>
        </p:nvSpPr>
        <p:spPr bwMode="auto">
          <a:xfrm>
            <a:off x="2761874" y="4675310"/>
            <a:ext cx="3541705" cy="707886"/>
          </a:xfrm>
          <a:prstGeom prst="rect">
            <a:avLst/>
          </a:prstGeom>
          <a:solidFill>
            <a:srgbClr val="66FF66"/>
          </a:solidFill>
          <a:ln w="9525">
            <a:solidFill>
              <a:srgbClr val="3399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3300"/>
                </a:solidFill>
              </a:rPr>
              <a:t>Tensor force removed</a:t>
            </a:r>
          </a:p>
          <a:p>
            <a:pPr eaLnBrk="1" hangingPunct="1"/>
            <a:r>
              <a:rPr lang="en-US" altLang="ja-JP" sz="2000" dirty="0">
                <a:solidFill>
                  <a:srgbClr val="003300"/>
                </a:solidFill>
              </a:rPr>
              <a:t>from cross-shell interaction</a:t>
            </a:r>
          </a:p>
        </p:txBody>
      </p:sp>
      <p:sp>
        <p:nvSpPr>
          <p:cNvPr id="91" name="Text Box 25"/>
          <p:cNvSpPr txBox="1">
            <a:spLocks noChangeArrowheads="1"/>
          </p:cNvSpPr>
          <p:nvPr/>
        </p:nvSpPr>
        <p:spPr bwMode="auto">
          <a:xfrm>
            <a:off x="6141756" y="583914"/>
            <a:ext cx="3002244" cy="584776"/>
          </a:xfrm>
          <a:prstGeom prst="rect">
            <a:avLst/>
          </a:prstGeom>
          <a:solidFill>
            <a:srgbClr val="FFCC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dirty="0" err="1" smtClean="0">
                <a:solidFill>
                  <a:srgbClr val="663300"/>
                </a:solidFill>
              </a:rPr>
              <a:t>Utsuno</a:t>
            </a:r>
            <a:r>
              <a:rPr lang="en-US" altLang="ja-JP" sz="1600" dirty="0" smtClean="0">
                <a:solidFill>
                  <a:srgbClr val="663300"/>
                </a:solidFill>
              </a:rPr>
              <a:t>, </a:t>
            </a:r>
            <a:r>
              <a:rPr lang="en-US" altLang="ja-JP" sz="1600" i="1" dirty="0" smtClean="0">
                <a:solidFill>
                  <a:srgbClr val="663300"/>
                </a:solidFill>
              </a:rPr>
              <a:t>et al</a:t>
            </a:r>
            <a:r>
              <a:rPr lang="en-US" altLang="ja-JP" sz="1600" dirty="0" smtClean="0">
                <a:solidFill>
                  <a:srgbClr val="663300"/>
                </a:solidFill>
              </a:rPr>
              <a:t>.,</a:t>
            </a:r>
            <a:r>
              <a:rPr lang="en-US" altLang="ja-JP" sz="1600" dirty="0">
                <a:solidFill>
                  <a:srgbClr val="663300"/>
                </a:solidFill>
              </a:rPr>
              <a:t> </a:t>
            </a:r>
            <a:r>
              <a:rPr lang="en-US" altLang="ja-JP" sz="1600" dirty="0" smtClean="0">
                <a:solidFill>
                  <a:srgbClr val="663300"/>
                </a:solidFill>
              </a:rPr>
              <a:t>Phys</a:t>
            </a:r>
            <a:r>
              <a:rPr lang="en-US" altLang="ja-JP" sz="1600" dirty="0">
                <a:solidFill>
                  <a:srgbClr val="663300"/>
                </a:solidFill>
              </a:rPr>
              <a:t>. </a:t>
            </a:r>
            <a:r>
              <a:rPr lang="en-US" altLang="ja-JP" sz="1600" dirty="0" smtClean="0">
                <a:solidFill>
                  <a:srgbClr val="663300"/>
                </a:solidFill>
              </a:rPr>
              <a:t>Rev. C86, </a:t>
            </a:r>
          </a:p>
          <a:p>
            <a:pPr eaLnBrk="1" hangingPunct="1"/>
            <a:r>
              <a:rPr lang="en-US" altLang="ja-JP" sz="1600" dirty="0" smtClean="0">
                <a:solidFill>
                  <a:srgbClr val="663300"/>
                </a:solidFill>
              </a:rPr>
              <a:t>051301 (R ), </a:t>
            </a:r>
            <a:r>
              <a:rPr lang="en-US" altLang="ja-JP" sz="1600" dirty="0">
                <a:solidFill>
                  <a:srgbClr val="663300"/>
                </a:solidFill>
              </a:rPr>
              <a:t>(</a:t>
            </a:r>
            <a:r>
              <a:rPr lang="en-US" altLang="ja-JP" sz="1600" dirty="0" smtClean="0">
                <a:solidFill>
                  <a:srgbClr val="663300"/>
                </a:solidFill>
              </a:rPr>
              <a:t>2012)</a:t>
            </a:r>
            <a:endParaRPr lang="en-US" altLang="ja-JP" sz="1600" dirty="0">
              <a:solidFill>
                <a:srgbClr val="663300"/>
              </a:solidFill>
            </a:endParaRPr>
          </a:p>
        </p:txBody>
      </p:sp>
      <p:sp>
        <p:nvSpPr>
          <p:cNvPr id="92" name="Rectangle 10"/>
          <p:cNvSpPr>
            <a:spLocks noChangeArrowheads="1"/>
          </p:cNvSpPr>
          <p:nvPr/>
        </p:nvSpPr>
        <p:spPr bwMode="auto">
          <a:xfrm>
            <a:off x="6171284" y="6014406"/>
            <a:ext cx="2972716" cy="64633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ja-JP" sz="1800" dirty="0" err="1" smtClean="0">
                <a:solidFill>
                  <a:srgbClr val="0066FF"/>
                </a:solidFill>
                <a:latin typeface="Times New Roman" charset="0"/>
              </a:rPr>
              <a:t>others</a:t>
            </a:r>
            <a:r>
              <a:rPr lang="fr-FR" altLang="ja-JP" sz="1800" b="1" dirty="0" smtClean="0">
                <a:solidFill>
                  <a:srgbClr val="0066FF"/>
                </a:solidFill>
                <a:latin typeface="Times New Roman" charset="0"/>
              </a:rPr>
              <a:t>: </a:t>
            </a:r>
            <a:r>
              <a:rPr lang="fr-FR" altLang="ja-JP" sz="1800" dirty="0" err="1" smtClean="0">
                <a:solidFill>
                  <a:srgbClr val="0066FF"/>
                </a:solidFill>
                <a:latin typeface="Times New Roman" charset="0"/>
              </a:rPr>
              <a:t>Takeuchi</a:t>
            </a:r>
            <a:r>
              <a:rPr lang="fr-FR" altLang="ja-JP" sz="1800" i="1" dirty="0" smtClean="0">
                <a:solidFill>
                  <a:srgbClr val="0066FF"/>
                </a:solidFill>
                <a:latin typeface="Times New Roman" charset="0"/>
              </a:rPr>
              <a:t> et </a:t>
            </a:r>
            <a:r>
              <a:rPr lang="fr-FR" altLang="ja-JP" sz="1800" i="1" dirty="0">
                <a:solidFill>
                  <a:srgbClr val="0066FF"/>
                </a:solidFill>
                <a:latin typeface="Times New Roman" charset="0"/>
              </a:rPr>
              <a:t>al.,</a:t>
            </a:r>
          </a:p>
          <a:p>
            <a:r>
              <a:rPr lang="fr-FR" altLang="ja-JP" sz="1800" i="1" dirty="0">
                <a:solidFill>
                  <a:srgbClr val="0066FF"/>
                </a:solidFill>
                <a:latin typeface="Times New Roman" charset="0"/>
              </a:rPr>
              <a:t>          </a:t>
            </a:r>
            <a:r>
              <a:rPr lang="fr-FR" altLang="ja-JP" sz="1800" dirty="0" smtClean="0">
                <a:solidFill>
                  <a:srgbClr val="0066FF"/>
                </a:solidFill>
                <a:latin typeface="Times New Roman" charset="0"/>
              </a:rPr>
              <a:t>PRL 109 </a:t>
            </a:r>
            <a:r>
              <a:rPr lang="fr-FR" altLang="ja-JP" sz="1800" dirty="0">
                <a:solidFill>
                  <a:srgbClr val="0066FF"/>
                </a:solidFill>
                <a:latin typeface="Times New Roman" charset="0"/>
              </a:rPr>
              <a:t>(</a:t>
            </a:r>
            <a:r>
              <a:rPr lang="fr-FR" altLang="ja-JP" sz="1800" dirty="0" smtClean="0">
                <a:solidFill>
                  <a:srgbClr val="0066FF"/>
                </a:solidFill>
                <a:latin typeface="Times New Roman" charset="0"/>
              </a:rPr>
              <a:t>2012) 182502</a:t>
            </a:r>
            <a:endParaRPr lang="fr-FR" altLang="ja-JP" sz="1800" dirty="0">
              <a:solidFill>
                <a:srgbClr val="0066FF"/>
              </a:solidFill>
              <a:latin typeface="Times New Roman" charset="0"/>
            </a:endParaRPr>
          </a:p>
        </p:txBody>
      </p:sp>
      <p:sp>
        <p:nvSpPr>
          <p:cNvPr id="11296" name="Rectangle 10"/>
          <p:cNvSpPr>
            <a:spLocks noChangeArrowheads="1"/>
          </p:cNvSpPr>
          <p:nvPr/>
        </p:nvSpPr>
        <p:spPr bwMode="auto">
          <a:xfrm>
            <a:off x="6171284" y="5362551"/>
            <a:ext cx="2972716" cy="64633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ja-JP" sz="1800" b="1" baseline="30000" dirty="0">
                <a:solidFill>
                  <a:srgbClr val="0066FF"/>
                </a:solidFill>
                <a:latin typeface="Times New Roman" charset="0"/>
              </a:rPr>
              <a:t>42</a:t>
            </a:r>
            <a:r>
              <a:rPr lang="fr-FR" altLang="ja-JP" sz="1800" b="1" dirty="0">
                <a:solidFill>
                  <a:srgbClr val="0066FF"/>
                </a:solidFill>
                <a:latin typeface="Times New Roman" charset="0"/>
              </a:rPr>
              <a:t>Si 2+: </a:t>
            </a:r>
            <a:r>
              <a:rPr lang="fr-FR" altLang="ja-JP" sz="1800" dirty="0" err="1">
                <a:solidFill>
                  <a:srgbClr val="0066FF"/>
                </a:solidFill>
                <a:latin typeface="Times New Roman" charset="0"/>
              </a:rPr>
              <a:t>Bastin</a:t>
            </a:r>
            <a:r>
              <a:rPr lang="fr-FR" altLang="ja-JP" sz="1800" dirty="0">
                <a:solidFill>
                  <a:srgbClr val="0066FF"/>
                </a:solidFill>
                <a:latin typeface="Times New Roman" charset="0"/>
              </a:rPr>
              <a:t>, Grévy </a:t>
            </a:r>
            <a:r>
              <a:rPr lang="fr-FR" altLang="ja-JP" sz="1800" i="1" dirty="0">
                <a:solidFill>
                  <a:srgbClr val="0066FF"/>
                </a:solidFill>
                <a:latin typeface="Times New Roman" charset="0"/>
              </a:rPr>
              <a:t>et al.,</a:t>
            </a:r>
          </a:p>
          <a:p>
            <a:r>
              <a:rPr lang="fr-FR" altLang="ja-JP" sz="1800" i="1" dirty="0">
                <a:solidFill>
                  <a:srgbClr val="0066FF"/>
                </a:solidFill>
                <a:latin typeface="Times New Roman" charset="0"/>
              </a:rPr>
              <a:t>           </a:t>
            </a:r>
            <a:r>
              <a:rPr lang="fr-FR" altLang="ja-JP" sz="1800" dirty="0">
                <a:solidFill>
                  <a:srgbClr val="0066FF"/>
                </a:solidFill>
                <a:latin typeface="Times New Roman" charset="0"/>
              </a:rPr>
              <a:t>PRL 99 (2007) 022503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8408842" y="1343860"/>
            <a:ext cx="394550" cy="1528794"/>
          </a:xfrm>
          <a:prstGeom prst="rect">
            <a:avLst/>
          </a:prstGeom>
          <a:solidFill>
            <a:srgbClr val="CBF8FF">
              <a:alpha val="50000"/>
            </a:srgbClr>
          </a:solidFill>
          <a:ln w="190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5379284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テキスト ボックス 1"/>
          <p:cNvSpPr txBox="1">
            <a:spLocks noChangeArrowheads="1"/>
          </p:cNvSpPr>
          <p:nvPr/>
        </p:nvSpPr>
        <p:spPr bwMode="auto">
          <a:xfrm>
            <a:off x="1217613" y="193675"/>
            <a:ext cx="684847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Why oblate deformation in </a:t>
            </a:r>
            <a:r>
              <a:rPr lang="en-US" altLang="ja-JP" baseline="30000"/>
              <a:t>42</a:t>
            </a:r>
            <a:r>
              <a:rPr lang="en-US" altLang="ja-JP"/>
              <a:t>Si ground state ?</a:t>
            </a:r>
            <a:endParaRPr lang="ja-JP" altLang="en-US"/>
          </a:p>
        </p:txBody>
      </p:sp>
      <p:sp>
        <p:nvSpPr>
          <p:cNvPr id="15363" name="テキスト ボックス 33"/>
          <p:cNvSpPr txBox="1">
            <a:spLocks noChangeArrowheads="1"/>
          </p:cNvSpPr>
          <p:nvPr/>
        </p:nvSpPr>
        <p:spPr bwMode="auto">
          <a:xfrm>
            <a:off x="455613" y="650875"/>
            <a:ext cx="8688387" cy="46196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Proton wave function of intrinsic state with </a:t>
            </a:r>
            <a:r>
              <a:rPr lang="en-US" altLang="ja-JP">
                <a:solidFill>
                  <a:srgbClr val="FF0066"/>
                </a:solidFill>
              </a:rPr>
              <a:t>axial symmetry</a:t>
            </a:r>
            <a:endParaRPr lang="ja-JP" altLang="en-US">
              <a:solidFill>
                <a:srgbClr val="FF0066"/>
              </a:solidFill>
            </a:endParaRPr>
          </a:p>
        </p:txBody>
      </p:sp>
      <p:pic>
        <p:nvPicPr>
          <p:cNvPr id="15364" name="図 41" descr="oblate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50925"/>
            <a:ext cx="5081588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5583238" y="6281738"/>
            <a:ext cx="3560762" cy="36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1800">
                <a:solidFill>
                  <a:srgbClr val="FF0066"/>
                </a:solidFill>
              </a:rPr>
              <a:t>|Q</a:t>
            </a:r>
            <a:r>
              <a:rPr lang="en-US" altLang="ja-JP" sz="1800" baseline="-25000">
                <a:solidFill>
                  <a:srgbClr val="FF0066"/>
                </a:solidFill>
              </a:rPr>
              <a:t>0</a:t>
            </a:r>
            <a:r>
              <a:rPr lang="en-US" altLang="ja-JP" sz="1800">
                <a:solidFill>
                  <a:srgbClr val="FF0066"/>
                </a:solidFill>
              </a:rPr>
              <a:t>| larger, if Q</a:t>
            </a:r>
            <a:r>
              <a:rPr lang="en-US" altLang="ja-JP" sz="1800" baseline="-25000">
                <a:solidFill>
                  <a:srgbClr val="FF0066"/>
                </a:solidFill>
              </a:rPr>
              <a:t>0</a:t>
            </a:r>
            <a:r>
              <a:rPr lang="en-US" altLang="ja-JP" sz="1800">
                <a:solidFill>
                  <a:srgbClr val="FF0066"/>
                </a:solidFill>
              </a:rPr>
              <a:t> &lt;0   (oblate )</a:t>
            </a:r>
            <a:endParaRPr lang="en-US" altLang="ja-JP" sz="1800"/>
          </a:p>
        </p:txBody>
      </p:sp>
      <p:sp>
        <p:nvSpPr>
          <p:cNvPr id="15366" name="テキスト ボックス 47"/>
          <p:cNvSpPr txBox="1">
            <a:spLocks noChangeArrowheads="1"/>
          </p:cNvSpPr>
          <p:nvPr/>
        </p:nvSpPr>
        <p:spPr bwMode="auto">
          <a:xfrm>
            <a:off x="5514975" y="3998913"/>
            <a:ext cx="3629025" cy="16319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en-US" altLang="ja-JP" sz="1800"/>
              <a:t>intrinsic quadrupole moment</a:t>
            </a:r>
          </a:p>
          <a:p>
            <a:pPr eaLnBrk="1" hangingPunct="1">
              <a:lnSpc>
                <a:spcPts val="3000"/>
              </a:lnSpc>
            </a:pPr>
            <a:r>
              <a:rPr lang="en-US" altLang="ja-JP" sz="1800"/>
              <a:t>Q</a:t>
            </a:r>
            <a:r>
              <a:rPr lang="en-US" altLang="ja-JP" sz="1800" baseline="-25000"/>
              <a:t>0</a:t>
            </a:r>
            <a:r>
              <a:rPr lang="en-US" altLang="ja-JP" sz="1800"/>
              <a:t> = </a:t>
            </a:r>
            <a:r>
              <a:rPr lang="en-US" altLang="ja-JP" sz="1800">
                <a:solidFill>
                  <a:schemeClr val="tx1"/>
                </a:solidFill>
              </a:rPr>
              <a:t>2 {</a:t>
            </a:r>
            <a:r>
              <a:rPr lang="en-US" altLang="ja-JP" sz="1800"/>
              <a:t> </a:t>
            </a:r>
            <a:r>
              <a:rPr lang="en-US" altLang="ja-JP" sz="1800" i="1">
                <a:solidFill>
                  <a:schemeClr val="tx1"/>
                </a:solidFill>
              </a:rPr>
              <a:t>q</a:t>
            </a:r>
            <a:r>
              <a:rPr lang="en-US" altLang="ja-JP" sz="1800">
                <a:solidFill>
                  <a:schemeClr val="tx1"/>
                </a:solidFill>
              </a:rPr>
              <a:t> (m=5/2) + </a:t>
            </a:r>
            <a:r>
              <a:rPr lang="en-US" altLang="ja-JP" sz="1800" i="1">
                <a:solidFill>
                  <a:schemeClr val="tx1"/>
                </a:solidFill>
              </a:rPr>
              <a:t>q</a:t>
            </a:r>
            <a:r>
              <a:rPr lang="en-US" altLang="ja-JP" sz="1800">
                <a:solidFill>
                  <a:schemeClr val="tx1"/>
                </a:solidFill>
              </a:rPr>
              <a:t> (m=3/2)</a:t>
            </a:r>
          </a:p>
          <a:p>
            <a:pPr eaLnBrk="1" hangingPunct="1">
              <a:lnSpc>
                <a:spcPts val="3000"/>
              </a:lnSpc>
            </a:pPr>
            <a:r>
              <a:rPr lang="en-US" altLang="ja-JP" sz="1800"/>
              <a:t>       </a:t>
            </a:r>
            <a:r>
              <a:rPr lang="en-US" altLang="ja-JP" sz="1800">
                <a:solidFill>
                  <a:schemeClr val="tx1"/>
                </a:solidFill>
              </a:rPr>
              <a:t>+ </a:t>
            </a:r>
            <a:r>
              <a:rPr lang="en-US" altLang="ja-JP" sz="1800" i="1">
                <a:solidFill>
                  <a:schemeClr val="tx1"/>
                </a:solidFill>
              </a:rPr>
              <a:t>cos</a:t>
            </a:r>
            <a:r>
              <a:rPr lang="en-US" altLang="ja-JP" sz="1800" b="1" i="1">
                <a:solidFill>
                  <a:schemeClr val="tx1"/>
                </a:solidFill>
                <a:latin typeface="Symbol" charset="0"/>
              </a:rPr>
              <a:t> </a:t>
            </a:r>
            <a:r>
              <a:rPr lang="en-US" altLang="ja-JP" sz="1800" b="1" baseline="30000">
                <a:solidFill>
                  <a:schemeClr val="tx1"/>
                </a:solidFill>
              </a:rPr>
              <a:t>2</a:t>
            </a:r>
            <a:r>
              <a:rPr lang="en-US" altLang="ja-JP" sz="1800">
                <a:solidFill>
                  <a:schemeClr val="tx1"/>
                </a:solidFill>
              </a:rPr>
              <a:t> </a:t>
            </a:r>
            <a:r>
              <a:rPr lang="en-US" altLang="ja-JP" sz="1800" b="1" i="1">
                <a:solidFill>
                  <a:schemeClr val="tx1"/>
                </a:solidFill>
                <a:latin typeface="Symbol" charset="0"/>
              </a:rPr>
              <a:t>q   </a:t>
            </a:r>
            <a:r>
              <a:rPr lang="en-US" altLang="ja-JP" sz="1800" i="1">
                <a:solidFill>
                  <a:schemeClr val="tx1"/>
                </a:solidFill>
              </a:rPr>
              <a:t>q</a:t>
            </a:r>
            <a:r>
              <a:rPr lang="en-US" altLang="ja-JP" sz="1800">
                <a:solidFill>
                  <a:schemeClr val="tx1"/>
                </a:solidFill>
              </a:rPr>
              <a:t> (m=1/2) }</a:t>
            </a:r>
            <a:r>
              <a:rPr lang="en-US" altLang="ja-JP" sz="1800"/>
              <a:t> </a:t>
            </a:r>
          </a:p>
          <a:p>
            <a:pPr eaLnBrk="1" hangingPunct="1">
              <a:lnSpc>
                <a:spcPts val="3000"/>
              </a:lnSpc>
            </a:pPr>
            <a:r>
              <a:rPr lang="en-US" altLang="ja-JP" sz="1800"/>
              <a:t>       </a:t>
            </a:r>
            <a:r>
              <a:rPr lang="en-US" altLang="ja-JP" sz="1800">
                <a:solidFill>
                  <a:schemeClr val="tx1"/>
                </a:solidFill>
              </a:rPr>
              <a:t>+ 4 </a:t>
            </a:r>
            <a:r>
              <a:rPr lang="en-US" altLang="ja-JP" sz="1800" i="1">
                <a:solidFill>
                  <a:schemeClr val="tx1"/>
                </a:solidFill>
              </a:rPr>
              <a:t>cos</a:t>
            </a:r>
            <a:r>
              <a:rPr lang="en-US" altLang="ja-JP" sz="1800">
                <a:solidFill>
                  <a:schemeClr val="tx1"/>
                </a:solidFill>
              </a:rPr>
              <a:t> </a:t>
            </a:r>
            <a:r>
              <a:rPr lang="en-US" altLang="ja-JP" sz="1800" b="1" i="1">
                <a:solidFill>
                  <a:schemeClr val="tx1"/>
                </a:solidFill>
                <a:latin typeface="Symbol" charset="0"/>
              </a:rPr>
              <a:t>q</a:t>
            </a:r>
            <a:r>
              <a:rPr lang="en-US" altLang="ja-JP" sz="1800" b="1" i="1"/>
              <a:t> </a:t>
            </a:r>
            <a:r>
              <a:rPr lang="en-US" altLang="ja-JP" sz="1800" i="1">
                <a:solidFill>
                  <a:srgbClr val="FF0000"/>
                </a:solidFill>
              </a:rPr>
              <a:t>sin</a:t>
            </a:r>
            <a:r>
              <a:rPr lang="en-US" altLang="ja-JP" sz="1800" b="1" i="1">
                <a:solidFill>
                  <a:srgbClr val="FF0000"/>
                </a:solidFill>
              </a:rPr>
              <a:t> </a:t>
            </a:r>
            <a:r>
              <a:rPr lang="en-US" altLang="ja-JP" sz="1800" b="1" i="1">
                <a:solidFill>
                  <a:srgbClr val="FF0000"/>
                </a:solidFill>
                <a:latin typeface="Symbol" charset="0"/>
              </a:rPr>
              <a:t>q</a:t>
            </a:r>
            <a:r>
              <a:rPr lang="en-US" altLang="ja-JP" sz="1800" b="1" i="1">
                <a:latin typeface="Symbol" charset="0"/>
              </a:rPr>
              <a:t> </a:t>
            </a:r>
            <a:r>
              <a:rPr lang="en-US" altLang="ja-JP" sz="1800" i="1"/>
              <a:t> </a:t>
            </a:r>
            <a:r>
              <a:rPr lang="en-US" altLang="ja-JP" sz="1800" i="1">
                <a:solidFill>
                  <a:srgbClr val="0000FF"/>
                </a:solidFill>
              </a:rPr>
              <a:t>q</a:t>
            </a:r>
            <a:r>
              <a:rPr lang="en-US" altLang="ja-JP" sz="1800">
                <a:solidFill>
                  <a:srgbClr val="0000FF"/>
                </a:solidFill>
              </a:rPr>
              <a:t> (mix) </a:t>
            </a:r>
            <a:endParaRPr lang="ja-JP" altLang="en-US" sz="1800">
              <a:solidFill>
                <a:srgbClr val="0000FF"/>
              </a:solidFill>
            </a:endParaRPr>
          </a:p>
        </p:txBody>
      </p:sp>
      <p:sp>
        <p:nvSpPr>
          <p:cNvPr id="15367" name="テキスト ボックス 44"/>
          <p:cNvSpPr txBox="1">
            <a:spLocks noChangeArrowheads="1"/>
          </p:cNvSpPr>
          <p:nvPr/>
        </p:nvSpPr>
        <p:spPr bwMode="auto">
          <a:xfrm>
            <a:off x="5943600" y="5743575"/>
            <a:ext cx="2663825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solidFill>
                  <a:schemeClr val="tx1"/>
                </a:solidFill>
              </a:rPr>
              <a:t>{ … } &lt; 0  for </a:t>
            </a:r>
            <a:r>
              <a:rPr lang="en-US" altLang="ja-JP" sz="1800" i="1">
                <a:solidFill>
                  <a:schemeClr val="tx1"/>
                </a:solidFill>
              </a:rPr>
              <a:t>cos</a:t>
            </a:r>
            <a:r>
              <a:rPr lang="en-US" altLang="ja-JP" sz="1800" b="1" i="1">
                <a:solidFill>
                  <a:schemeClr val="tx1"/>
                </a:solidFill>
                <a:latin typeface="Symbol" charset="0"/>
              </a:rPr>
              <a:t> </a:t>
            </a:r>
            <a:r>
              <a:rPr lang="en-US" altLang="ja-JP" sz="1800" b="1" baseline="30000">
                <a:solidFill>
                  <a:schemeClr val="tx1"/>
                </a:solidFill>
              </a:rPr>
              <a:t>2</a:t>
            </a:r>
            <a:r>
              <a:rPr lang="en-US" altLang="ja-JP" sz="1800">
                <a:solidFill>
                  <a:schemeClr val="tx1"/>
                </a:solidFill>
              </a:rPr>
              <a:t> </a:t>
            </a:r>
            <a:r>
              <a:rPr lang="en-US" altLang="ja-JP" sz="1800" b="1" i="1">
                <a:solidFill>
                  <a:schemeClr val="tx1"/>
                </a:solidFill>
                <a:latin typeface="Symbol" charset="0"/>
              </a:rPr>
              <a:t>q</a:t>
            </a:r>
            <a:r>
              <a:rPr lang="en-US" altLang="ja-JP" sz="1800">
                <a:solidFill>
                  <a:schemeClr val="tx1"/>
                </a:solidFill>
              </a:rPr>
              <a:t>  &lt; 1</a:t>
            </a:r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15368" name="テキスト ボックス 47"/>
          <p:cNvSpPr txBox="1">
            <a:spLocks noChangeArrowheads="1"/>
          </p:cNvSpPr>
          <p:nvPr/>
        </p:nvSpPr>
        <p:spPr bwMode="auto">
          <a:xfrm>
            <a:off x="5611813" y="2832100"/>
            <a:ext cx="1384300" cy="369888"/>
          </a:xfrm>
          <a:prstGeom prst="rect">
            <a:avLst/>
          </a:prstGeom>
          <a:solidFill>
            <a:srgbClr val="00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1800">
                <a:solidFill>
                  <a:srgbClr val="66FFCC"/>
                </a:solidFill>
              </a:rPr>
              <a:t>Q</a:t>
            </a:r>
            <a:r>
              <a:rPr lang="en-US" altLang="ja-JP" sz="1800" baseline="-25000">
                <a:solidFill>
                  <a:srgbClr val="66FFCC"/>
                </a:solidFill>
              </a:rPr>
              <a:t>0</a:t>
            </a:r>
            <a:r>
              <a:rPr lang="en-US" altLang="ja-JP" sz="1800">
                <a:solidFill>
                  <a:srgbClr val="66FFCC"/>
                </a:solidFill>
              </a:rPr>
              <a:t> = 0</a:t>
            </a:r>
          </a:p>
        </p:txBody>
      </p:sp>
      <p:sp>
        <p:nvSpPr>
          <p:cNvPr id="15369" name="テキスト ボックス 52"/>
          <p:cNvSpPr txBox="1">
            <a:spLocks noChangeArrowheads="1"/>
          </p:cNvSpPr>
          <p:nvPr/>
        </p:nvSpPr>
        <p:spPr bwMode="auto">
          <a:xfrm>
            <a:off x="5486400" y="3478213"/>
            <a:ext cx="2076450" cy="46037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CCFF"/>
                </a:solidFill>
              </a:rPr>
              <a:t>Oblate shape</a:t>
            </a:r>
            <a:endParaRPr lang="ja-JP" altLang="en-US">
              <a:solidFill>
                <a:srgbClr val="FFCCFF"/>
              </a:solidFill>
            </a:endParaRPr>
          </a:p>
        </p:txBody>
      </p:sp>
      <p:sp>
        <p:nvSpPr>
          <p:cNvPr id="15370" name="テキスト ボックス 53"/>
          <p:cNvSpPr txBox="1">
            <a:spLocks noChangeArrowheads="1"/>
          </p:cNvSpPr>
          <p:nvPr/>
        </p:nvSpPr>
        <p:spPr bwMode="auto">
          <a:xfrm>
            <a:off x="5513388" y="1289050"/>
            <a:ext cx="2441575" cy="46037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66FFCC"/>
                </a:solidFill>
              </a:rPr>
              <a:t>Spherical magic</a:t>
            </a:r>
            <a:endParaRPr lang="ja-JP" altLang="en-US">
              <a:solidFill>
                <a:srgbClr val="66FFCC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567166" y="5806954"/>
            <a:ext cx="900067" cy="45617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725901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057413" y="2167377"/>
            <a:ext cx="4386949" cy="729539"/>
          </a:xfrm>
          <a:prstGeom prst="rect">
            <a:avLst/>
          </a:prstGeom>
          <a:solidFill>
            <a:srgbClr val="FFF7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34977" y="675499"/>
            <a:ext cx="123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6582" y="1499607"/>
            <a:ext cx="232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 Introduction 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6582" y="2256166"/>
            <a:ext cx="403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  (Type I) Shell Evolution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6582" y="3070554"/>
            <a:ext cx="367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.  Computational aspect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6582" y="3979513"/>
            <a:ext cx="7663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en-US" altLang="ja-JP" dirty="0" smtClean="0"/>
              <a:t>. Type II Shell Evolution and Dual Quantum Liquids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56582" y="4836570"/>
            <a:ext cx="1950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  </a:t>
            </a:r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2419430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33"/>
          <p:cNvSpPr txBox="1">
            <a:spLocks noChangeArrowheads="1"/>
          </p:cNvSpPr>
          <p:nvPr/>
        </p:nvSpPr>
        <p:spPr bwMode="auto">
          <a:xfrm>
            <a:off x="455613" y="650875"/>
            <a:ext cx="8688387" cy="46196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Proton wave function of intrinsic state with </a:t>
            </a:r>
            <a:r>
              <a:rPr lang="en-US" altLang="ja-JP">
                <a:solidFill>
                  <a:srgbClr val="FF0066"/>
                </a:solidFill>
              </a:rPr>
              <a:t>axial symmetry</a:t>
            </a:r>
            <a:endParaRPr lang="ja-JP" altLang="en-US">
              <a:solidFill>
                <a:srgbClr val="FF0066"/>
              </a:solidFill>
            </a:endParaRPr>
          </a:p>
        </p:txBody>
      </p:sp>
      <p:sp>
        <p:nvSpPr>
          <p:cNvPr id="17413" name="テキスト ボックス 1"/>
          <p:cNvSpPr txBox="1">
            <a:spLocks noChangeArrowheads="1"/>
          </p:cNvSpPr>
          <p:nvPr/>
        </p:nvSpPr>
        <p:spPr bwMode="auto">
          <a:xfrm>
            <a:off x="539750" y="200025"/>
            <a:ext cx="8228013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Why prolate deformation at the </a:t>
            </a:r>
            <a:r>
              <a:rPr lang="en-US" altLang="ja-JP">
                <a:solidFill>
                  <a:srgbClr val="FF0000"/>
                </a:solidFill>
              </a:rPr>
              <a:t>beginning of the shell </a:t>
            </a:r>
            <a:r>
              <a:rPr lang="en-US" altLang="ja-JP"/>
              <a:t>?</a:t>
            </a:r>
            <a:endParaRPr lang="ja-JP" altLang="en-US"/>
          </a:p>
        </p:txBody>
      </p:sp>
      <p:pic>
        <p:nvPicPr>
          <p:cNvPr id="17414" name="図 34" descr="prolat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224042"/>
            <a:ext cx="573087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テキスト ボックス 47"/>
          <p:cNvSpPr txBox="1">
            <a:spLocks noChangeArrowheads="1"/>
          </p:cNvSpPr>
          <p:nvPr/>
        </p:nvSpPr>
        <p:spPr bwMode="auto">
          <a:xfrm>
            <a:off x="5564188" y="2308225"/>
            <a:ext cx="3579812" cy="12461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en-US" altLang="ja-JP" sz="2000"/>
              <a:t>intrinsic quadrupole moment</a:t>
            </a:r>
          </a:p>
          <a:p>
            <a:pPr eaLnBrk="1" hangingPunct="1">
              <a:lnSpc>
                <a:spcPts val="3000"/>
              </a:lnSpc>
            </a:pPr>
            <a:r>
              <a:rPr lang="en-US" altLang="ja-JP" sz="2000"/>
              <a:t>Q</a:t>
            </a:r>
            <a:r>
              <a:rPr lang="en-US" altLang="ja-JP" sz="2000" baseline="-25000"/>
              <a:t>0</a:t>
            </a:r>
            <a:r>
              <a:rPr lang="en-US" altLang="ja-JP" sz="2000"/>
              <a:t> = </a:t>
            </a:r>
            <a:r>
              <a:rPr lang="en-US" altLang="ja-JP" sz="2000">
                <a:solidFill>
                  <a:schemeClr val="tx1"/>
                </a:solidFill>
              </a:rPr>
              <a:t>2 </a:t>
            </a:r>
            <a:r>
              <a:rPr lang="en-US" altLang="ja-JP" sz="2000" i="1">
                <a:solidFill>
                  <a:schemeClr val="tx1"/>
                </a:solidFill>
              </a:rPr>
              <a:t>cos</a:t>
            </a:r>
            <a:r>
              <a:rPr lang="en-US" altLang="ja-JP" sz="2000" b="1" i="1">
                <a:solidFill>
                  <a:schemeClr val="tx1"/>
                </a:solidFill>
                <a:latin typeface="Symbol" charset="0"/>
              </a:rPr>
              <a:t> </a:t>
            </a:r>
            <a:r>
              <a:rPr lang="en-US" altLang="ja-JP" sz="2000" b="1" baseline="30000">
                <a:solidFill>
                  <a:schemeClr val="tx1"/>
                </a:solidFill>
              </a:rPr>
              <a:t>2</a:t>
            </a:r>
            <a:r>
              <a:rPr lang="en-US" altLang="ja-JP" sz="2000">
                <a:solidFill>
                  <a:schemeClr val="tx1"/>
                </a:solidFill>
              </a:rPr>
              <a:t> </a:t>
            </a:r>
            <a:r>
              <a:rPr lang="en-US" altLang="ja-JP" sz="2000" b="1" i="1">
                <a:solidFill>
                  <a:schemeClr val="tx1"/>
                </a:solidFill>
                <a:latin typeface="Symbol" charset="0"/>
              </a:rPr>
              <a:t>q   </a:t>
            </a:r>
            <a:r>
              <a:rPr lang="en-US" altLang="ja-JP" sz="2000" i="1">
                <a:solidFill>
                  <a:schemeClr val="tx1"/>
                </a:solidFill>
              </a:rPr>
              <a:t>q</a:t>
            </a:r>
            <a:r>
              <a:rPr lang="en-US" altLang="ja-JP" sz="2000">
                <a:solidFill>
                  <a:schemeClr val="tx1"/>
                </a:solidFill>
              </a:rPr>
              <a:t> (m=1/2)</a:t>
            </a:r>
            <a:endParaRPr lang="en-US" altLang="ja-JP" sz="2000"/>
          </a:p>
          <a:p>
            <a:pPr eaLnBrk="1" hangingPunct="1">
              <a:lnSpc>
                <a:spcPts val="3000"/>
              </a:lnSpc>
            </a:pPr>
            <a:r>
              <a:rPr lang="en-US" altLang="ja-JP" sz="2000"/>
              <a:t>       </a:t>
            </a:r>
            <a:r>
              <a:rPr lang="en-US" altLang="ja-JP" sz="2000">
                <a:solidFill>
                  <a:schemeClr val="tx1"/>
                </a:solidFill>
              </a:rPr>
              <a:t>+ 4</a:t>
            </a:r>
            <a:r>
              <a:rPr lang="en-US" altLang="ja-JP" sz="2000"/>
              <a:t> </a:t>
            </a:r>
            <a:r>
              <a:rPr lang="en-US" altLang="ja-JP" sz="2000" i="1">
                <a:solidFill>
                  <a:schemeClr val="tx1"/>
                </a:solidFill>
              </a:rPr>
              <a:t>cos</a:t>
            </a:r>
            <a:r>
              <a:rPr lang="en-US" altLang="ja-JP" sz="2000">
                <a:solidFill>
                  <a:schemeClr val="tx1"/>
                </a:solidFill>
              </a:rPr>
              <a:t> </a:t>
            </a:r>
            <a:r>
              <a:rPr lang="en-US" altLang="ja-JP" sz="2000" b="1" i="1">
                <a:solidFill>
                  <a:schemeClr val="tx1"/>
                </a:solidFill>
                <a:latin typeface="Symbol" charset="0"/>
              </a:rPr>
              <a:t>q</a:t>
            </a:r>
            <a:r>
              <a:rPr lang="en-US" altLang="ja-JP" sz="2000" b="1" i="1"/>
              <a:t> </a:t>
            </a:r>
            <a:r>
              <a:rPr lang="en-US" altLang="ja-JP" sz="2000" i="1">
                <a:solidFill>
                  <a:srgbClr val="FF0000"/>
                </a:solidFill>
              </a:rPr>
              <a:t>sin</a:t>
            </a:r>
            <a:r>
              <a:rPr lang="en-US" altLang="ja-JP" sz="2000" b="1" i="1">
                <a:solidFill>
                  <a:srgbClr val="FF0000"/>
                </a:solidFill>
              </a:rPr>
              <a:t> </a:t>
            </a:r>
            <a:r>
              <a:rPr lang="en-US" altLang="ja-JP" sz="2000" b="1" i="1">
                <a:solidFill>
                  <a:srgbClr val="FF0000"/>
                </a:solidFill>
                <a:latin typeface="Symbol" charset="0"/>
              </a:rPr>
              <a:t>q</a:t>
            </a:r>
            <a:r>
              <a:rPr lang="en-US" altLang="ja-JP" sz="2000" b="1" i="1">
                <a:latin typeface="Symbol" charset="0"/>
              </a:rPr>
              <a:t> </a:t>
            </a:r>
            <a:r>
              <a:rPr lang="en-US" altLang="ja-JP" sz="2000" i="1"/>
              <a:t> </a:t>
            </a:r>
            <a:r>
              <a:rPr lang="en-US" altLang="ja-JP" sz="2000" i="1">
                <a:solidFill>
                  <a:srgbClr val="0000FF"/>
                </a:solidFill>
              </a:rPr>
              <a:t>q</a:t>
            </a:r>
            <a:r>
              <a:rPr lang="en-US" altLang="ja-JP" sz="2000">
                <a:solidFill>
                  <a:srgbClr val="0000FF"/>
                </a:solidFill>
              </a:rPr>
              <a:t> (mix) </a:t>
            </a:r>
            <a:endParaRPr lang="ja-JP" altLang="en-US" sz="2000">
              <a:solidFill>
                <a:srgbClr val="FF0066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120480" y="1231693"/>
            <a:ext cx="4904847" cy="430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200" dirty="0">
                <a:solidFill>
                  <a:srgbClr val="0000CC"/>
                </a:solidFill>
                <a:latin typeface="Comic Sans MS" pitchFamily="66" charset="0"/>
                <a:ea typeface="ＭＳ Ｐゴシック" charset="-128"/>
                <a:cs typeface="+mn-cs"/>
              </a:rPr>
              <a:t>mixing by deformed field </a:t>
            </a:r>
            <a:r>
              <a:rPr lang="en-US" altLang="ja-JP" sz="2200" dirty="0" smtClean="0">
                <a:solidFill>
                  <a:srgbClr val="0000CC"/>
                </a:solidFill>
                <a:latin typeface="Comic Sans MS" pitchFamily="66" charset="0"/>
                <a:ea typeface="ＭＳ Ｐゴシック" charset="-128"/>
                <a:cs typeface="+mn-cs"/>
              </a:rPr>
              <a:t>enhanced</a:t>
            </a:r>
            <a:endParaRPr lang="en-US" altLang="ja-JP" sz="2200" dirty="0">
              <a:solidFill>
                <a:srgbClr val="0000CC"/>
              </a:solidFill>
              <a:latin typeface="Comic Sans MS" pitchFamily="66" charset="0"/>
              <a:ea typeface="ＭＳ Ｐゴシック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7847" y="5276807"/>
            <a:ext cx="228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N=</a:t>
            </a:r>
            <a:r>
              <a:rPr kumimoji="1" lang="ja-JP" altLang="en-US" dirty="0" smtClean="0"/>
              <a:t>２８</a:t>
            </a:r>
            <a:r>
              <a:rPr kumimoji="1" lang="en-US" altLang="ja-JP" dirty="0" smtClean="0"/>
              <a:t> isotones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59123" y="5276807"/>
            <a:ext cx="48746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Mg   </a:t>
            </a:r>
            <a:r>
              <a:rPr lang="en-US" altLang="ja-JP" dirty="0" err="1" smtClean="0"/>
              <a:t>prolate</a:t>
            </a:r>
            <a:endParaRPr lang="en-US" altLang="ja-JP" dirty="0" smtClean="0"/>
          </a:p>
          <a:p>
            <a:r>
              <a:rPr kumimoji="1" lang="en-US" altLang="ja-JP" dirty="0" smtClean="0"/>
              <a:t>Si     </a:t>
            </a:r>
            <a:r>
              <a:rPr kumimoji="1" lang="en-US" altLang="ja-JP" dirty="0" smtClean="0">
                <a:solidFill>
                  <a:srgbClr val="FF0000"/>
                </a:solidFill>
              </a:rPr>
              <a:t>oblate</a:t>
            </a:r>
          </a:p>
          <a:p>
            <a:r>
              <a:rPr lang="en-US" altLang="ja-JP" dirty="0" smtClean="0"/>
              <a:t>S      </a:t>
            </a:r>
            <a:r>
              <a:rPr lang="en-US" altLang="ja-JP" dirty="0" err="1" smtClean="0"/>
              <a:t>prolate</a:t>
            </a:r>
            <a:r>
              <a:rPr lang="en-US" altLang="ja-JP" dirty="0" smtClean="0"/>
              <a:t>  (d3/2-s1/2 mixing)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3070091" y="3809657"/>
            <a:ext cx="1085012" cy="45617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73425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iS_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57" y="924675"/>
            <a:ext cx="3968501" cy="5609689"/>
          </a:xfrm>
          <a:prstGeom prst="rect">
            <a:avLst/>
          </a:prstGeom>
        </p:spPr>
      </p:pic>
      <p:pic>
        <p:nvPicPr>
          <p:cNvPr id="3" name="図 2" descr="SiS_pes_notens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35" y="927946"/>
            <a:ext cx="3934591" cy="565881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67231" y="98632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With</a:t>
            </a:r>
            <a:r>
              <a:rPr kumimoji="1" lang="en-US" altLang="ja-JP" dirty="0" smtClean="0"/>
              <a:t> tensor force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06206" y="90755"/>
            <a:ext cx="32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Without</a:t>
            </a:r>
            <a:r>
              <a:rPr kumimoji="1" lang="en-US" altLang="ja-JP" dirty="0" smtClean="0"/>
              <a:t> tensor force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4945" y="5067214"/>
            <a:ext cx="8330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N=28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06947" y="616449"/>
            <a:ext cx="1134331" cy="461665"/>
          </a:xfrm>
          <a:prstGeom prst="rect">
            <a:avLst/>
          </a:prstGeom>
          <a:solidFill>
            <a:srgbClr val="C1F7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Si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81549" y="620901"/>
            <a:ext cx="1314831" cy="461665"/>
          </a:xfrm>
          <a:prstGeom prst="rect">
            <a:avLst/>
          </a:prstGeom>
          <a:solidFill>
            <a:srgbClr val="C1F7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Si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60843" y="608572"/>
            <a:ext cx="1134331" cy="461665"/>
          </a:xfrm>
          <a:prstGeom prst="rect">
            <a:avLst/>
          </a:prstGeom>
          <a:solidFill>
            <a:srgbClr val="C1F7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81682" y="620901"/>
            <a:ext cx="1314831" cy="461665"/>
          </a:xfrm>
          <a:prstGeom prst="rect">
            <a:avLst/>
          </a:prstGeom>
          <a:solidFill>
            <a:srgbClr val="C1F7F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3814110"/>
            <a:ext cx="8330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N=26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4514" y="2536347"/>
            <a:ext cx="8330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N=24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8957" y="1172281"/>
            <a:ext cx="8330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N=22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65726008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矢印コネクタ 2"/>
          <p:cNvCxnSpPr/>
          <p:nvPr/>
        </p:nvCxnSpPr>
        <p:spPr>
          <a:xfrm flipV="1">
            <a:off x="1960419" y="4869951"/>
            <a:ext cx="5375741" cy="36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/>
          <p:cNvCxnSpPr/>
          <p:nvPr/>
        </p:nvCxnSpPr>
        <p:spPr>
          <a:xfrm flipV="1">
            <a:off x="1985078" y="2620935"/>
            <a:ext cx="1919785" cy="2287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2009738" y="1652085"/>
            <a:ext cx="0" cy="32548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582753" y="4869952"/>
            <a:ext cx="42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64397" y="2283187"/>
            <a:ext cx="53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Z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31057" y="1372580"/>
            <a:ext cx="37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C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900" y="969787"/>
            <a:ext cx="476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C</a:t>
            </a:r>
            <a:r>
              <a:rPr kumimoji="1" lang="en-US" altLang="ja-JP" dirty="0" smtClean="0">
                <a:solidFill>
                  <a:srgbClr val="0000FF"/>
                </a:solidFill>
              </a:rPr>
              <a:t> : configuration 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    </a:t>
            </a:r>
            <a:r>
              <a:rPr kumimoji="1" lang="en-US" altLang="ja-JP" dirty="0" smtClean="0">
                <a:solidFill>
                  <a:srgbClr val="0000FF"/>
                </a:solidFill>
              </a:rPr>
              <a:t>(particle-hole excitation)   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67955" y="297596"/>
            <a:ext cx="709558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Shell evolutions in the “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3D nuclear chart</a:t>
            </a:r>
            <a:r>
              <a:rPr kumimoji="1" lang="en-US" altLang="ja-JP" sz="2800" dirty="0" smtClean="0"/>
              <a:t>”</a:t>
            </a:r>
            <a:endParaRPr kumimoji="1" lang="ja-JP" altLang="en-US" sz="2800" dirty="0"/>
          </a:p>
        </p:txBody>
      </p:sp>
      <p:sp>
        <p:nvSpPr>
          <p:cNvPr id="12" name="フリーフォーム 11"/>
          <p:cNvSpPr/>
          <p:nvPr/>
        </p:nvSpPr>
        <p:spPr>
          <a:xfrm rot="21159658">
            <a:off x="1796951" y="3007786"/>
            <a:ext cx="5871037" cy="1564747"/>
          </a:xfrm>
          <a:custGeom>
            <a:avLst/>
            <a:gdLst>
              <a:gd name="connsiteX0" fmla="*/ 0 w 4572062"/>
              <a:gd name="connsiteY0" fmla="*/ 1161858 h 1161858"/>
              <a:gd name="connsiteX1" fmla="*/ 67558 w 4572062"/>
              <a:gd name="connsiteY1" fmla="*/ 1121328 h 1161858"/>
              <a:gd name="connsiteX2" fmla="*/ 108093 w 4572062"/>
              <a:gd name="connsiteY2" fmla="*/ 1107818 h 1161858"/>
              <a:gd name="connsiteX3" fmla="*/ 135116 w 4572062"/>
              <a:gd name="connsiteY3" fmla="*/ 1053778 h 1161858"/>
              <a:gd name="connsiteX4" fmla="*/ 175651 w 4572062"/>
              <a:gd name="connsiteY4" fmla="*/ 1040268 h 1161858"/>
              <a:gd name="connsiteX5" fmla="*/ 256721 w 4572062"/>
              <a:gd name="connsiteY5" fmla="*/ 986228 h 1161858"/>
              <a:gd name="connsiteX6" fmla="*/ 297256 w 4572062"/>
              <a:gd name="connsiteY6" fmla="*/ 959208 h 1161858"/>
              <a:gd name="connsiteX7" fmla="*/ 337791 w 4572062"/>
              <a:gd name="connsiteY7" fmla="*/ 918678 h 1161858"/>
              <a:gd name="connsiteX8" fmla="*/ 391837 w 4572062"/>
              <a:gd name="connsiteY8" fmla="*/ 905168 h 1161858"/>
              <a:gd name="connsiteX9" fmla="*/ 432372 w 4572062"/>
              <a:gd name="connsiteY9" fmla="*/ 891658 h 1161858"/>
              <a:gd name="connsiteX10" fmla="*/ 472907 w 4572062"/>
              <a:gd name="connsiteY10" fmla="*/ 864638 h 1161858"/>
              <a:gd name="connsiteX11" fmla="*/ 648559 w 4572062"/>
              <a:gd name="connsiteY11" fmla="*/ 837618 h 1161858"/>
              <a:gd name="connsiteX12" fmla="*/ 743140 w 4572062"/>
              <a:gd name="connsiteY12" fmla="*/ 810598 h 1161858"/>
              <a:gd name="connsiteX13" fmla="*/ 824210 w 4572062"/>
              <a:gd name="connsiteY13" fmla="*/ 783579 h 1161858"/>
              <a:gd name="connsiteX14" fmla="*/ 878256 w 4572062"/>
              <a:gd name="connsiteY14" fmla="*/ 770069 h 1161858"/>
              <a:gd name="connsiteX15" fmla="*/ 945815 w 4572062"/>
              <a:gd name="connsiteY15" fmla="*/ 756559 h 1161858"/>
              <a:gd name="connsiteX16" fmla="*/ 1026884 w 4572062"/>
              <a:gd name="connsiteY16" fmla="*/ 729539 h 1161858"/>
              <a:gd name="connsiteX17" fmla="*/ 1080931 w 4572062"/>
              <a:gd name="connsiteY17" fmla="*/ 716029 h 1161858"/>
              <a:gd name="connsiteX18" fmla="*/ 1134977 w 4572062"/>
              <a:gd name="connsiteY18" fmla="*/ 689009 h 1161858"/>
              <a:gd name="connsiteX19" fmla="*/ 1189024 w 4572062"/>
              <a:gd name="connsiteY19" fmla="*/ 675499 h 1161858"/>
              <a:gd name="connsiteX20" fmla="*/ 1310629 w 4572062"/>
              <a:gd name="connsiteY20" fmla="*/ 648479 h 1161858"/>
              <a:gd name="connsiteX21" fmla="*/ 1391699 w 4572062"/>
              <a:gd name="connsiteY21" fmla="*/ 621459 h 1161858"/>
              <a:gd name="connsiteX22" fmla="*/ 1432233 w 4572062"/>
              <a:gd name="connsiteY22" fmla="*/ 607949 h 1161858"/>
              <a:gd name="connsiteX23" fmla="*/ 1486280 w 4572062"/>
              <a:gd name="connsiteY23" fmla="*/ 594439 h 1161858"/>
              <a:gd name="connsiteX24" fmla="*/ 1580861 w 4572062"/>
              <a:gd name="connsiteY24" fmla="*/ 553909 h 1161858"/>
              <a:gd name="connsiteX25" fmla="*/ 1661931 w 4572062"/>
              <a:gd name="connsiteY25" fmla="*/ 526889 h 1161858"/>
              <a:gd name="connsiteX26" fmla="*/ 1715978 w 4572062"/>
              <a:gd name="connsiteY26" fmla="*/ 513379 h 1161858"/>
              <a:gd name="connsiteX27" fmla="*/ 1810559 w 4572062"/>
              <a:gd name="connsiteY27" fmla="*/ 486359 h 1161858"/>
              <a:gd name="connsiteX28" fmla="*/ 1851094 w 4572062"/>
              <a:gd name="connsiteY28" fmla="*/ 459339 h 1161858"/>
              <a:gd name="connsiteX29" fmla="*/ 1945676 w 4572062"/>
              <a:gd name="connsiteY29" fmla="*/ 432319 h 1161858"/>
              <a:gd name="connsiteX30" fmla="*/ 1986211 w 4572062"/>
              <a:gd name="connsiteY30" fmla="*/ 405299 h 1161858"/>
              <a:gd name="connsiteX31" fmla="*/ 2107815 w 4572062"/>
              <a:gd name="connsiteY31" fmla="*/ 378279 h 1161858"/>
              <a:gd name="connsiteX32" fmla="*/ 2215908 w 4572062"/>
              <a:gd name="connsiteY32" fmla="*/ 364769 h 1161858"/>
              <a:gd name="connsiteX33" fmla="*/ 2364536 w 4572062"/>
              <a:gd name="connsiteY33" fmla="*/ 324239 h 1161858"/>
              <a:gd name="connsiteX34" fmla="*/ 2418583 w 4572062"/>
              <a:gd name="connsiteY34" fmla="*/ 310729 h 1161858"/>
              <a:gd name="connsiteX35" fmla="*/ 2594234 w 4572062"/>
              <a:gd name="connsiteY35" fmla="*/ 297219 h 1161858"/>
              <a:gd name="connsiteX36" fmla="*/ 2702327 w 4572062"/>
              <a:gd name="connsiteY36" fmla="*/ 283710 h 1161858"/>
              <a:gd name="connsiteX37" fmla="*/ 2796909 w 4572062"/>
              <a:gd name="connsiteY37" fmla="*/ 256690 h 1161858"/>
              <a:gd name="connsiteX38" fmla="*/ 2877979 w 4572062"/>
              <a:gd name="connsiteY38" fmla="*/ 243180 h 1161858"/>
              <a:gd name="connsiteX39" fmla="*/ 2959048 w 4572062"/>
              <a:gd name="connsiteY39" fmla="*/ 216160 h 1161858"/>
              <a:gd name="connsiteX40" fmla="*/ 3175235 w 4572062"/>
              <a:gd name="connsiteY40" fmla="*/ 175630 h 1161858"/>
              <a:gd name="connsiteX41" fmla="*/ 3269816 w 4572062"/>
              <a:gd name="connsiteY41" fmla="*/ 135100 h 1161858"/>
              <a:gd name="connsiteX42" fmla="*/ 3445467 w 4572062"/>
              <a:gd name="connsiteY42" fmla="*/ 108080 h 1161858"/>
              <a:gd name="connsiteX43" fmla="*/ 3526537 w 4572062"/>
              <a:gd name="connsiteY43" fmla="*/ 67550 h 1161858"/>
              <a:gd name="connsiteX44" fmla="*/ 3688677 w 4572062"/>
              <a:gd name="connsiteY44" fmla="*/ 0 h 1161858"/>
              <a:gd name="connsiteX45" fmla="*/ 3715700 w 4572062"/>
              <a:gd name="connsiteY45" fmla="*/ 40530 h 1161858"/>
              <a:gd name="connsiteX46" fmla="*/ 3837305 w 4572062"/>
              <a:gd name="connsiteY46" fmla="*/ 135100 h 1161858"/>
              <a:gd name="connsiteX47" fmla="*/ 3877840 w 4572062"/>
              <a:gd name="connsiteY47" fmla="*/ 148610 h 1161858"/>
              <a:gd name="connsiteX48" fmla="*/ 3918375 w 4572062"/>
              <a:gd name="connsiteY48" fmla="*/ 175630 h 1161858"/>
              <a:gd name="connsiteX49" fmla="*/ 3958909 w 4572062"/>
              <a:gd name="connsiteY49" fmla="*/ 189140 h 1161858"/>
              <a:gd name="connsiteX50" fmla="*/ 4053491 w 4572062"/>
              <a:gd name="connsiteY50" fmla="*/ 229670 h 1161858"/>
              <a:gd name="connsiteX51" fmla="*/ 4148072 w 4572062"/>
              <a:gd name="connsiteY51" fmla="*/ 297219 h 1161858"/>
              <a:gd name="connsiteX52" fmla="*/ 4242654 w 4572062"/>
              <a:gd name="connsiteY52" fmla="*/ 351259 h 1161858"/>
              <a:gd name="connsiteX53" fmla="*/ 4566933 w 4572062"/>
              <a:gd name="connsiteY53" fmla="*/ 337749 h 1161858"/>
              <a:gd name="connsiteX54" fmla="*/ 4553421 w 4572062"/>
              <a:gd name="connsiteY54" fmla="*/ 378279 h 1161858"/>
              <a:gd name="connsiteX55" fmla="*/ 4512887 w 4572062"/>
              <a:gd name="connsiteY55" fmla="*/ 405299 h 1161858"/>
              <a:gd name="connsiteX56" fmla="*/ 4431817 w 4572062"/>
              <a:gd name="connsiteY56" fmla="*/ 459339 h 1161858"/>
              <a:gd name="connsiteX57" fmla="*/ 4391282 w 4572062"/>
              <a:gd name="connsiteY57" fmla="*/ 486359 h 1161858"/>
              <a:gd name="connsiteX58" fmla="*/ 4256165 w 4572062"/>
              <a:gd name="connsiteY58" fmla="*/ 526889 h 1161858"/>
              <a:gd name="connsiteX59" fmla="*/ 4188607 w 4572062"/>
              <a:gd name="connsiteY59" fmla="*/ 540399 h 1161858"/>
              <a:gd name="connsiteX60" fmla="*/ 4148072 w 4572062"/>
              <a:gd name="connsiteY60" fmla="*/ 553909 h 1161858"/>
              <a:gd name="connsiteX61" fmla="*/ 3715700 w 4572062"/>
              <a:gd name="connsiteY61" fmla="*/ 580929 h 1161858"/>
              <a:gd name="connsiteX62" fmla="*/ 3215769 w 4572062"/>
              <a:gd name="connsiteY62" fmla="*/ 594439 h 1161858"/>
              <a:gd name="connsiteX63" fmla="*/ 3080653 w 4572062"/>
              <a:gd name="connsiteY63" fmla="*/ 607949 h 1161858"/>
              <a:gd name="connsiteX64" fmla="*/ 2850955 w 4572062"/>
              <a:gd name="connsiteY64" fmla="*/ 634969 h 1161858"/>
              <a:gd name="connsiteX65" fmla="*/ 2796909 w 4572062"/>
              <a:gd name="connsiteY65" fmla="*/ 648479 h 1161858"/>
              <a:gd name="connsiteX66" fmla="*/ 2729351 w 4572062"/>
              <a:gd name="connsiteY66" fmla="*/ 675499 h 1161858"/>
              <a:gd name="connsiteX67" fmla="*/ 2648281 w 4572062"/>
              <a:gd name="connsiteY67" fmla="*/ 702519 h 1161858"/>
              <a:gd name="connsiteX68" fmla="*/ 2607746 w 4572062"/>
              <a:gd name="connsiteY68" fmla="*/ 716029 h 1161858"/>
              <a:gd name="connsiteX69" fmla="*/ 2567211 w 4572062"/>
              <a:gd name="connsiteY69" fmla="*/ 743049 h 1161858"/>
              <a:gd name="connsiteX70" fmla="*/ 2513164 w 4572062"/>
              <a:gd name="connsiteY70" fmla="*/ 756559 h 1161858"/>
              <a:gd name="connsiteX71" fmla="*/ 2445606 w 4572062"/>
              <a:gd name="connsiteY71" fmla="*/ 783579 h 1161858"/>
              <a:gd name="connsiteX72" fmla="*/ 2324001 w 4572062"/>
              <a:gd name="connsiteY72" fmla="*/ 810598 h 1161858"/>
              <a:gd name="connsiteX73" fmla="*/ 2148350 w 4572062"/>
              <a:gd name="connsiteY73" fmla="*/ 851128 h 1161858"/>
              <a:gd name="connsiteX74" fmla="*/ 1243071 w 4572062"/>
              <a:gd name="connsiteY74" fmla="*/ 878148 h 1161858"/>
              <a:gd name="connsiteX75" fmla="*/ 1067419 w 4572062"/>
              <a:gd name="connsiteY75" fmla="*/ 905168 h 1161858"/>
              <a:gd name="connsiteX76" fmla="*/ 932303 w 4572062"/>
              <a:gd name="connsiteY76" fmla="*/ 945698 h 1161858"/>
              <a:gd name="connsiteX77" fmla="*/ 878256 w 4572062"/>
              <a:gd name="connsiteY77" fmla="*/ 959208 h 1161858"/>
              <a:gd name="connsiteX78" fmla="*/ 837721 w 4572062"/>
              <a:gd name="connsiteY78" fmla="*/ 986228 h 1161858"/>
              <a:gd name="connsiteX79" fmla="*/ 621535 w 4572062"/>
              <a:gd name="connsiteY79" fmla="*/ 1040268 h 1161858"/>
              <a:gd name="connsiteX80" fmla="*/ 189163 w 4572062"/>
              <a:gd name="connsiteY80" fmla="*/ 1067288 h 1161858"/>
              <a:gd name="connsiteX81" fmla="*/ 108093 w 4572062"/>
              <a:gd name="connsiteY81" fmla="*/ 1121328 h 1161858"/>
              <a:gd name="connsiteX82" fmla="*/ 189163 w 4572062"/>
              <a:gd name="connsiteY82" fmla="*/ 1134838 h 1161858"/>
              <a:gd name="connsiteX83" fmla="*/ 270233 w 4572062"/>
              <a:gd name="connsiteY83" fmla="*/ 1094308 h 1161858"/>
              <a:gd name="connsiteX84" fmla="*/ 310768 w 4572062"/>
              <a:gd name="connsiteY84" fmla="*/ 1080798 h 1161858"/>
              <a:gd name="connsiteX85" fmla="*/ 351303 w 4572062"/>
              <a:gd name="connsiteY85" fmla="*/ 1053778 h 1161858"/>
              <a:gd name="connsiteX86" fmla="*/ 418861 w 4572062"/>
              <a:gd name="connsiteY86" fmla="*/ 1040268 h 116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572062" h="1161858">
                <a:moveTo>
                  <a:pt x="0" y="1161858"/>
                </a:moveTo>
                <a:cubicBezTo>
                  <a:pt x="22519" y="1148348"/>
                  <a:pt x="44069" y="1133071"/>
                  <a:pt x="67558" y="1121328"/>
                </a:cubicBezTo>
                <a:cubicBezTo>
                  <a:pt x="80297" y="1114959"/>
                  <a:pt x="98022" y="1117888"/>
                  <a:pt x="108093" y="1107818"/>
                </a:cubicBezTo>
                <a:cubicBezTo>
                  <a:pt x="122335" y="1093578"/>
                  <a:pt x="120874" y="1068018"/>
                  <a:pt x="135116" y="1053778"/>
                </a:cubicBezTo>
                <a:cubicBezTo>
                  <a:pt x="145187" y="1043708"/>
                  <a:pt x="163201" y="1047184"/>
                  <a:pt x="175651" y="1040268"/>
                </a:cubicBezTo>
                <a:cubicBezTo>
                  <a:pt x="204042" y="1024497"/>
                  <a:pt x="229698" y="1004241"/>
                  <a:pt x="256721" y="986228"/>
                </a:cubicBezTo>
                <a:cubicBezTo>
                  <a:pt x="270233" y="977221"/>
                  <a:pt x="285773" y="970690"/>
                  <a:pt x="297256" y="959208"/>
                </a:cubicBezTo>
                <a:cubicBezTo>
                  <a:pt x="310768" y="945698"/>
                  <a:pt x="321201" y="928157"/>
                  <a:pt x="337791" y="918678"/>
                </a:cubicBezTo>
                <a:cubicBezTo>
                  <a:pt x="353914" y="909466"/>
                  <a:pt x="373982" y="910269"/>
                  <a:pt x="391837" y="905168"/>
                </a:cubicBezTo>
                <a:cubicBezTo>
                  <a:pt x="405532" y="901256"/>
                  <a:pt x="419633" y="898027"/>
                  <a:pt x="432372" y="891658"/>
                </a:cubicBezTo>
                <a:cubicBezTo>
                  <a:pt x="446896" y="884397"/>
                  <a:pt x="457702" y="870339"/>
                  <a:pt x="472907" y="864638"/>
                </a:cubicBezTo>
                <a:cubicBezTo>
                  <a:pt x="503857" y="853033"/>
                  <a:pt x="631860" y="839705"/>
                  <a:pt x="648559" y="837618"/>
                </a:cubicBezTo>
                <a:cubicBezTo>
                  <a:pt x="680086" y="828611"/>
                  <a:pt x="711801" y="820239"/>
                  <a:pt x="743140" y="810598"/>
                </a:cubicBezTo>
                <a:cubicBezTo>
                  <a:pt x="770365" y="802222"/>
                  <a:pt x="796576" y="790487"/>
                  <a:pt x="824210" y="783579"/>
                </a:cubicBezTo>
                <a:cubicBezTo>
                  <a:pt x="842225" y="779076"/>
                  <a:pt x="860128" y="774097"/>
                  <a:pt x="878256" y="770069"/>
                </a:cubicBezTo>
                <a:cubicBezTo>
                  <a:pt x="900675" y="765088"/>
                  <a:pt x="923659" y="762601"/>
                  <a:pt x="945815" y="756559"/>
                </a:cubicBezTo>
                <a:cubicBezTo>
                  <a:pt x="973296" y="749065"/>
                  <a:pt x="999250" y="736447"/>
                  <a:pt x="1026884" y="729539"/>
                </a:cubicBezTo>
                <a:lnTo>
                  <a:pt x="1080931" y="716029"/>
                </a:lnTo>
                <a:cubicBezTo>
                  <a:pt x="1098946" y="707022"/>
                  <a:pt x="1116118" y="696080"/>
                  <a:pt x="1134977" y="689009"/>
                </a:cubicBezTo>
                <a:cubicBezTo>
                  <a:pt x="1152365" y="682489"/>
                  <a:pt x="1170896" y="679527"/>
                  <a:pt x="1189024" y="675499"/>
                </a:cubicBezTo>
                <a:cubicBezTo>
                  <a:pt x="1238613" y="664480"/>
                  <a:pt x="1263556" y="662599"/>
                  <a:pt x="1310629" y="648479"/>
                </a:cubicBezTo>
                <a:cubicBezTo>
                  <a:pt x="1337913" y="640295"/>
                  <a:pt x="1364676" y="630466"/>
                  <a:pt x="1391699" y="621459"/>
                </a:cubicBezTo>
                <a:cubicBezTo>
                  <a:pt x="1405210" y="616956"/>
                  <a:pt x="1418416" y="611403"/>
                  <a:pt x="1432233" y="607949"/>
                </a:cubicBezTo>
                <a:lnTo>
                  <a:pt x="1486280" y="594439"/>
                </a:lnTo>
                <a:cubicBezTo>
                  <a:pt x="1550589" y="551571"/>
                  <a:pt x="1501543" y="577701"/>
                  <a:pt x="1580861" y="553909"/>
                </a:cubicBezTo>
                <a:cubicBezTo>
                  <a:pt x="1608145" y="545725"/>
                  <a:pt x="1634297" y="533797"/>
                  <a:pt x="1661931" y="526889"/>
                </a:cubicBezTo>
                <a:cubicBezTo>
                  <a:pt x="1679947" y="522386"/>
                  <a:pt x="1698122" y="518480"/>
                  <a:pt x="1715978" y="513379"/>
                </a:cubicBezTo>
                <a:cubicBezTo>
                  <a:pt x="1851676" y="474613"/>
                  <a:pt x="1641588" y="528597"/>
                  <a:pt x="1810559" y="486359"/>
                </a:cubicBezTo>
                <a:cubicBezTo>
                  <a:pt x="1824071" y="477352"/>
                  <a:pt x="1836570" y="466600"/>
                  <a:pt x="1851094" y="459339"/>
                </a:cubicBezTo>
                <a:cubicBezTo>
                  <a:pt x="1870478" y="449648"/>
                  <a:pt x="1928360" y="436648"/>
                  <a:pt x="1945676" y="432319"/>
                </a:cubicBezTo>
                <a:cubicBezTo>
                  <a:pt x="1959188" y="423312"/>
                  <a:pt x="1971687" y="412560"/>
                  <a:pt x="1986211" y="405299"/>
                </a:cubicBezTo>
                <a:cubicBezTo>
                  <a:pt x="2018395" y="389209"/>
                  <a:pt x="2078754" y="382430"/>
                  <a:pt x="2107815" y="378279"/>
                </a:cubicBezTo>
                <a:cubicBezTo>
                  <a:pt x="2143761" y="373144"/>
                  <a:pt x="2179877" y="369272"/>
                  <a:pt x="2215908" y="364769"/>
                </a:cubicBezTo>
                <a:cubicBezTo>
                  <a:pt x="2273891" y="306795"/>
                  <a:pt x="2223490" y="345936"/>
                  <a:pt x="2364536" y="324239"/>
                </a:cubicBezTo>
                <a:cubicBezTo>
                  <a:pt x="2382890" y="321416"/>
                  <a:pt x="2400140" y="312898"/>
                  <a:pt x="2418583" y="310729"/>
                </a:cubicBezTo>
                <a:cubicBezTo>
                  <a:pt x="2476904" y="303869"/>
                  <a:pt x="2535775" y="302786"/>
                  <a:pt x="2594234" y="297219"/>
                </a:cubicBezTo>
                <a:cubicBezTo>
                  <a:pt x="2630382" y="293777"/>
                  <a:pt x="2666296" y="288213"/>
                  <a:pt x="2702327" y="283710"/>
                </a:cubicBezTo>
                <a:cubicBezTo>
                  <a:pt x="2733854" y="274703"/>
                  <a:pt x="2764960" y="264062"/>
                  <a:pt x="2796909" y="256690"/>
                </a:cubicBezTo>
                <a:cubicBezTo>
                  <a:pt x="2823604" y="250530"/>
                  <a:pt x="2851401" y="249824"/>
                  <a:pt x="2877979" y="243180"/>
                </a:cubicBezTo>
                <a:cubicBezTo>
                  <a:pt x="2905613" y="236272"/>
                  <a:pt x="2930783" y="219693"/>
                  <a:pt x="2959048" y="216160"/>
                </a:cubicBezTo>
                <a:cubicBezTo>
                  <a:pt x="3103994" y="198044"/>
                  <a:pt x="3031914" y="211456"/>
                  <a:pt x="3175235" y="175630"/>
                </a:cubicBezTo>
                <a:cubicBezTo>
                  <a:pt x="3204534" y="160982"/>
                  <a:pt x="3236680" y="141726"/>
                  <a:pt x="3269816" y="135100"/>
                </a:cubicBezTo>
                <a:cubicBezTo>
                  <a:pt x="3377567" y="113552"/>
                  <a:pt x="3344984" y="130407"/>
                  <a:pt x="3445467" y="108080"/>
                </a:cubicBezTo>
                <a:cubicBezTo>
                  <a:pt x="3528516" y="89627"/>
                  <a:pt x="3443244" y="102251"/>
                  <a:pt x="3526537" y="67550"/>
                </a:cubicBezTo>
                <a:cubicBezTo>
                  <a:pt x="3709217" y="-8557"/>
                  <a:pt x="3595233" y="62289"/>
                  <a:pt x="3688677" y="0"/>
                </a:cubicBezTo>
                <a:cubicBezTo>
                  <a:pt x="3697685" y="13510"/>
                  <a:pt x="3705304" y="28057"/>
                  <a:pt x="3715700" y="40530"/>
                </a:cubicBezTo>
                <a:cubicBezTo>
                  <a:pt x="3742604" y="72811"/>
                  <a:pt x="3802540" y="123513"/>
                  <a:pt x="3837305" y="135100"/>
                </a:cubicBezTo>
                <a:cubicBezTo>
                  <a:pt x="3850817" y="139603"/>
                  <a:pt x="3865101" y="142241"/>
                  <a:pt x="3877840" y="148610"/>
                </a:cubicBezTo>
                <a:cubicBezTo>
                  <a:pt x="3892364" y="155871"/>
                  <a:pt x="3903851" y="168369"/>
                  <a:pt x="3918375" y="175630"/>
                </a:cubicBezTo>
                <a:cubicBezTo>
                  <a:pt x="3931114" y="181999"/>
                  <a:pt x="3945818" y="183530"/>
                  <a:pt x="3958909" y="189140"/>
                </a:cubicBezTo>
                <a:cubicBezTo>
                  <a:pt x="4075779" y="239221"/>
                  <a:pt x="3958433" y="197988"/>
                  <a:pt x="4053491" y="229670"/>
                </a:cubicBezTo>
                <a:cubicBezTo>
                  <a:pt x="4130764" y="306934"/>
                  <a:pt x="4053223" y="237946"/>
                  <a:pt x="4148072" y="297219"/>
                </a:cubicBezTo>
                <a:cubicBezTo>
                  <a:pt x="4241561" y="355642"/>
                  <a:pt x="4163016" y="324716"/>
                  <a:pt x="4242654" y="351259"/>
                </a:cubicBezTo>
                <a:cubicBezTo>
                  <a:pt x="4350747" y="346756"/>
                  <a:pt x="4459153" y="328378"/>
                  <a:pt x="4566933" y="337749"/>
                </a:cubicBezTo>
                <a:cubicBezTo>
                  <a:pt x="4581120" y="338983"/>
                  <a:pt x="4562318" y="367159"/>
                  <a:pt x="4553421" y="378279"/>
                </a:cubicBezTo>
                <a:cubicBezTo>
                  <a:pt x="4543276" y="390958"/>
                  <a:pt x="4525567" y="395156"/>
                  <a:pt x="4512887" y="405299"/>
                </a:cubicBezTo>
                <a:cubicBezTo>
                  <a:pt x="4422583" y="477533"/>
                  <a:pt x="4574792" y="377649"/>
                  <a:pt x="4431817" y="459339"/>
                </a:cubicBezTo>
                <a:cubicBezTo>
                  <a:pt x="4417718" y="467395"/>
                  <a:pt x="4406121" y="479765"/>
                  <a:pt x="4391282" y="486359"/>
                </a:cubicBezTo>
                <a:cubicBezTo>
                  <a:pt x="4357599" y="501327"/>
                  <a:pt x="4295468" y="518156"/>
                  <a:pt x="4256165" y="526889"/>
                </a:cubicBezTo>
                <a:cubicBezTo>
                  <a:pt x="4233747" y="531870"/>
                  <a:pt x="4210887" y="534830"/>
                  <a:pt x="4188607" y="540399"/>
                </a:cubicBezTo>
                <a:cubicBezTo>
                  <a:pt x="4174790" y="543853"/>
                  <a:pt x="4161889" y="550455"/>
                  <a:pt x="4148072" y="553909"/>
                </a:cubicBezTo>
                <a:cubicBezTo>
                  <a:pt x="4005840" y="589463"/>
                  <a:pt x="3866862" y="576206"/>
                  <a:pt x="3715700" y="580929"/>
                </a:cubicBezTo>
                <a:lnTo>
                  <a:pt x="3215769" y="594439"/>
                </a:lnTo>
                <a:lnTo>
                  <a:pt x="3080653" y="607949"/>
                </a:lnTo>
                <a:cubicBezTo>
                  <a:pt x="2933207" y="621352"/>
                  <a:pt x="2955781" y="611677"/>
                  <a:pt x="2850955" y="634969"/>
                </a:cubicBezTo>
                <a:cubicBezTo>
                  <a:pt x="2832827" y="638997"/>
                  <a:pt x="2814526" y="642607"/>
                  <a:pt x="2796909" y="648479"/>
                </a:cubicBezTo>
                <a:cubicBezTo>
                  <a:pt x="2773900" y="656148"/>
                  <a:pt x="2752145" y="667211"/>
                  <a:pt x="2729351" y="675499"/>
                </a:cubicBezTo>
                <a:cubicBezTo>
                  <a:pt x="2702581" y="685232"/>
                  <a:pt x="2675304" y="693512"/>
                  <a:pt x="2648281" y="702519"/>
                </a:cubicBezTo>
                <a:cubicBezTo>
                  <a:pt x="2634769" y="707022"/>
                  <a:pt x="2619597" y="708129"/>
                  <a:pt x="2607746" y="716029"/>
                </a:cubicBezTo>
                <a:cubicBezTo>
                  <a:pt x="2594234" y="725036"/>
                  <a:pt x="2582137" y="736653"/>
                  <a:pt x="2567211" y="743049"/>
                </a:cubicBezTo>
                <a:cubicBezTo>
                  <a:pt x="2550142" y="750363"/>
                  <a:pt x="2530781" y="750687"/>
                  <a:pt x="2513164" y="756559"/>
                </a:cubicBezTo>
                <a:cubicBezTo>
                  <a:pt x="2490155" y="764228"/>
                  <a:pt x="2468615" y="775910"/>
                  <a:pt x="2445606" y="783579"/>
                </a:cubicBezTo>
                <a:cubicBezTo>
                  <a:pt x="2410498" y="795280"/>
                  <a:pt x="2358793" y="802570"/>
                  <a:pt x="2324001" y="810598"/>
                </a:cubicBezTo>
                <a:cubicBezTo>
                  <a:pt x="2261926" y="824921"/>
                  <a:pt x="2210095" y="841630"/>
                  <a:pt x="2148350" y="851128"/>
                </a:cubicBezTo>
                <a:cubicBezTo>
                  <a:pt x="1854887" y="896271"/>
                  <a:pt x="1503143" y="873741"/>
                  <a:pt x="1243071" y="878148"/>
                </a:cubicBezTo>
                <a:cubicBezTo>
                  <a:pt x="1197646" y="884637"/>
                  <a:pt x="1114287" y="895795"/>
                  <a:pt x="1067419" y="905168"/>
                </a:cubicBezTo>
                <a:cubicBezTo>
                  <a:pt x="1005135" y="917623"/>
                  <a:pt x="1001237" y="925020"/>
                  <a:pt x="932303" y="945698"/>
                </a:cubicBezTo>
                <a:cubicBezTo>
                  <a:pt x="914516" y="951033"/>
                  <a:pt x="896272" y="954705"/>
                  <a:pt x="878256" y="959208"/>
                </a:cubicBezTo>
                <a:cubicBezTo>
                  <a:pt x="864744" y="968215"/>
                  <a:pt x="852560" y="979634"/>
                  <a:pt x="837721" y="986228"/>
                </a:cubicBezTo>
                <a:cubicBezTo>
                  <a:pt x="775068" y="1014071"/>
                  <a:pt x="684625" y="1029754"/>
                  <a:pt x="621535" y="1040268"/>
                </a:cubicBezTo>
                <a:cubicBezTo>
                  <a:pt x="424872" y="1073041"/>
                  <a:pt x="567841" y="1052725"/>
                  <a:pt x="189163" y="1067288"/>
                </a:cubicBezTo>
                <a:lnTo>
                  <a:pt x="108093" y="1121328"/>
                </a:lnTo>
                <a:cubicBezTo>
                  <a:pt x="33622" y="1170969"/>
                  <a:pt x="51419" y="1150141"/>
                  <a:pt x="189163" y="1134838"/>
                </a:cubicBezTo>
                <a:cubicBezTo>
                  <a:pt x="291050" y="1100880"/>
                  <a:pt x="165461" y="1146687"/>
                  <a:pt x="270233" y="1094308"/>
                </a:cubicBezTo>
                <a:cubicBezTo>
                  <a:pt x="282972" y="1087939"/>
                  <a:pt x="298029" y="1087167"/>
                  <a:pt x="310768" y="1080798"/>
                </a:cubicBezTo>
                <a:cubicBezTo>
                  <a:pt x="325292" y="1073537"/>
                  <a:pt x="336779" y="1061039"/>
                  <a:pt x="351303" y="1053778"/>
                </a:cubicBezTo>
                <a:cubicBezTo>
                  <a:pt x="384023" y="1037420"/>
                  <a:pt x="387942" y="1040268"/>
                  <a:pt x="418861" y="104026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3968466" y="3565960"/>
            <a:ext cx="8888" cy="539051"/>
          </a:xfrm>
          <a:prstGeom prst="straightConnector1">
            <a:avLst/>
          </a:prstGeom>
          <a:ln w="76200" cmpd="sng">
            <a:solidFill>
              <a:srgbClr val="15B21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923087" y="4217176"/>
            <a:ext cx="25677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Type I Shell Evolution</a:t>
            </a:r>
            <a:endParaRPr kumimoji="1" lang="ja-JP" altLang="en-US" sz="18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958909" y="4120542"/>
            <a:ext cx="895439" cy="12552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 rot="21409188">
            <a:off x="1972698" y="3120804"/>
            <a:ext cx="4648003" cy="1675236"/>
          </a:xfrm>
          <a:custGeom>
            <a:avLst/>
            <a:gdLst>
              <a:gd name="connsiteX0" fmla="*/ 0 w 4648003"/>
              <a:gd name="connsiteY0" fmla="*/ 1675236 h 1675236"/>
              <a:gd name="connsiteX1" fmla="*/ 81070 w 4648003"/>
              <a:gd name="connsiteY1" fmla="*/ 1580666 h 1675236"/>
              <a:gd name="connsiteX2" fmla="*/ 108093 w 4648003"/>
              <a:gd name="connsiteY2" fmla="*/ 1540137 h 1675236"/>
              <a:gd name="connsiteX3" fmla="*/ 189163 w 4648003"/>
              <a:gd name="connsiteY3" fmla="*/ 1513117 h 1675236"/>
              <a:gd name="connsiteX4" fmla="*/ 229698 w 4648003"/>
              <a:gd name="connsiteY4" fmla="*/ 1499607 h 1675236"/>
              <a:gd name="connsiteX5" fmla="*/ 270233 w 4648003"/>
              <a:gd name="connsiteY5" fmla="*/ 1472587 h 1675236"/>
              <a:gd name="connsiteX6" fmla="*/ 351303 w 4648003"/>
              <a:gd name="connsiteY6" fmla="*/ 1445567 h 1675236"/>
              <a:gd name="connsiteX7" fmla="*/ 391837 w 4648003"/>
              <a:gd name="connsiteY7" fmla="*/ 1418547 h 1675236"/>
              <a:gd name="connsiteX8" fmla="*/ 432372 w 4648003"/>
              <a:gd name="connsiteY8" fmla="*/ 1405037 h 1675236"/>
              <a:gd name="connsiteX9" fmla="*/ 459396 w 4648003"/>
              <a:gd name="connsiteY9" fmla="*/ 1378017 h 1675236"/>
              <a:gd name="connsiteX10" fmla="*/ 513442 w 4648003"/>
              <a:gd name="connsiteY10" fmla="*/ 1364507 h 1675236"/>
              <a:gd name="connsiteX11" fmla="*/ 553977 w 4648003"/>
              <a:gd name="connsiteY11" fmla="*/ 1350997 h 1675236"/>
              <a:gd name="connsiteX12" fmla="*/ 635047 w 4648003"/>
              <a:gd name="connsiteY12" fmla="*/ 1337487 h 1675236"/>
              <a:gd name="connsiteX13" fmla="*/ 702605 w 4648003"/>
              <a:gd name="connsiteY13" fmla="*/ 1323977 h 1675236"/>
              <a:gd name="connsiteX14" fmla="*/ 743140 w 4648003"/>
              <a:gd name="connsiteY14" fmla="*/ 1296957 h 1675236"/>
              <a:gd name="connsiteX15" fmla="*/ 824210 w 4648003"/>
              <a:gd name="connsiteY15" fmla="*/ 1269937 h 1675236"/>
              <a:gd name="connsiteX16" fmla="*/ 864745 w 4648003"/>
              <a:gd name="connsiteY16" fmla="*/ 1256427 h 1675236"/>
              <a:gd name="connsiteX17" fmla="*/ 999861 w 4648003"/>
              <a:gd name="connsiteY17" fmla="*/ 1215897 h 1675236"/>
              <a:gd name="connsiteX18" fmla="*/ 1080931 w 4648003"/>
              <a:gd name="connsiteY18" fmla="*/ 1161857 h 1675236"/>
              <a:gd name="connsiteX19" fmla="*/ 1148489 w 4648003"/>
              <a:gd name="connsiteY19" fmla="*/ 1148347 h 1675236"/>
              <a:gd name="connsiteX20" fmla="*/ 1229559 w 4648003"/>
              <a:gd name="connsiteY20" fmla="*/ 1134837 h 1675236"/>
              <a:gd name="connsiteX21" fmla="*/ 1283605 w 4648003"/>
              <a:gd name="connsiteY21" fmla="*/ 1121327 h 1675236"/>
              <a:gd name="connsiteX22" fmla="*/ 1351164 w 4648003"/>
              <a:gd name="connsiteY22" fmla="*/ 1107817 h 1675236"/>
              <a:gd name="connsiteX23" fmla="*/ 1391699 w 4648003"/>
              <a:gd name="connsiteY23" fmla="*/ 1080797 h 1675236"/>
              <a:gd name="connsiteX24" fmla="*/ 1432233 w 4648003"/>
              <a:gd name="connsiteY24" fmla="*/ 1067288 h 1675236"/>
              <a:gd name="connsiteX25" fmla="*/ 1459257 w 4648003"/>
              <a:gd name="connsiteY25" fmla="*/ 1040268 h 1675236"/>
              <a:gd name="connsiteX26" fmla="*/ 1513303 w 4648003"/>
              <a:gd name="connsiteY26" fmla="*/ 1026758 h 1675236"/>
              <a:gd name="connsiteX27" fmla="*/ 1621396 w 4648003"/>
              <a:gd name="connsiteY27" fmla="*/ 972718 h 1675236"/>
              <a:gd name="connsiteX28" fmla="*/ 1675443 w 4648003"/>
              <a:gd name="connsiteY28" fmla="*/ 945698 h 1675236"/>
              <a:gd name="connsiteX29" fmla="*/ 1715978 w 4648003"/>
              <a:gd name="connsiteY29" fmla="*/ 932188 h 1675236"/>
              <a:gd name="connsiteX30" fmla="*/ 1864606 w 4648003"/>
              <a:gd name="connsiteY30" fmla="*/ 864638 h 1675236"/>
              <a:gd name="connsiteX31" fmla="*/ 1972699 w 4648003"/>
              <a:gd name="connsiteY31" fmla="*/ 837618 h 1675236"/>
              <a:gd name="connsiteX32" fmla="*/ 2040257 w 4648003"/>
              <a:gd name="connsiteY32" fmla="*/ 824108 h 1675236"/>
              <a:gd name="connsiteX33" fmla="*/ 2134839 w 4648003"/>
              <a:gd name="connsiteY33" fmla="*/ 797088 h 1675236"/>
              <a:gd name="connsiteX34" fmla="*/ 2283467 w 4648003"/>
              <a:gd name="connsiteY34" fmla="*/ 770068 h 1675236"/>
              <a:gd name="connsiteX35" fmla="*/ 2391560 w 4648003"/>
              <a:gd name="connsiteY35" fmla="*/ 729538 h 1675236"/>
              <a:gd name="connsiteX36" fmla="*/ 2445606 w 4648003"/>
              <a:gd name="connsiteY36" fmla="*/ 702518 h 1675236"/>
              <a:gd name="connsiteX37" fmla="*/ 2661792 w 4648003"/>
              <a:gd name="connsiteY37" fmla="*/ 661988 h 1675236"/>
              <a:gd name="connsiteX38" fmla="*/ 2702327 w 4648003"/>
              <a:gd name="connsiteY38" fmla="*/ 634968 h 1675236"/>
              <a:gd name="connsiteX39" fmla="*/ 2742862 w 4648003"/>
              <a:gd name="connsiteY39" fmla="*/ 621458 h 1675236"/>
              <a:gd name="connsiteX40" fmla="*/ 2837444 w 4648003"/>
              <a:gd name="connsiteY40" fmla="*/ 594438 h 1675236"/>
              <a:gd name="connsiteX41" fmla="*/ 2877979 w 4648003"/>
              <a:gd name="connsiteY41" fmla="*/ 567419 h 1675236"/>
              <a:gd name="connsiteX42" fmla="*/ 2959048 w 4648003"/>
              <a:gd name="connsiteY42" fmla="*/ 540399 h 1675236"/>
              <a:gd name="connsiteX43" fmla="*/ 3026607 w 4648003"/>
              <a:gd name="connsiteY43" fmla="*/ 540399 h 1675236"/>
              <a:gd name="connsiteX44" fmla="*/ 3094165 w 4648003"/>
              <a:gd name="connsiteY44" fmla="*/ 486359 h 1675236"/>
              <a:gd name="connsiteX45" fmla="*/ 3134700 w 4648003"/>
              <a:gd name="connsiteY45" fmla="*/ 459339 h 1675236"/>
              <a:gd name="connsiteX46" fmla="*/ 3215770 w 4648003"/>
              <a:gd name="connsiteY46" fmla="*/ 432319 h 1675236"/>
              <a:gd name="connsiteX47" fmla="*/ 3256304 w 4648003"/>
              <a:gd name="connsiteY47" fmla="*/ 418809 h 1675236"/>
              <a:gd name="connsiteX48" fmla="*/ 3296839 w 4648003"/>
              <a:gd name="connsiteY48" fmla="*/ 391789 h 1675236"/>
              <a:gd name="connsiteX49" fmla="*/ 3323863 w 4648003"/>
              <a:gd name="connsiteY49" fmla="*/ 364769 h 1675236"/>
              <a:gd name="connsiteX50" fmla="*/ 3418444 w 4648003"/>
              <a:gd name="connsiteY50" fmla="*/ 337749 h 1675236"/>
              <a:gd name="connsiteX51" fmla="*/ 3499514 w 4648003"/>
              <a:gd name="connsiteY51" fmla="*/ 310729 h 1675236"/>
              <a:gd name="connsiteX52" fmla="*/ 3540049 w 4648003"/>
              <a:gd name="connsiteY52" fmla="*/ 297219 h 1675236"/>
              <a:gd name="connsiteX53" fmla="*/ 3594095 w 4648003"/>
              <a:gd name="connsiteY53" fmla="*/ 283709 h 1675236"/>
              <a:gd name="connsiteX54" fmla="*/ 3621119 w 4648003"/>
              <a:gd name="connsiteY54" fmla="*/ 256689 h 1675236"/>
              <a:gd name="connsiteX55" fmla="*/ 3675165 w 4648003"/>
              <a:gd name="connsiteY55" fmla="*/ 243179 h 1675236"/>
              <a:gd name="connsiteX56" fmla="*/ 3972421 w 4648003"/>
              <a:gd name="connsiteY56" fmla="*/ 216159 h 1675236"/>
              <a:gd name="connsiteX57" fmla="*/ 4067003 w 4648003"/>
              <a:gd name="connsiteY57" fmla="*/ 202649 h 1675236"/>
              <a:gd name="connsiteX58" fmla="*/ 4148072 w 4648003"/>
              <a:gd name="connsiteY58" fmla="*/ 175629 h 1675236"/>
              <a:gd name="connsiteX59" fmla="*/ 4229142 w 4648003"/>
              <a:gd name="connsiteY59" fmla="*/ 148609 h 1675236"/>
              <a:gd name="connsiteX60" fmla="*/ 4269677 w 4648003"/>
              <a:gd name="connsiteY60" fmla="*/ 135099 h 1675236"/>
              <a:gd name="connsiteX61" fmla="*/ 4323724 w 4648003"/>
              <a:gd name="connsiteY61" fmla="*/ 121589 h 1675236"/>
              <a:gd name="connsiteX62" fmla="*/ 4431817 w 4648003"/>
              <a:gd name="connsiteY62" fmla="*/ 81059 h 1675236"/>
              <a:gd name="connsiteX63" fmla="*/ 4499375 w 4648003"/>
              <a:gd name="connsiteY63" fmla="*/ 54040 h 1675236"/>
              <a:gd name="connsiteX64" fmla="*/ 4634491 w 4648003"/>
              <a:gd name="connsiteY64" fmla="*/ 13510 h 1675236"/>
              <a:gd name="connsiteX65" fmla="*/ 4648003 w 4648003"/>
              <a:gd name="connsiteY65" fmla="*/ 0 h 167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648003" h="1675236">
                <a:moveTo>
                  <a:pt x="0" y="1675236"/>
                </a:moveTo>
                <a:cubicBezTo>
                  <a:pt x="99331" y="1509706"/>
                  <a:pt x="-12506" y="1674230"/>
                  <a:pt x="81070" y="1580666"/>
                </a:cubicBezTo>
                <a:cubicBezTo>
                  <a:pt x="92552" y="1569185"/>
                  <a:pt x="94323" y="1548742"/>
                  <a:pt x="108093" y="1540137"/>
                </a:cubicBezTo>
                <a:cubicBezTo>
                  <a:pt x="132249" y="1525042"/>
                  <a:pt x="162140" y="1522124"/>
                  <a:pt x="189163" y="1513117"/>
                </a:cubicBezTo>
                <a:cubicBezTo>
                  <a:pt x="202675" y="1508614"/>
                  <a:pt x="217847" y="1507507"/>
                  <a:pt x="229698" y="1499607"/>
                </a:cubicBezTo>
                <a:cubicBezTo>
                  <a:pt x="243210" y="1490600"/>
                  <a:pt x="255394" y="1479181"/>
                  <a:pt x="270233" y="1472587"/>
                </a:cubicBezTo>
                <a:cubicBezTo>
                  <a:pt x="296263" y="1461019"/>
                  <a:pt x="351303" y="1445567"/>
                  <a:pt x="351303" y="1445567"/>
                </a:cubicBezTo>
                <a:cubicBezTo>
                  <a:pt x="364814" y="1436560"/>
                  <a:pt x="377313" y="1425808"/>
                  <a:pt x="391837" y="1418547"/>
                </a:cubicBezTo>
                <a:cubicBezTo>
                  <a:pt x="404576" y="1412178"/>
                  <a:pt x="420159" y="1412364"/>
                  <a:pt x="432372" y="1405037"/>
                </a:cubicBezTo>
                <a:cubicBezTo>
                  <a:pt x="443295" y="1398484"/>
                  <a:pt x="448002" y="1383713"/>
                  <a:pt x="459396" y="1378017"/>
                </a:cubicBezTo>
                <a:cubicBezTo>
                  <a:pt x="476006" y="1369713"/>
                  <a:pt x="495587" y="1369608"/>
                  <a:pt x="513442" y="1364507"/>
                </a:cubicBezTo>
                <a:cubicBezTo>
                  <a:pt x="527137" y="1360595"/>
                  <a:pt x="540074" y="1354086"/>
                  <a:pt x="553977" y="1350997"/>
                </a:cubicBezTo>
                <a:cubicBezTo>
                  <a:pt x="580721" y="1345055"/>
                  <a:pt x="608093" y="1342387"/>
                  <a:pt x="635047" y="1337487"/>
                </a:cubicBezTo>
                <a:cubicBezTo>
                  <a:pt x="657642" y="1333379"/>
                  <a:pt x="680086" y="1328480"/>
                  <a:pt x="702605" y="1323977"/>
                </a:cubicBezTo>
                <a:cubicBezTo>
                  <a:pt x="716117" y="1314970"/>
                  <a:pt x="728301" y="1303551"/>
                  <a:pt x="743140" y="1296957"/>
                </a:cubicBezTo>
                <a:cubicBezTo>
                  <a:pt x="769170" y="1285389"/>
                  <a:pt x="797187" y="1278944"/>
                  <a:pt x="824210" y="1269937"/>
                </a:cubicBezTo>
                <a:cubicBezTo>
                  <a:pt x="837722" y="1265434"/>
                  <a:pt x="850928" y="1259881"/>
                  <a:pt x="864745" y="1256427"/>
                </a:cubicBezTo>
                <a:cubicBezTo>
                  <a:pt x="894957" y="1248875"/>
                  <a:pt x="980124" y="1229053"/>
                  <a:pt x="999861" y="1215897"/>
                </a:cubicBezTo>
                <a:cubicBezTo>
                  <a:pt x="1026884" y="1197884"/>
                  <a:pt x="1049085" y="1168225"/>
                  <a:pt x="1080931" y="1161857"/>
                </a:cubicBezTo>
                <a:lnTo>
                  <a:pt x="1148489" y="1148347"/>
                </a:lnTo>
                <a:cubicBezTo>
                  <a:pt x="1175443" y="1143447"/>
                  <a:pt x="1202695" y="1140209"/>
                  <a:pt x="1229559" y="1134837"/>
                </a:cubicBezTo>
                <a:cubicBezTo>
                  <a:pt x="1247768" y="1131196"/>
                  <a:pt x="1265477" y="1125355"/>
                  <a:pt x="1283605" y="1121327"/>
                </a:cubicBezTo>
                <a:cubicBezTo>
                  <a:pt x="1306024" y="1116346"/>
                  <a:pt x="1328644" y="1112320"/>
                  <a:pt x="1351164" y="1107817"/>
                </a:cubicBezTo>
                <a:cubicBezTo>
                  <a:pt x="1364676" y="1098810"/>
                  <a:pt x="1377175" y="1088058"/>
                  <a:pt x="1391699" y="1080797"/>
                </a:cubicBezTo>
                <a:cubicBezTo>
                  <a:pt x="1404438" y="1074428"/>
                  <a:pt x="1420020" y="1074615"/>
                  <a:pt x="1432233" y="1067288"/>
                </a:cubicBezTo>
                <a:cubicBezTo>
                  <a:pt x="1443156" y="1060735"/>
                  <a:pt x="1447863" y="1045964"/>
                  <a:pt x="1459257" y="1040268"/>
                </a:cubicBezTo>
                <a:cubicBezTo>
                  <a:pt x="1475867" y="1031964"/>
                  <a:pt x="1496161" y="1033899"/>
                  <a:pt x="1513303" y="1026758"/>
                </a:cubicBezTo>
                <a:cubicBezTo>
                  <a:pt x="1550488" y="1011266"/>
                  <a:pt x="1585365" y="990731"/>
                  <a:pt x="1621396" y="972718"/>
                </a:cubicBezTo>
                <a:cubicBezTo>
                  <a:pt x="1639412" y="963711"/>
                  <a:pt x="1656335" y="952067"/>
                  <a:pt x="1675443" y="945698"/>
                </a:cubicBezTo>
                <a:cubicBezTo>
                  <a:pt x="1688955" y="941195"/>
                  <a:pt x="1703012" y="938081"/>
                  <a:pt x="1715978" y="932188"/>
                </a:cubicBezTo>
                <a:cubicBezTo>
                  <a:pt x="1792773" y="897285"/>
                  <a:pt x="1801424" y="881867"/>
                  <a:pt x="1864606" y="864638"/>
                </a:cubicBezTo>
                <a:cubicBezTo>
                  <a:pt x="1900437" y="854867"/>
                  <a:pt x="1936280" y="844901"/>
                  <a:pt x="1972699" y="837618"/>
                </a:cubicBezTo>
                <a:cubicBezTo>
                  <a:pt x="1995218" y="833115"/>
                  <a:pt x="2017977" y="829677"/>
                  <a:pt x="2040257" y="824108"/>
                </a:cubicBezTo>
                <a:cubicBezTo>
                  <a:pt x="2117436" y="804816"/>
                  <a:pt x="2042167" y="813935"/>
                  <a:pt x="2134839" y="797088"/>
                </a:cubicBezTo>
                <a:cubicBezTo>
                  <a:pt x="2312355" y="764816"/>
                  <a:pt x="2160883" y="800710"/>
                  <a:pt x="2283467" y="770068"/>
                </a:cubicBezTo>
                <a:cubicBezTo>
                  <a:pt x="2366720" y="714571"/>
                  <a:pt x="2274687" y="768491"/>
                  <a:pt x="2391560" y="729538"/>
                </a:cubicBezTo>
                <a:cubicBezTo>
                  <a:pt x="2410668" y="723169"/>
                  <a:pt x="2426498" y="708887"/>
                  <a:pt x="2445606" y="702518"/>
                </a:cubicBezTo>
                <a:cubicBezTo>
                  <a:pt x="2531598" y="673857"/>
                  <a:pt x="2572896" y="673099"/>
                  <a:pt x="2661792" y="661988"/>
                </a:cubicBezTo>
                <a:cubicBezTo>
                  <a:pt x="2675304" y="652981"/>
                  <a:pt x="2687803" y="642229"/>
                  <a:pt x="2702327" y="634968"/>
                </a:cubicBezTo>
                <a:cubicBezTo>
                  <a:pt x="2715066" y="628599"/>
                  <a:pt x="2729167" y="625370"/>
                  <a:pt x="2742862" y="621458"/>
                </a:cubicBezTo>
                <a:cubicBezTo>
                  <a:pt x="2763066" y="615686"/>
                  <a:pt x="2815845" y="605236"/>
                  <a:pt x="2837444" y="594438"/>
                </a:cubicBezTo>
                <a:cubicBezTo>
                  <a:pt x="2851968" y="587177"/>
                  <a:pt x="2863140" y="574013"/>
                  <a:pt x="2877979" y="567419"/>
                </a:cubicBezTo>
                <a:cubicBezTo>
                  <a:pt x="2904009" y="555852"/>
                  <a:pt x="2959048" y="540399"/>
                  <a:pt x="2959048" y="540399"/>
                </a:cubicBezTo>
                <a:cubicBezTo>
                  <a:pt x="3046583" y="452877"/>
                  <a:pt x="2912973" y="568804"/>
                  <a:pt x="3026607" y="540399"/>
                </a:cubicBezTo>
                <a:cubicBezTo>
                  <a:pt x="3054584" y="533406"/>
                  <a:pt x="3071094" y="503660"/>
                  <a:pt x="3094165" y="486359"/>
                </a:cubicBezTo>
                <a:cubicBezTo>
                  <a:pt x="3107156" y="476617"/>
                  <a:pt x="3119861" y="465933"/>
                  <a:pt x="3134700" y="459339"/>
                </a:cubicBezTo>
                <a:cubicBezTo>
                  <a:pt x="3160730" y="447771"/>
                  <a:pt x="3188747" y="441326"/>
                  <a:pt x="3215770" y="432319"/>
                </a:cubicBezTo>
                <a:cubicBezTo>
                  <a:pt x="3229281" y="427816"/>
                  <a:pt x="3244453" y="426708"/>
                  <a:pt x="3256304" y="418809"/>
                </a:cubicBezTo>
                <a:cubicBezTo>
                  <a:pt x="3269816" y="409802"/>
                  <a:pt x="3284158" y="401932"/>
                  <a:pt x="3296839" y="391789"/>
                </a:cubicBezTo>
                <a:cubicBezTo>
                  <a:pt x="3306786" y="383832"/>
                  <a:pt x="3312940" y="371322"/>
                  <a:pt x="3323863" y="364769"/>
                </a:cubicBezTo>
                <a:cubicBezTo>
                  <a:pt x="3338999" y="355689"/>
                  <a:pt x="3406666" y="341282"/>
                  <a:pt x="3418444" y="337749"/>
                </a:cubicBezTo>
                <a:cubicBezTo>
                  <a:pt x="3445728" y="329565"/>
                  <a:pt x="3472491" y="319736"/>
                  <a:pt x="3499514" y="310729"/>
                </a:cubicBezTo>
                <a:cubicBezTo>
                  <a:pt x="3513026" y="306226"/>
                  <a:pt x="3526232" y="300673"/>
                  <a:pt x="3540049" y="297219"/>
                </a:cubicBezTo>
                <a:lnTo>
                  <a:pt x="3594095" y="283709"/>
                </a:lnTo>
                <a:cubicBezTo>
                  <a:pt x="3603103" y="274702"/>
                  <a:pt x="3609725" y="262385"/>
                  <a:pt x="3621119" y="256689"/>
                </a:cubicBezTo>
                <a:cubicBezTo>
                  <a:pt x="3637729" y="248385"/>
                  <a:pt x="3657310" y="248280"/>
                  <a:pt x="3675165" y="243179"/>
                </a:cubicBezTo>
                <a:cubicBezTo>
                  <a:pt x="3821885" y="201264"/>
                  <a:pt x="3551728" y="238298"/>
                  <a:pt x="3972421" y="216159"/>
                </a:cubicBezTo>
                <a:cubicBezTo>
                  <a:pt x="4003948" y="211656"/>
                  <a:pt x="4035971" y="209809"/>
                  <a:pt x="4067003" y="202649"/>
                </a:cubicBezTo>
                <a:cubicBezTo>
                  <a:pt x="4094758" y="196245"/>
                  <a:pt x="4121049" y="184636"/>
                  <a:pt x="4148072" y="175629"/>
                </a:cubicBezTo>
                <a:lnTo>
                  <a:pt x="4229142" y="148609"/>
                </a:lnTo>
                <a:cubicBezTo>
                  <a:pt x="4242654" y="144106"/>
                  <a:pt x="4255860" y="138553"/>
                  <a:pt x="4269677" y="135099"/>
                </a:cubicBezTo>
                <a:lnTo>
                  <a:pt x="4323724" y="121589"/>
                </a:lnTo>
                <a:cubicBezTo>
                  <a:pt x="4434280" y="66317"/>
                  <a:pt x="4321442" y="117845"/>
                  <a:pt x="4431817" y="81059"/>
                </a:cubicBezTo>
                <a:cubicBezTo>
                  <a:pt x="4454826" y="73390"/>
                  <a:pt x="4476366" y="61709"/>
                  <a:pt x="4499375" y="54040"/>
                </a:cubicBezTo>
                <a:cubicBezTo>
                  <a:pt x="4526930" y="44856"/>
                  <a:pt x="4618829" y="29170"/>
                  <a:pt x="4634491" y="13510"/>
                </a:cubicBezTo>
                <a:lnTo>
                  <a:pt x="4648003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42955" y="3219814"/>
            <a:ext cx="269384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8000"/>
                </a:solidFill>
              </a:rPr>
              <a:t>Type II Shell Evolution</a:t>
            </a:r>
            <a:endParaRPr kumimoji="1" lang="ja-JP" altLang="en-US" sz="1800" dirty="0">
              <a:solidFill>
                <a:srgbClr val="008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10698" y="5485048"/>
            <a:ext cx="7474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C=0 : naïve filling configuration -&gt; 2D nuclear chart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1625489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hell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205038"/>
            <a:ext cx="44418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914525" y="6432550"/>
            <a:ext cx="2274888" cy="42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2000" b="1">
                <a:solidFill>
                  <a:srgbClr val="FF0066"/>
                </a:solidFill>
                <a:latin typeface="Times New Roman" charset="0"/>
              </a:rPr>
              <a:t>Spin-orbit splitting</a:t>
            </a:r>
          </a:p>
        </p:txBody>
      </p:sp>
      <p:pic>
        <p:nvPicPr>
          <p:cNvPr id="6148" name="Picture 2" descr="BM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60388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47688" y="1730375"/>
            <a:ext cx="1417637" cy="4541838"/>
          </a:xfrm>
          <a:prstGeom prst="rect">
            <a:avLst/>
          </a:prstGeom>
          <a:noFill/>
          <a:ln w="381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1090613" y="1233488"/>
            <a:ext cx="3175" cy="4826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925" y="411163"/>
            <a:ext cx="2252663" cy="8509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66"/>
                </a:solidFill>
                <a:latin typeface="Times New Roman" charset="0"/>
              </a:rPr>
              <a:t>Eigenvalues of </a:t>
            </a:r>
          </a:p>
          <a:p>
            <a:pPr eaLnBrk="1" hangingPunct="1"/>
            <a:r>
              <a:rPr lang="en-US" altLang="ja-JP" b="1">
                <a:solidFill>
                  <a:srgbClr val="FF0066"/>
                </a:solidFill>
                <a:latin typeface="Times New Roman" charset="0"/>
              </a:rPr>
              <a:t>HO potential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4673600" y="1455738"/>
            <a:ext cx="749300" cy="4806950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5435600" y="862013"/>
            <a:ext cx="730250" cy="6096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181725" y="387350"/>
            <a:ext cx="2681288" cy="1200150"/>
          </a:xfrm>
          <a:prstGeom prst="rect">
            <a:avLst/>
          </a:prstGeom>
          <a:solidFill>
            <a:schemeClr val="bg1"/>
          </a:solidFill>
          <a:ln w="28575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3300"/>
                </a:solidFill>
              </a:rPr>
              <a:t>Magic numbers</a:t>
            </a:r>
          </a:p>
          <a:p>
            <a:pPr algn="ctr" eaLnBrk="1" hangingPunct="1"/>
            <a:r>
              <a:rPr lang="en-US" altLang="ja-JP" b="1">
                <a:solidFill>
                  <a:srgbClr val="FF3300"/>
                </a:solidFill>
              </a:rPr>
              <a:t>Mayer and </a:t>
            </a:r>
          </a:p>
          <a:p>
            <a:pPr algn="ctr" eaLnBrk="1" hangingPunct="1"/>
            <a:r>
              <a:rPr lang="en-US" altLang="ja-JP" b="1">
                <a:solidFill>
                  <a:srgbClr val="FF3300"/>
                </a:solidFill>
              </a:rPr>
              <a:t>Jensen (1949)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752975" y="152876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126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813300" y="5307013"/>
            <a:ext cx="374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8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794250" y="4775200"/>
            <a:ext cx="501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20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784725" y="4395788"/>
            <a:ext cx="501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28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783138" y="3800475"/>
            <a:ext cx="501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50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784725" y="2771775"/>
            <a:ext cx="501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82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4794250" y="5834063"/>
            <a:ext cx="374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altLang="ja-JP" sz="2000" b="1">
                <a:solidFill>
                  <a:srgbClr val="FF3300"/>
                </a:solidFill>
                <a:latin typeface="Times New Roman" charset="0"/>
              </a:rPr>
              <a:t>2</a:t>
            </a:r>
          </a:p>
        </p:txBody>
      </p: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633413" y="2125663"/>
            <a:ext cx="790575" cy="519112"/>
            <a:chOff x="104" y="1490"/>
            <a:chExt cx="498" cy="327"/>
          </a:xfrm>
        </p:grpSpPr>
        <p:sp>
          <p:nvSpPr>
            <p:cNvPr id="6181" name="Text Box 19"/>
            <p:cNvSpPr txBox="1">
              <a:spLocks noChangeArrowheads="1"/>
            </p:cNvSpPr>
            <p:nvPr/>
          </p:nvSpPr>
          <p:spPr bwMode="auto">
            <a:xfrm>
              <a:off x="104" y="1490"/>
              <a:ext cx="49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3399"/>
                  </a:solidFill>
                </a:rPr>
                <a:t>5h</a:t>
              </a:r>
              <a:r>
                <a:rPr lang="en-US" altLang="ja-JP" sz="2800" b="1">
                  <a:solidFill>
                    <a:srgbClr val="FF3399"/>
                  </a:solidFill>
                  <a:latin typeface="Symbol" charset="0"/>
                </a:rPr>
                <a:t>w</a:t>
              </a:r>
            </a:p>
          </p:txBody>
        </p:sp>
        <p:sp>
          <p:nvSpPr>
            <p:cNvPr id="6182" name="Line 20"/>
            <p:cNvSpPr>
              <a:spLocks noChangeShapeType="1"/>
            </p:cNvSpPr>
            <p:nvPr/>
          </p:nvSpPr>
          <p:spPr bwMode="auto">
            <a:xfrm flipV="1">
              <a:off x="278" y="1599"/>
              <a:ext cx="110" cy="1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6163" name="Group 21"/>
          <p:cNvGrpSpPr>
            <a:grpSpLocks/>
          </p:cNvGrpSpPr>
          <p:nvPr/>
        </p:nvGrpSpPr>
        <p:grpSpPr bwMode="auto">
          <a:xfrm>
            <a:off x="604838" y="3195638"/>
            <a:ext cx="790575" cy="519112"/>
            <a:chOff x="104" y="1490"/>
            <a:chExt cx="498" cy="327"/>
          </a:xfrm>
        </p:grpSpPr>
        <p:sp>
          <p:nvSpPr>
            <p:cNvPr id="6179" name="Text Box 22"/>
            <p:cNvSpPr txBox="1">
              <a:spLocks noChangeArrowheads="1"/>
            </p:cNvSpPr>
            <p:nvPr/>
          </p:nvSpPr>
          <p:spPr bwMode="auto">
            <a:xfrm>
              <a:off x="104" y="1490"/>
              <a:ext cx="49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3399"/>
                  </a:solidFill>
                </a:rPr>
                <a:t>4h</a:t>
              </a:r>
              <a:r>
                <a:rPr lang="en-US" altLang="ja-JP" sz="2800" b="1">
                  <a:solidFill>
                    <a:srgbClr val="FF3399"/>
                  </a:solidFill>
                  <a:latin typeface="Symbol" charset="0"/>
                </a:rPr>
                <a:t>w</a:t>
              </a:r>
            </a:p>
          </p:txBody>
        </p:sp>
        <p:sp>
          <p:nvSpPr>
            <p:cNvPr id="6180" name="Line 23"/>
            <p:cNvSpPr>
              <a:spLocks noChangeShapeType="1"/>
            </p:cNvSpPr>
            <p:nvPr/>
          </p:nvSpPr>
          <p:spPr bwMode="auto">
            <a:xfrm flipV="1">
              <a:off x="278" y="1599"/>
              <a:ext cx="110" cy="1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6164" name="Group 24"/>
          <p:cNvGrpSpPr>
            <a:grpSpLocks/>
          </p:cNvGrpSpPr>
          <p:nvPr/>
        </p:nvGrpSpPr>
        <p:grpSpPr bwMode="auto">
          <a:xfrm>
            <a:off x="623888" y="4133850"/>
            <a:ext cx="790575" cy="519113"/>
            <a:chOff x="104" y="1490"/>
            <a:chExt cx="498" cy="327"/>
          </a:xfrm>
        </p:grpSpPr>
        <p:sp>
          <p:nvSpPr>
            <p:cNvPr id="6177" name="Text Box 25"/>
            <p:cNvSpPr txBox="1">
              <a:spLocks noChangeArrowheads="1"/>
            </p:cNvSpPr>
            <p:nvPr/>
          </p:nvSpPr>
          <p:spPr bwMode="auto">
            <a:xfrm>
              <a:off x="104" y="1490"/>
              <a:ext cx="49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3399"/>
                  </a:solidFill>
                </a:rPr>
                <a:t>3h</a:t>
              </a:r>
              <a:r>
                <a:rPr lang="en-US" altLang="ja-JP" sz="2800" b="1">
                  <a:solidFill>
                    <a:srgbClr val="FF3399"/>
                  </a:solidFill>
                  <a:latin typeface="Symbol" charset="0"/>
                </a:rPr>
                <a:t>w</a:t>
              </a:r>
            </a:p>
          </p:txBody>
        </p:sp>
        <p:sp>
          <p:nvSpPr>
            <p:cNvPr id="6178" name="Line 26"/>
            <p:cNvSpPr>
              <a:spLocks noChangeShapeType="1"/>
            </p:cNvSpPr>
            <p:nvPr/>
          </p:nvSpPr>
          <p:spPr bwMode="auto">
            <a:xfrm flipV="1">
              <a:off x="278" y="1599"/>
              <a:ext cx="110" cy="1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6165" name="Group 27"/>
          <p:cNvGrpSpPr>
            <a:grpSpLocks/>
          </p:cNvGrpSpPr>
          <p:nvPr/>
        </p:nvGrpSpPr>
        <p:grpSpPr bwMode="auto">
          <a:xfrm>
            <a:off x="623888" y="4799013"/>
            <a:ext cx="790575" cy="519112"/>
            <a:chOff x="104" y="1490"/>
            <a:chExt cx="498" cy="327"/>
          </a:xfrm>
        </p:grpSpPr>
        <p:sp>
          <p:nvSpPr>
            <p:cNvPr id="6175" name="Text Box 28"/>
            <p:cNvSpPr txBox="1">
              <a:spLocks noChangeArrowheads="1"/>
            </p:cNvSpPr>
            <p:nvPr/>
          </p:nvSpPr>
          <p:spPr bwMode="auto">
            <a:xfrm>
              <a:off x="104" y="1490"/>
              <a:ext cx="49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3399"/>
                  </a:solidFill>
                </a:rPr>
                <a:t>2h</a:t>
              </a:r>
              <a:r>
                <a:rPr lang="en-US" altLang="ja-JP" sz="2800" b="1">
                  <a:solidFill>
                    <a:srgbClr val="FF3399"/>
                  </a:solidFill>
                  <a:latin typeface="Symbol" charset="0"/>
                </a:rPr>
                <a:t>w</a:t>
              </a:r>
            </a:p>
          </p:txBody>
        </p:sp>
        <p:sp>
          <p:nvSpPr>
            <p:cNvPr id="6176" name="Line 29"/>
            <p:cNvSpPr>
              <a:spLocks noChangeShapeType="1"/>
            </p:cNvSpPr>
            <p:nvPr/>
          </p:nvSpPr>
          <p:spPr bwMode="auto">
            <a:xfrm flipV="1">
              <a:off x="278" y="1599"/>
              <a:ext cx="110" cy="1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6166" name="Group 30"/>
          <p:cNvGrpSpPr>
            <a:grpSpLocks/>
          </p:cNvGrpSpPr>
          <p:nvPr/>
        </p:nvGrpSpPr>
        <p:grpSpPr bwMode="auto">
          <a:xfrm>
            <a:off x="635000" y="5426075"/>
            <a:ext cx="790575" cy="519113"/>
            <a:chOff x="104" y="1490"/>
            <a:chExt cx="498" cy="327"/>
          </a:xfrm>
        </p:grpSpPr>
        <p:sp>
          <p:nvSpPr>
            <p:cNvPr id="6173" name="Text Box 31"/>
            <p:cNvSpPr txBox="1">
              <a:spLocks noChangeArrowheads="1"/>
            </p:cNvSpPr>
            <p:nvPr/>
          </p:nvSpPr>
          <p:spPr bwMode="auto">
            <a:xfrm>
              <a:off x="104" y="1490"/>
              <a:ext cx="498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033CC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b="1">
                  <a:solidFill>
                    <a:srgbClr val="FF3399"/>
                  </a:solidFill>
                </a:rPr>
                <a:t>1h</a:t>
              </a:r>
              <a:r>
                <a:rPr lang="en-US" altLang="ja-JP" sz="2800" b="1">
                  <a:solidFill>
                    <a:srgbClr val="FF3399"/>
                  </a:solidFill>
                  <a:latin typeface="Symbol" charset="0"/>
                </a:rPr>
                <a:t>w</a:t>
              </a:r>
            </a:p>
          </p:txBody>
        </p:sp>
        <p:sp>
          <p:nvSpPr>
            <p:cNvPr id="6174" name="Line 32"/>
            <p:cNvSpPr>
              <a:spLocks noChangeShapeType="1"/>
            </p:cNvSpPr>
            <p:nvPr/>
          </p:nvSpPr>
          <p:spPr bwMode="auto">
            <a:xfrm flipV="1">
              <a:off x="278" y="1599"/>
              <a:ext cx="110" cy="1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6167" name="AutoShape 33"/>
          <p:cNvSpPr>
            <a:spLocks noChangeArrowheads="1"/>
          </p:cNvSpPr>
          <p:nvPr/>
        </p:nvSpPr>
        <p:spPr bwMode="auto">
          <a:xfrm>
            <a:off x="3203575" y="5815013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68" name="AutoShape 34"/>
          <p:cNvSpPr>
            <a:spLocks noChangeArrowheads="1"/>
          </p:cNvSpPr>
          <p:nvPr/>
        </p:nvSpPr>
        <p:spPr bwMode="auto">
          <a:xfrm>
            <a:off x="3198813" y="5311775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69" name="AutoShape 35"/>
          <p:cNvSpPr>
            <a:spLocks noChangeArrowheads="1"/>
          </p:cNvSpPr>
          <p:nvPr/>
        </p:nvSpPr>
        <p:spPr bwMode="auto">
          <a:xfrm>
            <a:off x="3186113" y="4748213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70" name="AutoShape 36"/>
          <p:cNvSpPr>
            <a:spLocks noChangeArrowheads="1"/>
          </p:cNvSpPr>
          <p:nvPr/>
        </p:nvSpPr>
        <p:spPr bwMode="auto">
          <a:xfrm>
            <a:off x="3182938" y="4456113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71" name="AutoShape 37"/>
          <p:cNvSpPr>
            <a:spLocks noChangeArrowheads="1"/>
          </p:cNvSpPr>
          <p:nvPr/>
        </p:nvSpPr>
        <p:spPr bwMode="auto">
          <a:xfrm>
            <a:off x="3178175" y="3657600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172" name="AutoShape 38"/>
          <p:cNvSpPr>
            <a:spLocks noChangeArrowheads="1"/>
          </p:cNvSpPr>
          <p:nvPr/>
        </p:nvSpPr>
        <p:spPr bwMode="auto">
          <a:xfrm>
            <a:off x="3165475" y="2593975"/>
            <a:ext cx="152400" cy="133350"/>
          </a:xfrm>
          <a:prstGeom prst="star16">
            <a:avLst>
              <a:gd name="adj" fmla="val 37500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" name="円/楕円 1"/>
          <p:cNvSpPr/>
          <p:nvPr/>
        </p:nvSpPr>
        <p:spPr>
          <a:xfrm>
            <a:off x="2655641" y="4053548"/>
            <a:ext cx="487509" cy="769661"/>
          </a:xfrm>
          <a:prstGeom prst="ellipse">
            <a:avLst/>
          </a:prstGeom>
          <a:noFill/>
          <a:ln w="190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円/楕円 39"/>
          <p:cNvSpPr/>
          <p:nvPr/>
        </p:nvSpPr>
        <p:spPr>
          <a:xfrm rot="17721572">
            <a:off x="2474484" y="3769806"/>
            <a:ext cx="487509" cy="769661"/>
          </a:xfrm>
          <a:prstGeom prst="ellipse">
            <a:avLst/>
          </a:prstGeom>
          <a:noFill/>
          <a:ln w="38100" cmpd="sng">
            <a:solidFill>
              <a:srgbClr val="FF20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705884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3"/>
          <p:cNvSpPr txBox="1">
            <a:spLocks noChangeArrowheads="1"/>
          </p:cNvSpPr>
          <p:nvPr/>
        </p:nvSpPr>
        <p:spPr bwMode="auto">
          <a:xfrm>
            <a:off x="6529133" y="6004610"/>
            <a:ext cx="2369008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CC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TO, Suzuki, et al.</a:t>
            </a:r>
          </a:p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PRL 95,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232502</a:t>
            </a:r>
            <a:r>
              <a:rPr lang="en-US" altLang="ja-JP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(2005)</a:t>
            </a:r>
            <a:endParaRPr lang="ja-JP" altLang="en-US" sz="18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6227" y="2539037"/>
            <a:ext cx="8066447" cy="1034129"/>
          </a:xfrm>
          <a:prstGeom prst="rect">
            <a:avLst/>
          </a:prstGeom>
          <a:solidFill>
            <a:srgbClr val="FFF79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 dirty="0" smtClean="0"/>
              <a:t>One of the p</a:t>
            </a:r>
            <a:r>
              <a:rPr kumimoji="1" lang="en-US" altLang="ja-JP" dirty="0" smtClean="0"/>
              <a:t>rimary origins : </a:t>
            </a:r>
          </a:p>
          <a:p>
            <a:pPr algn="ctr">
              <a:lnSpc>
                <a:spcPct val="130000"/>
              </a:lnSpc>
            </a:pPr>
            <a:r>
              <a:rPr kumimoji="1" lang="en-US" altLang="ja-JP" dirty="0" smtClean="0"/>
              <a:t>change of spin-orbit </a:t>
            </a:r>
            <a:r>
              <a:rPr lang="en-US" altLang="ja-JP" dirty="0" smtClean="0"/>
              <a:t>splitting</a:t>
            </a:r>
            <a:r>
              <a:rPr lang="en-US" altLang="ja-JP" dirty="0"/>
              <a:t> </a:t>
            </a:r>
            <a:r>
              <a:rPr kumimoji="1" lang="en-US" altLang="ja-JP" dirty="0" smtClean="0"/>
              <a:t>due to the tensor force</a:t>
            </a:r>
            <a:endParaRPr kumimoji="1" lang="en-US" altLang="ja-JP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881917" y="3609784"/>
            <a:ext cx="5279738" cy="2480991"/>
            <a:chOff x="1079157" y="3492201"/>
            <a:chExt cx="4765007" cy="212824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157" y="3515717"/>
              <a:ext cx="4728790" cy="206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3927466" y="3492201"/>
              <a:ext cx="1916698" cy="2128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678473"/>
            <a:ext cx="4286896" cy="222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46837" y="303362"/>
            <a:ext cx="8290011" cy="172354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dirty="0" smtClean="0"/>
              <a:t>Type I Shell Evolution : 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dirty="0" smtClean="0"/>
              <a:t>change of nuclear shell as a function of </a:t>
            </a:r>
            <a:r>
              <a:rPr lang="en-US" altLang="ja-JP" i="1" dirty="0" smtClean="0"/>
              <a:t>N</a:t>
            </a:r>
            <a:r>
              <a:rPr lang="en-US" altLang="ja-JP" dirty="0" smtClean="0"/>
              <a:t> or </a:t>
            </a:r>
            <a:r>
              <a:rPr lang="en-US" altLang="ja-JP" i="1" dirty="0" smtClean="0"/>
              <a:t>Z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dirty="0" smtClean="0"/>
              <a:t>due to nuclear forces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859755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28999</TotalTime>
  <Words>3803</Words>
  <Application>Microsoft Macintosh PowerPoint</Application>
  <PresentationFormat>画面に合わせる (4:3)</PresentationFormat>
  <Paragraphs>824</Paragraphs>
  <Slides>72</Slides>
  <Notes>7</Notes>
  <HiddenSlides>23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72</vt:i4>
      </vt:variant>
    </vt:vector>
  </HeadingPairs>
  <TitlesOfParts>
    <vt:vector size="75" baseType="lpstr">
      <vt:lpstr>Office テーマ</vt:lpstr>
      <vt:lpstr>Photo Editor 写真</vt:lpstr>
      <vt:lpstr>数式</vt:lpstr>
      <vt:lpstr>Dual quantum liquids and shell evolutions in exotic nuclei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Level scheme of 68Ni </vt:lpstr>
      <vt:lpstr>Band structure of 68Ni </vt:lpstr>
      <vt:lpstr>MCSM basis vectors on Potential Energy Surface</vt:lpstr>
      <vt:lpstr>68Ni 0+ wave functions ⇔ different shapes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Different appearance of Double Magicity of 56,68,78Ni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Extrapolation by  Energy Variance  Exact solution (no truncation)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Unified description of pf-shell nuclei</dc:title>
  <dc:creator>Taka</dc:creator>
  <cp:lastModifiedBy>大塚 孝治</cp:lastModifiedBy>
  <cp:revision>2575</cp:revision>
  <dcterms:modified xsi:type="dcterms:W3CDTF">2014-09-21T05:55:54Z</dcterms:modified>
</cp:coreProperties>
</file>