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9.xml" ContentType="application/vnd.openxmlformats-officedocument.theme+xml"/>
  <Override PartName="/ppt/slideLayouts/slideLayout310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Default Extension="emf" ContentType="image/x-emf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34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theme/theme24.xml" ContentType="application/vnd.openxmlformats-officedocument.theme+xml"/>
  <Override PartName="/ppt/slideLayouts/slideLayout25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2" r:id="rId3"/>
    <p:sldMasterId id="2147483824" r:id="rId4"/>
    <p:sldMasterId id="2147483836" r:id="rId5"/>
    <p:sldMasterId id="2147483896" r:id="rId6"/>
    <p:sldMasterId id="2147483944" r:id="rId7"/>
    <p:sldMasterId id="2147484172" r:id="rId8"/>
    <p:sldMasterId id="2147484197" r:id="rId9"/>
    <p:sldMasterId id="2147484282" r:id="rId10"/>
    <p:sldMasterId id="2147484619" r:id="rId11"/>
    <p:sldMasterId id="2147484862" r:id="rId12"/>
    <p:sldMasterId id="2147484950" r:id="rId13"/>
    <p:sldMasterId id="2147485328" r:id="rId14"/>
    <p:sldMasterId id="2147486619" r:id="rId15"/>
    <p:sldMasterId id="2147495008" r:id="rId16"/>
    <p:sldMasterId id="2147495020" r:id="rId17"/>
    <p:sldMasterId id="2147495032" r:id="rId18"/>
    <p:sldMasterId id="2147495068" r:id="rId19"/>
    <p:sldMasterId id="2147495104" r:id="rId20"/>
    <p:sldMasterId id="2147495116" r:id="rId21"/>
    <p:sldMasterId id="2147495128" r:id="rId22"/>
    <p:sldMasterId id="2147495152" r:id="rId23"/>
    <p:sldMasterId id="2147495164" r:id="rId24"/>
    <p:sldMasterId id="2147495188" r:id="rId25"/>
    <p:sldMasterId id="2147495200" r:id="rId26"/>
    <p:sldMasterId id="2147495213" r:id="rId27"/>
    <p:sldMasterId id="2147495225" r:id="rId28"/>
    <p:sldMasterId id="2147495237" r:id="rId29"/>
    <p:sldMasterId id="2147495249" r:id="rId30"/>
    <p:sldMasterId id="2147495261" r:id="rId31"/>
    <p:sldMasterId id="2147495287" r:id="rId32"/>
    <p:sldMasterId id="2147495311" r:id="rId33"/>
  </p:sldMasterIdLst>
  <p:notesMasterIdLst>
    <p:notesMasterId r:id="rId74"/>
  </p:notesMasterIdLst>
  <p:handoutMasterIdLst>
    <p:handoutMasterId r:id="rId75"/>
  </p:handoutMasterIdLst>
  <p:sldIdLst>
    <p:sldId id="379" r:id="rId34"/>
    <p:sldId id="763" r:id="rId35"/>
    <p:sldId id="752" r:id="rId36"/>
    <p:sldId id="715" r:id="rId37"/>
    <p:sldId id="766" r:id="rId38"/>
    <p:sldId id="526" r:id="rId39"/>
    <p:sldId id="348" r:id="rId40"/>
    <p:sldId id="747" r:id="rId41"/>
    <p:sldId id="757" r:id="rId42"/>
    <p:sldId id="769" r:id="rId43"/>
    <p:sldId id="770" r:id="rId44"/>
    <p:sldId id="717" r:id="rId45"/>
    <p:sldId id="760" r:id="rId46"/>
    <p:sldId id="751" r:id="rId47"/>
    <p:sldId id="718" r:id="rId48"/>
    <p:sldId id="719" r:id="rId49"/>
    <p:sldId id="755" r:id="rId50"/>
    <p:sldId id="745" r:id="rId51"/>
    <p:sldId id="746" r:id="rId52"/>
    <p:sldId id="721" r:id="rId53"/>
    <p:sldId id="722" r:id="rId54"/>
    <p:sldId id="754" r:id="rId55"/>
    <p:sldId id="725" r:id="rId56"/>
    <p:sldId id="728" r:id="rId57"/>
    <p:sldId id="729" r:id="rId58"/>
    <p:sldId id="730" r:id="rId59"/>
    <p:sldId id="731" r:id="rId60"/>
    <p:sldId id="749" r:id="rId61"/>
    <p:sldId id="750" r:id="rId62"/>
    <p:sldId id="732" r:id="rId63"/>
    <p:sldId id="733" r:id="rId64"/>
    <p:sldId id="734" r:id="rId65"/>
    <p:sldId id="735" r:id="rId66"/>
    <p:sldId id="736" r:id="rId67"/>
    <p:sldId id="759" r:id="rId68"/>
    <p:sldId id="739" r:id="rId69"/>
    <p:sldId id="565" r:id="rId70"/>
    <p:sldId id="758" r:id="rId71"/>
    <p:sldId id="767" r:id="rId72"/>
    <p:sldId id="546" r:id="rId7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99FF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99" autoAdjust="0"/>
    <p:restoredTop sz="95495" autoAdjust="0"/>
  </p:normalViewPr>
  <p:slideViewPr>
    <p:cSldViewPr showGuides="1">
      <p:cViewPr>
        <p:scale>
          <a:sx n="88" d="100"/>
          <a:sy n="88" d="100"/>
        </p:scale>
        <p:origin x="-518" y="1147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slide" Target="slides/slide3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FD2B1B-5CCE-4F66-B043-54BC753BE4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882686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E45895-16A5-4299-A5CF-5B67251032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3059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B0FAFDA5-E08B-4234-AAFC-0B47D01B6BEB}" type="slidenum">
              <a:rPr lang="en-US" altLang="ja-JP" sz="1200">
                <a:latin typeface="Arial" pitchFamily="34" charset="0"/>
              </a:rPr>
              <a:pPr algn="r" eaLnBrk="1" hangingPunct="1"/>
              <a:t>7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83C0B82F-576E-4EC3-BB55-D1BA6C1F6120}" type="slidenum">
              <a:rPr lang="en-US" altLang="ja-JP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5A85A729-607F-4F0E-B381-DA8E4DC637BA}" type="slidenum">
              <a:rPr lang="en-US" altLang="ja-JP" sz="1200" smtClean="0">
                <a:solidFill>
                  <a:prstClr val="black"/>
                </a:solidFill>
                <a:latin typeface="Arial" pitchFamily="34" charset="0"/>
              </a:rPr>
              <a:pPr algn="r" eaLnBrk="1" hangingPunct="1"/>
              <a:t>9</a:t>
            </a:fld>
            <a:endParaRPr lang="en-US" altLang="ja-JP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EC492FE9-1583-4C56-A368-36BA18B3B0B6}" type="slidenum">
              <a:rPr lang="en-US" altLang="ja-JP" sz="1200" smtClean="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altLang="ja-JP" sz="1200" smtClean="0">
              <a:solidFill>
                <a:srgbClr val="000000"/>
              </a:solidFill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C4C756D3-432A-4FF9-9AC7-5AFF9BFA13AF}" type="slidenum">
              <a:rPr lang="en-US" altLang="ja-JP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3A0904B-185C-4420-A507-E859D02781A3}" type="slidenum">
              <a:rPr lang="en-US" sz="1800">
                <a:solidFill>
                  <a:srgbClr val="000000"/>
                </a:solidFill>
                <a:latin typeface="Lucida Sans Unicode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defTabSz="907270" eaLnBrk="1" hangingPunct="1"/>
            <a:fld id="{EA249730-E6A9-4AE5-A126-CCE794ED09DC}" type="slidenum">
              <a:rPr lang="en-US" altLang="ja-JP" sz="1200">
                <a:solidFill>
                  <a:srgbClr val="000000"/>
                </a:solidFill>
              </a:rPr>
              <a:pPr algn="r" defTabSz="907270" eaLnBrk="1" hangingPunct="1"/>
              <a:t>20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90F3-47ED-40CA-ABF6-2D2FEC5BC0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8533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134E-0BA5-4C7D-9943-4A9B160F51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862013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8B81-0854-47F1-B5F4-0E91B82600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475189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6FE2-7C32-4E08-A865-EC338B51FFB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6289449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CB68-E41F-4C38-9265-ED5ACE4C1F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389658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F9C5B-E1CD-4413-B719-1B1992311B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0103656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77917-1312-4047-B418-9988282918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4098310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5702-E448-45E0-9128-F6132DE86CF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429490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CBA2-E0CA-4F15-9E7B-A1AF8265AAB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434853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C9EA-E861-48ED-9E16-DD2F959BD6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402647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3296-1067-4AF5-B06D-7580A6E58C2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550382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F891-2AA0-4DD7-8B01-62F3008E95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28098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8F34-4DD7-4D97-B5C9-24F4878FF2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6560223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4E55-E13F-4891-8383-D73E4D15CE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167603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DF312-76FE-41EB-82A0-6931936D382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4969065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DA90-C19D-4993-BE7A-D2DC2F1265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220684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6889-374B-420C-86E2-BBEF7017197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312551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AA79-D9DC-429B-B0B9-229835358F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575081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35093-F197-4C5D-9FEA-ADD3FECC29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8710492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19DA-75E3-47A2-92C3-09B98A0FD9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162284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B221-85C4-4EBA-933C-C823211FBA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600443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8F8F8"/>
                </a:solidFill>
                <a:latin typeface="Helvetica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0" lang="ja-JP" altLang="ja-JP">
                <a:solidFill>
                  <a:srgbClr val="F8F8F8"/>
                </a:solidFill>
                <a:ea typeface="Osaka" pitchFamily="41" charset="-128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8F8F8"/>
                </a:solidFill>
                <a:latin typeface="Helvetica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8F8F8"/>
                </a:solidFill>
                <a:latin typeface="Helvetica" pitchFamily="34" charset="0"/>
              </a:endParaRP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8F8F8"/>
                </a:solidFill>
                <a:latin typeface="Helvetica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8F8F8"/>
                </a:solidFill>
                <a:latin typeface="Helvetica" pitchFamily="34" charset="0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8F8F8"/>
                </a:solidFill>
                <a:latin typeface="Helvetica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8F8F8"/>
                </a:solidFill>
                <a:latin typeface="Helvetica" pitchFamily="34" charset="0"/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6D7D-4BED-41A3-BD28-1EEA74AF61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8077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E7D87-3031-487F-BACC-9167BC95E2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8322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9E63-FBD5-47A0-B6E3-60F7C4F6F1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758084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8AE5-E1E3-4C5F-ACD5-A5BF2C3AB1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6362060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0BAFB-4FDC-420B-BB00-509B14828C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204107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001C-A805-4D93-B325-A7652AF7BE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4517660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0F4A7-8147-498B-8292-00BDCCAA92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300162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C716A-9EC6-4019-8B6D-053C1C4A4C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269091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CCE4-C75E-442A-B86D-AF5F4C1D37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4969559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D66E-3715-4142-A9EB-FF3E4F7B44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475434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8B5A-6DC3-4189-BC71-FE596737C5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1106869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955FA-1795-41CF-AB9E-4E794E1AED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34645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F872-0F47-4B4D-A220-895D72A0D0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8037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8753-6A24-460D-ADFA-B7B3ECB604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951352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CBF8-66DF-44DE-9588-39A95F5BBE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442445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26A2-8E83-4054-8BE2-202079416C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723372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3658D-D934-4CC9-ACAC-6231CDBCF3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4016387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DD94-4C77-478E-A6FC-B7096FF633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78891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0E33-FB39-4ECC-9AED-AF2D168B2D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517622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5654-57C6-41D2-A716-9B9298C81B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6208463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101F6-625E-4E6E-BE70-077DF12122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886711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C46C2-A5B3-4478-997B-DEF53DE439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5749554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178E-B0BF-4CD5-8C8D-821E01AC4B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8000876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5AF51-C196-40E1-8A8C-0728155F24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3709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88EF-028A-415F-ACE3-D54D806616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8901636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5CC3B-D9E3-4E38-92CD-6BB1F6D164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1454638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35940-424D-4F13-B6B9-1BAEF62119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519329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3C57-4841-4B07-A466-9569D8583D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323850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C452-432C-4E53-8732-CEB81E07FE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107414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CD5C-6275-4173-A752-379449B9D7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1641564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670AD-0099-4247-BCB0-56B44784EF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4738466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7124-7151-4EF3-94B0-6EB58D226F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681689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10ABF-3553-44FF-9BF8-BEC765C619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70903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5003-15BB-4C02-A9CA-2524191FBE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31296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48E5-0285-4964-8EEF-0E8E5DBAA3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2985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038600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F931-81C6-48E9-9617-5057B2FEA1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384061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4EDC-1C3C-4E72-8D71-FEEEC4ABE9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174605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BD85-2341-4007-9472-BDA4B4E987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186433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634" indent="0" algn="ctr">
              <a:buNone/>
              <a:defRPr/>
            </a:lvl2pPr>
            <a:lvl3pPr marL="907270" indent="0" algn="ctr">
              <a:buNone/>
              <a:defRPr/>
            </a:lvl3pPr>
            <a:lvl4pPr marL="1360907" indent="0" algn="ctr">
              <a:buNone/>
              <a:defRPr/>
            </a:lvl4pPr>
            <a:lvl5pPr marL="1814544" indent="0" algn="ctr">
              <a:buNone/>
              <a:defRPr/>
            </a:lvl5pPr>
            <a:lvl6pPr marL="2268184" indent="0" algn="ctr">
              <a:buNone/>
              <a:defRPr/>
            </a:lvl6pPr>
            <a:lvl7pPr marL="2721810" indent="0" algn="ctr">
              <a:buNone/>
              <a:defRPr/>
            </a:lvl7pPr>
            <a:lvl8pPr marL="3175441" indent="0" algn="ctr">
              <a:buNone/>
              <a:defRPr/>
            </a:lvl8pPr>
            <a:lvl9pPr marL="3629083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852B77F-B410-4BB0-AE77-E07F4BC60E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67006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A537667-57C4-4E57-BBC0-028D7093A6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433173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634" indent="0">
              <a:buNone/>
              <a:defRPr sz="1800"/>
            </a:lvl2pPr>
            <a:lvl3pPr marL="907270" indent="0">
              <a:buNone/>
              <a:defRPr sz="1600"/>
            </a:lvl3pPr>
            <a:lvl4pPr marL="1360907" indent="0">
              <a:buNone/>
              <a:defRPr sz="1400"/>
            </a:lvl4pPr>
            <a:lvl5pPr marL="1814544" indent="0">
              <a:buNone/>
              <a:defRPr sz="1400"/>
            </a:lvl5pPr>
            <a:lvl6pPr marL="2268184" indent="0">
              <a:buNone/>
              <a:defRPr sz="1400"/>
            </a:lvl6pPr>
            <a:lvl7pPr marL="2721810" indent="0">
              <a:buNone/>
              <a:defRPr sz="1400"/>
            </a:lvl7pPr>
            <a:lvl8pPr marL="3175441" indent="0">
              <a:buNone/>
              <a:defRPr sz="1400"/>
            </a:lvl8pPr>
            <a:lvl9pPr marL="3629083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8B5ADAF-4DCF-4774-AD77-EF1CB081E5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1799948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D3F5B4C-5C17-4F3B-A9F3-1E2CCDE42E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27355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34" indent="0">
              <a:buNone/>
              <a:defRPr sz="2000" b="1"/>
            </a:lvl2pPr>
            <a:lvl3pPr marL="907270" indent="0">
              <a:buNone/>
              <a:defRPr sz="1800" b="1"/>
            </a:lvl3pPr>
            <a:lvl4pPr marL="1360907" indent="0">
              <a:buNone/>
              <a:defRPr sz="1600" b="1"/>
            </a:lvl4pPr>
            <a:lvl5pPr marL="1814544" indent="0">
              <a:buNone/>
              <a:defRPr sz="1600" b="1"/>
            </a:lvl5pPr>
            <a:lvl6pPr marL="2268184" indent="0">
              <a:buNone/>
              <a:defRPr sz="1600" b="1"/>
            </a:lvl6pPr>
            <a:lvl7pPr marL="2721810" indent="0">
              <a:buNone/>
              <a:defRPr sz="1600" b="1"/>
            </a:lvl7pPr>
            <a:lvl8pPr marL="3175441" indent="0">
              <a:buNone/>
              <a:defRPr sz="1600" b="1"/>
            </a:lvl8pPr>
            <a:lvl9pPr marL="36290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34" indent="0">
              <a:buNone/>
              <a:defRPr sz="2000" b="1"/>
            </a:lvl2pPr>
            <a:lvl3pPr marL="907270" indent="0">
              <a:buNone/>
              <a:defRPr sz="1800" b="1"/>
            </a:lvl3pPr>
            <a:lvl4pPr marL="1360907" indent="0">
              <a:buNone/>
              <a:defRPr sz="1600" b="1"/>
            </a:lvl4pPr>
            <a:lvl5pPr marL="1814544" indent="0">
              <a:buNone/>
              <a:defRPr sz="1600" b="1"/>
            </a:lvl5pPr>
            <a:lvl6pPr marL="2268184" indent="0">
              <a:buNone/>
              <a:defRPr sz="1600" b="1"/>
            </a:lvl6pPr>
            <a:lvl7pPr marL="2721810" indent="0">
              <a:buNone/>
              <a:defRPr sz="1600" b="1"/>
            </a:lvl7pPr>
            <a:lvl8pPr marL="3175441" indent="0">
              <a:buNone/>
              <a:defRPr sz="1600" b="1"/>
            </a:lvl8pPr>
            <a:lvl9pPr marL="36290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C323EDC-DA60-4EC8-93EA-40A8D48D7E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5166442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AFD73CC-51DB-4389-97DE-2EF0657E2B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3840087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BF17F53-F7AF-4F4E-AE23-3734E90FE0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254914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4" y="2732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634" indent="0">
              <a:buNone/>
              <a:defRPr sz="1200"/>
            </a:lvl2pPr>
            <a:lvl3pPr marL="907270" indent="0">
              <a:buNone/>
              <a:defRPr sz="1000"/>
            </a:lvl3pPr>
            <a:lvl4pPr marL="1360907" indent="0">
              <a:buNone/>
              <a:defRPr sz="900"/>
            </a:lvl4pPr>
            <a:lvl5pPr marL="1814544" indent="0">
              <a:buNone/>
              <a:defRPr sz="900"/>
            </a:lvl5pPr>
            <a:lvl6pPr marL="2268184" indent="0">
              <a:buNone/>
              <a:defRPr sz="900"/>
            </a:lvl6pPr>
            <a:lvl7pPr marL="2721810" indent="0">
              <a:buNone/>
              <a:defRPr sz="900"/>
            </a:lvl7pPr>
            <a:lvl8pPr marL="3175441" indent="0">
              <a:buNone/>
              <a:defRPr sz="900"/>
            </a:lvl8pPr>
            <a:lvl9pPr marL="36290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120E632-3F03-4F23-9305-565472B1AD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8772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981A-92F2-4FA6-8F9A-488A146C4A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453000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634" indent="0">
              <a:buNone/>
              <a:defRPr sz="2800"/>
            </a:lvl2pPr>
            <a:lvl3pPr marL="907270" indent="0">
              <a:buNone/>
              <a:defRPr sz="2400"/>
            </a:lvl3pPr>
            <a:lvl4pPr marL="1360907" indent="0">
              <a:buNone/>
              <a:defRPr sz="2000"/>
            </a:lvl4pPr>
            <a:lvl5pPr marL="1814544" indent="0">
              <a:buNone/>
              <a:defRPr sz="2000"/>
            </a:lvl5pPr>
            <a:lvl6pPr marL="2268184" indent="0">
              <a:buNone/>
              <a:defRPr sz="2000"/>
            </a:lvl6pPr>
            <a:lvl7pPr marL="2721810" indent="0">
              <a:buNone/>
              <a:defRPr sz="2000"/>
            </a:lvl7pPr>
            <a:lvl8pPr marL="3175441" indent="0">
              <a:buNone/>
              <a:defRPr sz="2000"/>
            </a:lvl8pPr>
            <a:lvl9pPr marL="36290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634" indent="0">
              <a:buNone/>
              <a:defRPr sz="1200"/>
            </a:lvl2pPr>
            <a:lvl3pPr marL="907270" indent="0">
              <a:buNone/>
              <a:defRPr sz="1000"/>
            </a:lvl3pPr>
            <a:lvl4pPr marL="1360907" indent="0">
              <a:buNone/>
              <a:defRPr sz="900"/>
            </a:lvl4pPr>
            <a:lvl5pPr marL="1814544" indent="0">
              <a:buNone/>
              <a:defRPr sz="900"/>
            </a:lvl5pPr>
            <a:lvl6pPr marL="2268184" indent="0">
              <a:buNone/>
              <a:defRPr sz="900"/>
            </a:lvl6pPr>
            <a:lvl7pPr marL="2721810" indent="0">
              <a:buNone/>
              <a:defRPr sz="900"/>
            </a:lvl7pPr>
            <a:lvl8pPr marL="3175441" indent="0">
              <a:buNone/>
              <a:defRPr sz="900"/>
            </a:lvl8pPr>
            <a:lvl9pPr marL="36290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861472A-7E81-486F-AB6C-B12013C444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854117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66B12E9-309D-4D34-B8C2-451EF169EE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846346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66AEF2C-DA07-4399-8986-16A312929C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61847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634" indent="0" algn="ctr">
              <a:buNone/>
              <a:defRPr/>
            </a:lvl2pPr>
            <a:lvl3pPr marL="907270" indent="0" algn="ctr">
              <a:buNone/>
              <a:defRPr/>
            </a:lvl3pPr>
            <a:lvl4pPr marL="1360907" indent="0" algn="ctr">
              <a:buNone/>
              <a:defRPr/>
            </a:lvl4pPr>
            <a:lvl5pPr marL="1814544" indent="0" algn="ctr">
              <a:buNone/>
              <a:defRPr/>
            </a:lvl5pPr>
            <a:lvl6pPr marL="2268184" indent="0" algn="ctr">
              <a:buNone/>
              <a:defRPr/>
            </a:lvl6pPr>
            <a:lvl7pPr marL="2721810" indent="0" algn="ctr">
              <a:buNone/>
              <a:defRPr/>
            </a:lvl7pPr>
            <a:lvl8pPr marL="3175441" indent="0" algn="ctr">
              <a:buNone/>
              <a:defRPr/>
            </a:lvl8pPr>
            <a:lvl9pPr marL="3629083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1EFDB74-2E57-423C-96E6-57F26F397C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6963084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D753A2A-55C1-4180-8413-2EB513561A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6549113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634" indent="0">
              <a:buNone/>
              <a:defRPr sz="1800"/>
            </a:lvl2pPr>
            <a:lvl3pPr marL="907270" indent="0">
              <a:buNone/>
              <a:defRPr sz="1600"/>
            </a:lvl3pPr>
            <a:lvl4pPr marL="1360907" indent="0">
              <a:buNone/>
              <a:defRPr sz="1400"/>
            </a:lvl4pPr>
            <a:lvl5pPr marL="1814544" indent="0">
              <a:buNone/>
              <a:defRPr sz="1400"/>
            </a:lvl5pPr>
            <a:lvl6pPr marL="2268184" indent="0">
              <a:buNone/>
              <a:defRPr sz="1400"/>
            </a:lvl6pPr>
            <a:lvl7pPr marL="2721810" indent="0">
              <a:buNone/>
              <a:defRPr sz="1400"/>
            </a:lvl7pPr>
            <a:lvl8pPr marL="3175441" indent="0">
              <a:buNone/>
              <a:defRPr sz="1400"/>
            </a:lvl8pPr>
            <a:lvl9pPr marL="3629083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5B4D741-424E-4FFF-ABA0-084384D99C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6794188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308A8AC-FE99-4415-B320-2CD8A71CBF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581350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34" indent="0">
              <a:buNone/>
              <a:defRPr sz="2000" b="1"/>
            </a:lvl2pPr>
            <a:lvl3pPr marL="907270" indent="0">
              <a:buNone/>
              <a:defRPr sz="1800" b="1"/>
            </a:lvl3pPr>
            <a:lvl4pPr marL="1360907" indent="0">
              <a:buNone/>
              <a:defRPr sz="1600" b="1"/>
            </a:lvl4pPr>
            <a:lvl5pPr marL="1814544" indent="0">
              <a:buNone/>
              <a:defRPr sz="1600" b="1"/>
            </a:lvl5pPr>
            <a:lvl6pPr marL="2268184" indent="0">
              <a:buNone/>
              <a:defRPr sz="1600" b="1"/>
            </a:lvl6pPr>
            <a:lvl7pPr marL="2721810" indent="0">
              <a:buNone/>
              <a:defRPr sz="1600" b="1"/>
            </a:lvl7pPr>
            <a:lvl8pPr marL="3175441" indent="0">
              <a:buNone/>
              <a:defRPr sz="1600" b="1"/>
            </a:lvl8pPr>
            <a:lvl9pPr marL="36290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34" indent="0">
              <a:buNone/>
              <a:defRPr sz="2000" b="1"/>
            </a:lvl2pPr>
            <a:lvl3pPr marL="907270" indent="0">
              <a:buNone/>
              <a:defRPr sz="1800" b="1"/>
            </a:lvl3pPr>
            <a:lvl4pPr marL="1360907" indent="0">
              <a:buNone/>
              <a:defRPr sz="1600" b="1"/>
            </a:lvl4pPr>
            <a:lvl5pPr marL="1814544" indent="0">
              <a:buNone/>
              <a:defRPr sz="1600" b="1"/>
            </a:lvl5pPr>
            <a:lvl6pPr marL="2268184" indent="0">
              <a:buNone/>
              <a:defRPr sz="1600" b="1"/>
            </a:lvl6pPr>
            <a:lvl7pPr marL="2721810" indent="0">
              <a:buNone/>
              <a:defRPr sz="1600" b="1"/>
            </a:lvl7pPr>
            <a:lvl8pPr marL="3175441" indent="0">
              <a:buNone/>
              <a:defRPr sz="1600" b="1"/>
            </a:lvl8pPr>
            <a:lvl9pPr marL="36290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E0A5B59-7131-4499-926F-8872AACC1C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678947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507B90A-31E1-4741-A571-7728222FB5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0241252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F073E70-2DEB-41C7-93DE-064B48A358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50729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F0411-96D2-4F10-A582-1259BC5434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6944111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4" y="2732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634" indent="0">
              <a:buNone/>
              <a:defRPr sz="1200"/>
            </a:lvl2pPr>
            <a:lvl3pPr marL="907270" indent="0">
              <a:buNone/>
              <a:defRPr sz="1000"/>
            </a:lvl3pPr>
            <a:lvl4pPr marL="1360907" indent="0">
              <a:buNone/>
              <a:defRPr sz="900"/>
            </a:lvl4pPr>
            <a:lvl5pPr marL="1814544" indent="0">
              <a:buNone/>
              <a:defRPr sz="900"/>
            </a:lvl5pPr>
            <a:lvl6pPr marL="2268184" indent="0">
              <a:buNone/>
              <a:defRPr sz="900"/>
            </a:lvl6pPr>
            <a:lvl7pPr marL="2721810" indent="0">
              <a:buNone/>
              <a:defRPr sz="900"/>
            </a:lvl7pPr>
            <a:lvl8pPr marL="3175441" indent="0">
              <a:buNone/>
              <a:defRPr sz="900"/>
            </a:lvl8pPr>
            <a:lvl9pPr marL="36290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BADCE009-5C03-4EBB-8790-2D05353488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487720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634" indent="0">
              <a:buNone/>
              <a:defRPr sz="2800"/>
            </a:lvl2pPr>
            <a:lvl3pPr marL="907270" indent="0">
              <a:buNone/>
              <a:defRPr sz="2400"/>
            </a:lvl3pPr>
            <a:lvl4pPr marL="1360907" indent="0">
              <a:buNone/>
              <a:defRPr sz="2000"/>
            </a:lvl4pPr>
            <a:lvl5pPr marL="1814544" indent="0">
              <a:buNone/>
              <a:defRPr sz="2000"/>
            </a:lvl5pPr>
            <a:lvl6pPr marL="2268184" indent="0">
              <a:buNone/>
              <a:defRPr sz="2000"/>
            </a:lvl6pPr>
            <a:lvl7pPr marL="2721810" indent="0">
              <a:buNone/>
              <a:defRPr sz="2000"/>
            </a:lvl7pPr>
            <a:lvl8pPr marL="3175441" indent="0">
              <a:buNone/>
              <a:defRPr sz="2000"/>
            </a:lvl8pPr>
            <a:lvl9pPr marL="36290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634" indent="0">
              <a:buNone/>
              <a:defRPr sz="1200"/>
            </a:lvl2pPr>
            <a:lvl3pPr marL="907270" indent="0">
              <a:buNone/>
              <a:defRPr sz="1000"/>
            </a:lvl3pPr>
            <a:lvl4pPr marL="1360907" indent="0">
              <a:buNone/>
              <a:defRPr sz="900"/>
            </a:lvl4pPr>
            <a:lvl5pPr marL="1814544" indent="0">
              <a:buNone/>
              <a:defRPr sz="900"/>
            </a:lvl5pPr>
            <a:lvl6pPr marL="2268184" indent="0">
              <a:buNone/>
              <a:defRPr sz="900"/>
            </a:lvl6pPr>
            <a:lvl7pPr marL="2721810" indent="0">
              <a:buNone/>
              <a:defRPr sz="900"/>
            </a:lvl7pPr>
            <a:lvl8pPr marL="3175441" indent="0">
              <a:buNone/>
              <a:defRPr sz="900"/>
            </a:lvl8pPr>
            <a:lvl9pPr marL="36290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B6C2EBB2-C205-43A2-9226-22DC2FC0CF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255907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CCD8AEB-7A6C-4153-B4AC-6CFA6CC4A8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015218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1E8C0BD-B2CC-4671-8297-E62288C70F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501561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634" indent="0" algn="ctr">
              <a:buNone/>
              <a:defRPr/>
            </a:lvl2pPr>
            <a:lvl3pPr marL="907270" indent="0" algn="ctr">
              <a:buNone/>
              <a:defRPr/>
            </a:lvl3pPr>
            <a:lvl4pPr marL="1360907" indent="0" algn="ctr">
              <a:buNone/>
              <a:defRPr/>
            </a:lvl4pPr>
            <a:lvl5pPr marL="1814544" indent="0" algn="ctr">
              <a:buNone/>
              <a:defRPr/>
            </a:lvl5pPr>
            <a:lvl6pPr marL="2268184" indent="0" algn="ctr">
              <a:buNone/>
              <a:defRPr/>
            </a:lvl6pPr>
            <a:lvl7pPr marL="2721810" indent="0" algn="ctr">
              <a:buNone/>
              <a:defRPr/>
            </a:lvl7pPr>
            <a:lvl8pPr marL="3175441" indent="0" algn="ctr">
              <a:buNone/>
              <a:defRPr/>
            </a:lvl8pPr>
            <a:lvl9pPr marL="3629083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2313-8E70-4544-B5C8-714FE788F6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836799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2F58-342C-4B84-ACD7-4C1D5083F4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84631172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634" indent="0">
              <a:buNone/>
              <a:defRPr sz="1800"/>
            </a:lvl2pPr>
            <a:lvl3pPr marL="907270" indent="0">
              <a:buNone/>
              <a:defRPr sz="1600"/>
            </a:lvl3pPr>
            <a:lvl4pPr marL="1360907" indent="0">
              <a:buNone/>
              <a:defRPr sz="1400"/>
            </a:lvl4pPr>
            <a:lvl5pPr marL="1814544" indent="0">
              <a:buNone/>
              <a:defRPr sz="1400"/>
            </a:lvl5pPr>
            <a:lvl6pPr marL="2268184" indent="0">
              <a:buNone/>
              <a:defRPr sz="1400"/>
            </a:lvl6pPr>
            <a:lvl7pPr marL="2721810" indent="0">
              <a:buNone/>
              <a:defRPr sz="1400"/>
            </a:lvl7pPr>
            <a:lvl8pPr marL="3175441" indent="0">
              <a:buNone/>
              <a:defRPr sz="1400"/>
            </a:lvl8pPr>
            <a:lvl9pPr marL="3629083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88E51-0B3C-4B60-9C59-4AE3C1492B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4975462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8DF8-1B9C-4F04-8A30-6DAC361A27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09523892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34" indent="0">
              <a:buNone/>
              <a:defRPr sz="2000" b="1"/>
            </a:lvl2pPr>
            <a:lvl3pPr marL="907270" indent="0">
              <a:buNone/>
              <a:defRPr sz="1800" b="1"/>
            </a:lvl3pPr>
            <a:lvl4pPr marL="1360907" indent="0">
              <a:buNone/>
              <a:defRPr sz="1600" b="1"/>
            </a:lvl4pPr>
            <a:lvl5pPr marL="1814544" indent="0">
              <a:buNone/>
              <a:defRPr sz="1600" b="1"/>
            </a:lvl5pPr>
            <a:lvl6pPr marL="2268184" indent="0">
              <a:buNone/>
              <a:defRPr sz="1600" b="1"/>
            </a:lvl6pPr>
            <a:lvl7pPr marL="2721810" indent="0">
              <a:buNone/>
              <a:defRPr sz="1600" b="1"/>
            </a:lvl7pPr>
            <a:lvl8pPr marL="3175441" indent="0">
              <a:buNone/>
              <a:defRPr sz="1600" b="1"/>
            </a:lvl8pPr>
            <a:lvl9pPr marL="36290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34" indent="0">
              <a:buNone/>
              <a:defRPr sz="2000" b="1"/>
            </a:lvl2pPr>
            <a:lvl3pPr marL="907270" indent="0">
              <a:buNone/>
              <a:defRPr sz="1800" b="1"/>
            </a:lvl3pPr>
            <a:lvl4pPr marL="1360907" indent="0">
              <a:buNone/>
              <a:defRPr sz="1600" b="1"/>
            </a:lvl4pPr>
            <a:lvl5pPr marL="1814544" indent="0">
              <a:buNone/>
              <a:defRPr sz="1600" b="1"/>
            </a:lvl5pPr>
            <a:lvl6pPr marL="2268184" indent="0">
              <a:buNone/>
              <a:defRPr sz="1600" b="1"/>
            </a:lvl6pPr>
            <a:lvl7pPr marL="2721810" indent="0">
              <a:buNone/>
              <a:defRPr sz="1600" b="1"/>
            </a:lvl7pPr>
            <a:lvl8pPr marL="3175441" indent="0">
              <a:buNone/>
              <a:defRPr sz="1600" b="1"/>
            </a:lvl8pPr>
            <a:lvl9pPr marL="36290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8E30A-CFFF-4EC1-8812-3BA7F5D9C8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23876728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3661B-A314-40D7-A47F-C808B04DD8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220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50B7-B50A-470B-BCED-1F5D8A265F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1842395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8D02-2B68-440B-B0C8-8D8A5AB397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413294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4" y="2732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634" indent="0">
              <a:buNone/>
              <a:defRPr sz="1200"/>
            </a:lvl2pPr>
            <a:lvl3pPr marL="907270" indent="0">
              <a:buNone/>
              <a:defRPr sz="1000"/>
            </a:lvl3pPr>
            <a:lvl4pPr marL="1360907" indent="0">
              <a:buNone/>
              <a:defRPr sz="900"/>
            </a:lvl4pPr>
            <a:lvl5pPr marL="1814544" indent="0">
              <a:buNone/>
              <a:defRPr sz="900"/>
            </a:lvl5pPr>
            <a:lvl6pPr marL="2268184" indent="0">
              <a:buNone/>
              <a:defRPr sz="900"/>
            </a:lvl6pPr>
            <a:lvl7pPr marL="2721810" indent="0">
              <a:buNone/>
              <a:defRPr sz="900"/>
            </a:lvl7pPr>
            <a:lvl8pPr marL="3175441" indent="0">
              <a:buNone/>
              <a:defRPr sz="900"/>
            </a:lvl8pPr>
            <a:lvl9pPr marL="36290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EE2A0-C236-4410-B084-F990DAD20B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054785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634" indent="0">
              <a:buNone/>
              <a:defRPr sz="2800"/>
            </a:lvl2pPr>
            <a:lvl3pPr marL="907270" indent="0">
              <a:buNone/>
              <a:defRPr sz="2400"/>
            </a:lvl3pPr>
            <a:lvl4pPr marL="1360907" indent="0">
              <a:buNone/>
              <a:defRPr sz="2000"/>
            </a:lvl4pPr>
            <a:lvl5pPr marL="1814544" indent="0">
              <a:buNone/>
              <a:defRPr sz="2000"/>
            </a:lvl5pPr>
            <a:lvl6pPr marL="2268184" indent="0">
              <a:buNone/>
              <a:defRPr sz="2000"/>
            </a:lvl6pPr>
            <a:lvl7pPr marL="2721810" indent="0">
              <a:buNone/>
              <a:defRPr sz="2000"/>
            </a:lvl7pPr>
            <a:lvl8pPr marL="3175441" indent="0">
              <a:buNone/>
              <a:defRPr sz="2000"/>
            </a:lvl8pPr>
            <a:lvl9pPr marL="36290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634" indent="0">
              <a:buNone/>
              <a:defRPr sz="1200"/>
            </a:lvl2pPr>
            <a:lvl3pPr marL="907270" indent="0">
              <a:buNone/>
              <a:defRPr sz="1000"/>
            </a:lvl3pPr>
            <a:lvl4pPr marL="1360907" indent="0">
              <a:buNone/>
              <a:defRPr sz="900"/>
            </a:lvl4pPr>
            <a:lvl5pPr marL="1814544" indent="0">
              <a:buNone/>
              <a:defRPr sz="900"/>
            </a:lvl5pPr>
            <a:lvl6pPr marL="2268184" indent="0">
              <a:buNone/>
              <a:defRPr sz="900"/>
            </a:lvl6pPr>
            <a:lvl7pPr marL="2721810" indent="0">
              <a:buNone/>
              <a:defRPr sz="900"/>
            </a:lvl7pPr>
            <a:lvl8pPr marL="3175441" indent="0">
              <a:buNone/>
              <a:defRPr sz="900"/>
            </a:lvl8pPr>
            <a:lvl9pPr marL="36290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B6350-EC30-47D6-A965-B56167E2F3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576540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92ADC-D76A-423A-8CCC-5E3375CBE5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119506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0C5D-19F3-4C60-B6B6-3E90D0A981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81872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A25D5-2395-4350-9AF1-8E39778697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8093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F8016-3A15-4CA8-8325-92E6EA3AC44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5277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03C0D-DAC1-4823-94D8-7C13200519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9232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A89CA-9604-4CDE-8AEC-CA04382A779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24874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7D1AA-CB92-4D66-B678-E3728A98324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258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DC8F-F00E-43E1-8C2F-E42B13D5B7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9856226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88875-97F3-4579-9F6C-A6CB7C898DF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3839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022D5-505A-4ABB-B0F3-BB047EDD6D3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7987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892A5-AA18-4AFC-9944-8A3546273CF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9214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9AC15-855B-4E26-8DFC-66A8AB036E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8280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79273-2330-4FE8-8C36-869195E5859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7806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8F7A-25C5-40B5-8E26-4AFAB4383A7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3344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B1C1-A1FD-436F-B4BE-D04F09BE9E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80779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8A6B-8462-41F6-B985-78A2F20720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7161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3FFC7-A2AF-4607-ABBA-1B8935FCFD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783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FB3A5-810E-4EC1-9CAF-6C8CA51FF0F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13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DE742-B0E0-4194-8BE5-52B77AF80D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86570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EE0AE-0A06-4463-96E7-72A7AFBACA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84581545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3780E-865F-4332-A5A9-17407F0700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57590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86EA-6B58-4387-A9E7-2DFBADCBB4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0899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AE498-DCD5-451C-A48A-7E36F61CBD1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0460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12B3-098E-4AB2-A7F0-4E7DF4D271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88969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75C22-583B-4036-AE5B-578DEA6F14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4357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D68C-DCDC-4BBC-8F40-3E69624647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5249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5C0E0-CAA7-4A49-A582-253F7D56A7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84732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634" indent="0" algn="ctr">
              <a:buNone/>
              <a:defRPr/>
            </a:lvl2pPr>
            <a:lvl3pPr marL="907270" indent="0" algn="ctr">
              <a:buNone/>
              <a:defRPr/>
            </a:lvl3pPr>
            <a:lvl4pPr marL="1360907" indent="0" algn="ctr">
              <a:buNone/>
              <a:defRPr/>
            </a:lvl4pPr>
            <a:lvl5pPr marL="1814544" indent="0" algn="ctr">
              <a:buNone/>
              <a:defRPr/>
            </a:lvl5pPr>
            <a:lvl6pPr marL="2268184" indent="0" algn="ctr">
              <a:buNone/>
              <a:defRPr/>
            </a:lvl6pPr>
            <a:lvl7pPr marL="2721810" indent="0" algn="ctr">
              <a:buNone/>
              <a:defRPr/>
            </a:lvl7pPr>
            <a:lvl8pPr marL="3175441" indent="0" algn="ctr">
              <a:buNone/>
              <a:defRPr/>
            </a:lvl8pPr>
            <a:lvl9pPr marL="3629083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FD41AA5-E6BE-4926-8A96-2961180D3E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8965547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5D9C2E9-48E4-4A5B-87ED-AC67808E65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8965227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634" indent="0">
              <a:buNone/>
              <a:defRPr sz="1800"/>
            </a:lvl2pPr>
            <a:lvl3pPr marL="907270" indent="0">
              <a:buNone/>
              <a:defRPr sz="1600"/>
            </a:lvl3pPr>
            <a:lvl4pPr marL="1360907" indent="0">
              <a:buNone/>
              <a:defRPr sz="1400"/>
            </a:lvl4pPr>
            <a:lvl5pPr marL="1814544" indent="0">
              <a:buNone/>
              <a:defRPr sz="1400"/>
            </a:lvl5pPr>
            <a:lvl6pPr marL="2268184" indent="0">
              <a:buNone/>
              <a:defRPr sz="1400"/>
            </a:lvl6pPr>
            <a:lvl7pPr marL="2721810" indent="0">
              <a:buNone/>
              <a:defRPr sz="1400"/>
            </a:lvl7pPr>
            <a:lvl8pPr marL="3175441" indent="0">
              <a:buNone/>
              <a:defRPr sz="1400"/>
            </a:lvl8pPr>
            <a:lvl9pPr marL="3629083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603CDC4-31FF-4AD3-8760-2766EE1D7B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757484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7A82A-C213-478B-8E63-D5D593848D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0946252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38DD2E1-C3BA-4EC9-8534-0F9D19C8F5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51062909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34" indent="0">
              <a:buNone/>
              <a:defRPr sz="2000" b="1"/>
            </a:lvl2pPr>
            <a:lvl3pPr marL="907270" indent="0">
              <a:buNone/>
              <a:defRPr sz="1800" b="1"/>
            </a:lvl3pPr>
            <a:lvl4pPr marL="1360907" indent="0">
              <a:buNone/>
              <a:defRPr sz="1600" b="1"/>
            </a:lvl4pPr>
            <a:lvl5pPr marL="1814544" indent="0">
              <a:buNone/>
              <a:defRPr sz="1600" b="1"/>
            </a:lvl5pPr>
            <a:lvl6pPr marL="2268184" indent="0">
              <a:buNone/>
              <a:defRPr sz="1600" b="1"/>
            </a:lvl6pPr>
            <a:lvl7pPr marL="2721810" indent="0">
              <a:buNone/>
              <a:defRPr sz="1600" b="1"/>
            </a:lvl7pPr>
            <a:lvl8pPr marL="3175441" indent="0">
              <a:buNone/>
              <a:defRPr sz="1600" b="1"/>
            </a:lvl8pPr>
            <a:lvl9pPr marL="36290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34" indent="0">
              <a:buNone/>
              <a:defRPr sz="2000" b="1"/>
            </a:lvl2pPr>
            <a:lvl3pPr marL="907270" indent="0">
              <a:buNone/>
              <a:defRPr sz="1800" b="1"/>
            </a:lvl3pPr>
            <a:lvl4pPr marL="1360907" indent="0">
              <a:buNone/>
              <a:defRPr sz="1600" b="1"/>
            </a:lvl4pPr>
            <a:lvl5pPr marL="1814544" indent="0">
              <a:buNone/>
              <a:defRPr sz="1600" b="1"/>
            </a:lvl5pPr>
            <a:lvl6pPr marL="2268184" indent="0">
              <a:buNone/>
              <a:defRPr sz="1600" b="1"/>
            </a:lvl6pPr>
            <a:lvl7pPr marL="2721810" indent="0">
              <a:buNone/>
              <a:defRPr sz="1600" b="1"/>
            </a:lvl7pPr>
            <a:lvl8pPr marL="3175441" indent="0">
              <a:buNone/>
              <a:defRPr sz="1600" b="1"/>
            </a:lvl8pPr>
            <a:lvl9pPr marL="36290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7F7375B-B3C0-4827-BCB3-61ABE34756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80200123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9736751-F07E-4B98-AB4C-17E4C55312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775900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37112BA-AF09-4FD7-BD62-E6CB790062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56118511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4" y="2732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634" indent="0">
              <a:buNone/>
              <a:defRPr sz="1200"/>
            </a:lvl2pPr>
            <a:lvl3pPr marL="907270" indent="0">
              <a:buNone/>
              <a:defRPr sz="1000"/>
            </a:lvl3pPr>
            <a:lvl4pPr marL="1360907" indent="0">
              <a:buNone/>
              <a:defRPr sz="900"/>
            </a:lvl4pPr>
            <a:lvl5pPr marL="1814544" indent="0">
              <a:buNone/>
              <a:defRPr sz="900"/>
            </a:lvl5pPr>
            <a:lvl6pPr marL="2268184" indent="0">
              <a:buNone/>
              <a:defRPr sz="900"/>
            </a:lvl6pPr>
            <a:lvl7pPr marL="2721810" indent="0">
              <a:buNone/>
              <a:defRPr sz="900"/>
            </a:lvl7pPr>
            <a:lvl8pPr marL="3175441" indent="0">
              <a:buNone/>
              <a:defRPr sz="900"/>
            </a:lvl8pPr>
            <a:lvl9pPr marL="36290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2CAEDDA-6F0A-43E1-A911-97EF662B4C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07643457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634" indent="0">
              <a:buNone/>
              <a:defRPr sz="2800"/>
            </a:lvl2pPr>
            <a:lvl3pPr marL="907270" indent="0">
              <a:buNone/>
              <a:defRPr sz="2400"/>
            </a:lvl3pPr>
            <a:lvl4pPr marL="1360907" indent="0">
              <a:buNone/>
              <a:defRPr sz="2000"/>
            </a:lvl4pPr>
            <a:lvl5pPr marL="1814544" indent="0">
              <a:buNone/>
              <a:defRPr sz="2000"/>
            </a:lvl5pPr>
            <a:lvl6pPr marL="2268184" indent="0">
              <a:buNone/>
              <a:defRPr sz="2000"/>
            </a:lvl6pPr>
            <a:lvl7pPr marL="2721810" indent="0">
              <a:buNone/>
              <a:defRPr sz="2000"/>
            </a:lvl7pPr>
            <a:lvl8pPr marL="3175441" indent="0">
              <a:buNone/>
              <a:defRPr sz="2000"/>
            </a:lvl8pPr>
            <a:lvl9pPr marL="36290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634" indent="0">
              <a:buNone/>
              <a:defRPr sz="1200"/>
            </a:lvl2pPr>
            <a:lvl3pPr marL="907270" indent="0">
              <a:buNone/>
              <a:defRPr sz="1000"/>
            </a:lvl3pPr>
            <a:lvl4pPr marL="1360907" indent="0">
              <a:buNone/>
              <a:defRPr sz="900"/>
            </a:lvl4pPr>
            <a:lvl5pPr marL="1814544" indent="0">
              <a:buNone/>
              <a:defRPr sz="900"/>
            </a:lvl5pPr>
            <a:lvl6pPr marL="2268184" indent="0">
              <a:buNone/>
              <a:defRPr sz="900"/>
            </a:lvl6pPr>
            <a:lvl7pPr marL="2721810" indent="0">
              <a:buNone/>
              <a:defRPr sz="900"/>
            </a:lvl7pPr>
            <a:lvl8pPr marL="3175441" indent="0">
              <a:buNone/>
              <a:defRPr sz="900"/>
            </a:lvl8pPr>
            <a:lvl9pPr marL="36290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3B99693-7059-45B6-8F4F-33279F96C3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1852381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9EB7F69-1BBD-431E-923A-313F7B0904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61310392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05DBD73-7604-40CB-AEA9-8FE832A1B8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40967544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14302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308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15113" y="42863"/>
            <a:ext cx="2071687" cy="60833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95288" y="42863"/>
            <a:ext cx="6067425" cy="60833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5782-11CE-4D10-B38D-6FBAE78D39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5542066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078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91471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96183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85669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52322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0879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53613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1869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3165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634" indent="0" algn="ctr">
              <a:buNone/>
              <a:defRPr/>
            </a:lvl2pPr>
            <a:lvl3pPr marL="907270" indent="0" algn="ctr">
              <a:buNone/>
              <a:defRPr/>
            </a:lvl3pPr>
            <a:lvl4pPr marL="1360907" indent="0" algn="ctr">
              <a:buNone/>
              <a:defRPr/>
            </a:lvl4pPr>
            <a:lvl5pPr marL="1814544" indent="0" algn="ctr">
              <a:buNone/>
              <a:defRPr/>
            </a:lvl5pPr>
            <a:lvl6pPr marL="2268184" indent="0" algn="ctr">
              <a:buNone/>
              <a:defRPr/>
            </a:lvl6pPr>
            <a:lvl7pPr marL="2721810" indent="0" algn="ctr">
              <a:buNone/>
              <a:defRPr/>
            </a:lvl7pPr>
            <a:lvl8pPr marL="3175441" indent="0" algn="ctr">
              <a:buNone/>
              <a:defRPr/>
            </a:lvl8pPr>
            <a:lvl9pPr marL="3629083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11EFAD4-09C2-4982-BE9B-91A054C236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40656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6744529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87656E6-86C2-4BD9-A002-F6BC1115FF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7952950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634" indent="0">
              <a:buNone/>
              <a:defRPr sz="1800"/>
            </a:lvl2pPr>
            <a:lvl3pPr marL="907270" indent="0">
              <a:buNone/>
              <a:defRPr sz="1600"/>
            </a:lvl3pPr>
            <a:lvl4pPr marL="1360907" indent="0">
              <a:buNone/>
              <a:defRPr sz="1400"/>
            </a:lvl4pPr>
            <a:lvl5pPr marL="1814544" indent="0">
              <a:buNone/>
              <a:defRPr sz="1400"/>
            </a:lvl5pPr>
            <a:lvl6pPr marL="2268184" indent="0">
              <a:buNone/>
              <a:defRPr sz="1400"/>
            </a:lvl6pPr>
            <a:lvl7pPr marL="2721810" indent="0">
              <a:buNone/>
              <a:defRPr sz="1400"/>
            </a:lvl7pPr>
            <a:lvl8pPr marL="3175441" indent="0">
              <a:buNone/>
              <a:defRPr sz="1400"/>
            </a:lvl8pPr>
            <a:lvl9pPr marL="3629083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642D40A-BE57-4CB2-A024-D34161053D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887036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54C1610-4943-43AE-B8D7-7B0A3931AF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1699835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34" indent="0">
              <a:buNone/>
              <a:defRPr sz="2000" b="1"/>
            </a:lvl2pPr>
            <a:lvl3pPr marL="907270" indent="0">
              <a:buNone/>
              <a:defRPr sz="1800" b="1"/>
            </a:lvl3pPr>
            <a:lvl4pPr marL="1360907" indent="0">
              <a:buNone/>
              <a:defRPr sz="1600" b="1"/>
            </a:lvl4pPr>
            <a:lvl5pPr marL="1814544" indent="0">
              <a:buNone/>
              <a:defRPr sz="1600" b="1"/>
            </a:lvl5pPr>
            <a:lvl6pPr marL="2268184" indent="0">
              <a:buNone/>
              <a:defRPr sz="1600" b="1"/>
            </a:lvl6pPr>
            <a:lvl7pPr marL="2721810" indent="0">
              <a:buNone/>
              <a:defRPr sz="1600" b="1"/>
            </a:lvl7pPr>
            <a:lvl8pPr marL="3175441" indent="0">
              <a:buNone/>
              <a:defRPr sz="1600" b="1"/>
            </a:lvl8pPr>
            <a:lvl9pPr marL="36290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34" indent="0">
              <a:buNone/>
              <a:defRPr sz="2000" b="1"/>
            </a:lvl2pPr>
            <a:lvl3pPr marL="907270" indent="0">
              <a:buNone/>
              <a:defRPr sz="1800" b="1"/>
            </a:lvl3pPr>
            <a:lvl4pPr marL="1360907" indent="0">
              <a:buNone/>
              <a:defRPr sz="1600" b="1"/>
            </a:lvl4pPr>
            <a:lvl5pPr marL="1814544" indent="0">
              <a:buNone/>
              <a:defRPr sz="1600" b="1"/>
            </a:lvl5pPr>
            <a:lvl6pPr marL="2268184" indent="0">
              <a:buNone/>
              <a:defRPr sz="1600" b="1"/>
            </a:lvl6pPr>
            <a:lvl7pPr marL="2721810" indent="0">
              <a:buNone/>
              <a:defRPr sz="1600" b="1"/>
            </a:lvl7pPr>
            <a:lvl8pPr marL="3175441" indent="0">
              <a:buNone/>
              <a:defRPr sz="1600" b="1"/>
            </a:lvl8pPr>
            <a:lvl9pPr marL="36290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74AF664-58D1-4DE5-BD03-CB465D7E6A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74790579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8ED7EB0-CBC6-495E-9EE0-A3D778B3D7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62189792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6623846-AABC-4CDC-A80E-23EB4B6858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0662284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4" y="2732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634" indent="0">
              <a:buNone/>
              <a:defRPr sz="1200"/>
            </a:lvl2pPr>
            <a:lvl3pPr marL="907270" indent="0">
              <a:buNone/>
              <a:defRPr sz="1000"/>
            </a:lvl3pPr>
            <a:lvl4pPr marL="1360907" indent="0">
              <a:buNone/>
              <a:defRPr sz="900"/>
            </a:lvl4pPr>
            <a:lvl5pPr marL="1814544" indent="0">
              <a:buNone/>
              <a:defRPr sz="900"/>
            </a:lvl5pPr>
            <a:lvl6pPr marL="2268184" indent="0">
              <a:buNone/>
              <a:defRPr sz="900"/>
            </a:lvl6pPr>
            <a:lvl7pPr marL="2721810" indent="0">
              <a:buNone/>
              <a:defRPr sz="900"/>
            </a:lvl7pPr>
            <a:lvl8pPr marL="3175441" indent="0">
              <a:buNone/>
              <a:defRPr sz="900"/>
            </a:lvl8pPr>
            <a:lvl9pPr marL="36290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2D918FC-D95A-44FD-B0A0-53338F7EA6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0015324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634" indent="0">
              <a:buNone/>
              <a:defRPr sz="2800"/>
            </a:lvl2pPr>
            <a:lvl3pPr marL="907270" indent="0">
              <a:buNone/>
              <a:defRPr sz="2400"/>
            </a:lvl3pPr>
            <a:lvl4pPr marL="1360907" indent="0">
              <a:buNone/>
              <a:defRPr sz="2000"/>
            </a:lvl4pPr>
            <a:lvl5pPr marL="1814544" indent="0">
              <a:buNone/>
              <a:defRPr sz="2000"/>
            </a:lvl5pPr>
            <a:lvl6pPr marL="2268184" indent="0">
              <a:buNone/>
              <a:defRPr sz="2000"/>
            </a:lvl6pPr>
            <a:lvl7pPr marL="2721810" indent="0">
              <a:buNone/>
              <a:defRPr sz="2000"/>
            </a:lvl7pPr>
            <a:lvl8pPr marL="3175441" indent="0">
              <a:buNone/>
              <a:defRPr sz="2000"/>
            </a:lvl8pPr>
            <a:lvl9pPr marL="36290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634" indent="0">
              <a:buNone/>
              <a:defRPr sz="1200"/>
            </a:lvl2pPr>
            <a:lvl3pPr marL="907270" indent="0">
              <a:buNone/>
              <a:defRPr sz="1000"/>
            </a:lvl3pPr>
            <a:lvl4pPr marL="1360907" indent="0">
              <a:buNone/>
              <a:defRPr sz="900"/>
            </a:lvl4pPr>
            <a:lvl5pPr marL="1814544" indent="0">
              <a:buNone/>
              <a:defRPr sz="900"/>
            </a:lvl5pPr>
            <a:lvl6pPr marL="2268184" indent="0">
              <a:buNone/>
              <a:defRPr sz="900"/>
            </a:lvl6pPr>
            <a:lvl7pPr marL="2721810" indent="0">
              <a:buNone/>
              <a:defRPr sz="900"/>
            </a:lvl7pPr>
            <a:lvl8pPr marL="3175441" indent="0">
              <a:buNone/>
              <a:defRPr sz="900"/>
            </a:lvl8pPr>
            <a:lvl9pPr marL="36290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5A52A82-2D7F-4537-B342-B83A0FC288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7068290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3173D53-B86A-43C7-B1E7-248A483BE3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1413745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563C881-D8EA-43F3-93BA-A7B2879B94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661490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3783518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03606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4625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 anchor="b"/>
          <a:lstStyle>
            <a:lvl1pPr algn="ctr" defTabSz="9142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7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44222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79774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789942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24987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3917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1" y="273054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41305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27396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642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354970896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23/Sep/14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9756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35940-424D-4F13-B6B9-1BAEF6211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44199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3C57-4841-4B07-A466-9569D8583D8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77165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C452-432C-4E53-8732-CEB81E07FE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7791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CD5C-6275-4173-A752-379449B9D73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93396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670AD-0099-4247-BCB0-56B44784EF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47583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7124-7151-4EF3-94B0-6EB58D226F3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21138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10ABF-3553-44FF-9BF8-BEC765C619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48739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5003-15BB-4C02-A9CA-2524191FBE6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53634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48E5-0285-4964-8EEF-0E8E5DBAA3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354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651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5115651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4EDC-1C3C-4E72-8D71-FEEEC4ABE9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771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BD85-2341-4007-9472-BDA4B4E987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93311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1398940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51640" y="111600"/>
            <a:ext cx="8316720" cy="492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250920" y="873000"/>
            <a:ext cx="8642160" cy="5435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10475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51640" y="111600"/>
            <a:ext cx="8316720" cy="492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250920" y="873000"/>
            <a:ext cx="8642160" cy="5435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995340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51640" y="111600"/>
            <a:ext cx="8316720" cy="492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250920" y="873000"/>
            <a:ext cx="4217040" cy="5435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8920" y="873000"/>
            <a:ext cx="4217040" cy="5435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1606221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51640" y="111600"/>
            <a:ext cx="8316720" cy="492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294231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251640" y="167760"/>
            <a:ext cx="8316720" cy="6140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37073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51640" y="111600"/>
            <a:ext cx="8316720" cy="492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250920" y="87300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250920" y="371196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8920" y="873000"/>
            <a:ext cx="4217040" cy="5435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3813892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51640" y="111600"/>
            <a:ext cx="8316720" cy="492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250920" y="873000"/>
            <a:ext cx="4217040" cy="5435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8920" y="87300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8920" y="371196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60039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6380546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51640" y="111600"/>
            <a:ext cx="8316720" cy="492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250920" y="87300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8920" y="87300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250920" y="3711960"/>
            <a:ext cx="864180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938634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1640" y="111600"/>
            <a:ext cx="8316720" cy="492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250920" y="873000"/>
            <a:ext cx="864216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50920" y="3711960"/>
            <a:ext cx="864216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184534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51640" y="111600"/>
            <a:ext cx="8316720" cy="492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250920" y="87300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8920" y="87300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8920" y="371196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250920" y="371196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474721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51640" y="111600"/>
            <a:ext cx="8316720" cy="492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250920" y="87300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8920" y="873000"/>
            <a:ext cx="4217040" cy="259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8487179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F6F5-AC1C-484F-80FA-02AB75780AF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6688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E03CD-0068-4F03-8FE8-99889A1B0E3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66038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27AA4-7818-4316-8BE4-6BD1C5146A4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65364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C71D-4241-4EAC-BBE5-6421FD9E4D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33395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C9247-B476-4FFB-8982-0E7DB26E82B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10282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10F8C-67E7-4544-9025-43485DAA009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181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0048937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52089-D147-4933-8197-E2187362A4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8166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E79BF-09DC-49C5-979E-20D0A1F04D0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8433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2917-6A94-4CF5-BB7B-39B95221C19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95811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7B82-B4EA-478F-919C-788ABB37DBB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1536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41B4-0E30-48A1-BC76-6AFD0283E2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03276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1A65-7D83-40B0-8634-DA713D24AA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73507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33C1-25DF-4428-A091-F4CE7D77A88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23805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149C-D7B5-452A-9ED7-6FB8BB8D860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81174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AF69-EB8E-4B2B-AD63-FB8FD8ADB80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77396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93D-DF4B-42BF-B80C-243B2D13D5A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564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983034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DFD1-1641-43CA-B988-167EB46FDD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69066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4FA0-4E0E-4D66-91B3-40F7442984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6629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E141-06C2-4F24-A7CD-E77AEE7B92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01906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785B-ADA0-4179-9ED6-80C93E6416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19052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E692-D4A6-4E1E-8911-4AFF803ED49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13841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2D67-3766-4D53-BCF8-436C0A29FED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83271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37086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1894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16394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85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40761-2789-4C72-9642-F10017E335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50004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205142258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13734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31215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06126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3464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75410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15767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83091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40C0-F7AE-49AD-8A1A-8A97B4BAA15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40279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17CAE-96AA-41D9-953E-3660081F8C1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836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CFDC2-059C-496E-9CA9-C9518F241AA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833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126924339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1304D-635C-42AA-AE9D-3FAB13553A6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64288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3F5A9-57EB-49CA-A15A-53C8EB8CBD7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45455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E6A18-454C-4E41-ACE2-BA1BC689A0F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61950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E1193-89DE-4F34-8A3A-D427C0A80F6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93747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6DEDE-0F25-4AE9-ACA9-643C738ECD6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25076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2FD7B-82C9-4400-9A77-0E92736A409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69263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0B274-39F4-4227-BE45-8E9611A2071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96149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57E32-7B28-40AF-A5C3-CD60296623D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03971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35940-424D-4F13-B6B9-1BAEF6211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92668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3C57-4841-4B07-A466-9569D8583D8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739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5902527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C452-432C-4E53-8732-CEB81E07FE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92544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CD5C-6275-4173-A752-379449B9D73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3603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670AD-0099-4247-BCB0-56B44784EF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92622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7124-7151-4EF3-94B0-6EB58D226F3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82597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10ABF-3553-44FF-9BF8-BEC765C619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96683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65003-15BB-4C02-A9CA-2524191FBE6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34629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48E5-0285-4964-8EEF-0E8E5DBAA3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36440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4EDC-1C3C-4E72-8D71-FEEEC4ABE95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19959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BD85-2341-4007-9472-BDA4B4E987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96769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90F3-47ED-40CA-ABF6-2D2FEC5BC0F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9275" y="71438"/>
            <a:ext cx="2244725" cy="67865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5100" y="71438"/>
            <a:ext cx="6581775" cy="6786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1013629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DE742-B0E0-4194-8BE5-52B77AF80DB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08172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40761-2789-4C72-9642-F10017E335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3753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6973-0EF5-4845-ABE3-2541048C131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43448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CD3E-4FAE-43E4-8F97-E4CB49EF0C9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43859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0D4D-F2D1-4617-9D81-0C39F10C01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93133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F5CE6-ED44-4599-B580-C371CCD41AB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68355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590B-23A6-4006-877D-EF3D224AA3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2092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D523-6FE7-40A6-8564-32540D042BD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75270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134E-0BA5-4C7D-9943-4A9B160F51E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54708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08F34-4DD7-4D97-B5C9-24F4878FF2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993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5AD0B9D-C474-4F47-BF5E-034D006ECA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157890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51411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51411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046AC3-1DD7-4539-8E1E-20CA046BD484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90217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FC288-01CA-44F1-9773-E7A7620053CC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73277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53617-81DB-4A35-8AF2-DAF8E83A441D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95209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1933-941A-4ACC-BA19-43F42985FC5E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94981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CE56-777F-4A85-9AA3-A8491E717DC8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1060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B8B1-9019-48B2-908D-0663174590B6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80094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BD153-DEFB-45D1-9515-869F7C6F8C04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75595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2068-2EC4-4DE9-822B-B5192E172E8D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94465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45133-146F-4921-B41A-DE034BEA138D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18729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C246-0279-4768-BBF1-68F1D1357830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222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821D78-A857-4F64-9708-F452B5B256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04109486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0225C-E4A3-41A1-891D-CBD99B8D4847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089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214BBAF-CBE3-427C-B180-10B5AC4566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56354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E9C5AC-F135-47EF-9C3D-F7C3067CFA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78755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C39813-54B8-47EF-8784-944E64B708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89602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59864B-8876-452D-9827-DEDA509CD7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61926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6973-0EF5-4845-ABE3-2541048C13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656709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1FF5A4-7CED-4304-87A2-AA9A7DD100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25078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31A9D6-286D-43D2-AEBE-BABC098B82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657998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2CCC83E-CBA8-49C3-BD5E-45DB5BC30B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54541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906A7F-261E-450D-97C0-972415AD53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25590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94AB8B1-A241-4D2A-ABF0-CFC2D039A3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21847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D3D420-77A4-45E4-BF53-83A1E66A3A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60056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4AB605F-3C29-4F94-8A73-D40E4FB7FD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569990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3CCD73-64D7-4DE0-9930-9E707FFE8F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49177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EBE9F77-495E-49C9-A7D2-5B151E9884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80873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91FA5F-BF7A-4140-8F64-8B6DD9A1E5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5038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CD3E-4FAE-43E4-8F97-E4CB49EF0C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6709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ECE9CCD-1E48-4912-AD14-BF73014ED8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97578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36EDA1-C0AB-4347-B1B6-34CA8B7AB3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34632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25077D8-2A73-4371-9790-AC960BD5FA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72271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B3FF742-D7B6-4C79-BA95-E21221F0EA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785708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794F132-C5DD-42D0-BD50-C67941DAAC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289009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32C8B09-0304-4C6F-AE82-E6CCCE1898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85454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DECAFD5-5700-4FD1-ADD2-023AEA1DD7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85111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A0A9477-5437-484E-A0E9-4426B177C6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552102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072BDA8-FAE6-4DCD-8B26-2FF9EC15F2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89100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770FC9A-BC2D-4553-98C8-947122F02C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98457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90D4D-F2D1-4617-9D81-0C39F10C01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12083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406CA19-E378-4AC5-BE0C-1A75975660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975109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8E61454-FE62-4092-889B-3198E5539C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29891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20E500D-D9B1-4348-AE36-92445E858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939254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AB7C-5F47-4546-8BA1-70F0D38273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77574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BBF4C-CE0C-4664-B0E3-34D5CD3F52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552880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6BB23-1F56-4BEE-80C8-13E8AAFEF8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439375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7BDAF-F04E-4CC2-B068-71B77FDBD3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3158751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FC47-88FC-47C8-8711-2FCCA320D5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050096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5328-614F-4B3A-A92E-59ED1B79A1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760102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B33E9-1C6E-449C-AFB2-95EF71DC8E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89429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F5CE6-ED44-4599-B580-C371CCD41A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625129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9CDB8-0646-4970-853B-75D1986D6D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425998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7AF7-C7FB-4EEB-867F-F8F3F9D02E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16032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ABA56-A630-49B5-A74C-246AF2FBC2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314791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00AD0-935D-4696-BFA1-F29D3F2005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1771709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56F3-5BE9-4AA6-8332-991DA81A9E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112839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98DB-C69B-4189-B326-47A99B98C2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8219988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11D1-5956-44C8-BA1E-B6E6575616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877439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2DED-BE57-477A-A612-B5D514B203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91538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8C19-FE21-4D0A-9107-9474A6BACC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867738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BF2A-F137-4444-946E-DA7C51DF61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32087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590B-23A6-4006-877D-EF3D224AA3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466906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FB14E-1E88-4979-B5E5-7C75C5517B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116330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46D2-A522-4459-875A-13BC307AA0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747924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2244-AF94-49A3-8073-E54B291883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72204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532B-5FF6-4554-8039-5C1EA1BB4E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345296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E3A25-353E-4ED0-A270-D6BEDB0801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685094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D5F4-24B5-4E3F-B20B-BBD9FD2AFD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062880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56DB-35F2-44E5-B048-EF808B6156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6881880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F09E-5E34-4D3A-A475-8FC2DDECD5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71900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204B-E0D0-45C5-9313-20B23A9633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9547490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A226-FBD2-408E-A255-CBA25585C3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4337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2D523-6FE7-40A6-8564-32540D042B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451305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7E29-CC66-4EED-85D6-B008361746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571751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C19E-EBFB-41BB-8F38-C78DE2E55B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332145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9D9C-8E7E-4542-A74A-61DDE8B132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9693207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A10A-4026-48B2-B855-CC68405E41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639143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6B9B-F696-4EE6-9CC1-E750321023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327931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1DB8-6EC0-4EF7-8273-774A47897D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1727370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B82D-5E8F-4E82-AC09-A1EF1225D62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3056066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C6700-C190-4EA2-A97E-AA7A127DC86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626082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E848-ABE3-4B84-BD43-E71DE08B2F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526419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3DE31-D535-4670-B3D8-8F3838B7B0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03770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image" Target="../media/image4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64D3A9-54AB-42CE-96D2-BB5CE7714A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63" r:id="rId1"/>
    <p:sldLayoutId id="2147494564" r:id="rId2"/>
    <p:sldLayoutId id="2147494565" r:id="rId3"/>
    <p:sldLayoutId id="2147494566" r:id="rId4"/>
    <p:sldLayoutId id="2147494567" r:id="rId5"/>
    <p:sldLayoutId id="2147494568" r:id="rId6"/>
    <p:sldLayoutId id="2147494569" r:id="rId7"/>
    <p:sldLayoutId id="2147494570" r:id="rId8"/>
    <p:sldLayoutId id="2147494571" r:id="rId9"/>
    <p:sldLayoutId id="2147494572" r:id="rId10"/>
    <p:sldLayoutId id="2147494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 style du titre</a:t>
            </a:r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24625"/>
            <a:ext cx="539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1">
                <a:latin typeface="+mn-lt"/>
              </a:defRPr>
            </a:lvl1pPr>
          </a:lstStyle>
          <a:p>
            <a:pPr>
              <a:defRPr/>
            </a:pPr>
            <a:fld id="{2A738584-9B05-4B15-B186-34C064F259F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07" r:id="rId1"/>
    <p:sldLayoutId id="2147494608" r:id="rId2"/>
    <p:sldLayoutId id="2147494609" r:id="rId3"/>
    <p:sldLayoutId id="2147494610" r:id="rId4"/>
    <p:sldLayoutId id="2147494611" r:id="rId5"/>
    <p:sldLayoutId id="2147494612" r:id="rId6"/>
    <p:sldLayoutId id="2147494613" r:id="rId7"/>
    <p:sldLayoutId id="2147494614" r:id="rId8"/>
    <p:sldLayoutId id="2147494615" r:id="rId9"/>
    <p:sldLayoutId id="2147494616" r:id="rId10"/>
    <p:sldLayoutId id="21474946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 style du titre</a:t>
            </a:r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24625"/>
            <a:ext cx="539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1">
                <a:latin typeface="+mn-lt"/>
              </a:defRPr>
            </a:lvl1pPr>
          </a:lstStyle>
          <a:p>
            <a:pPr>
              <a:defRPr/>
            </a:pPr>
            <a:fld id="{B02B4385-CF58-4FC6-BB80-6955031118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18" r:id="rId1"/>
    <p:sldLayoutId id="2147494619" r:id="rId2"/>
    <p:sldLayoutId id="2147494620" r:id="rId3"/>
    <p:sldLayoutId id="2147494621" r:id="rId4"/>
    <p:sldLayoutId id="2147494622" r:id="rId5"/>
    <p:sldLayoutId id="2147494623" r:id="rId6"/>
    <p:sldLayoutId id="2147494624" r:id="rId7"/>
    <p:sldLayoutId id="2147494625" r:id="rId8"/>
    <p:sldLayoutId id="2147494626" r:id="rId9"/>
    <p:sldLayoutId id="2147494627" r:id="rId10"/>
    <p:sldLayoutId id="214749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Comic Sans MS" pitchFamily="66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229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4" name="Rectangle 1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39738" y="5989638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F8F8F8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5313" y="60023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F8F8F8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0850" y="59785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F8F8F8"/>
                </a:solidFill>
                <a:ea typeface="+mn-ea"/>
              </a:defRPr>
            </a:lvl1pPr>
          </a:lstStyle>
          <a:p>
            <a:pPr>
              <a:defRPr/>
            </a:pPr>
            <a:fld id="{407B7FD8-A9A6-4E7C-9EC8-5F87236E5F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79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pitchFamily="4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pitchFamily="4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pitchFamily="4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Osaka" pitchFamily="4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41" charset="-128"/>
          <a:ea typeface="Osaka" pitchFamily="4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41" charset="-128"/>
          <a:ea typeface="Osaka" pitchFamily="4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41" charset="-128"/>
          <a:ea typeface="Osaka" pitchFamily="4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41" charset="-128"/>
          <a:ea typeface="Osaka" pitchFamily="4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1375E3-FF93-4D65-973A-415A7D034C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29" r:id="rId1"/>
    <p:sldLayoutId id="2147494630" r:id="rId2"/>
    <p:sldLayoutId id="2147494631" r:id="rId3"/>
    <p:sldLayoutId id="2147494632" r:id="rId4"/>
    <p:sldLayoutId id="2147494633" r:id="rId5"/>
    <p:sldLayoutId id="2147494634" r:id="rId6"/>
    <p:sldLayoutId id="2147494635" r:id="rId7"/>
    <p:sldLayoutId id="2147494636" r:id="rId8"/>
    <p:sldLayoutId id="2147494637" r:id="rId9"/>
    <p:sldLayoutId id="2147494638" r:id="rId10"/>
    <p:sldLayoutId id="214749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FFEF32B-F6D7-43B6-9075-A2C1E63F51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40" r:id="rId1"/>
    <p:sldLayoutId id="2147494641" r:id="rId2"/>
    <p:sldLayoutId id="2147494642" r:id="rId3"/>
    <p:sldLayoutId id="2147494643" r:id="rId4"/>
    <p:sldLayoutId id="2147494644" r:id="rId5"/>
    <p:sldLayoutId id="2147494645" r:id="rId6"/>
    <p:sldLayoutId id="2147494646" r:id="rId7"/>
    <p:sldLayoutId id="2147494647" r:id="rId8"/>
    <p:sldLayoutId id="2147494648" r:id="rId9"/>
    <p:sldLayoutId id="2147494649" r:id="rId10"/>
    <p:sldLayoutId id="214749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55A15B-FEDE-44A9-8D86-E659400BA4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62" r:id="rId1"/>
    <p:sldLayoutId id="2147494663" r:id="rId2"/>
    <p:sldLayoutId id="2147494664" r:id="rId3"/>
    <p:sldLayoutId id="2147494665" r:id="rId4"/>
    <p:sldLayoutId id="2147494666" r:id="rId5"/>
    <p:sldLayoutId id="2147494667" r:id="rId6"/>
    <p:sldLayoutId id="2147494668" r:id="rId7"/>
    <p:sldLayoutId id="2147494669" r:id="rId8"/>
    <p:sldLayoutId id="2147494670" r:id="rId9"/>
    <p:sldLayoutId id="2147494671" r:id="rId10"/>
    <p:sldLayoutId id="2147494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1" tIns="45353" rIns="90701" bIns="453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endParaRPr lang="en-US" altLang="ja-JP"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endParaRPr lang="en-US" altLang="ja-JP"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fld id="{2CC718CC-9B2C-41AB-AA68-D853C6694FEF}" type="slidenum">
              <a:rPr lang="en-US" altLang="ja-JP">
                <a:latin typeface="Times New Roman"/>
              </a:rPr>
              <a:pPr defTabSz="907270">
                <a:defRPr/>
              </a:pPr>
              <a:t>‹#›</a:t>
            </a:fld>
            <a:endParaRPr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12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09" r:id="rId1"/>
    <p:sldLayoutId id="2147495010" r:id="rId2"/>
    <p:sldLayoutId id="2147495011" r:id="rId3"/>
    <p:sldLayoutId id="2147495012" r:id="rId4"/>
    <p:sldLayoutId id="2147495013" r:id="rId5"/>
    <p:sldLayoutId id="2147495014" r:id="rId6"/>
    <p:sldLayoutId id="2147495015" r:id="rId7"/>
    <p:sldLayoutId id="2147495016" r:id="rId8"/>
    <p:sldLayoutId id="2147495017" r:id="rId9"/>
    <p:sldLayoutId id="2147495018" r:id="rId10"/>
    <p:sldLayoutId id="2147495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363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0727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6090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1454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0227" indent="-340227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37155" indent="-28353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34105" indent="-22681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87702" indent="-22681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41359" indent="-226815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94998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48632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02268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55902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27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907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54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18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81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441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083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1" tIns="45353" rIns="90701" bIns="453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endParaRPr lang="en-US" altLang="ja-JP"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endParaRPr lang="en-US" altLang="ja-JP"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fld id="{CA654548-6730-43F6-B1F9-17BF509FDC3C}" type="slidenum">
              <a:rPr lang="en-US" altLang="ja-JP">
                <a:latin typeface="Times New Roman"/>
              </a:rPr>
              <a:pPr defTabSz="907270">
                <a:defRPr/>
              </a:pPr>
              <a:t>‹#›</a:t>
            </a:fld>
            <a:endParaRPr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2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21" r:id="rId1"/>
    <p:sldLayoutId id="2147495022" r:id="rId2"/>
    <p:sldLayoutId id="2147495023" r:id="rId3"/>
    <p:sldLayoutId id="2147495024" r:id="rId4"/>
    <p:sldLayoutId id="2147495025" r:id="rId5"/>
    <p:sldLayoutId id="2147495026" r:id="rId6"/>
    <p:sldLayoutId id="2147495027" r:id="rId7"/>
    <p:sldLayoutId id="2147495028" r:id="rId8"/>
    <p:sldLayoutId id="2147495029" r:id="rId9"/>
    <p:sldLayoutId id="2147495030" r:id="rId10"/>
    <p:sldLayoutId id="2147495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363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0727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6090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1454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0227" indent="-340227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37155" indent="-28353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34105" indent="-22681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87702" indent="-22681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41359" indent="-226815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94998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48632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02268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55902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27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907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54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18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81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441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083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1" tIns="45353" rIns="90701" bIns="453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defTabSz="907270">
              <a:defRPr/>
            </a:pPr>
            <a:endParaRPr lang="en-US" altLang="ja-JP">
              <a:latin typeface="Times New Roman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defTabSz="907270">
              <a:defRPr/>
            </a:pPr>
            <a:endParaRPr lang="en-US" altLang="ja-JP">
              <a:latin typeface="Times New Roman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07270">
              <a:defRPr/>
            </a:pPr>
            <a:fld id="{73640E23-926B-48FF-91B4-64902B1D0535}" type="slidenum">
              <a:rPr lang="en-US" altLang="ja-JP">
                <a:latin typeface="Times New Roman"/>
                <a:ea typeface="ＭＳ Ｐゴシック"/>
              </a:rPr>
              <a:pPr defTabSz="907270">
                <a:defRPr/>
              </a:pPr>
              <a:t>‹#›</a:t>
            </a:fld>
            <a:endParaRPr lang="en-US" altLang="ja-JP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94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33" r:id="rId1"/>
    <p:sldLayoutId id="2147495034" r:id="rId2"/>
    <p:sldLayoutId id="2147495035" r:id="rId3"/>
    <p:sldLayoutId id="2147495036" r:id="rId4"/>
    <p:sldLayoutId id="2147495037" r:id="rId5"/>
    <p:sldLayoutId id="2147495038" r:id="rId6"/>
    <p:sldLayoutId id="2147495039" r:id="rId7"/>
    <p:sldLayoutId id="2147495040" r:id="rId8"/>
    <p:sldLayoutId id="2147495041" r:id="rId9"/>
    <p:sldLayoutId id="2147495042" r:id="rId10"/>
    <p:sldLayoutId id="2147495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363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0727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6090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1454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0227" indent="-340227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37155" indent="-28353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34105" indent="-22681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87702" indent="-22681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41359" indent="-226815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94998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48632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02268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55902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27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907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54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18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81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441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083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C0897-2E8D-48E6-8FB6-70CBCCA1C0B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9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069" r:id="rId1"/>
    <p:sldLayoutId id="2147495070" r:id="rId2"/>
    <p:sldLayoutId id="2147495071" r:id="rId3"/>
    <p:sldLayoutId id="2147495072" r:id="rId4"/>
    <p:sldLayoutId id="2147495073" r:id="rId5"/>
    <p:sldLayoutId id="2147495074" r:id="rId6"/>
    <p:sldLayoutId id="2147495075" r:id="rId7"/>
    <p:sldLayoutId id="2147495076" r:id="rId8"/>
    <p:sldLayoutId id="2147495077" r:id="rId9"/>
    <p:sldLayoutId id="2147495078" r:id="rId10"/>
    <p:sldLayoutId id="21474950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75" y="549275"/>
            <a:ext cx="9144000" cy="1444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z="1800">
              <a:latin typeface="Arial" pitchFamily="34" charset="0"/>
              <a:ea typeface="Arial Unicode MS" pitchFamily="50" charset="-128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800">
              <a:latin typeface="Arial" charset="0"/>
              <a:ea typeface="Arial Unicode MS" pitchFamily="50" charset="-128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2863"/>
            <a:ext cx="392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5700"/>
            <a:ext cx="82296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9765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 Unicode MS" pitchFamily="50" charset="-128"/>
                <a:ea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69088"/>
            <a:ext cx="2895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6600FF"/>
                </a:solidFill>
                <a:latin typeface="Arial Unicode MS" pitchFamily="50" charset="-128"/>
                <a:ea typeface="Arial Unicode MS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95738" y="658971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Unicode MS" pitchFamily="50" charset="-128"/>
                <a:ea typeface="Arial Unicode MS" pitchFamily="50" charset="-128"/>
              </a:defRPr>
            </a:lvl1pPr>
          </a:lstStyle>
          <a:p>
            <a:pPr>
              <a:defRPr/>
            </a:pPr>
            <a:fld id="{4F5AE6AF-B655-4038-B6CB-3B402E1B90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057" name="Picture 9" descr="BKカラー縦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575" y="0"/>
            <a:ext cx="4794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574" r:id="rId1"/>
    <p:sldLayoutId id="2147494575" r:id="rId2"/>
    <p:sldLayoutId id="2147494576" r:id="rId3"/>
    <p:sldLayoutId id="2147494577" r:id="rId4"/>
    <p:sldLayoutId id="2147494578" r:id="rId5"/>
    <p:sldLayoutId id="2147494579" r:id="rId6"/>
    <p:sldLayoutId id="2147494580" r:id="rId7"/>
    <p:sldLayoutId id="2147494581" r:id="rId8"/>
    <p:sldLayoutId id="2147494582" r:id="rId9"/>
    <p:sldLayoutId id="2147494583" r:id="rId10"/>
    <p:sldLayoutId id="2147494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ＭＳ Ｐゴシック" pitchFamily="50" charset="-128"/>
          <a:cs typeface="Arial Unicode MS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ＭＳ Ｐゴシック" pitchFamily="50" charset="-128"/>
          <a:cs typeface="Arial Unicode MS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ＭＳ Ｐゴシック" pitchFamily="50" charset="-128"/>
          <a:cs typeface="Arial Unicode MS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ＭＳ Ｐゴシック" pitchFamily="50" charset="-128"/>
          <a:cs typeface="Arial Unicode MS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ＭＳ Ｐゴシック" pitchFamily="50" charset="-128"/>
          <a:cs typeface="Arial Unicode MS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ＭＳ Ｐゴシック" pitchFamily="50" charset="-128"/>
          <a:cs typeface="Arial Unicode MS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ＭＳ Ｐゴシック" pitchFamily="50" charset="-128"/>
          <a:cs typeface="Arial Unicode MS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ＭＳ Ｐゴシック" pitchFamily="50" charset="-128"/>
          <a:cs typeface="Arial Unicode MS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04CCD2-B8CD-4157-958E-1933E194783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0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05" r:id="rId1"/>
    <p:sldLayoutId id="2147495106" r:id="rId2"/>
    <p:sldLayoutId id="2147495107" r:id="rId3"/>
    <p:sldLayoutId id="2147495108" r:id="rId4"/>
    <p:sldLayoutId id="2147495109" r:id="rId5"/>
    <p:sldLayoutId id="2147495110" r:id="rId6"/>
    <p:sldLayoutId id="2147495111" r:id="rId7"/>
    <p:sldLayoutId id="2147495112" r:id="rId8"/>
    <p:sldLayoutId id="2147495113" r:id="rId9"/>
    <p:sldLayoutId id="2147495114" r:id="rId10"/>
    <p:sldLayoutId id="21474951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1" tIns="45353" rIns="90701" bIns="453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endParaRPr lang="en-US" altLang="ja-JP"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endParaRPr lang="en-US" altLang="ja-JP"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fld id="{4EA52BD4-94BF-46F1-B608-135F5A1789FE}" type="slidenum">
              <a:rPr lang="en-US" altLang="ja-JP">
                <a:latin typeface="Times New Roman"/>
              </a:rPr>
              <a:pPr defTabSz="907270">
                <a:defRPr/>
              </a:pPr>
              <a:t>‹#›</a:t>
            </a:fld>
            <a:endParaRPr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79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17" r:id="rId1"/>
    <p:sldLayoutId id="2147495118" r:id="rId2"/>
    <p:sldLayoutId id="2147495119" r:id="rId3"/>
    <p:sldLayoutId id="2147495120" r:id="rId4"/>
    <p:sldLayoutId id="2147495121" r:id="rId5"/>
    <p:sldLayoutId id="2147495122" r:id="rId6"/>
    <p:sldLayoutId id="2147495123" r:id="rId7"/>
    <p:sldLayoutId id="2147495124" r:id="rId8"/>
    <p:sldLayoutId id="2147495125" r:id="rId9"/>
    <p:sldLayoutId id="2147495126" r:id="rId10"/>
    <p:sldLayoutId id="2147495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363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0727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6090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1454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0227" indent="-340227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37155" indent="-28353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34105" indent="-22681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87702" indent="-22681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41359" indent="-226815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94998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48632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02268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55902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27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907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54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18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81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441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083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08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29" r:id="rId1"/>
    <p:sldLayoutId id="2147495130" r:id="rId2"/>
    <p:sldLayoutId id="2147495131" r:id="rId3"/>
    <p:sldLayoutId id="2147495132" r:id="rId4"/>
    <p:sldLayoutId id="2147495133" r:id="rId5"/>
    <p:sldLayoutId id="2147495134" r:id="rId6"/>
    <p:sldLayoutId id="2147495135" r:id="rId7"/>
    <p:sldLayoutId id="2147495136" r:id="rId8"/>
    <p:sldLayoutId id="2147495137" r:id="rId9"/>
    <p:sldLayoutId id="2147495138" r:id="rId10"/>
    <p:sldLayoutId id="2147495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1" tIns="45353" rIns="90701" bIns="453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endParaRPr lang="en-US" altLang="ja-JP"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endParaRPr lang="en-US" altLang="ja-JP"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1" tIns="45353" rIns="90701" bIns="4535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907270">
              <a:defRPr/>
            </a:pPr>
            <a:fld id="{8A1CA6E1-AD22-4C7F-A142-5F1CBCB6B8EE}" type="slidenum">
              <a:rPr lang="en-US" altLang="ja-JP">
                <a:latin typeface="Times New Roman"/>
              </a:rPr>
              <a:pPr defTabSz="907270">
                <a:defRPr/>
              </a:pPr>
              <a:t>‹#›</a:t>
            </a:fld>
            <a:endParaRPr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39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53" r:id="rId1"/>
    <p:sldLayoutId id="2147495154" r:id="rId2"/>
    <p:sldLayoutId id="2147495155" r:id="rId3"/>
    <p:sldLayoutId id="2147495156" r:id="rId4"/>
    <p:sldLayoutId id="2147495157" r:id="rId5"/>
    <p:sldLayoutId id="2147495158" r:id="rId6"/>
    <p:sldLayoutId id="2147495159" r:id="rId7"/>
    <p:sldLayoutId id="2147495160" r:id="rId8"/>
    <p:sldLayoutId id="2147495161" r:id="rId9"/>
    <p:sldLayoutId id="2147495162" r:id="rId10"/>
    <p:sldLayoutId id="21474951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363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0727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6090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14544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0227" indent="-340227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37155" indent="-28353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34105" indent="-22681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87702" indent="-22681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41359" indent="-226815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94998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48632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02268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55902" indent="-22681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27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907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54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184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810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441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083" algn="l" defTabSz="9072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21" tIns="45711" rIns="91421" bIns="45711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1" tIns="45711" rIns="91421" bIns="45711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4"/>
            <a:ext cx="2085975" cy="365125"/>
          </a:xfrm>
          <a:prstGeom prst="rect">
            <a:avLst/>
          </a:prstGeom>
        </p:spPr>
        <p:txBody>
          <a:bodyPr vert="horz" lIns="91421" tIns="45711" rIns="45711" bIns="45711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212" fontAlgn="auto">
              <a:spcBef>
                <a:spcPts val="0"/>
              </a:spcBef>
              <a:spcAft>
                <a:spcPts val="0"/>
              </a:spcAft>
            </a:pPr>
            <a:fld id="{B0C4986D-6BE9-4264-908F-02DB36FD8D6C}" type="datetime1">
              <a:rPr kumimoji="0" lang="en-US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pPr defTabSz="914212" fontAlgn="auto">
                <a:spcBef>
                  <a:spcPts val="0"/>
                </a:spcBef>
                <a:spcAft>
                  <a:spcPts val="0"/>
                </a:spcAft>
              </a:pPr>
              <a:t>23/Sep/14</a:t>
            </a:fld>
            <a:endParaRPr kumimoji="0" lang="en-US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9" y="6356354"/>
            <a:ext cx="2847975" cy="365125"/>
          </a:xfrm>
          <a:prstGeom prst="rect">
            <a:avLst/>
          </a:prstGeom>
        </p:spPr>
        <p:txBody>
          <a:bodyPr vert="horz" lIns="45711" tIns="45711" rIns="91421" bIns="45711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212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Footer Text</a:t>
            </a:r>
            <a:endParaRPr kumimoji="0" lang="en-US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2" y="6356354"/>
            <a:ext cx="561975" cy="365125"/>
          </a:xfrm>
          <a:prstGeom prst="rect">
            <a:avLst/>
          </a:prstGeom>
        </p:spPr>
        <p:txBody>
          <a:bodyPr vert="horz" lIns="27427" tIns="45711" rIns="45711" bIns="45711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212" fontAlgn="auto">
              <a:spcBef>
                <a:spcPts val="0"/>
              </a:spcBef>
              <a:spcAft>
                <a:spcPts val="0"/>
              </a:spcAft>
            </a:pPr>
            <a:fld id="{BA9B540C-44DA-4F69-89C9-7C84606640D3}" type="slidenum">
              <a:rPr kumimoji="0" lang="en-US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pPr defTabSz="91421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1" rIns="91421" bIns="45711" rtlCol="0" anchor="ctr"/>
          <a:lstStyle/>
          <a:p>
            <a:pPr algn="ctr" defTabSz="914212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67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65" r:id="rId1"/>
    <p:sldLayoutId id="2147495166" r:id="rId2"/>
    <p:sldLayoutId id="2147495167" r:id="rId3"/>
    <p:sldLayoutId id="2147495168" r:id="rId4"/>
    <p:sldLayoutId id="2147495169" r:id="rId5"/>
    <p:sldLayoutId id="2147495170" r:id="rId6"/>
    <p:sldLayoutId id="2147495171" r:id="rId7"/>
    <p:sldLayoutId id="2147495172" r:id="rId8"/>
    <p:sldLayoutId id="2147495173" r:id="rId9"/>
    <p:sldLayoutId id="2147495174" r:id="rId10"/>
    <p:sldLayoutId id="2147495175" r:id="rId11"/>
  </p:sldLayoutIdLst>
  <p:hf sldNum="0" hdr="0" ftr="0" dt="0"/>
  <p:txStyles>
    <p:titleStyle>
      <a:lvl1pPr algn="ctr" defTabSz="914212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830" indent="-342830" algn="l" defTabSz="914212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798" indent="-285692" algn="l" defTabSz="914212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765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599872" indent="-228552" algn="l" defTabSz="914212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6980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087" indent="-228552" algn="l" defTabSz="914212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192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299" indent="-228552" algn="l" defTabSz="914212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5404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55A15B-FEDE-44A9-8D86-E659400BA4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0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189" r:id="rId1"/>
    <p:sldLayoutId id="2147495190" r:id="rId2"/>
    <p:sldLayoutId id="2147495191" r:id="rId3"/>
    <p:sldLayoutId id="2147495192" r:id="rId4"/>
    <p:sldLayoutId id="2147495193" r:id="rId5"/>
    <p:sldLayoutId id="2147495194" r:id="rId6"/>
    <p:sldLayoutId id="2147495195" r:id="rId7"/>
    <p:sldLayoutId id="2147495196" r:id="rId8"/>
    <p:sldLayoutId id="2147495197" r:id="rId9"/>
    <p:sldLayoutId id="2147495198" r:id="rId10"/>
    <p:sldLayoutId id="21474951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5280" y="6510240"/>
            <a:ext cx="856800" cy="229680"/>
          </a:xfrm>
          <a:prstGeom prst="rect">
            <a:avLst/>
          </a:prstGeom>
        </p:spPr>
      </p:pic>
      <p:sp>
        <p:nvSpPr>
          <p:cNvPr id="79" name="Line 1"/>
          <p:cNvSpPr/>
          <p:nvPr/>
        </p:nvSpPr>
        <p:spPr>
          <a:xfrm>
            <a:off x="125280" y="6781680"/>
            <a:ext cx="8866080" cy="0"/>
          </a:xfrm>
          <a:prstGeom prst="line">
            <a:avLst/>
          </a:prstGeom>
          <a:ln w="15840">
            <a:solidFill>
              <a:srgbClr val="969696"/>
            </a:solidFill>
            <a:round/>
          </a:ln>
        </p:spPr>
      </p:sp>
      <p:sp>
        <p:nvSpPr>
          <p:cNvPr id="80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89995" tIns="44998" rIns="89995" bIns="44998"/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Lucida Sans Unicode"/>
                <a:ea typeface="ＭＳ Ｐゴシック"/>
              </a:rPr>
              <a:t>2012/9/7</a:t>
            </a: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89995" tIns="44998" rIns="89995" bIns="44998"/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Lucida Sans Unicode"/>
                <a:ea typeface="ＭＳ Ｐゴシック"/>
              </a:rPr>
              <a:t>-Tours 2012- Lenzkirch-Saig, Germany</a:t>
            </a: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ja-JP"/>
              <a:t>Click to edit the title text format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ja-JP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ja-JP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ja-JP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ja-JP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ja-JP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ja-JP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ja-JP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979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01" r:id="rId1"/>
    <p:sldLayoutId id="2147495202" r:id="rId2"/>
    <p:sldLayoutId id="2147495203" r:id="rId3"/>
    <p:sldLayoutId id="2147495204" r:id="rId4"/>
    <p:sldLayoutId id="2147495205" r:id="rId5"/>
    <p:sldLayoutId id="2147495206" r:id="rId6"/>
    <p:sldLayoutId id="2147495207" r:id="rId7"/>
    <p:sldLayoutId id="2147495208" r:id="rId8"/>
    <p:sldLayoutId id="2147495209" r:id="rId9"/>
    <p:sldLayoutId id="2147495210" r:id="rId10"/>
    <p:sldLayoutId id="2147495211" r:id="rId11"/>
    <p:sldLayoutId id="2147495212" r:id="rId12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F1FA68-D3B0-4084-97D6-887037FB22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14" r:id="rId1"/>
    <p:sldLayoutId id="2147495215" r:id="rId2"/>
    <p:sldLayoutId id="2147495216" r:id="rId3"/>
    <p:sldLayoutId id="2147495217" r:id="rId4"/>
    <p:sldLayoutId id="2147495218" r:id="rId5"/>
    <p:sldLayoutId id="2147495219" r:id="rId6"/>
    <p:sldLayoutId id="2147495220" r:id="rId7"/>
    <p:sldLayoutId id="2147495221" r:id="rId8"/>
    <p:sldLayoutId id="2147495222" r:id="rId9"/>
    <p:sldLayoutId id="2147495223" r:id="rId10"/>
    <p:sldLayoutId id="21474952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7BC2BA-E493-4FFC-828A-977DF56F9992}" type="datetime1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25C771-9F8A-4A69-8AF0-5938C74FF440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26" r:id="rId1"/>
    <p:sldLayoutId id="2147495227" r:id="rId2"/>
    <p:sldLayoutId id="2147495228" r:id="rId3"/>
    <p:sldLayoutId id="2147495229" r:id="rId4"/>
    <p:sldLayoutId id="2147495230" r:id="rId5"/>
    <p:sldLayoutId id="2147495231" r:id="rId6"/>
    <p:sldLayoutId id="2147495232" r:id="rId7"/>
    <p:sldLayoutId id="2147495233" r:id="rId8"/>
    <p:sldLayoutId id="2147495234" r:id="rId9"/>
    <p:sldLayoutId id="2147495235" r:id="rId10"/>
    <p:sldLayoutId id="214749523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7A4E66-26B6-441A-A12D-DD9B70DC09D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2014/9/23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2AFA7B-17DE-4208-A4C4-EE1062A7645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83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38" r:id="rId1"/>
    <p:sldLayoutId id="2147495239" r:id="rId2"/>
    <p:sldLayoutId id="2147495240" r:id="rId3"/>
    <p:sldLayoutId id="2147495241" r:id="rId4"/>
    <p:sldLayoutId id="2147495242" r:id="rId5"/>
    <p:sldLayoutId id="2147495243" r:id="rId6"/>
    <p:sldLayoutId id="2147495244" r:id="rId7"/>
    <p:sldLayoutId id="2147495245" r:id="rId8"/>
    <p:sldLayoutId id="2147495246" r:id="rId9"/>
    <p:sldLayoutId id="2147495247" r:id="rId10"/>
    <p:sldLayoutId id="21474952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838200"/>
            <a:ext cx="8813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3076" name="Picture 4" descr="BKカラーシンボルオンリ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12700" y="647700"/>
            <a:ext cx="9182100" cy="17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85" r:id="rId1"/>
    <p:sldLayoutId id="2147494586" r:id="rId2"/>
    <p:sldLayoutId id="2147494587" r:id="rId3"/>
    <p:sldLayoutId id="2147494588" r:id="rId4"/>
    <p:sldLayoutId id="2147494589" r:id="rId5"/>
    <p:sldLayoutId id="2147494590" r:id="rId6"/>
    <p:sldLayoutId id="2147494591" r:id="rId7"/>
    <p:sldLayoutId id="2147494592" r:id="rId8"/>
    <p:sldLayoutId id="2147494593" r:id="rId9"/>
    <p:sldLayoutId id="2147494594" r:id="rId10"/>
    <p:sldLayoutId id="21474945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FF4E93-6175-4974-BE10-E23BE3BDFB54}" type="slidenum">
              <a:rPr lang="en-US" altLang="ja-JP" smtClean="0">
                <a:solidFill>
                  <a:srgbClr val="000000"/>
                </a:solidFill>
                <a:ea typeface="ＭＳ Ｐゴシック" charset="-128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6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50" r:id="rId1"/>
    <p:sldLayoutId id="2147495251" r:id="rId2"/>
    <p:sldLayoutId id="2147495252" r:id="rId3"/>
    <p:sldLayoutId id="2147495253" r:id="rId4"/>
    <p:sldLayoutId id="2147495254" r:id="rId5"/>
    <p:sldLayoutId id="2147495255" r:id="rId6"/>
    <p:sldLayoutId id="2147495256" r:id="rId7"/>
    <p:sldLayoutId id="2147495257" r:id="rId8"/>
    <p:sldLayoutId id="2147495258" r:id="rId9"/>
    <p:sldLayoutId id="2147495259" r:id="rId10"/>
    <p:sldLayoutId id="21474952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55A15B-FEDE-44A9-8D86-E659400BA4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18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62" r:id="rId1"/>
    <p:sldLayoutId id="2147495263" r:id="rId2"/>
    <p:sldLayoutId id="2147495264" r:id="rId3"/>
    <p:sldLayoutId id="2147495265" r:id="rId4"/>
    <p:sldLayoutId id="2147495266" r:id="rId5"/>
    <p:sldLayoutId id="2147495267" r:id="rId6"/>
    <p:sldLayoutId id="2147495268" r:id="rId7"/>
    <p:sldLayoutId id="2147495269" r:id="rId8"/>
    <p:sldLayoutId id="2147495270" r:id="rId9"/>
    <p:sldLayoutId id="2147495271" r:id="rId10"/>
    <p:sldLayoutId id="21474952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64D3A9-54AB-42CE-96D2-BB5CE7714A1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7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88" r:id="rId1"/>
    <p:sldLayoutId id="2147495289" r:id="rId2"/>
    <p:sldLayoutId id="2147495290" r:id="rId3"/>
    <p:sldLayoutId id="2147495291" r:id="rId4"/>
    <p:sldLayoutId id="2147495292" r:id="rId5"/>
    <p:sldLayoutId id="2147495293" r:id="rId6"/>
    <p:sldLayoutId id="2147495294" r:id="rId7"/>
    <p:sldLayoutId id="2147495295" r:id="rId8"/>
    <p:sldLayoutId id="2147495296" r:id="rId9"/>
    <p:sldLayoutId id="2147495297" r:id="rId10"/>
    <p:sldLayoutId id="21474952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615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19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9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0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0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0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0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0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0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0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0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0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0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1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1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616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616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6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7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8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800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615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615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800" smtClean="0">
                <a:solidFill>
                  <a:srgbClr val="40458C"/>
                </a:solidFill>
              </a:endParaRPr>
            </a:p>
          </p:txBody>
        </p:sp>
        <p:grpSp>
          <p:nvGrpSpPr>
            <p:cNvPr id="615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615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15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615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117 w 43195"/>
                  <a:gd name="T1" fmla="*/ 0 h 43200"/>
                  <a:gd name="T2" fmla="*/ 0 w 43195"/>
                  <a:gd name="T3" fmla="*/ 122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800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614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1308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513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en-US" altLang="ja-JP">
              <a:solidFill>
                <a:srgbClr val="40458C"/>
              </a:solidFill>
            </a:endParaRPr>
          </a:p>
        </p:txBody>
      </p:sp>
      <p:sp>
        <p:nvSpPr>
          <p:cNvPr id="51309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793C68BF-B468-4036-A000-FA7E44CB851D}" type="slidenum">
              <a:rPr lang="en-US" altLang="ja-JP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22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12" r:id="rId1"/>
    <p:sldLayoutId id="2147495313" r:id="rId2"/>
    <p:sldLayoutId id="2147495314" r:id="rId3"/>
    <p:sldLayoutId id="2147495315" r:id="rId4"/>
    <p:sldLayoutId id="2147495316" r:id="rId5"/>
    <p:sldLayoutId id="2147495317" r:id="rId6"/>
    <p:sldLayoutId id="2147495318" r:id="rId7"/>
    <p:sldLayoutId id="2147495319" r:id="rId8"/>
    <p:sldLayoutId id="2147495320" r:id="rId9"/>
    <p:sldLayoutId id="2147495321" r:id="rId10"/>
    <p:sldLayoutId id="21474953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5D05D47-C5EE-4E8D-8512-995225B6B4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39" r:id="rId1"/>
    <p:sldLayoutId id="2147494740" r:id="rId2"/>
    <p:sldLayoutId id="2147494741" r:id="rId3"/>
    <p:sldLayoutId id="2147494742" r:id="rId4"/>
    <p:sldLayoutId id="2147494743" r:id="rId5"/>
    <p:sldLayoutId id="2147494744" r:id="rId6"/>
    <p:sldLayoutId id="2147494745" r:id="rId7"/>
    <p:sldLayoutId id="2147494746" r:id="rId8"/>
    <p:sldLayoutId id="2147494747" r:id="rId9"/>
    <p:sldLayoutId id="214749474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17C439B-2E29-4961-9665-D909DE6B73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49" r:id="rId1"/>
    <p:sldLayoutId id="2147494750" r:id="rId2"/>
    <p:sldLayoutId id="2147494751" r:id="rId3"/>
    <p:sldLayoutId id="2147494752" r:id="rId4"/>
    <p:sldLayoutId id="2147494753" r:id="rId5"/>
    <p:sldLayoutId id="2147494754" r:id="rId6"/>
    <p:sldLayoutId id="2147494755" r:id="rId7"/>
    <p:sldLayoutId id="2147494756" r:id="rId8"/>
    <p:sldLayoutId id="214749475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" pitchFamily="18" charset="0"/>
                <a:ea typeface="Osaka" pitchFamily="4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pitchFamily="18" charset="0"/>
                <a:ea typeface="Osaka" pitchFamily="41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itchFamily="18" charset="0"/>
                <a:ea typeface="Osaka" pitchFamily="41" charset="-128"/>
              </a:defRPr>
            </a:lvl1pPr>
          </a:lstStyle>
          <a:p>
            <a:pPr>
              <a:defRPr/>
            </a:pPr>
            <a:fld id="{2955BEAD-985F-41F5-A998-C45D1F3257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58" r:id="rId1"/>
    <p:sldLayoutId id="2147494759" r:id="rId2"/>
    <p:sldLayoutId id="2147494760" r:id="rId3"/>
    <p:sldLayoutId id="2147494761" r:id="rId4"/>
    <p:sldLayoutId id="2147494762" r:id="rId5"/>
    <p:sldLayoutId id="2147494763" r:id="rId6"/>
    <p:sldLayoutId id="2147494764" r:id="rId7"/>
    <p:sldLayoutId id="2147494765" r:id="rId8"/>
    <p:sldLayoutId id="2147494766" r:id="rId9"/>
    <p:sldLayoutId id="214749476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pitchFamily="4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pitchFamily="4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pitchFamily="4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pitchFamily="4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pitchFamily="4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pitchFamily="4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pitchFamily="4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pitchFamily="18" charset="0"/>
          <a:ea typeface="Osaka" pitchFamily="4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24075A-2959-45A4-BE88-DCCF0208E7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96" r:id="rId1"/>
    <p:sldLayoutId id="2147494597" r:id="rId2"/>
    <p:sldLayoutId id="2147494598" r:id="rId3"/>
    <p:sldLayoutId id="2147494599" r:id="rId4"/>
    <p:sldLayoutId id="2147494600" r:id="rId5"/>
    <p:sldLayoutId id="2147494601" r:id="rId6"/>
    <p:sldLayoutId id="2147494602" r:id="rId7"/>
    <p:sldLayoutId id="2147494603" r:id="rId8"/>
    <p:sldLayoutId id="2147494604" r:id="rId9"/>
    <p:sldLayoutId id="2147494605" r:id="rId10"/>
    <p:sldLayoutId id="21474946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100391-77AE-43AB-AA13-BF20CA87DA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68" r:id="rId1"/>
    <p:sldLayoutId id="2147494769" r:id="rId2"/>
    <p:sldLayoutId id="2147494770" r:id="rId3"/>
    <p:sldLayoutId id="2147494771" r:id="rId4"/>
    <p:sldLayoutId id="2147494772" r:id="rId5"/>
    <p:sldLayoutId id="2147494773" r:id="rId6"/>
    <p:sldLayoutId id="2147494774" r:id="rId7"/>
    <p:sldLayoutId id="2147494775" r:id="rId8"/>
    <p:sldLayoutId id="2147494776" r:id="rId9"/>
    <p:sldLayoutId id="2147494777" r:id="rId10"/>
    <p:sldLayoutId id="2147494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40F764-BA7B-4BCE-81BD-F765743288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79" r:id="rId1"/>
    <p:sldLayoutId id="2147494780" r:id="rId2"/>
    <p:sldLayoutId id="2147494781" r:id="rId3"/>
    <p:sldLayoutId id="2147494782" r:id="rId4"/>
    <p:sldLayoutId id="2147494783" r:id="rId5"/>
    <p:sldLayoutId id="2147494784" r:id="rId6"/>
    <p:sldLayoutId id="2147494785" r:id="rId7"/>
    <p:sldLayoutId id="2147494786" r:id="rId8"/>
    <p:sldLayoutId id="2147494787" r:id="rId9"/>
    <p:sldLayoutId id="2147494788" r:id="rId10"/>
    <p:sldLayoutId id="21474947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8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91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753126" y="2133600"/>
            <a:ext cx="76822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4000" dirty="0" smtClean="0"/>
              <a:t>Emergence of Exotic Phenomena in </a:t>
            </a:r>
          </a:p>
          <a:p>
            <a:pPr algn="ctr" eaLnBrk="1" hangingPunct="1"/>
            <a:r>
              <a:rPr lang="en-US" altLang="ja-JP" sz="4000" dirty="0" smtClean="0"/>
              <a:t>Unstable Nuclei </a:t>
            </a:r>
          </a:p>
          <a:p>
            <a:pPr algn="ctr" eaLnBrk="1" hangingPunct="1"/>
            <a:r>
              <a:rPr lang="en-US" altLang="ja-JP" sz="4000" dirty="0" smtClean="0"/>
              <a:t>–how to observe them-</a:t>
            </a:r>
            <a:endParaRPr lang="en-US" altLang="ja-JP" sz="4000" dirty="0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670050" y="5589588"/>
            <a:ext cx="5713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/>
              <a:t>H. Sakurai </a:t>
            </a:r>
          </a:p>
          <a:p>
            <a:pPr algn="ctr" eaLnBrk="1" hangingPunct="1"/>
            <a:r>
              <a:rPr lang="en-US" altLang="ja-JP" sz="2000" dirty="0"/>
              <a:t>RIKEN </a:t>
            </a:r>
            <a:r>
              <a:rPr lang="en-US" altLang="ja-JP" sz="2000" dirty="0" err="1"/>
              <a:t>Nishina</a:t>
            </a:r>
            <a:r>
              <a:rPr lang="en-US" altLang="ja-JP" sz="2000" dirty="0"/>
              <a:t> Center/</a:t>
            </a:r>
            <a:r>
              <a:rPr lang="en-US" altLang="ja-JP" sz="2000" dirty="0" err="1"/>
              <a:t>Dept</a:t>
            </a:r>
            <a:r>
              <a:rPr lang="en-US" altLang="ja-JP" sz="2000" dirty="0"/>
              <a:t> of Phys., Univ. of Tokyo</a:t>
            </a:r>
          </a:p>
        </p:txBody>
      </p:sp>
      <p:pic>
        <p:nvPicPr>
          <p:cNvPr id="113668" name="Picture 4" descr="カラー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428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8993" y="1628800"/>
            <a:ext cx="9089511" cy="5351487"/>
            <a:chOff x="18993" y="980728"/>
            <a:chExt cx="9089511" cy="5351487"/>
          </a:xfrm>
        </p:grpSpPr>
        <p:pic>
          <p:nvPicPr>
            <p:cNvPr id="4249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3" y="980728"/>
              <a:ext cx="9089511" cy="535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18993" y="980728"/>
              <a:ext cx="4480999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rgbClr val="FFFFFF"/>
                  </a:solidFill>
                </a:rPr>
                <a:t>A</a:t>
              </a:r>
              <a:endParaRPr lang="ja-JP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角丸四角形 6"/>
          <p:cNvSpPr/>
          <p:nvPr/>
        </p:nvSpPr>
        <p:spPr>
          <a:xfrm>
            <a:off x="5256316" y="3595911"/>
            <a:ext cx="115188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444208" y="3316263"/>
            <a:ext cx="105594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948264" y="4892055"/>
            <a:ext cx="105594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100664" y="5756151"/>
            <a:ext cx="1503784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8908" y="5747767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spectrometer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8993" y="980728"/>
            <a:ext cx="901750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51520" y="237927"/>
            <a:ext cx="342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RI Beam Factory</a:t>
            </a:r>
            <a:endParaRPr lang="ja-JP" altLang="en-US" sz="3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19369" y="3321075"/>
            <a:ext cx="12891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rgbClr val="000000"/>
                </a:solidFill>
              </a:rPr>
              <a:t>e+RI</a:t>
            </a:r>
            <a:r>
              <a:rPr lang="en-US" altLang="ja-JP" sz="1400" dirty="0" smtClean="0">
                <a:solidFill>
                  <a:srgbClr val="000000"/>
                </a:solidFill>
              </a:rPr>
              <a:t> scattering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63936" y="4099967"/>
            <a:ext cx="5453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mass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56316" y="4152230"/>
            <a:ext cx="1043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Gas-catcher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884368" y="3811935"/>
            <a:ext cx="1224136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668344" y="2961035"/>
            <a:ext cx="828092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436096" y="4538427"/>
            <a:ext cx="972108" cy="36004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628" y="1046390"/>
            <a:ext cx="38731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5 cyclotrons + 2 </a:t>
            </a:r>
            <a:r>
              <a:rPr lang="en-US" altLang="ja-JP" dirty="0" err="1" smtClean="0">
                <a:solidFill>
                  <a:srgbClr val="000000"/>
                </a:solidFill>
              </a:rPr>
              <a:t>linac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3 inflight separators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All of experimental devices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coupled with </a:t>
            </a:r>
            <a:r>
              <a:rPr lang="en-US" altLang="ja-JP" dirty="0" err="1" smtClean="0">
                <a:solidFill>
                  <a:srgbClr val="000000"/>
                </a:solidFill>
              </a:rPr>
              <a:t>BigRIPS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000000"/>
                </a:solidFill>
              </a:rPr>
              <a:t>h</a:t>
            </a:r>
            <a:r>
              <a:rPr lang="en-US" altLang="ja-JP" dirty="0" smtClean="0">
                <a:solidFill>
                  <a:srgbClr val="000000"/>
                </a:solidFill>
              </a:rPr>
              <a:t>ave been completed in FY13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40152" y="2977207"/>
            <a:ext cx="137563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</a:rPr>
              <a:t>l</a:t>
            </a:r>
            <a:r>
              <a:rPr lang="en-US" altLang="ja-JP" sz="1400" dirty="0" smtClean="0">
                <a:solidFill>
                  <a:srgbClr val="000000"/>
                </a:solidFill>
              </a:rPr>
              <a:t>arge acceptance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15538" y="3283495"/>
            <a:ext cx="13051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long flight-path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08067" y="5353471"/>
            <a:ext cx="13564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high resolution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162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496300" cy="762000"/>
          </a:xfrm>
        </p:spPr>
        <p:txBody>
          <a:bodyPr/>
          <a:lstStyle/>
          <a:p>
            <a:pPr eaLnBrk="1" hangingPunct="1"/>
            <a:r>
              <a:rPr lang="en-US" altLang="ja-JP" sz="3200" smtClean="0">
                <a:latin typeface="HGS創英角ﾎﾟｯﾌﾟ体" pitchFamily="50" charset="-128"/>
                <a:ea typeface="HGS創英角ﾎﾟｯﾌﾟ体" pitchFamily="50" charset="-128"/>
              </a:rPr>
              <a:t>Effective Probes in RIBF:  Direct Reactions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3614737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97200"/>
            <a:ext cx="3671887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1979613" y="3141663"/>
            <a:ext cx="1587" cy="31797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 sz="2800" smtClean="0">
              <a:solidFill>
                <a:srgbClr val="40458C"/>
              </a:solidFill>
            </a:endParaRP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V="1">
            <a:off x="2555875" y="3141663"/>
            <a:ext cx="1588" cy="31797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 sz="2800" smtClean="0">
              <a:solidFill>
                <a:srgbClr val="40458C"/>
              </a:solidFill>
            </a:endParaRPr>
          </a:p>
        </p:txBody>
      </p:sp>
      <p:sp>
        <p:nvSpPr>
          <p:cNvPr id="86023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80400" cy="1584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3000" smtClean="0"/>
              <a:t>Int. E Direct reactions (150-400 A MeV)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600" smtClean="0"/>
              <a:t>Weak Distortion :Minimal central force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600" smtClean="0"/>
              <a:t>Effective Interaction : </a:t>
            </a:r>
            <a:r>
              <a:rPr lang="en-US" altLang="ja-JP" sz="2600" smtClean="0">
                <a:solidFill>
                  <a:srgbClr val="FF3300"/>
                </a:solidFill>
              </a:rPr>
              <a:t>Spin-Isospin modes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5706126" y="3141663"/>
            <a:ext cx="18002" cy="6473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292080" y="2780928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RIBF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36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テキスト ボックス 1"/>
          <p:cNvSpPr txBox="1">
            <a:spLocks noChangeArrowheads="1"/>
          </p:cNvSpPr>
          <p:nvPr/>
        </p:nvSpPr>
        <p:spPr bwMode="auto">
          <a:xfrm>
            <a:off x="251520" y="2420888"/>
            <a:ext cx="8580216" cy="8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4800" dirty="0" smtClean="0">
                <a:solidFill>
                  <a:srgbClr val="000000"/>
                </a:solidFill>
              </a:rPr>
              <a:t>Shell </a:t>
            </a:r>
            <a:r>
              <a:rPr lang="en-US" altLang="ja-JP" sz="4800" dirty="0">
                <a:solidFill>
                  <a:srgbClr val="000000"/>
                </a:solidFill>
              </a:rPr>
              <a:t>e</a:t>
            </a:r>
            <a:r>
              <a:rPr lang="en-US" altLang="ja-JP" sz="4800" dirty="0" smtClean="0">
                <a:solidFill>
                  <a:srgbClr val="000000"/>
                </a:solidFill>
              </a:rPr>
              <a:t>volution and r-process path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35696" y="3573016"/>
            <a:ext cx="56316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In-beam gamma spectroscopy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    light mass region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    medium-heavy mass region along magic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Decay spectroscopy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    medium-heavy mass region 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Grp="1" noChangeArrowheads="1"/>
          </p:cNvSpPr>
          <p:nvPr>
            <p:ph type="title"/>
          </p:nvPr>
        </p:nvSpPr>
        <p:spPr>
          <a:xfrm>
            <a:off x="2247900" y="0"/>
            <a:ext cx="4648200" cy="457200"/>
          </a:xfrm>
        </p:spPr>
        <p:txBody>
          <a:bodyPr/>
          <a:lstStyle/>
          <a:p>
            <a:r>
              <a:rPr lang="en-US" altLang="ja-JP" sz="3200"/>
              <a:t>Nuclear Collective Motion</a:t>
            </a: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28800"/>
            <a:ext cx="549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755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828800"/>
            <a:ext cx="755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4211638" y="1905000"/>
            <a:ext cx="379412" cy="333375"/>
          </a:xfrm>
          <a:prstGeom prst="leftRightArrow">
            <a:avLst>
              <a:gd name="adj1" fmla="val 50000"/>
              <a:gd name="adj2" fmla="val 2276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2187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49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5867400" y="138747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smtClean="0">
                <a:solidFill>
                  <a:srgbClr val="000000"/>
                </a:solidFill>
                <a:ea typeface="ＭＳ Ｐゴシック" charset="-128"/>
              </a:rPr>
              <a:t>deformed nuclei</a:t>
            </a:r>
          </a:p>
        </p:txBody>
      </p:sp>
      <p:sp>
        <p:nvSpPr>
          <p:cNvPr id="121907" name="Text Box 51"/>
          <p:cNvSpPr txBox="1">
            <a:spLocks noChangeArrowheads="1"/>
          </p:cNvSpPr>
          <p:nvPr/>
        </p:nvSpPr>
        <p:spPr bwMode="auto">
          <a:xfrm>
            <a:off x="3624263" y="1371600"/>
            <a:ext cx="189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surface vibration</a:t>
            </a:r>
          </a:p>
        </p:txBody>
      </p:sp>
      <p:sp>
        <p:nvSpPr>
          <p:cNvPr id="121911" name="Text Box 55"/>
          <p:cNvSpPr txBox="1">
            <a:spLocks noChangeArrowheads="1"/>
          </p:cNvSpPr>
          <p:nvPr/>
        </p:nvSpPr>
        <p:spPr bwMode="auto">
          <a:xfrm>
            <a:off x="1219200" y="1371600"/>
            <a:ext cx="178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spherical nuclei</a:t>
            </a:r>
          </a:p>
        </p:txBody>
      </p:sp>
      <p:sp>
        <p:nvSpPr>
          <p:cNvPr id="121915" name="Text Box 59"/>
          <p:cNvSpPr txBox="1">
            <a:spLocks noChangeArrowheads="1"/>
          </p:cNvSpPr>
          <p:nvPr/>
        </p:nvSpPr>
        <p:spPr bwMode="auto">
          <a:xfrm>
            <a:off x="1447800" y="533400"/>
            <a:ext cx="13827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closed shell</a:t>
            </a:r>
          </a:p>
        </p:txBody>
      </p:sp>
      <p:sp>
        <p:nvSpPr>
          <p:cNvPr id="121916" name="Text Box 60"/>
          <p:cNvSpPr txBox="1">
            <a:spLocks noChangeArrowheads="1"/>
          </p:cNvSpPr>
          <p:nvPr/>
        </p:nvSpPr>
        <p:spPr bwMode="auto">
          <a:xfrm>
            <a:off x="6019800" y="533400"/>
            <a:ext cx="1228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open shell</a:t>
            </a:r>
          </a:p>
        </p:txBody>
      </p:sp>
      <p:sp>
        <p:nvSpPr>
          <p:cNvPr id="121917" name="Line 61"/>
          <p:cNvSpPr>
            <a:spLocks noChangeShapeType="1"/>
          </p:cNvSpPr>
          <p:nvPr/>
        </p:nvSpPr>
        <p:spPr bwMode="auto">
          <a:xfrm>
            <a:off x="3048000" y="7620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21919" name="Line 63"/>
          <p:cNvSpPr>
            <a:spLocks noChangeShapeType="1"/>
          </p:cNvSpPr>
          <p:nvPr/>
        </p:nvSpPr>
        <p:spPr bwMode="auto">
          <a:xfrm>
            <a:off x="2682875" y="2971800"/>
            <a:ext cx="3776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21918" name="Text Box 62"/>
          <p:cNvSpPr txBox="1">
            <a:spLocks noChangeArrowheads="1"/>
          </p:cNvSpPr>
          <p:nvPr/>
        </p:nvSpPr>
        <p:spPr bwMode="auto">
          <a:xfrm>
            <a:off x="3216275" y="2514600"/>
            <a:ext cx="271145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Quadrupole </a:t>
            </a:r>
          </a:p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deformation parameter </a:t>
            </a:r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  <a:ea typeface="ＭＳ Ｐゴシック" charset="-128"/>
              </a:rPr>
              <a:t>b</a:t>
            </a:r>
          </a:p>
        </p:txBody>
      </p:sp>
      <p:sp>
        <p:nvSpPr>
          <p:cNvPr id="121920" name="Text Box 64"/>
          <p:cNvSpPr txBox="1">
            <a:spLocks noChangeArrowheads="1"/>
          </p:cNvSpPr>
          <p:nvPr/>
        </p:nvSpPr>
        <p:spPr bwMode="auto">
          <a:xfrm>
            <a:off x="1905000" y="2743200"/>
            <a:ext cx="69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  <a:ea typeface="ＭＳ Ｐゴシック" charset="-128"/>
              </a:rPr>
              <a:t>|b|</a:t>
            </a:r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~0</a:t>
            </a:r>
          </a:p>
        </p:txBody>
      </p:sp>
      <p:sp>
        <p:nvSpPr>
          <p:cNvPr id="121921" name="Text Box 65"/>
          <p:cNvSpPr txBox="1">
            <a:spLocks noChangeArrowheads="1"/>
          </p:cNvSpPr>
          <p:nvPr/>
        </p:nvSpPr>
        <p:spPr bwMode="auto">
          <a:xfrm>
            <a:off x="6400800" y="2743200"/>
            <a:ext cx="99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  <a:ea typeface="ＭＳ Ｐゴシック" charset="-128"/>
              </a:rPr>
              <a:t>|b|</a:t>
            </a:r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 large</a:t>
            </a:r>
          </a:p>
        </p:txBody>
      </p:sp>
      <p:sp>
        <p:nvSpPr>
          <p:cNvPr id="121922" name="Text Box 66"/>
          <p:cNvSpPr txBox="1">
            <a:spLocks noChangeArrowheads="1"/>
          </p:cNvSpPr>
          <p:nvPr/>
        </p:nvSpPr>
        <p:spPr bwMode="auto">
          <a:xfrm>
            <a:off x="3508375" y="320040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smtClean="0">
                <a:solidFill>
                  <a:srgbClr val="000000"/>
                </a:solidFill>
                <a:ea typeface="ＭＳ Ｐゴシック" charset="-128"/>
              </a:rPr>
              <a:t>degree of collectivity</a:t>
            </a:r>
          </a:p>
        </p:txBody>
      </p:sp>
      <p:sp>
        <p:nvSpPr>
          <p:cNvPr id="121924" name="Line 68"/>
          <p:cNvSpPr>
            <a:spLocks noChangeShapeType="1"/>
          </p:cNvSpPr>
          <p:nvPr/>
        </p:nvSpPr>
        <p:spPr bwMode="auto">
          <a:xfrm>
            <a:off x="2474913" y="603567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21925" name="Line 69"/>
          <p:cNvSpPr>
            <a:spLocks noChangeShapeType="1"/>
          </p:cNvSpPr>
          <p:nvPr/>
        </p:nvSpPr>
        <p:spPr bwMode="auto">
          <a:xfrm>
            <a:off x="2474913" y="496887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21926" name="Line 70"/>
          <p:cNvSpPr>
            <a:spLocks noChangeShapeType="1"/>
          </p:cNvSpPr>
          <p:nvPr/>
        </p:nvSpPr>
        <p:spPr bwMode="auto">
          <a:xfrm>
            <a:off x="3084513" y="496887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21927" name="Text Box 71"/>
          <p:cNvSpPr txBox="1">
            <a:spLocks noChangeArrowheads="1"/>
          </p:cNvSpPr>
          <p:nvPr/>
        </p:nvSpPr>
        <p:spPr bwMode="auto">
          <a:xfrm>
            <a:off x="4953000" y="5715000"/>
            <a:ext cx="1408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FF3300"/>
                </a:solidFill>
                <a:ea typeface="ＭＳ Ｐゴシック" charset="-128"/>
              </a:rPr>
              <a:t>B(E2) ∝ </a:t>
            </a:r>
            <a:r>
              <a:rPr lang="en-US" altLang="ja-JP" sz="2000" smtClean="0">
                <a:solidFill>
                  <a:srgbClr val="FF3300"/>
                </a:solidFill>
                <a:latin typeface="Symbol" pitchFamily="18" charset="2"/>
                <a:ea typeface="ＭＳ Ｐゴシック" charset="-128"/>
              </a:rPr>
              <a:t>b</a:t>
            </a:r>
            <a:r>
              <a:rPr lang="en-US" altLang="ja-JP" sz="2000" baseline="30000" smtClean="0">
                <a:solidFill>
                  <a:srgbClr val="FF3300"/>
                </a:solidFill>
                <a:ea typeface="ＭＳ Ｐゴシック" charset="-128"/>
              </a:rPr>
              <a:t>2</a:t>
            </a:r>
          </a:p>
        </p:txBody>
      </p:sp>
      <p:sp>
        <p:nvSpPr>
          <p:cNvPr id="121928" name="Text Box 72"/>
          <p:cNvSpPr txBox="1">
            <a:spLocks noChangeArrowheads="1"/>
          </p:cNvSpPr>
          <p:nvPr/>
        </p:nvSpPr>
        <p:spPr bwMode="auto">
          <a:xfrm>
            <a:off x="3754438" y="5821363"/>
            <a:ext cx="40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0</a:t>
            </a:r>
            <a:r>
              <a:rPr lang="en-US" altLang="ja-JP" sz="2000" baseline="30000" smtClean="0">
                <a:solidFill>
                  <a:srgbClr val="000000"/>
                </a:solidFill>
                <a:ea typeface="ＭＳ Ｐゴシック" charset="-128"/>
              </a:rPr>
              <a:t>+</a:t>
            </a:r>
          </a:p>
        </p:txBody>
      </p:sp>
      <p:sp>
        <p:nvSpPr>
          <p:cNvPr id="121929" name="Text Box 73"/>
          <p:cNvSpPr txBox="1">
            <a:spLocks noChangeArrowheads="1"/>
          </p:cNvSpPr>
          <p:nvPr/>
        </p:nvSpPr>
        <p:spPr bwMode="auto">
          <a:xfrm>
            <a:off x="3770313" y="4740275"/>
            <a:ext cx="40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2</a:t>
            </a:r>
            <a:r>
              <a:rPr lang="en-US" altLang="ja-JP" sz="2000" baseline="30000" smtClean="0">
                <a:solidFill>
                  <a:srgbClr val="000000"/>
                </a:solidFill>
                <a:ea typeface="ＭＳ Ｐゴシック" charset="-128"/>
              </a:rPr>
              <a:t>+</a:t>
            </a:r>
          </a:p>
        </p:txBody>
      </p:sp>
      <p:sp>
        <p:nvSpPr>
          <p:cNvPr id="121930" name="Text Box 74"/>
          <p:cNvSpPr txBox="1">
            <a:spLocks noChangeArrowheads="1"/>
          </p:cNvSpPr>
          <p:nvPr/>
        </p:nvSpPr>
        <p:spPr bwMode="auto">
          <a:xfrm>
            <a:off x="1981200" y="4130675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Even-Even Nuclei</a:t>
            </a:r>
          </a:p>
        </p:txBody>
      </p:sp>
      <p:sp>
        <p:nvSpPr>
          <p:cNvPr id="121933" name="AutoShape 77"/>
          <p:cNvSpPr>
            <a:spLocks noChangeArrowheads="1"/>
          </p:cNvSpPr>
          <p:nvPr/>
        </p:nvSpPr>
        <p:spPr bwMode="auto">
          <a:xfrm>
            <a:off x="1828800" y="3825875"/>
            <a:ext cx="5715000" cy="2895600"/>
          </a:xfrm>
          <a:prstGeom prst="roundRect">
            <a:avLst>
              <a:gd name="adj" fmla="val 745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21931" name="Text Box 75"/>
          <p:cNvSpPr txBox="1">
            <a:spLocks noChangeArrowheads="1"/>
          </p:cNvSpPr>
          <p:nvPr/>
        </p:nvSpPr>
        <p:spPr bwMode="auto">
          <a:xfrm>
            <a:off x="2976563" y="3597275"/>
            <a:ext cx="31892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Quantum Liquid Drop Model</a:t>
            </a:r>
          </a:p>
        </p:txBody>
      </p:sp>
      <p:sp>
        <p:nvSpPr>
          <p:cNvPr id="121934" name="Text Box 78"/>
          <p:cNvSpPr txBox="1">
            <a:spLocks noChangeArrowheads="1"/>
          </p:cNvSpPr>
          <p:nvPr/>
        </p:nvSpPr>
        <p:spPr bwMode="auto">
          <a:xfrm>
            <a:off x="4876800" y="4572000"/>
            <a:ext cx="1592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FF3300"/>
                </a:solidFill>
                <a:ea typeface="ＭＳ Ｐゴシック" charset="-128"/>
              </a:rPr>
              <a:t>E(2</a:t>
            </a:r>
            <a:r>
              <a:rPr lang="en-US" altLang="ja-JP" sz="2000" baseline="30000" smtClean="0">
                <a:solidFill>
                  <a:srgbClr val="FF3300"/>
                </a:solidFill>
                <a:ea typeface="ＭＳ Ｐゴシック" charset="-128"/>
              </a:rPr>
              <a:t>+</a:t>
            </a:r>
            <a:r>
              <a:rPr lang="en-US" altLang="ja-JP" sz="2000" smtClean="0">
                <a:solidFill>
                  <a:srgbClr val="FF3300"/>
                </a:solidFill>
                <a:ea typeface="ＭＳ Ｐゴシック" charset="-128"/>
              </a:rPr>
              <a:t>) ∝ 1/</a:t>
            </a:r>
            <a:r>
              <a:rPr lang="en-US" altLang="ja-JP" sz="2000" smtClean="0">
                <a:solidFill>
                  <a:srgbClr val="FF3300"/>
                </a:solidFill>
                <a:latin typeface="Symbol" pitchFamily="18" charset="2"/>
                <a:ea typeface="ＭＳ Ｐゴシック" charset="-128"/>
              </a:rPr>
              <a:t>b</a:t>
            </a:r>
            <a:r>
              <a:rPr lang="en-US" altLang="ja-JP" sz="2000" baseline="30000" smtClean="0">
                <a:solidFill>
                  <a:srgbClr val="FF3300"/>
                </a:solidFill>
                <a:ea typeface="ＭＳ Ｐゴシック" charset="-128"/>
              </a:rPr>
              <a:t>2</a:t>
            </a:r>
            <a:r>
              <a:rPr lang="en-US" altLang="ja-JP" sz="2000" smtClean="0">
                <a:solidFill>
                  <a:srgbClr val="FF33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121935" name="Text Box 79"/>
          <p:cNvSpPr txBox="1">
            <a:spLocks noChangeArrowheads="1"/>
          </p:cNvSpPr>
          <p:nvPr/>
        </p:nvSpPr>
        <p:spPr bwMode="auto">
          <a:xfrm>
            <a:off x="4191000" y="4114800"/>
            <a:ext cx="335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Energy of the first excited state</a:t>
            </a:r>
          </a:p>
        </p:txBody>
      </p:sp>
      <p:sp>
        <p:nvSpPr>
          <p:cNvPr id="121936" name="Text Box 80"/>
          <p:cNvSpPr txBox="1">
            <a:spLocks noChangeArrowheads="1"/>
          </p:cNvSpPr>
          <p:nvPr/>
        </p:nvSpPr>
        <p:spPr bwMode="auto">
          <a:xfrm>
            <a:off x="4191000" y="4953000"/>
            <a:ext cx="2660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E2 transition probability</a:t>
            </a:r>
          </a:p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 between 2</a:t>
            </a:r>
            <a:r>
              <a:rPr lang="en-US" altLang="ja-JP" sz="2000" baseline="30000" smtClean="0">
                <a:solidFill>
                  <a:srgbClr val="000000"/>
                </a:solidFill>
                <a:ea typeface="ＭＳ Ｐゴシック" charset="-128"/>
              </a:rPr>
              <a:t>+</a:t>
            </a:r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 and 0</a:t>
            </a:r>
            <a:r>
              <a:rPr lang="en-US" altLang="ja-JP" sz="2000" baseline="30000" smtClean="0">
                <a:solidFill>
                  <a:srgbClr val="000000"/>
                </a:solidFill>
                <a:ea typeface="ＭＳ Ｐゴシック" charset="-128"/>
              </a:rPr>
              <a:t>+</a:t>
            </a:r>
          </a:p>
        </p:txBody>
      </p:sp>
      <p:sp>
        <p:nvSpPr>
          <p:cNvPr id="121937" name="Text Box 81"/>
          <p:cNvSpPr txBox="1">
            <a:spLocks noChangeArrowheads="1"/>
          </p:cNvSpPr>
          <p:nvPr/>
        </p:nvSpPr>
        <p:spPr bwMode="auto">
          <a:xfrm>
            <a:off x="2362200" y="5959475"/>
            <a:ext cx="1430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ground state</a:t>
            </a:r>
          </a:p>
        </p:txBody>
      </p:sp>
      <p:sp>
        <p:nvSpPr>
          <p:cNvPr id="121938" name="Text Box 82"/>
          <p:cNvSpPr txBox="1">
            <a:spLocks noChangeArrowheads="1"/>
          </p:cNvSpPr>
          <p:nvPr/>
        </p:nvSpPr>
        <p:spPr bwMode="auto">
          <a:xfrm>
            <a:off x="2133600" y="4587875"/>
            <a:ext cx="728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FF3300"/>
                </a:solidFill>
                <a:ea typeface="ＭＳ Ｐゴシック" charset="-128"/>
              </a:rPr>
              <a:t>E(2</a:t>
            </a:r>
            <a:r>
              <a:rPr lang="en-US" altLang="ja-JP" sz="2000" baseline="30000" smtClean="0">
                <a:solidFill>
                  <a:srgbClr val="FF3300"/>
                </a:solidFill>
                <a:ea typeface="ＭＳ Ｐゴシック" charset="-128"/>
              </a:rPr>
              <a:t>+</a:t>
            </a:r>
            <a:r>
              <a:rPr lang="en-US" altLang="ja-JP" sz="2000" smtClean="0">
                <a:solidFill>
                  <a:srgbClr val="FF3300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121939" name="Text Box 83"/>
          <p:cNvSpPr txBox="1">
            <a:spLocks noChangeArrowheads="1"/>
          </p:cNvSpPr>
          <p:nvPr/>
        </p:nvSpPr>
        <p:spPr bwMode="auto">
          <a:xfrm>
            <a:off x="2270125" y="5287963"/>
            <a:ext cx="80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FF3300"/>
                </a:solidFill>
                <a:ea typeface="ＭＳ Ｐゴシック" charset="-128"/>
              </a:rPr>
              <a:t>B(E2)</a:t>
            </a:r>
          </a:p>
        </p:txBody>
      </p:sp>
      <p:sp>
        <p:nvSpPr>
          <p:cNvPr id="121940" name="Text Box 84"/>
          <p:cNvSpPr txBox="1">
            <a:spLocks noChangeArrowheads="1"/>
          </p:cNvSpPr>
          <p:nvPr/>
        </p:nvSpPr>
        <p:spPr bwMode="auto">
          <a:xfrm>
            <a:off x="1219200" y="838200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ea typeface="ＭＳ Ｐゴシック" charset="-128"/>
              </a:rPr>
              <a:t>at magic number</a:t>
            </a:r>
          </a:p>
        </p:txBody>
      </p:sp>
      <p:sp>
        <p:nvSpPr>
          <p:cNvPr id="121941" name="Text Box 85"/>
          <p:cNvSpPr txBox="1">
            <a:spLocks noChangeArrowheads="1"/>
          </p:cNvSpPr>
          <p:nvPr/>
        </p:nvSpPr>
        <p:spPr bwMode="auto">
          <a:xfrm>
            <a:off x="4267200" y="6178550"/>
            <a:ext cx="193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FF3300"/>
                </a:solidFill>
                <a:ea typeface="ＭＳ Ｐゴシック" charset="-128"/>
              </a:rPr>
              <a:t>E(2</a:t>
            </a:r>
            <a:r>
              <a:rPr lang="en-US" altLang="ja-JP" sz="2000" baseline="30000" smtClean="0">
                <a:solidFill>
                  <a:srgbClr val="FF3300"/>
                </a:solidFill>
                <a:ea typeface="ＭＳ Ｐゴシック" charset="-128"/>
              </a:rPr>
              <a:t>+</a:t>
            </a:r>
            <a:r>
              <a:rPr lang="en-US" altLang="ja-JP" sz="2000" smtClean="0">
                <a:solidFill>
                  <a:srgbClr val="FF3300"/>
                </a:solidFill>
                <a:ea typeface="ＭＳ Ｐゴシック" charset="-128"/>
              </a:rPr>
              <a:t>) ∝ B(E2) </a:t>
            </a:r>
            <a:r>
              <a:rPr lang="en-US" altLang="ja-JP" sz="2000" baseline="30000" smtClean="0">
                <a:solidFill>
                  <a:srgbClr val="FF3300"/>
                </a:solidFill>
                <a:ea typeface="ＭＳ Ｐゴシック" charset="-128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xmlns="" val="39895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83815" y="1441455"/>
            <a:ext cx="982555" cy="21286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123679" y="3170244"/>
            <a:ext cx="3276388" cy="3547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591" y="1340768"/>
            <a:ext cx="6912818" cy="49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513275" y="1412776"/>
            <a:ext cx="1690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000" b="1" dirty="0">
                <a:solidFill>
                  <a:srgbClr val="FFFFFF"/>
                </a:solidFill>
              </a:rPr>
              <a:t>E(2</a:t>
            </a:r>
            <a:r>
              <a:rPr lang="en-US" altLang="ja-JP" sz="4000" b="1" baseline="30000" dirty="0">
                <a:solidFill>
                  <a:srgbClr val="FFFFFF"/>
                </a:solidFill>
              </a:rPr>
              <a:t>+</a:t>
            </a:r>
            <a:r>
              <a:rPr lang="en-US" altLang="ja-JP" sz="4000" b="1" dirty="0">
                <a:solidFill>
                  <a:srgbClr val="FFFFFF"/>
                </a:solidFill>
              </a:rPr>
              <a:t>)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51520" y="188640"/>
            <a:ext cx="822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Magicity</a:t>
            </a:r>
            <a:r>
              <a:rPr kumimoji="1" lang="en-US" altLang="ja-JP" sz="3200" dirty="0" smtClean="0"/>
              <a:t> and its loss through determining E(2+) </a:t>
            </a:r>
            <a:endParaRPr kumimoji="1" lang="ja-JP" altLang="en-US" sz="32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644008" y="1766719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699792" y="3212976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691680" y="4221088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979712" y="5157192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16200000">
            <a:off x="6156176" y="2348880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16200000">
            <a:off x="4427984" y="3645024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16200000">
            <a:off x="3203848" y="4509120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6200000">
            <a:off x="2339752" y="5157192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16200000">
            <a:off x="1979712" y="3861048"/>
            <a:ext cx="4320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979712" y="50851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8</a:t>
            </a:r>
            <a:endParaRPr kumimoji="1" lang="ja-JP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55776" y="49411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28</a:t>
            </a:r>
            <a:endParaRPr kumimoji="1" lang="ja-JP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91680" y="3429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20</a:t>
            </a:r>
            <a:endParaRPr kumimoji="1" lang="ja-JP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47664" y="41914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28</a:t>
            </a:r>
            <a:endParaRPr kumimoji="1" lang="ja-JP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35341" y="29673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50</a:t>
            </a:r>
            <a:endParaRPr kumimoji="1" lang="ja-JP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79557" y="15567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82</a:t>
            </a:r>
            <a:endParaRPr kumimoji="1" lang="ja-JP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67589" y="383143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82</a:t>
            </a:r>
            <a:endParaRPr kumimoji="1" lang="ja-JP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03848" y="46531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50</a:t>
            </a:r>
            <a:endParaRPr kumimoji="1" lang="ja-JP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55821" y="213285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126</a:t>
            </a:r>
            <a:endParaRPr kumimoji="1" lang="ja-JP" alt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0"/>
            <a:ext cx="4648200" cy="457200"/>
          </a:xfrm>
        </p:spPr>
        <p:txBody>
          <a:bodyPr/>
          <a:lstStyle/>
          <a:p>
            <a:r>
              <a:rPr lang="en-US" altLang="ja-JP" sz="3200"/>
              <a:t>Nuclear Collective Motion</a:t>
            </a:r>
          </a:p>
        </p:txBody>
      </p:sp>
      <p:graphicFrame>
        <p:nvGraphicFramePr>
          <p:cNvPr id="214050" name="Object 34"/>
          <p:cNvGraphicFramePr>
            <a:graphicFrameLocks noChangeAspect="1"/>
          </p:cNvGraphicFramePr>
          <p:nvPr/>
        </p:nvGraphicFramePr>
        <p:xfrm>
          <a:off x="1524000" y="3733800"/>
          <a:ext cx="6096000" cy="2006600"/>
        </p:xfrm>
        <a:graphic>
          <a:graphicData uri="http://schemas.openxmlformats.org/presentationml/2006/ole">
            <p:oleObj spid="_x0000_s422935" name="Drawing" r:id="rId3" imgW="9459000" imgH="2919240" progId="">
              <p:embed/>
            </p:oleObj>
          </a:graphicData>
        </a:graphic>
      </p:graphicFrame>
      <p:sp>
        <p:nvSpPr>
          <p:cNvPr id="214053" name="Text Box 37"/>
          <p:cNvSpPr txBox="1">
            <a:spLocks noChangeArrowheads="1"/>
          </p:cNvSpPr>
          <p:nvPr/>
        </p:nvSpPr>
        <p:spPr bwMode="auto">
          <a:xfrm>
            <a:off x="381000" y="5943600"/>
            <a:ext cx="134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3333CC"/>
                </a:solidFill>
                <a:latin typeface="Times New Roman"/>
                <a:ea typeface="ＭＳ Ｐゴシック"/>
              </a:rPr>
              <a:t>E(4</a:t>
            </a:r>
            <a:r>
              <a:rPr lang="en-US" altLang="ja-JP" sz="2000" baseline="30000" smtClean="0">
                <a:solidFill>
                  <a:srgbClr val="3333CC"/>
                </a:solidFill>
                <a:latin typeface="Times New Roman"/>
                <a:ea typeface="ＭＳ Ｐゴシック"/>
              </a:rPr>
              <a:t>+</a:t>
            </a:r>
            <a:r>
              <a:rPr lang="en-US" altLang="ja-JP" sz="2000" smtClean="0">
                <a:solidFill>
                  <a:srgbClr val="3333CC"/>
                </a:solidFill>
                <a:latin typeface="Times New Roman"/>
                <a:ea typeface="ＭＳ Ｐゴシック"/>
              </a:rPr>
              <a:t>)/E(2</a:t>
            </a:r>
            <a:r>
              <a:rPr lang="en-US" altLang="ja-JP" sz="2000" baseline="30000" smtClean="0">
                <a:solidFill>
                  <a:srgbClr val="3333CC"/>
                </a:solidFill>
                <a:latin typeface="Times New Roman"/>
                <a:ea typeface="ＭＳ Ｐゴシック"/>
              </a:rPr>
              <a:t>+</a:t>
            </a:r>
            <a:r>
              <a:rPr lang="en-US" altLang="ja-JP" sz="2000" smtClean="0">
                <a:solidFill>
                  <a:srgbClr val="3333CC"/>
                </a:solidFill>
                <a:latin typeface="Times New Roman"/>
                <a:ea typeface="ＭＳ Ｐゴシック"/>
              </a:rPr>
              <a:t>)</a:t>
            </a:r>
          </a:p>
        </p:txBody>
      </p:sp>
      <p:sp>
        <p:nvSpPr>
          <p:cNvPr id="214054" name="Text Box 38"/>
          <p:cNvSpPr txBox="1">
            <a:spLocks noChangeArrowheads="1"/>
          </p:cNvSpPr>
          <p:nvPr/>
        </p:nvSpPr>
        <p:spPr bwMode="auto">
          <a:xfrm>
            <a:off x="1981200" y="5943600"/>
            <a:ext cx="712788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~ 1.8</a:t>
            </a:r>
          </a:p>
        </p:txBody>
      </p:sp>
      <p:sp>
        <p:nvSpPr>
          <p:cNvPr id="214055" name="Text Box 39"/>
          <p:cNvSpPr txBox="1">
            <a:spLocks noChangeArrowheads="1"/>
          </p:cNvSpPr>
          <p:nvPr/>
        </p:nvSpPr>
        <p:spPr bwMode="auto">
          <a:xfrm>
            <a:off x="4295775" y="5943600"/>
            <a:ext cx="712788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~ 2.2</a:t>
            </a:r>
          </a:p>
        </p:txBody>
      </p:sp>
      <p:sp>
        <p:nvSpPr>
          <p:cNvPr id="214056" name="Text Box 40"/>
          <p:cNvSpPr txBox="1">
            <a:spLocks noChangeArrowheads="1"/>
          </p:cNvSpPr>
          <p:nvPr/>
        </p:nvSpPr>
        <p:spPr bwMode="auto">
          <a:xfrm>
            <a:off x="6477000" y="5943600"/>
            <a:ext cx="712788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~ 3.3</a:t>
            </a:r>
          </a:p>
        </p:txBody>
      </p:sp>
      <p:pic>
        <p:nvPicPr>
          <p:cNvPr id="21405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28800"/>
            <a:ext cx="549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58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755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59" name="Picture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828800"/>
            <a:ext cx="7556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60" name="AutoShape 44"/>
          <p:cNvSpPr>
            <a:spLocks noChangeArrowheads="1"/>
          </p:cNvSpPr>
          <p:nvPr/>
        </p:nvSpPr>
        <p:spPr bwMode="auto">
          <a:xfrm>
            <a:off x="4211638" y="1905000"/>
            <a:ext cx="379412" cy="333375"/>
          </a:xfrm>
          <a:prstGeom prst="leftRightArrow">
            <a:avLst>
              <a:gd name="adj1" fmla="val 50000"/>
              <a:gd name="adj2" fmla="val 2276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000" smtClean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214061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49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62" name="Text Box 46"/>
          <p:cNvSpPr txBox="1">
            <a:spLocks noChangeArrowheads="1"/>
          </p:cNvSpPr>
          <p:nvPr/>
        </p:nvSpPr>
        <p:spPr bwMode="auto">
          <a:xfrm>
            <a:off x="5867400" y="138747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smtClean="0">
                <a:solidFill>
                  <a:srgbClr val="000000"/>
                </a:solidFill>
                <a:latin typeface="Times New Roman"/>
                <a:ea typeface="ＭＳ Ｐゴシック"/>
              </a:rPr>
              <a:t>deformed nuclei</a:t>
            </a:r>
          </a:p>
        </p:txBody>
      </p:sp>
      <p:sp>
        <p:nvSpPr>
          <p:cNvPr id="214063" name="Text Box 47"/>
          <p:cNvSpPr txBox="1">
            <a:spLocks noChangeArrowheads="1"/>
          </p:cNvSpPr>
          <p:nvPr/>
        </p:nvSpPr>
        <p:spPr bwMode="auto">
          <a:xfrm>
            <a:off x="3624263" y="1371600"/>
            <a:ext cx="1893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surface vibration</a:t>
            </a:r>
          </a:p>
        </p:txBody>
      </p:sp>
      <p:sp>
        <p:nvSpPr>
          <p:cNvPr id="214064" name="Text Box 48"/>
          <p:cNvSpPr txBox="1">
            <a:spLocks noChangeArrowheads="1"/>
          </p:cNvSpPr>
          <p:nvPr/>
        </p:nvSpPr>
        <p:spPr bwMode="auto">
          <a:xfrm>
            <a:off x="1219200" y="1371600"/>
            <a:ext cx="178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spherical nuclei</a:t>
            </a:r>
          </a:p>
        </p:txBody>
      </p:sp>
      <p:sp>
        <p:nvSpPr>
          <p:cNvPr id="214065" name="Text Box 49"/>
          <p:cNvSpPr txBox="1">
            <a:spLocks noChangeArrowheads="1"/>
          </p:cNvSpPr>
          <p:nvPr/>
        </p:nvSpPr>
        <p:spPr bwMode="auto">
          <a:xfrm>
            <a:off x="1447800" y="609600"/>
            <a:ext cx="13827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closed shell</a:t>
            </a:r>
          </a:p>
        </p:txBody>
      </p:sp>
      <p:sp>
        <p:nvSpPr>
          <p:cNvPr id="214066" name="Text Box 50"/>
          <p:cNvSpPr txBox="1">
            <a:spLocks noChangeArrowheads="1"/>
          </p:cNvSpPr>
          <p:nvPr/>
        </p:nvSpPr>
        <p:spPr bwMode="auto">
          <a:xfrm>
            <a:off x="6019800" y="609600"/>
            <a:ext cx="1228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open shell</a:t>
            </a:r>
          </a:p>
        </p:txBody>
      </p:sp>
      <p:sp>
        <p:nvSpPr>
          <p:cNvPr id="214067" name="Line 51"/>
          <p:cNvSpPr>
            <a:spLocks noChangeShapeType="1"/>
          </p:cNvSpPr>
          <p:nvPr/>
        </p:nvSpPr>
        <p:spPr bwMode="auto">
          <a:xfrm>
            <a:off x="3048000" y="8382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14068" name="Line 52"/>
          <p:cNvSpPr>
            <a:spLocks noChangeShapeType="1"/>
          </p:cNvSpPr>
          <p:nvPr/>
        </p:nvSpPr>
        <p:spPr bwMode="auto">
          <a:xfrm>
            <a:off x="2682875" y="2971800"/>
            <a:ext cx="3776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 smtClean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14069" name="Text Box 53"/>
          <p:cNvSpPr txBox="1">
            <a:spLocks noChangeArrowheads="1"/>
          </p:cNvSpPr>
          <p:nvPr/>
        </p:nvSpPr>
        <p:spPr bwMode="auto">
          <a:xfrm>
            <a:off x="3216275" y="2514600"/>
            <a:ext cx="271145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Quadrupole </a:t>
            </a:r>
          </a:p>
          <a:p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deformation parameter </a:t>
            </a:r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b</a:t>
            </a:r>
          </a:p>
        </p:txBody>
      </p:sp>
      <p:sp>
        <p:nvSpPr>
          <p:cNvPr id="214070" name="Text Box 54"/>
          <p:cNvSpPr txBox="1">
            <a:spLocks noChangeArrowheads="1"/>
          </p:cNvSpPr>
          <p:nvPr/>
        </p:nvSpPr>
        <p:spPr bwMode="auto">
          <a:xfrm>
            <a:off x="1905000" y="2743200"/>
            <a:ext cx="69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|b|</a:t>
            </a:r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~0</a:t>
            </a:r>
          </a:p>
        </p:txBody>
      </p:sp>
      <p:sp>
        <p:nvSpPr>
          <p:cNvPr id="214071" name="Text Box 55"/>
          <p:cNvSpPr txBox="1">
            <a:spLocks noChangeArrowheads="1"/>
          </p:cNvSpPr>
          <p:nvPr/>
        </p:nvSpPr>
        <p:spPr bwMode="auto">
          <a:xfrm>
            <a:off x="6400800" y="2743200"/>
            <a:ext cx="99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|b|</a:t>
            </a:r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 large</a:t>
            </a:r>
          </a:p>
        </p:txBody>
      </p:sp>
      <p:sp>
        <p:nvSpPr>
          <p:cNvPr id="214072" name="Text Box 56"/>
          <p:cNvSpPr txBox="1">
            <a:spLocks noChangeArrowheads="1"/>
          </p:cNvSpPr>
          <p:nvPr/>
        </p:nvSpPr>
        <p:spPr bwMode="auto">
          <a:xfrm>
            <a:off x="3508375" y="31384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smtClean="0">
                <a:solidFill>
                  <a:srgbClr val="000000"/>
                </a:solidFill>
                <a:latin typeface="Times New Roman"/>
                <a:ea typeface="ＭＳ Ｐゴシック"/>
              </a:rPr>
              <a:t>degree of collectivity</a:t>
            </a:r>
          </a:p>
        </p:txBody>
      </p:sp>
      <p:sp>
        <p:nvSpPr>
          <p:cNvPr id="214073" name="Text Box 57"/>
          <p:cNvSpPr txBox="1">
            <a:spLocks noChangeArrowheads="1"/>
          </p:cNvSpPr>
          <p:nvPr/>
        </p:nvSpPr>
        <p:spPr bwMode="auto">
          <a:xfrm>
            <a:off x="1219200" y="914400"/>
            <a:ext cx="188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0000"/>
                </a:solidFill>
                <a:latin typeface="Times New Roman"/>
                <a:ea typeface="ＭＳ Ｐゴシック"/>
              </a:rPr>
              <a:t>at magic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9315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960938"/>
            <a:ext cx="2795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89113"/>
            <a:ext cx="791845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正方形/長方形 93"/>
          <p:cNvSpPr>
            <a:spLocks noChangeArrowheads="1"/>
          </p:cNvSpPr>
          <p:nvPr/>
        </p:nvSpPr>
        <p:spPr bwMode="auto">
          <a:xfrm>
            <a:off x="395288" y="2552700"/>
            <a:ext cx="2760662" cy="5842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600">
                <a:solidFill>
                  <a:srgbClr val="000000"/>
                </a:solidFill>
              </a:rPr>
              <a:t>Ca-48</a:t>
            </a:r>
            <a:r>
              <a:rPr lang="ja-JP" altLang="en-US" sz="1600">
                <a:solidFill>
                  <a:srgbClr val="000000"/>
                </a:solidFill>
              </a:rPr>
              <a:t> </a:t>
            </a:r>
            <a:r>
              <a:rPr lang="en-US" altLang="ja-JP" sz="1600">
                <a:solidFill>
                  <a:srgbClr val="000000"/>
                </a:solidFill>
              </a:rPr>
              <a:t>Acceleration 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600">
                <a:solidFill>
                  <a:srgbClr val="000000"/>
                </a:solidFill>
              </a:rPr>
              <a:t>at Super-Conducting Cyclotron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183301" name="正方形/長方形 55"/>
          <p:cNvSpPr>
            <a:spLocks noChangeArrowheads="1"/>
          </p:cNvSpPr>
          <p:nvPr/>
        </p:nvSpPr>
        <p:spPr bwMode="auto">
          <a:xfrm>
            <a:off x="169863" y="4303713"/>
            <a:ext cx="97334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Ca-48  </a:t>
            </a:r>
            <a:r>
              <a:rPr lang="en-US" altLang="ja-JP" sz="1200" dirty="0" smtClean="0">
                <a:solidFill>
                  <a:srgbClr val="000000"/>
                </a:solidFill>
              </a:rPr>
              <a:t>beam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200" dirty="0" smtClean="0">
                <a:solidFill>
                  <a:srgbClr val="000000"/>
                </a:solidFill>
              </a:rPr>
              <a:t>345A MeV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1150938" y="4294188"/>
            <a:ext cx="419100" cy="638175"/>
          </a:xfrm>
          <a:custGeom>
            <a:avLst/>
            <a:gdLst>
              <a:gd name="connsiteX0" fmla="*/ 128209 w 418495"/>
              <a:gd name="connsiteY0" fmla="*/ 0 h 638628"/>
              <a:gd name="connsiteX1" fmla="*/ 12095 w 418495"/>
              <a:gd name="connsiteY1" fmla="*/ 290286 h 638628"/>
              <a:gd name="connsiteX2" fmla="*/ 55638 w 418495"/>
              <a:gd name="connsiteY2" fmla="*/ 522514 h 638628"/>
              <a:gd name="connsiteX3" fmla="*/ 244323 w 418495"/>
              <a:gd name="connsiteY3" fmla="*/ 595086 h 638628"/>
              <a:gd name="connsiteX4" fmla="*/ 418495 w 418495"/>
              <a:gd name="connsiteY4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95" h="638628">
                <a:moveTo>
                  <a:pt x="128209" y="0"/>
                </a:moveTo>
                <a:cubicBezTo>
                  <a:pt x="76199" y="101600"/>
                  <a:pt x="24190" y="203200"/>
                  <a:pt x="12095" y="290286"/>
                </a:cubicBezTo>
                <a:cubicBezTo>
                  <a:pt x="0" y="377372"/>
                  <a:pt x="16933" y="471714"/>
                  <a:pt x="55638" y="522514"/>
                </a:cubicBezTo>
                <a:cubicBezTo>
                  <a:pt x="94343" y="573314"/>
                  <a:pt x="183847" y="575734"/>
                  <a:pt x="244323" y="595086"/>
                </a:cubicBezTo>
                <a:cubicBezTo>
                  <a:pt x="304799" y="614438"/>
                  <a:pt x="361647" y="626533"/>
                  <a:pt x="418495" y="63862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cxnSp>
        <p:nvCxnSpPr>
          <p:cNvPr id="22" name="直線矢印コネクタ 21"/>
          <p:cNvCxnSpPr>
            <a:stCxn id="183304" idx="3"/>
          </p:cNvCxnSpPr>
          <p:nvPr/>
        </p:nvCxnSpPr>
        <p:spPr>
          <a:xfrm flipV="1">
            <a:off x="1674300" y="4989862"/>
            <a:ext cx="265625" cy="35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4" name="正方形/長方形 55"/>
          <p:cNvSpPr>
            <a:spLocks noChangeArrowheads="1"/>
          </p:cNvSpPr>
          <p:nvPr/>
        </p:nvSpPr>
        <p:spPr bwMode="auto">
          <a:xfrm>
            <a:off x="142876" y="5117654"/>
            <a:ext cx="153142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Be </a:t>
            </a:r>
            <a:r>
              <a:rPr lang="en-US" altLang="ja-JP" sz="1200" dirty="0" smtClean="0">
                <a:solidFill>
                  <a:srgbClr val="000000"/>
                </a:solidFill>
              </a:rPr>
              <a:t>production target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200" dirty="0" smtClean="0">
                <a:solidFill>
                  <a:srgbClr val="000000"/>
                </a:solidFill>
              </a:rPr>
              <a:t>fragmentation</a:t>
            </a:r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027238" y="3421063"/>
            <a:ext cx="3130550" cy="1589087"/>
          </a:xfrm>
          <a:custGeom>
            <a:avLst/>
            <a:gdLst>
              <a:gd name="connsiteX0" fmla="*/ 0 w 3130247"/>
              <a:gd name="connsiteY0" fmla="*/ 1572381 h 1589315"/>
              <a:gd name="connsiteX1" fmla="*/ 319314 w 3130247"/>
              <a:gd name="connsiteY1" fmla="*/ 1557867 h 1589315"/>
              <a:gd name="connsiteX2" fmla="*/ 957942 w 3130247"/>
              <a:gd name="connsiteY2" fmla="*/ 1383696 h 1589315"/>
              <a:gd name="connsiteX3" fmla="*/ 1727200 w 3130247"/>
              <a:gd name="connsiteY3" fmla="*/ 904724 h 1589315"/>
              <a:gd name="connsiteX4" fmla="*/ 1828800 w 3130247"/>
              <a:gd name="connsiteY4" fmla="*/ 585410 h 1589315"/>
              <a:gd name="connsiteX5" fmla="*/ 2191657 w 3130247"/>
              <a:gd name="connsiteY5" fmla="*/ 396724 h 1589315"/>
              <a:gd name="connsiteX6" fmla="*/ 2438400 w 3130247"/>
              <a:gd name="connsiteY6" fmla="*/ 324153 h 1589315"/>
              <a:gd name="connsiteX7" fmla="*/ 2801257 w 3130247"/>
              <a:gd name="connsiteY7" fmla="*/ 208038 h 1589315"/>
              <a:gd name="connsiteX8" fmla="*/ 3077028 w 3130247"/>
              <a:gd name="connsiteY8" fmla="*/ 33867 h 1589315"/>
              <a:gd name="connsiteX9" fmla="*/ 3120571 w 3130247"/>
              <a:gd name="connsiteY9" fmla="*/ 4838 h 158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0247" h="1589315">
                <a:moveTo>
                  <a:pt x="0" y="1572381"/>
                </a:moveTo>
                <a:cubicBezTo>
                  <a:pt x="79828" y="1580848"/>
                  <a:pt x="159657" y="1589315"/>
                  <a:pt x="319314" y="1557867"/>
                </a:cubicBezTo>
                <a:cubicBezTo>
                  <a:pt x="478971" y="1526419"/>
                  <a:pt x="723294" y="1492553"/>
                  <a:pt x="957942" y="1383696"/>
                </a:cubicBezTo>
                <a:cubicBezTo>
                  <a:pt x="1192590" y="1274839"/>
                  <a:pt x="1582057" y="1037772"/>
                  <a:pt x="1727200" y="904724"/>
                </a:cubicBezTo>
                <a:cubicBezTo>
                  <a:pt x="1872343" y="771676"/>
                  <a:pt x="1751391" y="670077"/>
                  <a:pt x="1828800" y="585410"/>
                </a:cubicBezTo>
                <a:cubicBezTo>
                  <a:pt x="1906209" y="500743"/>
                  <a:pt x="2090057" y="440267"/>
                  <a:pt x="2191657" y="396724"/>
                </a:cubicBezTo>
                <a:cubicBezTo>
                  <a:pt x="2293257" y="353181"/>
                  <a:pt x="2336800" y="355601"/>
                  <a:pt x="2438400" y="324153"/>
                </a:cubicBezTo>
                <a:cubicBezTo>
                  <a:pt x="2540000" y="292705"/>
                  <a:pt x="2694819" y="256419"/>
                  <a:pt x="2801257" y="208038"/>
                </a:cubicBezTo>
                <a:cubicBezTo>
                  <a:pt x="2907695" y="159657"/>
                  <a:pt x="3023809" y="67734"/>
                  <a:pt x="3077028" y="33867"/>
                </a:cubicBezTo>
                <a:cubicBezTo>
                  <a:pt x="3130247" y="0"/>
                  <a:pt x="3125409" y="2419"/>
                  <a:pt x="3120571" y="4838"/>
                </a:cubicBezTo>
              </a:path>
            </a:pathLst>
          </a:custGeom>
          <a:ln w="28575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292725" y="3035300"/>
            <a:ext cx="142875" cy="1428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183307" name="正方形/長方形 84"/>
          <p:cNvSpPr>
            <a:spLocks noChangeArrowheads="1"/>
          </p:cNvSpPr>
          <p:nvPr/>
        </p:nvSpPr>
        <p:spPr bwMode="auto">
          <a:xfrm rot="-1935637">
            <a:off x="2765425" y="4291013"/>
            <a:ext cx="2573338" cy="584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latin typeface="ＭＳ Ｐゴシック" pitchFamily="50" charset="-128"/>
              </a:rPr>
              <a:t>To deliver intense RI beams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latin typeface="ＭＳ Ｐゴシック" pitchFamily="50" charset="-128"/>
              </a:rPr>
              <a:t>PID for RI beams</a:t>
            </a:r>
          </a:p>
        </p:txBody>
      </p:sp>
      <p:sp>
        <p:nvSpPr>
          <p:cNvPr id="183308" name="テキスト ボックス 28"/>
          <p:cNvSpPr txBox="1">
            <a:spLocks noChangeArrowheads="1"/>
          </p:cNvSpPr>
          <p:nvPr/>
        </p:nvSpPr>
        <p:spPr bwMode="auto">
          <a:xfrm>
            <a:off x="107950" y="44450"/>
            <a:ext cx="5921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itchFamily="34" charset="0"/>
              </a:rPr>
              <a:t>Spectroscopy via reactions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itchFamily="34" charset="0"/>
              </a:rPr>
              <a:t>  in the case of in-beam gamma</a:t>
            </a:r>
          </a:p>
        </p:txBody>
      </p:sp>
      <p:sp>
        <p:nvSpPr>
          <p:cNvPr id="23" name="フリーフォーム 22"/>
          <p:cNvSpPr/>
          <p:nvPr/>
        </p:nvSpPr>
        <p:spPr>
          <a:xfrm>
            <a:off x="5241925" y="2066925"/>
            <a:ext cx="554038" cy="857250"/>
          </a:xfrm>
          <a:custGeom>
            <a:avLst/>
            <a:gdLst>
              <a:gd name="connsiteX0" fmla="*/ 0 w 478972"/>
              <a:gd name="connsiteY0" fmla="*/ 798286 h 798286"/>
              <a:gd name="connsiteX1" fmla="*/ 203200 w 478972"/>
              <a:gd name="connsiteY1" fmla="*/ 682172 h 798286"/>
              <a:gd name="connsiteX2" fmla="*/ 217714 w 478972"/>
              <a:gd name="connsiteY2" fmla="*/ 261258 h 798286"/>
              <a:gd name="connsiteX3" fmla="*/ 319314 w 478972"/>
              <a:gd name="connsiteY3" fmla="*/ 58058 h 798286"/>
              <a:gd name="connsiteX4" fmla="*/ 478972 w 478972"/>
              <a:gd name="connsiteY4" fmla="*/ 0 h 798286"/>
              <a:gd name="connsiteX5" fmla="*/ 478972 w 478972"/>
              <a:gd name="connsiteY5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72" h="798286">
                <a:moveTo>
                  <a:pt x="0" y="798286"/>
                </a:moveTo>
                <a:cubicBezTo>
                  <a:pt x="83457" y="784981"/>
                  <a:pt x="166914" y="771677"/>
                  <a:pt x="203200" y="682172"/>
                </a:cubicBezTo>
                <a:cubicBezTo>
                  <a:pt x="239486" y="592667"/>
                  <a:pt x="198362" y="365277"/>
                  <a:pt x="217714" y="261258"/>
                </a:cubicBezTo>
                <a:cubicBezTo>
                  <a:pt x="237066" y="157239"/>
                  <a:pt x="275771" y="101601"/>
                  <a:pt x="319314" y="58058"/>
                </a:cubicBezTo>
                <a:cubicBezTo>
                  <a:pt x="362857" y="14515"/>
                  <a:pt x="478972" y="0"/>
                  <a:pt x="478972" y="0"/>
                </a:cubicBezTo>
                <a:lnTo>
                  <a:pt x="478972" y="0"/>
                </a:ln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572000" y="2139950"/>
            <a:ext cx="669925" cy="8953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11" name="テキスト ボックス 7"/>
          <p:cNvSpPr txBox="1">
            <a:spLocks noChangeArrowheads="1"/>
          </p:cNvSpPr>
          <p:nvPr/>
        </p:nvSpPr>
        <p:spPr bwMode="auto">
          <a:xfrm>
            <a:off x="900113" y="1125538"/>
            <a:ext cx="3867150" cy="1016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Secondary </a:t>
            </a:r>
            <a:r>
              <a:rPr lang="en-US" altLang="ja-JP" sz="2000" dirty="0" smtClean="0">
                <a:solidFill>
                  <a:srgbClr val="000000"/>
                </a:solidFill>
              </a:rPr>
              <a:t>target: H</a:t>
            </a:r>
            <a:r>
              <a:rPr lang="en-US" altLang="ja-JP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ja-JP" sz="2000" dirty="0" smtClean="0">
                <a:solidFill>
                  <a:srgbClr val="000000"/>
                </a:solidFill>
              </a:rPr>
              <a:t>, C,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Pb</a:t>
            </a:r>
            <a:r>
              <a:rPr lang="en-US" altLang="ja-JP" sz="2000" dirty="0" smtClean="0">
                <a:solidFill>
                  <a:srgbClr val="000000"/>
                </a:solidFill>
              </a:rPr>
              <a:t>….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Gamma-detectors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  to measure de-excited gamma rays</a:t>
            </a:r>
          </a:p>
        </p:txBody>
      </p:sp>
      <p:pic>
        <p:nvPicPr>
          <p:cNvPr id="183312" name="Picture 3" descr="fig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125" y="2814638"/>
            <a:ext cx="15748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13" name="テキスト ボックス 11"/>
          <p:cNvSpPr txBox="1">
            <a:spLocks noChangeArrowheads="1"/>
          </p:cNvSpPr>
          <p:nvPr/>
        </p:nvSpPr>
        <p:spPr bwMode="auto">
          <a:xfrm>
            <a:off x="6156325" y="260350"/>
            <a:ext cx="2525713" cy="46196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PID at ZeroDegree</a:t>
            </a: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1833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125" y="811213"/>
            <a:ext cx="2928938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円/楕円 36"/>
          <p:cNvSpPr/>
          <p:nvPr/>
        </p:nvSpPr>
        <p:spPr bwMode="auto">
          <a:xfrm>
            <a:off x="8016875" y="1631950"/>
            <a:ext cx="285750" cy="5000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rgbClr val="FFFFFF"/>
              </a:solidFill>
            </a:endParaRPr>
          </a:p>
        </p:txBody>
      </p:sp>
      <p:pic>
        <p:nvPicPr>
          <p:cNvPr id="1833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0600" y="4479925"/>
            <a:ext cx="30734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-6810" y="6453336"/>
            <a:ext cx="3930738" cy="3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</a:rPr>
              <a:t>Doornenbal, </a:t>
            </a:r>
            <a:r>
              <a:rPr lang="en-US" altLang="ja-JP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Scheit</a:t>
            </a:r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</a:rPr>
              <a:t> et al.  PRL  103, 032501 (2009) </a:t>
            </a:r>
          </a:p>
        </p:txBody>
      </p:sp>
    </p:spTree>
    <p:extLst>
      <p:ext uri="{BB962C8B-B14F-4D97-AF65-F5344CB8AC3E}">
        <p14:creationId xmlns:p14="http://schemas.microsoft.com/office/powerpoint/2010/main" xmlns="" val="1826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89995" tIns="44998" rIns="89995" bIns="44998"/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Lucida Sans Unicode"/>
                <a:ea typeface="ＭＳ Ｐゴシック"/>
              </a:rPr>
              <a:t>2012/9/7</a:t>
            </a:r>
            <a:endParaRPr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89995" tIns="44998" rIns="89995" bIns="44998"/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Lucida Sans Unicode"/>
                <a:ea typeface="ＭＳ Ｐゴシック"/>
              </a:rPr>
              <a:t>-Tours 2012- Lenzkirch-Saig, Germany</a:t>
            </a:r>
            <a:endParaRPr sz="180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202" name="Table 3"/>
          <p:cNvGraphicFramePr/>
          <p:nvPr/>
        </p:nvGraphicFramePr>
        <p:xfrm>
          <a:off x="4744440" y="1650240"/>
          <a:ext cx="3991320" cy="4151897"/>
        </p:xfrm>
        <a:graphic>
          <a:graphicData uri="http://schemas.openxmlformats.org/drawingml/2006/table">
            <a:tbl>
              <a:tblPr/>
              <a:tblGrid>
                <a:gridCol w="1990080"/>
                <a:gridCol w="2001240"/>
              </a:tblGrid>
              <a:tr h="3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 Arrangement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 Hedgehog like</a:t>
                      </a:r>
                      <a:endParaRPr sz="1800"/>
                    </a:p>
                  </a:txBody>
                  <a:tcPr/>
                </a:tc>
              </a:tr>
              <a:tr h="39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 Size (cm3) </a:t>
                      </a:r>
                      <a:endParaRPr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4.5 x 8 x 16</a:t>
                      </a:r>
                      <a:endParaRPr sz="1800"/>
                    </a:p>
                  </a:txBody>
                  <a:tcPr/>
                </a:tc>
              </a:tr>
              <a:tr h="3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 # of Detectors</a:t>
                      </a:r>
                      <a:endParaRPr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160</a:t>
                      </a:r>
                      <a:endParaRPr sz="1800"/>
                    </a:p>
                  </a:txBody>
                  <a:tcPr/>
                </a:tc>
              </a:tr>
              <a:tr h="39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 Volume</a:t>
                      </a:r>
                      <a:endParaRPr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~ 90 liter</a:t>
                      </a:r>
                      <a:endParaRPr sz="1800"/>
                    </a:p>
                  </a:txBody>
                  <a:tcPr/>
                </a:tc>
              </a:tr>
              <a:tr h="3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 # of Layers</a:t>
                      </a:r>
                      <a:endParaRPr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16</a:t>
                      </a:r>
                      <a:endParaRPr sz="1800"/>
                    </a:p>
                  </a:txBody>
                  <a:tcPr/>
                </a:tc>
              </a:tr>
              <a:tr h="39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 Angular resolution</a:t>
                      </a:r>
                      <a:endParaRPr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latin typeface="Palatino Linotype"/>
                          <a:ea typeface="ＭＳ Ｐゴシック"/>
                        </a:rPr>
                        <a:t>~ 8 degree</a:t>
                      </a:r>
                      <a:endParaRPr sz="180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 Energy resolution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Symbol"/>
                          <a:ea typeface="ＭＳ Ｐゴシック"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~0.6)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Palatino Linotype"/>
                          <a:ea typeface="ＭＳ Ｐゴシック"/>
                        </a:rPr>
                        <a:t> 10% @ 1MeV</a:t>
                      </a:r>
                      <a:endParaRPr sz="1800"/>
                    </a:p>
                  </a:txBody>
                  <a:tcPr/>
                </a:tc>
              </a:tr>
              <a:tr h="830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 Efficiency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Symbol"/>
                          <a:ea typeface="ＭＳ Ｐゴシック"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~0.6)</a:t>
                      </a:r>
                      <a:endParaRPr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Palatino Linotype"/>
                          <a:ea typeface="ＭＳ Ｐゴシック"/>
                        </a:rPr>
                        <a:t>20% @1MeV</a:t>
                      </a:r>
                      <a:endParaRPr sz="18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Palatino Linotype"/>
                          <a:ea typeface="ＭＳ Ｐゴシック"/>
                        </a:rPr>
                        <a:t>(24%@1MeV 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Symbol"/>
                          <a:ea typeface="ＭＳ Ｐゴシック"/>
                        </a:rPr>
                        <a:t>b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Palatino Linotype"/>
                          <a:ea typeface="ＭＳ Ｐゴシック"/>
                        </a:rPr>
                        <a:t>~0.3))</a:t>
                      </a:r>
                      <a:endParaRPr sz="1800" dirty="0"/>
                    </a:p>
                  </a:txBody>
                  <a:tcPr/>
                </a:tc>
              </a:tr>
              <a:tr h="38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Palatino Linotype"/>
                          <a:ea typeface="ＭＳ Ｐゴシック"/>
                        </a:rPr>
                        <a:t>Timing resolution</a:t>
                      </a:r>
                      <a:endParaRPr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Palatino Linotype"/>
                          <a:ea typeface="ＭＳ Ｐゴシック"/>
                        </a:rPr>
                        <a:t>~ 2.5ns (FWHM)</a:t>
                      </a:r>
                      <a:endParaRPr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3" name="Picture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200" y="1335240"/>
            <a:ext cx="3454200" cy="3963960"/>
          </a:xfrm>
          <a:prstGeom prst="rect">
            <a:avLst/>
          </a:prstGeom>
        </p:spPr>
      </p:pic>
      <p:sp>
        <p:nvSpPr>
          <p:cNvPr id="204" name="CustomShape 4"/>
          <p:cNvSpPr/>
          <p:nvPr/>
        </p:nvSpPr>
        <p:spPr>
          <a:xfrm>
            <a:off x="4427984" y="5997616"/>
            <a:ext cx="4748576" cy="311704"/>
          </a:xfrm>
          <a:prstGeom prst="rect">
            <a:avLst/>
          </a:prstGeom>
        </p:spPr>
        <p:txBody>
          <a:bodyPr lIns="89995" tIns="44998" rIns="89995" bIns="44998"/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000000"/>
                </a:solidFill>
                <a:latin typeface="Palatino Linotype"/>
                <a:ea typeface="ＭＳ Ｐゴシック"/>
              </a:rPr>
              <a:t>S.Takeuchi</a:t>
            </a:r>
            <a:r>
              <a:rPr lang="en-US" sz="1800" dirty="0" smtClean="0">
                <a:solidFill>
                  <a:srgbClr val="000000"/>
                </a:solidFill>
                <a:latin typeface="Palatino Linotype"/>
                <a:ea typeface="ＭＳ Ｐゴシック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Palatino Linotype"/>
                <a:ea typeface="ＭＳ Ｐゴシック"/>
              </a:rPr>
              <a:t>et al., </a:t>
            </a:r>
            <a:r>
              <a:rPr lang="en-US" sz="1800" dirty="0" smtClean="0">
                <a:solidFill>
                  <a:srgbClr val="000000"/>
                </a:solidFill>
                <a:latin typeface="Palatino Linotype"/>
                <a:ea typeface="ＭＳ Ｐゴシック"/>
              </a:rPr>
              <a:t>NIM A 763, 596-603 (2014) </a:t>
            </a:r>
            <a:endParaRPr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703440" y="3816360"/>
            <a:ext cx="183960" cy="366480"/>
          </a:xfrm>
          <a:prstGeom prst="rect">
            <a:avLst/>
          </a:prstGeom>
        </p:spPr>
      </p:sp>
      <p:sp>
        <p:nvSpPr>
          <p:cNvPr id="206" name="CustomShape 6"/>
          <p:cNvSpPr/>
          <p:nvPr/>
        </p:nvSpPr>
        <p:spPr>
          <a:xfrm>
            <a:off x="5241240" y="1089000"/>
            <a:ext cx="3020400" cy="395280"/>
          </a:xfrm>
          <a:prstGeom prst="rect">
            <a:avLst/>
          </a:prstGeom>
        </p:spPr>
        <p:txBody>
          <a:bodyPr wrap="none" lIns="89995" tIns="44998" rIns="89995" bIns="44998"/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Palatino Linotype"/>
                <a:ea typeface="ＭＳ Ｐゴシック"/>
              </a:rPr>
              <a:t>Standard specification</a:t>
            </a:r>
            <a:endParaRPr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7" name="CustomShape 7"/>
          <p:cNvSpPr/>
          <p:nvPr/>
        </p:nvSpPr>
        <p:spPr>
          <a:xfrm>
            <a:off x="351000" y="5299560"/>
            <a:ext cx="4115880" cy="1005120"/>
          </a:xfrm>
          <a:prstGeom prst="rect">
            <a:avLst/>
          </a:prstGeom>
        </p:spPr>
        <p:txBody>
          <a:bodyPr wrap="none" lIns="89995" tIns="44998" rIns="89995" bIns="44998"/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Symbol"/>
                <a:ea typeface="メイリオ"/>
              </a:rPr>
              <a:t>g</a:t>
            </a:r>
            <a:r>
              <a:rPr lang="en-US" sz="2000">
                <a:solidFill>
                  <a:srgbClr val="000000"/>
                </a:solidFill>
                <a:latin typeface="Palatino Linotype"/>
                <a:ea typeface="メイリオ"/>
              </a:rPr>
              <a:t>-ray energy</a:t>
            </a:r>
            <a:endParaRPr sz="1800">
              <a:solidFill>
                <a:prstClr val="black"/>
              </a:solidFill>
              <a:latin typeface="Arial"/>
            </a:endParaRPr>
          </a:p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Palatino Linotype"/>
                <a:ea typeface="メイリオ"/>
              </a:rPr>
              <a:t>Emission angle of </a:t>
            </a:r>
            <a:r>
              <a:rPr lang="en-US" sz="2000">
                <a:solidFill>
                  <a:srgbClr val="000000"/>
                </a:solidFill>
                <a:latin typeface="Symbol"/>
                <a:ea typeface="メイリオ"/>
              </a:rPr>
              <a:t>g</a:t>
            </a:r>
            <a:r>
              <a:rPr lang="en-US" sz="2000">
                <a:solidFill>
                  <a:srgbClr val="000000"/>
                </a:solidFill>
                <a:latin typeface="Palatino Linotype"/>
                <a:ea typeface="メイリオ"/>
              </a:rPr>
              <a:t> ray</a:t>
            </a:r>
            <a:endParaRPr sz="1800">
              <a:solidFill>
                <a:prstClr val="black"/>
              </a:solidFill>
              <a:latin typeface="Arial"/>
            </a:endParaRPr>
          </a:p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Wingdings"/>
                <a:ea typeface="メイリオ"/>
              </a:rPr>
              <a:t></a:t>
            </a:r>
            <a:r>
              <a:rPr lang="en-US" sz="2000">
                <a:solidFill>
                  <a:srgbClr val="000000"/>
                </a:solidFill>
                <a:latin typeface="Palatino Linotype"/>
                <a:ea typeface="メイリオ"/>
              </a:rPr>
              <a:t> For Doppler-shift corrections</a:t>
            </a:r>
            <a:endParaRPr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8" name="CustomShape 8"/>
          <p:cNvSpPr/>
          <p:nvPr/>
        </p:nvSpPr>
        <p:spPr>
          <a:xfrm>
            <a:off x="251640" y="22680"/>
            <a:ext cx="8316720" cy="380520"/>
          </a:xfrm>
          <a:prstGeom prst="rect">
            <a:avLst/>
          </a:prstGeom>
        </p:spPr>
        <p:txBody>
          <a:bodyPr lIns="89995" tIns="44998" rIns="89995" bIns="44998"/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rgbClr val="000000"/>
                </a:solidFill>
                <a:latin typeface="Palatino Linotype"/>
                <a:ea typeface="ＭＳ Ｐゴシック"/>
              </a:rPr>
              <a:t>DALI2 for RIBF experiments</a:t>
            </a:r>
            <a:endParaRPr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9" name="CustomShape 9"/>
          <p:cNvSpPr/>
          <p:nvPr/>
        </p:nvSpPr>
        <p:spPr>
          <a:xfrm>
            <a:off x="439560" y="719640"/>
            <a:ext cx="5018040" cy="364680"/>
          </a:xfrm>
          <a:prstGeom prst="rect">
            <a:avLst/>
          </a:prstGeom>
        </p:spPr>
        <p:txBody>
          <a:bodyPr wrap="none" lIns="89995" tIns="44998" rIns="89995" bIns="44998"/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solidFill>
                  <a:srgbClr val="000000"/>
                </a:solidFill>
                <a:latin typeface="Palatino Linotype"/>
                <a:ea typeface="ＭＳ Ｐゴシック"/>
              </a:rPr>
              <a:t>D</a:t>
            </a:r>
            <a:r>
              <a:rPr lang="en-US" sz="1800">
                <a:solidFill>
                  <a:srgbClr val="000000"/>
                </a:solidFill>
                <a:latin typeface="Palatino Linotype"/>
                <a:ea typeface="ＭＳ Ｐゴシック"/>
              </a:rPr>
              <a:t>etector </a:t>
            </a:r>
            <a:r>
              <a:rPr lang="en-US" sz="1800" b="1">
                <a:solidFill>
                  <a:srgbClr val="000000"/>
                </a:solidFill>
                <a:latin typeface="Palatino Linotype"/>
                <a:ea typeface="ＭＳ Ｐゴシック"/>
              </a:rPr>
              <a:t>A</a:t>
            </a:r>
            <a:r>
              <a:rPr lang="en-US" sz="1800">
                <a:solidFill>
                  <a:srgbClr val="000000"/>
                </a:solidFill>
                <a:latin typeface="Palatino Linotype"/>
                <a:ea typeface="ＭＳ Ｐゴシック"/>
              </a:rPr>
              <a:t>rray for </a:t>
            </a:r>
            <a:r>
              <a:rPr lang="en-US" sz="1800" b="1">
                <a:solidFill>
                  <a:srgbClr val="000000"/>
                </a:solidFill>
                <a:latin typeface="Palatino Linotype"/>
                <a:ea typeface="ＭＳ Ｐゴシック"/>
              </a:rPr>
              <a:t>L</a:t>
            </a:r>
            <a:r>
              <a:rPr lang="en-US" sz="1800">
                <a:solidFill>
                  <a:srgbClr val="000000"/>
                </a:solidFill>
                <a:latin typeface="Palatino Linotype"/>
                <a:ea typeface="ＭＳ Ｐゴシック"/>
              </a:rPr>
              <a:t>ow </a:t>
            </a:r>
            <a:r>
              <a:rPr lang="en-US" sz="1800" b="1">
                <a:solidFill>
                  <a:srgbClr val="000000"/>
                </a:solidFill>
                <a:latin typeface="Palatino Linotype"/>
                <a:ea typeface="ＭＳ Ｐゴシック"/>
              </a:rPr>
              <a:t>I</a:t>
            </a:r>
            <a:r>
              <a:rPr lang="en-US" sz="1800">
                <a:solidFill>
                  <a:srgbClr val="000000"/>
                </a:solidFill>
                <a:latin typeface="Palatino Linotype"/>
                <a:ea typeface="ＭＳ Ｐゴシック"/>
              </a:rPr>
              <a:t>ntensity radiation</a:t>
            </a:r>
            <a:endParaRPr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Line 8"/>
          <p:cNvSpPr>
            <a:spLocks noChangeShapeType="1"/>
          </p:cNvSpPr>
          <p:nvPr/>
        </p:nvSpPr>
        <p:spPr bwMode="auto">
          <a:xfrm>
            <a:off x="250825" y="836613"/>
            <a:ext cx="8713788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31075" name="Text Box 34"/>
          <p:cNvSpPr txBox="1">
            <a:spLocks noChangeArrowheads="1"/>
          </p:cNvSpPr>
          <p:nvPr/>
        </p:nvSpPr>
        <p:spPr bwMode="auto">
          <a:xfrm>
            <a:off x="158454" y="115889"/>
            <a:ext cx="5277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defTabSz="907270" eaLnBrk="1" hangingPunct="1"/>
            <a:r>
              <a:rPr lang="en-US" altLang="ja-JP" sz="2800">
                <a:solidFill>
                  <a:srgbClr val="000000"/>
                </a:solidFill>
              </a:rPr>
              <a:t>Well developed deformation of </a:t>
            </a:r>
            <a:r>
              <a:rPr lang="en-US" altLang="ja-JP" sz="2800" baseline="30000">
                <a:solidFill>
                  <a:srgbClr val="000000"/>
                </a:solidFill>
              </a:rPr>
              <a:t>42</a:t>
            </a:r>
            <a:r>
              <a:rPr lang="en-US" altLang="ja-JP" sz="2800">
                <a:solidFill>
                  <a:srgbClr val="000000"/>
                </a:solidFill>
              </a:rPr>
              <a:t>Si</a:t>
            </a:r>
          </a:p>
        </p:txBody>
      </p:sp>
      <p:pic>
        <p:nvPicPr>
          <p:cNvPr id="1310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9" y="2844893"/>
            <a:ext cx="3816350" cy="38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914" y="1305001"/>
            <a:ext cx="50927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8" name="テキスト ボックス 8"/>
          <p:cNvSpPr txBox="1">
            <a:spLocks noChangeArrowheads="1"/>
          </p:cNvSpPr>
          <p:nvPr/>
        </p:nvSpPr>
        <p:spPr bwMode="auto">
          <a:xfrm>
            <a:off x="4459289" y="590551"/>
            <a:ext cx="457683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hangingPunct="1"/>
            <a:r>
              <a:rPr lang="en-US" altLang="ja-JP" sz="2000">
                <a:solidFill>
                  <a:srgbClr val="000000"/>
                </a:solidFill>
              </a:rPr>
              <a:t>S. Takeuchi et al., PRL109, 182501 (2012)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31079" name="テキスト ボックス 1"/>
          <p:cNvSpPr txBox="1">
            <a:spLocks noChangeArrowheads="1"/>
          </p:cNvSpPr>
          <p:nvPr/>
        </p:nvSpPr>
        <p:spPr bwMode="auto">
          <a:xfrm>
            <a:off x="250907" y="981093"/>
            <a:ext cx="6006114" cy="19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hangingPunct="1"/>
            <a:r>
              <a:rPr lang="en-US" altLang="ja-JP" smtClean="0">
                <a:solidFill>
                  <a:srgbClr val="000000"/>
                </a:solidFill>
              </a:rPr>
              <a:t>Confirmation of 2+ energy observed at GANIL</a:t>
            </a:r>
          </a:p>
          <a:p>
            <a:pPr defTabSz="907270" eaLnBrk="1" hangingPunct="1"/>
            <a:r>
              <a:rPr lang="en-US" altLang="ja-JP" smtClean="0">
                <a:solidFill>
                  <a:srgbClr val="000000"/>
                </a:solidFill>
              </a:rPr>
              <a:t>High statistic data allows gamma-gamma</a:t>
            </a:r>
          </a:p>
          <a:p>
            <a:pPr defTabSz="907270" eaLnBrk="1" hangingPunct="1"/>
            <a:r>
              <a:rPr lang="en-US" altLang="ja-JP" smtClean="0">
                <a:solidFill>
                  <a:srgbClr val="000000"/>
                </a:solidFill>
              </a:rPr>
              <a:t>Coincidence</a:t>
            </a:r>
          </a:p>
          <a:p>
            <a:pPr defTabSz="907270" eaLnBrk="1" hangingPunct="1"/>
            <a:endParaRPr lang="en-US" altLang="ja-JP" smtClean="0">
              <a:solidFill>
                <a:srgbClr val="000000"/>
              </a:solidFill>
            </a:endParaRPr>
          </a:p>
          <a:p>
            <a:pPr defTabSz="907270" eaLnBrk="1" hangingPunct="1"/>
            <a:r>
              <a:rPr lang="en-US" altLang="ja-JP" smtClean="0">
                <a:solidFill>
                  <a:srgbClr val="000000"/>
                </a:solidFill>
              </a:rPr>
              <a:t>E(4+)/E(2+)~3 for Si-42</a:t>
            </a: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31080" name="テキスト ボックス 1"/>
          <p:cNvSpPr txBox="1">
            <a:spLocks noChangeArrowheads="1"/>
          </p:cNvSpPr>
          <p:nvPr/>
        </p:nvSpPr>
        <p:spPr bwMode="auto">
          <a:xfrm>
            <a:off x="5518228" y="2417765"/>
            <a:ext cx="1641661" cy="37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hangingPunct="1"/>
            <a:r>
              <a:rPr lang="en-US" altLang="ja-JP" sz="1800">
                <a:solidFill>
                  <a:srgbClr val="000000"/>
                </a:solidFill>
              </a:rPr>
              <a:t>Otsuka, Utsuno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31081" name="テキスト ボックス 8"/>
          <p:cNvSpPr txBox="1">
            <a:spLocks noChangeArrowheads="1"/>
          </p:cNvSpPr>
          <p:nvPr/>
        </p:nvSpPr>
        <p:spPr bwMode="auto">
          <a:xfrm>
            <a:off x="5508625" y="2771776"/>
            <a:ext cx="1602213" cy="37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hangingPunct="1"/>
            <a:r>
              <a:rPr lang="en-US" altLang="ja-JP" sz="1800">
                <a:solidFill>
                  <a:srgbClr val="000000"/>
                </a:solidFill>
              </a:rPr>
              <a:t>Nowaki, Poves</a:t>
            </a:r>
            <a:endParaRPr lang="ja-JP" altLang="en-US" sz="1800">
              <a:solidFill>
                <a:srgbClr val="000000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7138990" y="2601913"/>
            <a:ext cx="962025" cy="3540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940432" y="3146521"/>
            <a:ext cx="962025" cy="3540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84" name="テキスト ボックス 1"/>
          <p:cNvSpPr txBox="1">
            <a:spLocks noChangeArrowheads="1"/>
          </p:cNvSpPr>
          <p:nvPr/>
        </p:nvSpPr>
        <p:spPr bwMode="auto">
          <a:xfrm>
            <a:off x="1116048" y="2133718"/>
            <a:ext cx="2456232" cy="46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hangingPunct="1"/>
            <a:r>
              <a:rPr lang="en-US" altLang="ja-JP" baseline="30000" smtClean="0">
                <a:solidFill>
                  <a:srgbClr val="000000"/>
                </a:solidFill>
              </a:rPr>
              <a:t>44</a:t>
            </a:r>
            <a:r>
              <a:rPr lang="en-US" altLang="ja-JP" smtClean="0">
                <a:solidFill>
                  <a:srgbClr val="000000"/>
                </a:solidFill>
              </a:rPr>
              <a:t>S + C -&gt; </a:t>
            </a:r>
            <a:r>
              <a:rPr lang="en-US" altLang="ja-JP" baseline="30000" smtClean="0">
                <a:solidFill>
                  <a:srgbClr val="000000"/>
                </a:solidFill>
              </a:rPr>
              <a:t>42</a:t>
            </a:r>
            <a:r>
              <a:rPr lang="en-US" altLang="ja-JP" smtClean="0">
                <a:solidFill>
                  <a:srgbClr val="000000"/>
                </a:solidFill>
              </a:rPr>
              <a:t>Si +X</a:t>
            </a:r>
            <a:endParaRPr lang="ja-JP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2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Line 8"/>
          <p:cNvSpPr>
            <a:spLocks noChangeShapeType="1"/>
          </p:cNvSpPr>
          <p:nvPr/>
        </p:nvSpPr>
        <p:spPr bwMode="auto">
          <a:xfrm>
            <a:off x="250825" y="1196752"/>
            <a:ext cx="8713788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2099" name="テキスト ボックス 4"/>
          <p:cNvSpPr txBox="1">
            <a:spLocks noChangeArrowheads="1"/>
          </p:cNvSpPr>
          <p:nvPr/>
        </p:nvSpPr>
        <p:spPr bwMode="auto">
          <a:xfrm>
            <a:off x="1000125" y="5968131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</a:rPr>
              <a:t>N=20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32100" name="テキスト ボックス 5"/>
          <p:cNvSpPr txBox="1">
            <a:spLocks noChangeArrowheads="1"/>
          </p:cNvSpPr>
          <p:nvPr/>
        </p:nvSpPr>
        <p:spPr bwMode="auto">
          <a:xfrm>
            <a:off x="2339975" y="5968131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</a:rPr>
              <a:t>22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32101" name="テキスト ボックス 6"/>
          <p:cNvSpPr txBox="1">
            <a:spLocks noChangeArrowheads="1"/>
          </p:cNvSpPr>
          <p:nvPr/>
        </p:nvSpPr>
        <p:spPr bwMode="auto">
          <a:xfrm>
            <a:off x="3563938" y="5968131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</a:rPr>
              <a:t>24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32102" name="テキスト ボックス 7"/>
          <p:cNvSpPr txBox="1">
            <a:spLocks noChangeArrowheads="1"/>
          </p:cNvSpPr>
          <p:nvPr/>
        </p:nvSpPr>
        <p:spPr bwMode="auto">
          <a:xfrm>
            <a:off x="4716463" y="5968131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000000"/>
                </a:solidFill>
              </a:rPr>
              <a:t>26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32103" name="テキスト ボックス 8"/>
          <p:cNvSpPr txBox="1">
            <a:spLocks noChangeArrowheads="1"/>
          </p:cNvSpPr>
          <p:nvPr/>
        </p:nvSpPr>
        <p:spPr bwMode="auto">
          <a:xfrm>
            <a:off x="2915816" y="686459"/>
            <a:ext cx="582633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P. Doornenbal, </a:t>
            </a:r>
            <a:r>
              <a:rPr lang="en-US" altLang="ja-JP" sz="2000" dirty="0" smtClean="0">
                <a:solidFill>
                  <a:srgbClr val="000000"/>
                </a:solidFill>
              </a:rPr>
              <a:t>H.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Scheit</a:t>
            </a:r>
            <a:r>
              <a:rPr lang="en-US" altLang="ja-JP" sz="2000" dirty="0" smtClean="0">
                <a:solidFill>
                  <a:srgbClr val="000000"/>
                </a:solidFill>
              </a:rPr>
              <a:t> et </a:t>
            </a:r>
            <a:r>
              <a:rPr lang="en-US" altLang="ja-JP" sz="2000" dirty="0">
                <a:solidFill>
                  <a:srgbClr val="000000"/>
                </a:solidFill>
              </a:rPr>
              <a:t>al.  </a:t>
            </a:r>
            <a:r>
              <a:rPr lang="en-US" altLang="ja-JP" sz="2000" dirty="0" smtClean="0">
                <a:solidFill>
                  <a:srgbClr val="000000"/>
                </a:solidFill>
              </a:rPr>
              <a:t>PRL111 212502 (2013)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32104" name="テキスト ボックス 9"/>
          <p:cNvSpPr txBox="1">
            <a:spLocks noChangeArrowheads="1"/>
          </p:cNvSpPr>
          <p:nvPr/>
        </p:nvSpPr>
        <p:spPr bwMode="auto">
          <a:xfrm>
            <a:off x="611188" y="1442169"/>
            <a:ext cx="4889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Excitation Energy of 2</a:t>
            </a:r>
            <a:r>
              <a:rPr lang="en-US" altLang="ja-JP" baseline="30000">
                <a:solidFill>
                  <a:srgbClr val="000000"/>
                </a:solidFill>
              </a:rPr>
              <a:t>+</a:t>
            </a:r>
            <a:r>
              <a:rPr lang="en-US" altLang="ja-JP">
                <a:solidFill>
                  <a:srgbClr val="000000"/>
                </a:solidFill>
              </a:rPr>
              <a:t> and 4</a:t>
            </a:r>
            <a:r>
              <a:rPr lang="en-US" altLang="ja-JP" baseline="30000">
                <a:solidFill>
                  <a:srgbClr val="000000"/>
                </a:solidFill>
              </a:rPr>
              <a:t>+ </a:t>
            </a:r>
            <a:r>
              <a:rPr lang="en-US" altLang="ja-JP">
                <a:solidFill>
                  <a:srgbClr val="000000"/>
                </a:solidFill>
              </a:rPr>
              <a:t>in Mg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2105" name="テキスト ボックス 10"/>
          <p:cNvSpPr txBox="1">
            <a:spLocks noChangeArrowheads="1"/>
          </p:cNvSpPr>
          <p:nvPr/>
        </p:nvSpPr>
        <p:spPr bwMode="auto">
          <a:xfrm>
            <a:off x="5651500" y="1754906"/>
            <a:ext cx="197387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aseline="30000" dirty="0" err="1">
                <a:solidFill>
                  <a:srgbClr val="000000"/>
                </a:solidFill>
              </a:rPr>
              <a:t>A</a:t>
            </a:r>
            <a:r>
              <a:rPr lang="en-US" altLang="ja-JP" sz="2000" dirty="0" err="1">
                <a:solidFill>
                  <a:srgbClr val="000000"/>
                </a:solidFill>
              </a:rPr>
              <a:t>Al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+ C -&gt; </a:t>
            </a:r>
            <a:r>
              <a:rPr lang="en-US" altLang="ja-JP" sz="2000" baseline="30000" dirty="0">
                <a:solidFill>
                  <a:srgbClr val="000000"/>
                </a:solidFill>
              </a:rPr>
              <a:t>A-1</a:t>
            </a:r>
            <a:r>
              <a:rPr lang="en-US" altLang="ja-JP" sz="2000" dirty="0">
                <a:solidFill>
                  <a:srgbClr val="000000"/>
                </a:solidFill>
              </a:rPr>
              <a:t>Mg</a:t>
            </a:r>
          </a:p>
          <a:p>
            <a:pPr eaLnBrk="1" hangingPunct="1"/>
            <a:endParaRPr lang="en-US" altLang="ja-JP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For A=34 to 38</a:t>
            </a: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E(2</a:t>
            </a:r>
            <a:r>
              <a:rPr lang="en-US" altLang="ja-JP" sz="2000" baseline="30000" dirty="0">
                <a:solidFill>
                  <a:srgbClr val="000000"/>
                </a:solidFill>
              </a:rPr>
              <a:t>+</a:t>
            </a:r>
            <a:r>
              <a:rPr lang="en-US" altLang="ja-JP" sz="2000" dirty="0">
                <a:solidFill>
                  <a:srgbClr val="000000"/>
                </a:solidFill>
              </a:rPr>
              <a:t>)~700 </a:t>
            </a:r>
            <a:r>
              <a:rPr lang="en-US" altLang="ja-JP" sz="2000" dirty="0" err="1">
                <a:solidFill>
                  <a:srgbClr val="000000"/>
                </a:solidFill>
              </a:rPr>
              <a:t>keV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E(4</a:t>
            </a:r>
            <a:r>
              <a:rPr lang="en-US" altLang="ja-JP" sz="2000" baseline="30000" dirty="0">
                <a:solidFill>
                  <a:srgbClr val="000000"/>
                </a:solidFill>
              </a:rPr>
              <a:t>+</a:t>
            </a:r>
            <a:r>
              <a:rPr lang="en-US" altLang="ja-JP" sz="2000" dirty="0">
                <a:solidFill>
                  <a:srgbClr val="000000"/>
                </a:solidFill>
              </a:rPr>
              <a:t>)/E(2</a:t>
            </a:r>
            <a:r>
              <a:rPr lang="en-US" altLang="ja-JP" sz="2000" baseline="30000" dirty="0">
                <a:solidFill>
                  <a:srgbClr val="000000"/>
                </a:solidFill>
              </a:rPr>
              <a:t>+</a:t>
            </a:r>
            <a:r>
              <a:rPr lang="en-US" altLang="ja-JP" sz="2000" dirty="0">
                <a:solidFill>
                  <a:srgbClr val="000000"/>
                </a:solidFill>
              </a:rPr>
              <a:t>)~3.1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32106" name="テキスト ボックス 11"/>
          <p:cNvSpPr txBox="1">
            <a:spLocks noChangeArrowheads="1"/>
          </p:cNvSpPr>
          <p:nvPr/>
        </p:nvSpPr>
        <p:spPr bwMode="auto">
          <a:xfrm>
            <a:off x="5646738" y="3385269"/>
            <a:ext cx="34210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At N=22, 24, 26 the nuclei</a:t>
            </a: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are well deformed</a:t>
            </a:r>
          </a:p>
          <a:p>
            <a:pPr eaLnBrk="1" hangingPunct="1"/>
            <a:endParaRPr lang="en-US" altLang="ja-JP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No increase of E(2</a:t>
            </a:r>
            <a:r>
              <a:rPr lang="en-US" altLang="ja-JP" sz="2000" baseline="30000" dirty="0">
                <a:solidFill>
                  <a:srgbClr val="000000"/>
                </a:solidFill>
              </a:rPr>
              <a:t>+</a:t>
            </a:r>
            <a:r>
              <a:rPr lang="en-US" altLang="ja-JP" sz="2000" dirty="0">
                <a:solidFill>
                  <a:srgbClr val="000000"/>
                </a:solidFill>
              </a:rPr>
              <a:t>) at N=26</a:t>
            </a: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N=28 for Mg is not </a:t>
            </a:r>
            <a:r>
              <a:rPr lang="en-US" altLang="ja-JP" sz="2000" dirty="0" smtClean="0">
                <a:solidFill>
                  <a:srgbClr val="000000"/>
                </a:solidFill>
              </a:rPr>
              <a:t>magic? 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eaLnBrk="1" hangingPunct="1"/>
            <a:endParaRPr lang="en-US" altLang="ja-JP" sz="20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B(E2)?    </a:t>
            </a:r>
          </a:p>
          <a:p>
            <a:pPr eaLnBrk="1" hangingPunct="1"/>
            <a:r>
              <a:rPr lang="en-US" altLang="ja-JP" sz="2000" dirty="0" err="1">
                <a:solidFill>
                  <a:srgbClr val="000000"/>
                </a:solidFill>
              </a:rPr>
              <a:t>Mn</a:t>
            </a:r>
            <a:r>
              <a:rPr lang="en-US" altLang="ja-JP" sz="2000" dirty="0">
                <a:solidFill>
                  <a:srgbClr val="000000"/>
                </a:solidFill>
              </a:rPr>
              <a:t>/</a:t>
            </a:r>
            <a:r>
              <a:rPr lang="en-US" altLang="ja-JP" sz="2000" dirty="0" err="1">
                <a:solidFill>
                  <a:srgbClr val="000000"/>
                </a:solidFill>
              </a:rPr>
              <a:t>Mp</a:t>
            </a:r>
            <a:r>
              <a:rPr lang="en-US" altLang="ja-JP" sz="2000" dirty="0">
                <a:solidFill>
                  <a:srgbClr val="000000"/>
                </a:solidFill>
              </a:rPr>
              <a:t>?</a:t>
            </a: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E(2</a:t>
            </a:r>
            <a:r>
              <a:rPr lang="en-US" altLang="ja-JP" sz="2000" baseline="30000" dirty="0">
                <a:solidFill>
                  <a:srgbClr val="000000"/>
                </a:solidFill>
              </a:rPr>
              <a:t>+</a:t>
            </a:r>
            <a:r>
              <a:rPr lang="en-US" altLang="ja-JP" sz="2000" dirty="0">
                <a:solidFill>
                  <a:srgbClr val="000000"/>
                </a:solidFill>
              </a:rPr>
              <a:t>), E(4</a:t>
            </a:r>
            <a:r>
              <a:rPr lang="en-US" altLang="ja-JP" sz="2000" baseline="30000" dirty="0">
                <a:solidFill>
                  <a:srgbClr val="000000"/>
                </a:solidFill>
              </a:rPr>
              <a:t>+</a:t>
            </a:r>
            <a:r>
              <a:rPr lang="en-US" altLang="ja-JP" sz="2000" dirty="0">
                <a:solidFill>
                  <a:srgbClr val="000000"/>
                </a:solidFill>
              </a:rPr>
              <a:t>) in </a:t>
            </a:r>
            <a:r>
              <a:rPr lang="en-US" altLang="ja-JP" sz="2000" baseline="30000" dirty="0">
                <a:solidFill>
                  <a:srgbClr val="000000"/>
                </a:solidFill>
              </a:rPr>
              <a:t>40</a:t>
            </a:r>
            <a:r>
              <a:rPr lang="en-US" altLang="ja-JP" sz="2000" dirty="0">
                <a:solidFill>
                  <a:srgbClr val="000000"/>
                </a:solidFill>
              </a:rPr>
              <a:t>Mg?</a:t>
            </a:r>
          </a:p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Energy of single particle states?</a:t>
            </a:r>
          </a:p>
        </p:txBody>
      </p:sp>
      <p:cxnSp>
        <p:nvCxnSpPr>
          <p:cNvPr id="14" name="直線コネクタ 13"/>
          <p:cNvCxnSpPr/>
          <p:nvPr/>
        </p:nvCxnSpPr>
        <p:spPr>
          <a:xfrm rot="5400000">
            <a:off x="1331913" y="4105994"/>
            <a:ext cx="360045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108" name="Group 20"/>
          <p:cNvGrpSpPr>
            <a:grpSpLocks/>
          </p:cNvGrpSpPr>
          <p:nvPr/>
        </p:nvGrpSpPr>
        <p:grpSpPr bwMode="auto">
          <a:xfrm>
            <a:off x="0" y="2027956"/>
            <a:ext cx="5572125" cy="4381500"/>
            <a:chOff x="0" y="1071"/>
            <a:chExt cx="3510" cy="2760"/>
          </a:xfrm>
        </p:grpSpPr>
        <p:pic>
          <p:nvPicPr>
            <p:cNvPr id="13211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71"/>
              <a:ext cx="3510" cy="2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115" name="Rectangle 19"/>
            <p:cNvSpPr>
              <a:spLocks noChangeArrowheads="1"/>
            </p:cNvSpPr>
            <p:nvPr/>
          </p:nvSpPr>
          <p:spPr bwMode="auto">
            <a:xfrm>
              <a:off x="2097" y="2647"/>
              <a:ext cx="465" cy="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2109" name="Text Box 21"/>
          <p:cNvSpPr txBox="1">
            <a:spLocks noChangeArrowheads="1"/>
          </p:cNvSpPr>
          <p:nvPr/>
        </p:nvSpPr>
        <p:spPr bwMode="auto">
          <a:xfrm>
            <a:off x="854075" y="5906219"/>
            <a:ext cx="76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</a:rPr>
              <a:t>N=20</a:t>
            </a:r>
          </a:p>
        </p:txBody>
      </p:sp>
      <p:sp>
        <p:nvSpPr>
          <p:cNvPr id="132110" name="Text Box 22"/>
          <p:cNvSpPr txBox="1">
            <a:spLocks noChangeArrowheads="1"/>
          </p:cNvSpPr>
          <p:nvPr/>
        </p:nvSpPr>
        <p:spPr bwMode="auto">
          <a:xfrm>
            <a:off x="2195513" y="5906219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132111" name="Text Box 23"/>
          <p:cNvSpPr txBox="1">
            <a:spLocks noChangeArrowheads="1"/>
          </p:cNvSpPr>
          <p:nvPr/>
        </p:nvSpPr>
        <p:spPr bwMode="auto">
          <a:xfrm>
            <a:off x="3419475" y="5906219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</a:rPr>
              <a:t>24</a:t>
            </a:r>
          </a:p>
        </p:txBody>
      </p:sp>
      <p:sp>
        <p:nvSpPr>
          <p:cNvPr id="132112" name="Text Box 24"/>
          <p:cNvSpPr txBox="1">
            <a:spLocks noChangeArrowheads="1"/>
          </p:cNvSpPr>
          <p:nvPr/>
        </p:nvSpPr>
        <p:spPr bwMode="auto">
          <a:xfrm>
            <a:off x="4638675" y="5906219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132113" name="テキスト ボックス 1"/>
          <p:cNvSpPr txBox="1">
            <a:spLocks noChangeArrowheads="1"/>
          </p:cNvSpPr>
          <p:nvPr/>
        </p:nvSpPr>
        <p:spPr bwMode="auto">
          <a:xfrm>
            <a:off x="309563" y="161925"/>
            <a:ext cx="650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000000"/>
                </a:solidFill>
              </a:rPr>
              <a:t>Collectivity of the neutron-rich Mg isotopes</a:t>
            </a:r>
            <a:endParaRPr lang="ja-JP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2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03648" y="1988840"/>
            <a:ext cx="58526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3200" dirty="0" smtClean="0"/>
          </a:p>
          <a:p>
            <a:r>
              <a:rPr lang="en-US" altLang="ja-JP" sz="3200" dirty="0" smtClean="0"/>
              <a:t>RIBF Facility</a:t>
            </a:r>
          </a:p>
          <a:p>
            <a:r>
              <a:rPr kumimoji="1" lang="en-US" altLang="ja-JP" sz="3200" dirty="0" smtClean="0"/>
              <a:t>Shell Evolution and r-Process Path</a:t>
            </a:r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472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7"/>
          <p:cNvSpPr>
            <a:spLocks noChangeArrowheads="1"/>
          </p:cNvSpPr>
          <p:nvPr/>
        </p:nvSpPr>
        <p:spPr bwMode="auto">
          <a:xfrm>
            <a:off x="3676650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27" name="Rectangle 97"/>
          <p:cNvSpPr>
            <a:spLocks noChangeArrowheads="1"/>
          </p:cNvSpPr>
          <p:nvPr/>
        </p:nvSpPr>
        <p:spPr bwMode="auto">
          <a:xfrm>
            <a:off x="3911600" y="2024066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03428" name="Group 16"/>
          <p:cNvGrpSpPr>
            <a:grpSpLocks/>
          </p:cNvGrpSpPr>
          <p:nvPr/>
        </p:nvGrpSpPr>
        <p:grpSpPr bwMode="auto">
          <a:xfrm>
            <a:off x="1168400" y="3397250"/>
            <a:ext cx="228600" cy="228600"/>
            <a:chOff x="2736" y="2352"/>
            <a:chExt cx="144" cy="144"/>
          </a:xfrm>
        </p:grpSpPr>
        <p:sp>
          <p:nvSpPr>
            <p:cNvPr id="103721" name="Rectangle 17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22" name="Line 18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23" name="Line 19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429" name="Group 20"/>
          <p:cNvGrpSpPr>
            <a:grpSpLocks/>
          </p:cNvGrpSpPr>
          <p:nvPr/>
        </p:nvGrpSpPr>
        <p:grpSpPr bwMode="auto">
          <a:xfrm>
            <a:off x="1397000" y="3397250"/>
            <a:ext cx="228600" cy="228600"/>
            <a:chOff x="2736" y="2352"/>
            <a:chExt cx="144" cy="144"/>
          </a:xfrm>
        </p:grpSpPr>
        <p:sp>
          <p:nvSpPr>
            <p:cNvPr id="103718" name="Rectangle 21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19" name="Line 22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20" name="Line 23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430" name="Group 122"/>
          <p:cNvGrpSpPr>
            <a:grpSpLocks/>
          </p:cNvGrpSpPr>
          <p:nvPr/>
        </p:nvGrpSpPr>
        <p:grpSpPr bwMode="auto">
          <a:xfrm>
            <a:off x="1168400" y="3168651"/>
            <a:ext cx="228600" cy="228600"/>
            <a:chOff x="2736" y="2352"/>
            <a:chExt cx="144" cy="144"/>
          </a:xfrm>
        </p:grpSpPr>
        <p:sp>
          <p:nvSpPr>
            <p:cNvPr id="103715" name="Rectangle 123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16" name="Line 124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17" name="Line 125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431" name="Group 126"/>
          <p:cNvGrpSpPr>
            <a:grpSpLocks/>
          </p:cNvGrpSpPr>
          <p:nvPr/>
        </p:nvGrpSpPr>
        <p:grpSpPr bwMode="auto">
          <a:xfrm>
            <a:off x="1397000" y="3168651"/>
            <a:ext cx="228600" cy="228600"/>
            <a:chOff x="2736" y="2352"/>
            <a:chExt cx="144" cy="144"/>
          </a:xfrm>
        </p:grpSpPr>
        <p:sp>
          <p:nvSpPr>
            <p:cNvPr id="103712" name="Rectangle 127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13" name="Line 128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14" name="Line 129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432" name="Group 130"/>
          <p:cNvGrpSpPr>
            <a:grpSpLocks/>
          </p:cNvGrpSpPr>
          <p:nvPr/>
        </p:nvGrpSpPr>
        <p:grpSpPr bwMode="auto">
          <a:xfrm>
            <a:off x="1625600" y="2940052"/>
            <a:ext cx="228600" cy="228600"/>
            <a:chOff x="2736" y="2352"/>
            <a:chExt cx="144" cy="144"/>
          </a:xfrm>
        </p:grpSpPr>
        <p:sp>
          <p:nvSpPr>
            <p:cNvPr id="103709" name="Rectangle 131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10" name="Line 132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11" name="Line 133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433" name="Group 142"/>
          <p:cNvGrpSpPr>
            <a:grpSpLocks/>
          </p:cNvGrpSpPr>
          <p:nvPr/>
        </p:nvGrpSpPr>
        <p:grpSpPr bwMode="auto">
          <a:xfrm>
            <a:off x="3454400" y="2254250"/>
            <a:ext cx="228600" cy="228600"/>
            <a:chOff x="2736" y="2352"/>
            <a:chExt cx="144" cy="144"/>
          </a:xfrm>
        </p:grpSpPr>
        <p:sp>
          <p:nvSpPr>
            <p:cNvPr id="103706" name="Rectangle 143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07" name="Line 144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08" name="Line 145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434" name="Group 4"/>
          <p:cNvGrpSpPr>
            <a:grpSpLocks/>
          </p:cNvGrpSpPr>
          <p:nvPr/>
        </p:nvGrpSpPr>
        <p:grpSpPr bwMode="auto">
          <a:xfrm>
            <a:off x="2082800" y="2940052"/>
            <a:ext cx="228600" cy="228600"/>
            <a:chOff x="2736" y="2352"/>
            <a:chExt cx="144" cy="144"/>
          </a:xfrm>
        </p:grpSpPr>
        <p:sp>
          <p:nvSpPr>
            <p:cNvPr id="103703" name="Rectangle 5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04" name="Line 6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05" name="Line 7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435" name="Group 8"/>
          <p:cNvGrpSpPr>
            <a:grpSpLocks/>
          </p:cNvGrpSpPr>
          <p:nvPr/>
        </p:nvGrpSpPr>
        <p:grpSpPr bwMode="auto">
          <a:xfrm>
            <a:off x="1625600" y="3168651"/>
            <a:ext cx="228600" cy="228600"/>
            <a:chOff x="2736" y="2352"/>
            <a:chExt cx="144" cy="144"/>
          </a:xfrm>
        </p:grpSpPr>
        <p:sp>
          <p:nvSpPr>
            <p:cNvPr id="103700" name="Rectangle 9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01" name="Line 10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702" name="Line 11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1854200" y="3168651"/>
            <a:ext cx="228600" cy="228600"/>
            <a:chOff x="2736" y="2352"/>
            <a:chExt cx="144" cy="144"/>
          </a:xfrm>
        </p:grpSpPr>
        <p:sp>
          <p:nvSpPr>
            <p:cNvPr id="103697" name="Rectangle 13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98" name="Line 14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99" name="Line 15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103437" name="Rectangle 24"/>
          <p:cNvSpPr>
            <a:spLocks noChangeArrowheads="1"/>
          </p:cNvSpPr>
          <p:nvPr/>
        </p:nvSpPr>
        <p:spPr bwMode="auto">
          <a:xfrm>
            <a:off x="939800" y="3625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38" name="Rectangle 26"/>
          <p:cNvSpPr>
            <a:spLocks noChangeArrowheads="1"/>
          </p:cNvSpPr>
          <p:nvPr/>
        </p:nvSpPr>
        <p:spPr bwMode="auto">
          <a:xfrm>
            <a:off x="939800" y="3397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39" name="Rectangle 28"/>
          <p:cNvSpPr>
            <a:spLocks noChangeArrowheads="1"/>
          </p:cNvSpPr>
          <p:nvPr/>
        </p:nvSpPr>
        <p:spPr bwMode="auto">
          <a:xfrm>
            <a:off x="939800" y="31686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40" name="Rectangle 30"/>
          <p:cNvSpPr>
            <a:spLocks noChangeArrowheads="1"/>
          </p:cNvSpPr>
          <p:nvPr/>
        </p:nvSpPr>
        <p:spPr bwMode="auto">
          <a:xfrm>
            <a:off x="939800" y="29400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41" name="Rectangle 31"/>
          <p:cNvSpPr>
            <a:spLocks noChangeArrowheads="1"/>
          </p:cNvSpPr>
          <p:nvPr/>
        </p:nvSpPr>
        <p:spPr bwMode="auto">
          <a:xfrm>
            <a:off x="1168400" y="29400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42" name="Rectangle 32"/>
          <p:cNvSpPr>
            <a:spLocks noChangeArrowheads="1"/>
          </p:cNvSpPr>
          <p:nvPr/>
        </p:nvSpPr>
        <p:spPr bwMode="auto">
          <a:xfrm>
            <a:off x="1397000" y="29400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43" name="Rectangle 34"/>
          <p:cNvSpPr>
            <a:spLocks noChangeArrowheads="1"/>
          </p:cNvSpPr>
          <p:nvPr/>
        </p:nvSpPr>
        <p:spPr bwMode="auto">
          <a:xfrm>
            <a:off x="939800" y="2711454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44" name="Rectangle 35"/>
          <p:cNvSpPr>
            <a:spLocks noChangeArrowheads="1"/>
          </p:cNvSpPr>
          <p:nvPr/>
        </p:nvSpPr>
        <p:spPr bwMode="auto">
          <a:xfrm>
            <a:off x="1168400" y="2711454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45" name="Rectangle 36"/>
          <p:cNvSpPr>
            <a:spLocks noChangeArrowheads="1"/>
          </p:cNvSpPr>
          <p:nvPr/>
        </p:nvSpPr>
        <p:spPr bwMode="auto">
          <a:xfrm>
            <a:off x="1397000" y="2711454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46" name="Rectangle 37"/>
          <p:cNvSpPr>
            <a:spLocks noChangeArrowheads="1"/>
          </p:cNvSpPr>
          <p:nvPr/>
        </p:nvSpPr>
        <p:spPr bwMode="auto">
          <a:xfrm>
            <a:off x="1625600" y="2711454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47" name="Rectangle 39"/>
          <p:cNvSpPr>
            <a:spLocks noChangeArrowheads="1"/>
          </p:cNvSpPr>
          <p:nvPr/>
        </p:nvSpPr>
        <p:spPr bwMode="auto">
          <a:xfrm>
            <a:off x="939800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48" name="Rectangle 40"/>
          <p:cNvSpPr>
            <a:spLocks noChangeArrowheads="1"/>
          </p:cNvSpPr>
          <p:nvPr/>
        </p:nvSpPr>
        <p:spPr bwMode="auto">
          <a:xfrm>
            <a:off x="1168400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49" name="Rectangle 41"/>
          <p:cNvSpPr>
            <a:spLocks noChangeArrowheads="1"/>
          </p:cNvSpPr>
          <p:nvPr/>
        </p:nvSpPr>
        <p:spPr bwMode="auto">
          <a:xfrm>
            <a:off x="1397000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50" name="Rectangle 42"/>
          <p:cNvSpPr>
            <a:spLocks noChangeArrowheads="1"/>
          </p:cNvSpPr>
          <p:nvPr/>
        </p:nvSpPr>
        <p:spPr bwMode="auto">
          <a:xfrm>
            <a:off x="1625600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51" name="Rectangle 43"/>
          <p:cNvSpPr>
            <a:spLocks noChangeArrowheads="1"/>
          </p:cNvSpPr>
          <p:nvPr/>
        </p:nvSpPr>
        <p:spPr bwMode="auto">
          <a:xfrm>
            <a:off x="1854200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52" name="Rectangle 44"/>
          <p:cNvSpPr>
            <a:spLocks noChangeArrowheads="1"/>
          </p:cNvSpPr>
          <p:nvPr/>
        </p:nvSpPr>
        <p:spPr bwMode="auto">
          <a:xfrm>
            <a:off x="2311400" y="225425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53" name="Rectangle 46"/>
          <p:cNvSpPr>
            <a:spLocks noChangeArrowheads="1"/>
          </p:cNvSpPr>
          <p:nvPr/>
        </p:nvSpPr>
        <p:spPr bwMode="auto">
          <a:xfrm>
            <a:off x="939800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54" name="Rectangle 47"/>
          <p:cNvSpPr>
            <a:spLocks noChangeArrowheads="1"/>
          </p:cNvSpPr>
          <p:nvPr/>
        </p:nvSpPr>
        <p:spPr bwMode="auto">
          <a:xfrm>
            <a:off x="1168400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55" name="Rectangle 48"/>
          <p:cNvSpPr>
            <a:spLocks noChangeArrowheads="1"/>
          </p:cNvSpPr>
          <p:nvPr/>
        </p:nvSpPr>
        <p:spPr bwMode="auto">
          <a:xfrm>
            <a:off x="1397000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56" name="Rectangle 49"/>
          <p:cNvSpPr>
            <a:spLocks noChangeArrowheads="1"/>
          </p:cNvSpPr>
          <p:nvPr/>
        </p:nvSpPr>
        <p:spPr bwMode="auto">
          <a:xfrm>
            <a:off x="1625600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57" name="Rectangle 50"/>
          <p:cNvSpPr>
            <a:spLocks noChangeArrowheads="1"/>
          </p:cNvSpPr>
          <p:nvPr/>
        </p:nvSpPr>
        <p:spPr bwMode="auto">
          <a:xfrm>
            <a:off x="1854200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58" name="Rectangle 51"/>
          <p:cNvSpPr>
            <a:spLocks noChangeArrowheads="1"/>
          </p:cNvSpPr>
          <p:nvPr/>
        </p:nvSpPr>
        <p:spPr bwMode="auto">
          <a:xfrm>
            <a:off x="2082800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59" name="Rectangle 52"/>
          <p:cNvSpPr>
            <a:spLocks noChangeArrowheads="1"/>
          </p:cNvSpPr>
          <p:nvPr/>
        </p:nvSpPr>
        <p:spPr bwMode="auto">
          <a:xfrm>
            <a:off x="939800" y="1797051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60" name="Rectangle 54"/>
          <p:cNvSpPr>
            <a:spLocks noChangeArrowheads="1"/>
          </p:cNvSpPr>
          <p:nvPr/>
        </p:nvSpPr>
        <p:spPr bwMode="auto">
          <a:xfrm>
            <a:off x="939800" y="156845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61" name="Rectangle 56"/>
          <p:cNvSpPr>
            <a:spLocks noChangeArrowheads="1"/>
          </p:cNvSpPr>
          <p:nvPr/>
        </p:nvSpPr>
        <p:spPr bwMode="auto">
          <a:xfrm>
            <a:off x="1854200" y="29400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62" name="Rectangle 57"/>
          <p:cNvSpPr>
            <a:spLocks noChangeArrowheads="1"/>
          </p:cNvSpPr>
          <p:nvPr/>
        </p:nvSpPr>
        <p:spPr bwMode="auto">
          <a:xfrm>
            <a:off x="2311400" y="2940052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63" name="Rectangle 58"/>
          <p:cNvSpPr>
            <a:spLocks noChangeArrowheads="1"/>
          </p:cNvSpPr>
          <p:nvPr/>
        </p:nvSpPr>
        <p:spPr bwMode="auto">
          <a:xfrm>
            <a:off x="2311400" y="2711454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64" name="Rectangle 59"/>
          <p:cNvSpPr>
            <a:spLocks noChangeArrowheads="1"/>
          </p:cNvSpPr>
          <p:nvPr/>
        </p:nvSpPr>
        <p:spPr bwMode="auto">
          <a:xfrm>
            <a:off x="1854200" y="2711454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65" name="Rectangle 60"/>
          <p:cNvSpPr>
            <a:spLocks noChangeArrowheads="1"/>
          </p:cNvSpPr>
          <p:nvPr/>
        </p:nvSpPr>
        <p:spPr bwMode="auto">
          <a:xfrm>
            <a:off x="2082800" y="2711454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66" name="Rectangle 61"/>
          <p:cNvSpPr>
            <a:spLocks noChangeArrowheads="1"/>
          </p:cNvSpPr>
          <p:nvPr/>
        </p:nvSpPr>
        <p:spPr bwMode="auto">
          <a:xfrm>
            <a:off x="2768600" y="2711454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67" name="Rectangle 62"/>
          <p:cNvSpPr>
            <a:spLocks noChangeArrowheads="1"/>
          </p:cNvSpPr>
          <p:nvPr/>
        </p:nvSpPr>
        <p:spPr bwMode="auto">
          <a:xfrm>
            <a:off x="23114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68" name="Rectangle 64"/>
          <p:cNvSpPr>
            <a:spLocks noChangeArrowheads="1"/>
          </p:cNvSpPr>
          <p:nvPr/>
        </p:nvSpPr>
        <p:spPr bwMode="auto">
          <a:xfrm>
            <a:off x="9398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69" name="Rectangle 65"/>
          <p:cNvSpPr>
            <a:spLocks noChangeArrowheads="1"/>
          </p:cNvSpPr>
          <p:nvPr/>
        </p:nvSpPr>
        <p:spPr bwMode="auto">
          <a:xfrm>
            <a:off x="11684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70" name="Rectangle 66"/>
          <p:cNvSpPr>
            <a:spLocks noChangeArrowheads="1"/>
          </p:cNvSpPr>
          <p:nvPr/>
        </p:nvSpPr>
        <p:spPr bwMode="auto">
          <a:xfrm>
            <a:off x="13970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71" name="Rectangle 67"/>
          <p:cNvSpPr>
            <a:spLocks noChangeArrowheads="1"/>
          </p:cNvSpPr>
          <p:nvPr/>
        </p:nvSpPr>
        <p:spPr bwMode="auto">
          <a:xfrm>
            <a:off x="16256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72" name="Rectangle 68"/>
          <p:cNvSpPr>
            <a:spLocks noChangeArrowheads="1"/>
          </p:cNvSpPr>
          <p:nvPr/>
        </p:nvSpPr>
        <p:spPr bwMode="auto">
          <a:xfrm>
            <a:off x="18542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73" name="Rectangle 69"/>
          <p:cNvSpPr>
            <a:spLocks noChangeArrowheads="1"/>
          </p:cNvSpPr>
          <p:nvPr/>
        </p:nvSpPr>
        <p:spPr bwMode="auto">
          <a:xfrm>
            <a:off x="20828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74" name="Rectangle 70"/>
          <p:cNvSpPr>
            <a:spLocks noChangeArrowheads="1"/>
          </p:cNvSpPr>
          <p:nvPr/>
        </p:nvSpPr>
        <p:spPr bwMode="auto">
          <a:xfrm>
            <a:off x="27686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75" name="Rectangle 71"/>
          <p:cNvSpPr>
            <a:spLocks noChangeArrowheads="1"/>
          </p:cNvSpPr>
          <p:nvPr/>
        </p:nvSpPr>
        <p:spPr bwMode="auto">
          <a:xfrm>
            <a:off x="11684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76" name="Rectangle 72"/>
          <p:cNvSpPr>
            <a:spLocks noChangeArrowheads="1"/>
          </p:cNvSpPr>
          <p:nvPr/>
        </p:nvSpPr>
        <p:spPr bwMode="auto">
          <a:xfrm>
            <a:off x="13970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77" name="Rectangle 73"/>
          <p:cNvSpPr>
            <a:spLocks noChangeArrowheads="1"/>
          </p:cNvSpPr>
          <p:nvPr/>
        </p:nvSpPr>
        <p:spPr bwMode="auto">
          <a:xfrm>
            <a:off x="16256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78" name="Rectangle 74"/>
          <p:cNvSpPr>
            <a:spLocks noChangeArrowheads="1"/>
          </p:cNvSpPr>
          <p:nvPr/>
        </p:nvSpPr>
        <p:spPr bwMode="auto">
          <a:xfrm>
            <a:off x="18542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79" name="Rectangle 75"/>
          <p:cNvSpPr>
            <a:spLocks noChangeArrowheads="1"/>
          </p:cNvSpPr>
          <p:nvPr/>
        </p:nvSpPr>
        <p:spPr bwMode="auto">
          <a:xfrm>
            <a:off x="20828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80" name="Rectangle 76"/>
          <p:cNvSpPr>
            <a:spLocks noChangeArrowheads="1"/>
          </p:cNvSpPr>
          <p:nvPr/>
        </p:nvSpPr>
        <p:spPr bwMode="auto">
          <a:xfrm>
            <a:off x="23114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81" name="Rectangle 77"/>
          <p:cNvSpPr>
            <a:spLocks noChangeArrowheads="1"/>
          </p:cNvSpPr>
          <p:nvPr/>
        </p:nvSpPr>
        <p:spPr bwMode="auto">
          <a:xfrm>
            <a:off x="25400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82" name="Rectangle 78"/>
          <p:cNvSpPr>
            <a:spLocks noChangeArrowheads="1"/>
          </p:cNvSpPr>
          <p:nvPr/>
        </p:nvSpPr>
        <p:spPr bwMode="auto">
          <a:xfrm>
            <a:off x="27686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83" name="Rectangle 79"/>
          <p:cNvSpPr>
            <a:spLocks noChangeArrowheads="1"/>
          </p:cNvSpPr>
          <p:nvPr/>
        </p:nvSpPr>
        <p:spPr bwMode="auto">
          <a:xfrm>
            <a:off x="11684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84" name="Rectangle 80"/>
          <p:cNvSpPr>
            <a:spLocks noChangeArrowheads="1"/>
          </p:cNvSpPr>
          <p:nvPr/>
        </p:nvSpPr>
        <p:spPr bwMode="auto">
          <a:xfrm>
            <a:off x="13970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85" name="Rectangle 81"/>
          <p:cNvSpPr>
            <a:spLocks noChangeArrowheads="1"/>
          </p:cNvSpPr>
          <p:nvPr/>
        </p:nvSpPr>
        <p:spPr bwMode="auto">
          <a:xfrm>
            <a:off x="16256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86" name="Rectangle 82"/>
          <p:cNvSpPr>
            <a:spLocks noChangeArrowheads="1"/>
          </p:cNvSpPr>
          <p:nvPr/>
        </p:nvSpPr>
        <p:spPr bwMode="auto">
          <a:xfrm>
            <a:off x="18542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87" name="Rectangle 83"/>
          <p:cNvSpPr>
            <a:spLocks noChangeArrowheads="1"/>
          </p:cNvSpPr>
          <p:nvPr/>
        </p:nvSpPr>
        <p:spPr bwMode="auto">
          <a:xfrm>
            <a:off x="20828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88" name="Rectangle 84"/>
          <p:cNvSpPr>
            <a:spLocks noChangeArrowheads="1"/>
          </p:cNvSpPr>
          <p:nvPr/>
        </p:nvSpPr>
        <p:spPr bwMode="auto">
          <a:xfrm>
            <a:off x="23114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89" name="Rectangle 85"/>
          <p:cNvSpPr>
            <a:spLocks noChangeArrowheads="1"/>
          </p:cNvSpPr>
          <p:nvPr/>
        </p:nvSpPr>
        <p:spPr bwMode="auto">
          <a:xfrm>
            <a:off x="25400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90" name="Rectangle 86"/>
          <p:cNvSpPr>
            <a:spLocks noChangeArrowheads="1"/>
          </p:cNvSpPr>
          <p:nvPr/>
        </p:nvSpPr>
        <p:spPr bwMode="auto">
          <a:xfrm>
            <a:off x="29972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91" name="Rectangle 87"/>
          <p:cNvSpPr>
            <a:spLocks noChangeArrowheads="1"/>
          </p:cNvSpPr>
          <p:nvPr/>
        </p:nvSpPr>
        <p:spPr bwMode="auto">
          <a:xfrm>
            <a:off x="32258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92" name="Rectangle 88"/>
          <p:cNvSpPr>
            <a:spLocks noChangeArrowheads="1"/>
          </p:cNvSpPr>
          <p:nvPr/>
        </p:nvSpPr>
        <p:spPr bwMode="auto">
          <a:xfrm>
            <a:off x="34544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93" name="Rectangle 89"/>
          <p:cNvSpPr>
            <a:spLocks noChangeArrowheads="1"/>
          </p:cNvSpPr>
          <p:nvPr/>
        </p:nvSpPr>
        <p:spPr bwMode="auto">
          <a:xfrm>
            <a:off x="36830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94" name="Rectangle 90"/>
          <p:cNvSpPr>
            <a:spLocks noChangeArrowheads="1"/>
          </p:cNvSpPr>
          <p:nvPr/>
        </p:nvSpPr>
        <p:spPr bwMode="auto">
          <a:xfrm>
            <a:off x="3911600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95" name="Rectangle 93"/>
          <p:cNvSpPr>
            <a:spLocks noChangeArrowheads="1"/>
          </p:cNvSpPr>
          <p:nvPr/>
        </p:nvSpPr>
        <p:spPr bwMode="auto">
          <a:xfrm>
            <a:off x="29972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96" name="Rectangle 94"/>
          <p:cNvSpPr>
            <a:spLocks noChangeArrowheads="1"/>
          </p:cNvSpPr>
          <p:nvPr/>
        </p:nvSpPr>
        <p:spPr bwMode="auto">
          <a:xfrm>
            <a:off x="32258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97" name="Rectangle 95"/>
          <p:cNvSpPr>
            <a:spLocks noChangeArrowheads="1"/>
          </p:cNvSpPr>
          <p:nvPr/>
        </p:nvSpPr>
        <p:spPr bwMode="auto">
          <a:xfrm>
            <a:off x="34544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98" name="Rectangle 96"/>
          <p:cNvSpPr>
            <a:spLocks noChangeArrowheads="1"/>
          </p:cNvSpPr>
          <p:nvPr/>
        </p:nvSpPr>
        <p:spPr bwMode="auto">
          <a:xfrm>
            <a:off x="3683000" y="1797051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499" name="Rectangle 97"/>
          <p:cNvSpPr>
            <a:spLocks noChangeArrowheads="1"/>
          </p:cNvSpPr>
          <p:nvPr/>
        </p:nvSpPr>
        <p:spPr bwMode="auto">
          <a:xfrm>
            <a:off x="3911600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00" name="Rectangle 98"/>
          <p:cNvSpPr>
            <a:spLocks noChangeArrowheads="1"/>
          </p:cNvSpPr>
          <p:nvPr/>
        </p:nvSpPr>
        <p:spPr bwMode="auto">
          <a:xfrm>
            <a:off x="25400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01" name="Rectangle 99"/>
          <p:cNvSpPr>
            <a:spLocks noChangeArrowheads="1"/>
          </p:cNvSpPr>
          <p:nvPr/>
        </p:nvSpPr>
        <p:spPr bwMode="auto">
          <a:xfrm>
            <a:off x="27686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02" name="Rectangle 100"/>
          <p:cNvSpPr>
            <a:spLocks noChangeArrowheads="1"/>
          </p:cNvSpPr>
          <p:nvPr/>
        </p:nvSpPr>
        <p:spPr bwMode="auto">
          <a:xfrm>
            <a:off x="29972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03" name="Rectangle 101"/>
          <p:cNvSpPr>
            <a:spLocks noChangeArrowheads="1"/>
          </p:cNvSpPr>
          <p:nvPr/>
        </p:nvSpPr>
        <p:spPr bwMode="auto">
          <a:xfrm>
            <a:off x="3225800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04" name="Rectangle 102"/>
          <p:cNvSpPr>
            <a:spLocks noChangeArrowheads="1"/>
          </p:cNvSpPr>
          <p:nvPr/>
        </p:nvSpPr>
        <p:spPr bwMode="auto">
          <a:xfrm>
            <a:off x="3454400" y="20256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05" name="Rectangle 103"/>
          <p:cNvSpPr>
            <a:spLocks noChangeArrowheads="1"/>
          </p:cNvSpPr>
          <p:nvPr/>
        </p:nvSpPr>
        <p:spPr bwMode="auto">
          <a:xfrm>
            <a:off x="3683000" y="20256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06" name="Rectangle 104"/>
          <p:cNvSpPr>
            <a:spLocks noChangeArrowheads="1"/>
          </p:cNvSpPr>
          <p:nvPr/>
        </p:nvSpPr>
        <p:spPr bwMode="auto">
          <a:xfrm>
            <a:off x="2540000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07" name="Rectangle 105"/>
          <p:cNvSpPr>
            <a:spLocks noChangeArrowheads="1"/>
          </p:cNvSpPr>
          <p:nvPr/>
        </p:nvSpPr>
        <p:spPr bwMode="auto">
          <a:xfrm>
            <a:off x="2768600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08" name="Rectangle 106"/>
          <p:cNvSpPr>
            <a:spLocks noChangeArrowheads="1"/>
          </p:cNvSpPr>
          <p:nvPr/>
        </p:nvSpPr>
        <p:spPr bwMode="auto">
          <a:xfrm>
            <a:off x="2997200" y="22542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09" name="Rectangle 107"/>
          <p:cNvSpPr>
            <a:spLocks noChangeArrowheads="1"/>
          </p:cNvSpPr>
          <p:nvPr/>
        </p:nvSpPr>
        <p:spPr bwMode="auto">
          <a:xfrm>
            <a:off x="3225800" y="22542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10" name="Rectangle 108"/>
          <p:cNvSpPr>
            <a:spLocks noChangeArrowheads="1"/>
          </p:cNvSpPr>
          <p:nvPr/>
        </p:nvSpPr>
        <p:spPr bwMode="auto">
          <a:xfrm>
            <a:off x="2082800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11" name="Rectangle 109"/>
          <p:cNvSpPr>
            <a:spLocks noChangeArrowheads="1"/>
          </p:cNvSpPr>
          <p:nvPr/>
        </p:nvSpPr>
        <p:spPr bwMode="auto">
          <a:xfrm>
            <a:off x="2311400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12" name="Rectangle 110"/>
          <p:cNvSpPr>
            <a:spLocks noChangeArrowheads="1"/>
          </p:cNvSpPr>
          <p:nvPr/>
        </p:nvSpPr>
        <p:spPr bwMode="auto">
          <a:xfrm>
            <a:off x="2540000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13" name="Rectangle 111"/>
          <p:cNvSpPr>
            <a:spLocks noChangeArrowheads="1"/>
          </p:cNvSpPr>
          <p:nvPr/>
        </p:nvSpPr>
        <p:spPr bwMode="auto">
          <a:xfrm>
            <a:off x="2768600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14" name="Rectangle 112"/>
          <p:cNvSpPr>
            <a:spLocks noChangeArrowheads="1"/>
          </p:cNvSpPr>
          <p:nvPr/>
        </p:nvSpPr>
        <p:spPr bwMode="auto">
          <a:xfrm>
            <a:off x="3225800" y="24828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15" name="Line 113"/>
          <p:cNvSpPr>
            <a:spLocks noChangeShapeType="1"/>
          </p:cNvSpPr>
          <p:nvPr/>
        </p:nvSpPr>
        <p:spPr bwMode="auto">
          <a:xfrm>
            <a:off x="1854200" y="1416051"/>
            <a:ext cx="0" cy="2209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16" name="Line 114"/>
          <p:cNvSpPr>
            <a:spLocks noChangeShapeType="1"/>
          </p:cNvSpPr>
          <p:nvPr/>
        </p:nvSpPr>
        <p:spPr bwMode="auto">
          <a:xfrm>
            <a:off x="2082800" y="1416051"/>
            <a:ext cx="0" cy="2209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17" name="Text Box 115"/>
          <p:cNvSpPr txBox="1">
            <a:spLocks noChangeArrowheads="1"/>
          </p:cNvSpPr>
          <p:nvPr/>
        </p:nvSpPr>
        <p:spPr bwMode="auto">
          <a:xfrm>
            <a:off x="1789119" y="94465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40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3518" name="Line 116"/>
          <p:cNvSpPr>
            <a:spLocks noChangeShapeType="1"/>
          </p:cNvSpPr>
          <p:nvPr/>
        </p:nvSpPr>
        <p:spPr bwMode="auto">
          <a:xfrm>
            <a:off x="749305" y="3397250"/>
            <a:ext cx="1866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19" name="Line 117"/>
          <p:cNvSpPr>
            <a:spLocks noChangeShapeType="1"/>
          </p:cNvSpPr>
          <p:nvPr/>
        </p:nvSpPr>
        <p:spPr bwMode="auto">
          <a:xfrm>
            <a:off x="787402" y="3168650"/>
            <a:ext cx="1828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20" name="Text Box 118"/>
          <p:cNvSpPr txBox="1">
            <a:spLocks noChangeArrowheads="1"/>
          </p:cNvSpPr>
          <p:nvPr/>
        </p:nvSpPr>
        <p:spPr bwMode="auto">
          <a:xfrm>
            <a:off x="406402" y="309254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4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3521" name="Line 119"/>
          <p:cNvSpPr>
            <a:spLocks noChangeShapeType="1"/>
          </p:cNvSpPr>
          <p:nvPr/>
        </p:nvSpPr>
        <p:spPr bwMode="auto">
          <a:xfrm>
            <a:off x="3683000" y="1416050"/>
            <a:ext cx="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22" name="Line 120"/>
          <p:cNvSpPr>
            <a:spLocks noChangeShapeType="1"/>
          </p:cNvSpPr>
          <p:nvPr/>
        </p:nvSpPr>
        <p:spPr bwMode="auto">
          <a:xfrm>
            <a:off x="3911600" y="1416050"/>
            <a:ext cx="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23" name="Text Box 121"/>
          <p:cNvSpPr txBox="1">
            <a:spLocks noChangeArrowheads="1"/>
          </p:cNvSpPr>
          <p:nvPr/>
        </p:nvSpPr>
        <p:spPr bwMode="auto">
          <a:xfrm>
            <a:off x="3530604" y="255913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400">
                <a:solidFill>
                  <a:srgbClr val="000000"/>
                </a:solidFill>
              </a:rPr>
              <a:t>28</a:t>
            </a:r>
          </a:p>
        </p:txBody>
      </p:sp>
      <p:grpSp>
        <p:nvGrpSpPr>
          <p:cNvPr id="103524" name="Group 134"/>
          <p:cNvGrpSpPr>
            <a:grpSpLocks/>
          </p:cNvGrpSpPr>
          <p:nvPr/>
        </p:nvGrpSpPr>
        <p:grpSpPr bwMode="auto">
          <a:xfrm>
            <a:off x="2540000" y="2711454"/>
            <a:ext cx="228600" cy="228600"/>
            <a:chOff x="2736" y="2352"/>
            <a:chExt cx="144" cy="144"/>
          </a:xfrm>
        </p:grpSpPr>
        <p:sp>
          <p:nvSpPr>
            <p:cNvPr id="103694" name="Rectangle 135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95" name="Line 136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96" name="Line 137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525" name="Group 138"/>
          <p:cNvGrpSpPr>
            <a:grpSpLocks/>
          </p:cNvGrpSpPr>
          <p:nvPr/>
        </p:nvGrpSpPr>
        <p:grpSpPr bwMode="auto">
          <a:xfrm>
            <a:off x="2997200" y="2482850"/>
            <a:ext cx="228600" cy="228600"/>
            <a:chOff x="2736" y="2352"/>
            <a:chExt cx="144" cy="144"/>
          </a:xfrm>
        </p:grpSpPr>
        <p:sp>
          <p:nvSpPr>
            <p:cNvPr id="103691" name="Rectangle 139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92" name="Line 140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93" name="Line 141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103526" name="AutoShape 150"/>
          <p:cNvSpPr>
            <a:spLocks noChangeArrowheads="1"/>
          </p:cNvSpPr>
          <p:nvPr/>
        </p:nvSpPr>
        <p:spPr bwMode="auto">
          <a:xfrm>
            <a:off x="1816145" y="2187575"/>
            <a:ext cx="836613" cy="628650"/>
          </a:xfrm>
          <a:prstGeom prst="roundRect">
            <a:avLst>
              <a:gd name="adj" fmla="val 16667"/>
            </a:avLst>
          </a:prstGeom>
          <a:solidFill>
            <a:srgbClr val="FF99FF">
              <a:alpha val="69803"/>
            </a:srgbClr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27" name="Line 151"/>
          <p:cNvSpPr>
            <a:spLocks noChangeShapeType="1"/>
          </p:cNvSpPr>
          <p:nvPr/>
        </p:nvSpPr>
        <p:spPr bwMode="auto">
          <a:xfrm flipV="1">
            <a:off x="2463800" y="1416053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28" name="Line 152"/>
          <p:cNvSpPr>
            <a:spLocks noChangeShapeType="1"/>
          </p:cNvSpPr>
          <p:nvPr/>
        </p:nvSpPr>
        <p:spPr bwMode="auto">
          <a:xfrm flipV="1">
            <a:off x="2581275" y="2384425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29" name="Line 153"/>
          <p:cNvSpPr>
            <a:spLocks noChangeShapeType="1"/>
          </p:cNvSpPr>
          <p:nvPr/>
        </p:nvSpPr>
        <p:spPr bwMode="auto">
          <a:xfrm rot="5400000" flipV="1">
            <a:off x="1852614" y="2968625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30" name="Text Box 154"/>
          <p:cNvSpPr txBox="1">
            <a:spLocks noChangeArrowheads="1"/>
          </p:cNvSpPr>
          <p:nvPr/>
        </p:nvSpPr>
        <p:spPr bwMode="auto">
          <a:xfrm>
            <a:off x="2768721" y="958855"/>
            <a:ext cx="92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800" baseline="30000">
                <a:solidFill>
                  <a:srgbClr val="FF3300"/>
                </a:solidFill>
              </a:rPr>
              <a:t>34</a:t>
            </a:r>
            <a:r>
              <a:rPr lang="en-US" altLang="ja-JP" sz="2800">
                <a:solidFill>
                  <a:srgbClr val="FF3300"/>
                </a:solidFill>
              </a:rPr>
              <a:t>Mg</a:t>
            </a:r>
          </a:p>
        </p:txBody>
      </p:sp>
      <p:sp>
        <p:nvSpPr>
          <p:cNvPr id="103531" name="Text Box 155"/>
          <p:cNvSpPr txBox="1">
            <a:spLocks noChangeArrowheads="1"/>
          </p:cNvSpPr>
          <p:nvPr/>
        </p:nvSpPr>
        <p:spPr bwMode="auto">
          <a:xfrm>
            <a:off x="25521" y="2312988"/>
            <a:ext cx="843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800" baseline="30000">
                <a:solidFill>
                  <a:srgbClr val="FF3300"/>
                </a:solidFill>
              </a:rPr>
              <a:t>30</a:t>
            </a:r>
            <a:r>
              <a:rPr lang="en-US" altLang="ja-JP" sz="2800">
                <a:solidFill>
                  <a:srgbClr val="FF3300"/>
                </a:solidFill>
              </a:rPr>
              <a:t>Ne</a:t>
            </a:r>
          </a:p>
        </p:txBody>
      </p:sp>
      <p:sp>
        <p:nvSpPr>
          <p:cNvPr id="103532" name="Line 156"/>
          <p:cNvSpPr>
            <a:spLocks noChangeShapeType="1"/>
          </p:cNvSpPr>
          <p:nvPr/>
        </p:nvSpPr>
        <p:spPr bwMode="auto">
          <a:xfrm>
            <a:off x="852488" y="2600416"/>
            <a:ext cx="1230312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33" name="Text Box 157"/>
          <p:cNvSpPr txBox="1">
            <a:spLocks noChangeArrowheads="1"/>
          </p:cNvSpPr>
          <p:nvPr/>
        </p:nvSpPr>
        <p:spPr bwMode="auto">
          <a:xfrm>
            <a:off x="863704" y="958855"/>
            <a:ext cx="92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800" baseline="30000">
                <a:solidFill>
                  <a:srgbClr val="000000"/>
                </a:solidFill>
              </a:rPr>
              <a:t>32</a:t>
            </a:r>
            <a:r>
              <a:rPr lang="en-US" altLang="ja-JP" sz="280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03534" name="Line 158"/>
          <p:cNvSpPr>
            <a:spLocks noChangeShapeType="1"/>
          </p:cNvSpPr>
          <p:nvPr/>
        </p:nvSpPr>
        <p:spPr bwMode="auto">
          <a:xfrm flipH="1" flipV="1">
            <a:off x="1473202" y="1416051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35" name="Line 8"/>
          <p:cNvSpPr>
            <a:spLocks noChangeShapeType="1"/>
          </p:cNvSpPr>
          <p:nvPr/>
        </p:nvSpPr>
        <p:spPr bwMode="auto">
          <a:xfrm>
            <a:off x="250825" y="836613"/>
            <a:ext cx="8713788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166" name="直線矢印コネクタ 165"/>
          <p:cNvCxnSpPr/>
          <p:nvPr/>
        </p:nvCxnSpPr>
        <p:spPr>
          <a:xfrm>
            <a:off x="1212926" y="3536950"/>
            <a:ext cx="1439863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37" name="Text Box 155"/>
          <p:cNvSpPr txBox="1">
            <a:spLocks noChangeArrowheads="1"/>
          </p:cNvSpPr>
          <p:nvPr/>
        </p:nvSpPr>
        <p:spPr bwMode="auto">
          <a:xfrm>
            <a:off x="2797175" y="3033715"/>
            <a:ext cx="62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800" baseline="30000">
                <a:solidFill>
                  <a:srgbClr val="FF3300"/>
                </a:solidFill>
              </a:rPr>
              <a:t>31</a:t>
            </a:r>
            <a:r>
              <a:rPr lang="en-US" altLang="ja-JP" sz="2800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103538" name="Line 156"/>
          <p:cNvSpPr>
            <a:spLocks noChangeShapeType="1"/>
          </p:cNvSpPr>
          <p:nvPr/>
        </p:nvSpPr>
        <p:spPr bwMode="auto">
          <a:xfrm flipH="1" flipV="1">
            <a:off x="2436814" y="3033804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39" name="テキスト ボックス 168"/>
          <p:cNvSpPr txBox="1">
            <a:spLocks noChangeArrowheads="1"/>
          </p:cNvSpPr>
          <p:nvPr/>
        </p:nvSpPr>
        <p:spPr bwMode="auto">
          <a:xfrm>
            <a:off x="1357350" y="3536986"/>
            <a:ext cx="2464247" cy="3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Stability enhancement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540" name="Rectangle 97"/>
          <p:cNvSpPr>
            <a:spLocks noChangeArrowheads="1"/>
          </p:cNvSpPr>
          <p:nvPr/>
        </p:nvSpPr>
        <p:spPr bwMode="auto">
          <a:xfrm>
            <a:off x="8429625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41" name="Rectangle 97"/>
          <p:cNvSpPr>
            <a:spLocks noChangeArrowheads="1"/>
          </p:cNvSpPr>
          <p:nvPr/>
        </p:nvSpPr>
        <p:spPr bwMode="auto">
          <a:xfrm>
            <a:off x="8664575" y="2024066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grpSp>
        <p:nvGrpSpPr>
          <p:cNvPr id="103542" name="Group 16"/>
          <p:cNvGrpSpPr>
            <a:grpSpLocks/>
          </p:cNvGrpSpPr>
          <p:nvPr/>
        </p:nvGrpSpPr>
        <p:grpSpPr bwMode="auto">
          <a:xfrm>
            <a:off x="5921375" y="3397250"/>
            <a:ext cx="228600" cy="228600"/>
            <a:chOff x="2736" y="2352"/>
            <a:chExt cx="144" cy="144"/>
          </a:xfrm>
        </p:grpSpPr>
        <p:sp>
          <p:nvSpPr>
            <p:cNvPr id="103688" name="Rectangle 17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89" name="Line 18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90" name="Line 19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543" name="Group 20"/>
          <p:cNvGrpSpPr>
            <a:grpSpLocks/>
          </p:cNvGrpSpPr>
          <p:nvPr/>
        </p:nvGrpSpPr>
        <p:grpSpPr bwMode="auto">
          <a:xfrm>
            <a:off x="6149975" y="3397250"/>
            <a:ext cx="228600" cy="228600"/>
            <a:chOff x="2736" y="2352"/>
            <a:chExt cx="144" cy="144"/>
          </a:xfrm>
        </p:grpSpPr>
        <p:sp>
          <p:nvSpPr>
            <p:cNvPr id="103685" name="Rectangle 21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86" name="Line 22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87" name="Line 23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544" name="Group 122"/>
          <p:cNvGrpSpPr>
            <a:grpSpLocks/>
          </p:cNvGrpSpPr>
          <p:nvPr/>
        </p:nvGrpSpPr>
        <p:grpSpPr bwMode="auto">
          <a:xfrm>
            <a:off x="5921375" y="3168651"/>
            <a:ext cx="228600" cy="228600"/>
            <a:chOff x="2736" y="2352"/>
            <a:chExt cx="144" cy="144"/>
          </a:xfrm>
        </p:grpSpPr>
        <p:sp>
          <p:nvSpPr>
            <p:cNvPr id="103682" name="Rectangle 123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83" name="Line 124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84" name="Line 125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545" name="Group 126"/>
          <p:cNvGrpSpPr>
            <a:grpSpLocks/>
          </p:cNvGrpSpPr>
          <p:nvPr/>
        </p:nvGrpSpPr>
        <p:grpSpPr bwMode="auto">
          <a:xfrm>
            <a:off x="6149975" y="3168651"/>
            <a:ext cx="228600" cy="228600"/>
            <a:chOff x="2736" y="2352"/>
            <a:chExt cx="144" cy="144"/>
          </a:xfrm>
        </p:grpSpPr>
        <p:sp>
          <p:nvSpPr>
            <p:cNvPr id="103679" name="Rectangle 127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80" name="Line 128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81" name="Line 129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546" name="Group 130"/>
          <p:cNvGrpSpPr>
            <a:grpSpLocks/>
          </p:cNvGrpSpPr>
          <p:nvPr/>
        </p:nvGrpSpPr>
        <p:grpSpPr bwMode="auto">
          <a:xfrm>
            <a:off x="6378575" y="2940052"/>
            <a:ext cx="228600" cy="228600"/>
            <a:chOff x="2736" y="2352"/>
            <a:chExt cx="144" cy="144"/>
          </a:xfrm>
        </p:grpSpPr>
        <p:sp>
          <p:nvSpPr>
            <p:cNvPr id="103676" name="Rectangle 131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77" name="Line 132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78" name="Line 133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547" name="Group 142"/>
          <p:cNvGrpSpPr>
            <a:grpSpLocks/>
          </p:cNvGrpSpPr>
          <p:nvPr/>
        </p:nvGrpSpPr>
        <p:grpSpPr bwMode="auto">
          <a:xfrm>
            <a:off x="8207375" y="2254250"/>
            <a:ext cx="228600" cy="228600"/>
            <a:chOff x="2736" y="2352"/>
            <a:chExt cx="144" cy="144"/>
          </a:xfrm>
        </p:grpSpPr>
        <p:sp>
          <p:nvSpPr>
            <p:cNvPr id="103673" name="Rectangle 143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74" name="Line 144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75" name="Line 145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548" name="Group 4"/>
          <p:cNvGrpSpPr>
            <a:grpSpLocks/>
          </p:cNvGrpSpPr>
          <p:nvPr/>
        </p:nvGrpSpPr>
        <p:grpSpPr bwMode="auto">
          <a:xfrm>
            <a:off x="6835775" y="2940052"/>
            <a:ext cx="228600" cy="228600"/>
            <a:chOff x="2736" y="2352"/>
            <a:chExt cx="144" cy="144"/>
          </a:xfrm>
        </p:grpSpPr>
        <p:sp>
          <p:nvSpPr>
            <p:cNvPr id="103670" name="Rectangle 5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71" name="Line 6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72" name="Line 7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549" name="Group 8"/>
          <p:cNvGrpSpPr>
            <a:grpSpLocks/>
          </p:cNvGrpSpPr>
          <p:nvPr/>
        </p:nvGrpSpPr>
        <p:grpSpPr bwMode="auto">
          <a:xfrm>
            <a:off x="6378575" y="3168651"/>
            <a:ext cx="228600" cy="228600"/>
            <a:chOff x="2736" y="2352"/>
            <a:chExt cx="144" cy="144"/>
          </a:xfrm>
        </p:grpSpPr>
        <p:sp>
          <p:nvSpPr>
            <p:cNvPr id="103667" name="Rectangle 9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68" name="Line 10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69" name="Line 11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550" name="Group 12"/>
          <p:cNvGrpSpPr>
            <a:grpSpLocks/>
          </p:cNvGrpSpPr>
          <p:nvPr/>
        </p:nvGrpSpPr>
        <p:grpSpPr bwMode="auto">
          <a:xfrm>
            <a:off x="6607175" y="3168651"/>
            <a:ext cx="228600" cy="228600"/>
            <a:chOff x="2736" y="2352"/>
            <a:chExt cx="144" cy="144"/>
          </a:xfrm>
        </p:grpSpPr>
        <p:sp>
          <p:nvSpPr>
            <p:cNvPr id="103664" name="Rectangle 13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65" name="Line 14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66" name="Line 15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103551" name="Rectangle 24"/>
          <p:cNvSpPr>
            <a:spLocks noChangeArrowheads="1"/>
          </p:cNvSpPr>
          <p:nvPr/>
        </p:nvSpPr>
        <p:spPr bwMode="auto">
          <a:xfrm>
            <a:off x="5692775" y="3625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52" name="Rectangle 26"/>
          <p:cNvSpPr>
            <a:spLocks noChangeArrowheads="1"/>
          </p:cNvSpPr>
          <p:nvPr/>
        </p:nvSpPr>
        <p:spPr bwMode="auto">
          <a:xfrm>
            <a:off x="5692775" y="3397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53" name="Rectangle 28"/>
          <p:cNvSpPr>
            <a:spLocks noChangeArrowheads="1"/>
          </p:cNvSpPr>
          <p:nvPr/>
        </p:nvSpPr>
        <p:spPr bwMode="auto">
          <a:xfrm>
            <a:off x="5692775" y="31686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54" name="Rectangle 30"/>
          <p:cNvSpPr>
            <a:spLocks noChangeArrowheads="1"/>
          </p:cNvSpPr>
          <p:nvPr/>
        </p:nvSpPr>
        <p:spPr bwMode="auto">
          <a:xfrm>
            <a:off x="5692775" y="29400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55" name="Rectangle 31"/>
          <p:cNvSpPr>
            <a:spLocks noChangeArrowheads="1"/>
          </p:cNvSpPr>
          <p:nvPr/>
        </p:nvSpPr>
        <p:spPr bwMode="auto">
          <a:xfrm>
            <a:off x="5921375" y="29400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56" name="Rectangle 32"/>
          <p:cNvSpPr>
            <a:spLocks noChangeArrowheads="1"/>
          </p:cNvSpPr>
          <p:nvPr/>
        </p:nvSpPr>
        <p:spPr bwMode="auto">
          <a:xfrm>
            <a:off x="6149975" y="29400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57" name="Rectangle 34"/>
          <p:cNvSpPr>
            <a:spLocks noChangeArrowheads="1"/>
          </p:cNvSpPr>
          <p:nvPr/>
        </p:nvSpPr>
        <p:spPr bwMode="auto">
          <a:xfrm>
            <a:off x="5692775" y="2711454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58" name="Rectangle 35"/>
          <p:cNvSpPr>
            <a:spLocks noChangeArrowheads="1"/>
          </p:cNvSpPr>
          <p:nvPr/>
        </p:nvSpPr>
        <p:spPr bwMode="auto">
          <a:xfrm>
            <a:off x="5921375" y="2711454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59" name="Rectangle 36"/>
          <p:cNvSpPr>
            <a:spLocks noChangeArrowheads="1"/>
          </p:cNvSpPr>
          <p:nvPr/>
        </p:nvSpPr>
        <p:spPr bwMode="auto">
          <a:xfrm>
            <a:off x="6149975" y="2711454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60" name="Rectangle 37"/>
          <p:cNvSpPr>
            <a:spLocks noChangeArrowheads="1"/>
          </p:cNvSpPr>
          <p:nvPr/>
        </p:nvSpPr>
        <p:spPr bwMode="auto">
          <a:xfrm>
            <a:off x="6378575" y="2711454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61" name="Rectangle 39"/>
          <p:cNvSpPr>
            <a:spLocks noChangeArrowheads="1"/>
          </p:cNvSpPr>
          <p:nvPr/>
        </p:nvSpPr>
        <p:spPr bwMode="auto">
          <a:xfrm>
            <a:off x="5692775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62" name="Rectangle 40"/>
          <p:cNvSpPr>
            <a:spLocks noChangeArrowheads="1"/>
          </p:cNvSpPr>
          <p:nvPr/>
        </p:nvSpPr>
        <p:spPr bwMode="auto">
          <a:xfrm>
            <a:off x="5921375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63" name="Rectangle 41"/>
          <p:cNvSpPr>
            <a:spLocks noChangeArrowheads="1"/>
          </p:cNvSpPr>
          <p:nvPr/>
        </p:nvSpPr>
        <p:spPr bwMode="auto">
          <a:xfrm>
            <a:off x="6149975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64" name="Rectangle 42"/>
          <p:cNvSpPr>
            <a:spLocks noChangeArrowheads="1"/>
          </p:cNvSpPr>
          <p:nvPr/>
        </p:nvSpPr>
        <p:spPr bwMode="auto">
          <a:xfrm>
            <a:off x="6378575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65" name="Rectangle 43"/>
          <p:cNvSpPr>
            <a:spLocks noChangeArrowheads="1"/>
          </p:cNvSpPr>
          <p:nvPr/>
        </p:nvSpPr>
        <p:spPr bwMode="auto">
          <a:xfrm>
            <a:off x="6607175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66" name="Rectangle 44"/>
          <p:cNvSpPr>
            <a:spLocks noChangeArrowheads="1"/>
          </p:cNvSpPr>
          <p:nvPr/>
        </p:nvSpPr>
        <p:spPr bwMode="auto">
          <a:xfrm>
            <a:off x="7064375" y="225425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67" name="Rectangle 46"/>
          <p:cNvSpPr>
            <a:spLocks noChangeArrowheads="1"/>
          </p:cNvSpPr>
          <p:nvPr/>
        </p:nvSpPr>
        <p:spPr bwMode="auto">
          <a:xfrm>
            <a:off x="5692775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68" name="Rectangle 47"/>
          <p:cNvSpPr>
            <a:spLocks noChangeArrowheads="1"/>
          </p:cNvSpPr>
          <p:nvPr/>
        </p:nvSpPr>
        <p:spPr bwMode="auto">
          <a:xfrm>
            <a:off x="5921375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69" name="Rectangle 48"/>
          <p:cNvSpPr>
            <a:spLocks noChangeArrowheads="1"/>
          </p:cNvSpPr>
          <p:nvPr/>
        </p:nvSpPr>
        <p:spPr bwMode="auto">
          <a:xfrm>
            <a:off x="6149975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70" name="Rectangle 49"/>
          <p:cNvSpPr>
            <a:spLocks noChangeArrowheads="1"/>
          </p:cNvSpPr>
          <p:nvPr/>
        </p:nvSpPr>
        <p:spPr bwMode="auto">
          <a:xfrm>
            <a:off x="6378575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71" name="Rectangle 50"/>
          <p:cNvSpPr>
            <a:spLocks noChangeArrowheads="1"/>
          </p:cNvSpPr>
          <p:nvPr/>
        </p:nvSpPr>
        <p:spPr bwMode="auto">
          <a:xfrm>
            <a:off x="6607175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72" name="Rectangle 51"/>
          <p:cNvSpPr>
            <a:spLocks noChangeArrowheads="1"/>
          </p:cNvSpPr>
          <p:nvPr/>
        </p:nvSpPr>
        <p:spPr bwMode="auto">
          <a:xfrm>
            <a:off x="6835775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73" name="Rectangle 52"/>
          <p:cNvSpPr>
            <a:spLocks noChangeArrowheads="1"/>
          </p:cNvSpPr>
          <p:nvPr/>
        </p:nvSpPr>
        <p:spPr bwMode="auto">
          <a:xfrm>
            <a:off x="5692775" y="1797051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74" name="Rectangle 54"/>
          <p:cNvSpPr>
            <a:spLocks noChangeArrowheads="1"/>
          </p:cNvSpPr>
          <p:nvPr/>
        </p:nvSpPr>
        <p:spPr bwMode="auto">
          <a:xfrm>
            <a:off x="5692775" y="156845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75" name="Rectangle 56"/>
          <p:cNvSpPr>
            <a:spLocks noChangeArrowheads="1"/>
          </p:cNvSpPr>
          <p:nvPr/>
        </p:nvSpPr>
        <p:spPr bwMode="auto">
          <a:xfrm>
            <a:off x="6607175" y="29400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76" name="Rectangle 57"/>
          <p:cNvSpPr>
            <a:spLocks noChangeArrowheads="1"/>
          </p:cNvSpPr>
          <p:nvPr/>
        </p:nvSpPr>
        <p:spPr bwMode="auto">
          <a:xfrm>
            <a:off x="7064375" y="2940052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77" name="Rectangle 58"/>
          <p:cNvSpPr>
            <a:spLocks noChangeArrowheads="1"/>
          </p:cNvSpPr>
          <p:nvPr/>
        </p:nvSpPr>
        <p:spPr bwMode="auto">
          <a:xfrm>
            <a:off x="7064375" y="2711454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78" name="Rectangle 59"/>
          <p:cNvSpPr>
            <a:spLocks noChangeArrowheads="1"/>
          </p:cNvSpPr>
          <p:nvPr/>
        </p:nvSpPr>
        <p:spPr bwMode="auto">
          <a:xfrm>
            <a:off x="6607175" y="2711454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79" name="Rectangle 60"/>
          <p:cNvSpPr>
            <a:spLocks noChangeArrowheads="1"/>
          </p:cNvSpPr>
          <p:nvPr/>
        </p:nvSpPr>
        <p:spPr bwMode="auto">
          <a:xfrm>
            <a:off x="6835775" y="2711454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80" name="Rectangle 61"/>
          <p:cNvSpPr>
            <a:spLocks noChangeArrowheads="1"/>
          </p:cNvSpPr>
          <p:nvPr/>
        </p:nvSpPr>
        <p:spPr bwMode="auto">
          <a:xfrm>
            <a:off x="7521575" y="2711454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81" name="Rectangle 62"/>
          <p:cNvSpPr>
            <a:spLocks noChangeArrowheads="1"/>
          </p:cNvSpPr>
          <p:nvPr/>
        </p:nvSpPr>
        <p:spPr bwMode="auto">
          <a:xfrm>
            <a:off x="70643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82" name="Rectangle 64"/>
          <p:cNvSpPr>
            <a:spLocks noChangeArrowheads="1"/>
          </p:cNvSpPr>
          <p:nvPr/>
        </p:nvSpPr>
        <p:spPr bwMode="auto">
          <a:xfrm>
            <a:off x="56927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83" name="Rectangle 65"/>
          <p:cNvSpPr>
            <a:spLocks noChangeArrowheads="1"/>
          </p:cNvSpPr>
          <p:nvPr/>
        </p:nvSpPr>
        <p:spPr bwMode="auto">
          <a:xfrm>
            <a:off x="59213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84" name="Rectangle 66"/>
          <p:cNvSpPr>
            <a:spLocks noChangeArrowheads="1"/>
          </p:cNvSpPr>
          <p:nvPr/>
        </p:nvSpPr>
        <p:spPr bwMode="auto">
          <a:xfrm>
            <a:off x="61499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85" name="Rectangle 67"/>
          <p:cNvSpPr>
            <a:spLocks noChangeArrowheads="1"/>
          </p:cNvSpPr>
          <p:nvPr/>
        </p:nvSpPr>
        <p:spPr bwMode="auto">
          <a:xfrm>
            <a:off x="63785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86" name="Rectangle 68"/>
          <p:cNvSpPr>
            <a:spLocks noChangeArrowheads="1"/>
          </p:cNvSpPr>
          <p:nvPr/>
        </p:nvSpPr>
        <p:spPr bwMode="auto">
          <a:xfrm>
            <a:off x="66071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87" name="Rectangle 69"/>
          <p:cNvSpPr>
            <a:spLocks noChangeArrowheads="1"/>
          </p:cNvSpPr>
          <p:nvPr/>
        </p:nvSpPr>
        <p:spPr bwMode="auto">
          <a:xfrm>
            <a:off x="68357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88" name="Rectangle 70"/>
          <p:cNvSpPr>
            <a:spLocks noChangeArrowheads="1"/>
          </p:cNvSpPr>
          <p:nvPr/>
        </p:nvSpPr>
        <p:spPr bwMode="auto">
          <a:xfrm>
            <a:off x="75215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89" name="Rectangle 71"/>
          <p:cNvSpPr>
            <a:spLocks noChangeArrowheads="1"/>
          </p:cNvSpPr>
          <p:nvPr/>
        </p:nvSpPr>
        <p:spPr bwMode="auto">
          <a:xfrm>
            <a:off x="59213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90" name="Rectangle 72"/>
          <p:cNvSpPr>
            <a:spLocks noChangeArrowheads="1"/>
          </p:cNvSpPr>
          <p:nvPr/>
        </p:nvSpPr>
        <p:spPr bwMode="auto">
          <a:xfrm>
            <a:off x="61499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91" name="Rectangle 73"/>
          <p:cNvSpPr>
            <a:spLocks noChangeArrowheads="1"/>
          </p:cNvSpPr>
          <p:nvPr/>
        </p:nvSpPr>
        <p:spPr bwMode="auto">
          <a:xfrm>
            <a:off x="63785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92" name="Rectangle 74"/>
          <p:cNvSpPr>
            <a:spLocks noChangeArrowheads="1"/>
          </p:cNvSpPr>
          <p:nvPr/>
        </p:nvSpPr>
        <p:spPr bwMode="auto">
          <a:xfrm>
            <a:off x="66071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93" name="Rectangle 75"/>
          <p:cNvSpPr>
            <a:spLocks noChangeArrowheads="1"/>
          </p:cNvSpPr>
          <p:nvPr/>
        </p:nvSpPr>
        <p:spPr bwMode="auto">
          <a:xfrm>
            <a:off x="68357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94" name="Rectangle 76"/>
          <p:cNvSpPr>
            <a:spLocks noChangeArrowheads="1"/>
          </p:cNvSpPr>
          <p:nvPr/>
        </p:nvSpPr>
        <p:spPr bwMode="auto">
          <a:xfrm>
            <a:off x="70643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95" name="Rectangle 77"/>
          <p:cNvSpPr>
            <a:spLocks noChangeArrowheads="1"/>
          </p:cNvSpPr>
          <p:nvPr/>
        </p:nvSpPr>
        <p:spPr bwMode="auto">
          <a:xfrm>
            <a:off x="72929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96" name="Rectangle 78"/>
          <p:cNvSpPr>
            <a:spLocks noChangeArrowheads="1"/>
          </p:cNvSpPr>
          <p:nvPr/>
        </p:nvSpPr>
        <p:spPr bwMode="auto">
          <a:xfrm>
            <a:off x="75215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97" name="Rectangle 79"/>
          <p:cNvSpPr>
            <a:spLocks noChangeArrowheads="1"/>
          </p:cNvSpPr>
          <p:nvPr/>
        </p:nvSpPr>
        <p:spPr bwMode="auto">
          <a:xfrm>
            <a:off x="59213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98" name="Rectangle 80"/>
          <p:cNvSpPr>
            <a:spLocks noChangeArrowheads="1"/>
          </p:cNvSpPr>
          <p:nvPr/>
        </p:nvSpPr>
        <p:spPr bwMode="auto">
          <a:xfrm>
            <a:off x="61499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599" name="Rectangle 81"/>
          <p:cNvSpPr>
            <a:spLocks noChangeArrowheads="1"/>
          </p:cNvSpPr>
          <p:nvPr/>
        </p:nvSpPr>
        <p:spPr bwMode="auto">
          <a:xfrm>
            <a:off x="63785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00" name="Rectangle 82"/>
          <p:cNvSpPr>
            <a:spLocks noChangeArrowheads="1"/>
          </p:cNvSpPr>
          <p:nvPr/>
        </p:nvSpPr>
        <p:spPr bwMode="auto">
          <a:xfrm>
            <a:off x="66071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01" name="Rectangle 83"/>
          <p:cNvSpPr>
            <a:spLocks noChangeArrowheads="1"/>
          </p:cNvSpPr>
          <p:nvPr/>
        </p:nvSpPr>
        <p:spPr bwMode="auto">
          <a:xfrm>
            <a:off x="68357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02" name="Rectangle 84"/>
          <p:cNvSpPr>
            <a:spLocks noChangeArrowheads="1"/>
          </p:cNvSpPr>
          <p:nvPr/>
        </p:nvSpPr>
        <p:spPr bwMode="auto">
          <a:xfrm>
            <a:off x="70643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03" name="Rectangle 85"/>
          <p:cNvSpPr>
            <a:spLocks noChangeArrowheads="1"/>
          </p:cNvSpPr>
          <p:nvPr/>
        </p:nvSpPr>
        <p:spPr bwMode="auto">
          <a:xfrm>
            <a:off x="72929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04" name="Rectangle 86"/>
          <p:cNvSpPr>
            <a:spLocks noChangeArrowheads="1"/>
          </p:cNvSpPr>
          <p:nvPr/>
        </p:nvSpPr>
        <p:spPr bwMode="auto">
          <a:xfrm>
            <a:off x="77501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05" name="Rectangle 87"/>
          <p:cNvSpPr>
            <a:spLocks noChangeArrowheads="1"/>
          </p:cNvSpPr>
          <p:nvPr/>
        </p:nvSpPr>
        <p:spPr bwMode="auto">
          <a:xfrm>
            <a:off x="79787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06" name="Rectangle 88"/>
          <p:cNvSpPr>
            <a:spLocks noChangeArrowheads="1"/>
          </p:cNvSpPr>
          <p:nvPr/>
        </p:nvSpPr>
        <p:spPr bwMode="auto">
          <a:xfrm>
            <a:off x="82073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07" name="Rectangle 89"/>
          <p:cNvSpPr>
            <a:spLocks noChangeArrowheads="1"/>
          </p:cNvSpPr>
          <p:nvPr/>
        </p:nvSpPr>
        <p:spPr bwMode="auto">
          <a:xfrm>
            <a:off x="84359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08" name="Rectangle 90"/>
          <p:cNvSpPr>
            <a:spLocks noChangeArrowheads="1"/>
          </p:cNvSpPr>
          <p:nvPr/>
        </p:nvSpPr>
        <p:spPr bwMode="auto">
          <a:xfrm>
            <a:off x="8664575" y="1568452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09" name="Rectangle 93"/>
          <p:cNvSpPr>
            <a:spLocks noChangeArrowheads="1"/>
          </p:cNvSpPr>
          <p:nvPr/>
        </p:nvSpPr>
        <p:spPr bwMode="auto">
          <a:xfrm>
            <a:off x="77501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10" name="Rectangle 94"/>
          <p:cNvSpPr>
            <a:spLocks noChangeArrowheads="1"/>
          </p:cNvSpPr>
          <p:nvPr/>
        </p:nvSpPr>
        <p:spPr bwMode="auto">
          <a:xfrm>
            <a:off x="79787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11" name="Rectangle 95"/>
          <p:cNvSpPr>
            <a:spLocks noChangeArrowheads="1"/>
          </p:cNvSpPr>
          <p:nvPr/>
        </p:nvSpPr>
        <p:spPr bwMode="auto">
          <a:xfrm>
            <a:off x="82073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12" name="Rectangle 96"/>
          <p:cNvSpPr>
            <a:spLocks noChangeArrowheads="1"/>
          </p:cNvSpPr>
          <p:nvPr/>
        </p:nvSpPr>
        <p:spPr bwMode="auto">
          <a:xfrm>
            <a:off x="8435975" y="1797051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13" name="Rectangle 97"/>
          <p:cNvSpPr>
            <a:spLocks noChangeArrowheads="1"/>
          </p:cNvSpPr>
          <p:nvPr/>
        </p:nvSpPr>
        <p:spPr bwMode="auto">
          <a:xfrm>
            <a:off x="8664575" y="1797051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14" name="Rectangle 98"/>
          <p:cNvSpPr>
            <a:spLocks noChangeArrowheads="1"/>
          </p:cNvSpPr>
          <p:nvPr/>
        </p:nvSpPr>
        <p:spPr bwMode="auto">
          <a:xfrm>
            <a:off x="72929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15" name="Rectangle 99"/>
          <p:cNvSpPr>
            <a:spLocks noChangeArrowheads="1"/>
          </p:cNvSpPr>
          <p:nvPr/>
        </p:nvSpPr>
        <p:spPr bwMode="auto">
          <a:xfrm>
            <a:off x="75215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16" name="Rectangle 100"/>
          <p:cNvSpPr>
            <a:spLocks noChangeArrowheads="1"/>
          </p:cNvSpPr>
          <p:nvPr/>
        </p:nvSpPr>
        <p:spPr bwMode="auto">
          <a:xfrm>
            <a:off x="77501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17" name="Rectangle 101"/>
          <p:cNvSpPr>
            <a:spLocks noChangeArrowheads="1"/>
          </p:cNvSpPr>
          <p:nvPr/>
        </p:nvSpPr>
        <p:spPr bwMode="auto">
          <a:xfrm>
            <a:off x="7978775" y="20256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18" name="Rectangle 102"/>
          <p:cNvSpPr>
            <a:spLocks noChangeArrowheads="1"/>
          </p:cNvSpPr>
          <p:nvPr/>
        </p:nvSpPr>
        <p:spPr bwMode="auto">
          <a:xfrm>
            <a:off x="8207375" y="20256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19" name="Rectangle 103"/>
          <p:cNvSpPr>
            <a:spLocks noChangeArrowheads="1"/>
          </p:cNvSpPr>
          <p:nvPr/>
        </p:nvSpPr>
        <p:spPr bwMode="auto">
          <a:xfrm>
            <a:off x="8435975" y="20256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20" name="Rectangle 104"/>
          <p:cNvSpPr>
            <a:spLocks noChangeArrowheads="1"/>
          </p:cNvSpPr>
          <p:nvPr/>
        </p:nvSpPr>
        <p:spPr bwMode="auto">
          <a:xfrm>
            <a:off x="7292975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21" name="Rectangle 105"/>
          <p:cNvSpPr>
            <a:spLocks noChangeArrowheads="1"/>
          </p:cNvSpPr>
          <p:nvPr/>
        </p:nvSpPr>
        <p:spPr bwMode="auto">
          <a:xfrm>
            <a:off x="7521575" y="22542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22" name="Rectangle 106"/>
          <p:cNvSpPr>
            <a:spLocks noChangeArrowheads="1"/>
          </p:cNvSpPr>
          <p:nvPr/>
        </p:nvSpPr>
        <p:spPr bwMode="auto">
          <a:xfrm>
            <a:off x="7750175" y="22542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23" name="Rectangle 107"/>
          <p:cNvSpPr>
            <a:spLocks noChangeArrowheads="1"/>
          </p:cNvSpPr>
          <p:nvPr/>
        </p:nvSpPr>
        <p:spPr bwMode="auto">
          <a:xfrm>
            <a:off x="7978775" y="22542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24" name="Rectangle 108"/>
          <p:cNvSpPr>
            <a:spLocks noChangeArrowheads="1"/>
          </p:cNvSpPr>
          <p:nvPr/>
        </p:nvSpPr>
        <p:spPr bwMode="auto">
          <a:xfrm>
            <a:off x="6835775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25" name="Rectangle 109"/>
          <p:cNvSpPr>
            <a:spLocks noChangeArrowheads="1"/>
          </p:cNvSpPr>
          <p:nvPr/>
        </p:nvSpPr>
        <p:spPr bwMode="auto">
          <a:xfrm>
            <a:off x="7064375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26" name="Rectangle 110"/>
          <p:cNvSpPr>
            <a:spLocks noChangeArrowheads="1"/>
          </p:cNvSpPr>
          <p:nvPr/>
        </p:nvSpPr>
        <p:spPr bwMode="auto">
          <a:xfrm>
            <a:off x="7292975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27" name="Rectangle 111"/>
          <p:cNvSpPr>
            <a:spLocks noChangeArrowheads="1"/>
          </p:cNvSpPr>
          <p:nvPr/>
        </p:nvSpPr>
        <p:spPr bwMode="auto">
          <a:xfrm>
            <a:off x="7521575" y="248285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28" name="Rectangle 112"/>
          <p:cNvSpPr>
            <a:spLocks noChangeArrowheads="1"/>
          </p:cNvSpPr>
          <p:nvPr/>
        </p:nvSpPr>
        <p:spPr bwMode="auto">
          <a:xfrm>
            <a:off x="7978775" y="2482850"/>
            <a:ext cx="2286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701" tIns="45353" rIns="90701" bIns="45353" anchor="ctr"/>
          <a:lstStyle/>
          <a:p>
            <a:pPr defTabSz="907270"/>
            <a:endParaRPr lang="ja-JP" alt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29" name="Line 113"/>
          <p:cNvSpPr>
            <a:spLocks noChangeShapeType="1"/>
          </p:cNvSpPr>
          <p:nvPr/>
        </p:nvSpPr>
        <p:spPr bwMode="auto">
          <a:xfrm>
            <a:off x="6607175" y="1416051"/>
            <a:ext cx="0" cy="2209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30" name="Line 114"/>
          <p:cNvSpPr>
            <a:spLocks noChangeShapeType="1"/>
          </p:cNvSpPr>
          <p:nvPr/>
        </p:nvSpPr>
        <p:spPr bwMode="auto">
          <a:xfrm>
            <a:off x="6835775" y="1416051"/>
            <a:ext cx="0" cy="2209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31" name="Text Box 115"/>
          <p:cNvSpPr txBox="1">
            <a:spLocks noChangeArrowheads="1"/>
          </p:cNvSpPr>
          <p:nvPr/>
        </p:nvSpPr>
        <p:spPr bwMode="auto">
          <a:xfrm>
            <a:off x="6542100" y="94465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40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3632" name="Line 116"/>
          <p:cNvSpPr>
            <a:spLocks noChangeShapeType="1"/>
          </p:cNvSpPr>
          <p:nvPr/>
        </p:nvSpPr>
        <p:spPr bwMode="auto">
          <a:xfrm>
            <a:off x="5502276" y="3397250"/>
            <a:ext cx="18669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33" name="Line 117"/>
          <p:cNvSpPr>
            <a:spLocks noChangeShapeType="1"/>
          </p:cNvSpPr>
          <p:nvPr/>
        </p:nvSpPr>
        <p:spPr bwMode="auto">
          <a:xfrm>
            <a:off x="5540378" y="3168650"/>
            <a:ext cx="1828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34" name="Text Box 118"/>
          <p:cNvSpPr txBox="1">
            <a:spLocks noChangeArrowheads="1"/>
          </p:cNvSpPr>
          <p:nvPr/>
        </p:nvSpPr>
        <p:spPr bwMode="auto">
          <a:xfrm>
            <a:off x="5159376" y="309254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4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3635" name="Line 119"/>
          <p:cNvSpPr>
            <a:spLocks noChangeShapeType="1"/>
          </p:cNvSpPr>
          <p:nvPr/>
        </p:nvSpPr>
        <p:spPr bwMode="auto">
          <a:xfrm>
            <a:off x="8435975" y="1416050"/>
            <a:ext cx="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36" name="Line 120"/>
          <p:cNvSpPr>
            <a:spLocks noChangeShapeType="1"/>
          </p:cNvSpPr>
          <p:nvPr/>
        </p:nvSpPr>
        <p:spPr bwMode="auto">
          <a:xfrm>
            <a:off x="8664575" y="1416050"/>
            <a:ext cx="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37" name="Text Box 121"/>
          <p:cNvSpPr txBox="1">
            <a:spLocks noChangeArrowheads="1"/>
          </p:cNvSpPr>
          <p:nvPr/>
        </p:nvSpPr>
        <p:spPr bwMode="auto">
          <a:xfrm>
            <a:off x="8283578" y="255913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400">
                <a:solidFill>
                  <a:srgbClr val="000000"/>
                </a:solidFill>
              </a:rPr>
              <a:t>28</a:t>
            </a:r>
          </a:p>
        </p:txBody>
      </p:sp>
      <p:grpSp>
        <p:nvGrpSpPr>
          <p:cNvPr id="103638" name="Group 134"/>
          <p:cNvGrpSpPr>
            <a:grpSpLocks/>
          </p:cNvGrpSpPr>
          <p:nvPr/>
        </p:nvGrpSpPr>
        <p:grpSpPr bwMode="auto">
          <a:xfrm>
            <a:off x="7292975" y="2711454"/>
            <a:ext cx="228600" cy="228600"/>
            <a:chOff x="2736" y="2352"/>
            <a:chExt cx="144" cy="144"/>
          </a:xfrm>
        </p:grpSpPr>
        <p:sp>
          <p:nvSpPr>
            <p:cNvPr id="103661" name="Rectangle 135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62" name="Line 136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63" name="Line 137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3639" name="Group 138"/>
          <p:cNvGrpSpPr>
            <a:grpSpLocks/>
          </p:cNvGrpSpPr>
          <p:nvPr/>
        </p:nvGrpSpPr>
        <p:grpSpPr bwMode="auto">
          <a:xfrm>
            <a:off x="7750175" y="2482850"/>
            <a:ext cx="228600" cy="228600"/>
            <a:chOff x="2736" y="2352"/>
            <a:chExt cx="144" cy="144"/>
          </a:xfrm>
        </p:grpSpPr>
        <p:sp>
          <p:nvSpPr>
            <p:cNvPr id="103658" name="Rectangle 139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07270"/>
              <a:endParaRPr lang="ja-JP" altLang="en-US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59" name="Line 140"/>
            <p:cNvSpPr>
              <a:spLocks noChangeShapeType="1"/>
            </p:cNvSpPr>
            <p:nvPr/>
          </p:nvSpPr>
          <p:spPr bwMode="auto">
            <a:xfrm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03660" name="Line 141"/>
            <p:cNvSpPr>
              <a:spLocks noChangeShapeType="1"/>
            </p:cNvSpPr>
            <p:nvPr/>
          </p:nvSpPr>
          <p:spPr bwMode="auto">
            <a:xfrm flipH="1">
              <a:off x="2736" y="235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07270"/>
              <a:endParaRPr lang="ja-JP" altLang="en-US" sz="200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sp>
        <p:nvSpPr>
          <p:cNvPr id="103640" name="Line 151"/>
          <p:cNvSpPr>
            <a:spLocks noChangeShapeType="1"/>
          </p:cNvSpPr>
          <p:nvPr/>
        </p:nvSpPr>
        <p:spPr bwMode="auto">
          <a:xfrm flipV="1">
            <a:off x="7216775" y="1416053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41" name="Text Box 154"/>
          <p:cNvSpPr txBox="1">
            <a:spLocks noChangeArrowheads="1"/>
          </p:cNvSpPr>
          <p:nvPr/>
        </p:nvSpPr>
        <p:spPr bwMode="auto">
          <a:xfrm>
            <a:off x="7521696" y="958855"/>
            <a:ext cx="92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800" baseline="30000">
                <a:solidFill>
                  <a:srgbClr val="FF3300"/>
                </a:solidFill>
              </a:rPr>
              <a:t>34</a:t>
            </a:r>
            <a:r>
              <a:rPr lang="en-US" altLang="ja-JP" sz="2800">
                <a:solidFill>
                  <a:srgbClr val="FF3300"/>
                </a:solidFill>
              </a:rPr>
              <a:t>Mg</a:t>
            </a:r>
          </a:p>
        </p:txBody>
      </p:sp>
      <p:sp>
        <p:nvSpPr>
          <p:cNvPr id="103642" name="Text Box 155"/>
          <p:cNvSpPr txBox="1">
            <a:spLocks noChangeArrowheads="1"/>
          </p:cNvSpPr>
          <p:nvPr/>
        </p:nvSpPr>
        <p:spPr bwMode="auto">
          <a:xfrm>
            <a:off x="4778495" y="2312988"/>
            <a:ext cx="843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800" baseline="30000">
                <a:solidFill>
                  <a:srgbClr val="FF3300"/>
                </a:solidFill>
              </a:rPr>
              <a:t>30</a:t>
            </a:r>
            <a:r>
              <a:rPr lang="en-US" altLang="ja-JP" sz="2800">
                <a:solidFill>
                  <a:srgbClr val="FF3300"/>
                </a:solidFill>
              </a:rPr>
              <a:t>Ne</a:t>
            </a:r>
          </a:p>
        </p:txBody>
      </p:sp>
      <p:sp>
        <p:nvSpPr>
          <p:cNvPr id="103643" name="Line 156"/>
          <p:cNvSpPr>
            <a:spLocks noChangeShapeType="1"/>
          </p:cNvSpPr>
          <p:nvPr/>
        </p:nvSpPr>
        <p:spPr bwMode="auto">
          <a:xfrm>
            <a:off x="5605463" y="2600416"/>
            <a:ext cx="1230312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44" name="Text Box 157"/>
          <p:cNvSpPr txBox="1">
            <a:spLocks noChangeArrowheads="1"/>
          </p:cNvSpPr>
          <p:nvPr/>
        </p:nvSpPr>
        <p:spPr bwMode="auto">
          <a:xfrm>
            <a:off x="5616696" y="958855"/>
            <a:ext cx="92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800" baseline="30000">
                <a:solidFill>
                  <a:srgbClr val="000000"/>
                </a:solidFill>
              </a:rPr>
              <a:t>32</a:t>
            </a:r>
            <a:r>
              <a:rPr lang="en-US" altLang="ja-JP" sz="2800">
                <a:solidFill>
                  <a:srgbClr val="000000"/>
                </a:solidFill>
              </a:rPr>
              <a:t>Mg</a:t>
            </a:r>
          </a:p>
        </p:txBody>
      </p:sp>
      <p:sp>
        <p:nvSpPr>
          <p:cNvPr id="103645" name="Line 158"/>
          <p:cNvSpPr>
            <a:spLocks noChangeShapeType="1"/>
          </p:cNvSpPr>
          <p:nvPr/>
        </p:nvSpPr>
        <p:spPr bwMode="auto">
          <a:xfrm flipH="1" flipV="1">
            <a:off x="6226178" y="1416051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296" name="直線矢印コネクタ 295"/>
          <p:cNvCxnSpPr/>
          <p:nvPr/>
        </p:nvCxnSpPr>
        <p:spPr>
          <a:xfrm>
            <a:off x="5965901" y="3536950"/>
            <a:ext cx="1439863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47" name="Text Box 155"/>
          <p:cNvSpPr txBox="1">
            <a:spLocks noChangeArrowheads="1"/>
          </p:cNvSpPr>
          <p:nvPr/>
        </p:nvSpPr>
        <p:spPr bwMode="auto">
          <a:xfrm>
            <a:off x="7550150" y="3033715"/>
            <a:ext cx="62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800" baseline="30000">
                <a:solidFill>
                  <a:srgbClr val="FF3300"/>
                </a:solidFill>
              </a:rPr>
              <a:t>31</a:t>
            </a:r>
            <a:r>
              <a:rPr lang="en-US" altLang="ja-JP" sz="2800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103648" name="Line 156"/>
          <p:cNvSpPr>
            <a:spLocks noChangeShapeType="1"/>
          </p:cNvSpPr>
          <p:nvPr/>
        </p:nvSpPr>
        <p:spPr bwMode="auto">
          <a:xfrm flipH="1" flipV="1">
            <a:off x="7189788" y="3033804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649" name="テキスト ボックス 168"/>
          <p:cNvSpPr txBox="1">
            <a:spLocks noChangeArrowheads="1"/>
          </p:cNvSpPr>
          <p:nvPr/>
        </p:nvSpPr>
        <p:spPr bwMode="auto">
          <a:xfrm>
            <a:off x="6110326" y="3536986"/>
            <a:ext cx="2464247" cy="39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Stability enhancement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L 字 1"/>
          <p:cNvSpPr/>
          <p:nvPr/>
        </p:nvSpPr>
        <p:spPr>
          <a:xfrm rot="16200000">
            <a:off x="6815138" y="1257300"/>
            <a:ext cx="1714500" cy="2457450"/>
          </a:xfrm>
          <a:prstGeom prst="corner">
            <a:avLst>
              <a:gd name="adj1" fmla="val 36574"/>
              <a:gd name="adj2" fmla="val 65156"/>
            </a:avLst>
          </a:prstGeom>
          <a:solidFill>
            <a:srgbClr val="FF99FF">
              <a:alpha val="69804"/>
            </a:srgb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01" tIns="45353" rIns="90701" bIns="45353" anchor="ctr"/>
          <a:lstStyle/>
          <a:p>
            <a:pPr algn="ctr" defTabSz="907270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4219575" y="1955800"/>
            <a:ext cx="558800" cy="1157288"/>
          </a:xfrm>
          <a:prstGeom prst="rightArrow">
            <a:avLst>
              <a:gd name="adj1" fmla="val 43380"/>
              <a:gd name="adj2" fmla="val 66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01" tIns="45353" rIns="90701" bIns="45353" anchor="ctr"/>
          <a:lstStyle/>
          <a:p>
            <a:pPr algn="ctr" defTabSz="907270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03652" name="正方形/長方形 303"/>
          <p:cNvSpPr>
            <a:spLocks noChangeArrowheads="1"/>
          </p:cNvSpPr>
          <p:nvPr/>
        </p:nvSpPr>
        <p:spPr bwMode="auto">
          <a:xfrm>
            <a:off x="4181253" y="4009628"/>
            <a:ext cx="4816475" cy="258458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701" tIns="45353" rIns="90701" bIns="45353">
            <a:spAutoFit/>
          </a:bodyPr>
          <a:lstStyle/>
          <a:p>
            <a:pPr defTabSz="907270"/>
            <a:r>
              <a:rPr lang="en-US" altLang="ja-JP" sz="1800" u="sng" dirty="0">
                <a:solidFill>
                  <a:srgbClr val="000000"/>
                </a:solidFill>
                <a:latin typeface="Times New Roman"/>
                <a:ea typeface="ＭＳ Ｐゴシック"/>
              </a:rPr>
              <a:t>Doornenbal, </a:t>
            </a:r>
            <a:r>
              <a:rPr lang="en-US" altLang="ja-JP" sz="1800" u="sng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Scheit</a:t>
            </a:r>
            <a:r>
              <a:rPr lang="en-US" altLang="ja-JP" sz="1800" u="sng" dirty="0">
                <a:solidFill>
                  <a:srgbClr val="000000"/>
                </a:solidFill>
                <a:latin typeface="Times New Roman"/>
                <a:ea typeface="ＭＳ Ｐゴシック"/>
              </a:rPr>
              <a:t>, et al.</a:t>
            </a:r>
          </a:p>
          <a:p>
            <a:pPr defTabSz="907270"/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Ne-32 1</a:t>
            </a:r>
            <a:r>
              <a:rPr lang="en-US" altLang="ja-JP" sz="1800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st</a:t>
            </a: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excited states: PRL  103, 032501 (2009)</a:t>
            </a:r>
          </a:p>
          <a:p>
            <a:pPr defTabSz="907270"/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New states in </a:t>
            </a:r>
            <a:r>
              <a:rPr lang="en-US" altLang="ja-JP" sz="1800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31,32,33</a:t>
            </a: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Na: PRC 81, 041305R (2010)</a:t>
            </a:r>
          </a:p>
          <a:p>
            <a:pPr defTabSz="907270"/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Mg-36,-38: 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PRL111, 212502 (2013)</a:t>
            </a:r>
            <a:endParaRPr lang="en-US" altLang="ja-JP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907270"/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F-29: in preparation</a:t>
            </a:r>
          </a:p>
          <a:p>
            <a:pPr defTabSz="907270"/>
            <a:r>
              <a:rPr lang="en-US" altLang="ja-JP" sz="1800" u="sng" dirty="0">
                <a:solidFill>
                  <a:srgbClr val="000000"/>
                </a:solidFill>
                <a:latin typeface="Times New Roman"/>
                <a:ea typeface="ＭＳ Ｐゴシック"/>
              </a:rPr>
              <a:t>Takeuchi et al.</a:t>
            </a:r>
          </a:p>
          <a:p>
            <a:pPr defTabSz="907270"/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Si-42 : PRL109, 182501 (2012</a:t>
            </a:r>
            <a:r>
              <a:rPr lang="en-US" altLang="ja-JP" sz="18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 defTabSz="907270"/>
            <a:r>
              <a:rPr lang="en-US" altLang="ja-JP" sz="1800" u="sng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P.Fallon</a:t>
            </a:r>
            <a:r>
              <a:rPr lang="en-US" altLang="ja-JP" sz="1800" u="sng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et al.</a:t>
            </a:r>
            <a:endParaRPr lang="en-US" altLang="ja-JP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907270"/>
            <a:r>
              <a:rPr lang="en-US" altLang="ja-JP" sz="18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Mg-40 : PRC 89, 041303 (2014)</a:t>
            </a:r>
          </a:p>
        </p:txBody>
      </p:sp>
      <p:sp>
        <p:nvSpPr>
          <p:cNvPr id="103653" name="テキスト ボックス 3"/>
          <p:cNvSpPr txBox="1">
            <a:spLocks noChangeArrowheads="1"/>
          </p:cNvSpPr>
          <p:nvPr/>
        </p:nvSpPr>
        <p:spPr bwMode="auto">
          <a:xfrm>
            <a:off x="547688" y="1916203"/>
            <a:ext cx="107273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400">
                <a:solidFill>
                  <a:srgbClr val="000000"/>
                </a:solidFill>
              </a:rPr>
              <a:t>Island?</a:t>
            </a: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3654" name="テキスト ボックス 297"/>
          <p:cNvSpPr txBox="1">
            <a:spLocks noChangeArrowheads="1"/>
          </p:cNvSpPr>
          <p:nvPr/>
        </p:nvSpPr>
        <p:spPr bwMode="auto">
          <a:xfrm>
            <a:off x="5003801" y="1844677"/>
            <a:ext cx="158569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400">
                <a:solidFill>
                  <a:srgbClr val="000000"/>
                </a:solidFill>
              </a:rPr>
              <a:t>Peninsula!!</a:t>
            </a: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3655" name="テキスト ボックス 4"/>
          <p:cNvSpPr txBox="1">
            <a:spLocks noChangeArrowheads="1"/>
          </p:cNvSpPr>
          <p:nvPr/>
        </p:nvSpPr>
        <p:spPr bwMode="auto">
          <a:xfrm>
            <a:off x="250825" y="188917"/>
            <a:ext cx="8057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800">
                <a:solidFill>
                  <a:srgbClr val="000000"/>
                </a:solidFill>
              </a:rPr>
              <a:t>Extension of the deformation region up to the drip-line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03656" name="テキスト ボックス 5"/>
          <p:cNvSpPr txBox="1">
            <a:spLocks noChangeArrowheads="1"/>
          </p:cNvSpPr>
          <p:nvPr/>
        </p:nvSpPr>
        <p:spPr bwMode="auto">
          <a:xfrm>
            <a:off x="4267210" y="1125629"/>
            <a:ext cx="1096775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3200">
                <a:solidFill>
                  <a:srgbClr val="000000"/>
                </a:solidFill>
              </a:rPr>
              <a:t>RIBF</a:t>
            </a:r>
            <a:endParaRPr lang="ja-JP" altLang="en-US" sz="3200">
              <a:solidFill>
                <a:srgbClr val="000000"/>
              </a:solidFill>
            </a:endParaRPr>
          </a:p>
        </p:txBody>
      </p:sp>
      <p:sp>
        <p:nvSpPr>
          <p:cNvPr id="300" name="テキスト ボックス 3"/>
          <p:cNvSpPr txBox="1">
            <a:spLocks noChangeArrowheads="1"/>
          </p:cNvSpPr>
          <p:nvPr/>
        </p:nvSpPr>
        <p:spPr bwMode="auto">
          <a:xfrm>
            <a:off x="251520" y="4077072"/>
            <a:ext cx="3764539" cy="22460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A large deformation at Z=10-12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in spite of N=20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A pilot-region for nuclear structure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  Interplay of three ingredients: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    Weakly-bound natures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    Tensor forces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    Pairing</a:t>
            </a: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0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106488"/>
            <a:ext cx="4110037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テキスト ボックス 1"/>
          <p:cNvSpPr txBox="1">
            <a:spLocks noChangeArrowheads="1"/>
          </p:cNvSpPr>
          <p:nvPr/>
        </p:nvSpPr>
        <p:spPr bwMode="auto">
          <a:xfrm>
            <a:off x="250825" y="188913"/>
            <a:ext cx="6510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defTabSz="90646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0646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0646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0646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0646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800">
                <a:solidFill>
                  <a:srgbClr val="000000"/>
                </a:solidFill>
                <a:ea typeface="DejaVu Sans"/>
                <a:cs typeface="DejaVu Sans"/>
              </a:rPr>
              <a:t>New “Magicity” of N=34 in the Ca isotopes</a:t>
            </a:r>
            <a:endParaRPr lang="ja-JP" altLang="en-US" sz="280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184324" name="テキスト ボックス 10"/>
          <p:cNvSpPr txBox="1">
            <a:spLocks noChangeArrowheads="1"/>
          </p:cNvSpPr>
          <p:nvPr/>
        </p:nvSpPr>
        <p:spPr bwMode="auto">
          <a:xfrm>
            <a:off x="338138" y="981075"/>
            <a:ext cx="37941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defTabSz="90646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0646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0646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0646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0646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ea typeface="DejaVu Sans"/>
                <a:cs typeface="DejaVu Sans"/>
              </a:rPr>
              <a:t>D. Steppenbeck et al., Nature</a:t>
            </a:r>
            <a:endParaRPr lang="ja-JP" altLang="en-US" sz="240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184325" name="Line 8"/>
          <p:cNvSpPr>
            <a:spLocks noChangeShapeType="1"/>
          </p:cNvSpPr>
          <p:nvPr/>
        </p:nvSpPr>
        <p:spPr bwMode="auto">
          <a:xfrm>
            <a:off x="250825" y="836613"/>
            <a:ext cx="8713788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84326" name="テキスト ボックス 31"/>
          <p:cNvSpPr txBox="1">
            <a:spLocks noChangeArrowheads="1"/>
          </p:cNvSpPr>
          <p:nvPr/>
        </p:nvSpPr>
        <p:spPr bwMode="auto">
          <a:xfrm>
            <a:off x="331788" y="2060575"/>
            <a:ext cx="4127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defTabSz="90646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0646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0646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0646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0646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Zn-70 -&gt; Ti-56, Sc-55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Ti-56, Sc-55 + Be -&gt; Ca-54 + X</a:t>
            </a: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84327" name="テキスト ボックス 2"/>
          <p:cNvSpPr txBox="1">
            <a:spLocks noChangeArrowheads="1"/>
          </p:cNvSpPr>
          <p:nvPr/>
        </p:nvSpPr>
        <p:spPr bwMode="auto">
          <a:xfrm>
            <a:off x="357188" y="1412875"/>
            <a:ext cx="3830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defTabSz="90646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0646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0646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0646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0646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 Zn-70 primary beam (100 pnA max)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Ti-56  120 pps/pnA, Sc-55  12 pps/pnA</a:t>
            </a:r>
            <a:endParaRPr lang="ja-JP" altLang="en-US" sz="1800">
              <a:solidFill>
                <a:srgbClr val="000000"/>
              </a:solidFill>
            </a:endParaRPr>
          </a:p>
        </p:txBody>
      </p:sp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" y="4941888"/>
            <a:ext cx="35433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29" name="グループ化 1"/>
          <p:cNvGrpSpPr>
            <a:grpSpLocks/>
          </p:cNvGrpSpPr>
          <p:nvPr/>
        </p:nvGrpSpPr>
        <p:grpSpPr bwMode="auto">
          <a:xfrm>
            <a:off x="357188" y="2852738"/>
            <a:ext cx="3638550" cy="2089150"/>
            <a:chOff x="356826" y="2852936"/>
            <a:chExt cx="3947451" cy="2366302"/>
          </a:xfrm>
        </p:grpSpPr>
        <p:pic>
          <p:nvPicPr>
            <p:cNvPr id="184330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26" y="2852936"/>
              <a:ext cx="3947451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3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9" y="4941168"/>
              <a:ext cx="3620708" cy="278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円/楕円 1"/>
          <p:cNvSpPr/>
          <p:nvPr/>
        </p:nvSpPr>
        <p:spPr>
          <a:xfrm>
            <a:off x="1907704" y="5887244"/>
            <a:ext cx="196751" cy="278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627784" y="5517232"/>
            <a:ext cx="196751" cy="278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4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300038"/>
            <a:ext cx="874395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91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47625"/>
            <a:ext cx="90487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236296" y="303877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May-2014</a:t>
            </a:r>
            <a:endParaRPr kumimoji="1" lang="ja-JP" altLang="en-US" dirty="0"/>
          </a:p>
        </p:txBody>
      </p:sp>
      <p:cxnSp>
        <p:nvCxnSpPr>
          <p:cNvPr id="4" name="直線コネクタ 3"/>
          <p:cNvCxnSpPr>
            <a:stCxn id="2" idx="1"/>
          </p:cNvCxnSpPr>
          <p:nvPr/>
        </p:nvCxnSpPr>
        <p:spPr>
          <a:xfrm flipH="1">
            <a:off x="6516216" y="3269606"/>
            <a:ext cx="720080" cy="159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53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テキスト ボックス 1"/>
          <p:cNvSpPr txBox="1">
            <a:spLocks noChangeArrowheads="1"/>
          </p:cNvSpPr>
          <p:nvPr/>
        </p:nvSpPr>
        <p:spPr bwMode="auto">
          <a:xfrm>
            <a:off x="1979836" y="2852828"/>
            <a:ext cx="51187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4800" dirty="0">
                <a:solidFill>
                  <a:srgbClr val="000000"/>
                </a:solidFill>
              </a:rPr>
              <a:t>Decay spectroscopy</a:t>
            </a:r>
            <a:endParaRPr lang="ja-JP" alt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2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764" y="-162272"/>
            <a:ext cx="8820472" cy="1143000"/>
          </a:xfrm>
        </p:spPr>
        <p:txBody>
          <a:bodyPr/>
          <a:lstStyle/>
          <a:p>
            <a:r>
              <a:rPr kumimoji="1" lang="en-US" altLang="ja-JP" sz="3600" dirty="0" smtClean="0"/>
              <a:t>Project Overview and Scientific Goal</a:t>
            </a:r>
            <a:endParaRPr kumimoji="1" lang="ja-JP" alt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404" y="981058"/>
            <a:ext cx="3486980" cy="314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28594" y="1266809"/>
            <a:ext cx="3423325" cy="3377979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endParaRPr lang="ja-JP" altLang="en-US" sz="1600">
              <a:solidFill>
                <a:srgbClr val="00206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364088" y="4353768"/>
            <a:ext cx="3209012" cy="233014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lvl="1" defTabSz="907270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ja-JP" sz="2000" b="1" dirty="0" smtClean="0">
                <a:solidFill>
                  <a:srgbClr val="002060"/>
                </a:solidFill>
                <a:ea typeface="ＭＳ Ｐゴシック"/>
              </a:rPr>
              <a:t>Nuclear Structure</a:t>
            </a:r>
          </a:p>
          <a:p>
            <a:pPr marL="742950" lvl="1" indent="-285750" defTabSz="907270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–"/>
            </a:pPr>
            <a:r>
              <a:rPr lang="en-US" altLang="ja-JP" sz="1600" b="1" dirty="0" smtClean="0">
                <a:solidFill>
                  <a:srgbClr val="002060"/>
                </a:solidFill>
                <a:ea typeface="ＭＳ Ｐゴシック"/>
              </a:rPr>
              <a:t>New </a:t>
            </a:r>
            <a:r>
              <a:rPr lang="en-US" altLang="ja-JP" sz="1600" b="1" dirty="0">
                <a:solidFill>
                  <a:srgbClr val="002060"/>
                </a:solidFill>
                <a:ea typeface="ＭＳ Ｐゴシック"/>
              </a:rPr>
              <a:t>magic number ?</a:t>
            </a:r>
          </a:p>
          <a:p>
            <a:pPr marL="742950" lvl="1" indent="-285750" defTabSz="907270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–"/>
            </a:pPr>
            <a:r>
              <a:rPr lang="en-US" altLang="ja-JP" sz="1600" b="1" dirty="0">
                <a:solidFill>
                  <a:srgbClr val="002060"/>
                </a:solidFill>
                <a:ea typeface="ＭＳ Ｐゴシック"/>
              </a:rPr>
              <a:t>Disappearance?</a:t>
            </a:r>
          </a:p>
          <a:p>
            <a:pPr marL="742950" lvl="1" indent="-285750" defTabSz="907270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–"/>
            </a:pPr>
            <a:r>
              <a:rPr lang="en-US" altLang="ja-JP" sz="1600" b="1" dirty="0" smtClean="0">
                <a:solidFill>
                  <a:srgbClr val="002060"/>
                </a:solidFill>
                <a:ea typeface="ＭＳ Ｐゴシック"/>
              </a:rPr>
              <a:t>Deformation?</a:t>
            </a:r>
          </a:p>
          <a:p>
            <a:pPr marL="0" lvl="1" defTabSz="907270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ja-JP" sz="2000" b="1" dirty="0" smtClean="0">
                <a:solidFill>
                  <a:srgbClr val="002060"/>
                </a:solidFill>
                <a:ea typeface="ＭＳ Ｐゴシック"/>
              </a:rPr>
              <a:t>Nuclear Astrophysics</a:t>
            </a:r>
          </a:p>
          <a:p>
            <a:pPr marL="742950" lvl="1" indent="-285750" defTabSz="907270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–"/>
            </a:pPr>
            <a:r>
              <a:rPr lang="en-US" altLang="ja-JP" sz="1600" b="1" dirty="0" smtClean="0">
                <a:solidFill>
                  <a:srgbClr val="002060"/>
                </a:solidFill>
                <a:ea typeface="ＭＳ Ｐゴシック"/>
              </a:rPr>
              <a:t>R-process path?</a:t>
            </a:r>
            <a:endParaRPr lang="en-US" altLang="ja-JP" sz="1600" b="1" dirty="0">
              <a:solidFill>
                <a:srgbClr val="002060"/>
              </a:solidFill>
              <a:ea typeface="ＭＳ Ｐゴシック"/>
            </a:endParaRPr>
          </a:p>
          <a:p>
            <a:pPr marL="0" lvl="1" defTabSz="907270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</a:pPr>
            <a:endParaRPr lang="en-US" altLang="ja-JP" sz="2000" b="1" dirty="0" smtClean="0">
              <a:solidFill>
                <a:srgbClr val="002060"/>
              </a:solidFill>
              <a:ea typeface="ＭＳ Ｐゴシック"/>
            </a:endParaRPr>
          </a:p>
          <a:p>
            <a:pPr marL="742950" lvl="1" indent="-285750" defTabSz="907270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–"/>
            </a:pPr>
            <a:endParaRPr lang="en-US" altLang="ja-JP" sz="1600" b="1" dirty="0">
              <a:solidFill>
                <a:srgbClr val="002060"/>
              </a:solidFill>
              <a:ea typeface="ＭＳ Ｐゴシック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588492" y="4644788"/>
            <a:ext cx="1429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Systematic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i="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   Study</a:t>
            </a:r>
            <a:endParaRPr lang="en-US" altLang="ja-JP" sz="1800" b="1" i="1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57157" y="981058"/>
            <a:ext cx="2952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b="1" dirty="0" smtClean="0">
                <a:solidFill>
                  <a:srgbClr val="002060"/>
                </a:solidFill>
                <a:latin typeface="Times New Roman"/>
                <a:ea typeface="ＭＳ Ｐゴシック"/>
              </a:rPr>
              <a:t>Measurements by decay exp.</a:t>
            </a:r>
            <a:endParaRPr lang="en-US" altLang="ja-JP" sz="1600" b="1" dirty="0">
              <a:solidFill>
                <a:srgbClr val="00206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571470" y="1320802"/>
            <a:ext cx="32804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defTabSz="907270" fontAlgn="auto">
              <a:spcBef>
                <a:spcPct val="500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Wingdings" pitchFamily="2" charset="2"/>
              <a:buChar char="Ø"/>
            </a:pPr>
            <a:r>
              <a:rPr lang="en-US" altLang="ja-JP" sz="2000" b="1" dirty="0" smtClean="0">
                <a:solidFill>
                  <a:srgbClr val="002060"/>
                </a:solidFill>
                <a:ea typeface="ＭＳ Ｐゴシック"/>
              </a:rPr>
              <a:t>Decay </a:t>
            </a:r>
            <a:r>
              <a:rPr lang="en-US" altLang="ja-JP" sz="2000" b="1" dirty="0">
                <a:solidFill>
                  <a:srgbClr val="002060"/>
                </a:solidFill>
                <a:ea typeface="ＭＳ Ｐゴシック"/>
              </a:rPr>
              <a:t>curve : T</a:t>
            </a:r>
            <a:r>
              <a:rPr lang="en-US" altLang="ja-JP" sz="2000" b="1" baseline="-25000" dirty="0">
                <a:solidFill>
                  <a:srgbClr val="002060"/>
                </a:solidFill>
                <a:ea typeface="ＭＳ Ｐゴシック"/>
              </a:rPr>
              <a:t>1/2</a:t>
            </a:r>
          </a:p>
          <a:p>
            <a:pPr marL="285750" indent="-285750" defTabSz="907270" fontAlgn="auto">
              <a:spcBef>
                <a:spcPct val="500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Wingdings" pitchFamily="2" charset="2"/>
              <a:buChar char="Ø"/>
            </a:pPr>
            <a:r>
              <a:rPr lang="en-US" altLang="ja-JP" sz="2000" b="1" dirty="0" smtClean="0">
                <a:solidFill>
                  <a:srgbClr val="002060"/>
                </a:solidFill>
                <a:ea typeface="ＭＳ Ｐゴシック"/>
              </a:rPr>
              <a:t>Excited </a:t>
            </a:r>
            <a:r>
              <a:rPr lang="en-US" altLang="ja-JP" sz="2000" b="1" dirty="0">
                <a:solidFill>
                  <a:srgbClr val="002060"/>
                </a:solidFill>
                <a:ea typeface="ＭＳ Ｐゴシック"/>
              </a:rPr>
              <a:t>states : E(2</a:t>
            </a:r>
            <a:r>
              <a:rPr lang="en-US" altLang="ja-JP" sz="2000" b="1" baseline="30000" dirty="0" smtClean="0">
                <a:solidFill>
                  <a:srgbClr val="002060"/>
                </a:solidFill>
                <a:ea typeface="ＭＳ Ｐゴシック"/>
              </a:rPr>
              <a:t>+</a:t>
            </a:r>
            <a:r>
              <a:rPr lang="en-US" altLang="ja-JP" sz="2000" b="1" dirty="0" smtClean="0">
                <a:solidFill>
                  <a:srgbClr val="002060"/>
                </a:solidFill>
                <a:ea typeface="ＭＳ Ｐゴシック"/>
              </a:rPr>
              <a:t>), .. </a:t>
            </a:r>
            <a:endParaRPr lang="en-US" altLang="ja-JP" sz="2000" b="1" dirty="0">
              <a:solidFill>
                <a:srgbClr val="002060"/>
              </a:solidFill>
              <a:ea typeface="ＭＳ Ｐゴシック"/>
            </a:endParaRPr>
          </a:p>
          <a:p>
            <a:pPr marL="285750" indent="-285750" defTabSz="907270" fontAlgn="auto">
              <a:spcBef>
                <a:spcPct val="500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Wingdings" pitchFamily="2" charset="2"/>
              <a:buChar char="Ø"/>
            </a:pPr>
            <a:r>
              <a:rPr lang="en-US" altLang="ja-JP" sz="2000" b="1" dirty="0" smtClean="0">
                <a:solidFill>
                  <a:srgbClr val="002060"/>
                </a:solidFill>
                <a:ea typeface="ＭＳ Ｐゴシック"/>
              </a:rPr>
              <a:t>Isomeric </a:t>
            </a:r>
            <a:r>
              <a:rPr lang="en-US" altLang="ja-JP" sz="2000" b="1" dirty="0">
                <a:solidFill>
                  <a:srgbClr val="002060"/>
                </a:solidFill>
                <a:ea typeface="ＭＳ Ｐゴシック"/>
              </a:rPr>
              <a:t>states</a:t>
            </a:r>
          </a:p>
          <a:p>
            <a:pPr marL="285750" indent="-285750" defTabSz="907270" fontAlgn="auto">
              <a:spcBef>
                <a:spcPct val="500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Wingdings" pitchFamily="2" charset="2"/>
              <a:buChar char="Ø"/>
            </a:pPr>
            <a:r>
              <a:rPr lang="en-US" altLang="ja-JP" sz="2000" b="1" dirty="0" err="1" smtClean="0">
                <a:solidFill>
                  <a:srgbClr val="002060"/>
                </a:solidFill>
                <a:ea typeface="ＭＳ Ｐゴシック"/>
              </a:rPr>
              <a:t>Q</a:t>
            </a:r>
            <a:r>
              <a:rPr lang="en-US" altLang="ja-JP" sz="2000" b="1" baseline="-25000" dirty="0" err="1" smtClean="0">
                <a:solidFill>
                  <a:srgbClr val="002060"/>
                </a:solidFill>
                <a:latin typeface="Symbol" pitchFamily="18" charset="2"/>
                <a:ea typeface="ＭＳ Ｐゴシック"/>
              </a:rPr>
              <a:t>b</a:t>
            </a:r>
            <a:r>
              <a:rPr lang="en-US" altLang="ja-JP" sz="2000" b="1" dirty="0" smtClean="0">
                <a:solidFill>
                  <a:srgbClr val="002060"/>
                </a:solidFill>
                <a:ea typeface="ＭＳ Ｐゴシック"/>
              </a:rPr>
              <a:t> </a:t>
            </a:r>
            <a:endParaRPr lang="en-US" altLang="ja-JP" sz="2000" b="1" dirty="0">
              <a:solidFill>
                <a:srgbClr val="002060"/>
              </a:solidFill>
              <a:ea typeface="ＭＳ Ｐゴシック"/>
            </a:endParaRPr>
          </a:p>
          <a:p>
            <a:pPr marL="285750" indent="-285750" defTabSz="907270" fontAlgn="auto">
              <a:spcBef>
                <a:spcPct val="500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Wingdings" pitchFamily="2" charset="2"/>
              <a:buChar char="Ø"/>
            </a:pPr>
            <a:r>
              <a:rPr lang="en-US" altLang="ja-JP" sz="2000" b="1" dirty="0" smtClean="0">
                <a:solidFill>
                  <a:srgbClr val="002060"/>
                </a:solidFill>
                <a:ea typeface="ＭＳ Ｐゴシック"/>
              </a:rPr>
              <a:t>Neutron </a:t>
            </a:r>
            <a:r>
              <a:rPr lang="en-US" altLang="ja-JP" sz="2000" b="1" dirty="0">
                <a:solidFill>
                  <a:srgbClr val="002060"/>
                </a:solidFill>
                <a:ea typeface="ＭＳ Ｐゴシック"/>
              </a:rPr>
              <a:t>emission (</a:t>
            </a:r>
            <a:r>
              <a:rPr lang="en-US" altLang="ja-JP" sz="2000" b="1" dirty="0" err="1">
                <a:solidFill>
                  <a:srgbClr val="002060"/>
                </a:solidFill>
                <a:ea typeface="ＭＳ Ｐゴシック"/>
              </a:rPr>
              <a:t>P</a:t>
            </a:r>
            <a:r>
              <a:rPr lang="en-US" altLang="ja-JP" sz="2000" b="1" baseline="-25000" dirty="0" err="1">
                <a:solidFill>
                  <a:srgbClr val="002060"/>
                </a:solidFill>
                <a:ea typeface="ＭＳ Ｐゴシック"/>
              </a:rPr>
              <a:t>n</a:t>
            </a:r>
            <a:r>
              <a:rPr lang="en-US" altLang="ja-JP" sz="2000" b="1" dirty="0" smtClean="0">
                <a:solidFill>
                  <a:srgbClr val="002060"/>
                </a:solidFill>
                <a:ea typeface="ＭＳ Ｐゴシック"/>
              </a:rPr>
              <a:t>)</a:t>
            </a:r>
            <a:endParaRPr lang="en-US" altLang="ja-JP" sz="2000" b="1" dirty="0">
              <a:solidFill>
                <a:srgbClr val="002060"/>
              </a:solidFill>
              <a:ea typeface="ＭＳ Ｐゴシック"/>
            </a:endParaRPr>
          </a:p>
          <a:p>
            <a:pPr marL="285750" indent="-285750" defTabSz="907270" fontAlgn="auto">
              <a:spcBef>
                <a:spcPct val="500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Wingdings" pitchFamily="2" charset="2"/>
              <a:buChar char="Ø"/>
            </a:pPr>
            <a:r>
              <a:rPr lang="en-US" altLang="ja-JP" sz="2000" b="1" dirty="0" smtClean="0">
                <a:solidFill>
                  <a:srgbClr val="002060"/>
                </a:solidFill>
                <a:ea typeface="ＭＳ Ｐゴシック"/>
              </a:rPr>
              <a:t>Particle unbound excited states near particle threshold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 rot="1284207">
            <a:off x="4134754" y="4339624"/>
            <a:ext cx="971152" cy="78581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002060"/>
              </a:solidFill>
              <a:latin typeface="Times New Roman"/>
              <a:ea typeface="ＭＳ Ｐゴシック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803500" y="1415589"/>
            <a:ext cx="2613156" cy="227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0727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ja-JP" sz="11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ＭＳ Ｐゴシック"/>
              </a:rPr>
              <a:t>New closed shell </a:t>
            </a:r>
            <a:r>
              <a:rPr lang="en-US" altLang="ja-JP" sz="11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ＭＳ Ｐゴシック"/>
              </a:rPr>
              <a:t>nuclei ?</a:t>
            </a:r>
            <a:endParaRPr lang="en-US" altLang="ja-JP" sz="1100" b="1" dirty="0">
              <a:ln w="18415" cmpd="sng">
                <a:noFill/>
                <a:prstDash val="solid"/>
              </a:ln>
              <a:solidFill>
                <a:srgbClr val="002060"/>
              </a:solidFill>
              <a:ea typeface="ＭＳ Ｐゴシック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786722" y="1142552"/>
            <a:ext cx="2428314" cy="227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0727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ja-JP" sz="11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ＭＳ Ｐゴシック"/>
              </a:rPr>
              <a:t>Standard shell nuclei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796062" y="1730108"/>
            <a:ext cx="2678560" cy="227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0727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ja-JP" sz="1100" b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ＭＳ Ｐゴシック"/>
              </a:rPr>
              <a:t>Deformed shell quenched </a:t>
            </a:r>
            <a:r>
              <a:rPr lang="en-US" altLang="ja-JP" sz="11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ＭＳ Ｐゴシック"/>
              </a:rPr>
              <a:t>nuclei ?</a:t>
            </a:r>
            <a:endParaRPr lang="en-US" altLang="ja-JP" sz="1100" b="1" dirty="0">
              <a:ln w="18415" cmpd="sng">
                <a:noFill/>
                <a:prstDash val="solid"/>
              </a:ln>
              <a:solidFill>
                <a:srgbClr val="002060"/>
              </a:solidFill>
              <a:ea typeface="ＭＳ Ｐゴシック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640471" y="1177644"/>
            <a:ext cx="137276" cy="137277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002060"/>
              </a:solidFill>
              <a:latin typeface="Times New Roman"/>
              <a:ea typeface="ＭＳ Ｐゴシック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642008" y="1457797"/>
            <a:ext cx="137276" cy="137277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002060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644797" y="1756001"/>
            <a:ext cx="137276" cy="13727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002060"/>
              </a:solidFill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50825" y="809507"/>
            <a:ext cx="8713788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99592" y="5275549"/>
            <a:ext cx="41275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u="sng" dirty="0">
                <a:solidFill>
                  <a:srgbClr val="000000"/>
                </a:solidFill>
                <a:latin typeface="Times New Roman"/>
                <a:ea typeface="ＭＳ Ｐゴシック"/>
              </a:rPr>
              <a:t>Nuclear Physics</a:t>
            </a: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	   </a:t>
            </a:r>
            <a:r>
              <a:rPr lang="en-US" altLang="ja-JP" sz="1800" u="sng" dirty="0">
                <a:solidFill>
                  <a:srgbClr val="000000"/>
                </a:solidFill>
                <a:latin typeface="Times New Roman"/>
                <a:ea typeface="ＭＳ Ｐゴシック"/>
              </a:rPr>
              <a:t>Astrophysics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mass	     	   Q-value for reactions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</a:t>
            </a:r>
            <a:r>
              <a:rPr lang="en-US" altLang="ja-JP" sz="1800" u="sng" dirty="0">
                <a:solidFill>
                  <a:srgbClr val="000000"/>
                </a:solidFill>
                <a:latin typeface="Times New Roman"/>
                <a:ea typeface="ＭＳ Ｐゴシック"/>
              </a:rPr>
              <a:t>T</a:t>
            </a:r>
            <a:r>
              <a:rPr lang="en-US" altLang="ja-JP" sz="1800" u="sng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1/2</a:t>
            </a:r>
            <a:r>
              <a:rPr lang="en-US" altLang="ja-JP" sz="1800" u="sng" dirty="0">
                <a:solidFill>
                  <a:srgbClr val="000000"/>
                </a:solidFill>
                <a:latin typeface="Times New Roman"/>
                <a:ea typeface="ＭＳ Ｐゴシック"/>
              </a:rPr>
              <a:t>	                   mean free time</a:t>
            </a:r>
            <a:endParaRPr lang="en-US" altLang="ja-JP" sz="1800" u="sng" baseline="-25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</a:t>
            </a:r>
            <a:r>
              <a:rPr lang="en-US" altLang="ja-JP" sz="1800" u="sng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Pn</a:t>
            </a:r>
            <a:r>
              <a:rPr lang="en-US" altLang="ja-JP" sz="1800" u="sng" dirty="0">
                <a:solidFill>
                  <a:srgbClr val="000000"/>
                </a:solidFill>
                <a:latin typeface="Times New Roman"/>
                <a:ea typeface="ＭＳ Ｐゴシック"/>
              </a:rPr>
              <a:t>	                   reaction chain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...		     ...</a:t>
            </a:r>
          </a:p>
        </p:txBody>
      </p:sp>
      <p:sp>
        <p:nvSpPr>
          <p:cNvPr id="22" name="テキスト ボックス 1"/>
          <p:cNvSpPr txBox="1">
            <a:spLocks noChangeArrowheads="1"/>
          </p:cNvSpPr>
          <p:nvPr/>
        </p:nvSpPr>
        <p:spPr bwMode="auto">
          <a:xfrm>
            <a:off x="153234" y="6444044"/>
            <a:ext cx="1492716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NISHIMURA</a:t>
            </a:r>
            <a:endParaRPr lang="ja-JP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6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89113"/>
            <a:ext cx="791845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正方形/長方形 93"/>
          <p:cNvSpPr>
            <a:spLocks noChangeArrowheads="1"/>
          </p:cNvSpPr>
          <p:nvPr/>
        </p:nvSpPr>
        <p:spPr bwMode="auto">
          <a:xfrm>
            <a:off x="395288" y="2552700"/>
            <a:ext cx="2760662" cy="5842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600">
                <a:solidFill>
                  <a:srgbClr val="000000"/>
                </a:solidFill>
              </a:rPr>
              <a:t>U-238</a:t>
            </a:r>
            <a:r>
              <a:rPr lang="ja-JP" altLang="en-US" sz="1600">
                <a:solidFill>
                  <a:srgbClr val="000000"/>
                </a:solidFill>
              </a:rPr>
              <a:t> </a:t>
            </a:r>
            <a:r>
              <a:rPr lang="en-US" altLang="ja-JP" sz="1600">
                <a:solidFill>
                  <a:srgbClr val="000000"/>
                </a:solidFill>
              </a:rPr>
              <a:t>Acceleration 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600">
                <a:solidFill>
                  <a:srgbClr val="000000"/>
                </a:solidFill>
              </a:rPr>
              <a:t>at Super-Conducting Cyclotron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185348" name="正方形/長方形 55"/>
          <p:cNvSpPr>
            <a:spLocks noChangeArrowheads="1"/>
          </p:cNvSpPr>
          <p:nvPr/>
        </p:nvSpPr>
        <p:spPr bwMode="auto">
          <a:xfrm>
            <a:off x="169863" y="4303713"/>
            <a:ext cx="95090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U-238 </a:t>
            </a:r>
            <a:r>
              <a:rPr lang="en-US" altLang="ja-JP" sz="1200" dirty="0" smtClean="0">
                <a:solidFill>
                  <a:srgbClr val="000000"/>
                </a:solidFill>
              </a:rPr>
              <a:t>beam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200" dirty="0" smtClean="0">
                <a:solidFill>
                  <a:srgbClr val="000000"/>
                </a:solidFill>
              </a:rPr>
              <a:t>345A MeV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1150938" y="4294188"/>
            <a:ext cx="419100" cy="638175"/>
          </a:xfrm>
          <a:custGeom>
            <a:avLst/>
            <a:gdLst>
              <a:gd name="connsiteX0" fmla="*/ 128209 w 418495"/>
              <a:gd name="connsiteY0" fmla="*/ 0 h 638628"/>
              <a:gd name="connsiteX1" fmla="*/ 12095 w 418495"/>
              <a:gd name="connsiteY1" fmla="*/ 290286 h 638628"/>
              <a:gd name="connsiteX2" fmla="*/ 55638 w 418495"/>
              <a:gd name="connsiteY2" fmla="*/ 522514 h 638628"/>
              <a:gd name="connsiteX3" fmla="*/ 244323 w 418495"/>
              <a:gd name="connsiteY3" fmla="*/ 595086 h 638628"/>
              <a:gd name="connsiteX4" fmla="*/ 418495 w 418495"/>
              <a:gd name="connsiteY4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495" h="638628">
                <a:moveTo>
                  <a:pt x="128209" y="0"/>
                </a:moveTo>
                <a:cubicBezTo>
                  <a:pt x="76199" y="101600"/>
                  <a:pt x="24190" y="203200"/>
                  <a:pt x="12095" y="290286"/>
                </a:cubicBezTo>
                <a:cubicBezTo>
                  <a:pt x="0" y="377372"/>
                  <a:pt x="16933" y="471714"/>
                  <a:pt x="55638" y="522514"/>
                </a:cubicBezTo>
                <a:cubicBezTo>
                  <a:pt x="94343" y="573314"/>
                  <a:pt x="183847" y="575734"/>
                  <a:pt x="244323" y="595086"/>
                </a:cubicBezTo>
                <a:cubicBezTo>
                  <a:pt x="304799" y="614438"/>
                  <a:pt x="361647" y="626533"/>
                  <a:pt x="418495" y="63862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1428750" y="4932363"/>
            <a:ext cx="511175" cy="425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51" name="正方形/長方形 55"/>
          <p:cNvSpPr>
            <a:spLocks noChangeArrowheads="1"/>
          </p:cNvSpPr>
          <p:nvPr/>
        </p:nvSpPr>
        <p:spPr bwMode="auto">
          <a:xfrm>
            <a:off x="539553" y="5357813"/>
            <a:ext cx="148768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Be </a:t>
            </a:r>
            <a:r>
              <a:rPr lang="en-US" altLang="ja-JP" sz="1200" dirty="0" smtClean="0">
                <a:solidFill>
                  <a:srgbClr val="000000"/>
                </a:solidFill>
              </a:rPr>
              <a:t>production</a:t>
            </a:r>
            <a:r>
              <a:rPr lang="en-US" altLang="ja-JP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</a:rPr>
              <a:t>target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200" dirty="0" smtClean="0">
                <a:solidFill>
                  <a:srgbClr val="000000"/>
                </a:solidFill>
              </a:rPr>
              <a:t>fission</a:t>
            </a:r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027238" y="3421063"/>
            <a:ext cx="3130550" cy="1589087"/>
          </a:xfrm>
          <a:custGeom>
            <a:avLst/>
            <a:gdLst>
              <a:gd name="connsiteX0" fmla="*/ 0 w 3130247"/>
              <a:gd name="connsiteY0" fmla="*/ 1572381 h 1589315"/>
              <a:gd name="connsiteX1" fmla="*/ 319314 w 3130247"/>
              <a:gd name="connsiteY1" fmla="*/ 1557867 h 1589315"/>
              <a:gd name="connsiteX2" fmla="*/ 957942 w 3130247"/>
              <a:gd name="connsiteY2" fmla="*/ 1383696 h 1589315"/>
              <a:gd name="connsiteX3" fmla="*/ 1727200 w 3130247"/>
              <a:gd name="connsiteY3" fmla="*/ 904724 h 1589315"/>
              <a:gd name="connsiteX4" fmla="*/ 1828800 w 3130247"/>
              <a:gd name="connsiteY4" fmla="*/ 585410 h 1589315"/>
              <a:gd name="connsiteX5" fmla="*/ 2191657 w 3130247"/>
              <a:gd name="connsiteY5" fmla="*/ 396724 h 1589315"/>
              <a:gd name="connsiteX6" fmla="*/ 2438400 w 3130247"/>
              <a:gd name="connsiteY6" fmla="*/ 324153 h 1589315"/>
              <a:gd name="connsiteX7" fmla="*/ 2801257 w 3130247"/>
              <a:gd name="connsiteY7" fmla="*/ 208038 h 1589315"/>
              <a:gd name="connsiteX8" fmla="*/ 3077028 w 3130247"/>
              <a:gd name="connsiteY8" fmla="*/ 33867 h 1589315"/>
              <a:gd name="connsiteX9" fmla="*/ 3120571 w 3130247"/>
              <a:gd name="connsiteY9" fmla="*/ 4838 h 158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0247" h="1589315">
                <a:moveTo>
                  <a:pt x="0" y="1572381"/>
                </a:moveTo>
                <a:cubicBezTo>
                  <a:pt x="79828" y="1580848"/>
                  <a:pt x="159657" y="1589315"/>
                  <a:pt x="319314" y="1557867"/>
                </a:cubicBezTo>
                <a:cubicBezTo>
                  <a:pt x="478971" y="1526419"/>
                  <a:pt x="723294" y="1492553"/>
                  <a:pt x="957942" y="1383696"/>
                </a:cubicBezTo>
                <a:cubicBezTo>
                  <a:pt x="1192590" y="1274839"/>
                  <a:pt x="1582057" y="1037772"/>
                  <a:pt x="1727200" y="904724"/>
                </a:cubicBezTo>
                <a:cubicBezTo>
                  <a:pt x="1872343" y="771676"/>
                  <a:pt x="1751391" y="670077"/>
                  <a:pt x="1828800" y="585410"/>
                </a:cubicBezTo>
                <a:cubicBezTo>
                  <a:pt x="1906209" y="500743"/>
                  <a:pt x="2090057" y="440267"/>
                  <a:pt x="2191657" y="396724"/>
                </a:cubicBezTo>
                <a:cubicBezTo>
                  <a:pt x="2293257" y="353181"/>
                  <a:pt x="2336800" y="355601"/>
                  <a:pt x="2438400" y="324153"/>
                </a:cubicBezTo>
                <a:cubicBezTo>
                  <a:pt x="2540000" y="292705"/>
                  <a:pt x="2694819" y="256419"/>
                  <a:pt x="2801257" y="208038"/>
                </a:cubicBezTo>
                <a:cubicBezTo>
                  <a:pt x="2907695" y="159657"/>
                  <a:pt x="3023809" y="67734"/>
                  <a:pt x="3077028" y="33867"/>
                </a:cubicBezTo>
                <a:cubicBezTo>
                  <a:pt x="3130247" y="0"/>
                  <a:pt x="3125409" y="2419"/>
                  <a:pt x="3120571" y="4838"/>
                </a:cubicBezTo>
              </a:path>
            </a:pathLst>
          </a:custGeom>
          <a:ln w="28575">
            <a:solidFill>
              <a:srgbClr val="00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292725" y="3035300"/>
            <a:ext cx="142875" cy="1428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185354" name="テキスト ボックス 29"/>
          <p:cNvSpPr txBox="1">
            <a:spLocks noChangeArrowheads="1"/>
          </p:cNvSpPr>
          <p:nvPr/>
        </p:nvSpPr>
        <p:spPr bwMode="auto">
          <a:xfrm>
            <a:off x="3635375" y="5703888"/>
            <a:ext cx="1771650" cy="461962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200">
                <a:solidFill>
                  <a:srgbClr val="000000"/>
                </a:solidFill>
                <a:latin typeface="Arial" pitchFamily="34" charset="0"/>
              </a:rPr>
              <a:t>Particle Identification of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200">
                <a:solidFill>
                  <a:srgbClr val="000000"/>
                </a:solidFill>
                <a:latin typeface="Arial" pitchFamily="34" charset="0"/>
              </a:rPr>
              <a:t>RI beams</a:t>
            </a:r>
            <a:endParaRPr lang="ja-JP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5355" name="正方形/長方形 84"/>
          <p:cNvSpPr>
            <a:spLocks noChangeArrowheads="1"/>
          </p:cNvSpPr>
          <p:nvPr/>
        </p:nvSpPr>
        <p:spPr bwMode="auto">
          <a:xfrm rot="-1935637">
            <a:off x="2835275" y="4268788"/>
            <a:ext cx="2578100" cy="831850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latin typeface="ＭＳ Ｐゴシック" pitchFamily="50" charset="-128"/>
              </a:rPr>
              <a:t>Super-conducting Inflight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latin typeface="ＭＳ Ｐゴシック" pitchFamily="50" charset="-128"/>
              </a:rPr>
              <a:t>Separator to deliver intense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latin typeface="ＭＳ Ｐゴシック" pitchFamily="50" charset="-128"/>
              </a:rPr>
              <a:t>RI beams</a:t>
            </a:r>
          </a:p>
        </p:txBody>
      </p:sp>
      <p:sp>
        <p:nvSpPr>
          <p:cNvPr id="185356" name="テキスト ボックス 28"/>
          <p:cNvSpPr txBox="1">
            <a:spLocks noChangeArrowheads="1"/>
          </p:cNvSpPr>
          <p:nvPr/>
        </p:nvSpPr>
        <p:spPr bwMode="auto">
          <a:xfrm>
            <a:off x="179388" y="204788"/>
            <a:ext cx="512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itchFamily="34" charset="0"/>
              </a:rPr>
              <a:t>Decay Spectroscopy Setup</a:t>
            </a:r>
          </a:p>
        </p:txBody>
      </p:sp>
      <p:pic>
        <p:nvPicPr>
          <p:cNvPr id="1853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08413"/>
            <a:ext cx="3457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8" name="Picture 9" descr="ろご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8" y="6318250"/>
            <a:ext cx="19764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513" y="549275"/>
            <a:ext cx="1631950" cy="1401763"/>
          </a:xfrm>
          <a:prstGeom prst="rect">
            <a:avLst/>
          </a:prstGeom>
          <a:noFill/>
          <a:ln>
            <a:noFill/>
          </a:ln>
          <a:effectLst>
            <a:outerShdw dist="12699" dir="324010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44"/>
          <p:cNvSpPr txBox="1">
            <a:spLocks noChangeArrowheads="1"/>
          </p:cNvSpPr>
          <p:nvPr/>
        </p:nvSpPr>
        <p:spPr bwMode="auto">
          <a:xfrm>
            <a:off x="1301750" y="881063"/>
            <a:ext cx="3773488" cy="13239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Beta-delayed gamma 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             -&gt; Ge detectors 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HI implanted and beta-rays 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             -&gt; active stopper (DSSSD)</a:t>
            </a:r>
          </a:p>
        </p:txBody>
      </p:sp>
      <p:sp>
        <p:nvSpPr>
          <p:cNvPr id="185361" name="Text Box 9"/>
          <p:cNvSpPr txBox="1">
            <a:spLocks noChangeArrowheads="1"/>
          </p:cNvSpPr>
          <p:nvPr/>
        </p:nvSpPr>
        <p:spPr bwMode="auto">
          <a:xfrm>
            <a:off x="5867400" y="2444750"/>
            <a:ext cx="3268663" cy="12001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1</a:t>
            </a:r>
            <a:r>
              <a:rPr lang="en-US" altLang="ja-JP" sz="1800" baseline="30000">
                <a:solidFill>
                  <a:srgbClr val="000000"/>
                </a:solidFill>
              </a:rPr>
              <a:t>st</a:t>
            </a:r>
            <a:r>
              <a:rPr lang="en-US" altLang="ja-JP" sz="1800">
                <a:solidFill>
                  <a:srgbClr val="000000"/>
                </a:solidFill>
              </a:rPr>
              <a:t> decay spectroscopy 2009 Dec.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U beam intensity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   0.1-0.2 pnA on average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2.5 days for data accumulation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5076825" y="1789113"/>
            <a:ext cx="874713" cy="368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4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34"/>
          <p:cNvSpPr txBox="1">
            <a:spLocks noChangeArrowheads="1"/>
          </p:cNvSpPr>
          <p:nvPr/>
        </p:nvSpPr>
        <p:spPr bwMode="auto">
          <a:xfrm>
            <a:off x="246143" y="103188"/>
            <a:ext cx="717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400" b="1">
                <a:solidFill>
                  <a:srgbClr val="000000"/>
                </a:solidFill>
              </a:rPr>
              <a:t>Exotic Collective-Motions at A~110 and</a:t>
            </a:r>
          </a:p>
          <a:p>
            <a:pPr defTabSz="907270" eaLnBrk="1" hangingPunct="1"/>
            <a:r>
              <a:rPr lang="en-US" altLang="ja-JP" sz="2400" b="1">
                <a:solidFill>
                  <a:srgbClr val="000000"/>
                </a:solidFill>
              </a:rPr>
              <a:t>Their Applications to the R-process Nucleosynthesis</a:t>
            </a:r>
          </a:p>
        </p:txBody>
      </p:sp>
      <p:sp>
        <p:nvSpPr>
          <p:cNvPr id="104451" name="テキスト ボックス 3"/>
          <p:cNvSpPr txBox="1">
            <a:spLocks noChangeArrowheads="1"/>
          </p:cNvSpPr>
          <p:nvPr/>
        </p:nvSpPr>
        <p:spPr bwMode="auto">
          <a:xfrm>
            <a:off x="6481764" y="4365628"/>
            <a:ext cx="2843212" cy="134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Development of axial </a:t>
            </a:r>
          </a:p>
          <a:p>
            <a:pPr defTabSz="907270" eaLnBrk="1" hangingPunct="1"/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asymmetry in neutron-rich nucleus Mo-110</a:t>
            </a:r>
          </a:p>
          <a:p>
            <a:pPr defTabSz="907270" eaLnBrk="1" hangingPunct="1"/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H. Watanabe et al., </a:t>
            </a:r>
          </a:p>
          <a:p>
            <a:pPr defTabSz="907270" eaLnBrk="1" hangingPunct="1"/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Phys.Lett.B 704,270-275(2011)</a:t>
            </a: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6" y="3500438"/>
            <a:ext cx="306228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3" name="グループ化 17"/>
          <p:cNvGrpSpPr>
            <a:grpSpLocks/>
          </p:cNvGrpSpPr>
          <p:nvPr/>
        </p:nvGrpSpPr>
        <p:grpSpPr bwMode="auto">
          <a:xfrm>
            <a:off x="179463" y="1125632"/>
            <a:ext cx="3335337" cy="2879725"/>
            <a:chOff x="228501" y="1052736"/>
            <a:chExt cx="4535487" cy="4198938"/>
          </a:xfrm>
        </p:grpSpPr>
        <p:pic>
          <p:nvPicPr>
            <p:cNvPr id="104460" name="Picture 2" descr="C:\Documents and Settings\nishimu\デスクトップ\exp_theor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01" y="1052736"/>
              <a:ext cx="4535487" cy="419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4461" name="グループ化 6"/>
            <p:cNvGrpSpPr>
              <a:grpSpLocks/>
            </p:cNvGrpSpPr>
            <p:nvPr/>
          </p:nvGrpSpPr>
          <p:grpSpPr bwMode="auto">
            <a:xfrm>
              <a:off x="2941538" y="1859186"/>
              <a:ext cx="671513" cy="2649538"/>
              <a:chOff x="5168301" y="1990114"/>
              <a:chExt cx="822675" cy="3195038"/>
            </a:xfrm>
          </p:grpSpPr>
          <p:sp>
            <p:nvSpPr>
              <p:cNvPr id="8" name="フリーフォーム 7"/>
              <p:cNvSpPr/>
              <p:nvPr/>
            </p:nvSpPr>
            <p:spPr>
              <a:xfrm>
                <a:off x="5187408" y="1989005"/>
                <a:ext cx="650589" cy="965793"/>
              </a:xfrm>
              <a:custGeom>
                <a:avLst/>
                <a:gdLst>
                  <a:gd name="connsiteX0" fmla="*/ 30822 w 698642"/>
                  <a:gd name="connsiteY0" fmla="*/ 0 h 1037690"/>
                  <a:gd name="connsiteX1" fmla="*/ 195209 w 698642"/>
                  <a:gd name="connsiteY1" fmla="*/ 41097 h 1037690"/>
                  <a:gd name="connsiteX2" fmla="*/ 369869 w 698642"/>
                  <a:gd name="connsiteY2" fmla="*/ 256854 h 1037690"/>
                  <a:gd name="connsiteX3" fmla="*/ 698642 w 698642"/>
                  <a:gd name="connsiteY3" fmla="*/ 616449 h 1037690"/>
                  <a:gd name="connsiteX4" fmla="*/ 688368 w 698642"/>
                  <a:gd name="connsiteY4" fmla="*/ 1037690 h 1037690"/>
                  <a:gd name="connsiteX5" fmla="*/ 534256 w 698642"/>
                  <a:gd name="connsiteY5" fmla="*/ 760288 h 1037690"/>
                  <a:gd name="connsiteX6" fmla="*/ 359595 w 698642"/>
                  <a:gd name="connsiteY6" fmla="*/ 523982 h 1037690"/>
                  <a:gd name="connsiteX7" fmla="*/ 205483 w 698642"/>
                  <a:gd name="connsiteY7" fmla="*/ 441789 h 1037690"/>
                  <a:gd name="connsiteX8" fmla="*/ 0 w 698642"/>
                  <a:gd name="connsiteY8" fmla="*/ 82193 h 1037690"/>
                  <a:gd name="connsiteX9" fmla="*/ 30822 w 698642"/>
                  <a:gd name="connsiteY9" fmla="*/ 0 h 103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8642" h="1037690">
                    <a:moveTo>
                      <a:pt x="30822" y="0"/>
                    </a:moveTo>
                    <a:lnTo>
                      <a:pt x="195209" y="41097"/>
                    </a:lnTo>
                    <a:lnTo>
                      <a:pt x="369869" y="256854"/>
                    </a:lnTo>
                    <a:lnTo>
                      <a:pt x="698642" y="616449"/>
                    </a:lnTo>
                    <a:lnTo>
                      <a:pt x="688368" y="1037690"/>
                    </a:lnTo>
                    <a:lnTo>
                      <a:pt x="534256" y="760288"/>
                    </a:lnTo>
                    <a:lnTo>
                      <a:pt x="359595" y="523982"/>
                    </a:lnTo>
                    <a:lnTo>
                      <a:pt x="205483" y="441789"/>
                    </a:lnTo>
                    <a:lnTo>
                      <a:pt x="0" y="82193"/>
                    </a:lnTo>
                    <a:lnTo>
                      <a:pt x="30822" y="0"/>
                    </a:lnTo>
                    <a:close/>
                  </a:path>
                </a:pathLst>
              </a:custGeom>
              <a:solidFill>
                <a:srgbClr val="FF9999">
                  <a:alpha val="30196"/>
                </a:srgb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72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5168894" y="4035034"/>
                <a:ext cx="822493" cy="1150020"/>
              </a:xfrm>
              <a:custGeom>
                <a:avLst/>
                <a:gdLst>
                  <a:gd name="connsiteX0" fmla="*/ 0 w 883578"/>
                  <a:gd name="connsiteY0" fmla="*/ 10274 h 1232898"/>
                  <a:gd name="connsiteX1" fmla="*/ 0 w 883578"/>
                  <a:gd name="connsiteY1" fmla="*/ 10274 h 1232898"/>
                  <a:gd name="connsiteX2" fmla="*/ 143838 w 883578"/>
                  <a:gd name="connsiteY2" fmla="*/ 10274 h 1232898"/>
                  <a:gd name="connsiteX3" fmla="*/ 195209 w 883578"/>
                  <a:gd name="connsiteY3" fmla="*/ 0 h 1232898"/>
                  <a:gd name="connsiteX4" fmla="*/ 369870 w 883578"/>
                  <a:gd name="connsiteY4" fmla="*/ 236305 h 1232898"/>
                  <a:gd name="connsiteX5" fmla="*/ 575353 w 883578"/>
                  <a:gd name="connsiteY5" fmla="*/ 410966 h 1232898"/>
                  <a:gd name="connsiteX6" fmla="*/ 739740 w 883578"/>
                  <a:gd name="connsiteY6" fmla="*/ 760287 h 1232898"/>
                  <a:gd name="connsiteX7" fmla="*/ 883578 w 883578"/>
                  <a:gd name="connsiteY7" fmla="*/ 914400 h 1232898"/>
                  <a:gd name="connsiteX8" fmla="*/ 883578 w 883578"/>
                  <a:gd name="connsiteY8" fmla="*/ 1232898 h 1232898"/>
                  <a:gd name="connsiteX9" fmla="*/ 760288 w 883578"/>
                  <a:gd name="connsiteY9" fmla="*/ 1140431 h 1232898"/>
                  <a:gd name="connsiteX10" fmla="*/ 565079 w 883578"/>
                  <a:gd name="connsiteY10" fmla="*/ 945222 h 1232898"/>
                  <a:gd name="connsiteX11" fmla="*/ 400692 w 883578"/>
                  <a:gd name="connsiteY11" fmla="*/ 667820 h 1232898"/>
                  <a:gd name="connsiteX12" fmla="*/ 195209 w 883578"/>
                  <a:gd name="connsiteY12" fmla="*/ 565078 h 1232898"/>
                  <a:gd name="connsiteX13" fmla="*/ 0 w 883578"/>
                  <a:gd name="connsiteY13" fmla="*/ 256854 h 1232898"/>
                  <a:gd name="connsiteX14" fmla="*/ 0 w 883578"/>
                  <a:gd name="connsiteY14" fmla="*/ 10274 h 123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83578" h="1232898">
                    <a:moveTo>
                      <a:pt x="0" y="10274"/>
                    </a:moveTo>
                    <a:lnTo>
                      <a:pt x="0" y="10274"/>
                    </a:lnTo>
                    <a:lnTo>
                      <a:pt x="143838" y="10274"/>
                    </a:lnTo>
                    <a:lnTo>
                      <a:pt x="195209" y="0"/>
                    </a:lnTo>
                    <a:lnTo>
                      <a:pt x="369870" y="236305"/>
                    </a:lnTo>
                    <a:lnTo>
                      <a:pt x="575353" y="410966"/>
                    </a:lnTo>
                    <a:lnTo>
                      <a:pt x="739740" y="760287"/>
                    </a:lnTo>
                    <a:lnTo>
                      <a:pt x="883578" y="914400"/>
                    </a:lnTo>
                    <a:lnTo>
                      <a:pt x="883578" y="1232898"/>
                    </a:lnTo>
                    <a:lnTo>
                      <a:pt x="760288" y="1140431"/>
                    </a:lnTo>
                    <a:lnTo>
                      <a:pt x="565079" y="945222"/>
                    </a:lnTo>
                    <a:lnTo>
                      <a:pt x="400692" y="667820"/>
                    </a:lnTo>
                    <a:lnTo>
                      <a:pt x="195209" y="565078"/>
                    </a:lnTo>
                    <a:lnTo>
                      <a:pt x="0" y="256854"/>
                    </a:lnTo>
                    <a:lnTo>
                      <a:pt x="0" y="10274"/>
                    </a:lnTo>
                    <a:close/>
                  </a:path>
                </a:pathLst>
              </a:custGeom>
              <a:solidFill>
                <a:srgbClr val="FF9900">
                  <a:alpha val="36863"/>
                </a:srgbClr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72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4462" name="グループ化 9"/>
            <p:cNvGrpSpPr>
              <a:grpSpLocks/>
            </p:cNvGrpSpPr>
            <p:nvPr/>
          </p:nvGrpSpPr>
          <p:grpSpPr bwMode="auto">
            <a:xfrm>
              <a:off x="741263" y="1627411"/>
              <a:ext cx="3386138" cy="2665413"/>
              <a:chOff x="2674060" y="1889755"/>
              <a:chExt cx="4088059" cy="3217467"/>
            </a:xfrm>
          </p:grpSpPr>
          <p:sp>
            <p:nvSpPr>
              <p:cNvPr id="11" name="下矢印 10"/>
              <p:cNvSpPr/>
              <p:nvPr/>
            </p:nvSpPr>
            <p:spPr>
              <a:xfrm rot="18949593">
                <a:off x="6628915" y="1889007"/>
                <a:ext cx="132918" cy="536479"/>
              </a:xfrm>
              <a:prstGeom prst="downArrow">
                <a:avLst/>
              </a:prstGeom>
              <a:solidFill>
                <a:srgbClr val="00B050">
                  <a:alpha val="50196"/>
                </a:srgbClr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72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下矢印 11"/>
              <p:cNvSpPr/>
              <p:nvPr/>
            </p:nvSpPr>
            <p:spPr>
              <a:xfrm rot="18949593">
                <a:off x="6628915" y="4238898"/>
                <a:ext cx="132918" cy="533686"/>
              </a:xfrm>
              <a:prstGeom prst="downArrow">
                <a:avLst/>
              </a:prstGeom>
              <a:solidFill>
                <a:srgbClr val="00B050">
                  <a:alpha val="50196"/>
                </a:srgbClr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72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下矢印 12"/>
              <p:cNvSpPr/>
              <p:nvPr/>
            </p:nvSpPr>
            <p:spPr>
              <a:xfrm rot="18949593">
                <a:off x="4150405" y="4571404"/>
                <a:ext cx="132916" cy="536479"/>
              </a:xfrm>
              <a:prstGeom prst="downArrow">
                <a:avLst/>
              </a:prstGeom>
              <a:solidFill>
                <a:srgbClr val="00B050">
                  <a:alpha val="50196"/>
                </a:srgbClr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72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下矢印 13"/>
              <p:cNvSpPr/>
              <p:nvPr/>
            </p:nvSpPr>
            <p:spPr>
              <a:xfrm rot="18949593">
                <a:off x="3749047" y="1889007"/>
                <a:ext cx="130311" cy="536479"/>
              </a:xfrm>
              <a:prstGeom prst="downArrow">
                <a:avLst/>
              </a:prstGeom>
              <a:solidFill>
                <a:srgbClr val="00B050">
                  <a:alpha val="50196"/>
                </a:srgbClr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72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下矢印 14"/>
              <p:cNvSpPr/>
              <p:nvPr/>
            </p:nvSpPr>
            <p:spPr>
              <a:xfrm rot="18949593">
                <a:off x="2808203" y="4437284"/>
                <a:ext cx="132918" cy="536479"/>
              </a:xfrm>
              <a:prstGeom prst="downArrow">
                <a:avLst/>
              </a:prstGeom>
              <a:solidFill>
                <a:srgbClr val="00B050">
                  <a:alpha val="50196"/>
                </a:srgbClr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72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下矢印 15"/>
              <p:cNvSpPr/>
              <p:nvPr/>
            </p:nvSpPr>
            <p:spPr>
              <a:xfrm rot="18949593">
                <a:off x="2675286" y="2090187"/>
                <a:ext cx="132916" cy="533684"/>
              </a:xfrm>
              <a:prstGeom prst="downArrow">
                <a:avLst/>
              </a:prstGeom>
              <a:solidFill>
                <a:srgbClr val="00B050">
                  <a:alpha val="50196"/>
                </a:srgbClr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072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2555610" y="1052736"/>
              <a:ext cx="1079364" cy="3888763"/>
            </a:xfrm>
            <a:prstGeom prst="rect">
              <a:avLst/>
            </a:pr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72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104454" name="正方形/長方形 18"/>
          <p:cNvSpPr>
            <a:spLocks noChangeArrowheads="1"/>
          </p:cNvSpPr>
          <p:nvPr/>
        </p:nvSpPr>
        <p:spPr bwMode="auto">
          <a:xfrm>
            <a:off x="3492500" y="1196978"/>
            <a:ext cx="2198520" cy="10974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701" tIns="45353" rIns="90701" bIns="45353">
            <a:spAutoFit/>
          </a:bodyPr>
          <a:lstStyle/>
          <a:p>
            <a:pPr defTabSz="907270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New Half-life data for</a:t>
            </a:r>
          </a:p>
          <a:p>
            <a:pPr defTabSz="907270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18 new isotopes</a:t>
            </a:r>
          </a:p>
          <a:p>
            <a:pPr defTabSz="907270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S. Nishimura et al., </a:t>
            </a:r>
          </a:p>
          <a:p>
            <a:pPr defTabSz="907270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PRL 106, 052502 (2011)</a:t>
            </a:r>
            <a:endParaRPr lang="ja-JP" altLang="en-US" sz="160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pic>
        <p:nvPicPr>
          <p:cNvPr id="104455" name="Picture 3" descr="C:\Documents and Settings\nishimu\デスクトップ\fig3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8" y="1125704"/>
            <a:ext cx="28257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6" name="正方形/長方形 20"/>
          <p:cNvSpPr>
            <a:spLocks noChangeArrowheads="1"/>
          </p:cNvSpPr>
          <p:nvPr/>
        </p:nvSpPr>
        <p:spPr bwMode="auto">
          <a:xfrm>
            <a:off x="3995846" y="2565490"/>
            <a:ext cx="2232025" cy="10974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701" tIns="45353" rIns="90701" bIns="45353">
            <a:spAutoFit/>
          </a:bodyPr>
          <a:lstStyle/>
          <a:p>
            <a:pPr defTabSz="907270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Deformed magic N=64 </a:t>
            </a:r>
          </a:p>
          <a:p>
            <a:pPr defTabSz="907270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in Zr isotopes</a:t>
            </a:r>
          </a:p>
          <a:p>
            <a:pPr defTabSz="907270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T. Sumikama et al., </a:t>
            </a:r>
          </a:p>
          <a:p>
            <a:pPr defTabSz="907270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PRL 106, 202501 (2011)</a:t>
            </a:r>
            <a:endParaRPr lang="ja-JP" altLang="en-US" sz="160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104457" name="テキスト ボックス 27"/>
          <p:cNvSpPr txBox="1">
            <a:spLocks noChangeArrowheads="1"/>
          </p:cNvSpPr>
          <p:nvPr/>
        </p:nvSpPr>
        <p:spPr bwMode="auto">
          <a:xfrm>
            <a:off x="323850" y="4365629"/>
            <a:ext cx="3480888" cy="109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Low-lying level structure of Nb-109:</a:t>
            </a:r>
          </a:p>
          <a:p>
            <a:pPr defTabSz="907270" eaLnBrk="1" hangingPunct="1"/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A possible oblate prolate shape isomer</a:t>
            </a:r>
          </a:p>
          <a:p>
            <a:pPr defTabSz="907270" eaLnBrk="1" hangingPunct="1"/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H. Watanabe et al.,</a:t>
            </a:r>
          </a:p>
          <a:p>
            <a:pPr defTabSz="907270" eaLnBrk="1" hangingPunct="1"/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Phys. Lett. B 696, 186-190 (2011) </a:t>
            </a:r>
          </a:p>
        </p:txBody>
      </p:sp>
      <p:pic>
        <p:nvPicPr>
          <p:cNvPr id="104458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2" y="5588000"/>
            <a:ext cx="19224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9" name="Line 8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2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4"/>
          <p:cNvSpPr txBox="1">
            <a:spLocks noChangeArrowheads="1"/>
          </p:cNvSpPr>
          <p:nvPr/>
        </p:nvSpPr>
        <p:spPr bwMode="auto">
          <a:xfrm>
            <a:off x="239713" y="173039"/>
            <a:ext cx="6024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2800">
                <a:solidFill>
                  <a:srgbClr val="000000"/>
                </a:solidFill>
              </a:rPr>
              <a:t>Brand-new half-life data for 18 isotopes </a:t>
            </a:r>
          </a:p>
        </p:txBody>
      </p:sp>
      <p:sp>
        <p:nvSpPr>
          <p:cNvPr id="118787" name="Line 8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18788" name="テキスト ボックス 15"/>
          <p:cNvSpPr txBox="1">
            <a:spLocks noChangeArrowheads="1"/>
          </p:cNvSpPr>
          <p:nvPr/>
        </p:nvSpPr>
        <p:spPr bwMode="auto">
          <a:xfrm>
            <a:off x="4371206" y="852829"/>
            <a:ext cx="4449021" cy="39936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dirty="0">
                <a:solidFill>
                  <a:srgbClr val="000000"/>
                </a:solidFill>
              </a:rPr>
              <a:t>S. Nishimura et al., PRL 106 (11) 052502</a:t>
            </a: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1187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45" y="1486065"/>
            <a:ext cx="27971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テキスト ボックス 17"/>
          <p:cNvSpPr txBox="1">
            <a:spLocks noChangeArrowheads="1"/>
          </p:cNvSpPr>
          <p:nvPr/>
        </p:nvSpPr>
        <p:spPr bwMode="auto">
          <a:xfrm>
            <a:off x="1457330" y="1196980"/>
            <a:ext cx="1411872" cy="3436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1600">
                <a:solidFill>
                  <a:srgbClr val="000000"/>
                </a:solidFill>
              </a:rPr>
              <a:t>T1/2 unknown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118791" name="テキスト ボックス 20"/>
          <p:cNvSpPr txBox="1">
            <a:spLocks noChangeArrowheads="1"/>
          </p:cNvSpPr>
          <p:nvPr/>
        </p:nvSpPr>
        <p:spPr bwMode="auto">
          <a:xfrm>
            <a:off x="250825" y="4022849"/>
            <a:ext cx="4122738" cy="25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8 hour data acquisition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T1/2 data of 38 isotopes including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    first data for 18 isotopes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FRDM may underestimate Q-value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    for Zr and Nb by 1 MeV at A~110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More rapid flow in the rapid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   neutron-capture process </a:t>
            </a:r>
          </a:p>
          <a:p>
            <a:pPr defTabSz="907270" eaLnBrk="1" hangingPunct="1"/>
            <a:r>
              <a:rPr lang="en-US" altLang="ja-JP">
                <a:solidFill>
                  <a:srgbClr val="000000"/>
                </a:solidFill>
              </a:rPr>
              <a:t>   than expected</a:t>
            </a:r>
          </a:p>
        </p:txBody>
      </p:sp>
      <p:sp>
        <p:nvSpPr>
          <p:cNvPr id="118792" name="テキスト ボックス 18"/>
          <p:cNvSpPr txBox="1">
            <a:spLocks noChangeArrowheads="1"/>
          </p:cNvSpPr>
          <p:nvPr/>
        </p:nvSpPr>
        <p:spPr bwMode="auto">
          <a:xfrm>
            <a:off x="1908248" y="1700213"/>
            <a:ext cx="2266861" cy="343620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701" tIns="45353" rIns="90701" bIns="45353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907270" eaLnBrk="1" hangingPunct="1"/>
            <a:r>
              <a:rPr lang="en-US" altLang="ja-JP" sz="1600">
                <a:solidFill>
                  <a:srgbClr val="000000"/>
                </a:solidFill>
              </a:rPr>
              <a:t>R-process waiting points</a:t>
            </a:r>
            <a:endParaRPr lang="ja-JP" altLang="en-US" sz="1600">
              <a:solidFill>
                <a:srgbClr val="000000"/>
              </a:solidFill>
            </a:endParaRPr>
          </a:p>
        </p:txBody>
      </p:sp>
      <p:pic>
        <p:nvPicPr>
          <p:cNvPr id="118793" name="Picture 2" descr="C:\Documents and Settings\nishimu\デスクトップ\exp_the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740" y="2565400"/>
            <a:ext cx="4535487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94" name="グループ化 15"/>
          <p:cNvGrpSpPr>
            <a:grpSpLocks/>
          </p:cNvGrpSpPr>
          <p:nvPr/>
        </p:nvGrpSpPr>
        <p:grpSpPr bwMode="auto">
          <a:xfrm>
            <a:off x="6997701" y="3371850"/>
            <a:ext cx="671513" cy="2649538"/>
            <a:chOff x="5168301" y="1990114"/>
            <a:chExt cx="822675" cy="3195038"/>
          </a:xfrm>
        </p:grpSpPr>
        <p:sp>
          <p:nvSpPr>
            <p:cNvPr id="17" name="フリーフォーム 16"/>
            <p:cNvSpPr/>
            <p:nvPr/>
          </p:nvSpPr>
          <p:spPr>
            <a:xfrm>
              <a:off x="5187750" y="1990114"/>
              <a:ext cx="649582" cy="966743"/>
            </a:xfrm>
            <a:custGeom>
              <a:avLst/>
              <a:gdLst>
                <a:gd name="connsiteX0" fmla="*/ 30822 w 698642"/>
                <a:gd name="connsiteY0" fmla="*/ 0 h 1037690"/>
                <a:gd name="connsiteX1" fmla="*/ 195209 w 698642"/>
                <a:gd name="connsiteY1" fmla="*/ 41097 h 1037690"/>
                <a:gd name="connsiteX2" fmla="*/ 369869 w 698642"/>
                <a:gd name="connsiteY2" fmla="*/ 256854 h 1037690"/>
                <a:gd name="connsiteX3" fmla="*/ 698642 w 698642"/>
                <a:gd name="connsiteY3" fmla="*/ 616449 h 1037690"/>
                <a:gd name="connsiteX4" fmla="*/ 688368 w 698642"/>
                <a:gd name="connsiteY4" fmla="*/ 1037690 h 1037690"/>
                <a:gd name="connsiteX5" fmla="*/ 534256 w 698642"/>
                <a:gd name="connsiteY5" fmla="*/ 760288 h 1037690"/>
                <a:gd name="connsiteX6" fmla="*/ 359595 w 698642"/>
                <a:gd name="connsiteY6" fmla="*/ 523982 h 1037690"/>
                <a:gd name="connsiteX7" fmla="*/ 205483 w 698642"/>
                <a:gd name="connsiteY7" fmla="*/ 441789 h 1037690"/>
                <a:gd name="connsiteX8" fmla="*/ 0 w 698642"/>
                <a:gd name="connsiteY8" fmla="*/ 82193 h 1037690"/>
                <a:gd name="connsiteX9" fmla="*/ 30822 w 698642"/>
                <a:gd name="connsiteY9" fmla="*/ 0 h 103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42" h="1037690">
                  <a:moveTo>
                    <a:pt x="30822" y="0"/>
                  </a:moveTo>
                  <a:lnTo>
                    <a:pt x="195209" y="41097"/>
                  </a:lnTo>
                  <a:lnTo>
                    <a:pt x="369869" y="256854"/>
                  </a:lnTo>
                  <a:lnTo>
                    <a:pt x="698642" y="616449"/>
                  </a:lnTo>
                  <a:lnTo>
                    <a:pt x="688368" y="1037690"/>
                  </a:lnTo>
                  <a:lnTo>
                    <a:pt x="534256" y="760288"/>
                  </a:lnTo>
                  <a:lnTo>
                    <a:pt x="359595" y="523982"/>
                  </a:lnTo>
                  <a:lnTo>
                    <a:pt x="205483" y="441789"/>
                  </a:lnTo>
                  <a:lnTo>
                    <a:pt x="0" y="82193"/>
                  </a:lnTo>
                  <a:lnTo>
                    <a:pt x="30822" y="0"/>
                  </a:lnTo>
                  <a:close/>
                </a:path>
              </a:pathLst>
            </a:custGeom>
            <a:solidFill>
              <a:srgbClr val="FF9999">
                <a:alpha val="30196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7270">
                <a:defRPr/>
              </a:pPr>
              <a:endParaRPr lang="ja-JP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5168301" y="4036547"/>
              <a:ext cx="822675" cy="1148605"/>
            </a:xfrm>
            <a:custGeom>
              <a:avLst/>
              <a:gdLst>
                <a:gd name="connsiteX0" fmla="*/ 0 w 883578"/>
                <a:gd name="connsiteY0" fmla="*/ 10274 h 1232898"/>
                <a:gd name="connsiteX1" fmla="*/ 0 w 883578"/>
                <a:gd name="connsiteY1" fmla="*/ 10274 h 1232898"/>
                <a:gd name="connsiteX2" fmla="*/ 143838 w 883578"/>
                <a:gd name="connsiteY2" fmla="*/ 10274 h 1232898"/>
                <a:gd name="connsiteX3" fmla="*/ 195209 w 883578"/>
                <a:gd name="connsiteY3" fmla="*/ 0 h 1232898"/>
                <a:gd name="connsiteX4" fmla="*/ 369870 w 883578"/>
                <a:gd name="connsiteY4" fmla="*/ 236305 h 1232898"/>
                <a:gd name="connsiteX5" fmla="*/ 575353 w 883578"/>
                <a:gd name="connsiteY5" fmla="*/ 410966 h 1232898"/>
                <a:gd name="connsiteX6" fmla="*/ 739740 w 883578"/>
                <a:gd name="connsiteY6" fmla="*/ 760287 h 1232898"/>
                <a:gd name="connsiteX7" fmla="*/ 883578 w 883578"/>
                <a:gd name="connsiteY7" fmla="*/ 914400 h 1232898"/>
                <a:gd name="connsiteX8" fmla="*/ 883578 w 883578"/>
                <a:gd name="connsiteY8" fmla="*/ 1232898 h 1232898"/>
                <a:gd name="connsiteX9" fmla="*/ 760288 w 883578"/>
                <a:gd name="connsiteY9" fmla="*/ 1140431 h 1232898"/>
                <a:gd name="connsiteX10" fmla="*/ 565079 w 883578"/>
                <a:gd name="connsiteY10" fmla="*/ 945222 h 1232898"/>
                <a:gd name="connsiteX11" fmla="*/ 400692 w 883578"/>
                <a:gd name="connsiteY11" fmla="*/ 667820 h 1232898"/>
                <a:gd name="connsiteX12" fmla="*/ 195209 w 883578"/>
                <a:gd name="connsiteY12" fmla="*/ 565078 h 1232898"/>
                <a:gd name="connsiteX13" fmla="*/ 0 w 883578"/>
                <a:gd name="connsiteY13" fmla="*/ 256854 h 1232898"/>
                <a:gd name="connsiteX14" fmla="*/ 0 w 883578"/>
                <a:gd name="connsiteY14" fmla="*/ 10274 h 123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3578" h="1232898">
                  <a:moveTo>
                    <a:pt x="0" y="10274"/>
                  </a:moveTo>
                  <a:lnTo>
                    <a:pt x="0" y="10274"/>
                  </a:lnTo>
                  <a:lnTo>
                    <a:pt x="143838" y="10274"/>
                  </a:lnTo>
                  <a:lnTo>
                    <a:pt x="195209" y="0"/>
                  </a:lnTo>
                  <a:lnTo>
                    <a:pt x="369870" y="236305"/>
                  </a:lnTo>
                  <a:lnTo>
                    <a:pt x="575353" y="410966"/>
                  </a:lnTo>
                  <a:lnTo>
                    <a:pt x="739740" y="760287"/>
                  </a:lnTo>
                  <a:lnTo>
                    <a:pt x="883578" y="914400"/>
                  </a:lnTo>
                  <a:lnTo>
                    <a:pt x="883578" y="1232898"/>
                  </a:lnTo>
                  <a:lnTo>
                    <a:pt x="760288" y="1140431"/>
                  </a:lnTo>
                  <a:lnTo>
                    <a:pt x="565079" y="945222"/>
                  </a:lnTo>
                  <a:lnTo>
                    <a:pt x="400692" y="667820"/>
                  </a:lnTo>
                  <a:lnTo>
                    <a:pt x="195209" y="565078"/>
                  </a:lnTo>
                  <a:lnTo>
                    <a:pt x="0" y="256854"/>
                  </a:lnTo>
                  <a:lnTo>
                    <a:pt x="0" y="10274"/>
                  </a:lnTo>
                  <a:close/>
                </a:path>
              </a:pathLst>
            </a:custGeom>
            <a:solidFill>
              <a:srgbClr val="FF9900">
                <a:alpha val="36863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7270">
                <a:defRPr/>
              </a:pPr>
              <a:endParaRPr lang="ja-JP" altLang="en-US" sz="2000">
                <a:solidFill>
                  <a:srgbClr val="FFFFFF"/>
                </a:solidFill>
              </a:endParaRPr>
            </a:p>
          </p:txBody>
        </p:sp>
      </p:grpSp>
      <p:grpSp>
        <p:nvGrpSpPr>
          <p:cNvPr id="118795" name="グループ化 18"/>
          <p:cNvGrpSpPr>
            <a:grpSpLocks/>
          </p:cNvGrpSpPr>
          <p:nvPr/>
        </p:nvGrpSpPr>
        <p:grpSpPr bwMode="auto">
          <a:xfrm>
            <a:off x="4797425" y="3140166"/>
            <a:ext cx="3386138" cy="2665413"/>
            <a:chOff x="2674060" y="1889755"/>
            <a:chExt cx="4088059" cy="3217467"/>
          </a:xfrm>
        </p:grpSpPr>
        <p:sp>
          <p:nvSpPr>
            <p:cNvPr id="20" name="下矢印 19"/>
            <p:cNvSpPr/>
            <p:nvPr/>
          </p:nvSpPr>
          <p:spPr>
            <a:xfrm rot="18949593">
              <a:off x="6629875" y="1889755"/>
              <a:ext cx="132244" cy="536564"/>
            </a:xfrm>
            <a:prstGeom prst="downArrow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7270">
                <a:defRPr/>
              </a:pPr>
              <a:endParaRPr lang="ja-JP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21" name="下矢印 20"/>
            <p:cNvSpPr/>
            <p:nvPr/>
          </p:nvSpPr>
          <p:spPr>
            <a:xfrm rot="18949593">
              <a:off x="6629875" y="4237222"/>
              <a:ext cx="132244" cy="534647"/>
            </a:xfrm>
            <a:prstGeom prst="downArrow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7270">
                <a:defRPr/>
              </a:pPr>
              <a:endParaRPr lang="ja-JP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22" name="下矢印 21"/>
            <p:cNvSpPr/>
            <p:nvPr/>
          </p:nvSpPr>
          <p:spPr>
            <a:xfrm rot="18949593">
              <a:off x="4149824" y="4570658"/>
              <a:ext cx="132244" cy="536564"/>
            </a:xfrm>
            <a:prstGeom prst="downArrow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7270">
                <a:defRPr/>
              </a:pPr>
              <a:endParaRPr lang="ja-JP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23" name="下矢印 22"/>
            <p:cNvSpPr/>
            <p:nvPr/>
          </p:nvSpPr>
          <p:spPr>
            <a:xfrm rot="18949593">
              <a:off x="3747343" y="1889755"/>
              <a:ext cx="132244" cy="536564"/>
            </a:xfrm>
            <a:prstGeom prst="downArrow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7270">
                <a:defRPr/>
              </a:pPr>
              <a:endParaRPr lang="ja-JP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24" name="下矢印 23"/>
            <p:cNvSpPr/>
            <p:nvPr/>
          </p:nvSpPr>
          <p:spPr>
            <a:xfrm rot="18949593">
              <a:off x="2808220" y="4436517"/>
              <a:ext cx="132244" cy="536564"/>
            </a:xfrm>
            <a:prstGeom prst="downArrow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7270">
                <a:defRPr/>
              </a:pPr>
              <a:endParaRPr lang="ja-JP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25" name="下矢印 24"/>
            <p:cNvSpPr/>
            <p:nvPr/>
          </p:nvSpPr>
          <p:spPr>
            <a:xfrm rot="18949593">
              <a:off x="2674060" y="2090967"/>
              <a:ext cx="132244" cy="534647"/>
            </a:xfrm>
            <a:prstGeom prst="downArrow">
              <a:avLst/>
            </a:prstGeom>
            <a:solidFill>
              <a:srgbClr val="00B050">
                <a:alpha val="50196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7270">
                <a:defRPr/>
              </a:pPr>
              <a:endParaRPr lang="ja-JP" alt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6611938" y="2565400"/>
            <a:ext cx="1079500" cy="3887788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01" tIns="45353" rIns="90701" bIns="45353" anchor="ctr"/>
          <a:lstStyle/>
          <a:p>
            <a:pPr algn="ctr" defTabSz="907270">
              <a:defRPr/>
            </a:pPr>
            <a:endParaRPr lang="ja-JP" altLang="en-US" sz="2000">
              <a:solidFill>
                <a:srgbClr val="FFFFFF"/>
              </a:solidFill>
            </a:endParaRPr>
          </a:p>
        </p:txBody>
      </p:sp>
      <p:sp>
        <p:nvSpPr>
          <p:cNvPr id="118797" name="タイトル 1"/>
          <p:cNvSpPr>
            <a:spLocks/>
          </p:cNvSpPr>
          <p:nvPr/>
        </p:nvSpPr>
        <p:spPr bwMode="auto">
          <a:xfrm>
            <a:off x="4465684" y="1773241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1" tIns="45353" rIns="90701" bIns="45353" anchor="ctr"/>
          <a:lstStyle/>
          <a:p>
            <a:pPr defTabSz="907270"/>
            <a:r>
              <a:rPr lang="en-US" altLang="ja-JP" sz="2000">
                <a:solidFill>
                  <a:srgbClr val="000000"/>
                </a:solidFill>
                <a:latin typeface="Times New Roman"/>
                <a:ea typeface="ＭＳ Ｐゴシック"/>
              </a:rPr>
              <a:t>1/3 ~ 1/2 Shorter Half-lives of </a:t>
            </a:r>
            <a:br>
              <a:rPr lang="en-US" altLang="ja-JP" sz="200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sz="2000">
                <a:solidFill>
                  <a:srgbClr val="000000"/>
                </a:solidFill>
                <a:latin typeface="Times New Roman"/>
                <a:ea typeface="ＭＳ Ｐゴシック"/>
              </a:rPr>
              <a:t>Zr and Nb  (A~110) </a:t>
            </a:r>
            <a:br>
              <a:rPr lang="en-US" altLang="ja-JP" sz="2000">
                <a:solidFill>
                  <a:srgbClr val="000000"/>
                </a:solidFill>
                <a:latin typeface="Times New Roman"/>
                <a:ea typeface="ＭＳ Ｐゴシック"/>
              </a:rPr>
            </a:br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6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7219950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-99392"/>
            <a:ext cx="8748464" cy="936104"/>
          </a:xfrm>
        </p:spPr>
        <p:txBody>
          <a:bodyPr/>
          <a:lstStyle/>
          <a:p>
            <a:r>
              <a:rPr lang="en-US" altLang="ja-JP" sz="3600" dirty="0"/>
              <a:t>RIBF data </a:t>
            </a:r>
            <a:r>
              <a:rPr lang="en-US" altLang="ja-JP" sz="3600" dirty="0">
                <a:sym typeface="Wingdings" pitchFamily="2" charset="2"/>
              </a:rPr>
              <a:t> Impact to r-process </a:t>
            </a:r>
            <a:r>
              <a:rPr lang="en-US" altLang="ja-JP" sz="3600" dirty="0" smtClean="0">
                <a:sym typeface="Wingdings" pitchFamily="2" charset="2"/>
              </a:rPr>
              <a:t>abundance?</a:t>
            </a:r>
            <a:endParaRPr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79750" y="1268760"/>
            <a:ext cx="1468714" cy="6549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38 Half-lives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  from RIBF</a:t>
            </a:r>
            <a:endParaRPr lang="ja-JP" altLang="en-US" sz="1800" b="1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1" name="下矢印 10"/>
          <p:cNvSpPr/>
          <p:nvPr/>
        </p:nvSpPr>
        <p:spPr>
          <a:xfrm rot="5400000">
            <a:off x="6804248" y="1416349"/>
            <a:ext cx="288032" cy="43204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 rot="6543826">
            <a:off x="6849876" y="1699906"/>
            <a:ext cx="319402" cy="70114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36296" y="2060848"/>
            <a:ext cx="1518622" cy="93631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38 Half-lives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+ </a:t>
            </a:r>
            <a:r>
              <a:rPr lang="en-US" altLang="ja-JP" sz="1800" b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ΔQbeta</a:t>
            </a:r>
            <a:endParaRPr lang="en-US" altLang="ja-JP" sz="1800" b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   from RIBF </a:t>
            </a:r>
            <a:endParaRPr lang="ja-JP" altLang="en-US" sz="1800" b="1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2160" y="4941168"/>
            <a:ext cx="1752476" cy="6549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MHD supernova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explosion model</a:t>
            </a:r>
            <a:endParaRPr lang="ja-JP" altLang="en-US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77072"/>
            <a:ext cx="2736304" cy="73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0825" y="836712"/>
            <a:ext cx="8713788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701" tIns="45353" rIns="90701" bIns="45353"/>
          <a:lstStyle/>
          <a:p>
            <a:pPr defTabSz="907270"/>
            <a:endParaRPr lang="ja-JP" altLang="en-US" sz="200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75057" y="3356992"/>
            <a:ext cx="849659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FRDM</a:t>
            </a:r>
            <a:endParaRPr lang="ja-JP" altLang="en-US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1246" y="5949280"/>
            <a:ext cx="88752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>
                <a:solidFill>
                  <a:srgbClr val="000000"/>
                </a:solidFill>
              </a:rPr>
              <a:t>The calculated r-process abundance is improved by factor of x 2.5.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b="1" dirty="0">
                <a:solidFill>
                  <a:srgbClr val="000000"/>
                </a:solidFill>
              </a:rPr>
              <a:t>But, there is still issue remaining in mass A=110 – 125!</a:t>
            </a:r>
          </a:p>
        </p:txBody>
      </p:sp>
      <p:pic>
        <p:nvPicPr>
          <p:cNvPr id="679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716" y="4725144"/>
            <a:ext cx="4297512" cy="116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4067944" y="620688"/>
            <a:ext cx="4783672" cy="400105"/>
          </a:xfrm>
          <a:prstGeom prst="rect">
            <a:avLst/>
          </a:prstGeom>
          <a:solidFill>
            <a:schemeClr val="bg1"/>
          </a:solidFill>
        </p:spPr>
        <p:txBody>
          <a:bodyPr wrap="none" lIns="91435" tIns="45718" rIns="91435" bIns="45718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N.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Nishimura,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et al., PRC 85, 048801 (2012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7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8993" y="1628800"/>
            <a:ext cx="9089511" cy="5351487"/>
            <a:chOff x="18993" y="980728"/>
            <a:chExt cx="9089511" cy="5351487"/>
          </a:xfrm>
        </p:grpSpPr>
        <p:pic>
          <p:nvPicPr>
            <p:cNvPr id="4249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3" y="980728"/>
              <a:ext cx="9089511" cy="535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18993" y="980728"/>
              <a:ext cx="4480999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A</a:t>
              </a:r>
              <a:endParaRPr kumimoji="1" lang="ja-JP" altLang="en-US" dirty="0"/>
            </a:p>
          </p:txBody>
        </p:sp>
      </p:grpSp>
      <p:sp>
        <p:nvSpPr>
          <p:cNvPr id="7" name="角丸四角形 6"/>
          <p:cNvSpPr/>
          <p:nvPr/>
        </p:nvSpPr>
        <p:spPr>
          <a:xfrm flipV="1">
            <a:off x="4283968" y="3068960"/>
            <a:ext cx="1008112" cy="4548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18993" y="980728"/>
            <a:ext cx="901750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51520" y="237927"/>
            <a:ext cx="342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Cambria" panose="02040503050406030204" pitchFamily="18" charset="0"/>
              </a:rPr>
              <a:t>RI Beam Factory</a:t>
            </a:r>
            <a:endParaRPr kumimoji="1" lang="ja-JP" altLang="en-US" sz="3600" dirty="0">
              <a:latin typeface="Cambria" panose="020405030504060302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628" y="1046390"/>
            <a:ext cx="38731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 cyclotrons + 2 </a:t>
            </a:r>
            <a:r>
              <a:rPr lang="en-US" altLang="ja-JP" dirty="0" err="1" smtClean="0"/>
              <a:t>linacs</a:t>
            </a:r>
            <a:endParaRPr lang="en-US" altLang="ja-JP" dirty="0" smtClean="0"/>
          </a:p>
          <a:p>
            <a:r>
              <a:rPr lang="en-US" altLang="ja-JP" dirty="0" smtClean="0"/>
              <a:t>3 inflight separators</a:t>
            </a:r>
          </a:p>
          <a:p>
            <a:r>
              <a:rPr lang="en-US" altLang="ja-JP" dirty="0" smtClean="0"/>
              <a:t>All of experimental devices</a:t>
            </a:r>
          </a:p>
          <a:p>
            <a:r>
              <a:rPr lang="en-US" altLang="ja-JP" dirty="0" smtClean="0"/>
              <a:t>coupled with </a:t>
            </a:r>
            <a:r>
              <a:rPr lang="en-US" altLang="ja-JP" dirty="0" err="1" smtClean="0"/>
              <a:t>BigRIPS</a:t>
            </a:r>
            <a:endParaRPr lang="en-US" altLang="ja-JP" dirty="0" smtClean="0"/>
          </a:p>
          <a:p>
            <a:r>
              <a:rPr lang="en-US" altLang="ja-JP" dirty="0"/>
              <a:t>h</a:t>
            </a:r>
            <a:r>
              <a:rPr lang="en-US" altLang="ja-JP" dirty="0" smtClean="0"/>
              <a:t>ave been completed in FY13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547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1219200"/>
            <a:ext cx="1958975" cy="1800225"/>
          </a:xfrm>
          <a:prstGeom prst="rect">
            <a:avLst/>
          </a:prstGeom>
          <a:noFill/>
          <a:ln>
            <a:noFill/>
          </a:ln>
          <a:effectLst>
            <a:outerShdw dist="12699" dir="324010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3550" y="836613"/>
            <a:ext cx="46545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2" name="テキスト ボックス 12"/>
          <p:cNvSpPr txBox="1">
            <a:spLocks noChangeArrowheads="1"/>
          </p:cNvSpPr>
          <p:nvPr/>
        </p:nvSpPr>
        <p:spPr bwMode="auto">
          <a:xfrm>
            <a:off x="180975" y="787400"/>
            <a:ext cx="354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defTabSz="906463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defTabSz="906463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defTabSz="906463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defTabSz="906463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defTabSz="906463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First decay spectroscopy in 2009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3059113" y="1724025"/>
            <a:ext cx="722312" cy="900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01" tIns="45353" rIns="90701" bIns="45353"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15900" y="692150"/>
            <a:ext cx="85693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375" name="テキスト ボックス 2"/>
          <p:cNvSpPr txBox="1">
            <a:spLocks noChangeArrowheads="1"/>
          </p:cNvSpPr>
          <p:nvPr/>
        </p:nvSpPr>
        <p:spPr bwMode="auto">
          <a:xfrm>
            <a:off x="192088" y="115888"/>
            <a:ext cx="833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defTabSz="906463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defTabSz="906463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defTabSz="906463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defTabSz="906463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defTabSz="906463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800" dirty="0">
                <a:solidFill>
                  <a:srgbClr val="000000"/>
                </a:solidFill>
              </a:rPr>
              <a:t>Gain Factors  from 2009 to 2013 for Decay Spectroscopy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186376" name="テキスト ボックス 17"/>
          <p:cNvSpPr txBox="1">
            <a:spLocks noChangeArrowheads="1"/>
          </p:cNvSpPr>
          <p:nvPr/>
        </p:nvSpPr>
        <p:spPr bwMode="auto">
          <a:xfrm>
            <a:off x="250825" y="3560763"/>
            <a:ext cx="84788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defTabSz="906463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defTabSz="906463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defTabSz="906463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defTabSz="906463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defTabSz="906463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ja-JP" sz="2800">
                <a:solidFill>
                  <a:srgbClr val="000000"/>
                </a:solidFill>
              </a:rPr>
              <a:t>U-beam intensity    … </a:t>
            </a:r>
            <a:r>
              <a:rPr lang="en-US" altLang="ja-JP" sz="2800" u="sng">
                <a:solidFill>
                  <a:srgbClr val="000000"/>
                </a:solidFill>
              </a:rPr>
              <a:t>x 50 times </a:t>
            </a:r>
            <a:endParaRPr lang="en-US" altLang="ja-JP" sz="280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	- 0.2 pnA </a:t>
            </a:r>
            <a:r>
              <a:rPr lang="en-US" altLang="ja-JP" sz="2800">
                <a:solidFill>
                  <a:srgbClr val="000000"/>
                </a:solidFill>
                <a:sym typeface="Wingdings" pitchFamily="2" charset="2"/>
              </a:rPr>
              <a:t>  10 pnA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ja-JP" sz="2800">
                <a:solidFill>
                  <a:srgbClr val="000000"/>
                </a:solidFill>
                <a:sym typeface="Wingdings" pitchFamily="2" charset="2"/>
              </a:rPr>
              <a:t>Gamma-ray efficiency … </a:t>
            </a:r>
            <a:r>
              <a:rPr lang="en-US" altLang="ja-JP" sz="2800" u="sng">
                <a:solidFill>
                  <a:srgbClr val="000000"/>
                </a:solidFill>
                <a:sym typeface="Wingdings" pitchFamily="2" charset="2"/>
              </a:rPr>
              <a:t>x 10 times</a:t>
            </a:r>
            <a:endParaRPr lang="en-US" altLang="ja-JP" sz="2800">
              <a:solidFill>
                <a:srgbClr val="000000"/>
              </a:solidFill>
              <a:sym typeface="Wingdings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altLang="ja-JP" sz="2800">
                <a:solidFill>
                  <a:srgbClr val="000000"/>
                </a:solidFill>
                <a:sym typeface="Wingdings" pitchFamily="2" charset="2"/>
              </a:rPr>
              <a:t>     - 4 Clover detectors (Det. Effi. ~1.5% at 0.662 MeV)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800">
                <a:solidFill>
                  <a:srgbClr val="000000"/>
                </a:solidFill>
                <a:sym typeface="Wingdings" pitchFamily="2" charset="2"/>
              </a:rPr>
              <a:t>      12 Cluster detectors (Det. Eff. ~ 15 % at 0.662MeV)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Beam time </a:t>
            </a:r>
            <a:r>
              <a:rPr lang="ja-JP" altLang="en-US" sz="2800">
                <a:solidFill>
                  <a:srgbClr val="000000"/>
                </a:solidFill>
              </a:rPr>
              <a:t>　</a:t>
            </a:r>
            <a:r>
              <a:rPr lang="en-US" altLang="ja-JP" sz="2800" u="sng">
                <a:solidFill>
                  <a:srgbClr val="000000"/>
                </a:solidFill>
                <a:sym typeface="Wingdings" pitchFamily="2" charset="2"/>
              </a:rPr>
              <a:t> x 40 times </a:t>
            </a:r>
            <a:endParaRPr lang="en-US" altLang="ja-JP" sz="280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     - 2.5 days (4 papers) </a:t>
            </a:r>
            <a:r>
              <a:rPr lang="en-US" altLang="ja-JP" sz="2800">
                <a:solidFill>
                  <a:srgbClr val="000000"/>
                </a:solidFill>
                <a:sym typeface="Wingdings" pitchFamily="2" charset="2"/>
              </a:rPr>
              <a:t> 100 days … </a:t>
            </a:r>
            <a:r>
              <a:rPr lang="en-US" altLang="ja-JP" sz="2800" u="sng">
                <a:solidFill>
                  <a:srgbClr val="000000"/>
                </a:solidFill>
                <a:sym typeface="Wingdings" pitchFamily="2" charset="2"/>
              </a:rPr>
              <a:t>(160 papers)</a:t>
            </a:r>
          </a:p>
        </p:txBody>
      </p:sp>
      <p:sp>
        <p:nvSpPr>
          <p:cNvPr id="186377" name="テキスト ボックス 12"/>
          <p:cNvSpPr txBox="1">
            <a:spLocks noChangeArrowheads="1"/>
          </p:cNvSpPr>
          <p:nvPr/>
        </p:nvSpPr>
        <p:spPr bwMode="auto">
          <a:xfrm>
            <a:off x="4572000" y="836613"/>
            <a:ext cx="160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01" tIns="45353" rIns="90701" bIns="45353">
            <a:spAutoFit/>
          </a:bodyPr>
          <a:lstStyle>
            <a:lvl1pPr defTabSz="906463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defTabSz="906463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defTabSz="906463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defTabSz="906463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defTabSz="906463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9064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EURICA setup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86378" name="テキスト ボックス 1"/>
          <p:cNvSpPr txBox="1">
            <a:spLocks noChangeArrowheads="1"/>
          </p:cNvSpPr>
          <p:nvPr/>
        </p:nvSpPr>
        <p:spPr bwMode="auto">
          <a:xfrm>
            <a:off x="4756150" y="3135313"/>
            <a:ext cx="4098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itchFamily="18" charset="0"/>
              </a:rPr>
              <a:t>EUroball-RIKEN Cluster Array</a:t>
            </a:r>
            <a:endParaRPr lang="ja-JP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695" y="1052737"/>
            <a:ext cx="72008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0833" y="124462"/>
            <a:ext cx="6575129" cy="790275"/>
          </a:xfrm>
        </p:spPr>
        <p:txBody>
          <a:bodyPr/>
          <a:lstStyle/>
          <a:p>
            <a:r>
              <a:rPr lang="en-US" altLang="ja-JP" sz="4800" dirty="0"/>
              <a:t>Decay Spectroscopy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744051" y="651741"/>
            <a:ext cx="2299442" cy="525984"/>
          </a:xfrm>
        </p:spPr>
        <p:txBody>
          <a:bodyPr>
            <a:normAutofit/>
          </a:bodyPr>
          <a:lstStyle/>
          <a:p>
            <a:r>
              <a:rPr lang="en-US" altLang="ja-JP" sz="2000" dirty="0" err="1"/>
              <a:t>S.Nishimura</a:t>
            </a:r>
            <a:r>
              <a:rPr lang="en-US" altLang="ja-JP" sz="2000" dirty="0"/>
              <a:t> + …</a:t>
            </a:r>
            <a:endParaRPr lang="ja-JP" altLang="en-US" sz="2000" dirty="0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3539504" y="1489228"/>
            <a:ext cx="4769587" cy="4302616"/>
            <a:chOff x="3539500" y="1489228"/>
            <a:chExt cx="4769587" cy="4302616"/>
          </a:xfrm>
        </p:grpSpPr>
        <p:sp>
          <p:nvSpPr>
            <p:cNvPr id="11" name="円/楕円 10"/>
            <p:cNvSpPr/>
            <p:nvPr/>
          </p:nvSpPr>
          <p:spPr>
            <a:xfrm rot="20264339">
              <a:off x="4878031" y="4472254"/>
              <a:ext cx="794932" cy="302722"/>
            </a:xfrm>
            <a:prstGeom prst="ellipse">
              <a:avLst/>
            </a:prstGeom>
            <a:noFill/>
            <a:ln w="28575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2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 rot="20264339">
              <a:off x="3898166" y="4993770"/>
              <a:ext cx="794932" cy="298903"/>
            </a:xfrm>
            <a:prstGeom prst="ellipse">
              <a:avLst/>
            </a:prstGeom>
            <a:noFill/>
            <a:ln w="28575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2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 rot="19769478">
              <a:off x="7160741" y="3209293"/>
              <a:ext cx="794932" cy="282031"/>
            </a:xfrm>
            <a:prstGeom prst="ellipse">
              <a:avLst/>
            </a:prstGeom>
            <a:noFill/>
            <a:ln w="28575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2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 rot="19769478">
              <a:off x="7514155" y="3032797"/>
              <a:ext cx="794932" cy="282031"/>
            </a:xfrm>
            <a:prstGeom prst="ellipse">
              <a:avLst/>
            </a:prstGeom>
            <a:noFill/>
            <a:ln w="28575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2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 rot="19769478">
              <a:off x="3539500" y="4515977"/>
              <a:ext cx="794932" cy="282031"/>
            </a:xfrm>
            <a:prstGeom prst="ellipse">
              <a:avLst/>
            </a:prstGeom>
            <a:noFill/>
            <a:ln w="28575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2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 rot="19769478">
              <a:off x="4266159" y="1576478"/>
              <a:ext cx="566587" cy="289297"/>
            </a:xfrm>
            <a:prstGeom prst="ellipse">
              <a:avLst/>
            </a:prstGeom>
            <a:noFill/>
            <a:ln w="28575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2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894370" y="1489228"/>
              <a:ext cx="2423933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defTabSz="91421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800" dirty="0">
                  <a:solidFill>
                    <a:prstClr val="black"/>
                  </a:solidFill>
                  <a:latin typeface="Palatino Linotype"/>
                  <a:ea typeface="HGS明朝E"/>
                </a:rPr>
                <a:t>EURICA in 2014, 2015</a:t>
              </a:r>
              <a:endParaRPr lang="ja-JP" altLang="en-US" sz="1800" dirty="0">
                <a:solidFill>
                  <a:prstClr val="black"/>
                </a:solidFill>
                <a:latin typeface="Palatino Linotype"/>
                <a:ea typeface="HGS明朝E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895886" y="5422512"/>
              <a:ext cx="3031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1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800" i="1" dirty="0">
                  <a:solidFill>
                    <a:prstClr val="white">
                      <a:lumMod val="50000"/>
                    </a:prstClr>
                  </a:solidFill>
                  <a:latin typeface="Palatino Linotype"/>
                  <a:ea typeface="HGS明朝E"/>
                </a:rPr>
                <a:t>BRIKEN &amp; CAITEN (2015 ~)</a:t>
              </a:r>
              <a:endParaRPr lang="ja-JP" altLang="en-US" sz="1800" i="1" dirty="0">
                <a:solidFill>
                  <a:prstClr val="white">
                    <a:lumMod val="50000"/>
                  </a:prstClr>
                </a:solidFill>
                <a:latin typeface="Palatino Linotype"/>
                <a:ea typeface="HGS明朝E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92424" y="1268022"/>
            <a:ext cx="8332105" cy="5589978"/>
            <a:chOff x="92424" y="1268022"/>
            <a:chExt cx="8332105" cy="5589978"/>
          </a:xfrm>
        </p:grpSpPr>
        <p:grpSp>
          <p:nvGrpSpPr>
            <p:cNvPr id="22" name="図形グループ 21"/>
            <p:cNvGrpSpPr/>
            <p:nvPr/>
          </p:nvGrpSpPr>
          <p:grpSpPr>
            <a:xfrm>
              <a:off x="92424" y="1268022"/>
              <a:ext cx="3960286" cy="3332505"/>
              <a:chOff x="92424" y="1268018"/>
              <a:chExt cx="3960286" cy="3332505"/>
            </a:xfrm>
          </p:grpSpPr>
          <p:pic>
            <p:nvPicPr>
              <p:cNvPr id="9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2424" y="1633249"/>
                <a:ext cx="3960286" cy="296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テキスト ボックス 19"/>
              <p:cNvSpPr txBox="1"/>
              <p:nvPr/>
            </p:nvSpPr>
            <p:spPr>
              <a:xfrm>
                <a:off x="228429" y="1268018"/>
                <a:ext cx="26172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12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800" dirty="0">
                    <a:solidFill>
                      <a:prstClr val="black"/>
                    </a:solidFill>
                    <a:latin typeface="Palatino Linotype"/>
                    <a:ea typeface="HGS明朝E"/>
                  </a:rPr>
                  <a:t>Expected new half-lives</a:t>
                </a:r>
                <a:endParaRPr lang="ja-JP" altLang="en-US" sz="1800" dirty="0">
                  <a:solidFill>
                    <a:prstClr val="black"/>
                  </a:solidFill>
                  <a:latin typeface="Palatino Linotype"/>
                  <a:ea typeface="HGS明朝E"/>
                </a:endParaRPr>
              </a:p>
            </p:txBody>
          </p:sp>
        </p:grpSp>
        <p:sp>
          <p:nvSpPr>
            <p:cNvPr id="4" name="テキスト ボックス 3"/>
            <p:cNvSpPr txBox="1"/>
            <p:nvPr/>
          </p:nvSpPr>
          <p:spPr>
            <a:xfrm>
              <a:off x="395536" y="6396335"/>
              <a:ext cx="8028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N</a:t>
              </a:r>
              <a:r>
                <a:rPr kumimoji="1" lang="en-US" altLang="ja-JP" dirty="0" smtClean="0"/>
                <a:t>ew T1/2 data for more than 100 nuclides would come </a:t>
              </a:r>
              <a:r>
                <a:rPr lang="en-US" altLang="ja-JP" dirty="0" smtClean="0"/>
                <a:t>up soon.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206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179512" y="908720"/>
            <a:ext cx="87129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23528" y="188640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Publications from EURICA</a:t>
            </a:r>
            <a:endParaRPr lang="ja-JP" altLang="en-US" sz="32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3528" y="98072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http://ribf.riken.jp/EURICA/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556792"/>
            <a:ext cx="8978740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0727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H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. Watanabe </a:t>
            </a:r>
            <a: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et al.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Phys. Rev.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Lett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. 113, 042502 (2014) 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Monopole-Driven Shell Evolution below the Doubly Magic Nucleus Sn132 </a:t>
            </a:r>
            <a:endParaRPr lang="en-US" altLang="ja-JP" sz="1600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　　</a:t>
            </a:r>
            <a:r>
              <a:rPr lang="en-US" altLang="ja-JP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Explored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with the Long-Lived Isomer in Pd126 </a:t>
            </a:r>
            <a:endParaRPr lang="en-US" altLang="ja-JP" sz="1600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endParaRPr lang="en-US" altLang="ja-JP" sz="1600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285750" indent="-285750" defTabSz="90727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Z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. Y. Xu </a:t>
            </a:r>
            <a: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et al.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: Phys. Rev.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Lett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. 113, 032505 (2014) 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l-GR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β-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Decay Half-Lives of Co76,77, Ni79,80, and Cu81: Experimental Indication of a Doubly Magic Ni78 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endParaRPr lang="en-US" altLang="ja-JP" sz="1600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285750" indent="-285750" defTabSz="90727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J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.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Taprogge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et al.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: Phys. Rev.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Lett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. 112, 132501 (2014) 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1p3/2 Proton-Hole State in 132Sn and the Shell Structure Along N = 82 </a:t>
            </a:r>
            <a:endParaRPr lang="en-US" altLang="ja-JP" sz="1600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285750" indent="-285750" defTabSz="90727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285750" indent="-285750" defTabSz="90727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H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. Watanabe </a:t>
            </a:r>
            <a: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et al.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r>
              <a:rPr lang="en-US" altLang="ja-JP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Phys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. Rev.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Lett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. 111, 152501 (2013</a:t>
            </a:r>
            <a:r>
              <a:rPr lang="en-US" altLang="ja-JP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/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Isomers in 126Pd and 128Pd: Evidence for a Robust Shell Closure at the Neutron Magic Number 82 </a:t>
            </a:r>
            <a:endParaRPr lang="en-US" altLang="ja-JP" sz="1600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lang="en-US" altLang="ja-JP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in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Exotic Palladium Isotopes </a:t>
            </a:r>
            <a:endParaRPr lang="en-US" altLang="ja-JP" sz="1600" dirty="0" smtClean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marL="285750" indent="-285750" defTabSz="90727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P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.-A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Söderström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et al.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: 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Phys. Rev. C 88, 024301 (2013) 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Shape evolution in 116,118Ru: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Triaxiality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and transition between the O(6) and U(5) 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lang="ja-JP" altLang="en-US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lang="en-US" altLang="ja-JP" sz="16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dynamical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symmetries </a:t>
            </a:r>
          </a:p>
        </p:txBody>
      </p:sp>
    </p:spTree>
    <p:extLst>
      <p:ext uri="{BB962C8B-B14F-4D97-AF65-F5344CB8AC3E}">
        <p14:creationId xmlns:p14="http://schemas.microsoft.com/office/powerpoint/2010/main" xmlns="" val="9286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311943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5" name="Imagen 52" descr="masse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1685925"/>
            <a:ext cx="5227638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角丸四角形 21"/>
          <p:cNvSpPr/>
          <p:nvPr/>
        </p:nvSpPr>
        <p:spPr>
          <a:xfrm>
            <a:off x="2433638" y="3284538"/>
            <a:ext cx="215900" cy="2159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444750" y="3656013"/>
            <a:ext cx="215900" cy="215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011363" y="3673475"/>
            <a:ext cx="215900" cy="2159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black"/>
              </a:solidFill>
            </a:endParaRPr>
          </a:p>
        </p:txBody>
      </p:sp>
      <p:grpSp>
        <p:nvGrpSpPr>
          <p:cNvPr id="187399" name="グループ化 27"/>
          <p:cNvGrpSpPr>
            <a:grpSpLocks/>
          </p:cNvGrpSpPr>
          <p:nvPr/>
        </p:nvGrpSpPr>
        <p:grpSpPr bwMode="auto">
          <a:xfrm>
            <a:off x="869950" y="2420938"/>
            <a:ext cx="2017713" cy="1079500"/>
            <a:chOff x="1187624" y="1844824"/>
            <a:chExt cx="2016224" cy="1080120"/>
          </a:xfrm>
        </p:grpSpPr>
        <p:sp>
          <p:nvSpPr>
            <p:cNvPr id="29" name="正方形/長方形 28"/>
            <p:cNvSpPr/>
            <p:nvPr/>
          </p:nvSpPr>
          <p:spPr>
            <a:xfrm>
              <a:off x="1259009" y="2708920"/>
              <a:ext cx="1944839" cy="216024"/>
            </a:xfrm>
            <a:prstGeom prst="rect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072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187624" y="1844824"/>
              <a:ext cx="1906767" cy="37009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defTabSz="9072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b="1" dirty="0">
                  <a:solidFill>
                    <a:prstClr val="black"/>
                  </a:solidFill>
                </a:rPr>
                <a:t>T</a:t>
              </a:r>
              <a:r>
                <a:rPr lang="en-US" altLang="ja-JP" sz="1800" b="1" baseline="-25000" dirty="0">
                  <a:solidFill>
                    <a:prstClr val="black"/>
                  </a:solidFill>
                </a:rPr>
                <a:t>1/2 </a:t>
              </a:r>
              <a:r>
                <a:rPr lang="en-US" altLang="ja-JP" sz="1800" b="1" dirty="0">
                  <a:solidFill>
                    <a:prstClr val="black"/>
                  </a:solidFill>
                </a:rPr>
                <a:t>of </a:t>
              </a:r>
              <a:r>
                <a:rPr lang="en-US" altLang="ja-JP" sz="1800" b="1" dirty="0" err="1">
                  <a:solidFill>
                    <a:prstClr val="black"/>
                  </a:solidFill>
                </a:rPr>
                <a:t>Cd</a:t>
              </a:r>
              <a:r>
                <a:rPr lang="en-US" altLang="ja-JP" sz="1800" b="1" dirty="0">
                  <a:solidFill>
                    <a:prstClr val="black"/>
                  </a:solidFill>
                </a:rPr>
                <a:t> isotopes</a:t>
              </a:r>
              <a:endParaRPr lang="ja-JP" altLang="en-US" sz="180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>
              <a:off x="2412270" y="2276872"/>
              <a:ext cx="360097" cy="432048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/>
          <p:cNvSpPr txBox="1"/>
          <p:nvPr/>
        </p:nvSpPr>
        <p:spPr>
          <a:xfrm>
            <a:off x="5580063" y="2005013"/>
            <a:ext cx="3148012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Typical </a:t>
            </a:r>
            <a:r>
              <a:rPr lang="en-US" altLang="ja-JP" sz="1800" dirty="0" err="1">
                <a:solidFill>
                  <a:prstClr val="black"/>
                </a:solidFill>
                <a:latin typeface="Calibri"/>
                <a:ea typeface="ＭＳ Ｐゴシック"/>
              </a:rPr>
              <a:t>senority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-isomer 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observed in Pd-128</a:t>
            </a:r>
          </a:p>
          <a:p>
            <a:pPr marL="285750" indent="-285750" defTabSz="90727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No evidence of 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shell-quenching …. 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-47625" y="1628775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02" name="正方形/長方形 1"/>
          <p:cNvSpPr>
            <a:spLocks noChangeArrowheads="1"/>
          </p:cNvSpPr>
          <p:nvPr/>
        </p:nvSpPr>
        <p:spPr bwMode="auto">
          <a:xfrm>
            <a:off x="328613" y="46038"/>
            <a:ext cx="8707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Isomers in 128Pd and 126Pd: 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Evidence for a Robust Shell Closure</a:t>
            </a:r>
            <a:r>
              <a:rPr lang="ja-JP" alt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ja-JP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 the Neutron Magic Number 82 in Exotic Palladium Isotopes</a:t>
            </a:r>
            <a:endParaRPr lang="ja-JP" altLang="en-US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403" name="テキスト ボックス 2"/>
          <p:cNvSpPr txBox="1">
            <a:spLocks noChangeArrowheads="1"/>
          </p:cNvSpPr>
          <p:nvPr/>
        </p:nvSpPr>
        <p:spPr bwMode="auto">
          <a:xfrm>
            <a:off x="4356100" y="1196975"/>
            <a:ext cx="472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Times New Roman" pitchFamily="18" charset="0"/>
              </a:rPr>
              <a:t>H. Watanabe et al., PRL 111, 152501 (2013)</a:t>
            </a:r>
            <a:endParaRPr lang="ja-JP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740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41763"/>
            <a:ext cx="5334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652120" y="6525344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N=80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28384" y="6485274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N=82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8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905957"/>
            <a:ext cx="4624601" cy="31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43" y="2924944"/>
            <a:ext cx="4295488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直線コネクタ 33"/>
          <p:cNvCxnSpPr/>
          <p:nvPr/>
        </p:nvCxnSpPr>
        <p:spPr>
          <a:xfrm>
            <a:off x="36512" y="1340768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02" name="正方形/長方形 1"/>
          <p:cNvSpPr>
            <a:spLocks noChangeArrowheads="1"/>
          </p:cNvSpPr>
          <p:nvPr/>
        </p:nvSpPr>
        <p:spPr bwMode="auto">
          <a:xfrm>
            <a:off x="328613" y="46038"/>
            <a:ext cx="84918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l-GR" altLang="ja-JP" sz="2400" dirty="0">
                <a:solidFill>
                  <a:srgbClr val="000000"/>
                </a:solidFill>
                <a:latin typeface="Times New Roman"/>
              </a:rPr>
              <a:t>β-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Decay Half-Lives of Co76,77, Ni79,80, and Cu81: </a:t>
            </a:r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Experimental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Indication of a Doubly Magic Ni78 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Z.Y. Xu et al., Phys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. Rev. </a:t>
            </a:r>
            <a:r>
              <a:rPr lang="en-US" altLang="ja-JP" sz="2400" dirty="0" err="1">
                <a:solidFill>
                  <a:srgbClr val="000000"/>
                </a:solidFill>
                <a:latin typeface="Times New Roman"/>
              </a:rPr>
              <a:t>Lett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. 113, 032505 (2014) </a:t>
            </a:r>
            <a:endParaRPr lang="ja-JP" altLang="en-US" sz="2400" dirty="0">
              <a:solidFill>
                <a:srgbClr val="000000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19" name="正方形/長方形 1"/>
          <p:cNvSpPr>
            <a:spLocks noChangeArrowheads="1"/>
          </p:cNvSpPr>
          <p:nvPr/>
        </p:nvSpPr>
        <p:spPr bwMode="auto">
          <a:xfrm>
            <a:off x="179388" y="153164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 b="1" dirty="0">
                <a:solidFill>
                  <a:srgbClr val="000000"/>
                </a:solidFill>
              </a:rPr>
              <a:t>NP0702-RIBF10: S. Nishimura</a:t>
            </a:r>
          </a:p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 b="1" dirty="0">
                <a:solidFill>
                  <a:srgbClr val="000000"/>
                </a:solidFill>
              </a:rPr>
              <a:t>Decay study for 75-78Co, 77-80Ni, 80-82Cu, and 82-83Zn near the N=50 shell closure</a:t>
            </a:r>
            <a:endParaRPr lang="ja-JP" altLang="en-US" sz="1800" b="1" dirty="0">
              <a:solidFill>
                <a:srgbClr val="000000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 rot="7314396">
            <a:off x="5774784" y="4103458"/>
            <a:ext cx="585788" cy="28733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218219" y="2553533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Isotone dependence of T1/2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24" name="テキスト ボックス 55"/>
          <p:cNvSpPr txBox="1">
            <a:spLocks noChangeArrowheads="1"/>
          </p:cNvSpPr>
          <p:nvPr/>
        </p:nvSpPr>
        <p:spPr bwMode="auto">
          <a:xfrm>
            <a:off x="792683" y="2553533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Isotope dependence of T1/2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25" name="テキスト ボックス 6"/>
          <p:cNvSpPr txBox="1">
            <a:spLocks noChangeArrowheads="1"/>
          </p:cNvSpPr>
          <p:nvPr/>
        </p:nvSpPr>
        <p:spPr bwMode="auto">
          <a:xfrm>
            <a:off x="6246271" y="3520846"/>
            <a:ext cx="444500" cy="4016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28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7" name="テキスト ボックス 56"/>
          <p:cNvSpPr txBox="1">
            <a:spLocks noChangeArrowheads="1"/>
          </p:cNvSpPr>
          <p:nvPr/>
        </p:nvSpPr>
        <p:spPr bwMode="auto">
          <a:xfrm>
            <a:off x="5568409" y="4565421"/>
            <a:ext cx="444500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27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28" name="テキスト ボックス 57"/>
          <p:cNvSpPr txBox="1">
            <a:spLocks noChangeArrowheads="1"/>
          </p:cNvSpPr>
          <p:nvPr/>
        </p:nvSpPr>
        <p:spPr bwMode="auto">
          <a:xfrm>
            <a:off x="2920206" y="5877272"/>
            <a:ext cx="444500" cy="4000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50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33" name="テキスト ボックス 58"/>
          <p:cNvSpPr txBox="1">
            <a:spLocks noChangeArrowheads="1"/>
          </p:cNvSpPr>
          <p:nvPr/>
        </p:nvSpPr>
        <p:spPr bwMode="auto">
          <a:xfrm>
            <a:off x="3369734" y="5877272"/>
            <a:ext cx="442913" cy="4000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51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35" name="右矢印 34"/>
          <p:cNvSpPr/>
          <p:nvPr/>
        </p:nvSpPr>
        <p:spPr>
          <a:xfrm rot="3472098">
            <a:off x="3091656" y="4809221"/>
            <a:ext cx="585787" cy="287338"/>
          </a:xfrm>
          <a:prstGeom prst="right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3067050" y="4313733"/>
            <a:ext cx="244475" cy="2508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531875" y="4036715"/>
            <a:ext cx="215900" cy="2476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39" name="テキスト ボックス 9"/>
          <p:cNvSpPr txBox="1">
            <a:spLocks noChangeArrowheads="1"/>
          </p:cNvSpPr>
          <p:nvPr/>
        </p:nvSpPr>
        <p:spPr bwMode="auto">
          <a:xfrm>
            <a:off x="2306970" y="4513620"/>
            <a:ext cx="690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Ni-78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40" name="テキスト ボックス 64"/>
          <p:cNvSpPr txBox="1">
            <a:spLocks noChangeArrowheads="1"/>
          </p:cNvSpPr>
          <p:nvPr/>
        </p:nvSpPr>
        <p:spPr bwMode="auto">
          <a:xfrm>
            <a:off x="6756930" y="4254236"/>
            <a:ext cx="690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Ni-78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5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12386" y="-844234"/>
            <a:ext cx="6696744" cy="87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36109" y="9951"/>
            <a:ext cx="435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“Asahi </a:t>
            </a:r>
            <a:r>
              <a:rPr lang="en-US" altLang="ja-JP" sz="18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Shinbun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” News Paper, 18</a:t>
            </a:r>
            <a:r>
              <a:rPr lang="en-US" altLang="ja-JP" sz="1800" baseline="30000" dirty="0" smtClean="0">
                <a:solidFill>
                  <a:prstClr val="black"/>
                </a:solidFill>
                <a:latin typeface="Calibri"/>
                <a:ea typeface="ＭＳ Ｐゴシック"/>
              </a:rPr>
              <a:t>th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 Aug., 2014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1520" y="1196752"/>
            <a:ext cx="1800200" cy="115212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836712"/>
            <a:ext cx="14221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RI Beam Factory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25800" y="1296889"/>
            <a:ext cx="22557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Magic Numbers of Elements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82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290"/>
            <a:ext cx="4057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162272"/>
            <a:ext cx="9289032" cy="1143000"/>
          </a:xfrm>
        </p:spPr>
        <p:txBody>
          <a:bodyPr/>
          <a:lstStyle/>
          <a:p>
            <a:r>
              <a:rPr lang="en-US" altLang="ja-JP" sz="3600" dirty="0" smtClean="0"/>
              <a:t>BRIKEN: beta-delayed neutron detection (He-3)</a:t>
            </a:r>
            <a:endParaRPr lang="ja-JP" altLang="en-U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8058" y="3703912"/>
            <a:ext cx="46085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0" tIns="46035" rIns="92070" bIns="46035"/>
          <a:lstStyle/>
          <a:p>
            <a:pPr marL="342882" indent="-342882" defTabSz="9072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n + </a:t>
            </a:r>
            <a:r>
              <a:rPr lang="en-US" altLang="ja-JP" sz="1800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3</a:t>
            </a: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He </a:t>
            </a: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  <a:sym typeface="Wingdings" pitchFamily="2" charset="2"/>
              </a:rPr>
              <a:t></a:t>
            </a:r>
            <a:r>
              <a:rPr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p(0.574MeV) + t (0.191MeV)</a:t>
            </a:r>
          </a:p>
          <a:p>
            <a:pPr marL="342882" indent="-342882" defTabSz="90727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	 σ=5333b</a:t>
            </a:r>
            <a:endParaRPr lang="it-IT" altLang="ja-JP" sz="1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354705" y="836712"/>
            <a:ext cx="85693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4" y="4221088"/>
            <a:ext cx="5327939" cy="272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41456"/>
            <a:ext cx="3213662" cy="304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775689" y="908721"/>
            <a:ext cx="240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G. Lorusso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S. Nishimura et al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75" y="869282"/>
            <a:ext cx="2819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948264" y="3140968"/>
            <a:ext cx="902811" cy="46166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2015-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35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タイトル 1"/>
          <p:cNvSpPr>
            <a:spLocks noGrp="1"/>
          </p:cNvSpPr>
          <p:nvPr>
            <p:ph type="title"/>
          </p:nvPr>
        </p:nvSpPr>
        <p:spPr>
          <a:xfrm>
            <a:off x="179388" y="123825"/>
            <a:ext cx="8229600" cy="742950"/>
          </a:xfrm>
        </p:spPr>
        <p:txBody>
          <a:bodyPr/>
          <a:lstStyle/>
          <a:p>
            <a:pPr algn="l"/>
            <a:r>
              <a:rPr lang="en-US" altLang="ja-JP" sz="3600" smtClean="0">
                <a:cs typeface="Times New Roman" pitchFamily="18" charset="0"/>
              </a:rPr>
              <a:t>“Rare RI Ring” for mass measurement</a:t>
            </a:r>
            <a:endParaRPr lang="ja-JP" altLang="en-US" sz="3600" smtClean="0">
              <a:cs typeface="Times New Roman" pitchFamily="18" charset="0"/>
            </a:endParaRPr>
          </a:p>
        </p:txBody>
      </p:sp>
      <p:sp>
        <p:nvSpPr>
          <p:cNvPr id="123908" name="テキスト ボックス 4"/>
          <p:cNvSpPr txBox="1">
            <a:spLocks noChangeArrowheads="1"/>
          </p:cNvSpPr>
          <p:nvPr/>
        </p:nvSpPr>
        <p:spPr bwMode="auto">
          <a:xfrm>
            <a:off x="179388" y="1209675"/>
            <a:ext cx="37671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Construction started in April 2012!</a:t>
            </a:r>
          </a:p>
          <a:p>
            <a:pPr eaLnBrk="1" hangingPunct="1"/>
            <a:r>
              <a:rPr lang="en-US" altLang="ja-JP" sz="2000"/>
              <a:t>Ozawa, Wakasugi, Uesaka et al.</a:t>
            </a:r>
          </a:p>
        </p:txBody>
      </p:sp>
      <p:sp>
        <p:nvSpPr>
          <p:cNvPr id="123909" name="テキスト ボックス 5"/>
          <p:cNvSpPr txBox="1">
            <a:spLocks noChangeArrowheads="1"/>
          </p:cNvSpPr>
          <p:nvPr/>
        </p:nvSpPr>
        <p:spPr bwMode="auto">
          <a:xfrm>
            <a:off x="179388" y="2135188"/>
            <a:ext cx="3738562" cy="1323975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Specialized to mass measurements </a:t>
            </a:r>
          </a:p>
          <a:p>
            <a:pPr eaLnBrk="1" hangingPunct="1"/>
            <a:r>
              <a:rPr lang="en-US" altLang="ja-JP" sz="2000"/>
              <a:t>   of r-process nuclei</a:t>
            </a:r>
          </a:p>
          <a:p>
            <a:pPr eaLnBrk="1" hangingPunct="1"/>
            <a:r>
              <a:rPr lang="en-US" altLang="ja-JP" sz="2000"/>
              <a:t>    Low production rate (~1/day)</a:t>
            </a:r>
          </a:p>
          <a:p>
            <a:pPr eaLnBrk="1" hangingPunct="1"/>
            <a:r>
              <a:rPr lang="en-US" altLang="ja-JP" sz="2000"/>
              <a:t>    Short life time (&lt;50ms)</a:t>
            </a:r>
            <a:endParaRPr lang="ja-JP" altLang="en-US" sz="2000"/>
          </a:p>
        </p:txBody>
      </p:sp>
      <p:sp>
        <p:nvSpPr>
          <p:cNvPr id="123910" name="テキスト ボックス 6"/>
          <p:cNvSpPr txBox="1">
            <a:spLocks noChangeArrowheads="1"/>
          </p:cNvSpPr>
          <p:nvPr/>
        </p:nvSpPr>
        <p:spPr bwMode="auto">
          <a:xfrm>
            <a:off x="179388" y="4221163"/>
            <a:ext cx="4164012" cy="224631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Key technologies:</a:t>
            </a:r>
          </a:p>
          <a:p>
            <a:pPr eaLnBrk="1" hangingPunct="1"/>
            <a:r>
              <a:rPr lang="en-US" altLang="ja-JP" sz="2000"/>
              <a:t>  Isochronous ring</a:t>
            </a:r>
          </a:p>
          <a:p>
            <a:pPr eaLnBrk="1" hangingPunct="1"/>
            <a:r>
              <a:rPr lang="en-US" altLang="ja-JP" sz="2000"/>
              <a:t>      ΔT/T &lt; 10</a:t>
            </a:r>
            <a:r>
              <a:rPr lang="en-US" altLang="ja-JP" sz="2000" baseline="30000"/>
              <a:t>-6</a:t>
            </a:r>
            <a:r>
              <a:rPr lang="en-US" altLang="ja-JP" sz="2000"/>
              <a:t> for δp/p=±0.5%</a:t>
            </a:r>
          </a:p>
          <a:p>
            <a:pPr eaLnBrk="1" hangingPunct="1"/>
            <a:r>
              <a:rPr lang="en-US" altLang="ja-JP" sz="2000"/>
              <a:t>  Individual injection triggered by</a:t>
            </a:r>
          </a:p>
          <a:p>
            <a:pPr eaLnBrk="1" hangingPunct="1"/>
            <a:r>
              <a:rPr lang="en-US" altLang="ja-JP" sz="2000"/>
              <a:t>    a detector at BigRIPS</a:t>
            </a:r>
          </a:p>
          <a:p>
            <a:pPr eaLnBrk="1" hangingPunct="1"/>
            <a:r>
              <a:rPr lang="en-US" altLang="ja-JP" sz="2000"/>
              <a:t>      efficiency ~ 100% </a:t>
            </a:r>
          </a:p>
          <a:p>
            <a:pPr eaLnBrk="1" hangingPunct="1"/>
            <a:r>
              <a:rPr lang="en-US" altLang="ja-JP" sz="2000"/>
              <a:t>	even for a “cyclotron” beam </a:t>
            </a:r>
            <a:endParaRPr lang="ja-JP" altLang="en-US" sz="2000"/>
          </a:p>
        </p:txBody>
      </p:sp>
      <p:sp>
        <p:nvSpPr>
          <p:cNvPr id="123911" name="テキスト ボックス 7"/>
          <p:cNvSpPr txBox="1">
            <a:spLocks noChangeArrowheads="1"/>
          </p:cNvSpPr>
          <p:nvPr/>
        </p:nvSpPr>
        <p:spPr bwMode="auto">
          <a:xfrm>
            <a:off x="5111750" y="5445224"/>
            <a:ext cx="3924300" cy="1016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0000"/>
                </a:solidFill>
                <a:cs typeface="Times New Roman" pitchFamily="18" charset="0"/>
              </a:rPr>
              <a:t>Schedule:</a:t>
            </a:r>
          </a:p>
          <a:p>
            <a:pPr eaLnBrk="1" hangingPunct="1"/>
            <a:r>
              <a:rPr lang="en-US" altLang="ja-JP" sz="2000" b="1">
                <a:solidFill>
                  <a:srgbClr val="FF0000"/>
                </a:solidFill>
                <a:cs typeface="Times New Roman" pitchFamily="18" charset="0"/>
              </a:rPr>
              <a:t>   2014   Commissioning run</a:t>
            </a:r>
          </a:p>
          <a:p>
            <a:pPr eaLnBrk="1" hangingPunct="1"/>
            <a:r>
              <a:rPr lang="en-US" altLang="ja-JP" sz="2000" b="1">
                <a:solidFill>
                  <a:srgbClr val="FF0000"/>
                </a:solidFill>
                <a:cs typeface="Times New Roman" pitchFamily="18" charset="0"/>
              </a:rPr>
              <a:t>   2015~ Mass measurements of RI</a:t>
            </a:r>
            <a:endParaRPr lang="ja-JP" altLang="en-US" sz="20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23913" name="Picture 4" descr="カラー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400" y="58738"/>
            <a:ext cx="7794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3006" y="1196752"/>
            <a:ext cx="4633490" cy="31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矢印コネクタ 1"/>
          <p:cNvCxnSpPr>
            <a:cxnSpLocks noChangeShapeType="1"/>
          </p:cNvCxnSpPr>
          <p:nvPr/>
        </p:nvCxnSpPr>
        <p:spPr bwMode="auto">
          <a:xfrm flipV="1">
            <a:off x="1213024" y="4822147"/>
            <a:ext cx="28575" cy="109041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テキスト ボックス 2"/>
          <p:cNvSpPr txBox="1"/>
          <p:nvPr/>
        </p:nvSpPr>
        <p:spPr>
          <a:xfrm>
            <a:off x="5243560" y="2832025"/>
            <a:ext cx="4008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Beam 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intensity of </a:t>
            </a:r>
            <a:r>
              <a:rPr lang="en-US" altLang="ja-JP" sz="1800" baseline="30000" dirty="0">
                <a:solidFill>
                  <a:prstClr val="black"/>
                </a:solidFill>
                <a:latin typeface="Calibri"/>
                <a:ea typeface="ＭＳ Ｐゴシック"/>
              </a:rPr>
              <a:t>48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Ca beam reached 415 </a:t>
            </a:r>
            <a:r>
              <a:rPr lang="en-US" altLang="ja-JP" sz="1800" dirty="0" err="1">
                <a:solidFill>
                  <a:prstClr val="black"/>
                </a:solidFill>
                <a:latin typeface="Calibri"/>
                <a:ea typeface="ＭＳ Ｐゴシック"/>
              </a:rPr>
              <a:t>pnA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 in 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2012.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Delivered 123 </a:t>
            </a:r>
            <a:r>
              <a:rPr lang="en-US" altLang="ja-JP" sz="1800" dirty="0" err="1">
                <a:solidFill>
                  <a:prstClr val="black"/>
                </a:solidFill>
                <a:latin typeface="Calibri"/>
                <a:ea typeface="ＭＳ Ｐゴシック"/>
              </a:rPr>
              <a:t>pnA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 of </a:t>
            </a:r>
            <a:r>
              <a:rPr lang="en-US" altLang="ja-JP" sz="1800" baseline="30000" dirty="0">
                <a:solidFill>
                  <a:prstClr val="black"/>
                </a:solidFill>
                <a:latin typeface="Calibri"/>
                <a:ea typeface="ＭＳ Ｐゴシック"/>
              </a:rPr>
              <a:t>70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Zn beam to </a:t>
            </a:r>
            <a:r>
              <a:rPr lang="en-US" altLang="ja-JP" sz="18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BigRIPS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.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srgbClr val="FF0000"/>
                </a:solidFill>
                <a:latin typeface="Calibri"/>
                <a:ea typeface="ＭＳ Ｐゴシック"/>
              </a:rPr>
              <a:t>The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intensities of U and </a:t>
            </a:r>
            <a:r>
              <a:rPr lang="en-US" altLang="ja-JP" sz="1800" dirty="0" err="1">
                <a:solidFill>
                  <a:srgbClr val="FF0000"/>
                </a:solidFill>
                <a:latin typeface="Calibri"/>
                <a:ea typeface="ＭＳ Ｐゴシック"/>
              </a:rPr>
              <a:t>Xe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 beams reached </a:t>
            </a:r>
            <a:r>
              <a:rPr lang="en-US" altLang="ja-JP" sz="1800" dirty="0" smtClean="0">
                <a:solidFill>
                  <a:srgbClr val="FF0000"/>
                </a:solidFill>
                <a:latin typeface="Calibri"/>
                <a:ea typeface="ＭＳ Ｐゴシック"/>
              </a:rPr>
              <a:t>25  </a:t>
            </a: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pnA and 38 pnA, </a:t>
            </a:r>
            <a:r>
              <a:rPr lang="en-US" altLang="ja-JP" sz="1800" dirty="0" smtClean="0">
                <a:solidFill>
                  <a:srgbClr val="FF0000"/>
                </a:solidFill>
                <a:latin typeface="Calibri"/>
                <a:ea typeface="ＭＳ Ｐゴシック"/>
              </a:rPr>
              <a:t>respectively.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Many renewals in accelerator equipment (fRC, Gas-strippers, Injectors etc.).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srgbClr val="FF0000"/>
                </a:solidFill>
                <a:latin typeface="Calibri"/>
                <a:ea typeface="ＭＳ Ｐゴシック"/>
              </a:rPr>
              <a:t>2015-2016 upgrade &amp; improvement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srgbClr val="FF0000"/>
                </a:solidFill>
                <a:latin typeface="Calibri"/>
                <a:ea typeface="ＭＳ Ｐゴシック"/>
              </a:rPr>
              <a:t>    to achieve 100pnA U-beam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srgbClr val="FF000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latin typeface="Calibri"/>
                <a:ea typeface="ＭＳ Ｐゴシック"/>
              </a:rPr>
              <a:t>   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oven at ECR, RF-power, T control…   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5" name="Picture 5" descr="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013" y="5516973"/>
            <a:ext cx="1537796" cy="11523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</p:pic>
      <p:sp>
        <p:nvSpPr>
          <p:cNvPr id="6" name="左矢印 5"/>
          <p:cNvSpPr>
            <a:spLocks noChangeArrowheads="1"/>
          </p:cNvSpPr>
          <p:nvPr/>
        </p:nvSpPr>
        <p:spPr bwMode="auto">
          <a:xfrm>
            <a:off x="3108499" y="4069453"/>
            <a:ext cx="527050" cy="200025"/>
          </a:xfrm>
          <a:prstGeom prst="leftArrow">
            <a:avLst>
              <a:gd name="adj1" fmla="val 50000"/>
              <a:gd name="adj2" fmla="val 5027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FFFFFF"/>
              </a:solidFill>
              <a:latin typeface="ＭＳ Ｐゴシック" panose="020B0600070205080204" pitchFamily="50" charset="-128"/>
              <a:ea typeface="ヒラギノ角ゴ Pro W3" charset="-128"/>
            </a:endParaRPr>
          </a:p>
        </p:txBody>
      </p:sp>
      <p:sp>
        <p:nvSpPr>
          <p:cNvPr id="7" name="テキスト ボックス 62"/>
          <p:cNvSpPr txBox="1">
            <a:spLocks noChangeArrowheads="1"/>
          </p:cNvSpPr>
          <p:nvPr/>
        </p:nvSpPr>
        <p:spPr bwMode="auto">
          <a:xfrm>
            <a:off x="3734901" y="5520145"/>
            <a:ext cx="1600175" cy="52322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err="1">
                <a:solidFill>
                  <a:prstClr val="black"/>
                </a:solidFill>
                <a:latin typeface="ＭＳ Ｐゴシック"/>
                <a:ea typeface="ＭＳ Ｐゴシック"/>
              </a:rPr>
              <a:t>fRC</a:t>
            </a:r>
            <a:r>
              <a:rPr lang="en-US" altLang="ja-JP" sz="14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 modification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(K570=&gt;K700)</a:t>
            </a:r>
            <a:endParaRPr lang="ja-JP" altLang="en-US" sz="14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cxnSp>
        <p:nvCxnSpPr>
          <p:cNvPr id="8" name="直線矢印コネクタ 7"/>
          <p:cNvCxnSpPr>
            <a:cxnSpLocks noChangeShapeType="1"/>
          </p:cNvCxnSpPr>
          <p:nvPr/>
        </p:nvCxnSpPr>
        <p:spPr bwMode="auto">
          <a:xfrm flipV="1">
            <a:off x="576322" y="4822151"/>
            <a:ext cx="0" cy="25628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直線矢印コネクタ 8"/>
          <p:cNvCxnSpPr>
            <a:cxnSpLocks noChangeShapeType="1"/>
          </p:cNvCxnSpPr>
          <p:nvPr/>
        </p:nvCxnSpPr>
        <p:spPr bwMode="auto">
          <a:xfrm flipV="1">
            <a:off x="971600" y="4822147"/>
            <a:ext cx="0" cy="62547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直線矢印コネクタ 9"/>
          <p:cNvCxnSpPr>
            <a:cxnSpLocks noChangeShapeType="1"/>
          </p:cNvCxnSpPr>
          <p:nvPr/>
        </p:nvCxnSpPr>
        <p:spPr bwMode="auto">
          <a:xfrm flipV="1">
            <a:off x="1657772" y="4790400"/>
            <a:ext cx="0" cy="30119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直線コネクタ 10"/>
          <p:cNvCxnSpPr>
            <a:cxnSpLocks noChangeShapeType="1"/>
          </p:cNvCxnSpPr>
          <p:nvPr/>
        </p:nvCxnSpPr>
        <p:spPr bwMode="auto">
          <a:xfrm>
            <a:off x="830263" y="4175813"/>
            <a:ext cx="2539546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直線矢印コネクタ 11"/>
          <p:cNvCxnSpPr>
            <a:cxnSpLocks noChangeShapeType="1"/>
          </p:cNvCxnSpPr>
          <p:nvPr/>
        </p:nvCxnSpPr>
        <p:spPr bwMode="auto">
          <a:xfrm flipV="1">
            <a:off x="2195736" y="4770111"/>
            <a:ext cx="0" cy="21828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直線コネクタ 12"/>
          <p:cNvCxnSpPr>
            <a:cxnSpLocks noChangeShapeType="1"/>
          </p:cNvCxnSpPr>
          <p:nvPr/>
        </p:nvCxnSpPr>
        <p:spPr bwMode="auto">
          <a:xfrm>
            <a:off x="2195736" y="4988391"/>
            <a:ext cx="93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" name="Picture 3" descr="C:\Users\imao\Pictures\transport\WS000040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025" y="4069453"/>
            <a:ext cx="1502942" cy="100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1608" y="4612249"/>
            <a:ext cx="1007203" cy="755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32" descr="fr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93296"/>
            <a:ext cx="1008469" cy="7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図形グループ 37"/>
          <p:cNvGrpSpPr>
            <a:grpSpLocks/>
          </p:cNvGrpSpPr>
          <p:nvPr/>
        </p:nvGrpSpPr>
        <p:grpSpPr bwMode="auto">
          <a:xfrm>
            <a:off x="3674208" y="1052736"/>
            <a:ext cx="5290281" cy="1342211"/>
            <a:chOff x="3407807" y="445533"/>
            <a:chExt cx="5648564" cy="1472595"/>
          </a:xfrm>
        </p:grpSpPr>
        <p:pic>
          <p:nvPicPr>
            <p:cNvPr id="18" name="Picture 17" descr="presen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380" y="713827"/>
              <a:ext cx="4404253" cy="86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テキスト ボックス 99"/>
            <p:cNvSpPr txBox="1">
              <a:spLocks noChangeArrowheads="1"/>
            </p:cNvSpPr>
            <p:nvPr/>
          </p:nvSpPr>
          <p:spPr bwMode="auto">
            <a:xfrm>
              <a:off x="4291262" y="713757"/>
              <a:ext cx="792181" cy="30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RILAC2</a:t>
              </a:r>
            </a:p>
          </p:txBody>
        </p:sp>
        <p:sp>
          <p:nvSpPr>
            <p:cNvPr id="20" name="テキスト ボックス 100"/>
            <p:cNvSpPr txBox="1">
              <a:spLocks noChangeArrowheads="1"/>
            </p:cNvSpPr>
            <p:nvPr/>
          </p:nvSpPr>
          <p:spPr bwMode="auto">
            <a:xfrm>
              <a:off x="5052322" y="576161"/>
              <a:ext cx="534351" cy="30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RRC</a:t>
              </a:r>
            </a:p>
          </p:txBody>
        </p:sp>
        <p:sp>
          <p:nvSpPr>
            <p:cNvPr id="21" name="テキスト ボックス 101"/>
            <p:cNvSpPr txBox="1">
              <a:spLocks noChangeArrowheads="1"/>
            </p:cNvSpPr>
            <p:nvPr/>
          </p:nvSpPr>
          <p:spPr bwMode="auto">
            <a:xfrm>
              <a:off x="4081082" y="1241495"/>
              <a:ext cx="738027" cy="30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SCECR</a:t>
              </a:r>
            </a:p>
          </p:txBody>
        </p:sp>
        <p:sp>
          <p:nvSpPr>
            <p:cNvPr id="22" name="テキスト ボックス 102"/>
            <p:cNvSpPr txBox="1">
              <a:spLocks noChangeArrowheads="1"/>
            </p:cNvSpPr>
            <p:nvPr/>
          </p:nvSpPr>
          <p:spPr bwMode="auto">
            <a:xfrm>
              <a:off x="6147301" y="574420"/>
              <a:ext cx="476158" cy="30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fRC</a:t>
              </a:r>
            </a:p>
          </p:txBody>
        </p:sp>
        <p:sp>
          <p:nvSpPr>
            <p:cNvPr id="23" name="テキスト ボックス 103"/>
            <p:cNvSpPr txBox="1">
              <a:spLocks noChangeArrowheads="1"/>
            </p:cNvSpPr>
            <p:nvPr/>
          </p:nvSpPr>
          <p:spPr bwMode="auto">
            <a:xfrm>
              <a:off x="7001587" y="574420"/>
              <a:ext cx="488138" cy="30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IRC</a:t>
              </a:r>
            </a:p>
          </p:txBody>
        </p:sp>
        <p:sp>
          <p:nvSpPr>
            <p:cNvPr id="24" name="テキスト ボックス 104"/>
            <p:cNvSpPr txBox="1">
              <a:spLocks noChangeArrowheads="1"/>
            </p:cNvSpPr>
            <p:nvPr/>
          </p:nvSpPr>
          <p:spPr bwMode="auto">
            <a:xfrm>
              <a:off x="7966050" y="1614221"/>
              <a:ext cx="525793" cy="30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SRC</a:t>
              </a:r>
            </a:p>
          </p:txBody>
        </p:sp>
        <p:sp>
          <p:nvSpPr>
            <p:cNvPr id="25" name="テキスト ボックス 105"/>
            <p:cNvSpPr txBox="1">
              <a:spLocks noChangeArrowheads="1"/>
            </p:cNvSpPr>
            <p:nvPr/>
          </p:nvSpPr>
          <p:spPr bwMode="auto">
            <a:xfrm>
              <a:off x="5781178" y="1520167"/>
              <a:ext cx="412829" cy="30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He</a:t>
              </a:r>
            </a:p>
          </p:txBody>
        </p:sp>
        <p:sp>
          <p:nvSpPr>
            <p:cNvPr id="26" name="テキスト ボックス 106"/>
            <p:cNvSpPr txBox="1">
              <a:spLocks noChangeArrowheads="1"/>
            </p:cNvSpPr>
            <p:nvPr/>
          </p:nvSpPr>
          <p:spPr bwMode="auto">
            <a:xfrm>
              <a:off x="6617852" y="1527135"/>
              <a:ext cx="402560" cy="30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dirty="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Be</a:t>
              </a:r>
            </a:p>
          </p:txBody>
        </p:sp>
        <p:sp>
          <p:nvSpPr>
            <p:cNvPr id="27" name="正方形/長方形 26"/>
            <p:cNvSpPr>
              <a:spLocks noChangeArrowheads="1"/>
            </p:cNvSpPr>
            <p:nvPr/>
          </p:nvSpPr>
          <p:spPr bwMode="auto">
            <a:xfrm>
              <a:off x="4152700" y="445533"/>
              <a:ext cx="4903671" cy="1445621"/>
            </a:xfrm>
            <a:prstGeom prst="rect">
              <a:avLst/>
            </a:prstGeom>
            <a:noFill/>
            <a:ln w="19050">
              <a:solidFill>
                <a:srgbClr val="3366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  <a:latin typeface="ＭＳ Ｐゴシック"/>
                <a:ea typeface="ＭＳ Ｐゴシック"/>
              </a:endParaRPr>
            </a:p>
          </p:txBody>
        </p:sp>
        <p:sp>
          <p:nvSpPr>
            <p:cNvPr id="28" name="テキスト ボックス 110"/>
            <p:cNvSpPr txBox="1">
              <a:spLocks noChangeArrowheads="1"/>
            </p:cNvSpPr>
            <p:nvPr/>
          </p:nvSpPr>
          <p:spPr bwMode="auto">
            <a:xfrm>
              <a:off x="3407807" y="1502853"/>
              <a:ext cx="2111867" cy="33767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3366FF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b="1" dirty="0">
                  <a:solidFill>
                    <a:prstClr val="black"/>
                  </a:solidFill>
                  <a:latin typeface="ＭＳ Ｐゴシック"/>
                  <a:ea typeface="ＭＳ Ｐゴシック"/>
                </a:rPr>
                <a:t>Typical configuration</a:t>
              </a:r>
            </a:p>
          </p:txBody>
        </p:sp>
      </p:grpSp>
      <p:cxnSp>
        <p:nvCxnSpPr>
          <p:cNvPr id="29" name="直線矢印コネクタ 28"/>
          <p:cNvCxnSpPr>
            <a:cxnSpLocks noChangeShapeType="1"/>
          </p:cNvCxnSpPr>
          <p:nvPr/>
        </p:nvCxnSpPr>
        <p:spPr bwMode="auto">
          <a:xfrm flipV="1">
            <a:off x="6500572" y="1751703"/>
            <a:ext cx="0" cy="2825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直線矢印コネクタ 29"/>
          <p:cNvCxnSpPr>
            <a:cxnSpLocks noChangeShapeType="1"/>
          </p:cNvCxnSpPr>
          <p:nvPr/>
        </p:nvCxnSpPr>
        <p:spPr bwMode="auto">
          <a:xfrm flipV="1">
            <a:off x="7309545" y="1714723"/>
            <a:ext cx="0" cy="2825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1" name="テキスト ボックス 61"/>
          <p:cNvSpPr txBox="1">
            <a:spLocks noChangeArrowheads="1"/>
          </p:cNvSpPr>
          <p:nvPr/>
        </p:nvSpPr>
        <p:spPr bwMode="auto">
          <a:xfrm>
            <a:off x="2538471" y="5063221"/>
            <a:ext cx="1140056" cy="430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He gas charge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Stripper</a:t>
            </a:r>
            <a:endParaRPr lang="ja-JP" altLang="en-US" sz="11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2" name="テキスト ボックス 48"/>
          <p:cNvSpPr txBox="1">
            <a:spLocks noChangeArrowheads="1"/>
          </p:cNvSpPr>
          <p:nvPr/>
        </p:nvSpPr>
        <p:spPr bwMode="auto">
          <a:xfrm>
            <a:off x="-25341" y="5078431"/>
            <a:ext cx="841897" cy="26161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RIBF Start</a:t>
            </a:r>
            <a:endParaRPr lang="ja-JP" altLang="en-US" sz="11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3" name="テキスト ボックス 50"/>
          <p:cNvSpPr txBox="1">
            <a:spLocks noChangeArrowheads="1"/>
          </p:cNvSpPr>
          <p:nvPr/>
        </p:nvSpPr>
        <p:spPr bwMode="auto">
          <a:xfrm>
            <a:off x="1314526" y="5091597"/>
            <a:ext cx="1034974" cy="26161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New Injector</a:t>
            </a:r>
            <a:endParaRPr lang="ja-JP" altLang="en-US" sz="11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4" name="テキスト ボックス 60"/>
          <p:cNvSpPr txBox="1">
            <a:spLocks noChangeArrowheads="1"/>
          </p:cNvSpPr>
          <p:nvPr/>
        </p:nvSpPr>
        <p:spPr bwMode="auto">
          <a:xfrm>
            <a:off x="1" y="5400371"/>
            <a:ext cx="1690936" cy="430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Improvement 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Transmission </a:t>
            </a:r>
            <a:r>
              <a:rPr lang="en-US" altLang="ja-JP" sz="1100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&amp; Stability</a:t>
            </a:r>
            <a:endParaRPr lang="ja-JP" altLang="en-US" sz="11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20663" y="1081776"/>
            <a:ext cx="3583781" cy="576265"/>
          </a:xfrm>
          <a:prstGeom prst="roundRect">
            <a:avLst/>
          </a:prstGeom>
          <a:noFill/>
          <a:ln w="158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prstClr val="black"/>
                </a:solidFill>
                <a:latin typeface="ＭＳ Ｐゴシック"/>
              </a:rPr>
              <a:t>Uranium beam intensity reached 1000 </a:t>
            </a:r>
            <a:r>
              <a:rPr lang="en-US" altLang="ja-JP" sz="1400" b="1" dirty="0" smtClean="0">
                <a:solidFill>
                  <a:prstClr val="black"/>
                </a:solidFill>
                <a:latin typeface="ＭＳ Ｐゴシック"/>
              </a:rPr>
              <a:t>times compared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/>
              </a:rPr>
              <a:t>to the beginning.</a:t>
            </a:r>
            <a:endParaRPr lang="ja-JP" altLang="en-US" sz="1400" dirty="0">
              <a:solidFill>
                <a:prstClr val="white"/>
              </a:solidFill>
              <a:latin typeface="ＭＳ Ｐゴシック"/>
            </a:endParaRPr>
          </a:p>
        </p:txBody>
      </p:sp>
      <p:sp>
        <p:nvSpPr>
          <p:cNvPr id="36" name="テキスト ボックス 60"/>
          <p:cNvSpPr txBox="1">
            <a:spLocks noChangeArrowheads="1"/>
          </p:cNvSpPr>
          <p:nvPr/>
        </p:nvSpPr>
        <p:spPr bwMode="auto">
          <a:xfrm>
            <a:off x="150784" y="5912560"/>
            <a:ext cx="1540151" cy="26161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solidFill>
                  <a:prstClr val="black"/>
                </a:solidFill>
                <a:latin typeface="ＭＳ Ｐゴシック"/>
                <a:ea typeface="ＭＳ Ｐゴシック"/>
              </a:rPr>
              <a:t>SC-ECR introduced</a:t>
            </a:r>
            <a:endParaRPr lang="ja-JP" altLang="en-US" sz="110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7" name="左矢印 36"/>
          <p:cNvSpPr>
            <a:spLocks noChangeArrowheads="1"/>
          </p:cNvSpPr>
          <p:nvPr/>
        </p:nvSpPr>
        <p:spPr bwMode="auto">
          <a:xfrm>
            <a:off x="3106284" y="2430703"/>
            <a:ext cx="527050" cy="201612"/>
          </a:xfrm>
          <a:prstGeom prst="leftArrow">
            <a:avLst>
              <a:gd name="adj1" fmla="val 50000"/>
              <a:gd name="adj2" fmla="val 49875"/>
            </a:avLst>
          </a:prstGeom>
          <a:solidFill>
            <a:srgbClr val="FF00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FF0000"/>
              </a:solidFill>
              <a:latin typeface="ＭＳ Ｐゴシック" panose="020B0600070205080204" pitchFamily="50" charset="-128"/>
              <a:ea typeface="ヒラギノ角ゴ Pro W3" charset="-128"/>
            </a:endParaRPr>
          </a:p>
        </p:txBody>
      </p:sp>
      <p:sp>
        <p:nvSpPr>
          <p:cNvPr id="38" name="テキスト ボックス 3"/>
          <p:cNvSpPr txBox="1">
            <a:spLocks noChangeArrowheads="1"/>
          </p:cNvSpPr>
          <p:nvPr/>
        </p:nvSpPr>
        <p:spPr bwMode="auto">
          <a:xfrm>
            <a:off x="3215568" y="2531509"/>
            <a:ext cx="219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ＭＳ Ｐゴシック"/>
                <a:ea typeface="ＭＳ Ｐゴシック"/>
              </a:rPr>
              <a:t>RIBF </a:t>
            </a:r>
            <a:r>
              <a:rPr lang="en-US" altLang="ja-JP" sz="1600" b="1" dirty="0" smtClean="0">
                <a:solidFill>
                  <a:srgbClr val="FF0000"/>
                </a:solidFill>
                <a:latin typeface="ＭＳ Ｐゴシック"/>
                <a:ea typeface="ＭＳ Ｐゴシック"/>
              </a:rPr>
              <a:t>Goal (U)</a:t>
            </a:r>
            <a:endParaRPr lang="en-US" altLang="ja-JP" sz="1600" b="1" dirty="0">
              <a:solidFill>
                <a:srgbClr val="FF0000"/>
              </a:solidFill>
              <a:latin typeface="ＭＳ Ｐゴシック"/>
              <a:ea typeface="ＭＳ Ｐゴシック"/>
            </a:endParaRPr>
          </a:p>
        </p:txBody>
      </p:sp>
      <p:pic>
        <p:nvPicPr>
          <p:cNvPr id="39" name="Picture 2" descr="C:\Users\yukari\Documents\加速器\評価\NCAC\NCAC2014\プレゼン資料\int_graph_w_tgt_14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2555"/>
            <a:ext cx="3141209" cy="29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直線コネクタ 39"/>
          <p:cNvCxnSpPr>
            <a:endCxn id="31" idx="0"/>
          </p:cNvCxnSpPr>
          <p:nvPr/>
        </p:nvCxnSpPr>
        <p:spPr bwMode="auto">
          <a:xfrm>
            <a:off x="3108499" y="4988391"/>
            <a:ext cx="0" cy="748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テキスト ボックス 46"/>
          <p:cNvSpPr txBox="1">
            <a:spLocks noChangeArrowheads="1"/>
          </p:cNvSpPr>
          <p:nvPr/>
        </p:nvSpPr>
        <p:spPr bwMode="auto">
          <a:xfrm>
            <a:off x="3233744" y="3830911"/>
            <a:ext cx="13372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 smtClean="0">
                <a:solidFill>
                  <a:srgbClr val="0070C0"/>
                </a:solidFill>
                <a:latin typeface="ＭＳ Ｐゴシック"/>
                <a:ea typeface="ＭＳ Ｐゴシック"/>
              </a:rPr>
              <a:t>GSI present</a:t>
            </a:r>
            <a:endParaRPr lang="ja-JP" altLang="en-US" sz="1600" b="1" dirty="0">
              <a:solidFill>
                <a:srgbClr val="0070C0"/>
              </a:solidFill>
              <a:latin typeface="ＭＳ Ｐゴシック"/>
              <a:ea typeface="ＭＳ Ｐゴシック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72008" y="836712"/>
            <a:ext cx="90364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79512" y="112276"/>
            <a:ext cx="7886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 smtClean="0">
                <a:solidFill>
                  <a:prstClr val="black"/>
                </a:solidFill>
                <a:latin typeface="Calibri"/>
                <a:ea typeface="ＭＳ Ｐゴシック"/>
              </a:rPr>
              <a:t>RIBF Accelerator Complex : present and future</a:t>
            </a:r>
            <a:endParaRPr lang="ja-JP" altLang="en-US" sz="32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092280" y="6444044"/>
            <a:ext cx="203369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NCAC 14  </a:t>
            </a:r>
            <a:r>
              <a:rPr lang="en-US" altLang="ja-JP" sz="18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Kamigaito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0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12968" cy="1143000"/>
          </a:xfrm>
        </p:spPr>
        <p:txBody>
          <a:bodyPr/>
          <a:lstStyle/>
          <a:p>
            <a:r>
              <a:rPr lang="en-US" altLang="ja-JP" sz="4000" dirty="0"/>
              <a:t>In five years..  </a:t>
            </a:r>
            <a:r>
              <a:rPr lang="en-US" altLang="ja-JP" sz="3200" dirty="0"/>
              <a:t>(U-beam int. ~ 100 </a:t>
            </a:r>
            <a:r>
              <a:rPr lang="en-US" altLang="ja-JP" sz="3200" dirty="0" err="1"/>
              <a:t>pnA</a:t>
            </a:r>
            <a:r>
              <a:rPr lang="en-US" altLang="ja-JP" sz="3200" dirty="0"/>
              <a:t>!)</a:t>
            </a:r>
            <a:endParaRPr lang="ja-JP" altLang="en-US" sz="3200" dirty="0"/>
          </a:p>
        </p:txBody>
      </p:sp>
      <p:sp>
        <p:nvSpPr>
          <p:cNvPr id="13" name="円/楕円 12"/>
          <p:cNvSpPr/>
          <p:nvPr/>
        </p:nvSpPr>
        <p:spPr>
          <a:xfrm>
            <a:off x="2555782" y="4856967"/>
            <a:ext cx="144016" cy="14401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41431" y="4712951"/>
            <a:ext cx="1473470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Accessible RI</a:t>
            </a:r>
            <a:endParaRPr lang="ja-JP" altLang="en-US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16" name="Picture 2" descr="C:\Documents and Settings\nishimu\デスクトップ\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97" y="1030426"/>
            <a:ext cx="6902007" cy="506287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 rot="16200000">
            <a:off x="796559" y="1509009"/>
            <a:ext cx="1018217" cy="369328"/>
          </a:xfrm>
          <a:prstGeom prst="rect">
            <a:avLst/>
          </a:prstGeom>
          <a:solidFill>
            <a:schemeClr val="bg1"/>
          </a:solidFill>
        </p:spPr>
        <p:txBody>
          <a:bodyPr wrap="none" lIns="91435" tIns="45718" rIns="91435" bIns="45718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Z            </a:t>
            </a:r>
            <a:endParaRPr lang="ja-JP" altLang="en-US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354705" y="836712"/>
            <a:ext cx="85693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039610" y="1672556"/>
            <a:ext cx="3071087" cy="523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91435" tIns="45718" rIns="91435" bIns="45718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</a:rPr>
              <a:t>100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pnA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</a:rPr>
              <a:t> * ~30 days</a:t>
            </a:r>
            <a:endParaRPr lang="ja-JP" altLang="en-US" sz="28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1479" y="846983"/>
            <a:ext cx="351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Shunji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Nishimura et al.</a:t>
            </a:r>
            <a:endParaRPr lang="ja-JP" altLang="en-US" sz="28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8" y="6033482"/>
            <a:ext cx="882047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>
                <a:solidFill>
                  <a:srgbClr val="000000"/>
                </a:solidFill>
              </a:rPr>
              <a:t>Several hundreds of new beta-decay half-lives</a:t>
            </a:r>
            <a:r>
              <a:rPr lang="en-US" altLang="ja-JP" sz="2000" b="1" baseline="-25000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</a:rPr>
              <a:t>in five years. 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>
                <a:solidFill>
                  <a:srgbClr val="000000"/>
                </a:solidFill>
                <a:sym typeface="Wingdings" pitchFamily="2" charset="2"/>
              </a:rPr>
              <a:t> Significant contribution in nuclear structure and </a:t>
            </a:r>
            <a:r>
              <a:rPr lang="en-US" altLang="ja-JP" sz="2000" b="1" dirty="0">
                <a:solidFill>
                  <a:srgbClr val="000000"/>
                </a:solidFill>
              </a:rPr>
              <a:t>r-process </a:t>
            </a:r>
            <a:r>
              <a:rPr lang="en-US" altLang="ja-JP" sz="2000" b="1" dirty="0" err="1">
                <a:solidFill>
                  <a:srgbClr val="000000"/>
                </a:solidFill>
              </a:rPr>
              <a:t>nucleosynthesis</a:t>
            </a:r>
            <a:r>
              <a:rPr lang="en-US" altLang="ja-JP" sz="2000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379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8124825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27" name="テキスト ボックス 1"/>
          <p:cNvSpPr txBox="1">
            <a:spLocks noChangeArrowheads="1"/>
          </p:cNvSpPr>
          <p:nvPr/>
        </p:nvSpPr>
        <p:spPr bwMode="auto">
          <a:xfrm>
            <a:off x="3328988" y="6384925"/>
            <a:ext cx="563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smtClean="0">
                <a:solidFill>
                  <a:srgbClr val="000000"/>
                </a:solidFill>
              </a:rPr>
              <a:t>K. Morita et al., </a:t>
            </a:r>
            <a:r>
              <a:rPr lang="fr-FR" altLang="ja-JP" sz="2000" smtClean="0">
                <a:solidFill>
                  <a:srgbClr val="000000"/>
                </a:solidFill>
              </a:rPr>
              <a:t>J. Phys. Soc. Jpn. 81 (2012) 103201 </a:t>
            </a:r>
            <a:endParaRPr lang="ja-JP" altLang="en-US" sz="2000" smtClean="0">
              <a:solidFill>
                <a:srgbClr val="000000"/>
              </a:solidFill>
            </a:endParaRPr>
          </a:p>
        </p:txBody>
      </p:sp>
      <p:sp>
        <p:nvSpPr>
          <p:cNvPr id="154628" name="テキスト ボックス 1"/>
          <p:cNvSpPr txBox="1">
            <a:spLocks noChangeArrowheads="1"/>
          </p:cNvSpPr>
          <p:nvPr/>
        </p:nvSpPr>
        <p:spPr bwMode="auto">
          <a:xfrm>
            <a:off x="250825" y="169863"/>
            <a:ext cx="3696333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000000"/>
                </a:solidFill>
              </a:rPr>
              <a:t>Element 113</a:t>
            </a:r>
            <a:r>
              <a:rPr lang="en-US" altLang="ja-JP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altLang="ja-JP" sz="2800" dirty="0" smtClean="0">
                <a:solidFill>
                  <a:srgbClr val="000000"/>
                </a:solidFill>
              </a:rPr>
              <a:t> at GARIS</a:t>
            </a:r>
            <a:endParaRPr lang="ja-JP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4419" y="5406315"/>
            <a:ext cx="270375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Next step</a:t>
            </a:r>
            <a:endParaRPr kumimoji="1" lang="en-US" altLang="ja-JP" dirty="0" smtClean="0"/>
          </a:p>
          <a:p>
            <a:r>
              <a:rPr lang="en-US" altLang="ja-JP" dirty="0" smtClean="0"/>
              <a:t>Towards 119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, 120</a:t>
            </a:r>
            <a:r>
              <a:rPr lang="en-US" altLang="ja-JP" baseline="30000" dirty="0" smtClean="0"/>
              <a:t>th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38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Line 8"/>
          <p:cNvSpPr>
            <a:spLocks noChangeShapeType="1"/>
          </p:cNvSpPr>
          <p:nvPr/>
        </p:nvSpPr>
        <p:spPr bwMode="auto">
          <a:xfrm>
            <a:off x="250825" y="765175"/>
            <a:ext cx="8713788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9507" name="Text Box 5"/>
          <p:cNvSpPr txBox="1">
            <a:spLocks noChangeArrowheads="1"/>
          </p:cNvSpPr>
          <p:nvPr/>
        </p:nvSpPr>
        <p:spPr bwMode="auto">
          <a:xfrm>
            <a:off x="323850" y="115888"/>
            <a:ext cx="1581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/>
              <a:t>Summary</a:t>
            </a:r>
          </a:p>
        </p:txBody>
      </p:sp>
      <p:sp>
        <p:nvSpPr>
          <p:cNvPr id="149508" name="Text Box 6"/>
          <p:cNvSpPr txBox="1">
            <a:spLocks noChangeArrowheads="1"/>
          </p:cNvSpPr>
          <p:nvPr/>
        </p:nvSpPr>
        <p:spPr bwMode="auto">
          <a:xfrm>
            <a:off x="323528" y="1506264"/>
            <a:ext cx="856895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en-US" altLang="ja-JP" dirty="0"/>
              <a:t>RIBF has started in operation since </a:t>
            </a:r>
            <a:r>
              <a:rPr lang="en-US" altLang="ja-JP" dirty="0" smtClean="0"/>
              <a:t>2007.</a:t>
            </a: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endParaRPr lang="en-US" altLang="ja-JP" dirty="0" smtClean="0"/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en-US" altLang="ja-JP" dirty="0" smtClean="0"/>
              <a:t>Bunch </a:t>
            </a:r>
            <a:r>
              <a:rPr lang="en-US" altLang="ja-JP" dirty="0"/>
              <a:t>of data for shell evolution and nuclear astrophysics </a:t>
            </a:r>
            <a:r>
              <a:rPr lang="en-US" altLang="ja-JP" dirty="0" smtClean="0"/>
              <a:t>(r-process path) are </a:t>
            </a:r>
            <a:r>
              <a:rPr lang="en-US" altLang="ja-JP" dirty="0"/>
              <a:t>being produced  via in-beam gamma spectroscopy </a:t>
            </a:r>
            <a:r>
              <a:rPr lang="en-US" altLang="ja-JP" dirty="0" smtClean="0"/>
              <a:t>and </a:t>
            </a:r>
            <a:r>
              <a:rPr lang="en-US" altLang="ja-JP" dirty="0"/>
              <a:t>decay </a:t>
            </a:r>
            <a:r>
              <a:rPr lang="en-US" altLang="ja-JP" dirty="0" smtClean="0"/>
              <a:t>spectroscopy, and in near future mass measurement.</a:t>
            </a: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endParaRPr lang="en-US" altLang="ja-JP" dirty="0"/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en-US" altLang="ja-JP" dirty="0" smtClean="0"/>
              <a:t>Primary </a:t>
            </a:r>
            <a:r>
              <a:rPr lang="en-US" altLang="ja-JP" dirty="0"/>
              <a:t>beam intensity is increased year by </a:t>
            </a:r>
            <a:r>
              <a:rPr lang="en-US" altLang="ja-JP" dirty="0" smtClean="0"/>
              <a:t>year to </a:t>
            </a:r>
            <a:r>
              <a:rPr lang="en-US" altLang="ja-JP" dirty="0"/>
              <a:t>expand our play </a:t>
            </a:r>
            <a:r>
              <a:rPr lang="en-US" altLang="ja-JP" dirty="0" smtClean="0"/>
              <a:t>ground.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8993" y="1628800"/>
            <a:ext cx="9089511" cy="5351487"/>
            <a:chOff x="18993" y="980728"/>
            <a:chExt cx="9089511" cy="5351487"/>
          </a:xfrm>
        </p:grpSpPr>
        <p:pic>
          <p:nvPicPr>
            <p:cNvPr id="4249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3" y="980728"/>
              <a:ext cx="9089511" cy="535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18993" y="980728"/>
              <a:ext cx="4480999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rgbClr val="FFFFFF"/>
                  </a:solidFill>
                </a:rPr>
                <a:t>A</a:t>
              </a:r>
              <a:endParaRPr lang="ja-JP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4788024" y="4460007"/>
            <a:ext cx="648072" cy="50405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012160" y="5396111"/>
            <a:ext cx="792088" cy="50405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8993" y="980728"/>
            <a:ext cx="901750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51520" y="237927"/>
            <a:ext cx="342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RI Beam Factory</a:t>
            </a:r>
            <a:endParaRPr lang="ja-JP" altLang="en-US" sz="3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56316" y="4152230"/>
            <a:ext cx="1043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Gas-catcher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628" y="1046390"/>
            <a:ext cx="38731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5 cyclotrons + 2 </a:t>
            </a:r>
            <a:r>
              <a:rPr lang="en-US" altLang="ja-JP" dirty="0" err="1" smtClean="0">
                <a:solidFill>
                  <a:srgbClr val="000000"/>
                </a:solidFill>
              </a:rPr>
              <a:t>linac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dirty="0" smtClean="0">
                <a:solidFill>
                  <a:srgbClr val="000000"/>
                </a:solidFill>
              </a:rPr>
              <a:t>3 inflight separators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All of experimental devices</a:t>
            </a:r>
          </a:p>
          <a:p>
            <a:r>
              <a:rPr lang="en-US" altLang="ja-JP" dirty="0" smtClean="0">
                <a:solidFill>
                  <a:srgbClr val="000000"/>
                </a:solidFill>
              </a:rPr>
              <a:t>coupled with </a:t>
            </a:r>
            <a:r>
              <a:rPr lang="en-US" altLang="ja-JP" dirty="0" err="1" smtClean="0">
                <a:solidFill>
                  <a:srgbClr val="000000"/>
                </a:solidFill>
              </a:rPr>
              <a:t>BigRIPS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000000"/>
                </a:solidFill>
              </a:rPr>
              <a:t>h</a:t>
            </a:r>
            <a:r>
              <a:rPr lang="en-US" altLang="ja-JP" dirty="0" smtClean="0">
                <a:solidFill>
                  <a:srgbClr val="000000"/>
                </a:solidFill>
              </a:rPr>
              <a:t>ave been completed in FY13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5" descr="２．SRC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9688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 Box 13"/>
          <p:cNvSpPr txBox="1">
            <a:spLocks noChangeArrowheads="1"/>
          </p:cNvSpPr>
          <p:nvPr/>
        </p:nvSpPr>
        <p:spPr bwMode="auto">
          <a:xfrm>
            <a:off x="5313363" y="6167438"/>
            <a:ext cx="230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chemeClr val="bg1"/>
                </a:solidFill>
                <a:latin typeface="Osaka" pitchFamily="41" charset="-128"/>
                <a:ea typeface="Osaka" pitchFamily="41" charset="-128"/>
              </a:rPr>
              <a:t>K980-MeV</a:t>
            </a:r>
            <a:r>
              <a:rPr lang="en-US" altLang="ja-JP" sz="1000" b="1">
                <a:solidFill>
                  <a:schemeClr val="bg1"/>
                </a:solidFill>
                <a:latin typeface="Osaka" pitchFamily="41" charset="-128"/>
                <a:ea typeface="Osaka" pitchFamily="41" charset="-128"/>
              </a:rPr>
              <a:t> </a:t>
            </a:r>
          </a:p>
          <a:p>
            <a:pPr eaLnBrk="1" hangingPunct="1"/>
            <a:r>
              <a:rPr lang="en-US" altLang="ja-JP" sz="1000" b="1">
                <a:solidFill>
                  <a:schemeClr val="bg1"/>
                </a:solidFill>
                <a:latin typeface="Osaka" pitchFamily="41" charset="-128"/>
                <a:ea typeface="Osaka" pitchFamily="41" charset="-128"/>
              </a:rPr>
              <a:t>Intermediate stage Ring Cyclotron (IRC)</a:t>
            </a:r>
            <a:endParaRPr lang="en-US" altLang="ja-JP" sz="1000" b="1">
              <a:solidFill>
                <a:schemeClr val="bg1"/>
              </a:solidFill>
              <a:latin typeface="Times" pitchFamily="18" charset="0"/>
              <a:ea typeface="Osaka" pitchFamily="41" charset="-128"/>
            </a:endParaRPr>
          </a:p>
        </p:txBody>
      </p:sp>
      <p:sp>
        <p:nvSpPr>
          <p:cNvPr id="116740" name="Text Box 27"/>
          <p:cNvSpPr txBox="1">
            <a:spLocks noChangeArrowheads="1"/>
          </p:cNvSpPr>
          <p:nvPr/>
        </p:nvSpPr>
        <p:spPr bwMode="auto">
          <a:xfrm>
            <a:off x="8667750" y="64912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ja-JP" altLang="en-US" sz="1800">
              <a:latin typeface="Arial" pitchFamily="34" charset="0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292725" y="188913"/>
            <a:ext cx="3765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latin typeface="Arial" pitchFamily="34" charset="0"/>
              </a:rPr>
              <a:t>World’s First and Strongest</a:t>
            </a:r>
          </a:p>
          <a:p>
            <a:pPr eaLnBrk="1" hangingPunct="1"/>
            <a:r>
              <a:rPr lang="en-US" altLang="ja-JP" sz="1800" b="1">
                <a:latin typeface="Arial" pitchFamily="34" charset="0"/>
              </a:rPr>
              <a:t>K2600MeV</a:t>
            </a:r>
          </a:p>
          <a:p>
            <a:pPr eaLnBrk="1" hangingPunct="1"/>
            <a:r>
              <a:rPr lang="en-US" altLang="ja-JP" sz="1800" b="1">
                <a:latin typeface="Arial" pitchFamily="34" charset="0"/>
              </a:rPr>
              <a:t>Superconducting Ring Cyclotron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07950" y="4581525"/>
            <a:ext cx="4146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>
                <a:latin typeface="Arial" pitchFamily="34" charset="0"/>
              </a:rPr>
              <a:t>World’s Largest Acceptance</a:t>
            </a:r>
          </a:p>
          <a:p>
            <a:pPr eaLnBrk="1" hangingPunct="1"/>
            <a:r>
              <a:rPr lang="en-US" altLang="ja-JP" sz="1800" b="1">
                <a:latin typeface="Arial" pitchFamily="34" charset="0"/>
              </a:rPr>
              <a:t>9 Tm</a:t>
            </a:r>
          </a:p>
          <a:p>
            <a:pPr eaLnBrk="1" hangingPunct="1"/>
            <a:r>
              <a:rPr lang="en-US" altLang="ja-JP" sz="1800" b="1">
                <a:latin typeface="Arial" pitchFamily="34" charset="0"/>
              </a:rPr>
              <a:t>Superconducting RI beam Separator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311775" y="1341438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400 MeV/u Light-ion beam</a:t>
            </a:r>
          </a:p>
          <a:p>
            <a:pPr eaLnBrk="1" hangingPunct="1"/>
            <a:r>
              <a:rPr lang="en-US" altLang="ja-JP" sz="2000"/>
              <a:t>345 MeV/u Uranium beam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211638" y="333375"/>
            <a:ext cx="722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chemeClr val="bg1"/>
                </a:solidFill>
                <a:latin typeface="Arial" pitchFamily="34" charset="0"/>
              </a:rPr>
              <a:t>SRC</a:t>
            </a:r>
          </a:p>
        </p:txBody>
      </p:sp>
      <p:pic>
        <p:nvPicPr>
          <p:cNvPr id="116745" name="Picture 9" descr="BIGRIP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284538"/>
            <a:ext cx="46085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4643438" y="3500438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chemeClr val="bg1"/>
                </a:solidFill>
                <a:latin typeface="Arial" pitchFamily="34" charset="0"/>
              </a:rPr>
              <a:t>BigRIPS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63575" y="5586413"/>
            <a:ext cx="311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~250-300 MeV/nucleon RIB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3"/>
          <p:cNvGrpSpPr>
            <a:grpSpLocks/>
          </p:cNvGrpSpPr>
          <p:nvPr/>
        </p:nvGrpSpPr>
        <p:grpSpPr bwMode="auto">
          <a:xfrm>
            <a:off x="5562600" y="4684713"/>
            <a:ext cx="2843213" cy="336550"/>
            <a:chOff x="3504" y="3072"/>
            <a:chExt cx="1791" cy="212"/>
          </a:xfrm>
        </p:grpSpPr>
        <p:sp>
          <p:nvSpPr>
            <p:cNvPr id="118820" name="Rectangle 4"/>
            <p:cNvSpPr>
              <a:spLocks noChangeArrowheads="1"/>
            </p:cNvSpPr>
            <p:nvPr/>
          </p:nvSpPr>
          <p:spPr bwMode="auto">
            <a:xfrm>
              <a:off x="3504" y="3104"/>
              <a:ext cx="192" cy="144"/>
            </a:xfrm>
            <a:prstGeom prst="rect">
              <a:avLst/>
            </a:prstGeom>
            <a:solidFill>
              <a:srgbClr val="AADB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1800">
                <a:solidFill>
                  <a:srgbClr val="000000"/>
                </a:solidFill>
              </a:endParaRPr>
            </a:p>
          </p:txBody>
        </p:sp>
        <p:sp>
          <p:nvSpPr>
            <p:cNvPr id="118821" name="Text Box 5"/>
            <p:cNvSpPr txBox="1">
              <a:spLocks noChangeArrowheads="1"/>
            </p:cNvSpPr>
            <p:nvPr/>
          </p:nvSpPr>
          <p:spPr bwMode="auto">
            <a:xfrm>
              <a:off x="3792" y="3072"/>
              <a:ext cx="150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solidFill>
                    <a:srgbClr val="000000"/>
                  </a:solidFill>
                  <a:latin typeface="Arial" pitchFamily="34" charset="0"/>
                  <a:ea typeface="Osaka" pitchFamily="41" charset="-128"/>
                </a:rPr>
                <a:t>Projectile Fragmentation</a:t>
              </a:r>
              <a:endParaRPr lang="en-US" altLang="ja-JP">
                <a:solidFill>
                  <a:srgbClr val="000000"/>
                </a:solidFill>
                <a:latin typeface="Arial" pitchFamily="34" charset="0"/>
                <a:ea typeface="Osaka" pitchFamily="41" charset="-128"/>
              </a:endParaRPr>
            </a:p>
          </p:txBody>
        </p:sp>
      </p:grpSp>
      <p:grpSp>
        <p:nvGrpSpPr>
          <p:cNvPr id="118787" name="Group 6"/>
          <p:cNvGrpSpPr>
            <a:grpSpLocks/>
          </p:cNvGrpSpPr>
          <p:nvPr/>
        </p:nvGrpSpPr>
        <p:grpSpPr bwMode="auto">
          <a:xfrm>
            <a:off x="5562600" y="5057775"/>
            <a:ext cx="2776538" cy="336550"/>
            <a:chOff x="3504" y="2971"/>
            <a:chExt cx="1749" cy="212"/>
          </a:xfrm>
        </p:grpSpPr>
        <p:sp>
          <p:nvSpPr>
            <p:cNvPr id="118818" name="Rectangle 7"/>
            <p:cNvSpPr>
              <a:spLocks noChangeArrowheads="1"/>
            </p:cNvSpPr>
            <p:nvPr/>
          </p:nvSpPr>
          <p:spPr bwMode="auto">
            <a:xfrm>
              <a:off x="3504" y="3008"/>
              <a:ext cx="192" cy="144"/>
            </a:xfrm>
            <a:prstGeom prst="rect">
              <a:avLst/>
            </a:prstGeom>
            <a:solidFill>
              <a:srgbClr val="FF6AB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sz="1800">
                <a:solidFill>
                  <a:srgbClr val="000000"/>
                </a:solidFill>
              </a:endParaRPr>
            </a:p>
          </p:txBody>
        </p:sp>
        <p:sp>
          <p:nvSpPr>
            <p:cNvPr id="118819" name="Text Box 8"/>
            <p:cNvSpPr txBox="1">
              <a:spLocks noChangeArrowheads="1"/>
            </p:cNvSpPr>
            <p:nvPr/>
          </p:nvSpPr>
          <p:spPr bwMode="auto">
            <a:xfrm>
              <a:off x="3800" y="2971"/>
              <a:ext cx="14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solidFill>
                    <a:srgbClr val="000000"/>
                  </a:solidFill>
                  <a:latin typeface="Arial" pitchFamily="34" charset="0"/>
                  <a:ea typeface="Osaka" pitchFamily="41" charset="-128"/>
                </a:rPr>
                <a:t>In-flight U fission &amp; P.F.</a:t>
              </a:r>
              <a:endParaRPr lang="en-US" altLang="ja-JP">
                <a:solidFill>
                  <a:srgbClr val="000000"/>
                </a:solidFill>
                <a:latin typeface="Arial" pitchFamily="34" charset="0"/>
                <a:ea typeface="Osaka" pitchFamily="41" charset="-128"/>
              </a:endParaRPr>
            </a:p>
          </p:txBody>
        </p:sp>
      </p:grpSp>
      <p:pic>
        <p:nvPicPr>
          <p:cNvPr id="11878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950913"/>
            <a:ext cx="870585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89" name="Group 10"/>
          <p:cNvGrpSpPr>
            <a:grpSpLocks/>
          </p:cNvGrpSpPr>
          <p:nvPr/>
        </p:nvGrpSpPr>
        <p:grpSpPr bwMode="auto">
          <a:xfrm>
            <a:off x="349250" y="2322513"/>
            <a:ext cx="4591050" cy="4535487"/>
            <a:chOff x="220" y="1248"/>
            <a:chExt cx="2892" cy="2857"/>
          </a:xfrm>
        </p:grpSpPr>
        <p:sp>
          <p:nvSpPr>
            <p:cNvPr id="118814" name="Text Box 11"/>
            <p:cNvSpPr txBox="1">
              <a:spLocks noChangeArrowheads="1"/>
            </p:cNvSpPr>
            <p:nvPr/>
          </p:nvSpPr>
          <p:spPr bwMode="auto">
            <a:xfrm rot="-5400000">
              <a:off x="-14" y="1942"/>
              <a:ext cx="7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Arial" pitchFamily="34" charset="0"/>
                  <a:ea typeface="Osaka" pitchFamily="41" charset="-128"/>
                </a:rPr>
                <a:t>protons</a:t>
              </a:r>
              <a:endParaRPr lang="en-US" altLang="ja-JP">
                <a:solidFill>
                  <a:srgbClr val="000000"/>
                </a:solidFill>
                <a:latin typeface="Times" pitchFamily="18" charset="0"/>
                <a:ea typeface="Osaka" pitchFamily="41" charset="-128"/>
              </a:endParaRPr>
            </a:p>
          </p:txBody>
        </p:sp>
        <p:sp>
          <p:nvSpPr>
            <p:cNvPr id="118815" name="Text Box 12"/>
            <p:cNvSpPr txBox="1">
              <a:spLocks noChangeArrowheads="1"/>
            </p:cNvSpPr>
            <p:nvPr/>
          </p:nvSpPr>
          <p:spPr bwMode="auto">
            <a:xfrm>
              <a:off x="1766" y="3817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Arial" pitchFamily="34" charset="0"/>
                  <a:ea typeface="Osaka" pitchFamily="41" charset="-128"/>
                </a:rPr>
                <a:t>neutrons</a:t>
              </a:r>
              <a:endParaRPr lang="en-US" altLang="ja-JP">
                <a:solidFill>
                  <a:srgbClr val="000000"/>
                </a:solidFill>
                <a:latin typeface="Times" pitchFamily="18" charset="0"/>
                <a:ea typeface="Osaka" pitchFamily="41" charset="-128"/>
              </a:endParaRPr>
            </a:p>
          </p:txBody>
        </p:sp>
        <p:sp>
          <p:nvSpPr>
            <p:cNvPr id="118816" name="Line 13"/>
            <p:cNvSpPr>
              <a:spLocks noChangeShapeType="1"/>
            </p:cNvSpPr>
            <p:nvPr/>
          </p:nvSpPr>
          <p:spPr bwMode="auto">
            <a:xfrm>
              <a:off x="2632" y="398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17" name="Line 14"/>
            <p:cNvSpPr>
              <a:spLocks noChangeShapeType="1"/>
            </p:cNvSpPr>
            <p:nvPr/>
          </p:nvSpPr>
          <p:spPr bwMode="auto">
            <a:xfrm rot="-5400000">
              <a:off x="144" y="148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118790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" y="1808163"/>
            <a:ext cx="7007225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3313"/>
            <a:ext cx="8088313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163763"/>
            <a:ext cx="59118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93" name="Group 18"/>
          <p:cNvGrpSpPr>
            <a:grpSpLocks/>
          </p:cNvGrpSpPr>
          <p:nvPr/>
        </p:nvGrpSpPr>
        <p:grpSpPr bwMode="auto">
          <a:xfrm>
            <a:off x="3084513" y="4981575"/>
            <a:ext cx="5172075" cy="1471613"/>
            <a:chOff x="1872" y="3120"/>
            <a:chExt cx="3258" cy="927"/>
          </a:xfrm>
        </p:grpSpPr>
        <p:sp>
          <p:nvSpPr>
            <p:cNvPr id="118812" name="Text Box 19"/>
            <p:cNvSpPr txBox="1">
              <a:spLocks noChangeArrowheads="1"/>
            </p:cNvSpPr>
            <p:nvPr/>
          </p:nvSpPr>
          <p:spPr bwMode="auto">
            <a:xfrm>
              <a:off x="2006" y="3529"/>
              <a:ext cx="312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aseline="30000">
                  <a:solidFill>
                    <a:srgbClr val="000000"/>
                  </a:solidFill>
                  <a:latin typeface="Arial" pitchFamily="34" charset="0"/>
                  <a:ea typeface="Osaka" pitchFamily="41" charset="-128"/>
                </a:rPr>
                <a:t>78</a:t>
              </a:r>
              <a:r>
                <a:rPr lang="en-US" altLang="ja-JP">
                  <a:solidFill>
                    <a:srgbClr val="000000"/>
                  </a:solidFill>
                  <a:latin typeface="Arial" pitchFamily="34" charset="0"/>
                  <a:ea typeface="Osaka" pitchFamily="41" charset="-128"/>
                </a:rPr>
                <a:t>Ni ~0.1 particles/sec. (2007)</a:t>
              </a:r>
            </a:p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Arial" pitchFamily="34" charset="0"/>
                  <a:ea typeface="Osaka" pitchFamily="41" charset="-128"/>
                </a:rPr>
                <a:t>         by 10pnA 350 MeV/u U-beam</a:t>
              </a:r>
              <a:endParaRPr lang="en-US" altLang="ja-JP">
                <a:solidFill>
                  <a:srgbClr val="000000"/>
                </a:solidFill>
                <a:latin typeface="Times" pitchFamily="18" charset="0"/>
                <a:ea typeface="Osaka" pitchFamily="41" charset="-128"/>
              </a:endParaRPr>
            </a:p>
          </p:txBody>
        </p:sp>
        <p:sp>
          <p:nvSpPr>
            <p:cNvPr id="118813" name="Line 20"/>
            <p:cNvSpPr>
              <a:spLocks noChangeShapeType="1"/>
            </p:cNvSpPr>
            <p:nvPr/>
          </p:nvSpPr>
          <p:spPr bwMode="auto">
            <a:xfrm flipH="1" flipV="1">
              <a:off x="1872" y="3120"/>
              <a:ext cx="28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8794" name="Group 21"/>
          <p:cNvGrpSpPr>
            <a:grpSpLocks/>
          </p:cNvGrpSpPr>
          <p:nvPr/>
        </p:nvGrpSpPr>
        <p:grpSpPr bwMode="auto">
          <a:xfrm>
            <a:off x="7086600" y="1179513"/>
            <a:ext cx="1600200" cy="2909887"/>
            <a:chOff x="4464" y="528"/>
            <a:chExt cx="1008" cy="1833"/>
          </a:xfrm>
        </p:grpSpPr>
        <p:sp>
          <p:nvSpPr>
            <p:cNvPr id="118807" name="Rectangle 22"/>
            <p:cNvSpPr>
              <a:spLocks noChangeArrowheads="1"/>
            </p:cNvSpPr>
            <p:nvPr/>
          </p:nvSpPr>
          <p:spPr bwMode="auto">
            <a:xfrm>
              <a:off x="4464" y="1728"/>
              <a:ext cx="1008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1800">
                <a:solidFill>
                  <a:srgbClr val="000000"/>
                </a:solidFill>
              </a:endParaRPr>
            </a:p>
          </p:txBody>
        </p:sp>
        <p:grpSp>
          <p:nvGrpSpPr>
            <p:cNvPr id="118808" name="Group 23"/>
            <p:cNvGrpSpPr>
              <a:grpSpLocks/>
            </p:cNvGrpSpPr>
            <p:nvPr/>
          </p:nvGrpSpPr>
          <p:grpSpPr bwMode="auto">
            <a:xfrm>
              <a:off x="4464" y="528"/>
              <a:ext cx="995" cy="1833"/>
              <a:chOff x="4464" y="528"/>
              <a:chExt cx="995" cy="1833"/>
            </a:xfrm>
          </p:grpSpPr>
          <p:sp>
            <p:nvSpPr>
              <p:cNvPr id="118809" name="Oval 24"/>
              <p:cNvSpPr>
                <a:spLocks noChangeArrowheads="1"/>
              </p:cNvSpPr>
              <p:nvPr/>
            </p:nvSpPr>
            <p:spPr bwMode="auto">
              <a:xfrm>
                <a:off x="4800" y="528"/>
                <a:ext cx="432" cy="432"/>
              </a:xfrm>
              <a:prstGeom prst="ellipse">
                <a:avLst/>
              </a:prstGeom>
              <a:noFill/>
              <a:ln w="12700">
                <a:solidFill>
                  <a:srgbClr val="E305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ja-JP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10" name="Line 25"/>
              <p:cNvSpPr>
                <a:spLocks noChangeShapeType="1"/>
              </p:cNvSpPr>
              <p:nvPr/>
            </p:nvSpPr>
            <p:spPr bwMode="auto">
              <a:xfrm flipV="1">
                <a:off x="4944" y="960"/>
                <a:ext cx="48" cy="768"/>
              </a:xfrm>
              <a:prstGeom prst="line">
                <a:avLst/>
              </a:prstGeom>
              <a:noFill/>
              <a:ln w="12700">
                <a:solidFill>
                  <a:srgbClr val="E3051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8811" name="Text Box 26"/>
              <p:cNvSpPr txBox="1">
                <a:spLocks noChangeArrowheads="1"/>
              </p:cNvSpPr>
              <p:nvPr/>
            </p:nvSpPr>
            <p:spPr bwMode="auto">
              <a:xfrm>
                <a:off x="4464" y="1728"/>
                <a:ext cx="995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400">
                    <a:solidFill>
                      <a:srgbClr val="E30510"/>
                    </a:solidFill>
                    <a:latin typeface="Comic Sans MS" pitchFamily="66" charset="0"/>
                    <a:ea typeface="Osaka" pitchFamily="41" charset="-128"/>
                  </a:rPr>
                  <a:t>New Element</a:t>
                </a:r>
                <a:endParaRPr lang="en-US" altLang="ja-JP" sz="1600">
                  <a:solidFill>
                    <a:srgbClr val="E30510"/>
                  </a:solidFill>
                  <a:latin typeface="Comic Sans MS" pitchFamily="66" charset="0"/>
                  <a:ea typeface="Osaka" pitchFamily="41" charset="-128"/>
                </a:endParaRPr>
              </a:p>
              <a:p>
                <a:pPr eaLnBrk="1" hangingPunct="1"/>
                <a:r>
                  <a:rPr lang="en-US" altLang="ja-JP" sz="1600" baseline="48000">
                    <a:solidFill>
                      <a:srgbClr val="E30510"/>
                    </a:solidFill>
                    <a:latin typeface="Comic Sans MS" pitchFamily="66" charset="0"/>
                    <a:ea typeface="Osaka" pitchFamily="41" charset="-128"/>
                  </a:rPr>
                  <a:t>278</a:t>
                </a:r>
                <a:r>
                  <a:rPr lang="en-US" altLang="ja-JP" sz="1800">
                    <a:solidFill>
                      <a:srgbClr val="E30510"/>
                    </a:solidFill>
                    <a:latin typeface="Comic Sans MS" pitchFamily="66" charset="0"/>
                    <a:ea typeface="Osaka" pitchFamily="41" charset="-128"/>
                  </a:rPr>
                  <a:t>113</a:t>
                </a:r>
                <a:endParaRPr lang="en-US" altLang="ja-JP" sz="1600">
                  <a:solidFill>
                    <a:srgbClr val="E30510"/>
                  </a:solidFill>
                  <a:latin typeface="Comic Sans MS" pitchFamily="66" charset="0"/>
                  <a:ea typeface="Osaka" pitchFamily="41" charset="-128"/>
                </a:endParaRPr>
              </a:p>
              <a:p>
                <a:pPr eaLnBrk="1" hangingPunct="1"/>
                <a:r>
                  <a:rPr lang="en-US" altLang="ja-JP" sz="1400">
                    <a:solidFill>
                      <a:srgbClr val="E30510"/>
                    </a:solidFill>
                    <a:latin typeface="Comic Sans MS" pitchFamily="66" charset="0"/>
                    <a:ea typeface="Osaka" pitchFamily="41" charset="-128"/>
                  </a:rPr>
                  <a:t>04 July 23 18:55</a:t>
                </a:r>
              </a:p>
              <a:p>
                <a:pPr eaLnBrk="1" hangingPunct="1"/>
                <a:r>
                  <a:rPr lang="en-US" altLang="ja-JP" sz="1400">
                    <a:solidFill>
                      <a:srgbClr val="E30510"/>
                    </a:solidFill>
                    <a:latin typeface="Comic Sans MS" pitchFamily="66" charset="0"/>
                    <a:ea typeface="Osaka" pitchFamily="41" charset="-128"/>
                  </a:rPr>
                  <a:t>57 fb</a:t>
                </a:r>
              </a:p>
            </p:txBody>
          </p:sp>
        </p:grpSp>
      </p:grpSp>
      <p:grpSp>
        <p:nvGrpSpPr>
          <p:cNvPr id="118795" name="Group 27"/>
          <p:cNvGrpSpPr>
            <a:grpSpLocks/>
          </p:cNvGrpSpPr>
          <p:nvPr/>
        </p:nvGrpSpPr>
        <p:grpSpPr bwMode="auto">
          <a:xfrm>
            <a:off x="3914775" y="5559425"/>
            <a:ext cx="4508500" cy="898525"/>
            <a:chOff x="1872" y="3744"/>
            <a:chExt cx="2208" cy="566"/>
          </a:xfrm>
        </p:grpSpPr>
        <p:sp>
          <p:nvSpPr>
            <p:cNvPr id="118805" name="Rectangle 28"/>
            <p:cNvSpPr>
              <a:spLocks noChangeArrowheads="1"/>
            </p:cNvSpPr>
            <p:nvPr/>
          </p:nvSpPr>
          <p:spPr bwMode="auto">
            <a:xfrm>
              <a:off x="1872" y="3744"/>
              <a:ext cx="220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ja-JP" sz="1800">
                <a:solidFill>
                  <a:srgbClr val="000000"/>
                </a:solidFill>
              </a:endParaRPr>
            </a:p>
          </p:txBody>
        </p:sp>
        <p:sp>
          <p:nvSpPr>
            <p:cNvPr id="118806" name="Text Box 29"/>
            <p:cNvSpPr txBox="1">
              <a:spLocks noChangeArrowheads="1"/>
            </p:cNvSpPr>
            <p:nvPr/>
          </p:nvSpPr>
          <p:spPr bwMode="auto">
            <a:xfrm>
              <a:off x="1920" y="3792"/>
              <a:ext cx="2049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rgbClr val="000000"/>
                  </a:solidFill>
                  <a:latin typeface="Arial" pitchFamily="34" charset="0"/>
                  <a:ea typeface="Osaka" pitchFamily="41" charset="-128"/>
                </a:rPr>
                <a:t>10 particles/sec. (goal)</a:t>
              </a:r>
            </a:p>
            <a:p>
              <a:pPr eaLnBrk="1" hangingPunct="1"/>
              <a:r>
                <a:rPr lang="en-US" altLang="ja-JP" dirty="0">
                  <a:solidFill>
                    <a:srgbClr val="000000"/>
                  </a:solidFill>
                  <a:latin typeface="Arial" pitchFamily="34" charset="0"/>
                  <a:ea typeface="Osaka" pitchFamily="41" charset="-128"/>
                </a:rPr>
                <a:t> by 1p</a:t>
              </a:r>
              <a:r>
                <a:rPr lang="en-US" altLang="ja-JP" dirty="0">
                  <a:solidFill>
                    <a:srgbClr val="000000"/>
                  </a:solidFill>
                  <a:latin typeface="Symbol" pitchFamily="18" charset="2"/>
                  <a:ea typeface="Osaka" pitchFamily="41" charset="-128"/>
                </a:rPr>
                <a:t>m</a:t>
              </a:r>
              <a:r>
                <a:rPr lang="en-US" altLang="ja-JP" dirty="0">
                  <a:solidFill>
                    <a:srgbClr val="000000"/>
                  </a:solidFill>
                  <a:latin typeface="Arial" pitchFamily="34" charset="0"/>
                  <a:ea typeface="Osaka" pitchFamily="41" charset="-128"/>
                </a:rPr>
                <a:t>A </a:t>
              </a:r>
              <a:endParaRPr lang="en-US" altLang="ja-JP" dirty="0">
                <a:solidFill>
                  <a:srgbClr val="000000"/>
                </a:solidFill>
                <a:latin typeface="Times" pitchFamily="18" charset="0"/>
                <a:ea typeface="Osaka" pitchFamily="41" charset="-128"/>
              </a:endParaRPr>
            </a:p>
          </p:txBody>
        </p:sp>
      </p:grpSp>
      <p:sp>
        <p:nvSpPr>
          <p:cNvPr id="118796" name="Rectangle 30"/>
          <p:cNvSpPr>
            <a:spLocks noChangeArrowheads="1"/>
          </p:cNvSpPr>
          <p:nvPr/>
        </p:nvSpPr>
        <p:spPr bwMode="auto">
          <a:xfrm>
            <a:off x="1257300" y="0"/>
            <a:ext cx="6843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ja-JP" sz="3200">
                <a:solidFill>
                  <a:srgbClr val="000000"/>
                </a:solidFill>
                <a:latin typeface="Arial" pitchFamily="34" charset="0"/>
              </a:rPr>
              <a:t>Exploration of the Limit of Existence</a:t>
            </a: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685800" y="6477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000000"/>
              </a:solidFill>
            </a:endParaRP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685800" y="952500"/>
            <a:ext cx="228600" cy="2286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000000"/>
              </a:solidFill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1138238" y="571500"/>
            <a:ext cx="6867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rgbClr val="000000"/>
                </a:solidFill>
              </a:rPr>
              <a:t>stable nuclei					 ~300 nuclei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rgbClr val="000000"/>
                </a:solidFill>
              </a:rPr>
              <a:t>unstable nuclei observed so far			~2700 nuclei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rgbClr val="000000"/>
                </a:solidFill>
              </a:rPr>
              <a:t>drip-lines (limit of existence)</a:t>
            </a:r>
            <a:r>
              <a:rPr kumimoji="0" lang="ja-JP" altLang="en-US" sz="1800" kern="0">
                <a:solidFill>
                  <a:srgbClr val="000000"/>
                </a:solidFill>
              </a:rPr>
              <a:t>（</a:t>
            </a:r>
            <a:r>
              <a:rPr kumimoji="0" lang="en-US" altLang="ja-JP" sz="1800" kern="0">
                <a:solidFill>
                  <a:srgbClr val="000000"/>
                </a:solidFill>
              </a:rPr>
              <a:t>theoretical predictions)	~6000 nuclei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>
                <a:solidFill>
                  <a:srgbClr val="000000"/>
                </a:solidFill>
              </a:rPr>
              <a:t>magic numbers</a:t>
            </a:r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609600" y="1333500"/>
            <a:ext cx="381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000000"/>
              </a:solidFill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609600" y="1562100"/>
            <a:ext cx="3810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000000"/>
              </a:solidFill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>
            <a:off x="609600" y="1638300"/>
            <a:ext cx="3810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>
              <a:solidFill>
                <a:srgbClr val="000000"/>
              </a:solidFill>
            </a:endParaRPr>
          </a:p>
        </p:txBody>
      </p:sp>
      <p:sp>
        <p:nvSpPr>
          <p:cNvPr id="118803" name="テキスト ボックス 42"/>
          <p:cNvSpPr txBox="1">
            <a:spLocks noChangeArrowheads="1"/>
          </p:cNvSpPr>
          <p:nvPr/>
        </p:nvSpPr>
        <p:spPr bwMode="auto">
          <a:xfrm>
            <a:off x="611188" y="1916113"/>
            <a:ext cx="3635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4000 species to be produced</a:t>
            </a:r>
          </a:p>
          <a:p>
            <a:pPr eaLnBrk="1" hangingPunct="1"/>
            <a:r>
              <a:rPr lang="en-US" altLang="ja-JP"/>
              <a:t>(1000 more new isotopes)</a:t>
            </a:r>
          </a:p>
        </p:txBody>
      </p:sp>
      <p:sp>
        <p:nvSpPr>
          <p:cNvPr id="118804" name="テキスト ボックス 1"/>
          <p:cNvSpPr txBox="1">
            <a:spLocks noChangeArrowheads="1"/>
          </p:cNvSpPr>
          <p:nvPr/>
        </p:nvSpPr>
        <p:spPr bwMode="auto">
          <a:xfrm>
            <a:off x="5076825" y="3965575"/>
            <a:ext cx="1712913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/>
              <a:t>R-process path</a:t>
            </a:r>
            <a:endParaRPr lang="ja-JP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7380287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テキスト ボックス 4"/>
          <p:cNvSpPr txBox="1">
            <a:spLocks noChangeArrowheads="1"/>
          </p:cNvSpPr>
          <p:nvPr/>
        </p:nvSpPr>
        <p:spPr bwMode="auto">
          <a:xfrm>
            <a:off x="2712842" y="6408420"/>
            <a:ext cx="6395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</a:rPr>
              <a:t>M.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Thoennessen</a:t>
            </a:r>
            <a:r>
              <a:rPr lang="en-US" altLang="ja-JP" sz="2000" dirty="0">
                <a:solidFill>
                  <a:srgbClr val="000000"/>
                </a:solidFill>
              </a:rPr>
              <a:t>, Nuclear Physics News, </a:t>
            </a:r>
            <a:r>
              <a:rPr lang="en-US" altLang="ja-JP" sz="2000" dirty="0" smtClean="0">
                <a:solidFill>
                  <a:srgbClr val="000000"/>
                </a:solidFill>
              </a:rPr>
              <a:t>Vol.22, No.3, 2012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732240" y="5013176"/>
            <a:ext cx="0" cy="4319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71" name="テキスト ボックス 7"/>
          <p:cNvSpPr txBox="1">
            <a:spLocks noChangeArrowheads="1"/>
          </p:cNvSpPr>
          <p:nvPr/>
        </p:nvSpPr>
        <p:spPr bwMode="auto">
          <a:xfrm>
            <a:off x="5462588" y="5415309"/>
            <a:ext cx="2773362" cy="4619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RIBF started in 2007</a:t>
            </a:r>
            <a:endParaRPr lang="ja-JP" altLang="en-US" sz="2400">
              <a:solidFill>
                <a:srgbClr val="00000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6886073" y="1628776"/>
            <a:ext cx="36010" cy="2446555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74" name="テキスト ボックス 7"/>
          <p:cNvSpPr txBox="1">
            <a:spLocks noChangeArrowheads="1"/>
          </p:cNvSpPr>
          <p:nvPr/>
        </p:nvSpPr>
        <p:spPr bwMode="auto">
          <a:xfrm>
            <a:off x="7380288" y="838200"/>
            <a:ext cx="1712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072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srgbClr val="000000"/>
                </a:solidFill>
              </a:rPr>
              <a:t>Next decade</a:t>
            </a:r>
          </a:p>
          <a:p>
            <a:pPr defTabSz="9072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>
                <a:solidFill>
                  <a:srgbClr val="000000"/>
                </a:solidFill>
              </a:rPr>
              <a:t>2010-2020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107921"/>
            <a:ext cx="7717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RIBF Initiatives :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Isotope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findings 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- a history 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ja-JP" altLang="en-US" sz="32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72008" y="836712"/>
            <a:ext cx="90364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/>
        </p:nvSpPr>
        <p:spPr>
          <a:xfrm>
            <a:off x="6804248" y="2852936"/>
            <a:ext cx="144040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7270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68343" y="3429000"/>
            <a:ext cx="133555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We are here</a:t>
            </a:r>
          </a:p>
          <a:p>
            <a:pPr defTabSz="90727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now!</a:t>
            </a:r>
            <a:endParaRPr lang="ja-JP" altLang="en-US" sz="18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cxnSp>
        <p:nvCxnSpPr>
          <p:cNvPr id="6" name="直線矢印コネクタ 5"/>
          <p:cNvCxnSpPr>
            <a:stCxn id="3" idx="1"/>
          </p:cNvCxnSpPr>
          <p:nvPr/>
        </p:nvCxnSpPr>
        <p:spPr>
          <a:xfrm flipH="1" flipV="1">
            <a:off x="6922083" y="2996952"/>
            <a:ext cx="746260" cy="7552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5481786"/>
            <a:ext cx="3524250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31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3"/>
          <p:cNvSpPr txBox="1">
            <a:spLocks noChangeArrowheads="1"/>
          </p:cNvSpPr>
          <p:nvPr/>
        </p:nvSpPr>
        <p:spPr bwMode="auto">
          <a:xfrm>
            <a:off x="407988" y="1008063"/>
            <a:ext cx="4019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smtClean="0">
                <a:solidFill>
                  <a:srgbClr val="000000"/>
                </a:solidFill>
                <a:latin typeface="Arial" pitchFamily="34" charset="0"/>
              </a:rPr>
              <a:t>Shell Evolution : </a:t>
            </a:r>
          </a:p>
          <a:p>
            <a:pPr eaLnBrk="1" hangingPunct="1"/>
            <a:r>
              <a:rPr lang="en-US" altLang="ja-JP" sz="2000" b="1" smtClean="0">
                <a:solidFill>
                  <a:srgbClr val="000000"/>
                </a:solidFill>
                <a:latin typeface="Arial" pitchFamily="34" charset="0"/>
              </a:rPr>
              <a:t>magicity loss and new magicity</a:t>
            </a:r>
            <a:endParaRPr lang="ja-JP" altLang="en-US" sz="20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9811" name="Rectangle 9"/>
          <p:cNvSpPr>
            <a:spLocks noChangeArrowheads="1"/>
          </p:cNvSpPr>
          <p:nvPr/>
        </p:nvSpPr>
        <p:spPr bwMode="auto">
          <a:xfrm>
            <a:off x="107950" y="1844675"/>
            <a:ext cx="431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19812" name="Rectangle 10"/>
          <p:cNvSpPr>
            <a:spLocks noChangeArrowheads="1"/>
          </p:cNvSpPr>
          <p:nvPr/>
        </p:nvSpPr>
        <p:spPr bwMode="auto">
          <a:xfrm>
            <a:off x="1547813" y="3573463"/>
            <a:ext cx="14398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 smtClean="0">
              <a:solidFill>
                <a:srgbClr val="000000"/>
              </a:solidFill>
            </a:endParaRPr>
          </a:p>
        </p:txBody>
      </p:sp>
      <p:pic>
        <p:nvPicPr>
          <p:cNvPr id="119813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287972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Text Box 27"/>
          <p:cNvSpPr txBox="1">
            <a:spLocks noChangeArrowheads="1"/>
          </p:cNvSpPr>
          <p:nvPr/>
        </p:nvSpPr>
        <p:spPr bwMode="auto">
          <a:xfrm>
            <a:off x="900113" y="2036763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smtClean="0">
                <a:solidFill>
                  <a:srgbClr val="FFFFFF"/>
                </a:solidFill>
              </a:rPr>
              <a:t>E(2</a:t>
            </a:r>
            <a:r>
              <a:rPr lang="en-US" altLang="ja-JP" sz="2000" b="1" baseline="30000" smtClean="0">
                <a:solidFill>
                  <a:srgbClr val="FFFFFF"/>
                </a:solidFill>
              </a:rPr>
              <a:t>+</a:t>
            </a:r>
            <a:r>
              <a:rPr lang="en-US" altLang="ja-JP" sz="2000" b="1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19815" name="Text Box 26"/>
          <p:cNvSpPr txBox="1">
            <a:spLocks noChangeArrowheads="1"/>
          </p:cNvSpPr>
          <p:nvPr/>
        </p:nvSpPr>
        <p:spPr bwMode="auto">
          <a:xfrm>
            <a:off x="323850" y="4005263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smtClean="0">
                <a:solidFill>
                  <a:srgbClr val="000000"/>
                </a:solidFill>
                <a:latin typeface="Arial" pitchFamily="34" charset="0"/>
              </a:rPr>
              <a:t>Dynamics of new “material” :</a:t>
            </a:r>
          </a:p>
          <a:p>
            <a:pPr eaLnBrk="1" hangingPunct="1"/>
            <a:r>
              <a:rPr lang="en-US" altLang="ja-JP" sz="2000" b="1" smtClean="0">
                <a:solidFill>
                  <a:srgbClr val="000000"/>
                </a:solidFill>
                <a:latin typeface="Arial" pitchFamily="34" charset="0"/>
              </a:rPr>
              <a:t> Neutron-skin</a:t>
            </a:r>
            <a:r>
              <a:rPr lang="ja-JP" altLang="en-US" sz="2000" b="1" smtClean="0">
                <a:solidFill>
                  <a:srgbClr val="000000"/>
                </a:solidFill>
                <a:latin typeface="Arial" pitchFamily="34" charset="0"/>
              </a:rPr>
              <a:t>（</a:t>
            </a:r>
            <a:r>
              <a:rPr lang="en-US" altLang="ja-JP" sz="2000" b="1" smtClean="0">
                <a:solidFill>
                  <a:srgbClr val="000000"/>
                </a:solidFill>
                <a:latin typeface="Arial" pitchFamily="34" charset="0"/>
              </a:rPr>
              <a:t>halo</a:t>
            </a:r>
            <a:r>
              <a:rPr lang="ja-JP" altLang="en-US" sz="2000" b="1" smtClean="0">
                <a:solidFill>
                  <a:srgbClr val="000000"/>
                </a:solidFill>
                <a:latin typeface="Arial" pitchFamily="34" charset="0"/>
              </a:rPr>
              <a:t>）</a:t>
            </a:r>
          </a:p>
        </p:txBody>
      </p:sp>
      <p:pic>
        <p:nvPicPr>
          <p:cNvPr id="11981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64125"/>
            <a:ext cx="3081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7" name="Text Box 13"/>
          <p:cNvSpPr txBox="1">
            <a:spLocks noChangeArrowheads="1"/>
          </p:cNvSpPr>
          <p:nvPr/>
        </p:nvSpPr>
        <p:spPr bwMode="auto">
          <a:xfrm>
            <a:off x="2036763" y="4797425"/>
            <a:ext cx="1898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smtClean="0">
                <a:solidFill>
                  <a:srgbClr val="000000"/>
                </a:solidFill>
                <a:latin typeface="Arial" pitchFamily="34" charset="0"/>
              </a:rPr>
              <a:t>Density distribution</a:t>
            </a:r>
          </a:p>
        </p:txBody>
      </p:sp>
      <p:sp>
        <p:nvSpPr>
          <p:cNvPr id="119818" name="Line 14"/>
          <p:cNvSpPr>
            <a:spLocks noChangeShapeType="1"/>
          </p:cNvSpPr>
          <p:nvPr/>
        </p:nvSpPr>
        <p:spPr bwMode="auto">
          <a:xfrm>
            <a:off x="1963738" y="55546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19819" name="Text Box 15"/>
          <p:cNvSpPr txBox="1">
            <a:spLocks noChangeArrowheads="1"/>
          </p:cNvSpPr>
          <p:nvPr/>
        </p:nvSpPr>
        <p:spPr bwMode="auto">
          <a:xfrm>
            <a:off x="1949450" y="5673725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 smtClean="0">
                <a:solidFill>
                  <a:srgbClr val="000000"/>
                </a:solidFill>
                <a:latin typeface="Arial" pitchFamily="34" charset="0"/>
              </a:rPr>
              <a:t>陽子・中性子</a:t>
            </a:r>
          </a:p>
          <a:p>
            <a:pPr eaLnBrk="1" hangingPunct="1"/>
            <a:r>
              <a:rPr lang="ja-JP" altLang="en-US" sz="1200" smtClean="0">
                <a:solidFill>
                  <a:srgbClr val="000000"/>
                </a:solidFill>
                <a:latin typeface="Arial" pitchFamily="34" charset="0"/>
              </a:rPr>
              <a:t>一様物質</a:t>
            </a:r>
          </a:p>
        </p:txBody>
      </p:sp>
      <p:sp>
        <p:nvSpPr>
          <p:cNvPr id="119820" name="Text Box 16"/>
          <p:cNvSpPr txBox="1">
            <a:spLocks noChangeArrowheads="1"/>
          </p:cNvSpPr>
          <p:nvPr/>
        </p:nvSpPr>
        <p:spPr bwMode="auto">
          <a:xfrm>
            <a:off x="4032250" y="6148388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rgbClr val="00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119821" name="Text Box 23"/>
          <p:cNvSpPr txBox="1">
            <a:spLocks noChangeArrowheads="1"/>
          </p:cNvSpPr>
          <p:nvPr/>
        </p:nvSpPr>
        <p:spPr bwMode="auto">
          <a:xfrm>
            <a:off x="3359150" y="5253038"/>
            <a:ext cx="11969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smtClean="0">
                <a:solidFill>
                  <a:srgbClr val="000000"/>
                </a:solidFill>
              </a:rPr>
              <a:t>neutron skin</a:t>
            </a:r>
          </a:p>
        </p:txBody>
      </p:sp>
      <p:sp>
        <p:nvSpPr>
          <p:cNvPr id="119822" name="Text Box 24"/>
          <p:cNvSpPr txBox="1">
            <a:spLocks noChangeArrowheads="1"/>
          </p:cNvSpPr>
          <p:nvPr/>
        </p:nvSpPr>
        <p:spPr bwMode="auto">
          <a:xfrm>
            <a:off x="2036763" y="5616575"/>
            <a:ext cx="863600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smtClean="0">
                <a:solidFill>
                  <a:srgbClr val="000000"/>
                </a:solidFill>
              </a:rPr>
              <a:t>proton-</a:t>
            </a:r>
          </a:p>
          <a:p>
            <a:pPr eaLnBrk="1" hangingPunct="1"/>
            <a:r>
              <a:rPr lang="en-US" altLang="ja-JP" sz="1400" smtClean="0">
                <a:solidFill>
                  <a:srgbClr val="000000"/>
                </a:solidFill>
              </a:rPr>
              <a:t>neutron</a:t>
            </a:r>
          </a:p>
          <a:p>
            <a:pPr eaLnBrk="1" hangingPunct="1"/>
            <a:r>
              <a:rPr lang="en-US" altLang="ja-JP" sz="1400" smtClean="0">
                <a:solidFill>
                  <a:srgbClr val="000000"/>
                </a:solidFill>
              </a:rPr>
              <a:t>matter</a:t>
            </a:r>
          </a:p>
        </p:txBody>
      </p:sp>
      <p:pic>
        <p:nvPicPr>
          <p:cNvPr id="1198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3845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4" name="Rectangle 4"/>
          <p:cNvSpPr>
            <a:spLocks noChangeArrowheads="1"/>
          </p:cNvSpPr>
          <p:nvPr/>
        </p:nvSpPr>
        <p:spPr bwMode="auto">
          <a:xfrm>
            <a:off x="5651500" y="3513138"/>
            <a:ext cx="3810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19825" name="Text Box 8"/>
          <p:cNvSpPr txBox="1">
            <a:spLocks noChangeArrowheads="1"/>
          </p:cNvSpPr>
          <p:nvPr/>
        </p:nvSpPr>
        <p:spPr bwMode="auto">
          <a:xfrm>
            <a:off x="6227763" y="3429000"/>
            <a:ext cx="1287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smtClean="0">
                <a:solidFill>
                  <a:srgbClr val="000000"/>
                </a:solidFill>
              </a:rPr>
              <a:t>Mass number</a:t>
            </a:r>
          </a:p>
        </p:txBody>
      </p:sp>
      <p:sp>
        <p:nvSpPr>
          <p:cNvPr id="119826" name="Rectangle 64"/>
          <p:cNvSpPr>
            <a:spLocks noChangeArrowheads="1"/>
          </p:cNvSpPr>
          <p:nvPr/>
        </p:nvSpPr>
        <p:spPr bwMode="auto">
          <a:xfrm>
            <a:off x="4787900" y="954088"/>
            <a:ext cx="43735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smtClean="0">
                <a:solidFill>
                  <a:srgbClr val="000000"/>
                </a:solidFill>
                <a:latin typeface="Arial" pitchFamily="34" charset="0"/>
              </a:rPr>
              <a:t>R-process path: Synthesis up to U</a:t>
            </a:r>
            <a:endParaRPr lang="ja-JP" altLang="en-US" sz="20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9827" name="Rectangle 65"/>
          <p:cNvSpPr>
            <a:spLocks noChangeArrowheads="1"/>
          </p:cNvSpPr>
          <p:nvPr/>
        </p:nvSpPr>
        <p:spPr bwMode="auto">
          <a:xfrm>
            <a:off x="4859338" y="3716338"/>
            <a:ext cx="4140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smtClean="0">
                <a:solidFill>
                  <a:srgbClr val="000000"/>
                </a:solidFill>
                <a:latin typeface="Arial" pitchFamily="34" charset="0"/>
              </a:rPr>
              <a:t>EOS: asymmetric nuclear matter</a:t>
            </a:r>
          </a:p>
          <a:p>
            <a:pPr eaLnBrk="1" hangingPunct="1"/>
            <a:r>
              <a:rPr lang="en-US" altLang="ja-JP" sz="2000" b="1" smtClean="0">
                <a:solidFill>
                  <a:srgbClr val="000000"/>
                </a:solidFill>
                <a:latin typeface="Arial" pitchFamily="34" charset="0"/>
              </a:rPr>
              <a:t>  SN explosion, neutron-star, </a:t>
            </a:r>
          </a:p>
          <a:p>
            <a:pPr eaLnBrk="1" hangingPunct="1"/>
            <a:r>
              <a:rPr lang="en-US" altLang="ja-JP" sz="2000" b="1" smtClean="0">
                <a:solidFill>
                  <a:srgbClr val="000000"/>
                </a:solidFill>
                <a:latin typeface="Arial" pitchFamily="34" charset="0"/>
              </a:rPr>
              <a:t>  gravitational wave</a:t>
            </a:r>
          </a:p>
        </p:txBody>
      </p:sp>
      <p:sp>
        <p:nvSpPr>
          <p:cNvPr id="119828" name="テキスト ボックス 25"/>
          <p:cNvSpPr txBox="1">
            <a:spLocks noChangeArrowheads="1"/>
          </p:cNvSpPr>
          <p:nvPr/>
        </p:nvSpPr>
        <p:spPr bwMode="auto">
          <a:xfrm>
            <a:off x="2056311" y="21431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en-US" altLang="ja-JP" sz="2800" dirty="0" smtClean="0">
              <a:solidFill>
                <a:srgbClr val="000000"/>
              </a:solidFill>
            </a:endParaRPr>
          </a:p>
        </p:txBody>
      </p:sp>
      <p:sp>
        <p:nvSpPr>
          <p:cNvPr id="119829" name="Line 8"/>
          <p:cNvSpPr>
            <a:spLocks noChangeShapeType="1"/>
          </p:cNvSpPr>
          <p:nvPr/>
        </p:nvSpPr>
        <p:spPr bwMode="auto">
          <a:xfrm>
            <a:off x="251520" y="908720"/>
            <a:ext cx="8713787" cy="0"/>
          </a:xfrm>
          <a:prstGeom prst="line">
            <a:avLst/>
          </a:prstGeom>
          <a:noFill/>
          <a:ln w="793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pic>
        <p:nvPicPr>
          <p:cNvPr id="119830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03763"/>
            <a:ext cx="23717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31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84725"/>
            <a:ext cx="21653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32" name="Oval 2"/>
          <p:cNvSpPr>
            <a:spLocks noChangeArrowheads="1"/>
          </p:cNvSpPr>
          <p:nvPr/>
        </p:nvSpPr>
        <p:spPr bwMode="auto">
          <a:xfrm>
            <a:off x="395288" y="4978400"/>
            <a:ext cx="1295400" cy="15113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19833" name="Oval 12"/>
          <p:cNvSpPr>
            <a:spLocks noChangeArrowheads="1"/>
          </p:cNvSpPr>
          <p:nvPr/>
        </p:nvSpPr>
        <p:spPr bwMode="auto">
          <a:xfrm>
            <a:off x="539750" y="5194300"/>
            <a:ext cx="985838" cy="107950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19834" name="Text Box 17"/>
          <p:cNvSpPr txBox="1">
            <a:spLocks noChangeArrowheads="1"/>
          </p:cNvSpPr>
          <p:nvPr/>
        </p:nvSpPr>
        <p:spPr bwMode="auto">
          <a:xfrm>
            <a:off x="611188" y="5502275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smtClean="0">
                <a:solidFill>
                  <a:srgbClr val="000000"/>
                </a:solidFill>
                <a:latin typeface="Arial" pitchFamily="34" charset="0"/>
              </a:rPr>
              <a:t>Neutron+</a:t>
            </a:r>
          </a:p>
          <a:p>
            <a:pPr eaLnBrk="1" hangingPunct="1"/>
            <a:r>
              <a:rPr lang="en-US" altLang="ja-JP" sz="1200" smtClean="0">
                <a:solidFill>
                  <a:srgbClr val="000000"/>
                </a:solidFill>
                <a:latin typeface="Arial" pitchFamily="34" charset="0"/>
              </a:rPr>
              <a:t>proton</a:t>
            </a:r>
          </a:p>
        </p:txBody>
      </p:sp>
      <p:sp>
        <p:nvSpPr>
          <p:cNvPr id="119835" name="Text Box 18"/>
          <p:cNvSpPr txBox="1">
            <a:spLocks noChangeArrowheads="1"/>
          </p:cNvSpPr>
          <p:nvPr/>
        </p:nvSpPr>
        <p:spPr bwMode="auto">
          <a:xfrm>
            <a:off x="250825" y="6288088"/>
            <a:ext cx="7747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 smtClean="0">
                <a:solidFill>
                  <a:srgbClr val="000000"/>
                </a:solidFill>
                <a:latin typeface="Arial" pitchFamily="34" charset="0"/>
              </a:rPr>
              <a:t>neutrons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79512" y="-27384"/>
            <a:ext cx="61542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000000"/>
                </a:solidFill>
                <a:latin typeface="Arial" pitchFamily="34" charset="0"/>
              </a:rPr>
              <a:t>Liberation from Stable 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 pitchFamily="34" charset="0"/>
              </a:rPr>
              <a:t>Region and </a:t>
            </a:r>
          </a:p>
          <a:p>
            <a:pPr eaLnBrk="1" hangingPunct="1"/>
            <a:r>
              <a:rPr lang="en-US" altLang="ja-JP" sz="2800" b="1" dirty="0" smtClean="0">
                <a:solidFill>
                  <a:srgbClr val="000000"/>
                </a:solidFill>
                <a:latin typeface="Arial" pitchFamily="34" charset="0"/>
              </a:rPr>
              <a:t>Emergence of Exotic Phenomena</a:t>
            </a:r>
          </a:p>
        </p:txBody>
      </p:sp>
    </p:spTree>
    <p:extLst>
      <p:ext uri="{BB962C8B-B14F-4D97-AF65-F5344CB8AC3E}">
        <p14:creationId xmlns:p14="http://schemas.microsoft.com/office/powerpoint/2010/main" xmlns="" val="423738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Comic Sans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Modèle par défaut">
  <a:themeElements>
    <a:clrScheme name="2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odèle par défaut">
      <a:majorFont>
        <a:latin typeface="Comic Sans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Neon Frame">
  <a:themeElements>
    <a:clrScheme name="Neon Fram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2_Neon Fra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1_標準デザイン">
  <a:themeElements>
    <a:clrScheme name="41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1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標準デザイン">
  <a:themeElements>
    <a:clrScheme name="1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2_標準デザイン">
  <a:themeElements>
    <a:clrScheme name="4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3_標準デザイン">
  <a:themeElements>
    <a:clrScheme name="41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1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標準デザイン">
  <a:themeElements>
    <a:clrScheme name="15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5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1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IKEN HU">
  <a:themeElements>
    <a:clrScheme name="1_RIKEN H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IKEN HU">
      <a:majorFont>
        <a:latin typeface="Arial Unicode MS"/>
        <a:ea typeface="ＭＳ Ｐゴシック"/>
        <a:cs typeface="Arial Unicode MS"/>
      </a:majorFont>
      <a:minorFont>
        <a:latin typeface="Arial Unicode MS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KEN H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44_標準デザイン">
  <a:themeElements>
    <a:clrScheme name="4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エグゼクティブ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6_標準デザイン">
  <a:themeElements>
    <a:clrScheme name="4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45_標準デザイン">
  <a:themeElements>
    <a:clrScheme name="4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7_標準デザイン">
  <a:themeElements>
    <a:clrScheme name="4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標準デザイン">
  <a:themeElements>
    <a:clrScheme name="15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5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22224</TotalTime>
  <Words>1980</Words>
  <Application>Microsoft Office PowerPoint</Application>
  <PresentationFormat>On-screen Show (4:3)</PresentationFormat>
  <Paragraphs>508</Paragraphs>
  <Slides>40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74" baseType="lpstr">
      <vt:lpstr>標準デザイン</vt:lpstr>
      <vt:lpstr>1_RIKEN HU</vt:lpstr>
      <vt:lpstr>デザインの設定</vt:lpstr>
      <vt:lpstr>2_標準デザイン</vt:lpstr>
      <vt:lpstr>1_新しいプレゼンテーション</vt:lpstr>
      <vt:lpstr>2_新しいプレゼンテーション</vt:lpstr>
      <vt:lpstr>15_標準デザイン</vt:lpstr>
      <vt:lpstr>4_標準デザイン</vt:lpstr>
      <vt:lpstr>5_標準デザイン</vt:lpstr>
      <vt:lpstr>1_Modèle par défaut</vt:lpstr>
      <vt:lpstr>2_Modèle par défaut</vt:lpstr>
      <vt:lpstr>2_Neon Frame</vt:lpstr>
      <vt:lpstr>41_標準デザイン</vt:lpstr>
      <vt:lpstr>6_標準デザイン</vt:lpstr>
      <vt:lpstr>42_標準デザイン</vt:lpstr>
      <vt:lpstr>43_標準デザイン</vt:lpstr>
      <vt:lpstr>17_標準デザイン</vt:lpstr>
      <vt:lpstr>18_標準デザイン</vt:lpstr>
      <vt:lpstr>16_標準デザイン</vt:lpstr>
      <vt:lpstr>7_標準デザイン</vt:lpstr>
      <vt:lpstr>9_標準デザイン</vt:lpstr>
      <vt:lpstr>1_Office テーマ</vt:lpstr>
      <vt:lpstr>44_標準デザイン</vt:lpstr>
      <vt:lpstr>エグゼクティブ</vt:lpstr>
      <vt:lpstr>46_標準デザイン</vt:lpstr>
      <vt:lpstr>2_Office Theme</vt:lpstr>
      <vt:lpstr>45_標準デザイン</vt:lpstr>
      <vt:lpstr>4_Office ​​テーマ</vt:lpstr>
      <vt:lpstr>Office ​​テーマ</vt:lpstr>
      <vt:lpstr>13_標準デザイン</vt:lpstr>
      <vt:lpstr>47_標準デザイン</vt:lpstr>
      <vt:lpstr>14_標準デザイン</vt:lpstr>
      <vt:lpstr>Blueprint</vt:lpstr>
      <vt:lpstr>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Effective Probes in RIBF:  Direct Reactions</vt:lpstr>
      <vt:lpstr>Slide 12</vt:lpstr>
      <vt:lpstr>Nuclear Collective Motion</vt:lpstr>
      <vt:lpstr>Slide 14</vt:lpstr>
      <vt:lpstr>Nuclear Collective Motion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Project Overview and Scientific Goal</vt:lpstr>
      <vt:lpstr>Slide 26</vt:lpstr>
      <vt:lpstr>Slide 27</vt:lpstr>
      <vt:lpstr>Slide 28</vt:lpstr>
      <vt:lpstr>RIBF data  Impact to r-process abundance?</vt:lpstr>
      <vt:lpstr>Slide 30</vt:lpstr>
      <vt:lpstr>Decay Spectroscopy</vt:lpstr>
      <vt:lpstr>Slide 32</vt:lpstr>
      <vt:lpstr>Slide 33</vt:lpstr>
      <vt:lpstr>Slide 34</vt:lpstr>
      <vt:lpstr>Slide 35</vt:lpstr>
      <vt:lpstr>BRIKEN: beta-delayed neutron detection (He-3)</vt:lpstr>
      <vt:lpstr>“Rare RI Ring” for mass measurement</vt:lpstr>
      <vt:lpstr>Slide 38</vt:lpstr>
      <vt:lpstr>In five years..  (U-beam int. ~ 100 pnA!)</vt:lpstr>
      <vt:lpstr>Slide 40</vt:lpstr>
    </vt:vector>
  </TitlesOfParts>
  <Company>東京大大学院理学系研究科物理学専攻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sakurai</dc:creator>
  <cp:lastModifiedBy>EMFCSC</cp:lastModifiedBy>
  <cp:revision>745</cp:revision>
  <dcterms:created xsi:type="dcterms:W3CDTF">2008-11-15T07:53:49Z</dcterms:created>
  <dcterms:modified xsi:type="dcterms:W3CDTF">2014-09-23T15:40:45Z</dcterms:modified>
</cp:coreProperties>
</file>