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1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4033" r:id="rId2"/>
    <p:sldMasterId id="2147483850" r:id="rId3"/>
    <p:sldMasterId id="2147484010" r:id="rId4"/>
    <p:sldMasterId id="2147484012" r:id="rId5"/>
    <p:sldMasterId id="2147484060" r:id="rId6"/>
    <p:sldMasterId id="2147484048" r:id="rId7"/>
    <p:sldMasterId id="2147484087" r:id="rId8"/>
    <p:sldMasterId id="2147484089" r:id="rId9"/>
    <p:sldMasterId id="2147484093" r:id="rId10"/>
  </p:sldMasterIdLst>
  <p:notesMasterIdLst>
    <p:notesMasterId r:id="rId54"/>
  </p:notesMasterIdLst>
  <p:handoutMasterIdLst>
    <p:handoutMasterId r:id="rId55"/>
  </p:handoutMasterIdLst>
  <p:sldIdLst>
    <p:sldId id="563" r:id="rId11"/>
    <p:sldId id="599" r:id="rId12"/>
    <p:sldId id="492" r:id="rId13"/>
    <p:sldId id="642" r:id="rId14"/>
    <p:sldId id="537" r:id="rId15"/>
    <p:sldId id="643" r:id="rId16"/>
    <p:sldId id="399" r:id="rId17"/>
    <p:sldId id="555" r:id="rId18"/>
    <p:sldId id="509" r:id="rId19"/>
    <p:sldId id="540" r:id="rId20"/>
    <p:sldId id="502" r:id="rId21"/>
    <p:sldId id="503" r:id="rId22"/>
    <p:sldId id="644" r:id="rId23"/>
    <p:sldId id="645" r:id="rId24"/>
    <p:sldId id="646" r:id="rId25"/>
    <p:sldId id="670" r:id="rId26"/>
    <p:sldId id="669" r:id="rId27"/>
    <p:sldId id="648" r:id="rId28"/>
    <p:sldId id="649" r:id="rId29"/>
    <p:sldId id="650" r:id="rId30"/>
    <p:sldId id="651" r:id="rId31"/>
    <p:sldId id="652" r:id="rId32"/>
    <p:sldId id="653" r:id="rId33"/>
    <p:sldId id="671" r:id="rId34"/>
    <p:sldId id="674" r:id="rId35"/>
    <p:sldId id="654" r:id="rId36"/>
    <p:sldId id="655" r:id="rId37"/>
    <p:sldId id="673" r:id="rId38"/>
    <p:sldId id="672" r:id="rId39"/>
    <p:sldId id="656" r:id="rId40"/>
    <p:sldId id="659" r:id="rId41"/>
    <p:sldId id="667" r:id="rId42"/>
    <p:sldId id="636" r:id="rId43"/>
    <p:sldId id="556" r:id="rId44"/>
    <p:sldId id="638" r:id="rId45"/>
    <p:sldId id="504" r:id="rId46"/>
    <p:sldId id="510" r:id="rId47"/>
    <p:sldId id="567" r:id="rId48"/>
    <p:sldId id="447" r:id="rId49"/>
    <p:sldId id="448" r:id="rId50"/>
    <p:sldId id="561" r:id="rId51"/>
    <p:sldId id="468" r:id="rId52"/>
    <p:sldId id="660" r:id="rId5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33"/>
    <a:srgbClr val="FFC57F"/>
    <a:srgbClr val="000026"/>
    <a:srgbClr val="99FFCC"/>
    <a:srgbClr val="FF0000"/>
    <a:srgbClr val="FFFF99"/>
    <a:srgbClr val="FFFF00"/>
    <a:srgbClr val="FF3300"/>
    <a:srgbClr val="007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1" autoAdjust="0"/>
    <p:restoredTop sz="98506" autoAdjust="0"/>
  </p:normalViewPr>
  <p:slideViewPr>
    <p:cSldViewPr>
      <p:cViewPr varScale="1">
        <p:scale>
          <a:sx n="79" d="100"/>
          <a:sy n="79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97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60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69.emf"/><Relationship Id="rId3" Type="http://schemas.openxmlformats.org/officeDocument/2006/relationships/image" Target="../media/image7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Relationship Id="rId2" Type="http://schemas.openxmlformats.org/officeDocument/2006/relationships/image" Target="../media/image72.emf"/><Relationship Id="rId3" Type="http://schemas.openxmlformats.org/officeDocument/2006/relationships/image" Target="../media/image7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8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6.wmf"/><Relationship Id="rId5" Type="http://schemas.openxmlformats.org/officeDocument/2006/relationships/image" Target="../media/image93.emf"/><Relationship Id="rId6" Type="http://schemas.openxmlformats.org/officeDocument/2006/relationships/image" Target="../media/image94.wmf"/><Relationship Id="rId7" Type="http://schemas.openxmlformats.org/officeDocument/2006/relationships/image" Target="../media/image13.wmf"/><Relationship Id="rId8" Type="http://schemas.openxmlformats.org/officeDocument/2006/relationships/image" Target="../media/image95.emf"/><Relationship Id="rId9" Type="http://schemas.openxmlformats.org/officeDocument/2006/relationships/image" Target="../media/image96.wmf"/><Relationship Id="rId10" Type="http://schemas.openxmlformats.org/officeDocument/2006/relationships/image" Target="../media/image97.wmf"/><Relationship Id="rId11" Type="http://schemas.openxmlformats.org/officeDocument/2006/relationships/image" Target="../media/image98.wmf"/><Relationship Id="rId1" Type="http://schemas.openxmlformats.org/officeDocument/2006/relationships/image" Target="../media/image91.wmf"/><Relationship Id="rId2" Type="http://schemas.openxmlformats.org/officeDocument/2006/relationships/image" Target="../media/image92.wmf"/></Relationships>
</file>

<file path=ppt/drawings/_rels/vmlDrawing2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wmf"/><Relationship Id="rId12" Type="http://schemas.openxmlformats.org/officeDocument/2006/relationships/image" Target="../media/image109.wmf"/><Relationship Id="rId1" Type="http://schemas.openxmlformats.org/officeDocument/2006/relationships/image" Target="../media/image99.wmf"/><Relationship Id="rId2" Type="http://schemas.openxmlformats.org/officeDocument/2006/relationships/image" Target="../media/image100.wmf"/><Relationship Id="rId3" Type="http://schemas.openxmlformats.org/officeDocument/2006/relationships/image" Target="../media/image101.wmf"/><Relationship Id="rId4" Type="http://schemas.openxmlformats.org/officeDocument/2006/relationships/image" Target="../media/image102.wmf"/><Relationship Id="rId5" Type="http://schemas.openxmlformats.org/officeDocument/2006/relationships/image" Target="../media/image40.wmf"/><Relationship Id="rId6" Type="http://schemas.openxmlformats.org/officeDocument/2006/relationships/image" Target="../media/image103.wmf"/><Relationship Id="rId7" Type="http://schemas.openxmlformats.org/officeDocument/2006/relationships/image" Target="../media/image104.wmf"/><Relationship Id="rId8" Type="http://schemas.openxmlformats.org/officeDocument/2006/relationships/image" Target="../media/image105.wmf"/><Relationship Id="rId9" Type="http://schemas.openxmlformats.org/officeDocument/2006/relationships/image" Target="../media/image106.wmf"/><Relationship Id="rId10" Type="http://schemas.openxmlformats.org/officeDocument/2006/relationships/image" Target="../media/image10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emf"/><Relationship Id="rId7" Type="http://schemas.openxmlformats.org/officeDocument/2006/relationships/image" Target="../media/image18.wmf"/><Relationship Id="rId8" Type="http://schemas.openxmlformats.org/officeDocument/2006/relationships/image" Target="../media/image19.e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wmf"/><Relationship Id="rId3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1" Type="http://schemas.openxmlformats.org/officeDocument/2006/relationships/image" Target="NULL"/><Relationship Id="rId2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600FDCA2-99C1-4655-B8D8-729B08BCB21F}" type="datetime1">
              <a:rPr lang="en-US" altLang="ja-JP" smtClean="0"/>
              <a:pPr/>
              <a:t>9/18/15</a:t>
            </a:fld>
            <a:endParaRPr lang="en-US" altLang="ja-JP"/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r>
              <a:rPr lang="en-US" altLang="ja-JP" smtClean="0"/>
              <a:t>UK</a:t>
            </a:r>
            <a:endParaRPr lang="en-US" altLang="ja-JP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52563E28-05B7-496B-8D56-657D5E1C494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558843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F8F51B78-4F64-44B1-B462-6B1CCB41C14F}" type="datetime1">
              <a:rPr lang="en-US" altLang="ja-JP" smtClean="0"/>
              <a:pPr/>
              <a:t>9/18/15</a:t>
            </a:fld>
            <a:endParaRPr lang="en-US" altLang="ja-JP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r>
              <a:rPr lang="en-US" altLang="ja-JP" smtClean="0"/>
              <a:t>UK</a:t>
            </a:r>
            <a:endParaRPr lang="en-US" altLang="ja-JP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5CE9BDCB-5CAA-49EC-9E4A-6583A651665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410874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8F51B78-4F64-44B1-B462-6B1CCB41C14F}" type="datetime1">
              <a:rPr lang="en-US" altLang="ja-JP" smtClean="0"/>
              <a:pPr/>
              <a:t>9/18/15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UK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BDCB-5CAA-49EC-9E4A-6583A6516652}" type="slidenum">
              <a:rPr lang="ja-JP" altLang="en-US" smtClean="0"/>
              <a:pPr/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840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EB8C68-0D85-482E-A43E-78CB174C85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9E43A-D100-44A4-8BAE-50AE779C801B}" type="datetime1">
              <a:rPr lang="en-US" smtClean="0"/>
              <a:pPr/>
              <a:t>9/18/15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6DBDE-D019-4FE3-86C6-3283B9CCDD04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22F81-C8C0-4C11-B8B7-9D3B5F2BD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86F5B-B8A6-479D-AB43-5B65B353E470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1804B-8357-458B-BFE6-49FC6C65F9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95213-CC8E-4662-990F-1A564496E9D1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1869A-5E26-47E9-9EE2-B6BA678C6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B0CD9-BB07-4280-A79C-F9F7299E4366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6572A-0CB9-497C-A5A2-16DAB738C2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9C413-F6A2-4CC4-8362-450A19A4C004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37060-5156-42CB-93FF-72B0C59E8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FD118-ECC6-4EAB-B69F-CB295D7D4D54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B5C57-957D-4666-8642-8BE7B569D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F6322-1C8E-4316-AFCA-B0AFA5A33252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9453797E-974D-4B97-B85E-6DB30011D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42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78442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9A62A-7FBE-473B-80C2-96009B78EBEC}" type="datetime1">
              <a:rPr lang="en-US" altLang="zh-TW" smtClean="0"/>
              <a:pPr/>
              <a:t>9/18/15</a:t>
            </a:fld>
            <a:endParaRPr lang="en-US" altLang="zh-TW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 dirty="0" smtClean="0"/>
              <a:t> </a:t>
            </a:r>
            <a:fld id="{DE0E6A09-9520-40B9-8127-9A75E1F2DC99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B1C8B-7D1D-4FC5-A5D5-BA245E03E0D1}" type="datetime1">
              <a:rPr lang="en-US" altLang="zh-TW" smtClean="0"/>
              <a:pPr/>
              <a:t>9/18/15</a:t>
            </a:fld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9EEC7-5D6F-4D62-A4AF-888BC3881401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9564A-296C-46A1-BEED-8AFC21D8575F}" type="datetime1">
              <a:rPr lang="en-US" altLang="zh-TW" smtClean="0"/>
              <a:pPr/>
              <a:t>9/18/15</a:t>
            </a:fld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D5D0819E-1100-4753-8580-8C66EFE14311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1270-5439-45ED-BACA-7E4B622F2554}" type="datetime1">
              <a:rPr lang="en-US" altLang="zh-TW" smtClean="0"/>
              <a:pPr/>
              <a:t>9/18/15</a:t>
            </a:fld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2A09DD17-1D34-41E0-A5AE-11940925C8D5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F16B7-3560-4151-B599-A6ACF39D3022}" type="datetime1">
              <a:rPr lang="en-US" altLang="zh-TW" smtClean="0"/>
              <a:pPr/>
              <a:t>9/18/15</a:t>
            </a:fld>
            <a:endParaRPr lang="en-US" altLang="zh-TW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C43D4750-18BA-46D5-8F24-CC8FA761F34F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D11B5-C8FA-4104-8077-269B7B23A6E1}" type="datetime1">
              <a:rPr lang="en-US" altLang="zh-TW" smtClean="0"/>
              <a:pPr/>
              <a:t>9/18/15</a:t>
            </a:fld>
            <a:endParaRPr lang="en-US" altLang="zh-TW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096000"/>
            <a:ext cx="2514600" cy="533400"/>
          </a:xfrm>
          <a:ln/>
        </p:spPr>
        <p:txBody>
          <a:bodyPr/>
          <a:lstStyle>
            <a:lvl1pPr>
              <a:defRPr/>
            </a:lvl1pPr>
          </a:lstStyle>
          <a:p>
            <a:endParaRPr lang="en-US" dirty="0" smtClean="0"/>
          </a:p>
          <a:p>
            <a:r>
              <a:rPr lang="en-US" altLang="zh-TW" dirty="0" smtClean="0"/>
              <a:t>                                                   #</a:t>
            </a:r>
            <a:endParaRPr lang="en-US" altLang="zh-TW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5E7E3-3389-4993-85B3-126B1F0581EF}" type="datetime1">
              <a:rPr lang="en-US" altLang="zh-TW" smtClean="0"/>
              <a:pPr/>
              <a:t>9/18/15</a:t>
            </a:fld>
            <a:endParaRPr lang="en-US" altLang="zh-TW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72200"/>
            <a:ext cx="2514600" cy="5334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  <a:p>
            <a:endParaRPr lang="en-US" altLang="zh-TW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EC0CB-AA2A-49F5-B1AD-6D504A3BA7BF}" type="datetime1">
              <a:rPr lang="en-US" altLang="zh-TW" smtClean="0"/>
              <a:pPr/>
              <a:t>9/18/15</a:t>
            </a:fld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F286D538-F070-442C-8870-92EC31855D54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A7865-5666-4049-8BC1-BDCF434B10C1}" type="datetime1">
              <a:rPr lang="en-US" altLang="zh-TW" smtClean="0"/>
              <a:pPr/>
              <a:t>9/18/15</a:t>
            </a:fld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65B5AD78-21B6-42C9-916E-62852F9F423E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158E2-7CE2-44DC-B2E0-1011195F96F0}" type="datetime1">
              <a:rPr lang="en-US" altLang="zh-TW" smtClean="0"/>
              <a:pPr/>
              <a:t>9/18/15</a:t>
            </a:fld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82C4ABA6-FB50-4500-A2CA-D5C469EDCF15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776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776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AE05F-316C-48A7-A42E-C23E2538DB53}" type="datetime1">
              <a:rPr lang="en-US" altLang="zh-TW" smtClean="0"/>
              <a:pPr/>
              <a:t>9/18/15</a:t>
            </a:fld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7554B51B-196E-4949-A920-867E83EF591F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09205-4A11-48B6-AFB2-5C52FDBA35CE}" type="datetime1">
              <a:rPr lang="en-US" altLang="zh-TW" smtClean="0"/>
              <a:pPr/>
              <a:t>9/18/15</a:t>
            </a:fld>
            <a:endParaRPr lang="en-US" altLang="zh-TW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50CEA16A-C6DE-4F2E-98B9-F269BC922253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173-97B9-464A-8ACA-8C4CE7DF7F24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502-D433-4589-AD01-4DE2128C6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9C413-F6A2-4CC4-8362-450A19A4C004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37060-5156-42CB-93FF-72B0C59E8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324600" y="6096000"/>
            <a:ext cx="2514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5847E0F9-CB6E-4884-B03D-734780BB45F5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324600" y="6096000"/>
            <a:ext cx="2514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5847E0F9-CB6E-4884-B03D-734780BB45F5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F69B2-9B06-4829-8A8A-B946B1B9F2C8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50892-04E6-43C4-BCC6-53A3227E1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11A59-9A59-4680-B833-A091E7961B1A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C76C2-61C4-4B0A-902D-2E6432BCA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5E7E3-3389-4993-85B3-126B1F0581EF}" type="datetime1">
              <a:rPr lang="en-US" altLang="zh-TW" smtClean="0">
                <a:solidFill>
                  <a:srgbClr val="FFFFFF"/>
                </a:solidFill>
              </a:rPr>
              <a:pPr/>
              <a:t>9/18/15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FFFFFF"/>
                </a:solidFill>
              </a:rPr>
              <a:t>UK</a:t>
            </a: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72200"/>
            <a:ext cx="2514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                                           page </a:t>
            </a:r>
            <a:fld id="{42081ECF-4805-4BF6-BE4C-655E862E56C5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altLang="zh-TW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BA97-F32A-4344-8142-1DA576E84DD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11A59-9A59-4680-B833-A091E7961B1A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C76C2-61C4-4B0A-902D-2E6432BC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107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DA5DE-53AF-4618-9DF8-A60DBF9ADD3C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AF442-F5F7-4492-99FA-0D194BBF8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A0D87-7534-4E22-83F7-9ED57CF6CDA7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A027F-4B8D-46FB-B668-A7B995256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AA952-1280-40E7-B9FE-29D6EB66033A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BE38B-802F-4EE3-B14C-F5DD55FD0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5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1D36173-97B9-464A-8ACA-8C4CE7DF7F24}" type="datetime1">
              <a:rPr lang="en-US" smtClean="0"/>
              <a:pPr/>
              <a:t>9/18/15</a:t>
            </a:fld>
            <a:endParaRPr lang="en-US"/>
          </a:p>
        </p:txBody>
      </p:sp>
      <p:sp>
        <p:nvSpPr>
          <p:cNvPr id="74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74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3C0D502-D433-4589-AD01-4DE2128C6A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44455" name="Rectangle 7"/>
          <p:cNvSpPr>
            <a:spLocks noChangeArrowheads="1"/>
          </p:cNvSpPr>
          <p:nvPr/>
        </p:nvSpPr>
        <p:spPr bwMode="auto">
          <a:xfrm>
            <a:off x="7620000" y="6632575"/>
            <a:ext cx="1524000" cy="22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1000" dirty="0" smtClean="0">
                <a:solidFill>
                  <a:srgbClr val="FFFF66"/>
                </a:solidFill>
              </a:rPr>
              <a:t>  </a:t>
            </a:r>
            <a:endParaRPr lang="en-US" sz="1000" dirty="0">
              <a:solidFill>
                <a:srgbClr val="FFFF66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7" r:id="rId1"/>
    <p:sldLayoutId id="2147483938" r:id="rId2"/>
    <p:sldLayoutId id="2147483940" r:id="rId3"/>
    <p:sldLayoutId id="2147484032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4175-E57D-4D7F-8DC5-C420FDDF7F07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4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834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7834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fld id="{266D8674-C31B-4600-90C6-04B11A69DE8B}" type="datetime1">
              <a:rPr lang="en-US" altLang="zh-TW" smtClean="0"/>
              <a:pPr/>
              <a:t>9/18/15</a:t>
            </a:fld>
            <a:endParaRPr lang="en-US" altLang="zh-TW"/>
          </a:p>
        </p:txBody>
      </p:sp>
      <p:sp>
        <p:nvSpPr>
          <p:cNvPr id="7834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7834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3246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30000"/>
              </a:spcBef>
              <a:defRPr sz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endParaRPr lang="en-US" dirty="0" smtClean="0"/>
          </a:p>
          <a:p>
            <a:endParaRPr lang="en-US" altLang="zh-TW" dirty="0"/>
          </a:p>
        </p:txBody>
      </p:sp>
      <p:sp>
        <p:nvSpPr>
          <p:cNvPr id="783407" name="Text Box 47"/>
          <p:cNvSpPr txBox="1">
            <a:spLocks noChangeArrowheads="1"/>
          </p:cNvSpPr>
          <p:nvPr userDrawn="1"/>
        </p:nvSpPr>
        <p:spPr bwMode="auto">
          <a:xfrm>
            <a:off x="6705600" y="6545263"/>
            <a:ext cx="2057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ahom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401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833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834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834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834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834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7834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834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834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0960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30000"/>
              </a:spcBef>
              <a:defRPr sz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r>
              <a:rPr lang="en-US" smtClean="0">
                <a:latin typeface="Arial" charset="0"/>
              </a:rPr>
              <a:t>DWF 2007,  page </a:t>
            </a:r>
            <a:fld id="{6C6EAD59-71E0-4F7E-B624-470029765CAD}" type="slidenum">
              <a:rPr lang="en-US" smtClean="0">
                <a:latin typeface="Arial" charset="0"/>
              </a:rPr>
              <a:pPr/>
              <a:t>‹#›</a:t>
            </a:fld>
            <a:endParaRPr lang="en-US" smtClean="0">
              <a:latin typeface="Arial" charset="0"/>
            </a:endParaRPr>
          </a:p>
          <a:p>
            <a:endParaRPr lang="en-US" altLang="zh-TW" smtClean="0">
              <a:latin typeface="Arial" charset="0"/>
            </a:endParaRPr>
          </a:p>
        </p:txBody>
      </p:sp>
      <p:sp>
        <p:nvSpPr>
          <p:cNvPr id="783407" name="Text Box 47"/>
          <p:cNvSpPr txBox="1">
            <a:spLocks noChangeArrowheads="1"/>
          </p:cNvSpPr>
          <p:nvPr userDrawn="1"/>
        </p:nvSpPr>
        <p:spPr bwMode="auto">
          <a:xfrm>
            <a:off x="6705600" y="6545263"/>
            <a:ext cx="2057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833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834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834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834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834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7834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834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834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0960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30000"/>
              </a:spcBef>
              <a:defRPr sz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r>
              <a:rPr lang="en-US" smtClean="0">
                <a:latin typeface="Arial" charset="0"/>
              </a:rPr>
              <a:t>DWF 2007,  page </a:t>
            </a:r>
            <a:fld id="{6C6EAD59-71E0-4F7E-B624-470029765CAD}" type="slidenum">
              <a:rPr lang="en-US" smtClean="0">
                <a:latin typeface="Arial" charset="0"/>
              </a:rPr>
              <a:pPr/>
              <a:t>‹#›</a:t>
            </a:fld>
            <a:endParaRPr lang="en-US" smtClean="0">
              <a:latin typeface="Arial" charset="0"/>
            </a:endParaRPr>
          </a:p>
          <a:p>
            <a:endParaRPr lang="en-US" altLang="zh-TW" smtClean="0">
              <a:latin typeface="Arial" charset="0"/>
            </a:endParaRPr>
          </a:p>
        </p:txBody>
      </p:sp>
      <p:sp>
        <p:nvSpPr>
          <p:cNvPr id="783407" name="Text Box 47"/>
          <p:cNvSpPr txBox="1">
            <a:spLocks noChangeArrowheads="1"/>
          </p:cNvSpPr>
          <p:nvPr userDrawn="1"/>
        </p:nvSpPr>
        <p:spPr bwMode="auto">
          <a:xfrm>
            <a:off x="6705600" y="6545263"/>
            <a:ext cx="2057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595ED-105E-48D6-980A-B9F0729DD35A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F922-C94A-473B-B561-64CB53190BB3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0" cy="6856413"/>
            <a:chOff x="0" y="0"/>
            <a:chExt cx="5760" cy="4319"/>
          </a:xfrm>
        </p:grpSpPr>
        <p:sp>
          <p:nvSpPr>
            <p:cNvPr id="7833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834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834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834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834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7834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fld id="{266D8674-C31B-4600-90C6-04B11A69DE8B}" type="datetime1">
              <a:rPr lang="en-US" altLang="zh-TW" smtClean="0">
                <a:solidFill>
                  <a:srgbClr val="FFFFFF"/>
                </a:solidFill>
              </a:rPr>
              <a:pPr/>
              <a:t>9/18/15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834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r>
              <a:rPr lang="en-US" altLang="zh-TW" smtClean="0">
                <a:solidFill>
                  <a:srgbClr val="FFFFFF"/>
                </a:solidFill>
              </a:rPr>
              <a:t>UK</a:t>
            </a: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83407" name="Text Box 47"/>
          <p:cNvSpPr txBox="1">
            <a:spLocks noChangeArrowheads="1"/>
          </p:cNvSpPr>
          <p:nvPr userDrawn="1"/>
        </p:nvSpPr>
        <p:spPr bwMode="auto">
          <a:xfrm>
            <a:off x="6705600" y="6545263"/>
            <a:ext cx="2057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3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3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2E768EB-FCF8-4002-8A13-97528C10112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0" r:id="rId1"/>
    <p:sldLayoutId id="2147484171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image" Target="../media/image7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4.w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31.bin"/><Relationship Id="rId8" Type="http://schemas.openxmlformats.org/officeDocument/2006/relationships/oleObject" Target="../embeddings/oleObject32.bin"/><Relationship Id="rId9" Type="http://schemas.openxmlformats.org/officeDocument/2006/relationships/image" Target="../media/image4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43.emf"/><Relationship Id="rId6" Type="http://schemas.openxmlformats.org/officeDocument/2006/relationships/image" Target="../media/image45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4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56.e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5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53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54.w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6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.png"/><Relationship Id="rId5" Type="http://schemas.openxmlformats.org/officeDocument/2006/relationships/oleObject" Target="../embeddings/oleObject46.bin"/><Relationship Id="rId6" Type="http://schemas.openxmlformats.org/officeDocument/2006/relationships/image" Target="../media/image6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emf"/><Relationship Id="rId3" Type="http://schemas.openxmlformats.org/officeDocument/2006/relationships/image" Target="../media/image6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6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69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7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72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7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74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7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emf"/><Relationship Id="rId12" Type="http://schemas.openxmlformats.org/officeDocument/2006/relationships/oleObject" Target="../embeddings/oleObject60.bin"/><Relationship Id="rId13" Type="http://schemas.openxmlformats.org/officeDocument/2006/relationships/image" Target="../media/image8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77.emf"/><Relationship Id="rId7" Type="http://schemas.openxmlformats.org/officeDocument/2006/relationships/image" Target="../media/image81.emf"/><Relationship Id="rId8" Type="http://schemas.openxmlformats.org/officeDocument/2006/relationships/oleObject" Target="../embeddings/oleObject58.bin"/><Relationship Id="rId9" Type="http://schemas.openxmlformats.org/officeDocument/2006/relationships/image" Target="../media/image78.emf"/><Relationship Id="rId10" Type="http://schemas.openxmlformats.org/officeDocument/2006/relationships/oleObject" Target="../embeddings/oleObject59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82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5" Type="http://schemas.openxmlformats.org/officeDocument/2006/relationships/image" Target="../media/image86.emf"/><Relationship Id="rId6" Type="http://schemas.openxmlformats.org/officeDocument/2006/relationships/image" Target="../media/image8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88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4" Type="http://schemas.openxmlformats.org/officeDocument/2006/relationships/image" Target="../media/image90.jp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20" Type="http://schemas.openxmlformats.org/officeDocument/2006/relationships/oleObject" Target="../embeddings/oleObject73.bin"/><Relationship Id="rId21" Type="http://schemas.openxmlformats.org/officeDocument/2006/relationships/image" Target="../media/image96.wmf"/><Relationship Id="rId22" Type="http://schemas.openxmlformats.org/officeDocument/2006/relationships/oleObject" Target="../embeddings/oleObject74.bin"/><Relationship Id="rId23" Type="http://schemas.openxmlformats.org/officeDocument/2006/relationships/image" Target="../media/image97.wmf"/><Relationship Id="rId24" Type="http://schemas.openxmlformats.org/officeDocument/2006/relationships/oleObject" Target="../embeddings/oleObject75.bin"/><Relationship Id="rId25" Type="http://schemas.openxmlformats.org/officeDocument/2006/relationships/image" Target="../media/image98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68.bin"/><Relationship Id="rId12" Type="http://schemas.openxmlformats.org/officeDocument/2006/relationships/image" Target="../media/image93.emf"/><Relationship Id="rId13" Type="http://schemas.openxmlformats.org/officeDocument/2006/relationships/oleObject" Target="../embeddings/oleObject69.bin"/><Relationship Id="rId14" Type="http://schemas.openxmlformats.org/officeDocument/2006/relationships/image" Target="../media/image94.wmf"/><Relationship Id="rId15" Type="http://schemas.openxmlformats.org/officeDocument/2006/relationships/oleObject" Target="../embeddings/oleObject70.bin"/><Relationship Id="rId16" Type="http://schemas.openxmlformats.org/officeDocument/2006/relationships/oleObject" Target="../embeddings/oleObject71.bin"/><Relationship Id="rId17" Type="http://schemas.openxmlformats.org/officeDocument/2006/relationships/image" Target="../media/image13.wmf"/><Relationship Id="rId18" Type="http://schemas.openxmlformats.org/officeDocument/2006/relationships/oleObject" Target="../embeddings/oleObject72.bin"/><Relationship Id="rId19" Type="http://schemas.openxmlformats.org/officeDocument/2006/relationships/image" Target="../media/image95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91.w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92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9.bin"/><Relationship Id="rId20" Type="http://schemas.openxmlformats.org/officeDocument/2006/relationships/image" Target="../media/image106.wmf"/><Relationship Id="rId21" Type="http://schemas.openxmlformats.org/officeDocument/2006/relationships/oleObject" Target="../embeddings/oleObject85.bin"/><Relationship Id="rId22" Type="http://schemas.openxmlformats.org/officeDocument/2006/relationships/image" Target="../media/image107.wmf"/><Relationship Id="rId23" Type="http://schemas.openxmlformats.org/officeDocument/2006/relationships/oleObject" Target="../embeddings/oleObject86.bin"/><Relationship Id="rId24" Type="http://schemas.openxmlformats.org/officeDocument/2006/relationships/image" Target="../media/image108.wmf"/><Relationship Id="rId25" Type="http://schemas.openxmlformats.org/officeDocument/2006/relationships/oleObject" Target="../embeddings/oleObject87.bin"/><Relationship Id="rId26" Type="http://schemas.openxmlformats.org/officeDocument/2006/relationships/image" Target="../media/image109.wmf"/><Relationship Id="rId10" Type="http://schemas.openxmlformats.org/officeDocument/2006/relationships/image" Target="../media/image102.wmf"/><Relationship Id="rId11" Type="http://schemas.openxmlformats.org/officeDocument/2006/relationships/oleObject" Target="../embeddings/oleObject80.bin"/><Relationship Id="rId12" Type="http://schemas.openxmlformats.org/officeDocument/2006/relationships/image" Target="../media/image40.wmf"/><Relationship Id="rId13" Type="http://schemas.openxmlformats.org/officeDocument/2006/relationships/oleObject" Target="../embeddings/oleObject81.bin"/><Relationship Id="rId14" Type="http://schemas.openxmlformats.org/officeDocument/2006/relationships/image" Target="../media/image103.wmf"/><Relationship Id="rId15" Type="http://schemas.openxmlformats.org/officeDocument/2006/relationships/oleObject" Target="../embeddings/oleObject82.bin"/><Relationship Id="rId16" Type="http://schemas.openxmlformats.org/officeDocument/2006/relationships/image" Target="../media/image104.wmf"/><Relationship Id="rId17" Type="http://schemas.openxmlformats.org/officeDocument/2006/relationships/oleObject" Target="../embeddings/oleObject83.bin"/><Relationship Id="rId18" Type="http://schemas.openxmlformats.org/officeDocument/2006/relationships/image" Target="../media/image105.wmf"/><Relationship Id="rId19" Type="http://schemas.openxmlformats.org/officeDocument/2006/relationships/oleObject" Target="../embeddings/oleObject84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6.bin"/><Relationship Id="rId4" Type="http://schemas.openxmlformats.org/officeDocument/2006/relationships/image" Target="../media/image99.w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100.wmf"/><Relationship Id="rId7" Type="http://schemas.openxmlformats.org/officeDocument/2006/relationships/oleObject" Target="../embeddings/oleObject78.bin"/><Relationship Id="rId8" Type="http://schemas.openxmlformats.org/officeDocument/2006/relationships/image" Target="../media/image10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4" Type="http://schemas.openxmlformats.org/officeDocument/2006/relationships/image" Target="../media/image40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oleObject" Target="../embeddings/oleObject13.bin"/><Relationship Id="rId21" Type="http://schemas.openxmlformats.org/officeDocument/2006/relationships/image" Target="../media/image19.emf"/><Relationship Id="rId10" Type="http://schemas.openxmlformats.org/officeDocument/2006/relationships/image" Target="../media/image15.wmf"/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6.w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17.emf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18.wmf"/><Relationship Id="rId18" Type="http://schemas.openxmlformats.org/officeDocument/2006/relationships/oleObject" Target="../embeddings/oleObject11.bin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2" name="Text Box 6"/>
          <p:cNvSpPr txBox="1">
            <a:spLocks noChangeArrowheads="1"/>
          </p:cNvSpPr>
          <p:nvPr/>
        </p:nvSpPr>
        <p:spPr bwMode="auto">
          <a:xfrm>
            <a:off x="0" y="76200"/>
            <a:ext cx="92964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</a:rPr>
              <a:t>Quark and Glue Components of Proton Spin </a:t>
            </a:r>
          </a:p>
          <a:p>
            <a:pPr algn="ctr">
              <a:spcBef>
                <a:spcPct val="50000"/>
              </a:spcBef>
            </a:pPr>
            <a:endParaRPr lang="en-US" sz="3600" dirty="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10663" name="Text Box 7"/>
          <p:cNvSpPr txBox="1">
            <a:spLocks noChangeArrowheads="1"/>
          </p:cNvSpPr>
          <p:nvPr/>
        </p:nvSpPr>
        <p:spPr bwMode="auto">
          <a:xfrm>
            <a:off x="990600" y="1371600"/>
            <a:ext cx="6400800" cy="433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Status of nucleon 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pin components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Momentum and angular momentum sum rules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Lattice results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Quark spin from anomalous Ward identity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Glue spin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150000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erice-sicily.jpg</a:t>
            </a: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0664" name="Rectangle 8"/>
          <p:cNvSpPr>
            <a:spLocks noChangeArrowheads="1"/>
          </p:cNvSpPr>
          <p:nvPr/>
        </p:nvSpPr>
        <p:spPr bwMode="auto">
          <a:xfrm>
            <a:off x="228600" y="4114800"/>
            <a:ext cx="419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FF3300"/>
                </a:solidFill>
                <a:latin typeface="MS Mincho" pitchFamily="49" charset="-128"/>
                <a:ea typeface="MS Mincho" pitchFamily="49" charset="-128"/>
              </a:rPr>
              <a:t>  </a:t>
            </a:r>
            <a:endParaRPr lang="en-US" dirty="0" smtClean="0">
              <a:solidFill>
                <a:srgbClr val="FFCC00"/>
              </a:solidFill>
              <a:latin typeface="Tahoma" pitchFamily="34" charset="0"/>
            </a:endParaRPr>
          </a:p>
        </p:txBody>
      </p:sp>
      <p:sp>
        <p:nvSpPr>
          <p:cNvPr id="710665" name="Text Box 9"/>
          <p:cNvSpPr txBox="1">
            <a:spLocks noChangeArrowheads="1"/>
          </p:cNvSpPr>
          <p:nvPr/>
        </p:nvSpPr>
        <p:spPr bwMode="auto">
          <a:xfrm>
            <a:off x="5638800" y="6324600"/>
            <a:ext cx="31554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</a:rPr>
              <a:t>Erice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</a:rPr>
              <a:t>, Sept. 18,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1" name="Picture 10" descr="Fina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00600"/>
            <a:ext cx="2590800" cy="185404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54417"/>
              </p:ext>
            </p:extLst>
          </p:nvPr>
        </p:nvGraphicFramePr>
        <p:xfrm>
          <a:off x="609600" y="4267200"/>
          <a:ext cx="311467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583" name="Equation" r:id="rId5" imgW="1384300" imgH="203200" progId="Equation.DSMT4">
                  <p:embed/>
                </p:oleObj>
              </mc:Choice>
              <mc:Fallback>
                <p:oleObj name="Equation" r:id="rId5" imgW="1384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4267200"/>
                        <a:ext cx="311467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erice-sicil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346" y="4267200"/>
            <a:ext cx="3697181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</a:p>
          <a:p>
            <a:endParaRPr lang="en-US" altLang="zh-TW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57" y="8382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44958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7200" y="2286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Disconnected Insertions of T</a:t>
            </a:r>
            <a:r>
              <a:rPr lang="en-US" sz="24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(q</a:t>
            </a:r>
            <a:r>
              <a:rPr lang="en-US" sz="24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and T</a:t>
            </a:r>
            <a:r>
              <a:rPr lang="en-US" sz="24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(q</a:t>
            </a:r>
            <a:r>
              <a:rPr lang="en-US" sz="24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for u/d  Quarks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6706" y="324433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fig_4a.pdf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6706" y="324433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fig_4a.pdf</a:t>
            </a:r>
          </a:p>
        </p:txBody>
      </p:sp>
      <p:pic>
        <p:nvPicPr>
          <p:cNvPr id="8" name="Picture 7" descr="fig_4a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13848" y="2910752"/>
            <a:ext cx="2983601" cy="4629697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10799999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r>
              <a:rPr lang="en-US" altLang="zh-TW" sz="2800">
                <a:solidFill>
                  <a:srgbClr val="FFFF00"/>
                </a:solidFill>
                <a:ea typeface="PMingLiU" pitchFamily="18" charset="-120"/>
              </a:rPr>
              <a:t>Gauge Operators from the Overlap Dirac Operator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86106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400" dirty="0">
                <a:ea typeface="PMingLiU" pitchFamily="18" charset="-120"/>
              </a:rPr>
              <a:t>Overlap operator </a:t>
            </a:r>
            <a:r>
              <a:rPr lang="en-US" altLang="zh-TW" sz="1800" dirty="0" smtClean="0">
                <a:ea typeface="PMingLiU" pitchFamily="18" charset="-120"/>
              </a:rPr>
              <a:t> </a:t>
            </a:r>
            <a:endParaRPr lang="en-US" altLang="zh-TW" sz="1800" dirty="0">
              <a:ea typeface="PMingLiU" pitchFamily="18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1800" dirty="0">
              <a:ea typeface="PMingLiU" pitchFamily="18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1800" dirty="0">
              <a:ea typeface="PMingLiU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400" dirty="0">
                <a:ea typeface="PMingLiU" pitchFamily="18" charset="-120"/>
              </a:rPr>
              <a:t>Index theorem on the lattice  (</a:t>
            </a:r>
            <a:r>
              <a:rPr lang="en-US" altLang="zh-TW" sz="2400" dirty="0" err="1">
                <a:ea typeface="PMingLiU" pitchFamily="18" charset="-120"/>
              </a:rPr>
              <a:t>Hasenfratz</a:t>
            </a:r>
            <a:r>
              <a:rPr lang="en-US" altLang="zh-TW" sz="2400" dirty="0">
                <a:ea typeface="PMingLiU" pitchFamily="18" charset="-120"/>
              </a:rPr>
              <a:t>, </a:t>
            </a:r>
            <a:r>
              <a:rPr lang="en-US" altLang="zh-TW" sz="2400" dirty="0" err="1">
                <a:ea typeface="PMingLiU" pitchFamily="18" charset="-120"/>
              </a:rPr>
              <a:t>Laliena</a:t>
            </a:r>
            <a:r>
              <a:rPr lang="en-US" altLang="zh-TW" sz="2400" dirty="0">
                <a:ea typeface="PMingLiU" pitchFamily="18" charset="-120"/>
              </a:rPr>
              <a:t>,  </a:t>
            </a:r>
            <a:r>
              <a:rPr lang="en-US" altLang="zh-TW" sz="2400" dirty="0" err="1">
                <a:ea typeface="PMingLiU" pitchFamily="18" charset="-120"/>
              </a:rPr>
              <a:t>Niedermayer</a:t>
            </a:r>
            <a:r>
              <a:rPr lang="en-US" altLang="zh-TW" sz="2400" dirty="0">
                <a:ea typeface="PMingLiU" pitchFamily="18" charset="-120"/>
              </a:rPr>
              <a:t>, </a:t>
            </a:r>
            <a:r>
              <a:rPr lang="en-US" altLang="zh-TW" sz="2400" dirty="0" err="1">
                <a:ea typeface="PMingLiU" pitchFamily="18" charset="-120"/>
              </a:rPr>
              <a:t>L</a:t>
            </a:r>
            <a:r>
              <a:rPr lang="en-US" altLang="zh-TW" sz="2400" dirty="0" err="1">
                <a:latin typeface="Tahoma"/>
                <a:ea typeface="PMingLiU" pitchFamily="18" charset="-120"/>
                <a:cs typeface="Tahoma" pitchFamily="34" charset="0"/>
              </a:rPr>
              <a:t>ü</a:t>
            </a:r>
            <a:r>
              <a:rPr lang="en-US" altLang="zh-TW" sz="2400" dirty="0" err="1">
                <a:ea typeface="PMingLiU" pitchFamily="18" charset="-120"/>
                <a:cs typeface="Tahoma" pitchFamily="34" charset="0"/>
              </a:rPr>
              <a:t>scher</a:t>
            </a:r>
            <a:r>
              <a:rPr lang="en-US" altLang="zh-TW" sz="2400" dirty="0">
                <a:ea typeface="PMingLiU" pitchFamily="18" charset="-120"/>
                <a:cs typeface="Tahoma" pitchFamily="34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2400" dirty="0">
              <a:ea typeface="PMingLiU" pitchFamily="18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800" dirty="0">
                <a:ea typeface="PMingLiU" pitchFamily="18" charset="-120"/>
              </a:rPr>
              <a:t>                        </a:t>
            </a:r>
          </a:p>
          <a:p>
            <a:pPr>
              <a:lnSpc>
                <a:spcPct val="80000"/>
              </a:lnSpc>
            </a:pPr>
            <a:r>
              <a:rPr lang="en-US" altLang="zh-TW" sz="2400" dirty="0">
                <a:ea typeface="PMingLiU" pitchFamily="18" charset="-120"/>
              </a:rPr>
              <a:t>Local version (</a:t>
            </a:r>
            <a:r>
              <a:rPr lang="en-US" altLang="zh-TW" sz="2400" dirty="0" err="1">
                <a:ea typeface="PMingLiU" pitchFamily="18" charset="-120"/>
              </a:rPr>
              <a:t>Kikukawa</a:t>
            </a:r>
            <a:r>
              <a:rPr lang="en-US" altLang="zh-TW" sz="2400" dirty="0">
                <a:ea typeface="PMingLiU" pitchFamily="18" charset="-120"/>
              </a:rPr>
              <a:t> &amp; Yamada, Adams, </a:t>
            </a:r>
            <a:r>
              <a:rPr lang="en-US" altLang="zh-TW" sz="2400" dirty="0" err="1">
                <a:ea typeface="PMingLiU" pitchFamily="18" charset="-120"/>
              </a:rPr>
              <a:t>Fujikawa</a:t>
            </a:r>
            <a:r>
              <a:rPr lang="en-US" altLang="zh-TW" sz="2400" dirty="0">
                <a:ea typeface="PMingLiU" pitchFamily="18" charset="-120"/>
              </a:rPr>
              <a:t>, Suzuki)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>
                <a:ea typeface="PMingLiU" pitchFamily="18" charset="-120"/>
              </a:rPr>
              <a:t>                                      </a:t>
            </a:r>
          </a:p>
          <a:p>
            <a:pPr>
              <a:lnSpc>
                <a:spcPct val="80000"/>
              </a:lnSpc>
            </a:pPr>
            <a:endParaRPr lang="en-US" altLang="zh-TW" sz="2000" dirty="0">
              <a:ea typeface="PMingLiU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400" dirty="0">
                <a:ea typeface="PMingLiU" pitchFamily="18" charset="-120"/>
              </a:rPr>
              <a:t>Study of topological structure of the vacuum</a:t>
            </a:r>
            <a:r>
              <a:rPr lang="en-US" altLang="zh-TW" sz="2000" dirty="0">
                <a:ea typeface="PMingLiU" pitchFamily="18" charset="-120"/>
              </a:rPr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2000" dirty="0">
              <a:ea typeface="PMingLiU" pitchFamily="18" charset="-120"/>
            </a:endParaRPr>
          </a:p>
          <a:p>
            <a:pPr lvl="1">
              <a:lnSpc>
                <a:spcPct val="80000"/>
              </a:lnSpc>
              <a:buClr>
                <a:srgbClr val="FFCC00"/>
              </a:buClr>
              <a:buSzPct val="75000"/>
              <a:buFont typeface="Wingdings" pitchFamily="2" charset="2"/>
              <a:buChar char="l"/>
            </a:pPr>
            <a:r>
              <a:rPr lang="en-US" altLang="zh-TW" sz="2000" dirty="0">
                <a:ea typeface="PMingLiU" pitchFamily="18" charset="-120"/>
              </a:rPr>
              <a:t>Sub-dimensional long range order of coherent charges  </a:t>
            </a:r>
          </a:p>
          <a:p>
            <a:pPr lvl="1">
              <a:lnSpc>
                <a:spcPct val="80000"/>
              </a:lnSpc>
              <a:buClr>
                <a:srgbClr val="FFCC00"/>
              </a:buClr>
              <a:buSzPct val="75000"/>
              <a:buFont typeface="Wingdings" pitchFamily="2" charset="2"/>
              <a:buNone/>
            </a:pPr>
            <a:r>
              <a:rPr lang="en-US" altLang="zh-TW" sz="2000" dirty="0">
                <a:ea typeface="PMingLiU" pitchFamily="18" charset="-120"/>
              </a:rPr>
              <a:t>   (</a:t>
            </a:r>
            <a:r>
              <a:rPr lang="en-US" altLang="zh-TW" sz="2000" dirty="0" err="1">
                <a:ea typeface="PMingLiU" pitchFamily="18" charset="-120"/>
              </a:rPr>
              <a:t>Horv</a:t>
            </a:r>
            <a:r>
              <a:rPr lang="en-US" altLang="zh-TW" sz="2000" dirty="0" err="1">
                <a:latin typeface="Tahoma"/>
                <a:ea typeface="PMingLiU" pitchFamily="18" charset="-120"/>
              </a:rPr>
              <a:t>à</a:t>
            </a:r>
            <a:r>
              <a:rPr lang="en-US" altLang="zh-TW" sz="2000" dirty="0" err="1">
                <a:ea typeface="PMingLiU" pitchFamily="18" charset="-120"/>
              </a:rPr>
              <a:t>th</a:t>
            </a:r>
            <a:r>
              <a:rPr lang="en-US" altLang="zh-TW" sz="2000" dirty="0">
                <a:ea typeface="PMingLiU" pitchFamily="18" charset="-120"/>
              </a:rPr>
              <a:t> et al; Thacker talk in Lattice 2006)</a:t>
            </a:r>
            <a:r>
              <a:rPr lang="en-US" altLang="zh-TW" dirty="0">
                <a:ea typeface="PMingLiU" pitchFamily="18" charset="-120"/>
              </a:rPr>
              <a:t> </a:t>
            </a:r>
          </a:p>
          <a:p>
            <a:pPr lvl="1">
              <a:lnSpc>
                <a:spcPct val="80000"/>
              </a:lnSpc>
              <a:buClr>
                <a:srgbClr val="FFCC00"/>
              </a:buClr>
              <a:buSzPct val="75000"/>
              <a:buFont typeface="Wingdings" pitchFamily="2" charset="2"/>
              <a:buChar char="l"/>
            </a:pPr>
            <a:r>
              <a:rPr lang="en-US" altLang="zh-TW" sz="2000" dirty="0">
                <a:ea typeface="PMingLiU" pitchFamily="18" charset="-120"/>
              </a:rPr>
              <a:t>Negativity of the local topological charge </a:t>
            </a:r>
            <a:r>
              <a:rPr lang="en-US" altLang="zh-TW" sz="2000" dirty="0" err="1">
                <a:ea typeface="PMingLiU" pitchFamily="18" charset="-120"/>
              </a:rPr>
              <a:t>correlator</a:t>
            </a:r>
            <a:r>
              <a:rPr lang="en-US" altLang="zh-TW" sz="2000" dirty="0">
                <a:ea typeface="PMingLiU" pitchFamily="18" charset="-120"/>
              </a:rPr>
              <a:t> (</a:t>
            </a:r>
            <a:r>
              <a:rPr lang="en-US" altLang="zh-TW" sz="2000" dirty="0" err="1">
                <a:ea typeface="PMingLiU" pitchFamily="18" charset="-120"/>
              </a:rPr>
              <a:t>Horv</a:t>
            </a:r>
            <a:r>
              <a:rPr lang="en-US" altLang="zh-TW" sz="2000" dirty="0" err="1">
                <a:latin typeface="Tahoma"/>
                <a:ea typeface="PMingLiU" pitchFamily="18" charset="-120"/>
              </a:rPr>
              <a:t>à</a:t>
            </a:r>
            <a:r>
              <a:rPr lang="en-US" altLang="zh-TW" sz="2000" dirty="0" err="1">
                <a:ea typeface="PMingLiU" pitchFamily="18" charset="-120"/>
              </a:rPr>
              <a:t>th</a:t>
            </a:r>
            <a:r>
              <a:rPr lang="en-US" altLang="zh-TW" sz="2000" dirty="0">
                <a:ea typeface="PMingLiU" pitchFamily="18" charset="-120"/>
              </a:rPr>
              <a:t> et al) </a:t>
            </a:r>
          </a:p>
          <a:p>
            <a:pPr lvl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</a:pPr>
            <a:r>
              <a:rPr lang="en-US" altLang="zh-TW" dirty="0">
                <a:ea typeface="PMingLiU" pitchFamily="18" charset="-120"/>
              </a:rPr>
              <a:t>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800" dirty="0">
                <a:ea typeface="PMingLiU" pitchFamily="18" charset="-120"/>
              </a:rPr>
              <a:t>                                   </a:t>
            </a:r>
          </a:p>
        </p:txBody>
      </p:sp>
      <p:graphicFrame>
        <p:nvGraphicFramePr>
          <p:cNvPr id="7854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43200" y="2759075"/>
          <a:ext cx="32845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79" name="Equation" r:id="rId3" imgW="1777680" imgH="393480" progId="Equation.DSMT4">
                  <p:embed/>
                </p:oleObj>
              </mc:Choice>
              <mc:Fallback>
                <p:oleObj name="Equation" r:id="rId3" imgW="17776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59075"/>
                        <a:ext cx="3284538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5413" name="Text Box 5"/>
          <p:cNvSpPr txBox="1">
            <a:spLocks noChangeArrowheads="1"/>
          </p:cNvSpPr>
          <p:nvPr/>
        </p:nvSpPr>
        <p:spPr bwMode="auto">
          <a:xfrm flipH="1">
            <a:off x="777875" y="3998913"/>
            <a:ext cx="50133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TW" altLang="en-US" smtClean="0">
              <a:solidFill>
                <a:srgbClr val="FFFFFF"/>
              </a:solidFill>
              <a:latin typeface="Arial" charset="0"/>
              <a:ea typeface="PMingLiU" pitchFamily="18" charset="-120"/>
            </a:endParaRPr>
          </a:p>
        </p:txBody>
      </p:sp>
      <p:graphicFrame>
        <p:nvGraphicFramePr>
          <p:cNvPr id="78541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81200" y="3940175"/>
          <a:ext cx="55626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80" name="Equation" r:id="rId5" imgW="3263760" imgH="393480" progId="Equation.DSMT4">
                  <p:embed/>
                </p:oleObj>
              </mc:Choice>
              <mc:Fallback>
                <p:oleObj name="Equation" r:id="rId5" imgW="32637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40175"/>
                        <a:ext cx="5562600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5415" name="Object 7"/>
          <p:cNvGraphicFramePr>
            <a:graphicFrameLocks noChangeAspect="1"/>
          </p:cNvGraphicFramePr>
          <p:nvPr/>
        </p:nvGraphicFramePr>
        <p:xfrm>
          <a:off x="2444750" y="1676400"/>
          <a:ext cx="4332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81" name="Equation" r:id="rId7" imgW="2070000" imgH="228600" progId="Equation.DSMT4">
                  <p:embed/>
                </p:oleObj>
              </mc:Choice>
              <mc:Fallback>
                <p:oleObj name="Equation" r:id="rId7" imgW="20700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1676400"/>
                        <a:ext cx="43322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0"/>
            <a:ext cx="8458200" cy="68580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CC00"/>
              </a:buClr>
            </a:pPr>
            <a:r>
              <a:rPr lang="en-US" altLang="zh-TW" sz="2400" dirty="0">
                <a:ea typeface="PMingLiU" pitchFamily="18" charset="-120"/>
              </a:rPr>
              <a:t>We obtain the following result</a:t>
            </a:r>
          </a:p>
          <a:p>
            <a:pPr>
              <a:lnSpc>
                <a:spcPct val="80000"/>
              </a:lnSpc>
            </a:pPr>
            <a:endParaRPr lang="en-US" altLang="zh-TW" sz="2400" dirty="0">
              <a:ea typeface="PMingLiU" pitchFamily="18" charset="-120"/>
            </a:endParaRPr>
          </a:p>
          <a:p>
            <a:pPr>
              <a:lnSpc>
                <a:spcPct val="80000"/>
              </a:lnSpc>
            </a:pPr>
            <a:endParaRPr lang="en-US" altLang="zh-TW" sz="2400" dirty="0">
              <a:ea typeface="PMingLiU" pitchFamily="18" charset="-120"/>
            </a:endParaRPr>
          </a:p>
          <a:p>
            <a:pPr>
              <a:lnSpc>
                <a:spcPct val="80000"/>
              </a:lnSpc>
            </a:pPr>
            <a:endParaRPr lang="en-US" altLang="zh-TW" sz="2400" dirty="0">
              <a:ea typeface="PMingLiU" pitchFamily="18" charset="-120"/>
            </a:endParaRPr>
          </a:p>
          <a:p>
            <a:pPr>
              <a:lnSpc>
                <a:spcPct val="80000"/>
              </a:lnSpc>
            </a:pPr>
            <a:endParaRPr lang="en-US" altLang="zh-TW" sz="2400" dirty="0">
              <a:ea typeface="PMingLiU" pitchFamily="18" charset="-120"/>
            </a:endParaRPr>
          </a:p>
          <a:p>
            <a:pPr>
              <a:lnSpc>
                <a:spcPct val="80000"/>
              </a:lnSpc>
            </a:pPr>
            <a:endParaRPr lang="en-US" altLang="zh-TW" sz="2400" dirty="0">
              <a:ea typeface="PMingLiU" pitchFamily="18" charset="-120"/>
            </a:endParaRPr>
          </a:p>
          <a:p>
            <a:pPr>
              <a:lnSpc>
                <a:spcPct val="80000"/>
              </a:lnSpc>
            </a:pPr>
            <a:endParaRPr lang="en-US" altLang="zh-TW" sz="2400" dirty="0">
              <a:ea typeface="PMingLiU" pitchFamily="18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>
                <a:ea typeface="PMingLiU" pitchFamily="18" charset="-120"/>
              </a:rPr>
              <a:t>    where,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2400" dirty="0">
              <a:ea typeface="PMingLiU" pitchFamily="18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>
                <a:ea typeface="PMingLiU" pitchFamily="18" charset="-120"/>
              </a:rPr>
              <a:t>    Liu, </a:t>
            </a:r>
            <a:r>
              <a:rPr lang="en-US" altLang="zh-TW" sz="2400" dirty="0" err="1">
                <a:ea typeface="PMingLiU" pitchFamily="18" charset="-120"/>
              </a:rPr>
              <a:t>Alexandru</a:t>
            </a:r>
            <a:r>
              <a:rPr lang="en-US" altLang="zh-TW" sz="2400" dirty="0">
                <a:ea typeface="PMingLiU" pitchFamily="18" charset="-120"/>
              </a:rPr>
              <a:t>, Horvath </a:t>
            </a:r>
            <a:r>
              <a:rPr lang="en-US" altLang="zh-TW" sz="2400" dirty="0">
                <a:latin typeface="Tahoma"/>
                <a:ea typeface="PMingLiU" pitchFamily="18" charset="-120"/>
              </a:rPr>
              <a:t>–</a:t>
            </a:r>
            <a:r>
              <a:rPr lang="en-US" altLang="zh-TW" sz="2400" dirty="0">
                <a:ea typeface="PMingLiU" pitchFamily="18" charset="-120"/>
              </a:rPr>
              <a:t> PLB 659, 773 (2007)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2400" dirty="0">
              <a:ea typeface="PMingLiU" pitchFamily="18" charset="-120"/>
            </a:endParaRPr>
          </a:p>
          <a:p>
            <a:pPr>
              <a:lnSpc>
                <a:spcPct val="80000"/>
              </a:lnSpc>
              <a:buClr>
                <a:srgbClr val="FFCC00"/>
              </a:buClr>
            </a:pPr>
            <a:r>
              <a:rPr lang="en-US" altLang="zh-TW" sz="2400" dirty="0">
                <a:ea typeface="PMingLiU" pitchFamily="18" charset="-120"/>
              </a:rPr>
              <a:t> Noise estimation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>
                <a:ea typeface="PMingLiU" pitchFamily="18" charset="-120"/>
              </a:rPr>
              <a:t>     with Z</a:t>
            </a:r>
            <a:r>
              <a:rPr lang="en-US" altLang="zh-TW" sz="2400" b="1" baseline="-25000" dirty="0">
                <a:ea typeface="PMingLiU" pitchFamily="18" charset="-120"/>
              </a:rPr>
              <a:t>4</a:t>
            </a:r>
            <a:r>
              <a:rPr lang="en-US" altLang="zh-TW" sz="2400" dirty="0">
                <a:ea typeface="PMingLiU" pitchFamily="18" charset="-120"/>
              </a:rPr>
              <a:t>  noise with color-spin dilution and some dilution 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>
                <a:ea typeface="PMingLiU" pitchFamily="18" charset="-120"/>
              </a:rPr>
              <a:t>     space-time as well.</a:t>
            </a:r>
          </a:p>
          <a:p>
            <a:pPr>
              <a:lnSpc>
                <a:spcPct val="80000"/>
              </a:lnSpc>
            </a:pPr>
            <a:endParaRPr lang="en-US" altLang="zh-TW" sz="2400" dirty="0">
              <a:ea typeface="PMingLiU" pitchFamily="18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>
                <a:ea typeface="PMingLiU" pitchFamily="18" charset="-120"/>
              </a:rPr>
              <a:t>  </a:t>
            </a:r>
          </a:p>
          <a:p>
            <a:pPr>
              <a:lnSpc>
                <a:spcPct val="80000"/>
              </a:lnSpc>
            </a:pPr>
            <a:endParaRPr lang="en-US" altLang="zh-TW" sz="2400" dirty="0">
              <a:ea typeface="PMingLiU" pitchFamily="18" charset="-120"/>
            </a:endParaRPr>
          </a:p>
          <a:p>
            <a:pPr>
              <a:lnSpc>
                <a:spcPct val="80000"/>
              </a:lnSpc>
            </a:pPr>
            <a:endParaRPr lang="en-US" altLang="zh-TW" sz="2400" dirty="0">
              <a:ea typeface="PMingLiU" pitchFamily="18" charset="-120"/>
            </a:endParaRPr>
          </a:p>
          <a:p>
            <a:pPr>
              <a:lnSpc>
                <a:spcPct val="80000"/>
              </a:lnSpc>
            </a:pPr>
            <a:endParaRPr lang="en-US" altLang="zh-TW" sz="2400" dirty="0">
              <a:ea typeface="PMingLiU" pitchFamily="18" charset="-120"/>
            </a:endParaRPr>
          </a:p>
          <a:p>
            <a:pPr>
              <a:lnSpc>
                <a:spcPct val="80000"/>
              </a:lnSpc>
            </a:pPr>
            <a:endParaRPr lang="en-US" altLang="zh-TW" sz="2400" dirty="0">
              <a:ea typeface="PMingLiU" pitchFamily="18" charset="-120"/>
            </a:endParaRPr>
          </a:p>
          <a:p>
            <a:pPr>
              <a:lnSpc>
                <a:spcPct val="80000"/>
              </a:lnSpc>
            </a:pPr>
            <a:endParaRPr lang="en-US" altLang="zh-TW" sz="2400" dirty="0">
              <a:ea typeface="PMingLiU" pitchFamily="18" charset="-120"/>
            </a:endParaRPr>
          </a:p>
        </p:txBody>
      </p:sp>
      <p:graphicFrame>
        <p:nvGraphicFramePr>
          <p:cNvPr id="786435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6475" y="1524000"/>
          <a:ext cx="1158875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87" name="方程式" r:id="rId3" imgW="114120" imgH="215640" progId="Equation.3">
                  <p:embed/>
                </p:oleObj>
              </mc:Choice>
              <mc:Fallback>
                <p:oleObj name="方程式" r:id="rId3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1524000"/>
                        <a:ext cx="1158875" cy="218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37" name="Object 5"/>
          <p:cNvGraphicFramePr>
            <a:graphicFrameLocks noChangeAspect="1"/>
          </p:cNvGraphicFramePr>
          <p:nvPr/>
        </p:nvGraphicFramePr>
        <p:xfrm>
          <a:off x="2085975" y="2590800"/>
          <a:ext cx="45894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88" name="Equation" r:id="rId5" imgW="2006280" imgH="228600" progId="Equation.DSMT4">
                  <p:embed/>
                </p:oleObj>
              </mc:Choice>
              <mc:Fallback>
                <p:oleObj name="Equation" r:id="rId5" imgW="20062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590800"/>
                        <a:ext cx="45894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38" name="Object 6"/>
          <p:cNvGraphicFramePr>
            <a:graphicFrameLocks noChangeAspect="1"/>
          </p:cNvGraphicFramePr>
          <p:nvPr/>
        </p:nvGraphicFramePr>
        <p:xfrm>
          <a:off x="1042988" y="533400"/>
          <a:ext cx="61499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89" name="Equation" r:id="rId7" imgW="3124080" imgH="1041120" progId="Equation.DSMT4">
                  <p:embed/>
                </p:oleObj>
              </mc:Choice>
              <mc:Fallback>
                <p:oleObj name="Equation" r:id="rId7" imgW="3124080" imgH="1041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33400"/>
                        <a:ext cx="6149975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40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81400" y="3810000"/>
          <a:ext cx="328453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90" name="Equation" r:id="rId9" imgW="1523880" imgH="279360" progId="Equation.DSMT4">
                  <p:embed/>
                </p:oleObj>
              </mc:Choice>
              <mc:Fallback>
                <p:oleObj name="Equation" r:id="rId9" imgW="152388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10000"/>
                        <a:ext cx="3284538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</a:p>
          <a:p>
            <a:endParaRPr lang="en-US" altLang="zh-TW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453009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28800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Glue  T</a:t>
            </a:r>
            <a:r>
              <a:rPr lang="en-US" sz="28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(q</a:t>
            </a:r>
            <a:r>
              <a:rPr lang="en-US" sz="28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and T</a:t>
            </a:r>
            <a:r>
              <a:rPr lang="en-US" sz="28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(q</a:t>
            </a:r>
            <a:r>
              <a:rPr lang="en-US" sz="28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ig_4b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76600"/>
            <a:ext cx="2918460" cy="4169229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572000" y="43434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B2C"/>
                </a:solidFill>
              </a:rPr>
              <a:t>M. </a:t>
            </a:r>
            <a:r>
              <a:rPr lang="en-US" sz="2400" dirty="0" err="1" smtClean="0">
                <a:solidFill>
                  <a:srgbClr val="FFCB2C"/>
                </a:solidFill>
              </a:rPr>
              <a:t>Deka</a:t>
            </a:r>
            <a:r>
              <a:rPr lang="en-US" sz="2400" dirty="0" smtClean="0">
                <a:solidFill>
                  <a:srgbClr val="FFCB2C"/>
                </a:solidFill>
              </a:rPr>
              <a:t> et al., PRD (2015), 1312.4816</a:t>
            </a:r>
          </a:p>
          <a:p>
            <a:endParaRPr lang="en-US" sz="2400" dirty="0">
              <a:solidFill>
                <a:srgbClr val="FFCB2C"/>
              </a:solidFill>
            </a:endParaRPr>
          </a:p>
          <a:p>
            <a:r>
              <a:rPr lang="en-US" sz="2400" dirty="0" smtClean="0">
                <a:solidFill>
                  <a:srgbClr val="FFCB2C"/>
                </a:solidFill>
              </a:rPr>
              <a:t>Quenched 16</a:t>
            </a:r>
            <a:r>
              <a:rPr lang="en-US" sz="2400" baseline="30000" dirty="0" smtClean="0">
                <a:solidFill>
                  <a:srgbClr val="FFCB2C"/>
                </a:solidFill>
              </a:rPr>
              <a:t>3</a:t>
            </a:r>
            <a:r>
              <a:rPr lang="en-US" sz="2400" dirty="0" smtClean="0">
                <a:solidFill>
                  <a:srgbClr val="FFCB2C"/>
                </a:solidFill>
              </a:rPr>
              <a:t> x 24 lattice, β=6.0, </a:t>
            </a:r>
            <a:r>
              <a:rPr lang="en-US" sz="2400" dirty="0" err="1" smtClean="0">
                <a:solidFill>
                  <a:srgbClr val="FFCB2C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FFCB2C"/>
                </a:solidFill>
              </a:rPr>
              <a:t>Π</a:t>
            </a:r>
            <a:r>
              <a:rPr lang="en-US" sz="2400" baseline="-25000" dirty="0" smtClean="0">
                <a:solidFill>
                  <a:srgbClr val="FFCB2C"/>
                </a:solidFill>
              </a:rPr>
              <a:t> </a:t>
            </a:r>
            <a:r>
              <a:rPr lang="en-US" sz="2400" dirty="0" smtClean="0">
                <a:solidFill>
                  <a:srgbClr val="FFCB2C"/>
                </a:solidFill>
              </a:rPr>
              <a:t>≥ 478 MeV, </a:t>
            </a:r>
          </a:p>
          <a:p>
            <a:r>
              <a:rPr lang="en-US" sz="2400" dirty="0" smtClean="0">
                <a:solidFill>
                  <a:srgbClr val="FFCB2C"/>
                </a:solidFill>
              </a:rPr>
              <a:t>500 configurations</a:t>
            </a:r>
            <a:endParaRPr lang="en-US" sz="2400" dirty="0">
              <a:solidFill>
                <a:srgbClr val="FFCB2C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16490"/>
              </p:ext>
            </p:extLst>
          </p:nvPr>
        </p:nvGraphicFramePr>
        <p:xfrm>
          <a:off x="6248400" y="4800600"/>
          <a:ext cx="2819400" cy="38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606" name="Equation" r:id="rId6" imgW="1485900" imgH="203200" progId="Equation.DSMT4">
                  <p:embed/>
                </p:oleObj>
              </mc:Choice>
              <mc:Fallback>
                <p:oleObj name="Equation" r:id="rId6" imgW="1485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8400" y="4800600"/>
                        <a:ext cx="2819400" cy="385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06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805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95925"/>
              </p:ext>
            </p:extLst>
          </p:nvPr>
        </p:nvGraphicFramePr>
        <p:xfrm>
          <a:off x="152400" y="1219201"/>
          <a:ext cx="8839200" cy="5498591"/>
        </p:xfrm>
        <a:graphic>
          <a:graphicData uri="http://schemas.openxmlformats.org/drawingml/2006/table">
            <a:tbl>
              <a:tblPr/>
              <a:tblGrid>
                <a:gridCol w="1057682"/>
                <a:gridCol w="1094471"/>
                <a:gridCol w="1076076"/>
                <a:gridCol w="1614114"/>
                <a:gridCol w="1537252"/>
                <a:gridCol w="1099728"/>
                <a:gridCol w="1359877"/>
              </a:tblGrid>
              <a:tr h="509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CI(u)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CI(d)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CI(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u+d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DI(u/d)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DI(s)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Glue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&lt;x&gt;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0.416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(40)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0.151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(20)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0.567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(45)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0.037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(6)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0.334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(56)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0.283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-.217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(80)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0.061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(22)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-0.002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-.001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(3)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-0.056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(52)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9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2J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0.704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(118)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-.070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(82)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0.629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(51)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0.035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0.022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0.278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(76)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  <a:r>
                        <a:rPr kumimoji="0" lang="en-US" sz="2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-0.30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0.62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-0.12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-0.12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9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L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-0.21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0.23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0.01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0.16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0.14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55" name="Object 27"/>
          <p:cNvGraphicFramePr>
            <a:graphicFrameLocks noChangeAspect="1"/>
          </p:cNvGraphicFramePr>
          <p:nvPr/>
        </p:nvGraphicFramePr>
        <p:xfrm>
          <a:off x="4502150" y="3295650"/>
          <a:ext cx="139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9" name="Equation" r:id="rId3" imgW="139680" imgH="266400" progId="Equation.DSMT4">
                  <p:embed/>
                </p:oleObj>
              </mc:Choice>
              <mc:Fallback>
                <p:oleObj name="Equation" r:id="rId3" imgW="139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95650"/>
                        <a:ext cx="139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2514600" cy="533400"/>
          </a:xfrm>
        </p:spPr>
        <p:txBody>
          <a:bodyPr/>
          <a:lstStyle/>
          <a:p>
            <a:fld id="{C2FAF442-F5F7-4492-99FA-0D194BBF8FA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Renormalized results:   </a:t>
            </a:r>
            <a:r>
              <a:rPr lang="en-US" sz="2800" dirty="0" err="1">
                <a:solidFill>
                  <a:srgbClr val="FFFF00"/>
                </a:solidFill>
                <a:latin typeface="Tahoma" pitchFamily="34" charset="0"/>
              </a:rPr>
              <a:t>Z</a:t>
            </a:r>
            <a:r>
              <a:rPr lang="en-US" sz="2800" b="1" baseline="-25000" dirty="0" err="1">
                <a:solidFill>
                  <a:srgbClr val="FFFF00"/>
                </a:solidFill>
                <a:latin typeface="Tahoma" pitchFamily="34" charset="0"/>
              </a:rPr>
              <a:t>q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 = 1.05, </a:t>
            </a:r>
            <a:r>
              <a:rPr lang="en-US" sz="2800" dirty="0" err="1">
                <a:solidFill>
                  <a:srgbClr val="FFFF00"/>
                </a:solidFill>
                <a:latin typeface="Tahoma" pitchFamily="34" charset="0"/>
              </a:rPr>
              <a:t>Z</a:t>
            </a:r>
            <a:r>
              <a:rPr lang="en-US" sz="2800" b="1" baseline="-25000" dirty="0" err="1">
                <a:solidFill>
                  <a:srgbClr val="FFFF00"/>
                </a:solidFill>
                <a:latin typeface="Tahoma" pitchFamily="34" charset="0"/>
              </a:rPr>
              <a:t>g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 = 1.05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609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CB2C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034722"/>
              </p:ext>
            </p:extLst>
          </p:nvPr>
        </p:nvGraphicFramePr>
        <p:xfrm>
          <a:off x="4191000" y="2667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0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26670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287778"/>
              </p:ext>
            </p:extLst>
          </p:nvPr>
        </p:nvGraphicFramePr>
        <p:xfrm>
          <a:off x="4191000" y="2667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1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26670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03408"/>
              </p:ext>
            </p:extLst>
          </p:nvPr>
        </p:nvGraphicFramePr>
        <p:xfrm>
          <a:off x="6400800" y="609600"/>
          <a:ext cx="1676400" cy="49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2" name="Equation" r:id="rId8" imgW="812800" imgH="241300" progId="Equation.DSMT4">
                  <p:embed/>
                </p:oleObj>
              </mc:Choice>
              <mc:Fallback>
                <p:oleObj name="Equation" r:id="rId8" imgW="812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00800" y="609600"/>
                        <a:ext cx="1676400" cy="49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58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</a:p>
          <a:p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381000" y="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Quark Spin, Orbital Angular Momentum, and </a:t>
            </a:r>
            <a:r>
              <a:rPr lang="en-US" sz="2800" dirty="0" err="1" smtClean="0">
                <a:solidFill>
                  <a:srgbClr val="FFFF00"/>
                </a:solidFill>
              </a:rPr>
              <a:t>Gule</a:t>
            </a:r>
            <a:r>
              <a:rPr lang="en-US" sz="2800" dirty="0" smtClean="0">
                <a:solidFill>
                  <a:srgbClr val="FFFF00"/>
                </a:solidFill>
              </a:rPr>
              <a:t> Angular Momentum (M. </a:t>
            </a:r>
            <a:r>
              <a:rPr lang="en-US" sz="2800" dirty="0" err="1" smtClean="0">
                <a:solidFill>
                  <a:srgbClr val="FFFF00"/>
                </a:solidFill>
              </a:rPr>
              <a:t>Deka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</a:rPr>
              <a:t>et al</a:t>
            </a:r>
            <a:r>
              <a:rPr lang="en-US" sz="2800" dirty="0" smtClean="0">
                <a:solidFill>
                  <a:srgbClr val="FFFF00"/>
                </a:solidFill>
              </a:rPr>
              <a:t>, 1312.4816, PRD)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996831" cy="279953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940558"/>
              </p:ext>
            </p:extLst>
          </p:nvPr>
        </p:nvGraphicFramePr>
        <p:xfrm>
          <a:off x="1219200" y="4648200"/>
          <a:ext cx="438675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53" name="Equation" r:id="rId4" imgW="2019300" imgH="736600" progId="Equation.DSMT4">
                  <p:embed/>
                </p:oleObj>
              </mc:Choice>
              <mc:Fallback>
                <p:oleObj name="Equation" r:id="rId4" imgW="20193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4648200"/>
                        <a:ext cx="4386755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1066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B2C"/>
                </a:solidFill>
              </a:rPr>
              <a:t>p</a:t>
            </a:r>
            <a:r>
              <a:rPr lang="en-US" sz="2000" dirty="0" smtClean="0">
                <a:solidFill>
                  <a:srgbClr val="FFCB2C"/>
                </a:solidFill>
              </a:rPr>
              <a:t>izza </a:t>
            </a:r>
            <a:r>
              <a:rPr lang="en-US" sz="2000" dirty="0" err="1" smtClean="0">
                <a:solidFill>
                  <a:srgbClr val="FFCB2C"/>
                </a:solidFill>
              </a:rPr>
              <a:t>cinque</a:t>
            </a:r>
            <a:r>
              <a:rPr lang="en-US" sz="2000" dirty="0" smtClean="0">
                <a:solidFill>
                  <a:srgbClr val="FFCB2C"/>
                </a:solidFill>
              </a:rPr>
              <a:t> </a:t>
            </a:r>
            <a:r>
              <a:rPr lang="en-US" sz="2000" dirty="0" err="1" smtClean="0">
                <a:solidFill>
                  <a:srgbClr val="FFCB2C"/>
                </a:solidFill>
              </a:rPr>
              <a:t>stagioni</a:t>
            </a:r>
            <a:endParaRPr lang="en-US" sz="2000" dirty="0">
              <a:solidFill>
                <a:srgbClr val="FFCB2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492498"/>
            <a:ext cx="2222500" cy="2365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8193" y="6527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6370118"/>
            <a:ext cx="518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These are quenched results so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far.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5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4138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Chiral effective theory of baryons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altLang="zh-TW" dirty="0" smtClean="0"/>
              <a:t>                                                   #</a:t>
            </a:r>
            <a:endParaRPr lang="en-US" altLang="zh-TW" dirty="0"/>
          </a:p>
        </p:txBody>
      </p:sp>
      <p:pic>
        <p:nvPicPr>
          <p:cNvPr id="4" name="Picture 3" descr="2sca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1219200"/>
            <a:ext cx="3069465" cy="2971800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76661"/>
              </p:ext>
            </p:extLst>
          </p:nvPr>
        </p:nvGraphicFramePr>
        <p:xfrm>
          <a:off x="7010400" y="4483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91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0400" y="4483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78983"/>
              </p:ext>
            </p:extLst>
          </p:nvPr>
        </p:nvGraphicFramePr>
        <p:xfrm>
          <a:off x="990600" y="4648200"/>
          <a:ext cx="34290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92" name="Equation" r:id="rId6" imgW="1828800" imgH="241300" progId="Equation.DSMT4">
                  <p:embed/>
                </p:oleObj>
              </mc:Choice>
              <mc:Fallback>
                <p:oleObj name="Equation" r:id="rId6" imgW="1828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4648200"/>
                        <a:ext cx="3429000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215399"/>
              </p:ext>
            </p:extLst>
          </p:nvPr>
        </p:nvGraphicFramePr>
        <p:xfrm>
          <a:off x="685800" y="5334000"/>
          <a:ext cx="427482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93" name="Equation" r:id="rId8" imgW="2590800" imgH="508000" progId="Equation.DSMT4">
                  <p:embed/>
                </p:oleObj>
              </mc:Choice>
              <mc:Fallback>
                <p:oleObj name="Equation" r:id="rId8" imgW="25908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5800" y="5334000"/>
                        <a:ext cx="427482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5400" y="5334000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Little bag model (Brown, Rho)</a:t>
            </a:r>
          </a:p>
          <a:p>
            <a:r>
              <a:rPr lang="en-US" sz="1400" dirty="0" smtClean="0"/>
              <a:t>Clouding bag model (Thomas, </a:t>
            </a:r>
            <a:r>
              <a:rPr lang="en-US" sz="1400" dirty="0" err="1" smtClean="0"/>
              <a:t>Theberge</a:t>
            </a:r>
            <a:r>
              <a:rPr lang="en-US" sz="1400" dirty="0" smtClean="0"/>
              <a:t>, Miller)</a:t>
            </a:r>
          </a:p>
          <a:p>
            <a:r>
              <a:rPr lang="en-US" sz="1400" dirty="0" smtClean="0"/>
              <a:t>Chiral quark-</a:t>
            </a:r>
            <a:r>
              <a:rPr lang="en-US" sz="1400" dirty="0" err="1" smtClean="0"/>
              <a:t>soliton</a:t>
            </a:r>
            <a:r>
              <a:rPr lang="en-US" sz="1400" dirty="0" smtClean="0"/>
              <a:t> model (Wakamatsu)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16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Orbital Angular Momentum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altLang="zh-TW" smtClean="0"/>
              <a:t>                                                   #</a:t>
            </a:r>
            <a:endParaRPr lang="en-US" altLang="zh-TW" dirty="0"/>
          </a:p>
        </p:txBody>
      </p:sp>
      <p:pic>
        <p:nvPicPr>
          <p:cNvPr id="4" name="Picture 3" descr="Erice-Sicily-Photos-640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556163" cy="2371961"/>
          </a:xfrm>
          <a:prstGeom prst="rect">
            <a:avLst/>
          </a:prstGeom>
        </p:spPr>
      </p:pic>
      <p:pic>
        <p:nvPicPr>
          <p:cNvPr id="5" name="Picture 4" descr="hedgeho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199"/>
            <a:ext cx="3581400" cy="2383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5105400"/>
            <a:ext cx="172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Trinacria</a:t>
            </a:r>
            <a:r>
              <a:rPr lang="en-US" dirty="0" smtClean="0"/>
              <a:t>, </a:t>
            </a:r>
            <a:r>
              <a:rPr lang="en-US" dirty="0" err="1" smtClean="0"/>
              <a:t>Erice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105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skyrmion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136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0033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Quark Spin </a:t>
            </a:r>
            <a:r>
              <a:rPr lang="en-US" sz="3200" dirty="0" smtClean="0">
                <a:solidFill>
                  <a:srgbClr val="FFFF00"/>
                </a:solidFill>
              </a:rPr>
              <a:t>Calculation with Axial-vector current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r>
              <a:rPr lang="en-US" sz="2800" dirty="0" smtClean="0"/>
              <a:t>Recent calculation of strange quark spin with dynamical fermions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CB2C"/>
                </a:solidFill>
              </a:rPr>
              <a:t>R. </a:t>
            </a:r>
            <a:r>
              <a:rPr lang="en-US" sz="2400" dirty="0" err="1" smtClean="0">
                <a:solidFill>
                  <a:srgbClr val="FFCB2C"/>
                </a:solidFill>
              </a:rPr>
              <a:t>Babich</a:t>
            </a:r>
            <a:r>
              <a:rPr lang="en-US" sz="2400" dirty="0" smtClean="0">
                <a:solidFill>
                  <a:srgbClr val="FFCB2C"/>
                </a:solidFill>
              </a:rPr>
              <a:t> et al. (1012.0562)</a:t>
            </a:r>
          </a:p>
          <a:p>
            <a:pPr marL="457200" lvl="1" indent="0">
              <a:buClr>
                <a:srgbClr val="FF3300"/>
              </a:buClr>
              <a:buNone/>
            </a:pPr>
            <a:r>
              <a:rPr lang="en-US" sz="2400" dirty="0" smtClean="0"/>
              <a:t>     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CB2C"/>
                </a:solidFill>
              </a:rPr>
              <a:t>QCDSF (G. Bali et al. 1206.4205) gives 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endParaRPr lang="en-US" sz="2400" dirty="0" smtClean="0">
              <a:solidFill>
                <a:schemeClr val="accent3"/>
              </a:solidFill>
            </a:endParaRP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CB2C"/>
                </a:solidFill>
              </a:rPr>
              <a:t>M. </a:t>
            </a:r>
            <a:r>
              <a:rPr lang="en-US" sz="2400" dirty="0" err="1" smtClean="0">
                <a:solidFill>
                  <a:srgbClr val="FFCB2C"/>
                </a:solidFill>
              </a:rPr>
              <a:t>Engelhardt</a:t>
            </a:r>
            <a:r>
              <a:rPr lang="en-US" sz="2400" dirty="0" smtClean="0">
                <a:solidFill>
                  <a:srgbClr val="FFCB2C"/>
                </a:solidFill>
              </a:rPr>
              <a:t> (1210.0025)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                  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smtClean="0">
                <a:solidFill>
                  <a:srgbClr val="FFCB2C"/>
                </a:solidFill>
              </a:rPr>
              <a:t>C. </a:t>
            </a:r>
            <a:r>
              <a:rPr lang="en-US" sz="2400" dirty="0" err="1" smtClean="0">
                <a:solidFill>
                  <a:srgbClr val="FFCB2C"/>
                </a:solidFill>
              </a:rPr>
              <a:t>Alexandrou</a:t>
            </a:r>
            <a:r>
              <a:rPr lang="en-US" sz="2400" dirty="0" smtClean="0">
                <a:solidFill>
                  <a:srgbClr val="FFCB2C"/>
                </a:solidFill>
              </a:rPr>
              <a:t> et al. (arXiv:1310.6339)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endParaRPr lang="en-US" sz="2400" dirty="0">
              <a:solidFill>
                <a:srgbClr val="FFCB2C"/>
              </a:solidFill>
            </a:endParaRP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CB2C"/>
                </a:solidFill>
              </a:rPr>
              <a:t>A.J. Chambers et al. (arXiv:1508.06856)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FFCB2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90888"/>
              </p:ext>
            </p:extLst>
          </p:nvPr>
        </p:nvGraphicFramePr>
        <p:xfrm>
          <a:off x="2362200" y="2362200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72" name="Equation" r:id="rId3" imgW="1015920" imgH="203040" progId="Equation.DSMT4">
                  <p:embed/>
                </p:oleObj>
              </mc:Choice>
              <mc:Fallback>
                <p:oleObj name="Equation" r:id="rId3" imgW="1015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2362200"/>
                        <a:ext cx="2286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575824"/>
              </p:ext>
            </p:extLst>
          </p:nvPr>
        </p:nvGraphicFramePr>
        <p:xfrm>
          <a:off x="2362200" y="5105400"/>
          <a:ext cx="251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73" name="Equation" r:id="rId5" imgW="1117440" imgH="203040" progId="Equation.DSMT4">
                  <p:embed/>
                </p:oleObj>
              </mc:Choice>
              <mc:Fallback>
                <p:oleObj name="Equation" r:id="rId5" imgW="1117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5105400"/>
                        <a:ext cx="2514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961158"/>
              </p:ext>
            </p:extLst>
          </p:nvPr>
        </p:nvGraphicFramePr>
        <p:xfrm>
          <a:off x="2362200" y="3276600"/>
          <a:ext cx="2714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74" name="Equation" r:id="rId7" imgW="1206360" imgH="203040" progId="Equation.3">
                  <p:embed/>
                </p:oleObj>
              </mc:Choice>
              <mc:Fallback>
                <p:oleObj name="Equation" r:id="rId7" imgW="12063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2200" y="3276600"/>
                        <a:ext cx="27146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97656"/>
              </p:ext>
            </p:extLst>
          </p:nvPr>
        </p:nvGraphicFramePr>
        <p:xfrm>
          <a:off x="2362200" y="4191000"/>
          <a:ext cx="236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75" name="Equation" r:id="rId9" imgW="1016000" imgH="203200" progId="Equation.DSMT4">
                  <p:embed/>
                </p:oleObj>
              </mc:Choice>
              <mc:Fallback>
                <p:oleObj name="Equation" r:id="rId9" imgW="1016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62200" y="4191000"/>
                        <a:ext cx="2362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379284"/>
              </p:ext>
            </p:extLst>
          </p:nvPr>
        </p:nvGraphicFramePr>
        <p:xfrm>
          <a:off x="2438400" y="5943600"/>
          <a:ext cx="2143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76" name="Equation" r:id="rId11" imgW="952500" imgH="203200" progId="Equation.DSMT4">
                  <p:embed/>
                </p:oleObj>
              </mc:Choice>
              <mc:Fallback>
                <p:oleObj name="Equation" r:id="rId11" imgW="952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38400" y="5943600"/>
                        <a:ext cx="21431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7400" y="1600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Leader et al., 1410.1657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807351"/>
              </p:ext>
            </p:extLst>
          </p:nvPr>
        </p:nvGraphicFramePr>
        <p:xfrm>
          <a:off x="6019800" y="2057400"/>
          <a:ext cx="2314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77" name="Equation" r:id="rId13" imgW="1028700" imgH="203200" progId="Equation.DSMT4">
                  <p:embed/>
                </p:oleObj>
              </mc:Choice>
              <mc:Fallback>
                <p:oleObj name="Equation" r:id="rId13" imgW="1028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19800" y="2057400"/>
                        <a:ext cx="23145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30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3843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Quark Spin from Anomalous Ward Identify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5638800"/>
          </a:xfrm>
        </p:spPr>
        <p:txBody>
          <a:bodyPr/>
          <a:lstStyle/>
          <a:p>
            <a:r>
              <a:rPr lang="en-US" dirty="0" smtClean="0"/>
              <a:t>Calculation of the axial-vector in the DI is not sufficient.</a:t>
            </a:r>
          </a:p>
          <a:p>
            <a:r>
              <a:rPr lang="en-US" dirty="0" smtClean="0"/>
              <a:t>AWI needs to be satisfied.</a:t>
            </a:r>
          </a:p>
          <a:p>
            <a:endParaRPr lang="en-US" dirty="0" smtClean="0"/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endParaRPr lang="en-US" dirty="0" smtClean="0"/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Overlap fermion --&gt; </a:t>
            </a:r>
            <a:r>
              <a:rPr lang="en-US" dirty="0" err="1" smtClean="0"/>
              <a:t>mP</a:t>
            </a:r>
            <a:r>
              <a:rPr lang="en-US" dirty="0" smtClean="0"/>
              <a:t> is RGI 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m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dirty="0" smtClean="0"/>
              <a:t>=1)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Overlap operator for                          has no multiplicative renormalization.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P is totally dominated by small </a:t>
            </a:r>
            <a:r>
              <a:rPr lang="en-US" dirty="0" err="1" smtClean="0"/>
              <a:t>eigenmodes</a:t>
            </a:r>
            <a:r>
              <a:rPr lang="en-US" dirty="0" smtClean="0"/>
              <a:t>.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q(x) from overlap is exponentially local and captures the high modes from A</a:t>
            </a:r>
            <a:r>
              <a:rPr lang="en-US" baseline="-25000" dirty="0" smtClean="0"/>
              <a:t>μ</a:t>
            </a:r>
            <a:r>
              <a:rPr lang="en-US" baseline="30000" dirty="0" smtClean="0"/>
              <a:t>0</a:t>
            </a:r>
            <a:r>
              <a:rPr lang="en-US" dirty="0" smtClean="0"/>
              <a:t>.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Direct check the origin of `proton spin crisis'.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199231"/>
              </p:ext>
            </p:extLst>
          </p:nvPr>
        </p:nvGraphicFramePr>
        <p:xfrm>
          <a:off x="5867400" y="1676400"/>
          <a:ext cx="27606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44" name="Equation" r:id="rId3" imgW="1701800" imgH="406400" progId="Equation.DSMT4">
                  <p:embed/>
                </p:oleObj>
              </mc:Choice>
              <mc:Fallback>
                <p:oleObj name="Equation" r:id="rId3" imgW="17018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1676400"/>
                        <a:ext cx="2760662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665001"/>
              </p:ext>
            </p:extLst>
          </p:nvPr>
        </p:nvGraphicFramePr>
        <p:xfrm>
          <a:off x="4648200" y="4038600"/>
          <a:ext cx="2590800" cy="38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45" name="Equation" r:id="rId5" imgW="1638300" imgH="203200" progId="Equation.DSMT4">
                  <p:embed/>
                </p:oleObj>
              </mc:Choice>
              <mc:Fallback>
                <p:oleObj name="Equation" r:id="rId5" imgW="1638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8200" y="4038600"/>
                        <a:ext cx="2590800" cy="385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229200"/>
              </p:ext>
            </p:extLst>
          </p:nvPr>
        </p:nvGraphicFramePr>
        <p:xfrm>
          <a:off x="990600" y="2438400"/>
          <a:ext cx="697745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46" name="Equation" r:id="rId7" imgW="3911600" imgH="469900" progId="Equation.DSMT4">
                  <p:embed/>
                </p:oleObj>
              </mc:Choice>
              <mc:Fallback>
                <p:oleObj name="Equation" r:id="rId7" imgW="3911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2438400"/>
                        <a:ext cx="6977456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33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3843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Where does the spin of the proton come from?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8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52400" y="4267200"/>
            <a:ext cx="3810000" cy="523220"/>
          </a:xfrm>
          <a:prstGeom prst="rect">
            <a:avLst/>
          </a:prstGeom>
          <a:noFill/>
          <a:ln w="28575" algn="ctr">
            <a:solidFill>
              <a:srgbClr val="00C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24^3 </a:t>
            </a:r>
            <a:r>
              <a:rPr lang="en-US" sz="2800" dirty="0"/>
              <a:t>x </a:t>
            </a:r>
            <a:r>
              <a:rPr lang="en-US" sz="2800" dirty="0" smtClean="0"/>
              <a:t>64, </a:t>
            </a:r>
            <a:r>
              <a:rPr lang="en-US" sz="2800" dirty="0"/>
              <a:t>a =</a:t>
            </a:r>
            <a:r>
              <a:rPr lang="en-US" sz="2800" dirty="0" smtClean="0"/>
              <a:t>0.115 </a:t>
            </a:r>
            <a:r>
              <a:rPr lang="en-US" sz="2800" dirty="0"/>
              <a:t>fm </a:t>
            </a:r>
            <a:r>
              <a:rPr lang="en-US" sz="2800" dirty="0" smtClean="0"/>
              <a:t>  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801797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32766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/>
              <a:t>La ~ </a:t>
            </a:r>
            <a:r>
              <a:rPr lang="en-US" sz="2800" dirty="0" smtClean="0"/>
              <a:t>2.8 </a:t>
            </a:r>
            <a:r>
              <a:rPr lang="en-US" sz="2800" dirty="0"/>
              <a:t>fm            m</a:t>
            </a:r>
            <a:r>
              <a:rPr lang="el-GR" sz="28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</a:t>
            </a:r>
            <a:r>
              <a:rPr lang="en-US" sz="2800" dirty="0"/>
              <a:t> ~ </a:t>
            </a:r>
            <a:r>
              <a:rPr lang="en-US" sz="2800" dirty="0" smtClean="0"/>
              <a:t>330 </a:t>
            </a:r>
            <a:r>
              <a:rPr lang="en-US" sz="2800" dirty="0" err="1"/>
              <a:t>MeV</a:t>
            </a:r>
            <a:endParaRPr lang="en-US" sz="2800" dirty="0"/>
          </a:p>
        </p:txBody>
      </p:sp>
      <p:sp>
        <p:nvSpPr>
          <p:cNvPr id="801798" name="Rectangle 6"/>
          <p:cNvSpPr>
            <a:spLocks noChangeArrowheads="1"/>
          </p:cNvSpPr>
          <p:nvPr/>
        </p:nvSpPr>
        <p:spPr bwMode="auto">
          <a:xfrm>
            <a:off x="457200" y="1143000"/>
            <a:ext cx="3200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/>
              <a:t>La ~ </a:t>
            </a:r>
            <a:r>
              <a:rPr lang="en-US" sz="2800" dirty="0" smtClean="0"/>
              <a:t>4.5 </a:t>
            </a:r>
            <a:r>
              <a:rPr lang="en-US" sz="2800" dirty="0"/>
              <a:t>fm               m</a:t>
            </a:r>
            <a:r>
              <a:rPr lang="el-GR" sz="28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</a:t>
            </a:r>
            <a:r>
              <a:rPr lang="en-US" sz="2800" b="1" baseline="-25000" dirty="0"/>
              <a:t> </a:t>
            </a:r>
            <a:r>
              <a:rPr lang="en-US" sz="2800" dirty="0"/>
              <a:t>~ </a:t>
            </a:r>
            <a:r>
              <a:rPr lang="en-US" sz="2800" dirty="0" smtClean="0"/>
              <a:t>170 </a:t>
            </a:r>
            <a:r>
              <a:rPr lang="en-US" sz="2800" dirty="0"/>
              <a:t>MeV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4876800" y="6172200"/>
            <a:ext cx="4114800" cy="523220"/>
          </a:xfrm>
          <a:prstGeom prst="rect">
            <a:avLst/>
          </a:prstGeom>
          <a:noFill/>
          <a:ln w="28575" algn="ctr">
            <a:solidFill>
              <a:srgbClr val="00C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/>
              <a:t>64^3 </a:t>
            </a:r>
            <a:r>
              <a:rPr lang="en-US" sz="2800" dirty="0"/>
              <a:t>x </a:t>
            </a:r>
            <a:r>
              <a:rPr lang="en-US" sz="2800" dirty="0" smtClean="0"/>
              <a:t>128, </a:t>
            </a:r>
            <a:r>
              <a:rPr lang="en-US" sz="2800" dirty="0"/>
              <a:t>a =</a:t>
            </a:r>
            <a:r>
              <a:rPr lang="en-US" sz="2800" dirty="0" smtClean="0"/>
              <a:t>0.085 </a:t>
            </a:r>
            <a:r>
              <a:rPr lang="en-US" sz="2800" dirty="0"/>
              <a:t>fm </a:t>
            </a: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152400" y="2286000"/>
            <a:ext cx="3886200" cy="52322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32^3 x 64, a =</a:t>
            </a:r>
            <a:r>
              <a:rPr lang="en-US" sz="2800" dirty="0" smtClean="0"/>
              <a:t>0.137 </a:t>
            </a:r>
            <a:r>
              <a:rPr lang="en-US" sz="2800" dirty="0"/>
              <a:t>fm </a:t>
            </a:r>
          </a:p>
        </p:txBody>
      </p:sp>
      <p:sp>
        <p:nvSpPr>
          <p:cNvPr id="801803" name="AutoShape 11"/>
          <p:cNvSpPr>
            <a:spLocks noChangeArrowheads="1"/>
          </p:cNvSpPr>
          <p:nvPr/>
        </p:nvSpPr>
        <p:spPr bwMode="auto">
          <a:xfrm>
            <a:off x="4495800" y="1905000"/>
            <a:ext cx="228600" cy="987552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1804" name="AutoShape 12"/>
          <p:cNvSpPr>
            <a:spLocks noChangeArrowheads="1"/>
          </p:cNvSpPr>
          <p:nvPr/>
        </p:nvSpPr>
        <p:spPr bwMode="auto">
          <a:xfrm>
            <a:off x="4419600" y="34290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>
            <a:spAutoFit/>
            <a:scene3d>
              <a:camera prst="orthographicFront">
                <a:rot lat="0" lon="0" rev="21299999"/>
              </a:camera>
              <a:lightRig rig="threePt" dir="t"/>
            </a:scene3d>
          </a:bodyPr>
          <a:lstStyle/>
          <a:p>
            <a:endParaRPr lang="en-US"/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1143000" y="228600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2+1 flavor DWF configurations (RBC-UKQCD)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105400"/>
            <a:ext cx="266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/>
              <a:t>La ~ 2.7 fm   m</a:t>
            </a:r>
            <a:r>
              <a:rPr lang="el-GR" sz="28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</a:t>
            </a:r>
            <a:r>
              <a:rPr lang="en-US" sz="2800" dirty="0" smtClean="0"/>
              <a:t> ~ 295 MeV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2209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O</a:t>
            </a:r>
            <a:r>
              <a:rPr lang="en-US" sz="2400" dirty="0" smtClean="0">
                <a:solidFill>
                  <a:srgbClr val="FFFF00"/>
                </a:solidFill>
              </a:rPr>
              <a:t>(a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) extrapolation)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172200" y="167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419600" y="5486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>
            <a:spAutoFit/>
            <a:scene3d>
              <a:camera prst="orthographicFront">
                <a:rot lat="0" lon="0" rev="21299999"/>
              </a:camera>
              <a:lightRig rig="threePt" dir="t"/>
            </a:scene3d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10200" y="3124200"/>
            <a:ext cx="32766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/>
              <a:t>La ~ </a:t>
            </a:r>
            <a:r>
              <a:rPr lang="en-US" sz="2800" dirty="0" smtClean="0"/>
              <a:t>5.5 </a:t>
            </a:r>
            <a:r>
              <a:rPr lang="en-US" sz="2800" dirty="0"/>
              <a:t>fm            m</a:t>
            </a:r>
            <a:r>
              <a:rPr lang="el-GR" sz="28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</a:t>
            </a:r>
            <a:r>
              <a:rPr lang="en-US" sz="2800" dirty="0"/>
              <a:t> ~ </a:t>
            </a:r>
            <a:r>
              <a:rPr lang="en-US" sz="2800" dirty="0" smtClean="0"/>
              <a:t>140 </a:t>
            </a:r>
            <a:r>
              <a:rPr lang="en-US" sz="2800" dirty="0"/>
              <a:t>MeV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876800" y="4267200"/>
            <a:ext cx="4038600" cy="523220"/>
          </a:xfrm>
          <a:prstGeom prst="rect">
            <a:avLst/>
          </a:prstGeom>
          <a:noFill/>
          <a:ln w="28575" algn="ctr">
            <a:solidFill>
              <a:srgbClr val="00C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48^3 </a:t>
            </a:r>
            <a:r>
              <a:rPr lang="en-US" sz="2800" dirty="0"/>
              <a:t>x </a:t>
            </a:r>
            <a:r>
              <a:rPr lang="en-US" sz="2800" dirty="0" smtClean="0"/>
              <a:t>96, </a:t>
            </a:r>
            <a:r>
              <a:rPr lang="en-US" sz="2800" dirty="0"/>
              <a:t>a =</a:t>
            </a:r>
            <a:r>
              <a:rPr lang="en-US" sz="2800" dirty="0" smtClean="0"/>
              <a:t>0.115 </a:t>
            </a:r>
            <a:r>
              <a:rPr lang="en-US" sz="2800" dirty="0"/>
              <a:t>fm </a:t>
            </a:r>
            <a:r>
              <a:rPr lang="en-US" sz="2800" dirty="0" smtClean="0"/>
              <a:t>  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5410200" y="5105400"/>
            <a:ext cx="266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/>
              <a:t>La ~ 5.5 fm   m</a:t>
            </a:r>
            <a:r>
              <a:rPr lang="el-GR" sz="28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</a:t>
            </a:r>
            <a:r>
              <a:rPr lang="en-US" sz="2800" dirty="0" smtClean="0"/>
              <a:t> ~ 140 MeV</a:t>
            </a:r>
            <a:endParaRPr lang="en-US" sz="2800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28600" y="6172200"/>
            <a:ext cx="3886200" cy="523220"/>
          </a:xfrm>
          <a:prstGeom prst="rect">
            <a:avLst/>
          </a:prstGeom>
          <a:noFill/>
          <a:ln w="28575" algn="ctr">
            <a:solidFill>
              <a:srgbClr val="00C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32^3 </a:t>
            </a:r>
            <a:r>
              <a:rPr lang="en-US" sz="2800" dirty="0"/>
              <a:t>x </a:t>
            </a:r>
            <a:r>
              <a:rPr lang="en-US" sz="2800" dirty="0" smtClean="0"/>
              <a:t>64, </a:t>
            </a:r>
            <a:r>
              <a:rPr lang="en-US" sz="2800" dirty="0"/>
              <a:t>a =</a:t>
            </a:r>
            <a:r>
              <a:rPr lang="en-US" sz="2800" dirty="0" smtClean="0"/>
              <a:t>0.085 </a:t>
            </a:r>
            <a:r>
              <a:rPr lang="en-US" sz="2800" dirty="0"/>
              <a:t>fm </a:t>
            </a:r>
          </a:p>
        </p:txBody>
      </p:sp>
    </p:spTree>
    <p:extLst>
      <p:ext uri="{BB962C8B-B14F-4D97-AF65-F5344CB8AC3E}">
        <p14:creationId xmlns:p14="http://schemas.microsoft.com/office/powerpoint/2010/main" val="287984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248400"/>
            <a:ext cx="457200" cy="533400"/>
          </a:xfrm>
        </p:spPr>
        <p:txBody>
          <a:bodyPr/>
          <a:lstStyle/>
          <a:p>
            <a:r>
              <a:rPr lang="en-US" dirty="0" smtClean="0"/>
              <a:t>                                               </a:t>
            </a:r>
            <a:fld id="{42081ECF-4805-4BF6-BE4C-655E862E56C5}" type="slidenum">
              <a:rPr lang="en-US" smtClean="0"/>
              <a:pPr/>
              <a:t>21</a:t>
            </a:fld>
            <a:endParaRPr lang="en-US" dirty="0" smtClean="0"/>
          </a:p>
          <a:p>
            <a:endParaRPr lang="en-US" altLang="zh-TW" dirty="0"/>
          </a:p>
        </p:txBody>
      </p:sp>
      <p:pic>
        <p:nvPicPr>
          <p:cNvPr id="3" name="Picture 2" descr="0.01600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4876800" cy="341376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 descr="Fina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95800"/>
            <a:ext cx="2235200" cy="1599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09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Connected Insertion from Ward Identity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Y. Yang, M. Gong </a:t>
            </a:r>
            <a:r>
              <a:rPr lang="en-US" i="1" dirty="0" smtClean="0"/>
              <a:t>et al</a:t>
            </a:r>
            <a:endParaRPr lang="en-US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995213"/>
              </p:ext>
            </p:extLst>
          </p:nvPr>
        </p:nvGraphicFramePr>
        <p:xfrm>
          <a:off x="6063521" y="3657600"/>
          <a:ext cx="311467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25" name="Equation" r:id="rId5" imgW="1384300" imgH="203200" progId="Equation.DSMT4">
                  <p:embed/>
                </p:oleObj>
              </mc:Choice>
              <mc:Fallback>
                <p:oleObj name="Equation" r:id="rId5" imgW="1384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3521" y="3657600"/>
                        <a:ext cx="311467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45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page </a:t>
            </a:r>
            <a:fld id="{42081ECF-4805-4BF6-BE4C-655E862E56C5}" type="slidenum">
              <a:rPr lang="en-US" smtClean="0"/>
              <a:pPr/>
              <a:t>22</a:t>
            </a:fld>
            <a:endParaRPr lang="en-US" smtClean="0"/>
          </a:p>
          <a:p>
            <a:endParaRPr lang="en-US" altLang="zh-TW" dirty="0"/>
          </a:p>
        </p:txBody>
      </p:sp>
      <p:pic>
        <p:nvPicPr>
          <p:cNvPr id="3" name="Picture 2" descr="behavior_ch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4789714" cy="3352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/>
          <p:cNvSpPr txBox="1"/>
          <p:nvPr/>
        </p:nvSpPr>
        <p:spPr>
          <a:xfrm>
            <a:off x="838200" y="533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Disconnected Insertion for the Charm Quark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562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9FFCC"/>
              </a:buClr>
              <a:buSzPct val="120000"/>
              <a:buFont typeface="Arial"/>
              <a:buChar char="•"/>
            </a:pPr>
            <a:r>
              <a:rPr lang="en-US" sz="2000" dirty="0" smtClean="0">
                <a:solidFill>
                  <a:srgbClr val="FFCB2C"/>
                </a:solidFill>
              </a:rPr>
              <a:t>Topological term is large and negative</a:t>
            </a:r>
          </a:p>
          <a:p>
            <a:pPr marL="285750" indent="-285750">
              <a:buClr>
                <a:srgbClr val="99FFCC"/>
              </a:buClr>
              <a:buSzPct val="120000"/>
              <a:buFont typeface="Arial"/>
              <a:buChar char="•"/>
            </a:pPr>
            <a:r>
              <a:rPr lang="en-US" sz="2000" dirty="0" err="1" smtClean="0">
                <a:solidFill>
                  <a:srgbClr val="FFCB2C"/>
                </a:solidFill>
              </a:rPr>
              <a:t>Pseudoscalar</a:t>
            </a:r>
            <a:r>
              <a:rPr lang="en-US" sz="2000" dirty="0" smtClean="0">
                <a:solidFill>
                  <a:srgbClr val="FFCB2C"/>
                </a:solidFill>
              </a:rPr>
              <a:t> term and the topological term cancel</a:t>
            </a:r>
            <a:endParaRPr lang="en-US" sz="2000" dirty="0">
              <a:solidFill>
                <a:srgbClr val="FFCB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9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page </a:t>
            </a:r>
            <a:fld id="{42081ECF-4805-4BF6-BE4C-655E862E56C5}" type="slidenum">
              <a:rPr lang="en-US" smtClean="0"/>
              <a:pPr/>
              <a:t>23</a:t>
            </a:fld>
            <a:endParaRPr lang="en-US" dirty="0" smtClean="0"/>
          </a:p>
          <a:p>
            <a:endParaRPr lang="en-US" altLang="zh-TW" dirty="0"/>
          </a:p>
        </p:txBody>
      </p:sp>
      <p:pic>
        <p:nvPicPr>
          <p:cNvPr id="3" name="Picture 2" descr="behavior_st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572000" cy="3200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 descr="behavior_u_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79" y="1371600"/>
            <a:ext cx="4572000" cy="32004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" name="Rectangle 4"/>
          <p:cNvSpPr/>
          <p:nvPr/>
        </p:nvSpPr>
        <p:spPr>
          <a:xfrm>
            <a:off x="990600" y="3048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Disconnected Insertion for the </a:t>
            </a:r>
            <a:r>
              <a:rPr lang="en-US" sz="2400" dirty="0" smtClean="0">
                <a:solidFill>
                  <a:srgbClr val="FFFF00"/>
                </a:solidFill>
              </a:rPr>
              <a:t>Strange and u/d Quarks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105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CC"/>
                </a:solidFill>
              </a:rPr>
              <a:t>Strange</a:t>
            </a:r>
            <a:endParaRPr lang="en-US" sz="2400" dirty="0">
              <a:solidFill>
                <a:srgbClr val="CCFF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5181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CC"/>
                </a:solidFill>
              </a:rPr>
              <a:t>u/d (DI)</a:t>
            </a:r>
            <a:endParaRPr lang="en-US" sz="24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0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2100"/>
            <a:ext cx="8763000" cy="13843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Anomalous Ward Identity in nucleon at finite q</a:t>
            </a:r>
            <a:r>
              <a:rPr lang="en-US" sz="3200" baseline="30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76C2-61C4-4B0A-902D-2E6432BCAC9C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689428"/>
              </p:ext>
            </p:extLst>
          </p:nvPr>
        </p:nvGraphicFramePr>
        <p:xfrm>
          <a:off x="533400" y="2362200"/>
          <a:ext cx="804672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84" name="Equation" r:id="rId3" imgW="3352800" imgH="254000" progId="Equation.DSMT4">
                  <p:embed/>
                </p:oleObj>
              </mc:Choice>
              <mc:Fallback>
                <p:oleObj name="Equation" r:id="rId3" imgW="33528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362200"/>
                        <a:ext cx="804672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3581400"/>
            <a:ext cx="6705600" cy="269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300"/>
              </a:buCl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Calculate </a:t>
            </a:r>
            <a:r>
              <a:rPr lang="en-US" sz="2000" dirty="0" err="1" smtClean="0">
                <a:latin typeface="Times New Roman"/>
                <a:cs typeface="Times New Roman"/>
              </a:rPr>
              <a:t>g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(q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), </a:t>
            </a:r>
            <a:r>
              <a:rPr lang="en-US" sz="2000" dirty="0" err="1" smtClean="0">
                <a:latin typeface="Times New Roman"/>
                <a:cs typeface="Times New Roman"/>
              </a:rPr>
              <a:t>h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(q</a:t>
            </a:r>
            <a:r>
              <a:rPr lang="en-US" sz="2000" baseline="30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), </a:t>
            </a:r>
            <a:r>
              <a:rPr lang="en-US" sz="2000" dirty="0" err="1" smtClean="0">
                <a:latin typeface="Times New Roman"/>
                <a:cs typeface="Times New Roman"/>
              </a:rPr>
              <a:t>g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cs typeface="Times New Roman"/>
              </a:rPr>
              <a:t>q</a:t>
            </a:r>
            <a:r>
              <a:rPr lang="en-US" sz="2000" baseline="30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), </a:t>
            </a:r>
            <a:r>
              <a:rPr lang="en-US" sz="2000" dirty="0" err="1" smtClean="0">
                <a:latin typeface="Times New Roman"/>
                <a:cs typeface="Times New Roman"/>
              </a:rPr>
              <a:t>g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G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cs typeface="Times New Roman"/>
              </a:rPr>
              <a:t>q</a:t>
            </a:r>
            <a:r>
              <a:rPr lang="en-US" sz="2000" baseline="30000" dirty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for q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 from 0.2 to 1.1 GeV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 and fit Z</a:t>
            </a:r>
            <a:r>
              <a:rPr lang="en-US" sz="2000" baseline="-25000" dirty="0" smtClean="0"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dirty="0" err="1" smtClean="0">
                <a:latin typeface="Times New Roman"/>
                <a:cs typeface="Times New Roman"/>
              </a:rPr>
              <a:t>Z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hA</a:t>
            </a:r>
            <a:r>
              <a:rPr lang="en-US" sz="2000" baseline="-25000" dirty="0" smtClean="0">
                <a:latin typeface="Times New Roman"/>
                <a:cs typeface="Times New Roman"/>
              </a:rPr>
              <a:t>. </a:t>
            </a:r>
            <a:r>
              <a:rPr lang="en-US" sz="2000" dirty="0" smtClean="0">
                <a:latin typeface="Times New Roman"/>
                <a:cs typeface="Times New Roman"/>
              </a:rPr>
              <a:t>for the local axial-vector operator</a:t>
            </a:r>
            <a:endParaRPr lang="en-US" sz="2000" baseline="-25000" dirty="0" smtClean="0">
              <a:latin typeface="Times New Roman"/>
              <a:cs typeface="Times New Roman"/>
            </a:endParaRPr>
          </a:p>
          <a:p>
            <a:endParaRPr lang="en-US" sz="2000" baseline="-25000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For the 24</a:t>
            </a:r>
            <a:r>
              <a:rPr lang="en-US" sz="2000" baseline="30000" dirty="0" smtClean="0">
                <a:latin typeface="Times New Roman"/>
                <a:cs typeface="Times New Roman"/>
              </a:rPr>
              <a:t>3 </a:t>
            </a:r>
            <a:r>
              <a:rPr lang="en-US" sz="2000" dirty="0" smtClean="0">
                <a:latin typeface="Times New Roman"/>
                <a:cs typeface="Times New Roman"/>
              </a:rPr>
              <a:t>x 64 lattice, 1/Z</a:t>
            </a:r>
            <a:r>
              <a:rPr lang="en-US" sz="2000" baseline="-25000" dirty="0" smtClean="0"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= 0.39(3),   1/</a:t>
            </a:r>
            <a:r>
              <a:rPr lang="en-US" sz="2000" dirty="0" err="1" smtClean="0">
                <a:latin typeface="Times New Roman"/>
                <a:cs typeface="Times New Roman"/>
              </a:rPr>
              <a:t>Z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hA</a:t>
            </a:r>
            <a:r>
              <a:rPr lang="en-US" sz="2000" baseline="-25000" dirty="0" smtClean="0">
                <a:latin typeface="Times New Roman"/>
                <a:cs typeface="Times New Roman"/>
              </a:rPr>
              <a:t>.</a:t>
            </a:r>
            <a:r>
              <a:rPr lang="en-US" sz="2000" dirty="0" smtClean="0">
                <a:latin typeface="Times New Roman"/>
                <a:cs typeface="Times New Roman"/>
              </a:rPr>
              <a:t>= 12(6)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This explains why the previous calculation of </a:t>
            </a:r>
            <a:r>
              <a:rPr lang="en-US" sz="2000" dirty="0" err="1" smtClean="0">
                <a:latin typeface="Times New Roman"/>
                <a:cs typeface="Times New Roman"/>
              </a:rPr>
              <a:t>Δs</a:t>
            </a:r>
            <a:r>
              <a:rPr lang="en-US" sz="2000" dirty="0" smtClean="0">
                <a:latin typeface="Times New Roman"/>
                <a:cs typeface="Times New Roman"/>
              </a:rPr>
              <a:t> with </a:t>
            </a:r>
          </a:p>
          <a:p>
            <a:pPr>
              <a:buClr>
                <a:srgbClr val="FF0000"/>
              </a:buClr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axial-vector currents are small.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7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84300"/>
          </a:xfrm>
        </p:spPr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sz="3600" dirty="0" smtClean="0">
                <a:solidFill>
                  <a:srgbClr val="FFFF00"/>
                </a:solidFill>
              </a:rPr>
              <a:t>Renormalized </a:t>
            </a:r>
            <a:r>
              <a:rPr lang="en-US" sz="3600" dirty="0" err="1" smtClean="0">
                <a:solidFill>
                  <a:srgbClr val="FFFF00"/>
                </a:solidFill>
              </a:rPr>
              <a:t>Δs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76C2-61C4-4B0A-902D-2E6432BCAC9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5943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C57F"/>
                </a:solidFill>
              </a:rPr>
              <a:t>Δs</a:t>
            </a:r>
            <a:r>
              <a:rPr lang="en-US" sz="2000" dirty="0" smtClean="0">
                <a:solidFill>
                  <a:srgbClr val="FFC57F"/>
                </a:solidFill>
              </a:rPr>
              <a:t> = - 0.068(8)</a:t>
            </a:r>
            <a:endParaRPr lang="en-US" sz="2000" dirty="0">
              <a:solidFill>
                <a:srgbClr val="FFC57F"/>
              </a:solidFill>
            </a:endParaRPr>
          </a:p>
        </p:txBody>
      </p:sp>
      <p:pic>
        <p:nvPicPr>
          <p:cNvPr id="7" name="Picture 6" descr="2mp+q_gA_h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638800" cy="394716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3954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843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C57F"/>
                </a:solidFill>
              </a:rPr>
              <a:t>Quark Spin from AWI</a:t>
            </a:r>
            <a:endParaRPr lang="en-US" sz="4000" dirty="0">
              <a:solidFill>
                <a:srgbClr val="FFC57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76C2-61C4-4B0A-902D-2E6432BCAC9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68131"/>
              </p:ext>
            </p:extLst>
          </p:nvPr>
        </p:nvGraphicFramePr>
        <p:xfrm>
          <a:off x="1752600" y="1828800"/>
          <a:ext cx="4572000" cy="33257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2286000"/>
              </a:tblGrid>
              <a:tr h="80418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FFFF00"/>
                          </a:solidFill>
                        </a:rPr>
                        <a:t>g</a:t>
                      </a:r>
                      <a:r>
                        <a:rPr lang="en-US" sz="3200" b="0" baseline="-25000" dirty="0" smtClean="0">
                          <a:solidFill>
                            <a:srgbClr val="FFFF00"/>
                          </a:solidFill>
                        </a:rPr>
                        <a:t>A</a:t>
                      </a:r>
                      <a:r>
                        <a:rPr lang="en-US" sz="3200" b="0" baseline="30000" dirty="0" smtClean="0">
                          <a:solidFill>
                            <a:srgbClr val="FFFF00"/>
                          </a:solidFill>
                        </a:rPr>
                        <a:t>0 </a:t>
                      </a:r>
                      <a:r>
                        <a:rPr lang="en-US" sz="3200" b="0" baseline="0" dirty="0" smtClean="0">
                          <a:solidFill>
                            <a:srgbClr val="FFFF00"/>
                          </a:solidFill>
                        </a:rPr>
                        <a:t>comp</a:t>
                      </a:r>
                      <a:r>
                        <a:rPr lang="en-US" sz="3200" b="0" baseline="300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sz="3200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m</a:t>
                      </a:r>
                      <a:r>
                        <a:rPr lang="en-US" sz="2400" baseline="-25000" dirty="0" err="1" smtClean="0">
                          <a:solidFill>
                            <a:srgbClr val="FFFF00"/>
                          </a:solidFill>
                        </a:rPr>
                        <a:t>Π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=330 MeV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(m</a:t>
                      </a:r>
                      <a:r>
                        <a:rPr lang="en-US" sz="2400" baseline="-25000" dirty="0" smtClean="0">
                          <a:solidFill>
                            <a:srgbClr val="FFFF00"/>
                          </a:solidFill>
                        </a:rPr>
                        <a:t>V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</a:rPr>
                        <a:t>m</a:t>
                      </a:r>
                      <a:r>
                        <a:rPr lang="en-US" sz="2400" baseline="-25000" dirty="0" err="1" smtClean="0">
                          <a:solidFill>
                            <a:srgbClr val="FFFF00"/>
                          </a:solidFill>
                        </a:rPr>
                        <a:t>sea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403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Δu+Δd</a:t>
                      </a:r>
                      <a:r>
                        <a:rPr lang="en-US" sz="2400" dirty="0" smtClean="0"/>
                        <a:t> (CI)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0.57(2)</a:t>
                      </a:r>
                      <a:endParaRPr lang="en-US" sz="2400" dirty="0"/>
                    </a:p>
                  </a:txBody>
                  <a:tcPr/>
                </a:tc>
              </a:tr>
              <a:tr h="4403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Δc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~0</a:t>
                      </a:r>
                      <a:endParaRPr lang="en-US" sz="2400" dirty="0"/>
                    </a:p>
                  </a:txBody>
                  <a:tcPr/>
                </a:tc>
              </a:tr>
              <a:tr h="4403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Δs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-0.068(8)</a:t>
                      </a:r>
                      <a:endParaRPr lang="en-US" sz="2400" dirty="0"/>
                    </a:p>
                  </a:txBody>
                  <a:tcPr/>
                </a:tc>
              </a:tr>
              <a:tr h="4403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Δu</a:t>
                      </a:r>
                      <a:r>
                        <a:rPr lang="en-US" sz="2400" dirty="0" smtClean="0"/>
                        <a:t>(DI)=</a:t>
                      </a:r>
                      <a:r>
                        <a:rPr lang="en-US" sz="2400" dirty="0" err="1" smtClean="0"/>
                        <a:t>Δd</a:t>
                      </a:r>
                      <a:r>
                        <a:rPr lang="en-US" sz="2400" dirty="0" smtClean="0"/>
                        <a:t>(DI)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-0.09(2)</a:t>
                      </a:r>
                      <a:endParaRPr lang="en-US" sz="2400" dirty="0"/>
                    </a:p>
                  </a:txBody>
                  <a:tcPr/>
                </a:tc>
              </a:tr>
              <a:tr h="6739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0090"/>
                          </a:solidFill>
                        </a:rPr>
                        <a:t>g</a:t>
                      </a:r>
                      <a:r>
                        <a:rPr lang="en-US" sz="2400" b="0" baseline="-25000" dirty="0" smtClean="0">
                          <a:solidFill>
                            <a:srgbClr val="000090"/>
                          </a:solidFill>
                        </a:rPr>
                        <a:t>A</a:t>
                      </a:r>
                      <a:r>
                        <a:rPr lang="en-US" sz="2400" b="0" baseline="30000" dirty="0" smtClean="0">
                          <a:solidFill>
                            <a:srgbClr val="000090"/>
                          </a:solidFill>
                        </a:rPr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0.32(5)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914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Overlap fermion on 2+1 flavor 24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×64 DWF lattice (L=2.8 </a:t>
            </a:r>
            <a:r>
              <a:rPr lang="en-US" sz="2400" dirty="0" err="1" smtClean="0"/>
              <a:t>fm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638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FFCC"/>
                </a:solidFill>
              </a:rPr>
              <a:t>The triangle anomaly (topological charge) is responsible for the smallness of quark spin in the proton (`proton spin crisis).</a:t>
            </a:r>
            <a:endParaRPr lang="en-US" dirty="0">
              <a:solidFill>
                <a:srgbClr val="99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6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0"/>
            <a:ext cx="8229600" cy="13843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Glue Spin and </a:t>
            </a:r>
            <a:r>
              <a:rPr lang="en-US" sz="4000" dirty="0" err="1" smtClean="0">
                <a:solidFill>
                  <a:srgbClr val="FFFF00"/>
                </a:solidFill>
              </a:rPr>
              <a:t>Helicity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l-GR" sz="4000" dirty="0" smtClean="0">
                <a:solidFill>
                  <a:srgbClr val="FFFF00"/>
                </a:solidFill>
              </a:rPr>
              <a:t>Δ</a:t>
            </a:r>
            <a:r>
              <a:rPr lang="en-US" sz="4000" dirty="0" smtClean="0">
                <a:solidFill>
                  <a:srgbClr val="FFFF00"/>
                </a:solidFill>
              </a:rPr>
              <a:t>G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498053"/>
          </a:xfrm>
        </p:spPr>
        <p:txBody>
          <a:bodyPr/>
          <a:lstStyle/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r>
              <a:rPr lang="en-US" sz="2400" dirty="0" smtClean="0"/>
              <a:t>Jaffe and </a:t>
            </a:r>
            <a:r>
              <a:rPr lang="en-US" sz="2400" dirty="0" err="1" smtClean="0"/>
              <a:t>Manohar</a:t>
            </a:r>
            <a:r>
              <a:rPr lang="en-US" sz="2400" dirty="0" smtClean="0"/>
              <a:t>  -- spin sum rule on light cone</a:t>
            </a:r>
          </a:p>
          <a:p>
            <a:pPr>
              <a:buClr>
                <a:srgbClr val="FFCB2C"/>
              </a:buClr>
            </a:pPr>
            <a:endParaRPr lang="en-US" sz="2400" dirty="0"/>
          </a:p>
          <a:p>
            <a:pPr lvl="1">
              <a:buClr>
                <a:srgbClr val="FFCB2C"/>
              </a:buClr>
            </a:pPr>
            <a:endParaRPr lang="en-US" sz="2000" dirty="0" smtClean="0"/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Not gauge invariant</a:t>
            </a:r>
          </a:p>
          <a:p>
            <a:pPr lvl="1">
              <a:buClr>
                <a:srgbClr val="FFCB2C"/>
              </a:buClr>
            </a:pPr>
            <a:r>
              <a:rPr lang="en-US" sz="2000" dirty="0"/>
              <a:t>Light </a:t>
            </a:r>
            <a:r>
              <a:rPr lang="en-US" sz="2000" dirty="0" smtClean="0"/>
              <a:t>cone not </a:t>
            </a:r>
            <a:r>
              <a:rPr lang="en-US" sz="2000" dirty="0"/>
              <a:t>accessible on the Euclidean lattice.</a:t>
            </a:r>
          </a:p>
          <a:p>
            <a:pPr lvl="1">
              <a:buClr>
                <a:srgbClr val="FFCB2C"/>
              </a:buClr>
            </a:pPr>
            <a:endParaRPr lang="en-US" sz="2000" dirty="0" smtClean="0"/>
          </a:p>
          <a:p>
            <a:pPr>
              <a:buClr>
                <a:srgbClr val="FFCB2C"/>
              </a:buClr>
            </a:pPr>
            <a:r>
              <a:rPr lang="en-US" sz="2400" dirty="0" err="1" smtClean="0"/>
              <a:t>Manohar</a:t>
            </a:r>
            <a:r>
              <a:rPr lang="en-US" sz="2400" dirty="0" smtClean="0"/>
              <a:t> – gauge invariant light-cone distribution</a:t>
            </a:r>
          </a:p>
          <a:p>
            <a:pPr>
              <a:buClr>
                <a:srgbClr val="FFCB2C"/>
              </a:buClr>
            </a:pPr>
            <a:endParaRPr lang="en-US" sz="2400" dirty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After integration of x, the glue </a:t>
            </a:r>
            <a:r>
              <a:rPr lang="en-US" sz="2000" dirty="0" err="1" smtClean="0"/>
              <a:t>helicity</a:t>
            </a:r>
            <a:r>
              <a:rPr lang="en-US" sz="2000" dirty="0" smtClean="0"/>
              <a:t> operator is</a:t>
            </a:r>
          </a:p>
          <a:p>
            <a:pPr lvl="1">
              <a:buClr>
                <a:srgbClr val="FFCB2C"/>
              </a:buClr>
            </a:pPr>
            <a:endParaRPr lang="en-US" sz="2000" dirty="0"/>
          </a:p>
          <a:p>
            <a:pPr lvl="1">
              <a:buClr>
                <a:srgbClr val="FFCB2C"/>
              </a:buClr>
            </a:pPr>
            <a:endParaRPr lang="en-US" sz="2000" dirty="0" smtClean="0"/>
          </a:p>
          <a:p>
            <a:pPr lvl="1">
              <a:buClr>
                <a:srgbClr val="FFCB2C"/>
              </a:buClr>
            </a:pPr>
            <a:endParaRPr lang="en-US" sz="2000" dirty="0" smtClean="0"/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Non-local and on light cone</a:t>
            </a:r>
            <a:endParaRPr lang="en-US" sz="2000" dirty="0"/>
          </a:p>
          <a:p>
            <a:pPr lvl="1">
              <a:buClr>
                <a:srgbClr val="FFCB2C"/>
              </a:buClr>
            </a:pPr>
            <a:endParaRPr lang="en-US" sz="2000" dirty="0" smtClean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99FF33"/>
              </a:buClr>
            </a:pPr>
            <a:endParaRPr lang="en-US" sz="2800" dirty="0" smtClean="0"/>
          </a:p>
          <a:p>
            <a:pPr>
              <a:buClr>
                <a:srgbClr val="99FF33"/>
              </a:buClr>
            </a:pPr>
            <a:endParaRPr lang="en-US" sz="2800" dirty="0"/>
          </a:p>
          <a:p>
            <a:pPr>
              <a:buClr>
                <a:srgbClr val="99FF33"/>
              </a:buClr>
            </a:pPr>
            <a:endParaRPr lang="en-US" sz="2800" dirty="0" smtClean="0"/>
          </a:p>
          <a:p>
            <a:pPr>
              <a:buClr>
                <a:srgbClr val="FFCB2C"/>
              </a:buClr>
              <a:buFont typeface="Wingdings" charset="2"/>
              <a:buChar char="²"/>
            </a:pPr>
            <a:endParaRPr lang="en-US" sz="2400" dirty="0" smtClean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r>
              <a:rPr lang="en-US" sz="2400" dirty="0" err="1" smtClean="0"/>
              <a:t>Manohar</a:t>
            </a:r>
            <a:endParaRPr lang="en-US" sz="2400" dirty="0" smtClean="0"/>
          </a:p>
          <a:p>
            <a:pPr>
              <a:buClr>
                <a:srgbClr val="99FF33"/>
              </a:buClr>
            </a:pPr>
            <a:endParaRPr lang="en-US" sz="2800" dirty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r>
              <a:rPr lang="en-US" sz="2400" dirty="0" smtClean="0"/>
              <a:t>X.S. Chen, T. Goldman, F. Wang; Wakamatsu; </a:t>
            </a:r>
            <a:r>
              <a:rPr lang="en-US" sz="2400" dirty="0" err="1" smtClean="0"/>
              <a:t>Hatta</a:t>
            </a:r>
            <a:r>
              <a:rPr lang="en-US" sz="2400" dirty="0" smtClean="0"/>
              <a:t>, etc.</a:t>
            </a:r>
          </a:p>
          <a:p>
            <a:pPr>
              <a:buClr>
                <a:srgbClr val="FFCB2C"/>
              </a:buClr>
            </a:pPr>
            <a:endParaRPr lang="en-US" sz="2400" dirty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endParaRPr lang="en-US" sz="2400" dirty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endParaRPr lang="en-US" sz="2400" dirty="0"/>
          </a:p>
          <a:p>
            <a:pPr>
              <a:buClr>
                <a:srgbClr val="FFCB2C"/>
              </a:buClr>
            </a:pPr>
            <a:r>
              <a:rPr lang="en-US" sz="2400" dirty="0" smtClean="0"/>
              <a:t>X. </a:t>
            </a:r>
            <a:r>
              <a:rPr lang="en-US" sz="2400" dirty="0" err="1" smtClean="0"/>
              <a:t>Ji</a:t>
            </a:r>
            <a:r>
              <a:rPr lang="en-US" sz="2400" dirty="0"/>
              <a:t>, J.H. Zhang, Y. Zhao; Y. </a:t>
            </a:r>
            <a:r>
              <a:rPr lang="en-US" sz="2400" dirty="0" err="1"/>
              <a:t>Hatta</a:t>
            </a:r>
            <a:r>
              <a:rPr lang="en-US" sz="2400" dirty="0"/>
              <a:t>, X. </a:t>
            </a:r>
            <a:r>
              <a:rPr lang="en-US" sz="2400" dirty="0" err="1"/>
              <a:t>Ji</a:t>
            </a:r>
            <a:r>
              <a:rPr lang="en-US" sz="2400" dirty="0"/>
              <a:t>, Y. Zhao 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565521"/>
              </p:ext>
            </p:extLst>
          </p:nvPr>
        </p:nvGraphicFramePr>
        <p:xfrm>
          <a:off x="685800" y="1600200"/>
          <a:ext cx="73596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32" name="Equation" r:id="rId3" imgW="3746500" imgH="292100" progId="Equation.DSMT4">
                  <p:embed/>
                </p:oleObj>
              </mc:Choice>
              <mc:Fallback>
                <p:oleObj name="Equation" r:id="rId3" imgW="37465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600200"/>
                        <a:ext cx="73596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076312"/>
              </p:ext>
            </p:extLst>
          </p:nvPr>
        </p:nvGraphicFramePr>
        <p:xfrm>
          <a:off x="762000" y="3810000"/>
          <a:ext cx="635635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33" name="Equation" r:id="rId5" imgW="4089400" imgH="622300" progId="Equation.DSMT4">
                  <p:embed/>
                </p:oleObj>
              </mc:Choice>
              <mc:Fallback>
                <p:oleObj name="Equation" r:id="rId5" imgW="40894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3810000"/>
                        <a:ext cx="6356350" cy="1103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27059"/>
              </p:ext>
            </p:extLst>
          </p:nvPr>
        </p:nvGraphicFramePr>
        <p:xfrm>
          <a:off x="990600" y="5257800"/>
          <a:ext cx="48942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34" name="Equation" r:id="rId7" imgW="3149600" imgH="469900" progId="Equation.DSMT4">
                  <p:embed/>
                </p:oleObj>
              </mc:Choice>
              <mc:Fallback>
                <p:oleObj name="Equation" r:id="rId7" imgW="3149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5257800"/>
                        <a:ext cx="4894263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39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384300"/>
          </a:xfrm>
        </p:spPr>
        <p:txBody>
          <a:bodyPr/>
          <a:lstStyle/>
          <a:p>
            <a:pPr algn="ctr">
              <a:tabLst>
                <a:tab pos="4052888" algn="l"/>
              </a:tabLst>
            </a:pPr>
            <a:r>
              <a:rPr lang="en-US" sz="4000" dirty="0" smtClean="0">
                <a:solidFill>
                  <a:srgbClr val="FFFF00"/>
                </a:solidFill>
              </a:rPr>
              <a:t>Glue Spin and </a:t>
            </a:r>
            <a:r>
              <a:rPr lang="en-US" sz="4000" dirty="0" err="1" smtClean="0">
                <a:solidFill>
                  <a:srgbClr val="FFFF00"/>
                </a:solidFill>
              </a:rPr>
              <a:t>Helicity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l-GR" sz="4000" dirty="0" smtClean="0">
                <a:solidFill>
                  <a:srgbClr val="FFFF00"/>
                </a:solidFill>
              </a:rPr>
              <a:t>Δ</a:t>
            </a:r>
            <a:r>
              <a:rPr lang="en-US" sz="4000" dirty="0" smtClean="0">
                <a:solidFill>
                  <a:srgbClr val="FFFF00"/>
                </a:solidFill>
              </a:rPr>
              <a:t>G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943600"/>
          </a:xfrm>
        </p:spPr>
        <p:txBody>
          <a:bodyPr/>
          <a:lstStyle/>
          <a:p>
            <a:pPr>
              <a:buClr>
                <a:srgbClr val="99FF33"/>
              </a:buClr>
            </a:pPr>
            <a:endParaRPr lang="en-US" sz="2800" dirty="0"/>
          </a:p>
          <a:p>
            <a:pPr>
              <a:buClr>
                <a:srgbClr val="FFCB2C"/>
              </a:buClr>
            </a:pPr>
            <a:r>
              <a:rPr lang="en-US" sz="2400" dirty="0" smtClean="0"/>
              <a:t>X.S. Chen, T. Goldman, F. Wang; Wakamatsu; </a:t>
            </a:r>
            <a:r>
              <a:rPr lang="en-US" sz="2400" dirty="0" err="1" smtClean="0"/>
              <a:t>Hatta</a:t>
            </a:r>
            <a:r>
              <a:rPr lang="en-US" sz="2400" dirty="0" smtClean="0"/>
              <a:t>, etc.</a:t>
            </a:r>
          </a:p>
          <a:p>
            <a:pPr>
              <a:buClr>
                <a:srgbClr val="FFCB2C"/>
              </a:buClr>
            </a:pPr>
            <a:endParaRPr lang="en-US" sz="2400" dirty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endParaRPr lang="en-US" sz="2400" dirty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endParaRPr lang="en-US" sz="2400" dirty="0"/>
          </a:p>
          <a:p>
            <a:pPr lvl="1">
              <a:buClr>
                <a:srgbClr val="FFCB2C"/>
              </a:buClr>
            </a:pPr>
            <a:endParaRPr lang="en-US" sz="2000" dirty="0" smtClean="0"/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Gauge invariant but frame dependent</a:t>
            </a:r>
          </a:p>
          <a:p>
            <a:pPr lvl="1">
              <a:buClr>
                <a:srgbClr val="FFCB2C"/>
              </a:buClr>
            </a:pPr>
            <a:endParaRPr lang="en-US" sz="2000" dirty="0" smtClean="0"/>
          </a:p>
          <a:p>
            <a:pPr>
              <a:buClr>
                <a:srgbClr val="FFCB2C"/>
              </a:buClr>
            </a:pPr>
            <a:r>
              <a:rPr lang="en-US" sz="2400" dirty="0" smtClean="0"/>
              <a:t>X. </a:t>
            </a:r>
            <a:r>
              <a:rPr lang="en-US" sz="2400" dirty="0" err="1" smtClean="0"/>
              <a:t>Ji</a:t>
            </a:r>
            <a:r>
              <a:rPr lang="en-US" sz="2400" dirty="0"/>
              <a:t>, J.H. Zhang, Y. Zhao; Y. </a:t>
            </a:r>
            <a:r>
              <a:rPr lang="en-US" sz="2400" dirty="0" err="1"/>
              <a:t>Hatta</a:t>
            </a:r>
            <a:r>
              <a:rPr lang="en-US" sz="2400" dirty="0"/>
              <a:t>, X. </a:t>
            </a:r>
            <a:r>
              <a:rPr lang="en-US" sz="2400" dirty="0" err="1"/>
              <a:t>Ji</a:t>
            </a:r>
            <a:r>
              <a:rPr lang="en-US" sz="2400" dirty="0"/>
              <a:t>, Y. Zhao 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268438"/>
              </p:ext>
            </p:extLst>
          </p:nvPr>
        </p:nvGraphicFramePr>
        <p:xfrm>
          <a:off x="819150" y="2133600"/>
          <a:ext cx="5911850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64" name="Equation" r:id="rId3" imgW="3340100" imgH="1003300" progId="Equation.DSMT4">
                  <p:embed/>
                </p:oleObj>
              </mc:Choice>
              <mc:Fallback>
                <p:oleObj name="Equation" r:id="rId3" imgW="33401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150" y="2133600"/>
                        <a:ext cx="5911850" cy="177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5410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B2C"/>
                </a:solidFill>
              </a:rPr>
              <a:t>Infinite momentum frame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B2C"/>
                </a:solidFill>
              </a:rPr>
              <a:t>Gauge invariant decomposition</a:t>
            </a:r>
            <a:endParaRPr lang="en-US" dirty="0">
              <a:solidFill>
                <a:srgbClr val="FFCB2C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062845"/>
              </p:ext>
            </p:extLst>
          </p:nvPr>
        </p:nvGraphicFramePr>
        <p:xfrm>
          <a:off x="5486400" y="1676400"/>
          <a:ext cx="2362200" cy="45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65" name="Equation" r:id="rId5" imgW="1308100" imgH="254000" progId="Equation.DSMT4">
                  <p:embed/>
                </p:oleObj>
              </mc:Choice>
              <mc:Fallback>
                <p:oleObj name="Equation" r:id="rId5" imgW="13081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6400" y="1676400"/>
                        <a:ext cx="2362200" cy="458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057798"/>
              </p:ext>
            </p:extLst>
          </p:nvPr>
        </p:nvGraphicFramePr>
        <p:xfrm>
          <a:off x="381000" y="5791200"/>
          <a:ext cx="63341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66" name="Equation" r:id="rId7" imgW="4076700" imgH="469900" progId="Equation.DSMT4">
                  <p:embed/>
                </p:oleObj>
              </mc:Choice>
              <mc:Fallback>
                <p:oleObj name="Equation" r:id="rId7" imgW="40767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5791200"/>
                        <a:ext cx="6334125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65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384300"/>
          </a:xfrm>
        </p:spPr>
        <p:txBody>
          <a:bodyPr/>
          <a:lstStyle/>
          <a:p>
            <a:pPr algn="ctr">
              <a:tabLst>
                <a:tab pos="4052888" algn="l"/>
              </a:tabLst>
            </a:pPr>
            <a:r>
              <a:rPr lang="en-US" sz="4000" dirty="0" smtClean="0">
                <a:solidFill>
                  <a:srgbClr val="FFFF00"/>
                </a:solidFill>
              </a:rPr>
              <a:t>Glue Spin and </a:t>
            </a:r>
            <a:r>
              <a:rPr lang="en-US" sz="4000" dirty="0" err="1" smtClean="0">
                <a:solidFill>
                  <a:srgbClr val="FFFF00"/>
                </a:solidFill>
              </a:rPr>
              <a:t>Helicity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l-GR" sz="4000" dirty="0" smtClean="0">
                <a:solidFill>
                  <a:srgbClr val="FFFF00"/>
                </a:solidFill>
              </a:rPr>
              <a:t>Δ</a:t>
            </a:r>
            <a:r>
              <a:rPr lang="en-US" sz="4000" dirty="0" smtClean="0">
                <a:solidFill>
                  <a:srgbClr val="FFFF00"/>
                </a:solidFill>
              </a:rPr>
              <a:t>G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382000" cy="6096000"/>
          </a:xfrm>
        </p:spPr>
        <p:txBody>
          <a:bodyPr/>
          <a:lstStyle/>
          <a:p>
            <a:pPr>
              <a:buClr>
                <a:srgbClr val="99FF33"/>
              </a:buClr>
            </a:pPr>
            <a:endParaRPr lang="en-US" sz="2800" dirty="0"/>
          </a:p>
          <a:p>
            <a:pPr>
              <a:buClr>
                <a:srgbClr val="FFCB2C"/>
              </a:buClr>
            </a:pPr>
            <a:r>
              <a:rPr lang="en-US" sz="2400" dirty="0">
                <a:solidFill>
                  <a:srgbClr val="FFCB2C"/>
                </a:solidFill>
              </a:rPr>
              <a:t>Large momentum limit </a:t>
            </a:r>
            <a:endParaRPr lang="en-US" sz="2400" dirty="0" smtClean="0">
              <a:solidFill>
                <a:srgbClr val="FFCB2C"/>
              </a:solidFill>
            </a:endParaRPr>
          </a:p>
          <a:p>
            <a:pPr>
              <a:buClr>
                <a:srgbClr val="FFCB2C"/>
              </a:buClr>
            </a:pPr>
            <a:endParaRPr lang="en-US" sz="2400" dirty="0">
              <a:solidFill>
                <a:srgbClr val="FFCB2C"/>
              </a:solidFill>
            </a:endParaRPr>
          </a:p>
          <a:p>
            <a:pPr>
              <a:buClr>
                <a:srgbClr val="FFCB2C"/>
              </a:buClr>
            </a:pPr>
            <a:endParaRPr lang="en-US" sz="2400" dirty="0" smtClean="0">
              <a:solidFill>
                <a:srgbClr val="FFCB2C"/>
              </a:solidFill>
            </a:endParaRPr>
          </a:p>
          <a:p>
            <a:pPr>
              <a:buClr>
                <a:srgbClr val="FFCB2C"/>
              </a:buClr>
            </a:pPr>
            <a:endParaRPr lang="en-US" sz="2400" dirty="0">
              <a:solidFill>
                <a:srgbClr val="FFCB2C"/>
              </a:solidFill>
            </a:endParaRPr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Calculate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 at finite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z</a:t>
            </a:r>
            <a:endParaRPr lang="en-US" sz="2000" baseline="-25000" dirty="0" smtClean="0"/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Match to MS-bar scheme at 2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Large momentum effective theory to match to IMF</a:t>
            </a:r>
            <a:endParaRPr lang="en-US" sz="2000" dirty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r>
              <a:rPr lang="en-US" sz="2400" dirty="0" smtClean="0"/>
              <a:t>Solution of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phys</a:t>
            </a:r>
            <a:r>
              <a:rPr lang="en-US" sz="2400" dirty="0" smtClean="0"/>
              <a:t>  -- related to A in Coulomb gauge</a:t>
            </a:r>
          </a:p>
          <a:p>
            <a:pPr lvl="1">
              <a:buClr>
                <a:srgbClr val="FFCB2C"/>
              </a:buClr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5943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B2C"/>
                </a:solidFill>
              </a:rPr>
              <a:t>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91940"/>
              </p:ext>
            </p:extLst>
          </p:nvPr>
        </p:nvGraphicFramePr>
        <p:xfrm>
          <a:off x="647700" y="1600200"/>
          <a:ext cx="70104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43" name="Equation" r:id="rId3" imgW="3276600" imgH="508000" progId="Equation.DSMT4">
                  <p:embed/>
                </p:oleObj>
              </mc:Choice>
              <mc:Fallback>
                <p:oleObj name="Equation" r:id="rId3" imgW="32766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" y="1600200"/>
                        <a:ext cx="7010400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252172"/>
              </p:ext>
            </p:extLst>
          </p:nvPr>
        </p:nvGraphicFramePr>
        <p:xfrm>
          <a:off x="1219200" y="5105400"/>
          <a:ext cx="5867400" cy="1544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44" name="Equation" r:id="rId5" imgW="3619500" imgH="952500" progId="Equation.DSMT4">
                  <p:embed/>
                </p:oleObj>
              </mc:Choice>
              <mc:Fallback>
                <p:oleObj name="Equation" r:id="rId5" imgW="36195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5105400"/>
                        <a:ext cx="5867400" cy="1544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12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534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442-F5F7-4492-99FA-0D194BBF8FA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953129"/>
              </p:ext>
            </p:extLst>
          </p:nvPr>
        </p:nvGraphicFramePr>
        <p:xfrm>
          <a:off x="4419600" y="5667375"/>
          <a:ext cx="38862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80" name="Equation" r:id="rId4" imgW="1739880" imgH="355320" progId="Equation.DSMT4">
                  <p:embed/>
                </p:oleObj>
              </mc:Choice>
              <mc:Fallback>
                <p:oleObj name="Equation" r:id="rId4" imgW="1739880" imgH="35532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67375"/>
                        <a:ext cx="3886200" cy="679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304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26"/>
                </a:solidFill>
              </a:rPr>
              <a:t>7</a:t>
            </a:r>
            <a:endParaRPr lang="en-US" sz="2400" dirty="0">
              <a:solidFill>
                <a:srgbClr val="00002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76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26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endParaRPr lang="en-US" dirty="0">
              <a:solidFill>
                <a:srgbClr val="00002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baseline="-25000" dirty="0" smtClean="0">
                <a:solidFill>
                  <a:srgbClr val="FFFF00"/>
                </a:solidFill>
              </a:rPr>
              <a:t>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in Coulomb gauge </a:t>
            </a:r>
            <a:r>
              <a:rPr lang="en-US" sz="2800" dirty="0" smtClean="0">
                <a:solidFill>
                  <a:srgbClr val="FFFF00"/>
                </a:solidFill>
              </a:rPr>
              <a:t>at p</a:t>
            </a:r>
            <a:r>
              <a:rPr lang="en-US" sz="2800" baseline="30000" dirty="0" smtClean="0">
                <a:solidFill>
                  <a:srgbClr val="FFFF00"/>
                </a:solidFill>
              </a:rPr>
              <a:t>2</a:t>
            </a:r>
            <a:r>
              <a:rPr lang="en-US" sz="2800" dirty="0" smtClean="0">
                <a:solidFill>
                  <a:srgbClr val="FFFF00"/>
                </a:solidFill>
              </a:rPr>
              <a:t> = 0 to 1.24 GeV</a:t>
            </a:r>
            <a:r>
              <a:rPr lang="en-US" sz="2800" baseline="30000" dirty="0" smtClean="0">
                <a:solidFill>
                  <a:srgbClr val="FFFF00"/>
                </a:solidFill>
              </a:rPr>
              <a:t>2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on </a:t>
            </a:r>
            <a:r>
              <a:rPr lang="en-US" sz="2800" dirty="0">
                <a:solidFill>
                  <a:srgbClr val="FFFF00"/>
                </a:solidFill>
              </a:rPr>
              <a:t>the 24</a:t>
            </a:r>
            <a:r>
              <a:rPr lang="en-US" sz="2800" baseline="30000" dirty="0">
                <a:solidFill>
                  <a:srgbClr val="FFFF00"/>
                </a:solidFill>
              </a:rPr>
              <a:t>3</a:t>
            </a:r>
            <a:r>
              <a:rPr lang="en-US" sz="2800" dirty="0">
                <a:solidFill>
                  <a:srgbClr val="FFFF00"/>
                </a:solidFill>
              </a:rPr>
              <a:t> x 64 </a:t>
            </a:r>
            <a:r>
              <a:rPr lang="en-US" sz="2800" dirty="0" smtClean="0">
                <a:solidFill>
                  <a:srgbClr val="FFFF00"/>
                </a:solidFill>
              </a:rPr>
              <a:t>and 32</a:t>
            </a:r>
            <a:r>
              <a:rPr lang="en-US" sz="2800" baseline="30000" dirty="0" smtClean="0">
                <a:solidFill>
                  <a:srgbClr val="FFFF00"/>
                </a:solidFill>
              </a:rPr>
              <a:t>3</a:t>
            </a:r>
            <a:r>
              <a:rPr lang="en-US" sz="2800" dirty="0" smtClean="0">
                <a:solidFill>
                  <a:srgbClr val="FFFF00"/>
                </a:solidFill>
              </a:rPr>
              <a:t> x 64 lattices 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855409"/>
              </p:ext>
            </p:extLst>
          </p:nvPr>
        </p:nvGraphicFramePr>
        <p:xfrm>
          <a:off x="4140200" y="2565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0200" y="2565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047664"/>
              </p:ext>
            </p:extLst>
          </p:nvPr>
        </p:nvGraphicFramePr>
        <p:xfrm>
          <a:off x="533400" y="5562600"/>
          <a:ext cx="619442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5" imgW="2895600" imgH="698500" progId="Equation.DSMT4">
                  <p:embed/>
                </p:oleObj>
              </mc:Choice>
              <mc:Fallback>
                <p:oleObj name="Equation" r:id="rId5" imgW="28956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5562600"/>
                        <a:ext cx="6194425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glue_spin_band_all-eps-converted-to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" y="1371600"/>
            <a:ext cx="5007429" cy="35052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/>
          <p:cNvSpPr txBox="1"/>
          <p:nvPr/>
        </p:nvSpPr>
        <p:spPr>
          <a:xfrm>
            <a:off x="6553200" y="38862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Y. Yang (           ),</a:t>
            </a:r>
          </a:p>
          <a:p>
            <a:r>
              <a:rPr lang="en-US" sz="2000" dirty="0" smtClean="0"/>
              <a:t>Preliminary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C57F"/>
                </a:solidFill>
              </a:rPr>
              <a:t>S</a:t>
            </a:r>
            <a:r>
              <a:rPr lang="en-US" sz="2000" baseline="-25000" dirty="0" smtClean="0">
                <a:solidFill>
                  <a:srgbClr val="FFC57F"/>
                </a:solidFill>
              </a:rPr>
              <a:t>G</a:t>
            </a:r>
            <a:r>
              <a:rPr lang="en-US" sz="2000" dirty="0" smtClean="0">
                <a:solidFill>
                  <a:srgbClr val="FFC57F"/>
                </a:solidFill>
              </a:rPr>
              <a:t> = 0.13(3)</a:t>
            </a:r>
            <a:endParaRPr lang="en-US" sz="2000" dirty="0">
              <a:solidFill>
                <a:srgbClr val="FFC57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555294"/>
              </p:ext>
            </p:extLst>
          </p:nvPr>
        </p:nvGraphicFramePr>
        <p:xfrm>
          <a:off x="7620000" y="3962400"/>
          <a:ext cx="75184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8" imgW="469900" imgH="190500" progId="Equation.DSMT4">
                  <p:embed/>
                </p:oleObj>
              </mc:Choice>
              <mc:Fallback>
                <p:oleObj name="Equation" r:id="rId8" imgW="4699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00" y="3962400"/>
                        <a:ext cx="751841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684585"/>
              </p:ext>
            </p:extLst>
          </p:nvPr>
        </p:nvGraphicFramePr>
        <p:xfrm>
          <a:off x="4191000" y="2667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91000" y="26670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12635"/>
              </p:ext>
            </p:extLst>
          </p:nvPr>
        </p:nvGraphicFramePr>
        <p:xfrm>
          <a:off x="6934200" y="2286000"/>
          <a:ext cx="1295400" cy="119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12" imgW="457200" imgH="393700" progId="Equation.DSMT4">
                  <p:embed/>
                </p:oleObj>
              </mc:Choice>
              <mc:Fallback>
                <p:oleObj name="Equation" r:id="rId12" imgW="457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34200" y="2286000"/>
                        <a:ext cx="1295400" cy="1191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53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43" y="-152400"/>
            <a:ext cx="8229600" cy="13843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Summary and Challenges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pPr>
              <a:buSzPct val="175000"/>
            </a:pPr>
            <a:r>
              <a:rPr lang="en-US" sz="2800" dirty="0" smtClean="0">
                <a:latin typeface="Comic Sans MS" panose="030F0702030302020204" pitchFamily="66" charset="0"/>
              </a:rPr>
              <a:t>Decomposition of proton spin and hadron masses into quark and glue components on the lattice is becoming feasible. Large momentum frame for the proton to calculate glue </a:t>
            </a:r>
            <a:r>
              <a:rPr lang="en-US" sz="2800" dirty="0" err="1" smtClean="0">
                <a:latin typeface="Comic Sans MS" panose="030F0702030302020204" pitchFamily="66" charset="0"/>
              </a:rPr>
              <a:t>helicity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remians</a:t>
            </a:r>
            <a:r>
              <a:rPr lang="en-US" sz="2800" dirty="0" smtClean="0">
                <a:latin typeface="Comic Sans MS" panose="030F0702030302020204" pitchFamily="66" charset="0"/>
              </a:rPr>
              <a:t> a challenge. </a:t>
            </a: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pPr>
              <a:buSzPct val="175000"/>
            </a:pPr>
            <a:r>
              <a:rPr lang="en-US" sz="2800" dirty="0" smtClean="0">
                <a:latin typeface="Comic Sans MS" panose="030F0702030302020204" pitchFamily="66" charset="0"/>
              </a:rPr>
              <a:t>`Proton Spin Crisis’ is likely to be the second example of observable U(1) anomaly. </a:t>
            </a: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pPr>
              <a:buSzPct val="175000"/>
            </a:pPr>
            <a:r>
              <a:rPr lang="en-US" sz="2800" dirty="0" smtClean="0">
                <a:latin typeface="Comic Sans MS" panose="030F0702030302020204" pitchFamily="66" charset="0"/>
              </a:rPr>
              <a:t>Continuum </a:t>
            </a:r>
            <a:r>
              <a:rPr lang="en-US" sz="2800" dirty="0">
                <a:latin typeface="Comic Sans MS" panose="030F0702030302020204" pitchFamily="66" charset="0"/>
              </a:rPr>
              <a:t>limit at physical pion mass and </a:t>
            </a:r>
            <a:r>
              <a:rPr lang="en-US" sz="2800" dirty="0" smtClean="0">
                <a:latin typeface="Comic Sans MS" panose="030F0702030302020204" pitchFamily="66" charset="0"/>
              </a:rPr>
              <a:t>large </a:t>
            </a:r>
            <a:r>
              <a:rPr lang="en-US" sz="2800" dirty="0">
                <a:latin typeface="Comic Sans MS" panose="030F0702030302020204" pitchFamily="66" charset="0"/>
              </a:rPr>
              <a:t>lattice volume (5.5 </a:t>
            </a:r>
            <a:r>
              <a:rPr lang="en-US" sz="2800" dirty="0" err="1">
                <a:latin typeface="Comic Sans MS" panose="030F0702030302020204" pitchFamily="66" charset="0"/>
              </a:rPr>
              <a:t>fm</a:t>
            </a:r>
            <a:r>
              <a:rPr lang="en-US" sz="2800" dirty="0">
                <a:latin typeface="Comic Sans MS" panose="030F0702030302020204" pitchFamily="66" charset="0"/>
              </a:rPr>
              <a:t>) with chiral fermions are being carried out.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76C2-61C4-4B0A-902D-2E6432BCAC9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1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Challenges ahead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Continuum limit and physical pion extrapolations with 3 smaller lattices</a:t>
            </a:r>
          </a:p>
          <a:p>
            <a:r>
              <a:rPr lang="en-US" dirty="0" smtClean="0"/>
              <a:t>48</a:t>
            </a:r>
            <a:r>
              <a:rPr lang="en-US" b="1" baseline="30000" dirty="0" smtClean="0"/>
              <a:t>3</a:t>
            </a:r>
            <a:r>
              <a:rPr lang="en-US" dirty="0" smtClean="0"/>
              <a:t> x 96 and 60</a:t>
            </a:r>
            <a:r>
              <a:rPr lang="en-US" b="1" baseline="30000" dirty="0" smtClean="0"/>
              <a:t>3</a:t>
            </a:r>
            <a:r>
              <a:rPr lang="en-US" dirty="0" smtClean="0"/>
              <a:t> x 128 lattices with large number of eigenvectors (~ 2000)</a:t>
            </a:r>
          </a:p>
          <a:p>
            <a:r>
              <a:rPr lang="en-US" dirty="0" smtClean="0"/>
              <a:t>Decomposition of glue angular momentum into glue </a:t>
            </a:r>
            <a:r>
              <a:rPr lang="en-US" dirty="0" err="1" smtClean="0"/>
              <a:t>helicity</a:t>
            </a:r>
            <a:r>
              <a:rPr lang="en-US" dirty="0" smtClean="0"/>
              <a:t> and glue orbital angular momentum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9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b="1" baseline="-25000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 (q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) and T</a:t>
            </a:r>
            <a:r>
              <a:rPr lang="en-US" b="1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(q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153400" cy="4530725"/>
          </a:xfrm>
        </p:spPr>
        <p:txBody>
          <a:bodyPr/>
          <a:lstStyle/>
          <a:p>
            <a:r>
              <a:rPr lang="en-US" dirty="0" smtClean="0"/>
              <a:t> 3-pt to 2-pt function ratios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Need both polarized and </a:t>
            </a:r>
            <a:r>
              <a:rPr lang="en-US" dirty="0" err="1" smtClean="0"/>
              <a:t>unpolarized</a:t>
            </a:r>
            <a:r>
              <a:rPr lang="en-US" dirty="0" smtClean="0"/>
              <a:t> nucleon and different kinematics (p</a:t>
            </a:r>
            <a:r>
              <a:rPr lang="en-US" b="1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q</a:t>
            </a:r>
            <a:r>
              <a:rPr lang="en-US" b="1" baseline="-25000" dirty="0" err="1" smtClean="0"/>
              <a:t>j</a:t>
            </a:r>
            <a:r>
              <a:rPr lang="en-US" dirty="0" smtClean="0"/>
              <a:t>, s)</a:t>
            </a:r>
            <a:br>
              <a:rPr lang="en-US" dirty="0" smtClean="0"/>
            </a:br>
            <a:r>
              <a:rPr lang="en-US" dirty="0" smtClean="0"/>
              <a:t>to separate out 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b="1" baseline="-25000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 (q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),  T</a:t>
            </a:r>
            <a:r>
              <a:rPr lang="en-US" b="1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(q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) and T</a:t>
            </a:r>
            <a:r>
              <a:rPr lang="en-US" b="1" baseline="-25000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 (q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  <a:endParaRPr lang="en-US" dirty="0"/>
          </a:p>
        </p:txBody>
      </p:sp>
      <p:graphicFrame>
        <p:nvGraphicFramePr>
          <p:cNvPr id="574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00283"/>
              </p:ext>
            </p:extLst>
          </p:nvPr>
        </p:nvGraphicFramePr>
        <p:xfrm>
          <a:off x="93663" y="2157413"/>
          <a:ext cx="9128125" cy="201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75" name="Equation" r:id="rId3" imgW="3733800" imgH="723900" progId="Equation.DSMT4">
                  <p:embed/>
                </p:oleObj>
              </mc:Choice>
              <mc:Fallback>
                <p:oleObj name="Equation" r:id="rId3" imgW="3733800" imgH="723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157413"/>
                        <a:ext cx="9128125" cy="201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Z</a:t>
            </a:r>
            <a:r>
              <a:rPr lang="en-US" sz="3200" b="1" baseline="-25000" dirty="0" smtClean="0">
                <a:solidFill>
                  <a:srgbClr val="FFFF00"/>
                </a:solidFill>
              </a:rPr>
              <a:t>3</a:t>
            </a:r>
            <a:r>
              <a:rPr lang="en-US" sz="3200" dirty="0" smtClean="0">
                <a:solidFill>
                  <a:srgbClr val="FFFF00"/>
                </a:solidFill>
              </a:rPr>
              <a:t> grid (64) source with low-mode substitution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PS_888_mass4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914400"/>
            <a:ext cx="3589726" cy="2514600"/>
          </a:xfrm>
          <a:solidFill>
            <a:schemeClr val="tx1"/>
          </a:solidFill>
        </p:spPr>
      </p:pic>
      <p:pic>
        <p:nvPicPr>
          <p:cNvPr id="5" name="Picture 4" descr="PS_888_mass4_rel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914400"/>
            <a:ext cx="3581400" cy="250876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457200" y="3657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32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3</a:t>
            </a:r>
            <a:r>
              <a:rPr lang="en-US" sz="2400" dirty="0" smtClean="0">
                <a:solidFill>
                  <a:srgbClr val="FFFFFF"/>
                </a:solidFill>
              </a:rPr>
              <a:t> x 64 lattice, m</a:t>
            </a:r>
            <a:r>
              <a:rPr lang="en-US" sz="2400" b="1" baseline="-25000" dirty="0" smtClean="0">
                <a:solidFill>
                  <a:srgbClr val="FFFFFF"/>
                </a:solidFill>
              </a:rPr>
              <a:t>l</a:t>
            </a:r>
            <a:r>
              <a:rPr lang="en-US" sz="2400" dirty="0" smtClean="0">
                <a:solidFill>
                  <a:srgbClr val="FFFFFF"/>
                </a:solidFill>
              </a:rPr>
              <a:t> (sea)= 0.004 at m</a:t>
            </a:r>
            <a:r>
              <a:rPr lang="el-GR" sz="2400" b="1" baseline="-25000" dirty="0" smtClean="0">
                <a:solidFill>
                  <a:srgbClr val="FFFFFF"/>
                </a:solidFill>
              </a:rPr>
              <a:t>Π</a:t>
            </a:r>
            <a:r>
              <a:rPr lang="en-US" sz="2400" dirty="0" smtClean="0">
                <a:solidFill>
                  <a:srgbClr val="FFFFFF"/>
                </a:solidFill>
              </a:rPr>
              <a:t> ~ 200 </a:t>
            </a:r>
            <a:r>
              <a:rPr lang="en-US" sz="2400" dirty="0" err="1" smtClean="0">
                <a:solidFill>
                  <a:srgbClr val="FFFFFF"/>
                </a:solidFill>
              </a:rPr>
              <a:t>MeV</a:t>
            </a:r>
            <a:r>
              <a:rPr lang="en-US" sz="2400" dirty="0" smtClean="0">
                <a:solidFill>
                  <a:srgbClr val="FFFFFF"/>
                </a:solidFill>
              </a:rPr>
              <a:t>, 50 conf.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Picture 6" descr="V_888_mass4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191000"/>
            <a:ext cx="3581400" cy="250876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 descr="V_888_mass4_rel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4191000"/>
            <a:ext cx="3513525" cy="246122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2" descr="C:\Documents and Settings\Keh-Fei Lui\My Documents\Physics\ppt\SciDac\2012\z3grid_lms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14400"/>
            <a:ext cx="1981951" cy="25146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8298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557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Lattice Parameters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438400" y="-685800"/>
            <a:ext cx="4495800" cy="7848600"/>
          </a:xfrm>
        </p:spPr>
        <p:txBody>
          <a:bodyPr/>
          <a:lstStyle/>
          <a:p>
            <a:r>
              <a:rPr lang="en-US" dirty="0" smtClean="0"/>
              <a:t>Quenched 16</a:t>
            </a:r>
            <a:r>
              <a:rPr lang="en-US" b="1" baseline="30000" dirty="0" smtClean="0"/>
              <a:t>3</a:t>
            </a:r>
            <a:r>
              <a:rPr lang="en-US" dirty="0" smtClean="0"/>
              <a:t> x 24 lattice with Wilson </a:t>
            </a:r>
            <a:r>
              <a:rPr lang="en-US" dirty="0" err="1" smtClean="0"/>
              <a:t>fermion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Quark spin and &lt;x&gt; were calculated before for both the C.I. and D.I.</a:t>
            </a:r>
          </a:p>
          <a:p>
            <a:r>
              <a:rPr lang="en-US" dirty="0" smtClean="0"/>
              <a:t> </a:t>
            </a:r>
            <a:r>
              <a:rPr lang="el-GR" dirty="0" smtClean="0"/>
              <a:t>κ</a:t>
            </a:r>
            <a:r>
              <a:rPr lang="en-US" dirty="0" smtClean="0"/>
              <a:t> = 0.154, 0.155, 0.1555 (m</a:t>
            </a:r>
            <a:r>
              <a:rPr lang="el-GR" b="1" baseline="-25000" dirty="0" smtClean="0"/>
              <a:t>π</a:t>
            </a:r>
            <a:r>
              <a:rPr lang="en-US" dirty="0" smtClean="0"/>
              <a:t> = 650, 538, 478 </a:t>
            </a:r>
            <a:r>
              <a:rPr lang="en-US" dirty="0" err="1" smtClean="0"/>
              <a:t>MeV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500 gauge configurations</a:t>
            </a:r>
          </a:p>
          <a:p>
            <a:r>
              <a:rPr lang="en-US" dirty="0" smtClean="0"/>
              <a:t>400 noises (Optimal Z</a:t>
            </a:r>
            <a:r>
              <a:rPr lang="en-US" b="1" baseline="-25000" dirty="0" smtClean="0"/>
              <a:t>4</a:t>
            </a:r>
            <a:r>
              <a:rPr lang="en-US" dirty="0" smtClean="0"/>
              <a:t> noise with unbiased subtraction) for DI</a:t>
            </a:r>
          </a:p>
          <a:p>
            <a:r>
              <a:rPr lang="en-US" dirty="0" smtClean="0"/>
              <a:t>16 nucleon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2F81-C8C0-4C11-B8B7-9D3B5F2BD9A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805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493034"/>
              </p:ext>
            </p:extLst>
          </p:nvPr>
        </p:nvGraphicFramePr>
        <p:xfrm>
          <a:off x="228600" y="838200"/>
          <a:ext cx="8839200" cy="3666213"/>
        </p:xfrm>
        <a:graphic>
          <a:graphicData uri="http://schemas.openxmlformats.org/drawingml/2006/table">
            <a:tbl>
              <a:tblPr/>
              <a:tblGrid>
                <a:gridCol w="1057682"/>
                <a:gridCol w="1094471"/>
                <a:gridCol w="1076076"/>
                <a:gridCol w="1614114"/>
                <a:gridCol w="1537252"/>
                <a:gridCol w="1099728"/>
                <a:gridCol w="1359877"/>
              </a:tblGrid>
              <a:tr h="746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CI(u)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CI(d)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CI(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u+d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DI(u/d)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DI(s)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Glue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&lt;x&gt;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0.416     (40)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0.151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0.567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0.037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0.023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(6)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0.334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(56)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9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(0)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0.283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-.217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(80)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0.061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-0.002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-.001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-.056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(52)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2J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0.704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(118)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-.070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(82)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0.629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(51)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0.035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0.022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0.278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(76)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55" name="Object 27"/>
          <p:cNvGraphicFramePr>
            <a:graphicFrameLocks noChangeAspect="1"/>
          </p:cNvGraphicFramePr>
          <p:nvPr/>
        </p:nvGraphicFramePr>
        <p:xfrm>
          <a:off x="4502150" y="3295650"/>
          <a:ext cx="139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95" name="Equation" r:id="rId3" imgW="139680" imgH="266400" progId="Equation.3">
                  <p:embed/>
                </p:oleObj>
              </mc:Choice>
              <mc:Fallback>
                <p:oleObj name="Equation" r:id="rId3" imgW="139680" imgH="2664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95650"/>
                        <a:ext cx="139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0" y="152400"/>
            <a:ext cx="8382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Renormalized results:   </a:t>
            </a:r>
            <a:r>
              <a:rPr lang="en-US" sz="2800" dirty="0" err="1" smtClean="0">
                <a:solidFill>
                  <a:srgbClr val="FFFF00"/>
                </a:solidFill>
                <a:latin typeface="Tahoma" pitchFamily="34" charset="0"/>
              </a:rPr>
              <a:t>Z</a:t>
            </a:r>
            <a:r>
              <a:rPr lang="en-US" sz="2800" b="1" baseline="-25000" dirty="0" err="1" smtClean="0">
                <a:solidFill>
                  <a:srgbClr val="FFFF00"/>
                </a:solidFill>
                <a:latin typeface="Tahoma" pitchFamily="34" charset="0"/>
              </a:rPr>
              <a:t>q</a:t>
            </a: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 = 1.05, </a:t>
            </a:r>
            <a:r>
              <a:rPr lang="en-US" sz="2800" dirty="0" err="1" smtClean="0">
                <a:solidFill>
                  <a:srgbClr val="FFFF00"/>
                </a:solidFill>
                <a:latin typeface="Tahoma" pitchFamily="34" charset="0"/>
              </a:rPr>
              <a:t>Z</a:t>
            </a:r>
            <a:r>
              <a:rPr lang="en-US" sz="2800" b="1" baseline="-25000" dirty="0" err="1" smtClean="0">
                <a:solidFill>
                  <a:srgbClr val="FFFF00"/>
                </a:solidFill>
                <a:latin typeface="Tahoma" pitchFamily="34" charset="0"/>
              </a:rPr>
              <a:t>g</a:t>
            </a: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 = 1.05</a:t>
            </a:r>
            <a:endParaRPr lang="en-US" sz="28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2514600" cy="533400"/>
          </a:xfrm>
        </p:spPr>
        <p:txBody>
          <a:bodyPr/>
          <a:lstStyle/>
          <a:p>
            <a:fld id="{C2FAF442-F5F7-4492-99FA-0D194BBF8FAB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21780"/>
              </p:ext>
            </p:extLst>
          </p:nvPr>
        </p:nvGraphicFramePr>
        <p:xfrm>
          <a:off x="1878013" y="4811713"/>
          <a:ext cx="52482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96" name="Equation" r:id="rId5" imgW="1790640" imgH="253800" progId="Equation.DSMT4">
                  <p:embed/>
                </p:oleObj>
              </mc:Choice>
              <mc:Fallback>
                <p:oleObj name="Equation" r:id="rId5" imgW="1790640" imgH="253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4811713"/>
                        <a:ext cx="5248275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1150" y="5586125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C000"/>
                </a:solidFill>
              </a:rPr>
              <a:t>I.Yu</a:t>
            </a:r>
            <a:r>
              <a:rPr lang="en-US" sz="2000" dirty="0">
                <a:solidFill>
                  <a:srgbClr val="FFC000"/>
                </a:solidFill>
              </a:rPr>
              <a:t>. </a:t>
            </a:r>
            <a:r>
              <a:rPr lang="en-US" sz="2000" dirty="0" err="1">
                <a:solidFill>
                  <a:srgbClr val="FFC000"/>
                </a:solidFill>
              </a:rPr>
              <a:t>Kobzarev</a:t>
            </a:r>
            <a:r>
              <a:rPr lang="en-US" sz="2000" dirty="0">
                <a:solidFill>
                  <a:srgbClr val="FFC000"/>
                </a:solidFill>
              </a:rPr>
              <a:t>, L.B. </a:t>
            </a:r>
            <a:r>
              <a:rPr lang="en-US" sz="2000" dirty="0" err="1">
                <a:solidFill>
                  <a:srgbClr val="FFC000"/>
                </a:solidFill>
              </a:rPr>
              <a:t>Okun</a:t>
            </a:r>
            <a:r>
              <a:rPr lang="en-US" sz="2000" dirty="0" smtClean="0">
                <a:solidFill>
                  <a:srgbClr val="FFC000"/>
                </a:solidFill>
              </a:rPr>
              <a:t>, </a:t>
            </a:r>
            <a:r>
              <a:rPr lang="en-US" sz="2000" dirty="0" err="1" smtClean="0">
                <a:solidFill>
                  <a:srgbClr val="FFC000"/>
                </a:solidFill>
              </a:rPr>
              <a:t>Zh</a:t>
            </a:r>
            <a:r>
              <a:rPr lang="en-US" sz="2000" dirty="0">
                <a:solidFill>
                  <a:srgbClr val="FFC000"/>
                </a:solidFill>
              </a:rPr>
              <a:t>. </a:t>
            </a:r>
            <a:r>
              <a:rPr lang="en-US" sz="2000" dirty="0" err="1">
                <a:solidFill>
                  <a:srgbClr val="FFC000"/>
                </a:solidFill>
              </a:rPr>
              <a:t>Eksp</a:t>
            </a:r>
            <a:r>
              <a:rPr lang="en-US" sz="2000" dirty="0">
                <a:solidFill>
                  <a:srgbClr val="FFC000"/>
                </a:solidFill>
              </a:rPr>
              <a:t>. </a:t>
            </a:r>
            <a:r>
              <a:rPr lang="en-US" sz="2000" dirty="0" err="1">
                <a:solidFill>
                  <a:srgbClr val="FFC000"/>
                </a:solidFill>
              </a:rPr>
              <a:t>Teor</a:t>
            </a:r>
            <a:r>
              <a:rPr lang="en-US" sz="2000" dirty="0">
                <a:solidFill>
                  <a:srgbClr val="FFC000"/>
                </a:solidFill>
              </a:rPr>
              <a:t>. </a:t>
            </a:r>
            <a:r>
              <a:rPr lang="en-US" sz="2000" dirty="0" err="1">
                <a:solidFill>
                  <a:srgbClr val="FFC000"/>
                </a:solidFill>
              </a:rPr>
              <a:t>Fiz</a:t>
            </a:r>
            <a:r>
              <a:rPr lang="en-US" sz="2000" dirty="0">
                <a:solidFill>
                  <a:srgbClr val="FFC000"/>
                </a:solidFill>
              </a:rPr>
              <a:t>. 43, 1904 (1962) [</a:t>
            </a:r>
            <a:r>
              <a:rPr lang="en-US" sz="2000" dirty="0" err="1">
                <a:solidFill>
                  <a:srgbClr val="FFC000"/>
                </a:solidFill>
              </a:rPr>
              <a:t>Sov</a:t>
            </a:r>
            <a:r>
              <a:rPr lang="en-US" sz="2000" dirty="0">
                <a:solidFill>
                  <a:srgbClr val="FFC000"/>
                </a:solidFill>
              </a:rPr>
              <a:t>. Phys. JETP 16, </a:t>
            </a:r>
            <a:r>
              <a:rPr lang="en-US" sz="2000" dirty="0" smtClean="0">
                <a:solidFill>
                  <a:srgbClr val="FFC000"/>
                </a:solidFill>
              </a:rPr>
              <a:t>1343 (1963); </a:t>
            </a:r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FFC000"/>
                </a:solidFill>
              </a:rPr>
              <a:t>S. Brodsky et al. NPB 593, 311(2001) →  no anomalous </a:t>
            </a:r>
            <a:r>
              <a:rPr lang="en-US" sz="2000" dirty="0" err="1" smtClean="0">
                <a:solidFill>
                  <a:srgbClr val="FFC000"/>
                </a:solidFill>
              </a:rPr>
              <a:t>gravitomagnetic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FFC000"/>
                </a:solidFill>
              </a:rPr>
              <a:t>                                                                   moment</a:t>
            </a:r>
          </a:p>
          <a:p>
            <a:endParaRPr 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</a:p>
          <a:p>
            <a:endParaRPr lang="en-US" altLang="zh-TW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28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Momentum fractions &lt;x&gt;</a:t>
            </a:r>
            <a:r>
              <a:rPr lang="en-US" sz="2400" baseline="30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q</a:t>
            </a:r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&lt;x&gt;</a:t>
            </a:r>
            <a:r>
              <a:rPr lang="en-US" sz="2400" baseline="30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endParaRPr lang="en-US"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36576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Angular Momentum </a:t>
            </a:r>
            <a:r>
              <a:rPr lang="en-US" sz="2400" dirty="0">
                <a:solidFill>
                  <a:srgbClr val="FFFF00"/>
                </a:solidFill>
                <a:latin typeface="Times New Roman"/>
                <a:cs typeface="Times New Roman"/>
              </a:rPr>
              <a:t>fractions </a:t>
            </a:r>
            <a:r>
              <a:rPr lang="en-US" sz="24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J</a:t>
            </a:r>
            <a:r>
              <a:rPr lang="en-US" sz="2400" baseline="30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</a:t>
            </a:r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J</a:t>
            </a:r>
            <a:r>
              <a:rPr lang="en-US" sz="2400" baseline="30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lang="en-US"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00" y="868936"/>
            <a:ext cx="7328900" cy="2565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00" y="4207093"/>
            <a:ext cx="7252699" cy="25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6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35814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Flavor-singlet </a:t>
            </a:r>
            <a:r>
              <a:rPr lang="en-US" sz="2800" dirty="0" err="1" smtClean="0">
                <a:solidFill>
                  <a:srgbClr val="FFFF00"/>
                </a:solidFill>
              </a:rPr>
              <a:t>g</a:t>
            </a:r>
            <a:r>
              <a:rPr lang="en-US" sz="2800" b="1" baseline="-25000" dirty="0" err="1" smtClean="0">
                <a:solidFill>
                  <a:srgbClr val="FFFF00"/>
                </a:solidFill>
              </a:rPr>
              <a:t>A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Quark spin puzzle (dubbed `proton spin crisis’)</a:t>
            </a:r>
          </a:p>
          <a:p>
            <a:pPr lvl="1" eaLnBrk="1" hangingPunct="1"/>
            <a:r>
              <a:rPr lang="en-US" sz="1800" dirty="0" smtClean="0"/>
              <a:t>                                                         NRQM</a:t>
            </a:r>
          </a:p>
          <a:p>
            <a:pPr lvl="1" eaLnBrk="1" hangingPunct="1"/>
            <a:r>
              <a:rPr lang="en-US" sz="1800" dirty="0" smtClean="0"/>
              <a:t>                                                         RQM                                                                                                             </a:t>
            </a:r>
          </a:p>
          <a:p>
            <a:pPr lvl="1" eaLnBrk="1" hangingPunct="1"/>
            <a:endParaRPr lang="en-US" sz="1800" dirty="0" smtClean="0"/>
          </a:p>
          <a:p>
            <a:pPr lvl="1" eaLnBrk="1" hangingPunct="1"/>
            <a:r>
              <a:rPr lang="en-US" sz="1800" dirty="0" smtClean="0"/>
              <a:t>Experimentally (EMC, SMC, … </a:t>
            </a:r>
          </a:p>
        </p:txBody>
      </p:sp>
      <p:graphicFrame>
        <p:nvGraphicFramePr>
          <p:cNvPr id="2560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71506643"/>
              </p:ext>
            </p:extLst>
          </p:nvPr>
        </p:nvGraphicFramePr>
        <p:xfrm>
          <a:off x="1447800" y="1447800"/>
          <a:ext cx="3581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19" name="Equation" r:id="rId3" imgW="2222280" imgH="558720" progId="Equation.3">
                  <p:embed/>
                </p:oleObj>
              </mc:Choice>
              <mc:Fallback>
                <p:oleObj name="Equation" r:id="rId3" imgW="2222280" imgH="558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3581400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495800" y="2362200"/>
          <a:ext cx="22860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20" name="Equation" r:id="rId5" imgW="1612800" imgH="291960" progId="Equation.3">
                  <p:embed/>
                </p:oleObj>
              </mc:Choice>
              <mc:Fallback>
                <p:oleObj name="Equation" r:id="rId5" imgW="1612800" imgH="291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62200"/>
                        <a:ext cx="2286000" cy="4143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16" name="Group 6"/>
          <p:cNvGrpSpPr>
            <a:grpSpLocks/>
          </p:cNvGrpSpPr>
          <p:nvPr/>
        </p:nvGrpSpPr>
        <p:grpSpPr bwMode="auto">
          <a:xfrm>
            <a:off x="954088" y="3657600"/>
            <a:ext cx="3168650" cy="1989138"/>
            <a:chOff x="601" y="2304"/>
            <a:chExt cx="1996" cy="1253"/>
          </a:xfrm>
        </p:grpSpPr>
        <p:graphicFrame>
          <p:nvGraphicFramePr>
            <p:cNvPr id="25610" name="Object 7"/>
            <p:cNvGraphicFramePr>
              <a:graphicFrameLocks noChangeAspect="1"/>
            </p:cNvGraphicFramePr>
            <p:nvPr/>
          </p:nvGraphicFramePr>
          <p:xfrm>
            <a:off x="639" y="3299"/>
            <a:ext cx="161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221" name="Equation" r:id="rId7" imgW="152280" imgH="241200" progId="Equation.3">
                    <p:embed/>
                  </p:oleObj>
                </mc:Choice>
                <mc:Fallback>
                  <p:oleObj name="Equation" r:id="rId7" imgW="152280" imgH="2412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" y="3299"/>
                          <a:ext cx="161" cy="25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7" name="AutoShape 8"/>
            <p:cNvSpPr>
              <a:spLocks noChangeArrowheads="1"/>
            </p:cNvSpPr>
            <p:nvPr/>
          </p:nvSpPr>
          <p:spPr bwMode="auto">
            <a:xfrm>
              <a:off x="601" y="2783"/>
              <a:ext cx="218" cy="3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8" name="AutoShape 9"/>
            <p:cNvSpPr>
              <a:spLocks noChangeArrowheads="1"/>
            </p:cNvSpPr>
            <p:nvPr/>
          </p:nvSpPr>
          <p:spPr bwMode="auto">
            <a:xfrm>
              <a:off x="2160" y="2955"/>
              <a:ext cx="437" cy="162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9" name="Freeform 10"/>
            <p:cNvSpPr>
              <a:spLocks/>
            </p:cNvSpPr>
            <p:nvPr/>
          </p:nvSpPr>
          <p:spPr bwMode="auto">
            <a:xfrm>
              <a:off x="791" y="2682"/>
              <a:ext cx="1438" cy="245"/>
            </a:xfrm>
            <a:custGeom>
              <a:avLst/>
              <a:gdLst>
                <a:gd name="T0" fmla="*/ 0 w 1896"/>
                <a:gd name="T1" fmla="*/ 280 h 364"/>
                <a:gd name="T2" fmla="*/ 606 w 1896"/>
                <a:gd name="T3" fmla="*/ 60 h 364"/>
                <a:gd name="T4" fmla="*/ 1338 w 1896"/>
                <a:gd name="T5" fmla="*/ 66 h 364"/>
                <a:gd name="T6" fmla="*/ 1626 w 1896"/>
                <a:gd name="T7" fmla="*/ 174 h 364"/>
                <a:gd name="T8" fmla="*/ 1896 w 1896"/>
                <a:gd name="T9" fmla="*/ 36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6"/>
                <a:gd name="T16" fmla="*/ 0 h 364"/>
                <a:gd name="T17" fmla="*/ 1896 w 1896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30" name="Line 11"/>
            <p:cNvSpPr>
              <a:spLocks noChangeShapeType="1"/>
            </p:cNvSpPr>
            <p:nvPr/>
          </p:nvSpPr>
          <p:spPr bwMode="auto">
            <a:xfrm>
              <a:off x="829" y="3052"/>
              <a:ext cx="1273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31" name="Freeform 12"/>
            <p:cNvSpPr>
              <a:spLocks/>
            </p:cNvSpPr>
            <p:nvPr/>
          </p:nvSpPr>
          <p:spPr bwMode="auto">
            <a:xfrm>
              <a:off x="791" y="3148"/>
              <a:ext cx="1456" cy="167"/>
            </a:xfrm>
            <a:custGeom>
              <a:avLst/>
              <a:gdLst>
                <a:gd name="T0" fmla="*/ 0 w 1920"/>
                <a:gd name="T1" fmla="*/ 48 h 248"/>
                <a:gd name="T2" fmla="*/ 378 w 1920"/>
                <a:gd name="T3" fmla="*/ 163 h 248"/>
                <a:gd name="T4" fmla="*/ 918 w 1920"/>
                <a:gd name="T5" fmla="*/ 247 h 248"/>
                <a:gd name="T6" fmla="*/ 1446 w 1920"/>
                <a:gd name="T7" fmla="*/ 169 h 248"/>
                <a:gd name="T8" fmla="*/ 1920 w 192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48"/>
                <a:gd name="T17" fmla="*/ 1920 w 192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25611" name="Object 13"/>
            <p:cNvGraphicFramePr>
              <a:graphicFrameLocks noChangeAspect="1"/>
            </p:cNvGraphicFramePr>
            <p:nvPr/>
          </p:nvGraphicFramePr>
          <p:xfrm>
            <a:off x="2223" y="3246"/>
            <a:ext cx="211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222" name="Equation" r:id="rId9" imgW="190440" imgH="266400" progId="Equation.3">
                    <p:embed/>
                  </p:oleObj>
                </mc:Choice>
                <mc:Fallback>
                  <p:oleObj name="Equation" r:id="rId9" imgW="190440" imgH="2664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3" y="3246"/>
                          <a:ext cx="211" cy="271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2" name="Line 14"/>
            <p:cNvSpPr>
              <a:spLocks noChangeShapeType="1"/>
            </p:cNvSpPr>
            <p:nvPr/>
          </p:nvSpPr>
          <p:spPr bwMode="auto">
            <a:xfrm flipV="1">
              <a:off x="1083" y="2763"/>
              <a:ext cx="84" cy="3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33" name="Line 15"/>
            <p:cNvSpPr>
              <a:spLocks noChangeShapeType="1"/>
            </p:cNvSpPr>
            <p:nvPr/>
          </p:nvSpPr>
          <p:spPr bwMode="auto">
            <a:xfrm>
              <a:off x="1552" y="3052"/>
              <a:ext cx="36" cy="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34" name="Line 16"/>
            <p:cNvSpPr>
              <a:spLocks noChangeShapeType="1"/>
            </p:cNvSpPr>
            <p:nvPr/>
          </p:nvSpPr>
          <p:spPr bwMode="auto">
            <a:xfrm flipV="1">
              <a:off x="1476" y="3360"/>
              <a:ext cx="109" cy="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35" name="Line 17"/>
            <p:cNvSpPr>
              <a:spLocks noChangeShapeType="1"/>
            </p:cNvSpPr>
            <p:nvPr/>
          </p:nvSpPr>
          <p:spPr bwMode="auto">
            <a:xfrm>
              <a:off x="2003" y="2803"/>
              <a:ext cx="84" cy="3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2561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7731827"/>
                </p:ext>
              </p:extLst>
            </p:nvPr>
          </p:nvGraphicFramePr>
          <p:xfrm>
            <a:off x="1392" y="2569"/>
            <a:ext cx="240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223" name="Equation" r:id="rId11" imgW="139700" imgH="139700" progId="Equation.DSMT4">
                    <p:embed/>
                  </p:oleObj>
                </mc:Choice>
                <mc:Fallback>
                  <p:oleObj name="Equation" r:id="rId11" imgW="139700" imgH="1397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569"/>
                          <a:ext cx="240" cy="21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3" name="Object 19"/>
            <p:cNvGraphicFramePr>
              <a:graphicFrameLocks noChangeAspect="1"/>
            </p:cNvGraphicFramePr>
            <p:nvPr/>
          </p:nvGraphicFramePr>
          <p:xfrm>
            <a:off x="720" y="2304"/>
            <a:ext cx="1536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224" name="Equation" r:id="rId13" imgW="1726920" imgH="317160" progId="Equation.3">
                    <p:embed/>
                  </p:oleObj>
                </mc:Choice>
                <mc:Fallback>
                  <p:oleObj name="Equation" r:id="rId13" imgW="1726920" imgH="31716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304"/>
                          <a:ext cx="1536" cy="25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17" name="Group 20"/>
          <p:cNvGrpSpPr>
            <a:grpSpLocks/>
          </p:cNvGrpSpPr>
          <p:nvPr/>
        </p:nvGrpSpPr>
        <p:grpSpPr bwMode="auto">
          <a:xfrm>
            <a:off x="5105400" y="2971800"/>
            <a:ext cx="3124200" cy="3048000"/>
            <a:chOff x="3216" y="1872"/>
            <a:chExt cx="1968" cy="1920"/>
          </a:xfrm>
        </p:grpSpPr>
        <p:graphicFrame>
          <p:nvGraphicFramePr>
            <p:cNvPr id="25606" name="Object 21"/>
            <p:cNvGraphicFramePr>
              <a:graphicFrameLocks noChangeAspect="1"/>
            </p:cNvGraphicFramePr>
            <p:nvPr/>
          </p:nvGraphicFramePr>
          <p:xfrm>
            <a:off x="3253" y="3485"/>
            <a:ext cx="164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225" name="Equation" r:id="rId15" imgW="152280" imgH="241200" progId="Equation.3">
                    <p:embed/>
                  </p:oleObj>
                </mc:Choice>
                <mc:Fallback>
                  <p:oleObj name="Equation" r:id="rId15" imgW="152280" imgH="2412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3" y="3485"/>
                          <a:ext cx="164" cy="307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8" name="AutoShape 22"/>
            <p:cNvSpPr>
              <a:spLocks noChangeArrowheads="1"/>
            </p:cNvSpPr>
            <p:nvPr/>
          </p:nvSpPr>
          <p:spPr bwMode="auto">
            <a:xfrm>
              <a:off x="3216" y="2898"/>
              <a:ext cx="223" cy="52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19" name="AutoShape 23"/>
            <p:cNvSpPr>
              <a:spLocks noChangeArrowheads="1"/>
            </p:cNvSpPr>
            <p:nvPr/>
          </p:nvSpPr>
          <p:spPr bwMode="auto">
            <a:xfrm>
              <a:off x="4738" y="3094"/>
              <a:ext cx="446" cy="220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0" name="Freeform 24"/>
            <p:cNvSpPr>
              <a:spLocks/>
            </p:cNvSpPr>
            <p:nvPr/>
          </p:nvSpPr>
          <p:spPr bwMode="auto">
            <a:xfrm>
              <a:off x="3402" y="2784"/>
              <a:ext cx="1466" cy="332"/>
            </a:xfrm>
            <a:custGeom>
              <a:avLst/>
              <a:gdLst>
                <a:gd name="T0" fmla="*/ 0 w 1896"/>
                <a:gd name="T1" fmla="*/ 280 h 364"/>
                <a:gd name="T2" fmla="*/ 606 w 1896"/>
                <a:gd name="T3" fmla="*/ 60 h 364"/>
                <a:gd name="T4" fmla="*/ 1338 w 1896"/>
                <a:gd name="T5" fmla="*/ 66 h 364"/>
                <a:gd name="T6" fmla="*/ 1626 w 1896"/>
                <a:gd name="T7" fmla="*/ 174 h 364"/>
                <a:gd name="T8" fmla="*/ 1896 w 1896"/>
                <a:gd name="T9" fmla="*/ 36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6"/>
                <a:gd name="T16" fmla="*/ 0 h 364"/>
                <a:gd name="T17" fmla="*/ 1896 w 1896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21" name="Line 25"/>
            <p:cNvSpPr>
              <a:spLocks noChangeShapeType="1"/>
            </p:cNvSpPr>
            <p:nvPr/>
          </p:nvSpPr>
          <p:spPr bwMode="auto">
            <a:xfrm>
              <a:off x="3439" y="3205"/>
              <a:ext cx="1299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22" name="Freeform 26"/>
            <p:cNvSpPr>
              <a:spLocks/>
            </p:cNvSpPr>
            <p:nvPr/>
          </p:nvSpPr>
          <p:spPr bwMode="auto">
            <a:xfrm>
              <a:off x="3402" y="3314"/>
              <a:ext cx="1485" cy="226"/>
            </a:xfrm>
            <a:custGeom>
              <a:avLst/>
              <a:gdLst>
                <a:gd name="T0" fmla="*/ 0 w 1920"/>
                <a:gd name="T1" fmla="*/ 48 h 248"/>
                <a:gd name="T2" fmla="*/ 378 w 1920"/>
                <a:gd name="T3" fmla="*/ 163 h 248"/>
                <a:gd name="T4" fmla="*/ 918 w 1920"/>
                <a:gd name="T5" fmla="*/ 247 h 248"/>
                <a:gd name="T6" fmla="*/ 1446 w 1920"/>
                <a:gd name="T7" fmla="*/ 169 h 248"/>
                <a:gd name="T8" fmla="*/ 1920 w 192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48"/>
                <a:gd name="T17" fmla="*/ 1920 w 192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25607" name="Object 27"/>
            <p:cNvGraphicFramePr>
              <a:graphicFrameLocks noChangeAspect="1"/>
            </p:cNvGraphicFramePr>
            <p:nvPr/>
          </p:nvGraphicFramePr>
          <p:xfrm>
            <a:off x="4848" y="3456"/>
            <a:ext cx="17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226" name="Equation" r:id="rId16" imgW="190440" imgH="304560" progId="Equation.3">
                    <p:embed/>
                  </p:oleObj>
                </mc:Choice>
                <mc:Fallback>
                  <p:oleObj name="Equation" r:id="rId16" imgW="190440" imgH="30456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3456"/>
                          <a:ext cx="178" cy="285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3" name="Line 28"/>
            <p:cNvSpPr>
              <a:spLocks noChangeShapeType="1"/>
            </p:cNvSpPr>
            <p:nvPr/>
          </p:nvSpPr>
          <p:spPr bwMode="auto">
            <a:xfrm flipV="1">
              <a:off x="4070" y="2810"/>
              <a:ext cx="111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24" name="Line 29"/>
            <p:cNvSpPr>
              <a:spLocks noChangeShapeType="1"/>
            </p:cNvSpPr>
            <p:nvPr/>
          </p:nvSpPr>
          <p:spPr bwMode="auto">
            <a:xfrm>
              <a:off x="4144" y="3205"/>
              <a:ext cx="37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25" name="Line 30"/>
            <p:cNvSpPr>
              <a:spLocks noChangeShapeType="1"/>
            </p:cNvSpPr>
            <p:nvPr/>
          </p:nvSpPr>
          <p:spPr bwMode="auto">
            <a:xfrm flipV="1">
              <a:off x="4070" y="3556"/>
              <a:ext cx="111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26" name="Oval 31"/>
            <p:cNvSpPr>
              <a:spLocks noChangeArrowheads="1"/>
            </p:cNvSpPr>
            <p:nvPr/>
          </p:nvSpPr>
          <p:spPr bwMode="auto">
            <a:xfrm>
              <a:off x="3888" y="2284"/>
              <a:ext cx="384" cy="327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noFill/>
              </a:endParaRPr>
            </a:p>
          </p:txBody>
        </p:sp>
        <p:graphicFrame>
          <p:nvGraphicFramePr>
            <p:cNvPr id="25608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1252728"/>
                </p:ext>
              </p:extLst>
            </p:nvPr>
          </p:nvGraphicFramePr>
          <p:xfrm>
            <a:off x="3936" y="2122"/>
            <a:ext cx="2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227" name="Equation" r:id="rId18" imgW="139700" imgH="139700" progId="Equation.DSMT4">
                    <p:embed/>
                  </p:oleObj>
                </mc:Choice>
                <mc:Fallback>
                  <p:oleObj name="Equation" r:id="rId18" imgW="139700" imgH="13970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2122"/>
                          <a:ext cx="288" cy="26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9" name="Object 33"/>
            <p:cNvGraphicFramePr>
              <a:graphicFrameLocks noChangeAspect="1"/>
            </p:cNvGraphicFramePr>
            <p:nvPr/>
          </p:nvGraphicFramePr>
          <p:xfrm>
            <a:off x="3312" y="1872"/>
            <a:ext cx="145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228" name="Equation" r:id="rId20" imgW="1536480" imgH="304560" progId="Equation.3">
                    <p:embed/>
                  </p:oleObj>
                </mc:Choice>
                <mc:Fallback>
                  <p:oleObj name="Equation" r:id="rId20" imgW="1536480" imgH="30456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1872"/>
                          <a:ext cx="1452" cy="264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604" name="Object 34"/>
          <p:cNvGraphicFramePr>
            <a:graphicFrameLocks noChangeAspect="1"/>
          </p:cNvGraphicFramePr>
          <p:nvPr/>
        </p:nvGraphicFramePr>
        <p:xfrm>
          <a:off x="1219200" y="6172200"/>
          <a:ext cx="2209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29" name="Equation" r:id="rId22" imgW="1701720" imgH="317160" progId="Equation.3">
                  <p:embed/>
                </p:oleObj>
              </mc:Choice>
              <mc:Fallback>
                <p:oleObj name="Equation" r:id="rId22" imgW="1701720" imgH="31716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172200"/>
                        <a:ext cx="2209800" cy="4127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35"/>
          <p:cNvGraphicFramePr>
            <a:graphicFrameLocks noChangeAspect="1"/>
          </p:cNvGraphicFramePr>
          <p:nvPr/>
        </p:nvGraphicFramePr>
        <p:xfrm>
          <a:off x="5410200" y="6172200"/>
          <a:ext cx="26558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30" name="Equation" r:id="rId24" imgW="2044440" imgH="317160" progId="Equation.3">
                  <p:embed/>
                </p:oleObj>
              </mc:Choice>
              <mc:Fallback>
                <p:oleObj name="Equation" r:id="rId24" imgW="2044440" imgH="3171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6172200"/>
                        <a:ext cx="2655888" cy="4127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869A-5E26-47E9-9EE2-B6BA678C6EC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6700" y="6172200"/>
            <a:ext cx="2514600" cy="533400"/>
          </a:xfrm>
        </p:spPr>
        <p:txBody>
          <a:bodyPr/>
          <a:lstStyle/>
          <a:p>
            <a:r>
              <a:rPr lang="en-US" dirty="0" smtClean="0"/>
              <a:t>                                               </a:t>
            </a:r>
            <a:fld id="{42081ECF-4805-4BF6-BE4C-655E862E56C5}" type="slidenum">
              <a:rPr lang="en-US" smtClean="0"/>
              <a:pPr/>
              <a:t>4</a:t>
            </a:fld>
            <a:endParaRPr lang="en-US" dirty="0" smtClean="0"/>
          </a:p>
          <a:p>
            <a:endParaRPr lang="en-US" altLang="zh-TW" dirty="0"/>
          </a:p>
        </p:txBody>
      </p:sp>
      <p:pic>
        <p:nvPicPr>
          <p:cNvPr id="3" name="Picture 2" descr="Delta_G_Vogelsa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4876800" cy="4906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286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Glue </a:t>
            </a:r>
            <a:r>
              <a:rPr lang="en-US" sz="3200" dirty="0" err="1" smtClean="0">
                <a:solidFill>
                  <a:srgbClr val="FFFF00"/>
                </a:solidFill>
              </a:rPr>
              <a:t>Helicity</a:t>
            </a:r>
            <a:r>
              <a:rPr lang="en-US" sz="3200" dirty="0" smtClean="0">
                <a:solidFill>
                  <a:srgbClr val="FFFF00"/>
                </a:solidFill>
              </a:rPr>
              <a:t> ΔG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21166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de Florian, R. </a:t>
            </a:r>
            <a:r>
              <a:rPr lang="en-US" dirty="0" err="1" smtClean="0"/>
              <a:t>Sassot</a:t>
            </a:r>
            <a:r>
              <a:rPr lang="en-US" dirty="0" smtClean="0"/>
              <a:t>, M. </a:t>
            </a:r>
            <a:r>
              <a:rPr lang="en-US" dirty="0" err="1" smtClean="0"/>
              <a:t>Stratmann</a:t>
            </a:r>
            <a:r>
              <a:rPr lang="en-US" dirty="0" smtClean="0"/>
              <a:t>, W. </a:t>
            </a:r>
            <a:r>
              <a:rPr lang="en-US" dirty="0" err="1" smtClean="0"/>
              <a:t>Vogelsang</a:t>
            </a:r>
            <a:r>
              <a:rPr lang="en-US" dirty="0" smtClean="0"/>
              <a:t>, PRL 113, 012001 (2014)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93989" y="2438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FFCC"/>
                </a:solidFill>
                <a:latin typeface="Times New Roman"/>
                <a:cs typeface="Times New Roman"/>
              </a:rPr>
              <a:t>Experimental results from STAR [1404.5134] </a:t>
            </a:r>
          </a:p>
          <a:p>
            <a:r>
              <a:rPr lang="en-US" dirty="0" smtClean="0">
                <a:solidFill>
                  <a:srgbClr val="99FFCC"/>
                </a:solidFill>
                <a:latin typeface="Times New Roman"/>
                <a:cs typeface="Times New Roman"/>
              </a:rPr>
              <a:t>PHENIX [1402.6296] COMPASS [1001.4654]</a:t>
            </a:r>
            <a:endParaRPr lang="en-US" dirty="0">
              <a:solidFill>
                <a:srgbClr val="99FFCC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4114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57F"/>
                </a:solidFill>
              </a:rPr>
              <a:t>ΔG ~ 0.2 with large error</a:t>
            </a:r>
            <a:endParaRPr lang="en-US" dirty="0">
              <a:solidFill>
                <a:srgbClr val="FFC5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7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8050" name="Group 2"/>
          <p:cNvGraphicFramePr>
            <a:graphicFrameLocks noGrp="1"/>
          </p:cNvGraphicFramePr>
          <p:nvPr/>
        </p:nvGraphicFramePr>
        <p:xfrm>
          <a:off x="609600" y="1066800"/>
          <a:ext cx="7315200" cy="5132831"/>
        </p:xfrm>
        <a:graphic>
          <a:graphicData uri="http://schemas.openxmlformats.org/drawingml/2006/table">
            <a:tbl>
              <a:tblPr/>
              <a:tblGrid>
                <a:gridCol w="1905000"/>
                <a:gridCol w="1447800"/>
                <a:gridCol w="1752600"/>
                <a:gridCol w="1066800"/>
                <a:gridCol w="11430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Lattice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Expt. (SMC)   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NRQM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RQM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0.25(12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1.20(10)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0.61(13)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0.79(11)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-.42(11)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-.12(1)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0.45(6)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0.75(11)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0.60(2)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0.22(10)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1.2573(28)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0.579(25)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0.80(6)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-0.46(6)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-0.12(4)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0.459(8)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0.798(8)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0.575(16)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5/3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1.33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0.67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0.67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1.25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0.75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-0.25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0.75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0.67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8070" name="Object 22"/>
          <p:cNvGraphicFramePr>
            <a:graphicFrameLocks noChangeAspect="1"/>
          </p:cNvGraphicFramePr>
          <p:nvPr/>
        </p:nvGraphicFramePr>
        <p:xfrm>
          <a:off x="685800" y="1752600"/>
          <a:ext cx="1752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24" name="Equation" r:id="rId3" imgW="1549080" imgH="291960" progId="Equation.3">
                  <p:embed/>
                </p:oleObj>
              </mc:Choice>
              <mc:Fallback>
                <p:oleObj name="Equation" r:id="rId3" imgW="1549080" imgH="2919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1752600" cy="330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72" name="Object 24"/>
          <p:cNvGraphicFramePr>
            <a:graphicFrameLocks noChangeAspect="1"/>
          </p:cNvGraphicFramePr>
          <p:nvPr/>
        </p:nvGraphicFramePr>
        <p:xfrm>
          <a:off x="1447800" y="4343400"/>
          <a:ext cx="4572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25" name="Equation" r:id="rId5" imgW="253800" imgH="266400" progId="Equation.3">
                  <p:embed/>
                </p:oleObj>
              </mc:Choice>
              <mc:Fallback>
                <p:oleObj name="Equation" r:id="rId5" imgW="253800" imgH="2664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343400"/>
                        <a:ext cx="457200" cy="320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73" name="Object 25"/>
          <p:cNvGraphicFramePr>
            <a:graphicFrameLocks noChangeAspect="1"/>
          </p:cNvGraphicFramePr>
          <p:nvPr/>
        </p:nvGraphicFramePr>
        <p:xfrm>
          <a:off x="1447800" y="4724400"/>
          <a:ext cx="4572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26" name="Equation" r:id="rId7" imgW="279360" imgH="266400" progId="Equation.3">
                  <p:embed/>
                </p:oleObj>
              </mc:Choice>
              <mc:Fallback>
                <p:oleObj name="Equation" r:id="rId7" imgW="279360" imgH="2664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24400"/>
                        <a:ext cx="457200" cy="34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74" name="Object 26"/>
          <p:cNvGraphicFramePr>
            <a:graphicFrameLocks noChangeAspect="1"/>
          </p:cNvGraphicFramePr>
          <p:nvPr/>
        </p:nvGraphicFramePr>
        <p:xfrm>
          <a:off x="1447800" y="3048000"/>
          <a:ext cx="4572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27" name="Equation" r:id="rId9" imgW="279360" imgH="203040" progId="Equation.3">
                  <p:embed/>
                </p:oleObj>
              </mc:Choice>
              <mc:Fallback>
                <p:oleObj name="Equation" r:id="rId9" imgW="27936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0"/>
                        <a:ext cx="457200" cy="3317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27"/>
          <p:cNvGraphicFramePr>
            <a:graphicFrameLocks noChangeAspect="1"/>
          </p:cNvGraphicFramePr>
          <p:nvPr/>
        </p:nvGraphicFramePr>
        <p:xfrm>
          <a:off x="4502150" y="3295650"/>
          <a:ext cx="139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28" name="Equation" r:id="rId11" imgW="139680" imgH="266400" progId="Equation.3">
                  <p:embed/>
                </p:oleObj>
              </mc:Choice>
              <mc:Fallback>
                <p:oleObj name="Equation" r:id="rId11" imgW="139680" imgH="2664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95650"/>
                        <a:ext cx="139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76" name="Object 28"/>
          <p:cNvGraphicFramePr>
            <a:graphicFrameLocks noChangeAspect="1"/>
          </p:cNvGraphicFramePr>
          <p:nvPr/>
        </p:nvGraphicFramePr>
        <p:xfrm>
          <a:off x="1219200" y="5257800"/>
          <a:ext cx="862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29" name="Equation" r:id="rId13" imgW="622080" imgH="266400" progId="Equation.3">
                  <p:embed/>
                </p:oleObj>
              </mc:Choice>
              <mc:Fallback>
                <p:oleObj name="Equation" r:id="rId13" imgW="622080" imgH="2664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57800"/>
                        <a:ext cx="862013" cy="3413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77" name="Object 29"/>
          <p:cNvGraphicFramePr>
            <a:graphicFrameLocks noChangeAspect="1"/>
          </p:cNvGraphicFramePr>
          <p:nvPr/>
        </p:nvGraphicFramePr>
        <p:xfrm>
          <a:off x="990600" y="6324600"/>
          <a:ext cx="617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30" name="Equation" r:id="rId15" imgW="3619440" imgH="266400" progId="Equation.3">
                  <p:embed/>
                </p:oleObj>
              </mc:Choice>
              <mc:Fallback>
                <p:oleObj name="Equation" r:id="rId15" imgW="3619440" imgH="2664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324600"/>
                        <a:ext cx="6172200" cy="381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78" name="Object 30"/>
          <p:cNvGraphicFramePr>
            <a:graphicFrameLocks noChangeAspect="1"/>
          </p:cNvGraphicFramePr>
          <p:nvPr/>
        </p:nvGraphicFramePr>
        <p:xfrm>
          <a:off x="990600" y="2209800"/>
          <a:ext cx="12192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31" name="Equation" r:id="rId17" imgW="1143000" imgH="291960" progId="Equation.3">
                  <p:embed/>
                </p:oleObj>
              </mc:Choice>
              <mc:Fallback>
                <p:oleObj name="Equation" r:id="rId17" imgW="1143000" imgH="2919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09800"/>
                        <a:ext cx="1219200" cy="311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79" name="Object 31"/>
          <p:cNvGraphicFramePr>
            <a:graphicFrameLocks noChangeAspect="1"/>
          </p:cNvGraphicFramePr>
          <p:nvPr/>
        </p:nvGraphicFramePr>
        <p:xfrm>
          <a:off x="762000" y="2590800"/>
          <a:ext cx="16764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32" name="Equation" r:id="rId19" imgW="1650960" imgH="291960" progId="Equation.3">
                  <p:embed/>
                </p:oleObj>
              </mc:Choice>
              <mc:Fallback>
                <p:oleObj name="Equation" r:id="rId19" imgW="1650960" imgH="2919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0800"/>
                        <a:ext cx="1676400" cy="323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80" name="Object 32"/>
          <p:cNvGraphicFramePr>
            <a:graphicFrameLocks noChangeAspect="1"/>
          </p:cNvGraphicFramePr>
          <p:nvPr/>
        </p:nvGraphicFramePr>
        <p:xfrm>
          <a:off x="1447800" y="3505200"/>
          <a:ext cx="4778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33" name="Equation" r:id="rId21" imgW="291960" imgH="215640" progId="Equation.3">
                  <p:embed/>
                </p:oleObj>
              </mc:Choice>
              <mc:Fallback>
                <p:oleObj name="Equation" r:id="rId21" imgW="291960" imgH="2156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05200"/>
                        <a:ext cx="477838" cy="352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81" name="Object 33"/>
          <p:cNvGraphicFramePr>
            <a:graphicFrameLocks noChangeAspect="1"/>
          </p:cNvGraphicFramePr>
          <p:nvPr/>
        </p:nvGraphicFramePr>
        <p:xfrm>
          <a:off x="1447800" y="3962400"/>
          <a:ext cx="4159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34" name="Equation" r:id="rId23" imgW="253800" imgH="203040" progId="Equation.3">
                  <p:embed/>
                </p:oleObj>
              </mc:Choice>
              <mc:Fallback>
                <p:oleObj name="Equation" r:id="rId23" imgW="253800" imgH="2030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62400"/>
                        <a:ext cx="415925" cy="3317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82" name="Object 34"/>
          <p:cNvGraphicFramePr>
            <a:graphicFrameLocks noChangeAspect="1"/>
          </p:cNvGraphicFramePr>
          <p:nvPr/>
        </p:nvGraphicFramePr>
        <p:xfrm>
          <a:off x="533400" y="533400"/>
          <a:ext cx="76200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35" name="Equation" r:id="rId25" imgW="5841720" imgH="304560" progId="Equation.3">
                  <p:embed/>
                </p:oleObj>
              </mc:Choice>
              <mc:Fallback>
                <p:oleObj name="Equation" r:id="rId25" imgW="5841720" imgH="30456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7620000" cy="3746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442-F5F7-4492-99FA-0D194BBF8FA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05200" y="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S.J. Dong, J.-F. </a:t>
            </a:r>
            <a:r>
              <a:rPr lang="en-US" dirty="0" err="1">
                <a:solidFill>
                  <a:srgbClr val="FFFF00"/>
                </a:solidFill>
              </a:rPr>
              <a:t>Lagae</a:t>
            </a:r>
            <a:r>
              <a:rPr lang="en-US" dirty="0">
                <a:solidFill>
                  <a:srgbClr val="FFFF00"/>
                </a:solidFill>
              </a:rPr>
              <a:t>, and KFL, PRL 75, 2096 (1995)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9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9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9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9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9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9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9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9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9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9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805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14693"/>
              </p:ext>
            </p:extLst>
          </p:nvPr>
        </p:nvGraphicFramePr>
        <p:xfrm>
          <a:off x="228600" y="990599"/>
          <a:ext cx="8839200" cy="3529583"/>
        </p:xfrm>
        <a:graphic>
          <a:graphicData uri="http://schemas.openxmlformats.org/drawingml/2006/table">
            <a:tbl>
              <a:tblPr/>
              <a:tblGrid>
                <a:gridCol w="1057682"/>
                <a:gridCol w="1094471"/>
                <a:gridCol w="1076076"/>
                <a:gridCol w="1614114"/>
                <a:gridCol w="1537252"/>
                <a:gridCol w="1099728"/>
                <a:gridCol w="135987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CI(u)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CI(d)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CI(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u+d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DI(u/d)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DI(s)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Glue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2J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0.704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(118)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-.070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(82)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0.629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(51)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0.035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0.022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0.278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(76)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  <a:r>
                        <a:rPr kumimoji="0" lang="en-US" sz="2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-0.30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0.62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-0.12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-0.12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L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-0.21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0.23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0.01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0.16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0.14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55" name="Object 27"/>
          <p:cNvGraphicFramePr>
            <a:graphicFrameLocks noChangeAspect="1"/>
          </p:cNvGraphicFramePr>
          <p:nvPr/>
        </p:nvGraphicFramePr>
        <p:xfrm>
          <a:off x="4502150" y="3295650"/>
          <a:ext cx="139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25" name="Equation" r:id="rId3" imgW="139680" imgH="266400" progId="Equation.3">
                  <p:embed/>
                </p:oleObj>
              </mc:Choice>
              <mc:Fallback>
                <p:oleObj name="Equation" r:id="rId3" imgW="139680" imgH="2664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95650"/>
                        <a:ext cx="139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0" y="152400"/>
            <a:ext cx="4572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Renormalized results:</a:t>
            </a:r>
            <a:endParaRPr lang="en-US" sz="28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2514600" cy="533400"/>
          </a:xfrm>
        </p:spPr>
        <p:txBody>
          <a:bodyPr/>
          <a:lstStyle/>
          <a:p>
            <a:fld id="{C2FAF442-F5F7-4492-99FA-0D194BBF8FA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763000" cy="10795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Summary of Quenched Lattice Calculations 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228600" y="1066800"/>
            <a:ext cx="8382000" cy="5867400"/>
          </a:xfrm>
        </p:spPr>
        <p:txBody>
          <a:bodyPr vert="horz"/>
          <a:lstStyle/>
          <a:p>
            <a:r>
              <a:rPr lang="en-US" dirty="0" smtClean="0">
                <a:latin typeface="Comic Sans MS" pitchFamily="66" charset="0"/>
              </a:rPr>
              <a:t>Complete calculation of momentum fractions of quarks (both valence and sea) and glue have been carried out for a quenched lattice:</a:t>
            </a:r>
          </a:p>
          <a:p>
            <a:pPr lvl="1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Glue momentum fraction is ~ 33%.</a:t>
            </a:r>
          </a:p>
          <a:p>
            <a:pPr lvl="1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g</a:t>
            </a:r>
            <a:r>
              <a:rPr lang="en-US" b="1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</a:t>
            </a:r>
            <a:r>
              <a:rPr lang="en-US" b="1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0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~ 0.25 in agreement with expt. </a:t>
            </a:r>
          </a:p>
          <a:p>
            <a:pPr lvl="1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Glue angular momentum is ~ 28%.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Quark orbital angular momentum is large for the sea quarks (~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47%).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These are quenched results so far.</a:t>
            </a:r>
          </a:p>
          <a:p>
            <a:pPr>
              <a:buNone/>
            </a:pP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2F81-C8C0-4C11-B8B7-9D3B5F2BD9A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290419"/>
            <a:ext cx="685800" cy="533400"/>
          </a:xfrm>
        </p:spPr>
        <p:txBody>
          <a:bodyPr/>
          <a:lstStyle/>
          <a:p>
            <a:r>
              <a:rPr lang="en-US" dirty="0" smtClean="0"/>
              <a:t>                                               </a:t>
            </a:r>
            <a:fld id="{42081ECF-4805-4BF6-BE4C-655E862E56C5}" type="slidenum">
              <a:rPr lang="en-US" smtClean="0"/>
              <a:pPr/>
              <a:t>43</a:t>
            </a:fld>
            <a:endParaRPr lang="en-US" dirty="0" smtClean="0"/>
          </a:p>
          <a:p>
            <a:endParaRPr lang="en-US" altLang="zh-TW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28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Isovector</a:t>
            </a:r>
            <a:r>
              <a:rPr lang="en-US" sz="2800" dirty="0" smtClean="0">
                <a:solidFill>
                  <a:srgbClr val="FFFF00"/>
                </a:solidFill>
              </a:rPr>
              <a:t> g</a:t>
            </a:r>
            <a:r>
              <a:rPr lang="en-US" sz="2800" baseline="-25000" dirty="0" smtClean="0">
                <a:solidFill>
                  <a:srgbClr val="FFFF00"/>
                </a:solidFill>
              </a:rPr>
              <a:t>A</a:t>
            </a:r>
            <a:r>
              <a:rPr lang="en-US" sz="2800" baseline="30000" dirty="0" smtClean="0">
                <a:solidFill>
                  <a:srgbClr val="FFFF00"/>
                </a:solidFill>
              </a:rPr>
              <a:t>3</a:t>
            </a:r>
            <a:r>
              <a:rPr lang="en-US" sz="2800" dirty="0" smtClean="0">
                <a:solidFill>
                  <a:srgbClr val="FFFF00"/>
                </a:solidFill>
              </a:rPr>
              <a:t> from recent lattice calculations with dynamical fermions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B2C"/>
                </a:solidFill>
              </a:rPr>
              <a:t>Dynamical </a:t>
            </a:r>
          </a:p>
          <a:p>
            <a:r>
              <a:rPr lang="en-US" sz="2400" dirty="0" smtClean="0">
                <a:solidFill>
                  <a:srgbClr val="FFCB2C"/>
                </a:solidFill>
              </a:rPr>
              <a:t>Fermions</a:t>
            </a:r>
            <a:endParaRPr lang="en-US" sz="2400" dirty="0">
              <a:solidFill>
                <a:srgbClr val="FFCB2C"/>
              </a:solidFill>
            </a:endParaRPr>
          </a:p>
        </p:txBody>
      </p:sp>
      <p:pic>
        <p:nvPicPr>
          <p:cNvPr id="7" name="Picture 6" descr="Isovector_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5943600" cy="4321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7912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9FFCC"/>
                </a:solidFill>
              </a:rPr>
              <a:t>Concerns about excited state contamination and volume dependence</a:t>
            </a:r>
            <a:endParaRPr lang="en-US" sz="2000" dirty="0">
              <a:solidFill>
                <a:srgbClr val="99FF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7235" y="6248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Zanotti</a:t>
            </a:r>
            <a:r>
              <a:rPr lang="en-US" dirty="0" smtClean="0"/>
              <a:t>, Parallel-VIII:S4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5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442-F5F7-4492-99FA-0D194BBF8FA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37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8737359" cy="373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4572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Quark Orbital Angular Momentum (connected insertion)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Status of Proton </a:t>
            </a:r>
            <a:r>
              <a:rPr lang="en-US" sz="4800" dirty="0">
                <a:solidFill>
                  <a:srgbClr val="FFFF00"/>
                </a:solidFill>
              </a:rPr>
              <a:t>Spin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86800" cy="4114800"/>
          </a:xfrm>
        </p:spPr>
        <p:txBody>
          <a:bodyPr/>
          <a:lstStyle/>
          <a:p>
            <a:r>
              <a:rPr lang="en-US" dirty="0"/>
              <a:t>Quark spin </a:t>
            </a:r>
            <a:r>
              <a:rPr lang="el-GR" dirty="0"/>
              <a:t>ΔΣ</a:t>
            </a:r>
            <a:r>
              <a:rPr lang="en-US" dirty="0"/>
              <a:t> ~ </a:t>
            </a:r>
            <a:r>
              <a:rPr lang="en-US" dirty="0" smtClean="0"/>
              <a:t>20 - 30% of proton spin </a:t>
            </a:r>
          </a:p>
          <a:p>
            <a:pPr>
              <a:buNone/>
            </a:pPr>
            <a:r>
              <a:rPr lang="en-US" dirty="0" smtClean="0"/>
              <a:t>   (</a:t>
            </a:r>
            <a:r>
              <a:rPr lang="en-US" dirty="0"/>
              <a:t>DIS, Lattice)</a:t>
            </a:r>
          </a:p>
          <a:p>
            <a:r>
              <a:rPr lang="en-US" dirty="0"/>
              <a:t>Quark orbital angular </a:t>
            </a:r>
            <a:r>
              <a:rPr lang="en-US" dirty="0" smtClean="0"/>
              <a:t>momentum?       (</a:t>
            </a:r>
            <a:r>
              <a:rPr lang="en-US" dirty="0" smtClean="0">
                <a:sym typeface="Wingdings" pitchFamily="2" charset="2"/>
              </a:rPr>
              <a:t>lattice calculation (LHPC,QCDSF) </a:t>
            </a:r>
            <a:r>
              <a:rPr lang="en-US" dirty="0">
                <a:sym typeface="Wingdings" pitchFamily="2" charset="2"/>
              </a:rPr>
              <a:t>~ 0)</a:t>
            </a:r>
          </a:p>
          <a:p>
            <a:r>
              <a:rPr lang="en-US" dirty="0">
                <a:sym typeface="Wingdings" pitchFamily="2" charset="2"/>
              </a:rPr>
              <a:t>Glue </a:t>
            </a:r>
            <a:r>
              <a:rPr lang="en-US" dirty="0" smtClean="0">
                <a:sym typeface="Wingdings" pitchFamily="2" charset="2"/>
              </a:rPr>
              <a:t>spin ~ 0.4 (STAR, PHENIX, COMPASS)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From `proton spin crisis’ to `missing spin puzzle’.             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73510" name="Text Box 6"/>
          <p:cNvSpPr txBox="1">
            <a:spLocks noChangeArrowheads="1"/>
          </p:cNvSpPr>
          <p:nvPr/>
        </p:nvSpPr>
        <p:spPr bwMode="auto">
          <a:xfrm>
            <a:off x="3124200" y="5638800"/>
            <a:ext cx="5334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339933"/>
                </a:solidFill>
                <a:latin typeface="Comic Sans MS" pitchFamily="66" charset="0"/>
              </a:rPr>
              <a:t>Dark Spin   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143000" y="5791200"/>
            <a:ext cx="1433513" cy="485775"/>
          </a:xfrm>
          <a:prstGeom prst="rightArrow">
            <a:avLst>
              <a:gd name="adj1" fmla="val 50000"/>
              <a:gd name="adj2" fmla="val 7377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5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7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7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33400"/>
            <a:ext cx="9144000" cy="14478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>Hadron Structure with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Quarks and Glue</a:t>
            </a:r>
            <a:r>
              <a:rPr lang="en-US" sz="4000" dirty="0" smtClean="0"/>
              <a:t> 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219200"/>
            <a:ext cx="85344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Quark and Glue Momentum and Angular Momentum in the Nucleon</a:t>
            </a:r>
          </a:p>
          <a:p>
            <a:pPr eaLnBrk="1" hangingPunct="1"/>
            <a:endParaRPr lang="en-US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33400" y="3962400"/>
            <a:ext cx="3927475" cy="2590801"/>
            <a:chOff x="0" y="4038600"/>
            <a:chExt cx="3927475" cy="2590801"/>
          </a:xfrm>
        </p:grpSpPr>
        <p:sp>
          <p:nvSpPr>
            <p:cNvPr id="11300" name="AutoShape 6"/>
            <p:cNvSpPr>
              <a:spLocks noChangeArrowheads="1"/>
            </p:cNvSpPr>
            <p:nvPr/>
          </p:nvSpPr>
          <p:spPr bwMode="auto">
            <a:xfrm>
              <a:off x="0" y="5210175"/>
              <a:ext cx="354013" cy="835025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6342885"/>
                </p:ext>
              </p:extLst>
            </p:nvPr>
          </p:nvGraphicFramePr>
          <p:xfrm>
            <a:off x="58738" y="6142038"/>
            <a:ext cx="260350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6" name="Equation" r:id="rId3" imgW="152280" imgH="241200" progId="Equation.3">
                    <p:embed/>
                  </p:oleObj>
                </mc:Choice>
                <mc:Fallback>
                  <p:oleObj name="Equation" r:id="rId3" imgW="152280" imgH="241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38" y="6142038"/>
                          <a:ext cx="260350" cy="487363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1" name="AutoShape 7"/>
            <p:cNvSpPr>
              <a:spLocks noChangeArrowheads="1"/>
            </p:cNvSpPr>
            <p:nvPr/>
          </p:nvSpPr>
          <p:spPr bwMode="auto">
            <a:xfrm>
              <a:off x="2416175" y="5521325"/>
              <a:ext cx="708025" cy="349250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302" name="Freeform 8"/>
            <p:cNvSpPr>
              <a:spLocks/>
            </p:cNvSpPr>
            <p:nvPr/>
          </p:nvSpPr>
          <p:spPr bwMode="auto">
            <a:xfrm>
              <a:off x="295275" y="5029200"/>
              <a:ext cx="2327275" cy="527050"/>
            </a:xfrm>
            <a:custGeom>
              <a:avLst/>
              <a:gdLst>
                <a:gd name="T0" fmla="*/ 0 w 1896"/>
                <a:gd name="T1" fmla="*/ 280 h 364"/>
                <a:gd name="T2" fmla="*/ 606 w 1896"/>
                <a:gd name="T3" fmla="*/ 60 h 364"/>
                <a:gd name="T4" fmla="*/ 1338 w 1896"/>
                <a:gd name="T5" fmla="*/ 66 h 364"/>
                <a:gd name="T6" fmla="*/ 1626 w 1896"/>
                <a:gd name="T7" fmla="*/ 174 h 364"/>
                <a:gd name="T8" fmla="*/ 1896 w 1896"/>
                <a:gd name="T9" fmla="*/ 36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6"/>
                <a:gd name="T16" fmla="*/ 0 h 364"/>
                <a:gd name="T17" fmla="*/ 1896 w 1896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3" name="Line 9"/>
            <p:cNvSpPr>
              <a:spLocks noChangeShapeType="1"/>
            </p:cNvSpPr>
            <p:nvPr/>
          </p:nvSpPr>
          <p:spPr bwMode="auto">
            <a:xfrm>
              <a:off x="354013" y="5697538"/>
              <a:ext cx="206216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4" name="Freeform 10"/>
            <p:cNvSpPr>
              <a:spLocks/>
            </p:cNvSpPr>
            <p:nvPr/>
          </p:nvSpPr>
          <p:spPr bwMode="auto">
            <a:xfrm>
              <a:off x="295275" y="5870575"/>
              <a:ext cx="2357438" cy="358775"/>
            </a:xfrm>
            <a:custGeom>
              <a:avLst/>
              <a:gdLst>
                <a:gd name="T0" fmla="*/ 0 w 1920"/>
                <a:gd name="T1" fmla="*/ 48 h 248"/>
                <a:gd name="T2" fmla="*/ 378 w 1920"/>
                <a:gd name="T3" fmla="*/ 163 h 248"/>
                <a:gd name="T4" fmla="*/ 918 w 1920"/>
                <a:gd name="T5" fmla="*/ 247 h 248"/>
                <a:gd name="T6" fmla="*/ 1446 w 1920"/>
                <a:gd name="T7" fmla="*/ 169 h 248"/>
                <a:gd name="T8" fmla="*/ 1920 w 192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48"/>
                <a:gd name="T17" fmla="*/ 1920 w 192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1935726"/>
                </p:ext>
              </p:extLst>
            </p:nvPr>
          </p:nvGraphicFramePr>
          <p:xfrm>
            <a:off x="2590800" y="6096000"/>
            <a:ext cx="282575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7" name="Equation" r:id="rId5" imgW="190440" imgH="304560" progId="Equation.3">
                    <p:embed/>
                  </p:oleObj>
                </mc:Choice>
                <mc:Fallback>
                  <p:oleObj name="Equation" r:id="rId5" imgW="190440" imgH="30456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6096000"/>
                          <a:ext cx="282575" cy="45243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5" name="Line 12"/>
            <p:cNvSpPr>
              <a:spLocks noChangeShapeType="1"/>
            </p:cNvSpPr>
            <p:nvPr/>
          </p:nvSpPr>
          <p:spPr bwMode="auto">
            <a:xfrm flipV="1">
              <a:off x="1219200" y="5105400"/>
              <a:ext cx="17621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6" name="Line 13"/>
            <p:cNvSpPr>
              <a:spLocks noChangeShapeType="1"/>
            </p:cNvSpPr>
            <p:nvPr/>
          </p:nvSpPr>
          <p:spPr bwMode="auto">
            <a:xfrm>
              <a:off x="1473200" y="5697538"/>
              <a:ext cx="5873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7" name="Line 14"/>
            <p:cNvSpPr>
              <a:spLocks noChangeShapeType="1"/>
            </p:cNvSpPr>
            <p:nvPr/>
          </p:nvSpPr>
          <p:spPr bwMode="auto">
            <a:xfrm flipV="1">
              <a:off x="1355725" y="6254750"/>
              <a:ext cx="176213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8" name="Oval 15"/>
            <p:cNvSpPr>
              <a:spLocks noChangeArrowheads="1"/>
            </p:cNvSpPr>
            <p:nvPr/>
          </p:nvSpPr>
          <p:spPr bwMode="auto">
            <a:xfrm>
              <a:off x="1066800" y="4191000"/>
              <a:ext cx="609600" cy="609600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5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6897530"/>
                </p:ext>
              </p:extLst>
            </p:nvPr>
          </p:nvGraphicFramePr>
          <p:xfrm>
            <a:off x="1219200" y="4038600"/>
            <a:ext cx="346075" cy="317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8" name="Equation" r:id="rId7" imgW="139700" imgH="139700" progId="Equation.DSMT4">
                    <p:embed/>
                  </p:oleObj>
                </mc:Choice>
                <mc:Fallback>
                  <p:oleObj name="Equation" r:id="rId7" imgW="139700" imgH="1397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038600"/>
                          <a:ext cx="346075" cy="3176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7123413"/>
                </p:ext>
              </p:extLst>
            </p:nvPr>
          </p:nvGraphicFramePr>
          <p:xfrm>
            <a:off x="1905000" y="4267200"/>
            <a:ext cx="20224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9" name="Equation" r:id="rId9" imgW="1218960" imgH="253800" progId="Equation.DSMT4">
                    <p:embed/>
                  </p:oleObj>
                </mc:Choice>
                <mc:Fallback>
                  <p:oleObj name="Equation" r:id="rId9" imgW="1218960" imgH="2538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267200"/>
                          <a:ext cx="2022475" cy="4572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352800" y="1752600"/>
            <a:ext cx="3168650" cy="1947863"/>
            <a:chOff x="2064" y="1322"/>
            <a:chExt cx="1996" cy="1227"/>
          </a:xfrm>
        </p:grpSpPr>
        <p:graphicFrame>
          <p:nvGraphicFramePr>
            <p:cNvPr id="11269" name="Object 19"/>
            <p:cNvGraphicFramePr>
              <a:graphicFrameLocks noChangeAspect="1"/>
            </p:cNvGraphicFramePr>
            <p:nvPr/>
          </p:nvGraphicFramePr>
          <p:xfrm>
            <a:off x="2102" y="2291"/>
            <a:ext cx="161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0" name="Equation" r:id="rId11" imgW="152280" imgH="241200" progId="Equation.3">
                    <p:embed/>
                  </p:oleObj>
                </mc:Choice>
                <mc:Fallback>
                  <p:oleObj name="Equation" r:id="rId11" imgW="15228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2" y="2291"/>
                          <a:ext cx="161" cy="25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1" name="AutoShape 20"/>
            <p:cNvSpPr>
              <a:spLocks noChangeArrowheads="1"/>
            </p:cNvSpPr>
            <p:nvPr/>
          </p:nvSpPr>
          <p:spPr bwMode="auto">
            <a:xfrm>
              <a:off x="2064" y="1775"/>
              <a:ext cx="218" cy="3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92" name="AutoShape 21"/>
            <p:cNvSpPr>
              <a:spLocks noChangeArrowheads="1"/>
            </p:cNvSpPr>
            <p:nvPr/>
          </p:nvSpPr>
          <p:spPr bwMode="auto">
            <a:xfrm>
              <a:off x="3623" y="1947"/>
              <a:ext cx="437" cy="162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93" name="Freeform 22"/>
            <p:cNvSpPr>
              <a:spLocks/>
            </p:cNvSpPr>
            <p:nvPr/>
          </p:nvSpPr>
          <p:spPr bwMode="auto">
            <a:xfrm>
              <a:off x="2254" y="1674"/>
              <a:ext cx="1438" cy="245"/>
            </a:xfrm>
            <a:custGeom>
              <a:avLst/>
              <a:gdLst>
                <a:gd name="T0" fmla="*/ 0 w 1896"/>
                <a:gd name="T1" fmla="*/ 280 h 364"/>
                <a:gd name="T2" fmla="*/ 606 w 1896"/>
                <a:gd name="T3" fmla="*/ 60 h 364"/>
                <a:gd name="T4" fmla="*/ 1338 w 1896"/>
                <a:gd name="T5" fmla="*/ 66 h 364"/>
                <a:gd name="T6" fmla="*/ 1626 w 1896"/>
                <a:gd name="T7" fmla="*/ 174 h 364"/>
                <a:gd name="T8" fmla="*/ 1896 w 1896"/>
                <a:gd name="T9" fmla="*/ 36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6"/>
                <a:gd name="T16" fmla="*/ 0 h 364"/>
                <a:gd name="T17" fmla="*/ 1896 w 1896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4" name="Line 23"/>
            <p:cNvSpPr>
              <a:spLocks noChangeShapeType="1"/>
            </p:cNvSpPr>
            <p:nvPr/>
          </p:nvSpPr>
          <p:spPr bwMode="auto">
            <a:xfrm>
              <a:off x="2292" y="2044"/>
              <a:ext cx="1273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5" name="Freeform 24"/>
            <p:cNvSpPr>
              <a:spLocks/>
            </p:cNvSpPr>
            <p:nvPr/>
          </p:nvSpPr>
          <p:spPr bwMode="auto">
            <a:xfrm>
              <a:off x="2254" y="2140"/>
              <a:ext cx="1456" cy="167"/>
            </a:xfrm>
            <a:custGeom>
              <a:avLst/>
              <a:gdLst>
                <a:gd name="T0" fmla="*/ 0 w 1920"/>
                <a:gd name="T1" fmla="*/ 48 h 248"/>
                <a:gd name="T2" fmla="*/ 378 w 1920"/>
                <a:gd name="T3" fmla="*/ 163 h 248"/>
                <a:gd name="T4" fmla="*/ 918 w 1920"/>
                <a:gd name="T5" fmla="*/ 247 h 248"/>
                <a:gd name="T6" fmla="*/ 1446 w 1920"/>
                <a:gd name="T7" fmla="*/ 169 h 248"/>
                <a:gd name="T8" fmla="*/ 1920 w 192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48"/>
                <a:gd name="T17" fmla="*/ 1920 w 192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0" name="Object 25"/>
            <p:cNvGraphicFramePr>
              <a:graphicFrameLocks noChangeAspect="1"/>
            </p:cNvGraphicFramePr>
            <p:nvPr/>
          </p:nvGraphicFramePr>
          <p:xfrm>
            <a:off x="3686" y="2238"/>
            <a:ext cx="211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1" name="Equation" r:id="rId12" imgW="190440" imgH="266400" progId="Equation.3">
                    <p:embed/>
                  </p:oleObj>
                </mc:Choice>
                <mc:Fallback>
                  <p:oleObj name="Equation" r:id="rId12" imgW="190440" imgH="2664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6" y="2238"/>
                          <a:ext cx="211" cy="271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6" name="Line 26"/>
            <p:cNvSpPr>
              <a:spLocks noChangeShapeType="1"/>
            </p:cNvSpPr>
            <p:nvPr/>
          </p:nvSpPr>
          <p:spPr bwMode="auto">
            <a:xfrm flipV="1">
              <a:off x="2546" y="1755"/>
              <a:ext cx="84" cy="3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7" name="Line 27"/>
            <p:cNvSpPr>
              <a:spLocks noChangeShapeType="1"/>
            </p:cNvSpPr>
            <p:nvPr/>
          </p:nvSpPr>
          <p:spPr bwMode="auto">
            <a:xfrm>
              <a:off x="3015" y="2044"/>
              <a:ext cx="36" cy="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8" name="Line 28"/>
            <p:cNvSpPr>
              <a:spLocks noChangeShapeType="1"/>
            </p:cNvSpPr>
            <p:nvPr/>
          </p:nvSpPr>
          <p:spPr bwMode="auto">
            <a:xfrm flipV="1">
              <a:off x="2939" y="2352"/>
              <a:ext cx="109" cy="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9" name="Line 29"/>
            <p:cNvSpPr>
              <a:spLocks noChangeShapeType="1"/>
            </p:cNvSpPr>
            <p:nvPr/>
          </p:nvSpPr>
          <p:spPr bwMode="auto">
            <a:xfrm>
              <a:off x="3466" y="1795"/>
              <a:ext cx="84" cy="3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5423324"/>
                </p:ext>
              </p:extLst>
            </p:nvPr>
          </p:nvGraphicFramePr>
          <p:xfrm>
            <a:off x="2880" y="1583"/>
            <a:ext cx="240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2" name="Equation" r:id="rId14" imgW="139700" imgH="139700" progId="Equation.DSMT4">
                    <p:embed/>
                  </p:oleObj>
                </mc:Choice>
                <mc:Fallback>
                  <p:oleObj name="Equation" r:id="rId14" imgW="139700" imgH="13970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583"/>
                          <a:ext cx="240" cy="2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2" name="Object 31"/>
            <p:cNvGraphicFramePr>
              <a:graphicFrameLocks noChangeAspect="1"/>
            </p:cNvGraphicFramePr>
            <p:nvPr/>
          </p:nvGraphicFramePr>
          <p:xfrm>
            <a:off x="2318" y="1322"/>
            <a:ext cx="1265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3" name="Equation" r:id="rId16" imgW="1422360" imgH="253800" progId="Equation.DSMT4">
                    <p:embed/>
                  </p:oleObj>
                </mc:Choice>
                <mc:Fallback>
                  <p:oleObj name="Equation" r:id="rId16" imgW="1422360" imgH="2538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8" y="1322"/>
                          <a:ext cx="1265" cy="207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4899025" y="4094163"/>
            <a:ext cx="3876675" cy="2500313"/>
            <a:chOff x="3086" y="2579"/>
            <a:chExt cx="2442" cy="1575"/>
          </a:xfrm>
        </p:grpSpPr>
        <p:graphicFrame>
          <p:nvGraphicFramePr>
            <p:cNvPr id="11266" name="Object 33"/>
            <p:cNvGraphicFramePr>
              <a:graphicFrameLocks noChangeAspect="1"/>
            </p:cNvGraphicFramePr>
            <p:nvPr/>
          </p:nvGraphicFramePr>
          <p:xfrm>
            <a:off x="3123" y="3847"/>
            <a:ext cx="164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4" name="Equation" r:id="rId18" imgW="152280" imgH="241200" progId="Equation.3">
                    <p:embed/>
                  </p:oleObj>
                </mc:Choice>
                <mc:Fallback>
                  <p:oleObj name="Equation" r:id="rId18" imgW="152280" imgH="24120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3" y="3847"/>
                          <a:ext cx="164" cy="307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2" name="AutoShape 34"/>
            <p:cNvSpPr>
              <a:spLocks noChangeArrowheads="1"/>
            </p:cNvSpPr>
            <p:nvPr/>
          </p:nvSpPr>
          <p:spPr bwMode="auto">
            <a:xfrm>
              <a:off x="3086" y="3260"/>
              <a:ext cx="223" cy="52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3" name="AutoShape 35"/>
            <p:cNvSpPr>
              <a:spLocks noChangeArrowheads="1"/>
            </p:cNvSpPr>
            <p:nvPr/>
          </p:nvSpPr>
          <p:spPr bwMode="auto">
            <a:xfrm>
              <a:off x="4608" y="3456"/>
              <a:ext cx="446" cy="220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4" name="Freeform 36"/>
            <p:cNvSpPr>
              <a:spLocks/>
            </p:cNvSpPr>
            <p:nvPr/>
          </p:nvSpPr>
          <p:spPr bwMode="auto">
            <a:xfrm>
              <a:off x="3272" y="3146"/>
              <a:ext cx="1466" cy="332"/>
            </a:xfrm>
            <a:custGeom>
              <a:avLst/>
              <a:gdLst>
                <a:gd name="T0" fmla="*/ 0 w 1896"/>
                <a:gd name="T1" fmla="*/ 280 h 364"/>
                <a:gd name="T2" fmla="*/ 606 w 1896"/>
                <a:gd name="T3" fmla="*/ 60 h 364"/>
                <a:gd name="T4" fmla="*/ 1338 w 1896"/>
                <a:gd name="T5" fmla="*/ 66 h 364"/>
                <a:gd name="T6" fmla="*/ 1626 w 1896"/>
                <a:gd name="T7" fmla="*/ 174 h 364"/>
                <a:gd name="T8" fmla="*/ 1896 w 1896"/>
                <a:gd name="T9" fmla="*/ 36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6"/>
                <a:gd name="T16" fmla="*/ 0 h 364"/>
                <a:gd name="T17" fmla="*/ 1896 w 1896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5" name="Line 37"/>
            <p:cNvSpPr>
              <a:spLocks noChangeShapeType="1"/>
            </p:cNvSpPr>
            <p:nvPr/>
          </p:nvSpPr>
          <p:spPr bwMode="auto">
            <a:xfrm>
              <a:off x="3309" y="3567"/>
              <a:ext cx="1299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6" name="Freeform 38"/>
            <p:cNvSpPr>
              <a:spLocks/>
            </p:cNvSpPr>
            <p:nvPr/>
          </p:nvSpPr>
          <p:spPr bwMode="auto">
            <a:xfrm>
              <a:off x="3272" y="3676"/>
              <a:ext cx="1485" cy="226"/>
            </a:xfrm>
            <a:custGeom>
              <a:avLst/>
              <a:gdLst>
                <a:gd name="T0" fmla="*/ 0 w 1920"/>
                <a:gd name="T1" fmla="*/ 48 h 248"/>
                <a:gd name="T2" fmla="*/ 378 w 1920"/>
                <a:gd name="T3" fmla="*/ 163 h 248"/>
                <a:gd name="T4" fmla="*/ 918 w 1920"/>
                <a:gd name="T5" fmla="*/ 247 h 248"/>
                <a:gd name="T6" fmla="*/ 1446 w 1920"/>
                <a:gd name="T7" fmla="*/ 169 h 248"/>
                <a:gd name="T8" fmla="*/ 1920 w 192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48"/>
                <a:gd name="T17" fmla="*/ 1920 w 192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67" name="Object 39"/>
            <p:cNvGraphicFramePr>
              <a:graphicFrameLocks noChangeAspect="1"/>
            </p:cNvGraphicFramePr>
            <p:nvPr/>
          </p:nvGraphicFramePr>
          <p:xfrm>
            <a:off x="4718" y="3818"/>
            <a:ext cx="17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5" name="Equation" r:id="rId19" imgW="190440" imgH="304560" progId="Equation.3">
                    <p:embed/>
                  </p:oleObj>
                </mc:Choice>
                <mc:Fallback>
                  <p:oleObj name="Equation" r:id="rId19" imgW="190440" imgH="30456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8" y="3818"/>
                          <a:ext cx="178" cy="285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7" name="Line 40"/>
            <p:cNvSpPr>
              <a:spLocks noChangeShapeType="1"/>
            </p:cNvSpPr>
            <p:nvPr/>
          </p:nvSpPr>
          <p:spPr bwMode="auto">
            <a:xfrm flipV="1">
              <a:off x="3854" y="3194"/>
              <a:ext cx="111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8" name="Line 41"/>
            <p:cNvSpPr>
              <a:spLocks noChangeShapeType="1"/>
            </p:cNvSpPr>
            <p:nvPr/>
          </p:nvSpPr>
          <p:spPr bwMode="auto">
            <a:xfrm>
              <a:off x="4014" y="3567"/>
              <a:ext cx="37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9" name="Line 42"/>
            <p:cNvSpPr>
              <a:spLocks noChangeShapeType="1"/>
            </p:cNvSpPr>
            <p:nvPr/>
          </p:nvSpPr>
          <p:spPr bwMode="auto">
            <a:xfrm flipV="1">
              <a:off x="3940" y="3918"/>
              <a:ext cx="111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0" name="Oval 44"/>
            <p:cNvSpPr>
              <a:spLocks noChangeArrowheads="1"/>
            </p:cNvSpPr>
            <p:nvPr/>
          </p:nvSpPr>
          <p:spPr bwMode="auto">
            <a:xfrm>
              <a:off x="3840" y="2688"/>
              <a:ext cx="192" cy="19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68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0449668"/>
                </p:ext>
              </p:extLst>
            </p:nvPr>
          </p:nvGraphicFramePr>
          <p:xfrm>
            <a:off x="4217" y="2579"/>
            <a:ext cx="1311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6" name="Equation" r:id="rId20" imgW="1092200" imgH="419100" progId="Equation.DSMT4">
                    <p:embed/>
                  </p:oleObj>
                </mc:Choice>
                <mc:Fallback>
                  <p:oleObj name="Equation" r:id="rId20" imgW="1092200" imgH="419100" progId="Equation.DSMT4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7" y="2579"/>
                          <a:ext cx="1311" cy="4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2514600" cy="533400"/>
          </a:xfrm>
        </p:spPr>
        <p:txBody>
          <a:bodyPr/>
          <a:lstStyle/>
          <a:p>
            <a:r>
              <a:rPr lang="en-US" dirty="0" smtClean="0"/>
              <a:t>                                        page </a:t>
            </a:r>
            <a:fld id="{42081ECF-4805-4BF6-BE4C-655E862E56C5}" type="slidenum">
              <a:rPr lang="en-US" smtClean="0"/>
              <a:pPr/>
              <a:t>8</a:t>
            </a:fld>
            <a:endParaRPr lang="en-US" dirty="0" smtClean="0"/>
          </a:p>
          <a:p>
            <a:endParaRPr lang="en-US" altLang="zh-TW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Momenta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Angular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Momenta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of Quarks and Glue 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2296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Energy momentum tensor operators decomposed in quark and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glue parts gauge invariantly  ---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Xiangdong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(1997)</a:t>
            </a: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Nucleon form factors</a:t>
            </a: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Momentum and Angular Momentum</a:t>
            </a: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3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136425"/>
              </p:ext>
            </p:extLst>
          </p:nvPr>
        </p:nvGraphicFramePr>
        <p:xfrm>
          <a:off x="61912" y="1676400"/>
          <a:ext cx="9082088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1" name="Equation" r:id="rId3" imgW="4445000" imgH="1079500" progId="Equation.DSMT4">
                  <p:embed/>
                </p:oleObj>
              </mc:Choice>
              <mc:Fallback>
                <p:oleObj name="Equation" r:id="rId3" imgW="4445000" imgH="1079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" y="1676400"/>
                        <a:ext cx="9082088" cy="240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44" name="Object 4"/>
          <p:cNvGraphicFramePr>
            <a:graphicFrameLocks noChangeAspect="1"/>
          </p:cNvGraphicFramePr>
          <p:nvPr/>
        </p:nvGraphicFramePr>
        <p:xfrm>
          <a:off x="0" y="4114800"/>
          <a:ext cx="914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2" name="Equation" r:id="rId5" imgW="4165560" imgH="545760" progId="Equation.DSMT4">
                  <p:embed/>
                </p:oleObj>
              </mc:Choice>
              <mc:Fallback>
                <p:oleObj name="Equation" r:id="rId5" imgW="4165560" imgH="545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14800"/>
                        <a:ext cx="91440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1081"/>
              </p:ext>
            </p:extLst>
          </p:nvPr>
        </p:nvGraphicFramePr>
        <p:xfrm>
          <a:off x="298450" y="5813425"/>
          <a:ext cx="84931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3" name="Equation" r:id="rId7" imgW="4610100" imgH="508000" progId="Equation.DSMT4">
                  <p:embed/>
                </p:oleObj>
              </mc:Choice>
              <mc:Fallback>
                <p:oleObj name="Equation" r:id="rId7" imgW="4610100" imgH="508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5813425"/>
                        <a:ext cx="84931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Renormalization and Quark-Glue Mixing</a:t>
            </a:r>
          </a:p>
        </p:txBody>
      </p:sp>
      <p:graphicFrame>
        <p:nvGraphicFramePr>
          <p:cNvPr id="13314" name="Rectangle 5"/>
          <p:cNvGraphicFramePr>
            <a:graphicFrameLocks noGrp="1"/>
          </p:cNvGraphicFramePr>
          <p:nvPr>
            <p:ph sz="half" idx="1"/>
          </p:nvPr>
        </p:nvGraphicFramePr>
        <p:xfrm>
          <a:off x="2474913" y="39624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23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39624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93920747"/>
              </p:ext>
            </p:extLst>
          </p:nvPr>
        </p:nvGraphicFramePr>
        <p:xfrm>
          <a:off x="1066800" y="5263109"/>
          <a:ext cx="527843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24" name="Equation" r:id="rId4" imgW="2438280" imgH="558720" progId="Equation.DSMT4">
                  <p:embed/>
                </p:oleObj>
              </mc:Choice>
              <mc:Fallback>
                <p:oleObj name="Equation" r:id="rId4" imgW="2438280" imgH="558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263109"/>
                        <a:ext cx="5278437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7641" name="Text Box 9"/>
          <p:cNvSpPr txBox="1">
            <a:spLocks noChangeArrowheads="1"/>
          </p:cNvSpPr>
          <p:nvPr/>
        </p:nvSpPr>
        <p:spPr bwMode="auto">
          <a:xfrm>
            <a:off x="914400" y="990600"/>
            <a:ext cx="6629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Momentum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solidFill>
                  <a:srgbClr val="FF0000"/>
                </a:solidFill>
              </a:rPr>
              <a:t> Angular Momentum Sum Rules</a:t>
            </a:r>
          </a:p>
        </p:txBody>
      </p:sp>
      <p:graphicFrame>
        <p:nvGraphicFramePr>
          <p:cNvPr id="837642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" y="1600200"/>
          <a:ext cx="5105400" cy="3157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25" name="Equation" r:id="rId6" imgW="1930320" imgH="1193760" progId="Equation.DSMT4">
                  <p:embed/>
                </p:oleObj>
              </mc:Choice>
              <mc:Fallback>
                <p:oleObj name="Equation" r:id="rId6" imgW="1930320" imgH="11937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5105400" cy="3157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060-5156-42CB-93FF-72B0C59E89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648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Mixing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05200" y="3200400"/>
          <a:ext cx="5322888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26" name="Equation" r:id="rId8" imgW="2565360" imgH="812520" progId="Equation.DSMT4">
                  <p:embed/>
                </p:oleObj>
              </mc:Choice>
              <mc:Fallback>
                <p:oleObj name="Equation" r:id="rId8" imgW="2565360" imgH="812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00400"/>
                        <a:ext cx="5322888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29400" y="5544780"/>
            <a:ext cx="216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Glatzmaier</a:t>
            </a:r>
            <a:r>
              <a:rPr lang="en-US" dirty="0" smtClean="0"/>
              <a:t>, KFL</a:t>
            </a:r>
          </a:p>
          <a:p>
            <a:r>
              <a:rPr lang="en-US" dirty="0" smtClean="0"/>
              <a:t>arXiv:1403.7211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3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41" grpId="0"/>
      <p:bldP spid="8" grpId="0"/>
      <p:bldP spid="2" grpId="0"/>
    </p:bldLst>
  </p:timing>
</p:sld>
</file>

<file path=ppt/theme/theme1.xml><?xml version="1.0" encoding="utf-8"?>
<a:theme xmlns:a="http://schemas.openxmlformats.org/drawingml/2006/main" name="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39353</TotalTime>
  <Words>2151</Words>
  <Application>Microsoft Macintosh PowerPoint</Application>
  <PresentationFormat>On-screen Show (4:3)</PresentationFormat>
  <Paragraphs>491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fin_den_mesonium</vt:lpstr>
      <vt:lpstr>Custom Design</vt:lpstr>
      <vt:lpstr>Beam</vt:lpstr>
      <vt:lpstr>1_Beam</vt:lpstr>
      <vt:lpstr>2_Beam</vt:lpstr>
      <vt:lpstr>2_Custom Design</vt:lpstr>
      <vt:lpstr>1_Custom Design</vt:lpstr>
      <vt:lpstr>3_Beam</vt:lpstr>
      <vt:lpstr>1_fin_den_mesonium</vt:lpstr>
      <vt:lpstr>3_Custom Design</vt:lpstr>
      <vt:lpstr>Equation</vt:lpstr>
      <vt:lpstr>方程式</vt:lpstr>
      <vt:lpstr>MathType 6.0 Equation</vt:lpstr>
      <vt:lpstr>PowerPoint Presentation</vt:lpstr>
      <vt:lpstr>Where does the spin of the proton come from?</vt:lpstr>
      <vt:lpstr>PowerPoint Presentation</vt:lpstr>
      <vt:lpstr>PowerPoint Presentation</vt:lpstr>
      <vt:lpstr>PowerPoint Presentation</vt:lpstr>
      <vt:lpstr>Status of Proton Spin</vt:lpstr>
      <vt:lpstr> Hadron Structure with Quarks and Glue </vt:lpstr>
      <vt:lpstr>PowerPoint Presentation</vt:lpstr>
      <vt:lpstr>Renormalization and Quark-Glue Mixing</vt:lpstr>
      <vt:lpstr>PowerPoint Presentation</vt:lpstr>
      <vt:lpstr>Gauge Operators from the Overlap Dirac Operator</vt:lpstr>
      <vt:lpstr>PowerPoint Presentation</vt:lpstr>
      <vt:lpstr>PowerPoint Presentation</vt:lpstr>
      <vt:lpstr>PowerPoint Presentation</vt:lpstr>
      <vt:lpstr>PowerPoint Presentation</vt:lpstr>
      <vt:lpstr>Chiral effective theory of baryons</vt:lpstr>
      <vt:lpstr>Orbital Angular Momentum</vt:lpstr>
      <vt:lpstr> Quark Spin Calculation with Axial-vector current </vt:lpstr>
      <vt:lpstr>Quark Spin from Anomalous Ward Identify</vt:lpstr>
      <vt:lpstr>PowerPoint Presentation</vt:lpstr>
      <vt:lpstr>PowerPoint Presentation</vt:lpstr>
      <vt:lpstr>PowerPoint Presentation</vt:lpstr>
      <vt:lpstr>PowerPoint Presentation</vt:lpstr>
      <vt:lpstr>Anomalous Ward Identity in nucleon at finite q2  </vt:lpstr>
      <vt:lpstr>  Renormalized Δs</vt:lpstr>
      <vt:lpstr>Quark Spin from AWI</vt:lpstr>
      <vt:lpstr>Glue Spin and Helicity ΔG</vt:lpstr>
      <vt:lpstr>Glue Spin and Helicity ΔG</vt:lpstr>
      <vt:lpstr>Glue Spin and Helicity ΔG</vt:lpstr>
      <vt:lpstr>PowerPoint Presentation</vt:lpstr>
      <vt:lpstr>Summary and Challenges </vt:lpstr>
      <vt:lpstr>PowerPoint Presentation</vt:lpstr>
      <vt:lpstr>Challenges ahead</vt:lpstr>
      <vt:lpstr>T1 (q2) and T2 (q2) </vt:lpstr>
      <vt:lpstr>Z3 grid (64) source with low-mode substitution</vt:lpstr>
      <vt:lpstr> Lattice Parameters </vt:lpstr>
      <vt:lpstr>PowerPoint Presentation</vt:lpstr>
      <vt:lpstr>PowerPoint Presentation</vt:lpstr>
      <vt:lpstr>Flavor-singlet gA</vt:lpstr>
      <vt:lpstr>PowerPoint Presentation</vt:lpstr>
      <vt:lpstr>PowerPoint Presentation</vt:lpstr>
      <vt:lpstr>Summary of Quenched Lattice Calculations  </vt:lpstr>
      <vt:lpstr>PowerPoint Presentation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on  Finite Density and Mesoniums</dc:title>
  <dc:creator>Brian C. Doyle</dc:creator>
  <cp:lastModifiedBy>Keh-Fei Liu</cp:lastModifiedBy>
  <cp:revision>605</cp:revision>
  <cp:lastPrinted>2013-01-17T23:46:52Z</cp:lastPrinted>
  <dcterms:created xsi:type="dcterms:W3CDTF">2004-12-30T14:49:29Z</dcterms:created>
  <dcterms:modified xsi:type="dcterms:W3CDTF">2015-09-18T07:30:46Z</dcterms:modified>
</cp:coreProperties>
</file>