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37"/>
  </p:notesMasterIdLst>
  <p:sldIdLst>
    <p:sldId id="256" r:id="rId2"/>
    <p:sldId id="477" r:id="rId3"/>
    <p:sldId id="292" r:id="rId4"/>
    <p:sldId id="483" r:id="rId5"/>
    <p:sldId id="293" r:id="rId6"/>
    <p:sldId id="489" r:id="rId7"/>
    <p:sldId id="435" r:id="rId8"/>
    <p:sldId id="491" r:id="rId9"/>
    <p:sldId id="490" r:id="rId10"/>
    <p:sldId id="486" r:id="rId11"/>
    <p:sldId id="487" r:id="rId12"/>
    <p:sldId id="488" r:id="rId13"/>
    <p:sldId id="492" r:id="rId14"/>
    <p:sldId id="479" r:id="rId15"/>
    <p:sldId id="480" r:id="rId16"/>
    <p:sldId id="436" r:id="rId17"/>
    <p:sldId id="438" r:id="rId18"/>
    <p:sldId id="439" r:id="rId19"/>
    <p:sldId id="440" r:id="rId20"/>
    <p:sldId id="441" r:id="rId21"/>
    <p:sldId id="494" r:id="rId22"/>
    <p:sldId id="282" r:id="rId23"/>
    <p:sldId id="501" r:id="rId24"/>
    <p:sldId id="493" r:id="rId25"/>
    <p:sldId id="407" r:id="rId26"/>
    <p:sldId id="409" r:id="rId27"/>
    <p:sldId id="358" r:id="rId28"/>
    <p:sldId id="458" r:id="rId29"/>
    <p:sldId id="421" r:id="rId30"/>
    <p:sldId id="485" r:id="rId31"/>
    <p:sldId id="415" r:id="rId32"/>
    <p:sldId id="498" r:id="rId33"/>
    <p:sldId id="499" r:id="rId34"/>
    <p:sldId id="500" r:id="rId35"/>
    <p:sldId id="417" r:id="rId3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0" autoAdjust="0"/>
    <p:restoredTop sz="95393" autoAdjust="0"/>
  </p:normalViewPr>
  <p:slideViewPr>
    <p:cSldViewPr snapToGrid="0">
      <p:cViewPr varScale="1">
        <p:scale>
          <a:sx n="79" d="100"/>
          <a:sy n="79" d="100"/>
        </p:scale>
        <p:origin x="-13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10EEF-FFCD-4FD9-A50C-E50C8CDFB224}" type="datetimeFigureOut">
              <a:rPr kumimoji="1" lang="ja-JP" altLang="en-US" smtClean="0"/>
              <a:t>15/09/19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A761B-65EB-4AA9-A9F8-7D97C1F31C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199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ノート プレースホル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 smtClean="0">
              <a:latin typeface="Arial" pitchFamily="34" charset="0"/>
            </a:endParaRPr>
          </a:p>
        </p:txBody>
      </p:sp>
      <p:sp>
        <p:nvSpPr>
          <p:cNvPr id="6451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DF92B5D-6428-49C9-911C-D100140BF6CB}" type="slidenum">
              <a:rPr lang="en-US" altLang="ja-JP" b="1" smtClean="0">
                <a:solidFill>
                  <a:srgbClr val="000000"/>
                </a:solidFill>
                <a:latin typeface="Arial" pitchFamily="34" charset="0"/>
              </a:rPr>
              <a:pPr/>
              <a:t>3</a:t>
            </a:fld>
            <a:endParaRPr lang="en-US" altLang="ja-JP" b="1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F7D4509-DB5A-43B2-8F32-656365999734}" type="slidenum">
              <a:rPr lang="en-US" altLang="ja-JP"/>
              <a:pPr/>
              <a:t>35</a:t>
            </a:fld>
            <a:endParaRPr lang="en-US" altLang="ja-JP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A68D3-E4EE-4082-A41A-766EE4E762E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0231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E35C6-F695-4071-BD0A-10633F67B5A5}" type="slidenum">
              <a:rPr lang="zh-TW" altLang="en-US" smtClean="0">
                <a:solidFill>
                  <a:srgbClr val="000000"/>
                </a:solidFill>
                <a:ea typeface="PMingLiU" pitchFamily="18" charset="-120"/>
              </a:rPr>
              <a:pPr/>
              <a:t>5</a:t>
            </a:fld>
            <a:endParaRPr lang="en-US" altLang="zh-TW" smtClean="0">
              <a:solidFill>
                <a:srgbClr val="000000"/>
              </a:solidFill>
              <a:ea typeface="PMingLiU" pitchFamily="18" charset="-12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2900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82" y="4344897"/>
            <a:ext cx="5485439" cy="4112682"/>
          </a:xfrm>
          <a:noFill/>
          <a:ln/>
        </p:spPr>
        <p:txBody>
          <a:bodyPr/>
          <a:lstStyle/>
          <a:p>
            <a:endParaRPr lang="en-US" altLang="ja-JP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6564EB7-7822-7C42-9013-11D6F68C6C5F}" type="slidenum">
              <a:rPr lang="en-US" altLang="zh-TW"/>
              <a:pPr eaLnBrk="1" hangingPunct="1"/>
              <a:t>8</a:t>
            </a:fld>
            <a:endParaRPr lang="en-US" altLang="zh-TW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>
              <a:ea typeface="新細明體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5963C3-438C-8C46-99CC-FC090B92D8E5}" type="slidenum">
              <a:rPr lang="ja-JP" altLang="en-US"/>
              <a:pPr/>
              <a:t>9</a:t>
            </a:fld>
            <a:endParaRPr lang="en-US" altLang="ja-JP"/>
          </a:p>
        </p:txBody>
      </p:sp>
      <p:sp>
        <p:nvSpPr>
          <p:cNvPr id="262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2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41" y="4343436"/>
            <a:ext cx="5027920" cy="4114143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F7D4509-DB5A-43B2-8F32-656365999734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9A598-5582-4B9D-92B3-E2F3FBEDCB8D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3939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71877-E898-40B9-A5DA-3B98FD55F191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9405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71877-E898-40B9-A5DA-3B98FD55F191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9405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none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78D16-CF94-421E-A4C2-2C4ACA41C08C}" type="datetime1">
              <a:rPr kumimoji="1" lang="ja-JP" altLang="en-US" smtClean="0"/>
              <a:t>15/09/19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94D9-843D-434D-B600-825692B91C3B}" type="datetime1">
              <a:rPr kumimoji="1" lang="ja-JP" altLang="en-US" smtClean="0"/>
              <a:t>15/09/19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94D9-843D-434D-B600-825692B91C3B}" type="datetime1">
              <a:rPr kumimoji="1" lang="ja-JP" altLang="en-US" smtClean="0"/>
              <a:t>15/09/19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8313" y="346075"/>
            <a:ext cx="8229600" cy="8509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412875"/>
            <a:ext cx="4038600" cy="471805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71805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kumimoji="1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>
                <a:latin typeface="Arial" charset="0"/>
              </a:defRPr>
            </a:lvl1pPr>
          </a:lstStyle>
          <a:p>
            <a:pPr>
              <a:defRPr/>
            </a:pPr>
            <a:fld id="{D1BBDCE1-D201-4FE6-A377-76BA502D080B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9830057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669727" y="312540"/>
            <a:ext cx="7804547" cy="151804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 defTabSz="410730">
              <a:defRPr sz="5600" b="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5600"/>
              <a:t>タイトルテキスト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669727" y="1830587"/>
            <a:ext cx="7804547" cy="442019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312512" indent="-312512" defTabSz="410730">
              <a:spcBef>
                <a:spcPts val="2953"/>
              </a:spcBef>
              <a:buSzPct val="75000"/>
              <a:buFontTx/>
              <a:defRPr sz="2500">
                <a:latin typeface="+mn-lt"/>
                <a:ea typeface="+mn-ea"/>
                <a:cs typeface="+mn-cs"/>
                <a:sym typeface="ヒラギノ角ゴ ProN W3"/>
              </a:defRPr>
            </a:lvl1pPr>
            <a:lvl2pPr marL="625024" indent="-312512" defTabSz="410730">
              <a:spcBef>
                <a:spcPts val="2953"/>
              </a:spcBef>
              <a:buSzPct val="75000"/>
              <a:buFontTx/>
              <a:buChar char="•"/>
              <a:defRPr sz="2500">
                <a:latin typeface="+mn-lt"/>
                <a:ea typeface="+mn-ea"/>
                <a:cs typeface="+mn-cs"/>
                <a:sym typeface="ヒラギノ角ゴ ProN W3"/>
              </a:defRPr>
            </a:lvl2pPr>
            <a:lvl3pPr marL="937536" indent="-312512" defTabSz="410730">
              <a:spcBef>
                <a:spcPts val="2953"/>
              </a:spcBef>
              <a:buSzPct val="75000"/>
              <a:buFontTx/>
              <a:defRPr sz="2500">
                <a:latin typeface="+mn-lt"/>
                <a:ea typeface="+mn-ea"/>
                <a:cs typeface="+mn-cs"/>
                <a:sym typeface="ヒラギノ角ゴ ProN W3"/>
              </a:defRPr>
            </a:lvl3pPr>
            <a:lvl4pPr marL="1250048" indent="-312512" defTabSz="410730">
              <a:spcBef>
                <a:spcPts val="2953"/>
              </a:spcBef>
              <a:buSzPct val="75000"/>
              <a:buFontTx/>
              <a:buChar char="•"/>
              <a:defRPr sz="2500">
                <a:latin typeface="+mn-lt"/>
                <a:ea typeface="+mn-ea"/>
                <a:cs typeface="+mn-cs"/>
                <a:sym typeface="ヒラギノ角ゴ ProN W3"/>
              </a:defRPr>
            </a:lvl4pPr>
            <a:lvl5pPr marL="1562560" indent="-312512" defTabSz="410730">
              <a:spcBef>
                <a:spcPts val="2953"/>
              </a:spcBef>
              <a:buSzPct val="75000"/>
              <a:buFontTx/>
              <a:buChar char="•"/>
              <a:defRPr sz="2500">
                <a:latin typeface="+mn-lt"/>
                <a:ea typeface="+mn-ea"/>
                <a:cs typeface="+mn-cs"/>
                <a:sym typeface="ヒラギノ角ゴ ProN W3"/>
              </a:defRPr>
            </a:lvl5pPr>
          </a:lstStyle>
          <a:p>
            <a:pPr lvl="0">
              <a:defRPr sz="1800"/>
            </a:pPr>
            <a:r>
              <a:rPr sz="2500"/>
              <a:t>本文レベル1</a:t>
            </a:r>
          </a:p>
          <a:p>
            <a:pPr lvl="1">
              <a:defRPr sz="1800"/>
            </a:pPr>
            <a:r>
              <a:rPr sz="2500"/>
              <a:t>本文レベル2</a:t>
            </a:r>
          </a:p>
          <a:p>
            <a:pPr lvl="2">
              <a:defRPr sz="1800"/>
            </a:pPr>
            <a:r>
              <a:rPr sz="2500"/>
              <a:t>本文レベル3</a:t>
            </a:r>
          </a:p>
          <a:p>
            <a:pPr lvl="3">
              <a:defRPr sz="1800"/>
            </a:pPr>
            <a:r>
              <a:rPr sz="2500"/>
              <a:t>本文レベル4</a:t>
            </a:r>
          </a:p>
          <a:p>
            <a:pPr lvl="4">
              <a:defRPr sz="1800"/>
            </a:pPr>
            <a:r>
              <a:rPr sz="2500"/>
              <a:t>本文レベル 5</a:t>
            </a:r>
          </a:p>
        </p:txBody>
      </p:sp>
    </p:spTree>
    <p:extLst>
      <p:ext uri="{BB962C8B-B14F-4D97-AF65-F5344CB8AC3E}">
        <p14:creationId xmlns:p14="http://schemas.microsoft.com/office/powerpoint/2010/main" val="2658482784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8976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669727" y="312540"/>
            <a:ext cx="7804547" cy="151804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 defTabSz="410730">
              <a:defRPr sz="5600" b="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5600"/>
              <a:t>タイトルテキスト</a:t>
            </a:r>
          </a:p>
        </p:txBody>
      </p:sp>
    </p:spTree>
    <p:extLst>
      <p:ext uri="{BB962C8B-B14F-4D97-AF65-F5344CB8AC3E}">
        <p14:creationId xmlns:p14="http://schemas.microsoft.com/office/powerpoint/2010/main" val="32974037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70ECF-B23C-4B41-A25C-A7A12F2BD8BB}" type="datetime1">
              <a:rPr kumimoji="1" lang="ja-JP" altLang="en-US" smtClean="0"/>
              <a:t>15/09/19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E873-BBA3-4D42-BEB9-B676D0A3288E}" type="datetime1">
              <a:rPr kumimoji="1" lang="ja-JP" altLang="en-US" smtClean="0"/>
              <a:t>15/09/19</a:t>
            </a:fld>
            <a:endParaRPr kumimoji="1" lang="ja-JP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FE7C-B0C0-4DA8-B6CB-D449447763D5}" type="datetime1">
              <a:rPr kumimoji="1" lang="ja-JP" altLang="en-US" smtClean="0"/>
              <a:t>15/09/19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14A3C-322B-49E7-BCB5-CF2738AA13BB}" type="datetime1">
              <a:rPr kumimoji="1" lang="ja-JP" altLang="en-US" smtClean="0"/>
              <a:t>15/09/19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3618D-CECA-4CB1-AA63-0BB007E5130B}" type="datetime1">
              <a:rPr kumimoji="1" lang="ja-JP" altLang="en-US" smtClean="0"/>
              <a:t>15/09/19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25BD-73CA-450D-B591-7FAC8BFF8784}" type="datetime1">
              <a:rPr kumimoji="1" lang="ja-JP" altLang="en-US" smtClean="0"/>
              <a:t>15/09/19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94D9-843D-434D-B600-825692B91C3B}" type="datetime1">
              <a:rPr kumimoji="1" lang="ja-JP" altLang="en-US" smtClean="0"/>
              <a:t>15/09/19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68CA-2015-4293-9C5F-9C71E9C5C32E}" type="datetime1">
              <a:rPr kumimoji="1" lang="ja-JP" altLang="en-US" smtClean="0"/>
              <a:t>15/09/19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7FA4071-F93A-40E4-B556-966E29CB7EDC}" type="datetime1">
              <a:rPr kumimoji="1" lang="ja-JP" altLang="en-US" smtClean="0"/>
              <a:t>15/09/19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823" r:id="rId13"/>
    <p:sldLayoutId id="2147483824" r:id="rId14"/>
    <p:sldLayoutId id="2147483825" r:id="rId1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1" sz="3600" kern="1200" cap="none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kumimoji="1"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emf"/><Relationship Id="rId3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Relationship Id="rId3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5" Type="http://schemas.openxmlformats.org/officeDocument/2006/relationships/image" Target="../media/image78.jpg"/><Relationship Id="rId6" Type="http://schemas.openxmlformats.org/officeDocument/2006/relationships/image" Target="../media/image79.jpg"/><Relationship Id="rId7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6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7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2600" y="1970775"/>
            <a:ext cx="8737600" cy="2153683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kumimoji="1" lang="en-US" altLang="ja-JP" sz="4000" dirty="0" smtClean="0"/>
              <a:t>Status and </a:t>
            </a:r>
            <a:r>
              <a:rPr lang="en-US" altLang="ja-JP" sz="4000" dirty="0" smtClean="0"/>
              <a:t>Prospects</a:t>
            </a:r>
            <a:r>
              <a:rPr kumimoji="1" lang="en-US" altLang="ja-JP" sz="4000" dirty="0" smtClean="0"/>
              <a:t> of Hadron Physics at LEPS</a:t>
            </a:r>
            <a:r>
              <a:rPr lang="en-US" altLang="ja-JP" sz="4000" dirty="0"/>
              <a:t> </a:t>
            </a:r>
            <a:r>
              <a:rPr lang="en-US" altLang="ja-JP" sz="4000" dirty="0" smtClean="0"/>
              <a:t>in</a:t>
            </a:r>
            <a:r>
              <a:rPr kumimoji="1" lang="en-US" altLang="ja-JP" sz="4000" dirty="0" smtClean="0"/>
              <a:t> Japan</a:t>
            </a:r>
            <a:br>
              <a:rPr kumimoji="1" lang="en-US" altLang="ja-JP" sz="4000" dirty="0" smtClean="0"/>
            </a:br>
            <a:r>
              <a:rPr kumimoji="1" lang="en-US" altLang="ja-JP" sz="4000" dirty="0" smtClean="0"/>
              <a:t/>
            </a:r>
            <a:br>
              <a:rPr kumimoji="1" lang="en-US" altLang="ja-JP" sz="4000" dirty="0" smtClean="0"/>
            </a:br>
            <a:r>
              <a:rPr lang="en-US" altLang="ja-JP" sz="3200" dirty="0" smtClean="0"/>
              <a:t>Takashi Nakano (RCNP, Osaka Univ.)</a:t>
            </a:r>
            <a:br>
              <a:rPr lang="en-US" altLang="ja-JP" sz="3200" dirty="0" smtClean="0"/>
            </a:br>
            <a:endParaRPr kumimoji="1" lang="ja-JP" altLang="en-US" sz="32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77900" y="4587059"/>
            <a:ext cx="6858000" cy="1371463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International School of Nuclear Physics</a:t>
            </a:r>
          </a:p>
          <a:p>
            <a:r>
              <a:rPr lang="en-US" altLang="ja-JP" dirty="0" smtClean="0"/>
              <a:t>37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Course: Probing hadron structure with lepton and hadron beams</a:t>
            </a:r>
          </a:p>
          <a:p>
            <a:r>
              <a:rPr kumimoji="1" lang="en-US" altLang="ja-JP" dirty="0" smtClean="0"/>
              <a:t>16-24 September, 2015 @ </a:t>
            </a:r>
            <a:r>
              <a:rPr kumimoji="1" lang="en-US" altLang="ja-JP" dirty="0" err="1" smtClean="0"/>
              <a:t>Erice</a:t>
            </a:r>
            <a:r>
              <a:rPr kumimoji="1" lang="en-US" altLang="ja-JP" dirty="0" smtClean="0"/>
              <a:t>-Sicily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1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1732" y="287861"/>
            <a:ext cx="986790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4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Φ1020\Φ1020Discussion\intro\kkpdiagram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47" y="1163503"/>
            <a:ext cx="7343739" cy="20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Φ1020\JPSpresentation\intro\kohri1520new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3165266"/>
            <a:ext cx="3096997" cy="321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Φ1020\JPSpresentation\intro\clas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7778"/>
            <a:ext cx="3846351" cy="288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1" y="6349647"/>
            <a:ext cx="75057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408357" y="1150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Possible interference between </a:t>
            </a:r>
            <a:r>
              <a:rPr lang="en-US" altLang="ja-JP" dirty="0" smtClean="0">
                <a:latin typeface="Symbol" panose="05050102010706020507" pitchFamily="18" charset="2"/>
              </a:rPr>
              <a:t>f</a:t>
            </a:r>
            <a:r>
              <a:rPr lang="en-US" altLang="ja-JP" dirty="0">
                <a:latin typeface="Symbol" panose="05050102010706020507" pitchFamily="18" charset="2"/>
              </a:rPr>
              <a:t> </a:t>
            </a:r>
            <a:r>
              <a:rPr lang="en-US" altLang="ja-JP" dirty="0" smtClean="0"/>
              <a:t>and </a:t>
            </a:r>
            <a:r>
              <a:rPr lang="en-US" altLang="ja-JP" dirty="0" smtClean="0">
                <a:latin typeface="Symbol" panose="05050102010706020507" pitchFamily="18" charset="2"/>
              </a:rPr>
              <a:t>L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*</a:t>
            </a:r>
            <a:r>
              <a:rPr lang="en-US" altLang="ja-JP" dirty="0" smtClean="0">
                <a:latin typeface="Symbol" panose="05050102010706020507" pitchFamily="18" charset="2"/>
              </a:rPr>
              <a:t>(1520)</a:t>
            </a:r>
            <a:r>
              <a:rPr lang="en-US" altLang="ja-JP" dirty="0" smtClean="0"/>
              <a:t> photo-productions</a:t>
            </a:r>
            <a:endParaRPr kumimoji="1" lang="ja-JP" altLang="en-US" dirty="0"/>
          </a:p>
        </p:txBody>
      </p:sp>
      <p:sp>
        <p:nvSpPr>
          <p:cNvPr id="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10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01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mkkfit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308384"/>
            <a:ext cx="2283443" cy="2513040"/>
          </a:xfrm>
          <a:prstGeom prst="rect">
            <a:avLst/>
          </a:prstGeom>
        </p:spPr>
      </p:pic>
      <p:pic>
        <p:nvPicPr>
          <p:cNvPr id="12" name="그림 11" descr="mkpfit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4140" y="1327989"/>
            <a:ext cx="2265630" cy="2493435"/>
          </a:xfrm>
          <a:prstGeom prst="rect">
            <a:avLst/>
          </a:prstGeom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31929"/>
            <a:ext cx="1794702" cy="1665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941168"/>
            <a:ext cx="1600732" cy="15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931884"/>
            <a:ext cx="1766171" cy="166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09704"/>
            <a:ext cx="356235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98182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Data analysis</a:t>
            </a:r>
            <a:endParaRPr kumimoji="1" lang="ja-JP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" y="1169513"/>
            <a:ext cx="3810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11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200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Interference between M</a:t>
            </a:r>
            <a:r>
              <a:rPr lang="en-US" altLang="ja-JP" baseline="-25000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and M</a:t>
            </a:r>
            <a:r>
              <a:rPr lang="en-US" altLang="ja-JP" baseline="-25000" dirty="0">
                <a:latin typeface="Symbol" panose="05050102010706020507" pitchFamily="18" charset="2"/>
              </a:rPr>
              <a:t>L</a:t>
            </a:r>
            <a:r>
              <a:rPr lang="en-US" altLang="ja-JP" baseline="-25000" dirty="0"/>
              <a:t>(1520)</a:t>
            </a:r>
            <a:endParaRPr kumimoji="1" lang="ja-JP" altLang="en-US" dirty="0"/>
          </a:p>
        </p:txBody>
      </p:sp>
      <p:pic>
        <p:nvPicPr>
          <p:cNvPr id="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3568"/>
            <a:ext cx="4038600" cy="315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 rot="-2700000">
            <a:off x="5213380" y="3256797"/>
            <a:ext cx="28866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i="1" dirty="0" smtClean="0">
                <a:ln>
                  <a:solidFill>
                    <a:srgbClr val="FFC000"/>
                  </a:solidFill>
                </a:ln>
                <a:noFill/>
              </a:rPr>
              <a:t>Preliminary</a:t>
            </a:r>
            <a:endParaRPr kumimoji="1" lang="ja-JP" altLang="en-US" sz="4400" b="1" i="1" dirty="0">
              <a:ln>
                <a:solidFill>
                  <a:srgbClr val="FFC000"/>
                </a:solidFill>
              </a:ln>
              <a:noFill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617850" y="5805264"/>
            <a:ext cx="3961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Scatter Plots of the K-K+ and K-p Masses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5508104" y="5620598"/>
            <a:ext cx="2554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Interference Yields (K+K-)</a:t>
            </a:r>
            <a:endParaRPr lang="ja-JP" altLang="en-US" dirty="0"/>
          </a:p>
        </p:txBody>
      </p:sp>
      <p:pic>
        <p:nvPicPr>
          <p:cNvPr id="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6457"/>
            <a:ext cx="4038600" cy="389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12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53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Interference between M</a:t>
            </a:r>
            <a:r>
              <a:rPr lang="en-US" altLang="ja-JP" baseline="-25000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and M</a:t>
            </a:r>
            <a:r>
              <a:rPr lang="en-US" altLang="ja-JP" baseline="-25000" dirty="0">
                <a:latin typeface="Symbol" panose="05050102010706020507" pitchFamily="18" charset="2"/>
              </a:rPr>
              <a:t>L</a:t>
            </a:r>
            <a:r>
              <a:rPr lang="en-US" altLang="ja-JP" baseline="-25000" dirty="0"/>
              <a:t>(1520)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90160" y="1770161"/>
            <a:ext cx="3359848" cy="3911600"/>
          </a:xfrm>
        </p:spPr>
        <p:txBody>
          <a:bodyPr>
            <a:noAutofit/>
          </a:bodyPr>
          <a:lstStyle/>
          <a:p>
            <a:r>
              <a:rPr lang="en-US" altLang="ja-JP" sz="2000" dirty="0" smtClean="0"/>
              <a:t>Strong constructive interference is seen when </a:t>
            </a:r>
            <a:r>
              <a:rPr lang="en-US" altLang="ja-JP" sz="2000" dirty="0"/>
              <a:t>the K+K- pairs are observed at </a:t>
            </a:r>
            <a:r>
              <a:rPr lang="en-US" altLang="ja-JP" sz="2000" dirty="0" smtClean="0"/>
              <a:t>forward angles.</a:t>
            </a:r>
          </a:p>
          <a:p>
            <a:r>
              <a:rPr lang="en-US" altLang="ja-JP" sz="2000" dirty="0" smtClean="0"/>
              <a:t>However, </a:t>
            </a:r>
            <a:r>
              <a:rPr lang="en-US" altLang="ja-JP" sz="2000" dirty="0"/>
              <a:t>t</a:t>
            </a:r>
            <a:r>
              <a:rPr lang="en-US" altLang="ja-JP" sz="2000" dirty="0" smtClean="0"/>
              <a:t>he interference </a:t>
            </a:r>
            <a:r>
              <a:rPr lang="en-US" altLang="ja-JP" sz="2000" dirty="0"/>
              <a:t>cannot account for </a:t>
            </a:r>
            <a:r>
              <a:rPr lang="en-US" altLang="ja-JP" sz="2000" dirty="0" smtClean="0"/>
              <a:t>2.0GeV bump </a:t>
            </a:r>
            <a:r>
              <a:rPr lang="en-US" altLang="ja-JP" sz="2000" dirty="0"/>
              <a:t>structure in forward differential cross sections </a:t>
            </a:r>
            <a:r>
              <a:rPr lang="en-US" altLang="ja-JP" sz="2000" dirty="0" smtClean="0"/>
              <a:t>for photo-production</a:t>
            </a:r>
            <a:r>
              <a:rPr lang="en-US" altLang="ja-JP" sz="2000" dirty="0"/>
              <a:t>.</a:t>
            </a:r>
            <a:endParaRPr kumimoji="1" lang="ja-JP" altLang="en-US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9020"/>
            <a:ext cx="4038600" cy="390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115616" y="2193640"/>
            <a:ext cx="133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constructive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95736" y="4509120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destructive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63888" y="6237312"/>
            <a:ext cx="275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S. Y. </a:t>
            </a:r>
            <a:r>
              <a:rPr kumimoji="1" lang="en-US" altLang="ja-JP" dirty="0" err="1" smtClean="0"/>
              <a:t>Ryu</a:t>
            </a:r>
            <a:r>
              <a:rPr kumimoji="1" lang="en-US" altLang="ja-JP" dirty="0" smtClean="0"/>
              <a:t>, PhD thesis, (2015)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 rot="-2700000">
            <a:off x="1180932" y="3470889"/>
            <a:ext cx="28866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i="1" dirty="0" smtClean="0">
                <a:ln>
                  <a:solidFill>
                    <a:srgbClr val="FFC000"/>
                  </a:solidFill>
                </a:ln>
                <a:noFill/>
              </a:rPr>
              <a:t>Preliminary</a:t>
            </a:r>
            <a:endParaRPr kumimoji="1" lang="ja-JP" altLang="en-US" sz="4400" b="1" i="1" dirty="0">
              <a:ln>
                <a:solidFill>
                  <a:srgbClr val="FFC000"/>
                </a:solidFill>
              </a:ln>
              <a:noFill/>
            </a:endParaRPr>
          </a:p>
        </p:txBody>
      </p:sp>
      <p:sp>
        <p:nvSpPr>
          <p:cNvPr id="9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13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6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17949"/>
            <a:ext cx="5791200" cy="833093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Q</a:t>
            </a:r>
            <a:r>
              <a:rPr lang="en-US" altLang="ja-JP" baseline="30000" dirty="0"/>
              <a:t>+</a:t>
            </a:r>
            <a:r>
              <a:rPr lang="en-US" altLang="ja-JP" dirty="0"/>
              <a:t> </a:t>
            </a:r>
            <a:r>
              <a:rPr lang="en-US" altLang="ja-JP" dirty="0" smtClean="0"/>
              <a:t>search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ja-JP" dirty="0" err="1" smtClean="0"/>
              <a:t>Pentaquark</a:t>
            </a:r>
            <a:r>
              <a:rPr lang="en-US" altLang="ja-JP" dirty="0" smtClean="0"/>
              <a:t> </a:t>
            </a:r>
            <a:r>
              <a:rPr lang="en-US" altLang="ja-JP" dirty="0"/>
              <a:t>(</a:t>
            </a:r>
            <a:r>
              <a:rPr lang="en-US" altLang="ja-JP" dirty="0" err="1" smtClean="0"/>
              <a:t>uudds</a:t>
            </a:r>
            <a:r>
              <a:rPr lang="en-US" altLang="ja-JP" dirty="0" smtClean="0"/>
              <a:t>) low </a:t>
            </a:r>
            <a:r>
              <a:rPr lang="en-US" altLang="ja-JP" dirty="0"/>
              <a:t>mass</a:t>
            </a:r>
          </a:p>
          <a:p>
            <a:pPr lvl="1"/>
            <a:r>
              <a:rPr lang="en-US" altLang="ja-JP" dirty="0" smtClean="0"/>
              <a:t> </a:t>
            </a:r>
            <a:r>
              <a:rPr lang="en-US" altLang="ja-JP" dirty="0"/>
              <a:t>1540 </a:t>
            </a:r>
            <a:r>
              <a:rPr lang="en-US" altLang="ja-JP" dirty="0" smtClean="0"/>
              <a:t>MeV </a:t>
            </a:r>
            <a:r>
              <a:rPr lang="en-US" altLang="ja-JP" dirty="0" smtClean="0"/>
              <a:t>(</a:t>
            </a:r>
            <a:r>
              <a:rPr lang="en-US" altLang="ja-JP" dirty="0" smtClean="0"/>
              <a:t>naïve QM</a:t>
            </a:r>
            <a:r>
              <a:rPr lang="en-US" altLang="ja-JP" dirty="0" smtClean="0"/>
              <a:t> </a:t>
            </a:r>
            <a:r>
              <a:rPr lang="en-US" altLang="ja-JP" dirty="0"/>
              <a:t>~1900 MeV)</a:t>
            </a:r>
          </a:p>
          <a:p>
            <a:r>
              <a:rPr lang="en-US" altLang="ja-JP" dirty="0" smtClean="0"/>
              <a:t>narrow </a:t>
            </a:r>
            <a:r>
              <a:rPr lang="en-US" altLang="ja-JP" dirty="0"/>
              <a:t>width</a:t>
            </a:r>
          </a:p>
          <a:p>
            <a:pPr lvl="1"/>
            <a:r>
              <a:rPr lang="el-GR" altLang="ja-JP" dirty="0" smtClean="0"/>
              <a:t> </a:t>
            </a:r>
            <a:r>
              <a:rPr lang="el-GR" altLang="ja-JP" dirty="0"/>
              <a:t>Γ &lt; </a:t>
            </a:r>
            <a:r>
              <a:rPr lang="el-GR" altLang="ja-JP" dirty="0" smtClean="0"/>
              <a:t>1</a:t>
            </a:r>
            <a:r>
              <a:rPr lang="en-US" altLang="ja-JP" dirty="0" smtClean="0"/>
              <a:t>0</a:t>
            </a:r>
            <a:r>
              <a:rPr lang="el-GR" altLang="ja-JP" dirty="0" smtClean="0"/>
              <a:t> </a:t>
            </a:r>
            <a:r>
              <a:rPr lang="en-US" altLang="ja-JP" dirty="0"/>
              <a:t>MeV</a:t>
            </a:r>
          </a:p>
          <a:p>
            <a:r>
              <a:rPr lang="en-US" altLang="ja-JP" dirty="0" smtClean="0"/>
              <a:t>experimental </a:t>
            </a:r>
            <a:r>
              <a:rPr lang="en-US" altLang="ja-JP" dirty="0"/>
              <a:t>search</a:t>
            </a:r>
          </a:p>
          <a:p>
            <a:pPr lvl="1"/>
            <a:r>
              <a:rPr lang="en-US" altLang="ja-JP" dirty="0" smtClean="0"/>
              <a:t>First </a:t>
            </a:r>
            <a:r>
              <a:rPr lang="en-US" altLang="ja-JP" dirty="0" smtClean="0"/>
              <a:t>evidence</a:t>
            </a:r>
            <a:r>
              <a:rPr lang="en-US" altLang="ja-JP" dirty="0" smtClean="0"/>
              <a:t>s</a:t>
            </a:r>
            <a:r>
              <a:rPr lang="en-US" altLang="ja-JP" dirty="0" smtClean="0"/>
              <a:t> </a:t>
            </a:r>
            <a:r>
              <a:rPr lang="en-US" altLang="ja-JP" dirty="0"/>
              <a:t>from LEPS </a:t>
            </a:r>
            <a:r>
              <a:rPr lang="en-US" altLang="ja-JP" dirty="0" smtClean="0"/>
              <a:t>&amp; DIANA in </a:t>
            </a:r>
            <a:r>
              <a:rPr lang="en-US" altLang="ja-JP" dirty="0"/>
              <a:t>2003</a:t>
            </a:r>
          </a:p>
          <a:p>
            <a:pPr lvl="1"/>
            <a:r>
              <a:rPr lang="en-US" altLang="ja-JP" dirty="0" smtClean="0"/>
              <a:t>negative </a:t>
            </a:r>
            <a:r>
              <a:rPr lang="en-US" altLang="ja-JP" dirty="0" smtClean="0"/>
              <a:t>result</a:t>
            </a:r>
            <a:r>
              <a:rPr lang="en-US" altLang="ja-JP" dirty="0" smtClean="0"/>
              <a:t>s</a:t>
            </a:r>
            <a:r>
              <a:rPr lang="en-US" altLang="ja-JP" dirty="0" smtClean="0"/>
              <a:t> </a:t>
            </a:r>
            <a:r>
              <a:rPr lang="en-US" altLang="ja-JP" dirty="0"/>
              <a:t>from </a:t>
            </a:r>
            <a:r>
              <a:rPr lang="en-US" altLang="ja-JP" dirty="0" smtClean="0"/>
              <a:t>CLAS(2006) &amp; many other experiments</a:t>
            </a:r>
            <a:endParaRPr kumimoji="1" lang="ja-JP" alt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620044"/>
            <a:ext cx="32385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コネクタ 4"/>
          <p:cNvCxnSpPr/>
          <p:nvPr/>
        </p:nvCxnSpPr>
        <p:spPr>
          <a:xfrm>
            <a:off x="4319397" y="1686408"/>
            <a:ext cx="1440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14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07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" y="557744"/>
            <a:ext cx="8935212" cy="572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15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0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1"/>
          <p:cNvGrpSpPr/>
          <p:nvPr/>
        </p:nvGrpSpPr>
        <p:grpSpPr>
          <a:xfrm>
            <a:off x="361325" y="1595841"/>
            <a:ext cx="4035704" cy="2988859"/>
            <a:chOff x="0" y="-12701"/>
            <a:chExt cx="5739666" cy="4250820"/>
          </a:xfrm>
        </p:grpSpPr>
        <p:pic>
          <p:nvPicPr>
            <p:cNvPr id="120" name="図 119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2701"/>
              <a:ext cx="5739666" cy="4250820"/>
            </a:xfrm>
            <a:prstGeom prst="rect">
              <a:avLst/>
            </a:prstGeom>
            <a:effectLst/>
          </p:spPr>
        </p:pic>
        <p:sp>
          <p:nvSpPr>
            <p:cNvPr id="121" name="Shape 121"/>
            <p:cNvSpPr/>
            <p:nvPr/>
          </p:nvSpPr>
          <p:spPr>
            <a:xfrm>
              <a:off x="242586" y="409955"/>
              <a:ext cx="332669" cy="580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3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/>
                <a:t>γ</a:t>
              </a:r>
            </a:p>
          </p:txBody>
        </p:sp>
        <p:sp>
          <p:nvSpPr>
            <p:cNvPr id="122" name="Shape 122"/>
            <p:cNvSpPr/>
            <p:nvPr/>
          </p:nvSpPr>
          <p:spPr>
            <a:xfrm>
              <a:off x="242586" y="2555747"/>
              <a:ext cx="350908" cy="580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3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/>
                <a:t>n</a:t>
              </a:r>
            </a:p>
          </p:txBody>
        </p:sp>
        <p:sp>
          <p:nvSpPr>
            <p:cNvPr id="123" name="Shape 123"/>
            <p:cNvSpPr/>
            <p:nvPr/>
          </p:nvSpPr>
          <p:spPr>
            <a:xfrm>
              <a:off x="242586" y="3213213"/>
              <a:ext cx="350908" cy="580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3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/>
                <a:t>p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4927067" y="1336231"/>
              <a:ext cx="667447" cy="712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642882">
                <a:defRPr sz="1800"/>
              </a:pPr>
              <a:r>
                <a:rPr sz="240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</a:t>
              </a:r>
              <a:r>
                <a:rPr sz="2400" baseline="31999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+</a:t>
              </a:r>
            </a:p>
          </p:txBody>
        </p:sp>
        <p:sp>
          <p:nvSpPr>
            <p:cNvPr id="125" name="Shape 125"/>
            <p:cNvSpPr/>
            <p:nvPr/>
          </p:nvSpPr>
          <p:spPr>
            <a:xfrm>
              <a:off x="4960439" y="166461"/>
              <a:ext cx="600050" cy="712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642882">
                <a:defRPr sz="1800"/>
              </a:pPr>
              <a:r>
                <a:rPr sz="2400" dirty="0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</a:t>
              </a:r>
              <a:r>
                <a:rPr sz="2400" baseline="31999" dirty="0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</a:t>
              </a:r>
            </a:p>
          </p:txBody>
        </p:sp>
        <p:sp>
          <p:nvSpPr>
            <p:cNvPr id="126" name="Shape 126"/>
            <p:cNvSpPr/>
            <p:nvPr/>
          </p:nvSpPr>
          <p:spPr>
            <a:xfrm>
              <a:off x="5056712" y="3213213"/>
              <a:ext cx="350908" cy="580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3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/>
                <a:t>p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5056712" y="2472573"/>
              <a:ext cx="350908" cy="580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3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/>
                <a:t>n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2555077" y="2210539"/>
              <a:ext cx="667447" cy="712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642882">
                <a:defRPr sz="1800"/>
              </a:pPr>
              <a:r>
                <a:rPr sz="240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Θ</a:t>
              </a:r>
              <a:r>
                <a:rPr sz="2400" baseline="31999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+</a:t>
              </a:r>
            </a:p>
          </p:txBody>
        </p:sp>
        <p:sp>
          <p:nvSpPr>
            <p:cNvPr id="129" name="Shape 129"/>
            <p:cNvSpPr/>
            <p:nvPr/>
          </p:nvSpPr>
          <p:spPr>
            <a:xfrm>
              <a:off x="2135327" y="3249162"/>
              <a:ext cx="1454574" cy="580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rPr/>
                <a:t>spectator</a:t>
              </a:r>
            </a:p>
          </p:txBody>
        </p:sp>
        <p:sp>
          <p:nvSpPr>
            <p:cNvPr id="130" name="Shape 130"/>
            <p:cNvSpPr/>
            <p:nvPr/>
          </p:nvSpPr>
          <p:spPr>
            <a:xfrm>
              <a:off x="1829758" y="86758"/>
              <a:ext cx="1910148" cy="580714"/>
            </a:xfrm>
            <a:prstGeom prst="rect">
              <a:avLst/>
            </a:prstGeom>
            <a:solidFill>
              <a:srgbClr val="C0504D"/>
            </a:solidFill>
            <a:ln w="25400" cap="flat">
              <a:solidFill>
                <a:srgbClr val="8C3A38"/>
              </a:solidFill>
              <a:prstDash val="solid"/>
              <a:bevel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/>
                <a:t>signal events</a:t>
              </a:r>
            </a:p>
          </p:txBody>
        </p:sp>
      </p:grpSp>
      <p:grpSp>
        <p:nvGrpSpPr>
          <p:cNvPr id="143" name="Group 143"/>
          <p:cNvGrpSpPr/>
          <p:nvPr/>
        </p:nvGrpSpPr>
        <p:grpSpPr>
          <a:xfrm>
            <a:off x="4681332" y="1595841"/>
            <a:ext cx="4035704" cy="2988859"/>
            <a:chOff x="0" y="-12701"/>
            <a:chExt cx="5739666" cy="4250820"/>
          </a:xfrm>
        </p:grpSpPr>
        <p:pic>
          <p:nvPicPr>
            <p:cNvPr id="132" name="図 131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2701"/>
              <a:ext cx="5739666" cy="4250820"/>
            </a:xfrm>
            <a:prstGeom prst="rect">
              <a:avLst/>
            </a:prstGeom>
            <a:effectLst/>
          </p:spPr>
        </p:pic>
        <p:sp>
          <p:nvSpPr>
            <p:cNvPr id="133" name="Shape 133"/>
            <p:cNvSpPr/>
            <p:nvPr/>
          </p:nvSpPr>
          <p:spPr>
            <a:xfrm>
              <a:off x="242586" y="409955"/>
              <a:ext cx="332669" cy="580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3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/>
                <a:t>γ</a:t>
              </a:r>
            </a:p>
          </p:txBody>
        </p:sp>
        <p:sp>
          <p:nvSpPr>
            <p:cNvPr id="134" name="Shape 134"/>
            <p:cNvSpPr/>
            <p:nvPr/>
          </p:nvSpPr>
          <p:spPr>
            <a:xfrm>
              <a:off x="229992" y="3228086"/>
              <a:ext cx="350908" cy="580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3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/>
                <a:t>n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229992" y="2487447"/>
              <a:ext cx="350908" cy="580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3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/>
                <a:t>p</a:t>
              </a:r>
            </a:p>
          </p:txBody>
        </p:sp>
        <p:sp>
          <p:nvSpPr>
            <p:cNvPr id="136" name="Shape 136"/>
            <p:cNvSpPr/>
            <p:nvPr/>
          </p:nvSpPr>
          <p:spPr>
            <a:xfrm>
              <a:off x="4927065" y="1351104"/>
              <a:ext cx="600050" cy="712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642882">
                <a:defRPr sz="1800"/>
              </a:pPr>
              <a:r>
                <a:rPr sz="2400" dirty="0" smtClean="0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</a:t>
              </a:r>
              <a:r>
                <a:rPr lang="en-US" sz="2400" baseline="31999" dirty="0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</a:t>
              </a:r>
              <a:endParaRPr sz="2400" baseline="31999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7" name="Shape 137"/>
            <p:cNvSpPr/>
            <p:nvPr/>
          </p:nvSpPr>
          <p:spPr>
            <a:xfrm>
              <a:off x="4960439" y="135096"/>
              <a:ext cx="667447" cy="712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642882">
                <a:defRPr sz="1800"/>
              </a:pPr>
              <a:r>
                <a:rPr sz="2400" dirty="0" smtClean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</a:t>
              </a:r>
              <a:r>
                <a:rPr lang="en-US" altLang="ja-JP" sz="2400" baseline="31999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+</a:t>
              </a:r>
              <a:endParaRPr sz="2400" baseline="31999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5056712" y="2289596"/>
              <a:ext cx="350908" cy="580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3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/>
                <a:t>p</a:t>
              </a:r>
            </a:p>
          </p:txBody>
        </p:sp>
        <p:sp>
          <p:nvSpPr>
            <p:cNvPr id="139" name="Shape 139"/>
            <p:cNvSpPr/>
            <p:nvPr/>
          </p:nvSpPr>
          <p:spPr>
            <a:xfrm>
              <a:off x="5056712" y="3228086"/>
              <a:ext cx="350908" cy="580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3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/>
              </a:pPr>
              <a:r>
                <a:rPr/>
                <a:t>n</a:t>
              </a:r>
            </a:p>
          </p:txBody>
        </p:sp>
        <p:sp>
          <p:nvSpPr>
            <p:cNvPr id="140" name="Shape 140"/>
            <p:cNvSpPr/>
            <p:nvPr/>
          </p:nvSpPr>
          <p:spPr>
            <a:xfrm>
              <a:off x="2287230" y="2216602"/>
              <a:ext cx="1300046" cy="580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3400">
                  <a:solidFill>
                    <a:srgbClr val="FF93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/>
                <a:t>Λ(1520)</a:t>
              </a:r>
            </a:p>
          </p:txBody>
        </p:sp>
        <p:sp>
          <p:nvSpPr>
            <p:cNvPr id="141" name="Shape 141"/>
            <p:cNvSpPr/>
            <p:nvPr/>
          </p:nvSpPr>
          <p:spPr>
            <a:xfrm>
              <a:off x="2282657" y="3264034"/>
              <a:ext cx="1454574" cy="580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/>
              </a:pPr>
              <a:r>
                <a:rPr/>
                <a:t>spectator</a:t>
              </a:r>
            </a:p>
          </p:txBody>
        </p:sp>
        <p:sp>
          <p:nvSpPr>
            <p:cNvPr id="142" name="Shape 142"/>
            <p:cNvSpPr/>
            <p:nvPr/>
          </p:nvSpPr>
          <p:spPr>
            <a:xfrm>
              <a:off x="1547495" y="92600"/>
              <a:ext cx="2448348" cy="580714"/>
            </a:xfrm>
            <a:prstGeom prst="rect">
              <a:avLst/>
            </a:prstGeom>
            <a:solidFill>
              <a:srgbClr val="9BBB59"/>
            </a:solidFill>
            <a:ln w="50800" cap="flat">
              <a:solidFill>
                <a:srgbClr val="FFFFFF"/>
              </a:solidFill>
              <a:prstDash val="solid"/>
              <a:bevel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dirty="0" smtClean="0"/>
                <a:t>reference</a:t>
              </a:r>
              <a:r>
                <a:rPr dirty="0" smtClean="0"/>
                <a:t> </a:t>
              </a:r>
              <a:r>
                <a:rPr dirty="0"/>
                <a:t>events</a:t>
              </a:r>
            </a:p>
          </p:txBody>
        </p:sp>
      </p:grpSp>
      <p:sp>
        <p:nvSpPr>
          <p:cNvPr id="144" name="Shape 144"/>
          <p:cNvSpPr/>
          <p:nvPr/>
        </p:nvSpPr>
        <p:spPr>
          <a:xfrm>
            <a:off x="3174965" y="184828"/>
            <a:ext cx="2841616" cy="503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lvl="0">
              <a:defRPr sz="1800"/>
            </a:pPr>
            <a:r>
              <a:rPr sz="2800" dirty="0">
                <a:latin typeface="Times New Roman"/>
                <a:ea typeface="Times New Roman"/>
                <a:cs typeface="Times New Roman"/>
                <a:sym typeface="Times New Roman"/>
              </a:rPr>
              <a:t>Θ</a:t>
            </a:r>
            <a:r>
              <a:rPr sz="2800" baseline="31999" dirty="0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2800" dirty="0"/>
              <a:t> </a:t>
            </a:r>
            <a:r>
              <a:rPr lang="en-US" sz="2800" dirty="0" smtClean="0"/>
              <a:t>study</a:t>
            </a:r>
            <a:r>
              <a:rPr sz="2800" dirty="0" smtClean="0"/>
              <a:t> </a:t>
            </a:r>
            <a:r>
              <a:rPr sz="2800" dirty="0"/>
              <a:t>at LEPS</a:t>
            </a:r>
          </a:p>
        </p:txBody>
      </p:sp>
      <p:sp>
        <p:nvSpPr>
          <p:cNvPr id="145" name="Shape 145"/>
          <p:cNvSpPr/>
          <p:nvPr/>
        </p:nvSpPr>
        <p:spPr>
          <a:xfrm>
            <a:off x="1766921" y="835421"/>
            <a:ext cx="4506879" cy="395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5" tIns="35715" rIns="35715" bIns="35715" anchor="ctr">
            <a:spAutoFit/>
          </a:bodyPr>
          <a:lstStyle/>
          <a:p>
            <a:pPr>
              <a:defRPr sz="1800"/>
            </a:pPr>
            <a:r>
              <a:rPr lang="el-GR" altLang="ja-JP" sz="2100" dirty="0">
                <a:latin typeface="Times New Roman"/>
                <a:ea typeface="Times New Roman"/>
                <a:cs typeface="Times New Roman"/>
                <a:sym typeface="Times New Roman"/>
              </a:rPr>
              <a:t>Θ</a:t>
            </a:r>
            <a:r>
              <a:rPr lang="el-GR" altLang="ja-JP" sz="2100" baseline="31999" dirty="0" smtClean="0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altLang="ja-JP" sz="2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production via</a:t>
            </a:r>
            <a:r>
              <a:rPr lang="en-US" altLang="ja-JP" sz="2100" dirty="0" smtClean="0">
                <a:sym typeface="Times New Roman"/>
              </a:rPr>
              <a:t> </a:t>
            </a:r>
            <a:r>
              <a:rPr sz="21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γd</a:t>
            </a:r>
            <a:r>
              <a:rPr sz="21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100" dirty="0">
                <a:latin typeface="Times New Roman"/>
                <a:ea typeface="Times New Roman"/>
                <a:cs typeface="Times New Roman"/>
                <a:sym typeface="Times New Roman"/>
              </a:rPr>
              <a:t>→ K</a:t>
            </a:r>
            <a:r>
              <a:rPr sz="2100" baseline="31999" dirty="0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sz="2100" dirty="0">
                <a:latin typeface="Times New Roman"/>
                <a:ea typeface="Times New Roman"/>
                <a:cs typeface="Times New Roman"/>
                <a:sym typeface="Times New Roman"/>
              </a:rPr>
              <a:t>Θ</a:t>
            </a:r>
            <a:r>
              <a:rPr sz="2100" baseline="31999" dirty="0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2100" dirty="0">
                <a:latin typeface="Times New Roman"/>
                <a:ea typeface="Times New Roman"/>
                <a:cs typeface="Times New Roman"/>
                <a:sym typeface="Times New Roman"/>
              </a:rPr>
              <a:t> → K</a:t>
            </a:r>
            <a:r>
              <a:rPr sz="2100" baseline="31999" dirty="0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sz="2100" dirty="0"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100" baseline="31999" dirty="0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2100" dirty="0" smtClean="0">
                <a:latin typeface="Times New Roman"/>
                <a:ea typeface="Times New Roman"/>
                <a:cs typeface="Times New Roman"/>
                <a:sym typeface="Times New Roman"/>
              </a:rPr>
              <a:t>pn</a:t>
            </a:r>
            <a:endParaRPr sz="2100" dirty="0"/>
          </a:p>
        </p:txBody>
      </p:sp>
      <p:sp>
        <p:nvSpPr>
          <p:cNvPr id="146" name="Shape 146"/>
          <p:cNvSpPr/>
          <p:nvPr/>
        </p:nvSpPr>
        <p:spPr>
          <a:xfrm>
            <a:off x="1584335" y="5889541"/>
            <a:ext cx="528995" cy="528995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5" tIns="35715" rIns="35715" bIns="35715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764294" y="5326478"/>
            <a:ext cx="4456478" cy="395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lvl="0">
              <a:defRPr sz="1800"/>
            </a:pPr>
            <a:r>
              <a:rPr lang="en-US" sz="2100" dirty="0" smtClean="0">
                <a:latin typeface="Times New Roman"/>
                <a:ea typeface="Times New Roman"/>
                <a:cs typeface="Times New Roman"/>
                <a:sym typeface="Times New Roman"/>
              </a:rPr>
              <a:t>Spectator can not escape from the target.</a:t>
            </a:r>
            <a:r>
              <a:rPr sz="2100" dirty="0" smtClean="0"/>
              <a:t> </a:t>
            </a:r>
            <a:endParaRPr sz="2100" dirty="0"/>
          </a:p>
        </p:txBody>
      </p:sp>
      <p:sp>
        <p:nvSpPr>
          <p:cNvPr id="148" name="Shape 148"/>
          <p:cNvSpPr/>
          <p:nvPr/>
        </p:nvSpPr>
        <p:spPr>
          <a:xfrm>
            <a:off x="723215" y="4718869"/>
            <a:ext cx="3138642" cy="323165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100">
                <a:solidFill>
                  <a:srgbClr val="FFFFFF"/>
                </a:solidFill>
              </a:rPr>
              <a:t>signal events : </a:t>
            </a:r>
            <a:r>
              <a:rPr sz="2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γn → K</a:t>
            </a:r>
            <a:r>
              <a:rPr sz="2100" baseline="319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sz="2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100" baseline="319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2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sz="21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9" name="Shape 149"/>
          <p:cNvSpPr/>
          <p:nvPr/>
        </p:nvSpPr>
        <p:spPr>
          <a:xfrm>
            <a:off x="4885470" y="4705968"/>
            <a:ext cx="3572712" cy="323165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lang="en-US" altLang="ja-JP" sz="2100" dirty="0" smtClean="0">
                <a:solidFill>
                  <a:srgbClr val="FFFFFF"/>
                </a:solidFill>
              </a:rPr>
              <a:t>reference</a:t>
            </a:r>
            <a:r>
              <a:rPr sz="2100" dirty="0" smtClean="0">
                <a:solidFill>
                  <a:srgbClr val="FFFFFF"/>
                </a:solidFill>
              </a:rPr>
              <a:t> </a:t>
            </a:r>
            <a:r>
              <a:rPr sz="2100" dirty="0">
                <a:solidFill>
                  <a:srgbClr val="FFFFFF"/>
                </a:solidFill>
              </a:rPr>
              <a:t>events : </a:t>
            </a:r>
            <a:r>
              <a:rPr sz="21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γp</a:t>
            </a:r>
            <a:r>
              <a:rPr sz="21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</a:t>
            </a:r>
            <a:r>
              <a:rPr sz="21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100" baseline="31999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sz="21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100" baseline="31999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21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sz="21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50" name="Shape 150"/>
          <p:cNvSpPr/>
          <p:nvPr/>
        </p:nvSpPr>
        <p:spPr>
          <a:xfrm>
            <a:off x="2591367" y="5840978"/>
            <a:ext cx="5735784" cy="626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>
            <a:lvl1pPr algn="l">
              <a:defRPr sz="3000">
                <a:solidFill>
                  <a:srgbClr val="FF7E7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 smtClean="0"/>
              <a:t>n/p separation is possible by improving the proton detection efficiency.</a:t>
            </a:r>
            <a:endParaRPr dirty="0"/>
          </a:p>
        </p:txBody>
      </p:sp>
      <p:sp>
        <p:nvSpPr>
          <p:cNvPr id="33" name="スライド番号プレースホルダー 3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>
                <a:solidFill>
                  <a:srgbClr val="D1282E"/>
                </a:solidFill>
              </a:rPr>
              <a:pPr/>
              <a:t>16</a:t>
            </a:fld>
            <a:endParaRPr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499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2668214" y="125949"/>
            <a:ext cx="3957757" cy="503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lvl="0">
              <a:defRPr sz="1800"/>
            </a:pPr>
            <a:r>
              <a:rPr lang="en-US" altLang="ja-JP" sz="2800" dirty="0" smtClean="0"/>
              <a:t>Effect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of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proton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rejection</a:t>
            </a:r>
            <a:endParaRPr sz="2800" dirty="0"/>
          </a:p>
        </p:txBody>
      </p:sp>
      <p:pic>
        <p:nvPicPr>
          <p:cNvPr id="203" name="スクリーンショット 2015-08-26 11.20.3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062" y="1144491"/>
            <a:ext cx="3566437" cy="3446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スクリーンショット 2015-08-26 11.20.2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29147" y="974380"/>
            <a:ext cx="3566437" cy="3481746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/>
        </p:nvSpPr>
        <p:spPr>
          <a:xfrm>
            <a:off x="3660678" y="2698253"/>
            <a:ext cx="1546490" cy="1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5715" tIns="35715" rIns="35715" bIns="35715" anchor="ctr"/>
          <a:lstStyle/>
          <a:p>
            <a:pPr lvl="0">
              <a:defRPr sz="2400"/>
            </a:pPr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3537116" y="2947616"/>
            <a:ext cx="1926263" cy="595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lvl="0">
              <a:defRPr sz="1800"/>
            </a:pPr>
            <a:r>
              <a:rPr sz="1700" dirty="0">
                <a:solidFill>
                  <a:srgbClr val="FF0000"/>
                </a:solidFill>
              </a:rPr>
              <a:t>proton rejection cut</a:t>
            </a:r>
          </a:p>
          <a:p>
            <a:pPr lvl="0">
              <a:defRPr sz="1800"/>
            </a:pPr>
            <a:r>
              <a:rPr sz="1700" dirty="0">
                <a:solidFill>
                  <a:srgbClr val="FF0000"/>
                </a:solidFill>
              </a:rPr>
              <a:t>z-vertex cut</a:t>
            </a:r>
          </a:p>
        </p:txBody>
      </p:sp>
      <p:sp>
        <p:nvSpPr>
          <p:cNvPr id="207" name="Shape 207"/>
          <p:cNvSpPr/>
          <p:nvPr/>
        </p:nvSpPr>
        <p:spPr>
          <a:xfrm>
            <a:off x="714782" y="4561810"/>
            <a:ext cx="7920882" cy="104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/>
          <a:p>
            <a:pPr lvl="0">
              <a:defRPr sz="1800"/>
            </a:pPr>
            <a:r>
              <a:rPr lang="ja-JP" altLang="ja-JP" sz="2100" dirty="0" smtClean="0"/>
              <a:t>9</a:t>
            </a:r>
            <a:r>
              <a:rPr lang="en-US" altLang="ja-JP" sz="2100" dirty="0" smtClean="0"/>
              <a:t>0%</a:t>
            </a:r>
            <a:r>
              <a:rPr lang="ja-JP" altLang="en-US" sz="2100" dirty="0" smtClean="0"/>
              <a:t> </a:t>
            </a:r>
            <a:r>
              <a:rPr lang="en-US" altLang="ja-JP" sz="2100" dirty="0" smtClean="0"/>
              <a:t>of</a:t>
            </a:r>
            <a:r>
              <a:rPr lang="ja-JP" altLang="en-US" sz="2100" dirty="0" smtClean="0"/>
              <a:t> </a:t>
            </a:r>
            <a:r>
              <a:rPr lang="en-US" altLang="ja-JP" sz="2100" dirty="0" smtClean="0"/>
              <a:t>proton</a:t>
            </a:r>
            <a:r>
              <a:rPr lang="ja-JP" altLang="en-US" sz="2100" dirty="0" smtClean="0"/>
              <a:t> </a:t>
            </a:r>
            <a:r>
              <a:rPr lang="en-US" altLang="ja-JP" sz="2100" dirty="0" smtClean="0"/>
              <a:t>events</a:t>
            </a:r>
            <a:r>
              <a:rPr lang="ja-JP" altLang="en-US" sz="2100" dirty="0" smtClean="0"/>
              <a:t> </a:t>
            </a:r>
            <a:r>
              <a:rPr lang="en-US" altLang="ja-JP" sz="2100" dirty="0" smtClean="0"/>
              <a:t>(with</a:t>
            </a:r>
            <a:r>
              <a:rPr lang="ja-JP" altLang="en-US" sz="2100" dirty="0" smtClean="0"/>
              <a:t> </a:t>
            </a:r>
            <a:r>
              <a:rPr lang="en-US" altLang="ja-JP" sz="2100" dirty="0" smtClean="0"/>
              <a:t>a neutron spectator) are  identified by selecting events stemming from the downstream part of the target. Enhancement is seen in the </a:t>
            </a:r>
            <a:r>
              <a:rPr sz="21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Θ</a:t>
            </a:r>
            <a:r>
              <a:rPr sz="2100" baseline="31999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2100" dirty="0">
                <a:solidFill>
                  <a:srgbClr val="FF0000"/>
                </a:solidFill>
              </a:rPr>
              <a:t> </a:t>
            </a:r>
            <a:r>
              <a:rPr lang="en-US" sz="2100" dirty="0" smtClean="0">
                <a:solidFill>
                  <a:srgbClr val="FF0000"/>
                </a:solidFill>
              </a:rPr>
              <a:t>signal region</a:t>
            </a:r>
            <a:r>
              <a:rPr lang="en-US" sz="2100" dirty="0" smtClean="0"/>
              <a:t>.</a:t>
            </a:r>
            <a:endParaRPr sz="2100" dirty="0"/>
          </a:p>
        </p:txBody>
      </p:sp>
      <p:sp>
        <p:nvSpPr>
          <p:cNvPr id="208" name="Shape 208"/>
          <p:cNvSpPr/>
          <p:nvPr/>
        </p:nvSpPr>
        <p:spPr>
          <a:xfrm>
            <a:off x="3005681" y="5800597"/>
            <a:ext cx="4957202" cy="6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>
            <a:lvl1pPr>
              <a:defRPr sz="3000">
                <a:solidFill>
                  <a:srgbClr val="FF7E7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 smtClean="0"/>
              <a:t>Repeat the experiment with improved proton detection efficiency.</a:t>
            </a:r>
            <a:endParaRPr sz="2000" dirty="0"/>
          </a:p>
        </p:txBody>
      </p:sp>
      <p:sp>
        <p:nvSpPr>
          <p:cNvPr id="209" name="Shape 209"/>
          <p:cNvSpPr/>
          <p:nvPr/>
        </p:nvSpPr>
        <p:spPr>
          <a:xfrm>
            <a:off x="2264818" y="5872143"/>
            <a:ext cx="569734" cy="544591"/>
          </a:xfrm>
          <a:prstGeom prst="rightArrow">
            <a:avLst>
              <a:gd name="adj1" fmla="val 34722"/>
              <a:gd name="adj2" fmla="val 60402"/>
            </a:avLst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5" tIns="35715" rIns="35715" bIns="35715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15232" y="987833"/>
            <a:ext cx="2674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2003-04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&amp;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2006-07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data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1442345" y="1662071"/>
            <a:ext cx="0" cy="3292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6596027" y="1218631"/>
            <a:ext cx="0" cy="3292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スライド番号プレースホルダー 3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>
                <a:solidFill>
                  <a:srgbClr val="D1282E"/>
                </a:solidFill>
              </a:rPr>
              <a:pPr/>
              <a:t>17</a:t>
            </a:fld>
            <a:endParaRPr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949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DSC02660_compact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3384" y="1276288"/>
            <a:ext cx="4817756" cy="3614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DSC02663_compact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201135" y="1684343"/>
            <a:ext cx="3614548" cy="2711834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5042229" y="5198670"/>
            <a:ext cx="2159302" cy="1396436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6" tIns="45716" rIns="45716" bIns="45716"/>
          <a:lstStyle/>
          <a:p>
            <a:pPr lvl="0">
              <a:defRPr sz="1800"/>
            </a:pPr>
            <a:r>
              <a:rPr sz="1700">
                <a:solidFill>
                  <a:srgbClr val="FFFFFF"/>
                </a:solidFill>
              </a:rPr>
              <a:t>Large STC (LSTC)</a:t>
            </a:r>
          </a:p>
          <a:p>
            <a:pPr lvl="1">
              <a:defRPr sz="1800"/>
            </a:pPr>
            <a:r>
              <a:rPr sz="1700">
                <a:solidFill>
                  <a:srgbClr val="FFFFFF"/>
                </a:solidFill>
              </a:rPr>
              <a:t>x : 780 mm</a:t>
            </a:r>
          </a:p>
          <a:p>
            <a:pPr lvl="1">
              <a:defRPr sz="1800"/>
            </a:pPr>
            <a:r>
              <a:rPr sz="1700">
                <a:solidFill>
                  <a:srgbClr val="FFFFFF"/>
                </a:solidFill>
              </a:rPr>
              <a:t>y : 340 mm</a:t>
            </a:r>
          </a:p>
          <a:p>
            <a:pPr lvl="1">
              <a:defRPr sz="1800"/>
            </a:pPr>
            <a:r>
              <a:rPr sz="1700">
                <a:solidFill>
                  <a:srgbClr val="FFFFFF"/>
                </a:solidFill>
              </a:rPr>
              <a:t>z : 10 mm</a:t>
            </a:r>
          </a:p>
        </p:txBody>
      </p:sp>
      <p:sp>
        <p:nvSpPr>
          <p:cNvPr id="214" name="Shape 214"/>
          <p:cNvSpPr/>
          <p:nvPr/>
        </p:nvSpPr>
        <p:spPr>
          <a:xfrm>
            <a:off x="1027775" y="5198670"/>
            <a:ext cx="1961271" cy="1396436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6" tIns="45716" rIns="45716" bIns="45716"/>
          <a:lstStyle/>
          <a:p>
            <a:pPr lvl="0">
              <a:defRPr sz="1800"/>
            </a:pPr>
            <a:r>
              <a:rPr sz="1700">
                <a:solidFill>
                  <a:srgbClr val="FFFFFF"/>
                </a:solidFill>
              </a:rPr>
              <a:t>Small STC</a:t>
            </a:r>
          </a:p>
          <a:p>
            <a:pPr lvl="1">
              <a:defRPr sz="1800"/>
            </a:pPr>
            <a:r>
              <a:rPr sz="1700">
                <a:solidFill>
                  <a:srgbClr val="FFFFFF"/>
                </a:solidFill>
              </a:rPr>
              <a:t>x : 150 mm</a:t>
            </a:r>
          </a:p>
          <a:p>
            <a:pPr lvl="1">
              <a:defRPr sz="1800"/>
            </a:pPr>
            <a:r>
              <a:rPr sz="1700">
                <a:solidFill>
                  <a:srgbClr val="FFFFFF"/>
                </a:solidFill>
              </a:rPr>
              <a:t>y : 94 mm</a:t>
            </a:r>
          </a:p>
          <a:p>
            <a:pPr lvl="1">
              <a:defRPr sz="1800"/>
            </a:pPr>
            <a:r>
              <a:rPr sz="1700">
                <a:solidFill>
                  <a:srgbClr val="FFFFFF"/>
                </a:solidFill>
              </a:rPr>
              <a:t>z : 5 mm</a:t>
            </a:r>
          </a:p>
        </p:txBody>
      </p:sp>
      <p:sp>
        <p:nvSpPr>
          <p:cNvPr id="215" name="Shape 215"/>
          <p:cNvSpPr/>
          <p:nvPr/>
        </p:nvSpPr>
        <p:spPr>
          <a:xfrm>
            <a:off x="1382716" y="624224"/>
            <a:ext cx="1304286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3000"/>
            </a:lvl1pPr>
          </a:lstStyle>
          <a:p>
            <a:pPr lvl="0">
              <a:defRPr sz="1800"/>
            </a:pPr>
            <a:r>
              <a:rPr/>
              <a:t>2006 - 2007 </a:t>
            </a:r>
          </a:p>
        </p:txBody>
      </p:sp>
      <p:sp>
        <p:nvSpPr>
          <p:cNvPr id="216" name="Shape 216"/>
          <p:cNvSpPr/>
          <p:nvPr/>
        </p:nvSpPr>
        <p:spPr>
          <a:xfrm>
            <a:off x="5575854" y="624224"/>
            <a:ext cx="1304286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3000"/>
            </a:lvl1pPr>
          </a:lstStyle>
          <a:p>
            <a:pPr lvl="0">
              <a:defRPr sz="1800"/>
            </a:pPr>
            <a:r>
              <a:rPr/>
              <a:t>2013 - 2014 </a:t>
            </a:r>
          </a:p>
        </p:txBody>
      </p:sp>
      <p:sp>
        <p:nvSpPr>
          <p:cNvPr id="8" name="スライド番号プレースホルダー 3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>
                <a:solidFill>
                  <a:srgbClr val="D1282E"/>
                </a:solidFill>
              </a:rPr>
              <a:pPr/>
              <a:t>18</a:t>
            </a:fld>
            <a:endParaRPr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177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図 217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481029" y="3024425"/>
            <a:ext cx="2867387" cy="53579"/>
          </a:xfrm>
          <a:prstGeom prst="rect">
            <a:avLst/>
          </a:prstGeom>
        </p:spPr>
      </p:pic>
      <p:pic>
        <p:nvPicPr>
          <p:cNvPr id="220" name="pid_sta_2006lh2.pdf"/>
          <p:cNvPicPr/>
          <p:nvPr/>
        </p:nvPicPr>
        <p:blipFill>
          <a:blip r:embed="rId3">
            <a:extLst/>
          </a:blip>
          <a:srcRect t="9679"/>
          <a:stretch>
            <a:fillRect/>
          </a:stretch>
        </p:blipFill>
        <p:spPr>
          <a:xfrm>
            <a:off x="2202296" y="1633950"/>
            <a:ext cx="3758230" cy="3394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id_sta_2013blh2_2014alh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50060" y="1273780"/>
            <a:ext cx="3758305" cy="3758304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3508010" y="256754"/>
            <a:ext cx="4203567" cy="503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lvl="0">
              <a:defRPr sz="1800"/>
            </a:pPr>
            <a:r>
              <a:rPr sz="2800" dirty="0"/>
              <a:t>proton detection </a:t>
            </a:r>
            <a:r>
              <a:rPr lang="en-US" altLang="ja-JP" sz="2800" dirty="0" smtClean="0"/>
              <a:t>with</a:t>
            </a:r>
            <a:r>
              <a:rPr lang="ja-JP" altLang="en-US" sz="2800" dirty="0" smtClean="0"/>
              <a:t> </a:t>
            </a:r>
            <a:r>
              <a:rPr sz="2800" dirty="0" smtClean="0"/>
              <a:t>STC</a:t>
            </a:r>
            <a:endParaRPr sz="2800" dirty="0"/>
          </a:p>
        </p:txBody>
      </p:sp>
      <p:sp>
        <p:nvSpPr>
          <p:cNvPr id="223" name="Shape 223"/>
          <p:cNvSpPr/>
          <p:nvPr/>
        </p:nvSpPr>
        <p:spPr>
          <a:xfrm>
            <a:off x="2387671" y="5309760"/>
            <a:ext cx="6679496" cy="626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>
            <a:lvl1pPr>
              <a:defRPr sz="3000"/>
            </a:lvl1pPr>
          </a:lstStyle>
          <a:p>
            <a:pPr lvl="0">
              <a:defRPr sz="1800"/>
            </a:pPr>
            <a:r>
              <a:rPr lang="en-US" dirty="0" smtClean="0"/>
              <a:t>Proton detection efficiency is improved by using large-area </a:t>
            </a:r>
            <a:r>
              <a:rPr lang="en-US" dirty="0"/>
              <a:t>s</a:t>
            </a:r>
            <a:r>
              <a:rPr dirty="0" smtClean="0"/>
              <a:t>tart </a:t>
            </a:r>
            <a:r>
              <a:rPr lang="en-US" dirty="0" smtClean="0"/>
              <a:t>c</a:t>
            </a:r>
            <a:r>
              <a:rPr dirty="0" smtClean="0"/>
              <a:t>ounter</a:t>
            </a:r>
            <a:r>
              <a:rPr lang="en-US" dirty="0" smtClean="0"/>
              <a:t> (STC) in 2013-2014 run.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224" name="Shape 224"/>
          <p:cNvSpPr/>
          <p:nvPr/>
        </p:nvSpPr>
        <p:spPr>
          <a:xfrm>
            <a:off x="3254005" y="4681662"/>
            <a:ext cx="1785096" cy="36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>
            <a:lvl1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/>
              <a:t>energy loss at STC</a:t>
            </a:r>
          </a:p>
        </p:txBody>
      </p:sp>
      <p:sp>
        <p:nvSpPr>
          <p:cNvPr id="225" name="Shape 225"/>
          <p:cNvSpPr/>
          <p:nvPr/>
        </p:nvSpPr>
        <p:spPr>
          <a:xfrm>
            <a:off x="6501768" y="4705085"/>
            <a:ext cx="1785096" cy="36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>
            <a:lvl1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/>
              <a:t>energy loss at STC</a:t>
            </a:r>
          </a:p>
        </p:txBody>
      </p:sp>
      <p:pic>
        <p:nvPicPr>
          <p:cNvPr id="226" name="図 22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736099" y="3047848"/>
            <a:ext cx="2867387" cy="53579"/>
          </a:xfrm>
          <a:prstGeom prst="rect">
            <a:avLst/>
          </a:prstGeom>
        </p:spPr>
      </p:pic>
      <p:sp>
        <p:nvSpPr>
          <p:cNvPr id="228" name="Shape 228"/>
          <p:cNvSpPr/>
          <p:nvPr/>
        </p:nvSpPr>
        <p:spPr>
          <a:xfrm>
            <a:off x="122933" y="752282"/>
            <a:ext cx="2008314" cy="3437402"/>
          </a:xfrm>
          <a:prstGeom prst="roundRect">
            <a:avLst>
              <a:gd name="adj" fmla="val 7944"/>
            </a:avLst>
          </a:prstGeom>
          <a:solidFill>
            <a:srgbClr val="FFFFFF"/>
          </a:solidFill>
          <a:ln w="25400">
            <a:solidFill>
              <a:srgbClr val="F79646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2144" tIns="32144" rIns="32144" bIns="32144" anchor="ctr"/>
          <a:lstStyle/>
          <a:p>
            <a:pPr defTabSz="642882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37" name="Group 237"/>
          <p:cNvGrpSpPr/>
          <p:nvPr/>
        </p:nvGrpSpPr>
        <p:grpSpPr>
          <a:xfrm>
            <a:off x="376480" y="1177861"/>
            <a:ext cx="1470232" cy="1215140"/>
            <a:chOff x="0" y="0"/>
            <a:chExt cx="2090995" cy="1728198"/>
          </a:xfrm>
        </p:grpSpPr>
        <p:sp>
          <p:nvSpPr>
            <p:cNvPr id="229" name="Shape 229"/>
            <p:cNvSpPr/>
            <p:nvPr/>
          </p:nvSpPr>
          <p:spPr>
            <a:xfrm>
              <a:off x="0" y="0"/>
              <a:ext cx="2090996" cy="1728199"/>
            </a:xfrm>
            <a:prstGeom prst="roundRect">
              <a:avLst>
                <a:gd name="adj" fmla="val 13129"/>
              </a:avLst>
            </a:prstGeom>
            <a:solidFill>
              <a:srgbClr val="FFFFFF"/>
            </a:solidFill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82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699858" y="495013"/>
              <a:ext cx="112930" cy="93179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82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 flipV="1">
              <a:off x="222212" y="732934"/>
              <a:ext cx="1223781" cy="282564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2144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228261" y="1021548"/>
              <a:ext cx="1210795" cy="234839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2144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 flipV="1">
              <a:off x="252383" y="183271"/>
              <a:ext cx="575531" cy="818519"/>
            </a:xfrm>
            <a:prstGeom prst="line">
              <a:avLst/>
            </a:prstGeom>
            <a:noFill/>
            <a:ln w="25400" cap="flat">
              <a:solidFill>
                <a:srgbClr val="C0504D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2144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915410" y="4074"/>
              <a:ext cx="260176" cy="41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/>
              <a:r>
                <a:t>p</a:t>
              </a:r>
            </a:p>
          </p:txBody>
        </p:sp>
        <p:sp>
          <p:nvSpPr>
            <p:cNvPr id="235" name="Shape 235"/>
            <p:cNvSpPr/>
            <p:nvPr/>
          </p:nvSpPr>
          <p:spPr>
            <a:xfrm>
              <a:off x="1520831" y="524314"/>
              <a:ext cx="423036" cy="41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42882">
                <a:defRPr sz="1800"/>
              </a:pPr>
              <a:r>
                <a:rPr>
                  <a:latin typeface="Times New Roman"/>
                  <a:ea typeface="Times New Roman"/>
                  <a:cs typeface="Times New Roman"/>
                  <a:sym typeface="Times New Roman"/>
                </a:rPr>
                <a:t>K</a:t>
              </a:r>
              <a:r>
                <a:rPr baseline="31999">
                  <a:latin typeface="Times New Roman"/>
                  <a:ea typeface="Times New Roman"/>
                  <a:cs typeface="Times New Roman"/>
                  <a:sym typeface="Times New Roman"/>
                </a:rPr>
                <a:t>+</a:t>
              </a:r>
            </a:p>
          </p:txBody>
        </p:sp>
        <p:sp>
          <p:nvSpPr>
            <p:cNvPr id="236" name="Shape 236"/>
            <p:cNvSpPr/>
            <p:nvPr/>
          </p:nvSpPr>
          <p:spPr>
            <a:xfrm>
              <a:off x="1466160" y="1052077"/>
              <a:ext cx="381114" cy="41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42882">
                <a:defRPr sz="1800"/>
              </a:pPr>
              <a:r>
                <a:rPr>
                  <a:latin typeface="Times New Roman"/>
                  <a:ea typeface="Times New Roman"/>
                  <a:cs typeface="Times New Roman"/>
                  <a:sym typeface="Times New Roman"/>
                </a:rPr>
                <a:t>K</a:t>
              </a:r>
              <a:r>
                <a:rPr baseline="31999">
                  <a:latin typeface="Times New Roman"/>
                  <a:ea typeface="Times New Roman"/>
                  <a:cs typeface="Times New Roman"/>
                  <a:sym typeface="Times New Roman"/>
                </a:rPr>
                <a:t>-</a:t>
              </a:r>
            </a:p>
          </p:txBody>
        </p:sp>
      </p:grpSp>
      <p:grpSp>
        <p:nvGrpSpPr>
          <p:cNvPr id="246" name="Group 246"/>
          <p:cNvGrpSpPr/>
          <p:nvPr/>
        </p:nvGrpSpPr>
        <p:grpSpPr>
          <a:xfrm>
            <a:off x="391974" y="2690950"/>
            <a:ext cx="1470232" cy="1215140"/>
            <a:chOff x="0" y="0"/>
            <a:chExt cx="2090995" cy="1728198"/>
          </a:xfrm>
        </p:grpSpPr>
        <p:sp>
          <p:nvSpPr>
            <p:cNvPr id="238" name="Shape 238"/>
            <p:cNvSpPr/>
            <p:nvPr/>
          </p:nvSpPr>
          <p:spPr>
            <a:xfrm>
              <a:off x="0" y="0"/>
              <a:ext cx="2090996" cy="1728199"/>
            </a:xfrm>
            <a:prstGeom prst="roundRect">
              <a:avLst>
                <a:gd name="adj" fmla="val 13129"/>
              </a:avLst>
            </a:prstGeom>
            <a:solidFill>
              <a:srgbClr val="FFFFFF"/>
            </a:solidFill>
            <a:ln w="25400" cap="flat">
              <a:solidFill>
                <a:srgbClr val="C0504D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82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>
              <a:off x="699858" y="495013"/>
              <a:ext cx="112929" cy="93179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82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 flipV="1">
              <a:off x="222212" y="732934"/>
              <a:ext cx="1223781" cy="282564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2144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228260" y="1021548"/>
              <a:ext cx="1210796" cy="234839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2144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 flipV="1">
              <a:off x="252383" y="448557"/>
              <a:ext cx="1015117" cy="553233"/>
            </a:xfrm>
            <a:prstGeom prst="line">
              <a:avLst/>
            </a:prstGeom>
            <a:noFill/>
            <a:ln w="25400" cap="flat">
              <a:solidFill>
                <a:srgbClr val="8064A2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2144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1308845" y="67606"/>
              <a:ext cx="260176" cy="41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/>
              <a:r>
                <a:t>n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1520831" y="524314"/>
              <a:ext cx="423036" cy="41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42882">
                <a:defRPr sz="1800"/>
              </a:pPr>
              <a:r>
                <a:rPr>
                  <a:latin typeface="Times New Roman"/>
                  <a:ea typeface="Times New Roman"/>
                  <a:cs typeface="Times New Roman"/>
                  <a:sym typeface="Times New Roman"/>
                </a:rPr>
                <a:t>K</a:t>
              </a:r>
              <a:r>
                <a:rPr baseline="31999">
                  <a:latin typeface="Times New Roman"/>
                  <a:ea typeface="Times New Roman"/>
                  <a:cs typeface="Times New Roman"/>
                  <a:sym typeface="Times New Roman"/>
                </a:rPr>
                <a:t>+</a:t>
              </a:r>
            </a:p>
          </p:txBody>
        </p:sp>
        <p:sp>
          <p:nvSpPr>
            <p:cNvPr id="245" name="Shape 245"/>
            <p:cNvSpPr/>
            <p:nvPr/>
          </p:nvSpPr>
          <p:spPr>
            <a:xfrm>
              <a:off x="1466160" y="1052077"/>
              <a:ext cx="381114" cy="41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42882">
                <a:defRPr sz="1800"/>
              </a:pPr>
              <a:r>
                <a:rPr>
                  <a:latin typeface="Times New Roman"/>
                  <a:ea typeface="Times New Roman"/>
                  <a:cs typeface="Times New Roman"/>
                  <a:sym typeface="Times New Roman"/>
                </a:rPr>
                <a:t>K</a:t>
              </a:r>
              <a:r>
                <a:rPr baseline="31999">
                  <a:latin typeface="Times New Roman"/>
                  <a:ea typeface="Times New Roman"/>
                  <a:cs typeface="Times New Roman"/>
                  <a:sym typeface="Times New Roman"/>
                </a:rPr>
                <a:t>-</a:t>
              </a:r>
            </a:p>
          </p:txBody>
        </p:sp>
      </p:grpSp>
      <p:sp>
        <p:nvSpPr>
          <p:cNvPr id="247" name="Shape 247"/>
          <p:cNvSpPr/>
          <p:nvPr/>
        </p:nvSpPr>
        <p:spPr>
          <a:xfrm>
            <a:off x="984139" y="2359360"/>
            <a:ext cx="389122" cy="313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144" tIns="32144" rIns="32144" bIns="32144"/>
          <a:lstStyle>
            <a:lvl1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r>
              <a:rPr dirty="0"/>
              <a:t>or</a:t>
            </a:r>
          </a:p>
        </p:txBody>
      </p:sp>
      <p:sp>
        <p:nvSpPr>
          <p:cNvPr id="248" name="Shape 248"/>
          <p:cNvSpPr/>
          <p:nvPr/>
        </p:nvSpPr>
        <p:spPr>
          <a:xfrm>
            <a:off x="367946" y="622300"/>
            <a:ext cx="1854554" cy="352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144" tIns="32144" rIns="32144" bIns="32144"/>
          <a:lstStyle>
            <a:lvl1pPr algn="l" defTabSz="914400">
              <a:defRPr sz="180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79646"/>
                </a:solidFill>
              </a:rPr>
              <a:t>proton untagged with STC</a:t>
            </a:r>
          </a:p>
        </p:txBody>
      </p:sp>
      <p:grpSp>
        <p:nvGrpSpPr>
          <p:cNvPr id="259" name="Group 259"/>
          <p:cNvGrpSpPr/>
          <p:nvPr/>
        </p:nvGrpSpPr>
        <p:grpSpPr>
          <a:xfrm>
            <a:off x="108550" y="4467446"/>
            <a:ext cx="2448927" cy="1649994"/>
            <a:chOff x="0" y="-65780"/>
            <a:chExt cx="3482916" cy="2346655"/>
          </a:xfrm>
        </p:grpSpPr>
        <p:sp>
          <p:nvSpPr>
            <p:cNvPr id="249" name="Shape 249"/>
            <p:cNvSpPr/>
            <p:nvPr/>
          </p:nvSpPr>
          <p:spPr>
            <a:xfrm>
              <a:off x="0" y="0"/>
              <a:ext cx="2853111" cy="2280875"/>
            </a:xfrm>
            <a:prstGeom prst="roundRect">
              <a:avLst>
                <a:gd name="adj" fmla="val 8352"/>
              </a:avLst>
            </a:prstGeom>
            <a:solidFill>
              <a:srgbClr val="FFFFFF"/>
            </a:solidFill>
            <a:ln w="25400" cap="flat">
              <a:solidFill>
                <a:srgbClr val="4BACC6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82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>
              <a:off x="548767" y="522789"/>
              <a:ext cx="1755577" cy="1450977"/>
            </a:xfrm>
            <a:prstGeom prst="roundRect">
              <a:avLst>
                <a:gd name="adj" fmla="val 13129"/>
              </a:avLst>
            </a:prstGeom>
            <a:solidFill>
              <a:srgbClr val="FFFFFF"/>
            </a:solidFill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82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1336862" y="902280"/>
              <a:ext cx="94814" cy="78232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4F81BD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82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 flipV="1">
              <a:off x="735334" y="1138152"/>
              <a:ext cx="1027473" cy="237238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2144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740412" y="1380469"/>
              <a:ext cx="1016571" cy="197169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2144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 flipV="1">
              <a:off x="760665" y="899392"/>
              <a:ext cx="852281" cy="464489"/>
            </a:xfrm>
            <a:prstGeom prst="line">
              <a:avLst/>
            </a:prstGeom>
            <a:noFill/>
            <a:ln w="25400" cap="flat">
              <a:solidFill>
                <a:srgbClr val="C0504D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2144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1647658" y="579551"/>
              <a:ext cx="295462" cy="525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l" defTabSz="914400"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/>
              <a:r>
                <a:t>p</a:t>
              </a:r>
            </a:p>
          </p:txBody>
        </p:sp>
        <p:sp>
          <p:nvSpPr>
            <p:cNvPr id="256" name="Shape 256"/>
            <p:cNvSpPr/>
            <p:nvPr/>
          </p:nvSpPr>
          <p:spPr>
            <a:xfrm>
              <a:off x="1825640" y="962997"/>
              <a:ext cx="496086" cy="525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defTabSz="642882">
                <a:defRPr sz="1800"/>
              </a:pPr>
              <a:r>
                <a:rPr dirty="0">
                  <a:latin typeface="Times New Roman"/>
                  <a:ea typeface="Times New Roman"/>
                  <a:cs typeface="Times New Roman"/>
                  <a:sym typeface="Times New Roman"/>
                </a:rPr>
                <a:t>K</a:t>
              </a:r>
              <a:r>
                <a:rPr baseline="31999" dirty="0">
                  <a:latin typeface="Times New Roman"/>
                  <a:ea typeface="Times New Roman"/>
                  <a:cs typeface="Times New Roman"/>
                  <a:sym typeface="Times New Roman"/>
                </a:rPr>
                <a:t>+</a:t>
              </a:r>
            </a:p>
          </p:txBody>
        </p:sp>
        <p:sp>
          <p:nvSpPr>
            <p:cNvPr id="257" name="Shape 257"/>
            <p:cNvSpPr/>
            <p:nvPr/>
          </p:nvSpPr>
          <p:spPr>
            <a:xfrm>
              <a:off x="1779739" y="1406103"/>
              <a:ext cx="441283" cy="525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defTabSz="642882">
                <a:defRPr sz="1800"/>
              </a:pPr>
              <a:r>
                <a:rPr>
                  <a:latin typeface="Times New Roman"/>
                  <a:ea typeface="Times New Roman"/>
                  <a:cs typeface="Times New Roman"/>
                  <a:sym typeface="Times New Roman"/>
                </a:rPr>
                <a:t>K</a:t>
              </a:r>
              <a:r>
                <a:rPr baseline="31999">
                  <a:latin typeface="Times New Roman"/>
                  <a:ea typeface="Times New Roman"/>
                  <a:cs typeface="Times New Roman"/>
                  <a:sym typeface="Times New Roman"/>
                </a:rPr>
                <a:t>-</a:t>
              </a:r>
            </a:p>
          </p:txBody>
        </p:sp>
        <p:sp>
          <p:nvSpPr>
            <p:cNvPr id="258" name="Shape 258"/>
            <p:cNvSpPr/>
            <p:nvPr/>
          </p:nvSpPr>
          <p:spPr>
            <a:xfrm>
              <a:off x="214561" y="-65780"/>
              <a:ext cx="3268355" cy="525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l" defTabSz="914400">
                <a:defRPr sz="1800">
                  <a:solidFill>
                    <a:srgbClr val="4BACC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dirty="0">
                  <a:solidFill>
                    <a:srgbClr val="4BACC6"/>
                  </a:solidFill>
                </a:rPr>
                <a:t>proton tagged with STC</a:t>
              </a:r>
            </a:p>
          </p:txBody>
        </p:sp>
      </p:grpSp>
      <p:pic>
        <p:nvPicPr>
          <p:cNvPr id="260" name="図 259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21600000">
            <a:off x="3890187" y="1699393"/>
            <a:ext cx="453938" cy="247665"/>
          </a:xfrm>
          <a:prstGeom prst="rect">
            <a:avLst/>
          </a:prstGeom>
        </p:spPr>
      </p:pic>
      <p:pic>
        <p:nvPicPr>
          <p:cNvPr id="262" name="図 261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10800000">
            <a:off x="3484863" y="1699393"/>
            <a:ext cx="453938" cy="247665"/>
          </a:xfrm>
          <a:prstGeom prst="rect">
            <a:avLst/>
          </a:prstGeom>
        </p:spPr>
      </p:pic>
      <p:pic>
        <p:nvPicPr>
          <p:cNvPr id="264" name="図 263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21600000">
            <a:off x="7145485" y="1699393"/>
            <a:ext cx="453938" cy="247665"/>
          </a:xfrm>
          <a:prstGeom prst="rect">
            <a:avLst/>
          </a:prstGeom>
        </p:spPr>
      </p:pic>
      <p:pic>
        <p:nvPicPr>
          <p:cNvPr id="266" name="図 265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10800000">
            <a:off x="6740160" y="1699393"/>
            <a:ext cx="453938" cy="247665"/>
          </a:xfrm>
          <a:prstGeom prst="rect">
            <a:avLst/>
          </a:prstGeom>
        </p:spPr>
      </p:pic>
      <p:sp>
        <p:nvSpPr>
          <p:cNvPr id="268" name="Shape 268"/>
          <p:cNvSpPr/>
          <p:nvPr/>
        </p:nvSpPr>
        <p:spPr>
          <a:xfrm>
            <a:off x="365987" y="2662957"/>
            <a:ext cx="603117" cy="276999"/>
          </a:xfrm>
          <a:prstGeom prst="rect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/>
              <a:t>signal</a:t>
            </a:r>
          </a:p>
        </p:txBody>
      </p:sp>
      <p:sp>
        <p:nvSpPr>
          <p:cNvPr id="271" name="Shape 271"/>
          <p:cNvSpPr/>
          <p:nvPr/>
        </p:nvSpPr>
        <p:spPr>
          <a:xfrm>
            <a:off x="2788833" y="1617520"/>
            <a:ext cx="669406" cy="615545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/>
          <a:p>
            <a:pPr defTabSz="642882">
              <a:defRPr sz="1800"/>
            </a:pPr>
            <a:r>
              <a:rPr sz="1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1700" baseline="319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1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,K</a:t>
            </a:r>
            <a:r>
              <a:rPr sz="1700" baseline="319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defTabSz="642882">
              <a:defRPr sz="1800"/>
            </a:pPr>
            <a:r>
              <a:rPr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detect</a:t>
            </a:r>
          </a:p>
        </p:txBody>
      </p:sp>
      <p:sp>
        <p:nvSpPr>
          <p:cNvPr id="272" name="Shape 272"/>
          <p:cNvSpPr/>
          <p:nvPr/>
        </p:nvSpPr>
        <p:spPr>
          <a:xfrm>
            <a:off x="4363773" y="1648025"/>
            <a:ext cx="783240" cy="618467"/>
          </a:xfrm>
          <a:prstGeom prst="rect">
            <a:avLst/>
          </a:prstGeom>
          <a:solidFill>
            <a:srgbClr val="0096FF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6" tIns="45716" rIns="45716" bIns="45716">
            <a:spAutoFit/>
          </a:bodyPr>
          <a:lstStyle/>
          <a:p>
            <a:pPr defTabSz="642882">
              <a:defRPr sz="1800"/>
            </a:pPr>
            <a:r>
              <a:rPr sz="1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1700" baseline="319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1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,K</a:t>
            </a:r>
            <a:r>
              <a:rPr sz="1700" baseline="319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sz="1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,p</a:t>
            </a:r>
            <a:r>
              <a:rPr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defTabSz="642882">
              <a:defRPr sz="1800"/>
            </a:pPr>
            <a:r>
              <a:rPr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detect</a:t>
            </a:r>
          </a:p>
        </p:txBody>
      </p:sp>
      <p:sp>
        <p:nvSpPr>
          <p:cNvPr id="273" name="Shape 273"/>
          <p:cNvSpPr/>
          <p:nvPr/>
        </p:nvSpPr>
        <p:spPr>
          <a:xfrm>
            <a:off x="3359853" y="1080394"/>
            <a:ext cx="1485274" cy="359331"/>
          </a:xfrm>
          <a:prstGeom prst="rect">
            <a:avLst/>
          </a:prstGeom>
          <a:gradFill>
            <a:gsLst>
              <a:gs pos="0">
                <a:srgbClr val="C8B2E9"/>
              </a:gs>
              <a:gs pos="35000">
                <a:srgbClr val="D8C9EE"/>
              </a:gs>
              <a:gs pos="100000">
                <a:srgbClr val="F0EAF9"/>
              </a:gs>
            </a:gsLst>
            <a:lin ang="16200000"/>
          </a:gradFill>
          <a:ln w="12700">
            <a:solidFill>
              <a:srgbClr val="7D60A0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/>
          <a:p>
            <a:pPr defTabSz="642882">
              <a:defRPr sz="1800"/>
            </a:pPr>
            <a:r>
              <a:rPr sz="1700">
                <a:latin typeface="Calibri"/>
                <a:ea typeface="Calibri"/>
                <a:cs typeface="Calibri"/>
                <a:sym typeface="Calibri"/>
              </a:rPr>
              <a:t>2006 - 2007 LH</a:t>
            </a:r>
            <a:r>
              <a:rPr sz="1700" baseline="-5999"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274" name="Shape 274"/>
          <p:cNvSpPr/>
          <p:nvPr/>
        </p:nvSpPr>
        <p:spPr>
          <a:xfrm>
            <a:off x="6427155" y="1080394"/>
            <a:ext cx="1485274" cy="359331"/>
          </a:xfrm>
          <a:prstGeom prst="rect">
            <a:avLst/>
          </a:prstGeom>
          <a:gradFill>
            <a:gsLst>
              <a:gs pos="0">
                <a:srgbClr val="C8B2E9"/>
              </a:gs>
              <a:gs pos="35000">
                <a:srgbClr val="D8C9EE"/>
              </a:gs>
              <a:gs pos="100000">
                <a:srgbClr val="F0EAF9"/>
              </a:gs>
            </a:gsLst>
            <a:lin ang="16200000"/>
          </a:gradFill>
          <a:ln w="12700">
            <a:solidFill>
              <a:srgbClr val="7D60A0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/>
          <a:p>
            <a:pPr defTabSz="642882">
              <a:defRPr sz="1800"/>
            </a:pPr>
            <a:r>
              <a:rPr sz="1700">
                <a:latin typeface="Calibri"/>
                <a:ea typeface="Calibri"/>
                <a:cs typeface="Calibri"/>
                <a:sym typeface="Calibri"/>
              </a:rPr>
              <a:t>2013 - 2014 LH</a:t>
            </a:r>
            <a:r>
              <a:rPr sz="1700" baseline="-5999"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277" name="Shape 277"/>
          <p:cNvSpPr/>
          <p:nvPr/>
        </p:nvSpPr>
        <p:spPr>
          <a:xfrm>
            <a:off x="6066356" y="1640944"/>
            <a:ext cx="669406" cy="615545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/>
          <a:p>
            <a:pPr defTabSz="642882">
              <a:defRPr sz="1800"/>
            </a:pPr>
            <a:r>
              <a:rPr sz="1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1700" baseline="319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1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,K</a:t>
            </a:r>
            <a:r>
              <a:rPr sz="1700" baseline="319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defTabSz="642882">
              <a:defRPr sz="1800"/>
            </a:pPr>
            <a:r>
              <a:rPr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detect</a:t>
            </a:r>
          </a:p>
        </p:txBody>
      </p:sp>
      <p:sp>
        <p:nvSpPr>
          <p:cNvPr id="278" name="Shape 278"/>
          <p:cNvSpPr/>
          <p:nvPr/>
        </p:nvSpPr>
        <p:spPr>
          <a:xfrm>
            <a:off x="7641296" y="1671448"/>
            <a:ext cx="783240" cy="618467"/>
          </a:xfrm>
          <a:prstGeom prst="rect">
            <a:avLst/>
          </a:prstGeom>
          <a:solidFill>
            <a:srgbClr val="0096FF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6" tIns="45716" rIns="45716" bIns="45716">
            <a:spAutoFit/>
          </a:bodyPr>
          <a:lstStyle/>
          <a:p>
            <a:pPr defTabSz="642882">
              <a:defRPr sz="1800"/>
            </a:pPr>
            <a:r>
              <a:rPr sz="1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1700" baseline="319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1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,K</a:t>
            </a:r>
            <a:r>
              <a:rPr sz="1700" baseline="319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sz="1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,p</a:t>
            </a:r>
            <a:r>
              <a:rPr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defTabSz="642882">
              <a:defRPr sz="1800"/>
            </a:pPr>
            <a:r>
              <a:rPr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detect</a:t>
            </a:r>
          </a:p>
        </p:txBody>
      </p:sp>
      <p:sp>
        <p:nvSpPr>
          <p:cNvPr id="53" name="スライド番号プレースホルダー 3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>
                <a:solidFill>
                  <a:srgbClr val="D1282E"/>
                </a:solidFill>
              </a:rPr>
              <a:pPr/>
              <a:t>19</a:t>
            </a:fld>
            <a:endParaRPr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5117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5602" y="118541"/>
            <a:ext cx="5791200" cy="948585"/>
          </a:xfrm>
        </p:spPr>
        <p:txBody>
          <a:bodyPr/>
          <a:lstStyle/>
          <a:p>
            <a:r>
              <a:rPr kumimoji="1" lang="en-US" altLang="ja-JP" dirty="0" smtClean="0"/>
              <a:t>SPring-8/LEPS, LEPS2</a:t>
            </a:r>
            <a:endParaRPr kumimoji="1" lang="ja-JP" altLang="en-US" dirty="0"/>
          </a:p>
        </p:txBody>
      </p:sp>
      <p:pic>
        <p:nvPicPr>
          <p:cNvPr id="5122" name="Picture 2" descr="C:\Users\miyabe\Documents\MPMBI\img01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36044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080504" y="3789040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LEPS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4716016" y="3973706"/>
            <a:ext cx="364488" cy="10708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707904" y="3501008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LEPS2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9" name="直線矢印コネクタ 8"/>
          <p:cNvCxnSpPr>
            <a:stCxn id="7" idx="2"/>
          </p:cNvCxnSpPr>
          <p:nvPr/>
        </p:nvCxnSpPr>
        <p:spPr>
          <a:xfrm>
            <a:off x="4079961" y="3870340"/>
            <a:ext cx="492039" cy="20673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80" y="359583"/>
            <a:ext cx="26162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円/楕円 9"/>
          <p:cNvSpPr/>
          <p:nvPr/>
        </p:nvSpPr>
        <p:spPr>
          <a:xfrm>
            <a:off x="6992393" y="2139950"/>
            <a:ext cx="78551" cy="898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2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2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roton_detection_eff_2006lh2_2013b_2014alh2_phicut.pdf"/>
          <p:cNvPicPr/>
          <p:nvPr/>
        </p:nvPicPr>
        <p:blipFill>
          <a:blip r:embed="rId2">
            <a:extLst/>
          </a:blip>
          <a:srcRect r="5390"/>
          <a:stretch>
            <a:fillRect/>
          </a:stretch>
        </p:blipFill>
        <p:spPr>
          <a:xfrm>
            <a:off x="46773" y="1047100"/>
            <a:ext cx="4829738" cy="3457282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574872" y="1665709"/>
            <a:ext cx="4040039" cy="1"/>
          </a:xfrm>
          <a:prstGeom prst="line">
            <a:avLst/>
          </a:prstGeom>
          <a:ln w="50800">
            <a:solidFill>
              <a:srgbClr val="4F81BD"/>
            </a:solidFill>
            <a:custDash>
              <a:ds d="200000" sp="200000"/>
            </a:custDash>
            <a:miter lim="400000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6" tIns="45716" rIns="45716" bIns="45716"/>
          <a:lstStyle/>
          <a:p>
            <a:pPr defTabSz="32144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2961839" y="2309250"/>
            <a:ext cx="1141601" cy="61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/>
          <a:p>
            <a:pPr defTabSz="642882">
              <a:defRPr sz="1800"/>
            </a:pPr>
            <a:r>
              <a:rPr sz="1700" dirty="0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rPr>
              <a:t>2006 - </a:t>
            </a:r>
            <a:r>
              <a:rPr sz="1700" dirty="0" smtClean="0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rPr>
              <a:t>2007</a:t>
            </a:r>
          </a:p>
          <a:p>
            <a:pPr defTabSz="642882">
              <a:defRPr sz="1800"/>
            </a:pPr>
            <a:r>
              <a:rPr lang="en-US" sz="1700" dirty="0" smtClean="0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rPr>
              <a:t>90% point</a:t>
            </a:r>
            <a:endParaRPr sz="1700" dirty="0">
              <a:solidFill>
                <a:srgbClr val="33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1551596" y="2336661"/>
            <a:ext cx="1143899" cy="61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/>
          <a:p>
            <a:pPr defTabSz="642882">
              <a:defRPr sz="1800"/>
            </a:pPr>
            <a:r>
              <a:rPr sz="1700" dirty="0">
                <a:solidFill>
                  <a:srgbClr val="FF7E79"/>
                </a:solidFill>
                <a:latin typeface="Calibri"/>
                <a:ea typeface="Calibri"/>
                <a:cs typeface="Calibri"/>
                <a:sym typeface="Calibri"/>
              </a:rPr>
              <a:t>2013 - </a:t>
            </a:r>
            <a:r>
              <a:rPr sz="1700" dirty="0" smtClean="0">
                <a:solidFill>
                  <a:srgbClr val="FF7E79"/>
                </a:solidFill>
                <a:latin typeface="Calibri"/>
                <a:ea typeface="Calibri"/>
                <a:cs typeface="Calibri"/>
                <a:sym typeface="Calibri"/>
              </a:rPr>
              <a:t>2014</a:t>
            </a:r>
          </a:p>
          <a:p>
            <a:pPr defTabSz="642882">
              <a:defRPr sz="1800"/>
            </a:pPr>
            <a:r>
              <a:rPr lang="en-US" sz="1700" dirty="0" smtClean="0">
                <a:solidFill>
                  <a:srgbClr val="FF7E79"/>
                </a:solidFill>
                <a:latin typeface="Calibri"/>
                <a:ea typeface="Calibri"/>
                <a:cs typeface="Calibri"/>
                <a:sym typeface="Calibri"/>
              </a:rPr>
              <a:t>90% po</a:t>
            </a:r>
            <a:r>
              <a:rPr lang="en-US" altLang="ja-JP" sz="1700" dirty="0" smtClean="0">
                <a:solidFill>
                  <a:srgbClr val="FF7E79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700" dirty="0" smtClean="0">
                <a:solidFill>
                  <a:srgbClr val="FF7E79"/>
                </a:solidFill>
                <a:latin typeface="Calibri"/>
                <a:ea typeface="Calibri"/>
                <a:cs typeface="Calibri"/>
                <a:sym typeface="Calibri"/>
              </a:rPr>
              <a:t>nt</a:t>
            </a:r>
            <a:endParaRPr sz="1700" dirty="0">
              <a:solidFill>
                <a:srgbClr val="FF7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vertz_2013blh2_2014alh2_pid_sta_gt_0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5313" y="602989"/>
            <a:ext cx="4290319" cy="429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図 286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6100327" y="2614023"/>
            <a:ext cx="3252385" cy="62509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288" name="図 287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4816973" y="2613369"/>
            <a:ext cx="3248614" cy="71438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289" name="図 288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92725" y="1174878"/>
            <a:ext cx="536912" cy="284815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290" name="図 289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89705" y="1174878"/>
            <a:ext cx="536912" cy="284815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291" name="Shape 291"/>
          <p:cNvSpPr/>
          <p:nvPr/>
        </p:nvSpPr>
        <p:spPr>
          <a:xfrm>
            <a:off x="7358664" y="687568"/>
            <a:ext cx="1203319" cy="36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>
            <a:lvl1pPr algn="l" defTabSz="914400">
              <a:defRPr sz="24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/>
              <a:t>2006 - 2007</a:t>
            </a:r>
          </a:p>
        </p:txBody>
      </p:sp>
      <p:sp>
        <p:nvSpPr>
          <p:cNvPr id="292" name="Shape 292"/>
          <p:cNvSpPr/>
          <p:nvPr/>
        </p:nvSpPr>
        <p:spPr>
          <a:xfrm>
            <a:off x="5875353" y="687568"/>
            <a:ext cx="1208015" cy="36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>
            <a:lvl1pPr algn="l" defTabSz="914400">
              <a:defRPr sz="2400">
                <a:solidFill>
                  <a:srgbClr val="FF7E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/>
              <a:t>2013 - 2014</a:t>
            </a:r>
          </a:p>
        </p:txBody>
      </p:sp>
      <p:sp>
        <p:nvSpPr>
          <p:cNvPr id="293" name="Shape 293"/>
          <p:cNvSpPr/>
          <p:nvPr/>
        </p:nvSpPr>
        <p:spPr>
          <a:xfrm flipV="1">
            <a:off x="3527766" y="1736731"/>
            <a:ext cx="1" cy="607219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6" tIns="45716" rIns="45716" bIns="45716"/>
          <a:lstStyle/>
          <a:p>
            <a:pPr defTabSz="32144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4" name="Shape 294"/>
          <p:cNvSpPr/>
          <p:nvPr/>
        </p:nvSpPr>
        <p:spPr>
          <a:xfrm flipV="1">
            <a:off x="2037071" y="1736731"/>
            <a:ext cx="1" cy="607219"/>
          </a:xfrm>
          <a:prstGeom prst="line">
            <a:avLst/>
          </a:prstGeom>
          <a:ln w="25400">
            <a:solidFill>
              <a:srgbClr val="FF7E79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6" tIns="45716" rIns="45716" bIns="45716"/>
          <a:lstStyle/>
          <a:p>
            <a:pPr defTabSz="32144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1066729" y="5447978"/>
            <a:ext cx="4816462" cy="1061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/>
          <a:p>
            <a:pPr defTabSz="642882">
              <a:defRPr sz="1800"/>
            </a:pPr>
            <a:r>
              <a:rPr sz="2100" dirty="0" smtClean="0">
                <a:latin typeface="Calibri"/>
                <a:ea typeface="Calibri"/>
                <a:cs typeface="Calibri"/>
                <a:sym typeface="Calibri"/>
              </a:rPr>
              <a:t>efficiency </a:t>
            </a:r>
            <a:r>
              <a:rPr lang="en-US" sz="2100" dirty="0" smtClean="0">
                <a:latin typeface="Calibri"/>
                <a:ea typeface="Calibri"/>
                <a:cs typeface="Calibri"/>
                <a:sym typeface="Calibri"/>
              </a:rPr>
              <a:t>becomes </a:t>
            </a:r>
            <a:r>
              <a:rPr sz="2100" dirty="0" smtClean="0">
                <a:latin typeface="Calibri"/>
                <a:ea typeface="Calibri"/>
                <a:cs typeface="Calibri"/>
                <a:sym typeface="Calibri"/>
              </a:rPr>
              <a:t>~</a:t>
            </a:r>
            <a:r>
              <a:rPr sz="2100" dirty="0">
                <a:latin typeface="Calibri"/>
                <a:ea typeface="Calibri"/>
                <a:cs typeface="Calibri"/>
                <a:sym typeface="Calibri"/>
              </a:rPr>
              <a:t>90 % </a:t>
            </a:r>
            <a:r>
              <a:rPr lang="en-US" sz="2100" dirty="0" smtClean="0">
                <a:latin typeface="Calibri"/>
                <a:ea typeface="Calibri"/>
                <a:cs typeface="Calibri"/>
                <a:sym typeface="Calibri"/>
              </a:rPr>
              <a:t>for events</a:t>
            </a:r>
            <a:r>
              <a:rPr sz="21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 dirty="0">
              <a:latin typeface="Calibri"/>
              <a:ea typeface="Calibri"/>
              <a:cs typeface="Calibri"/>
              <a:sym typeface="Calibri"/>
            </a:endParaRPr>
          </a:p>
          <a:p>
            <a:pPr defTabSz="642882">
              <a:defRPr sz="1800"/>
            </a:pPr>
            <a:r>
              <a:rPr lang="en-US" sz="2100" dirty="0" smtClean="0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rPr>
              <a:t>with </a:t>
            </a:r>
            <a:r>
              <a:rPr sz="2100" dirty="0" smtClean="0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sz="2100" dirty="0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rPr>
              <a:t>-vertex &gt; -</a:t>
            </a:r>
            <a:r>
              <a:rPr sz="2100" dirty="0" smtClean="0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rPr>
              <a:t>960 mm</a:t>
            </a:r>
            <a:r>
              <a:rPr lang="en-US" sz="2100" dirty="0" smtClean="0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rPr>
              <a:t> for 2006-07 data</a:t>
            </a:r>
            <a:endParaRPr sz="2100" dirty="0">
              <a:solidFill>
                <a:srgbClr val="3366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642882">
              <a:defRPr sz="1800"/>
            </a:pPr>
            <a:r>
              <a:rPr lang="en-US" sz="2100" dirty="0" smtClean="0">
                <a:solidFill>
                  <a:srgbClr val="FF7E79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sz="2100" dirty="0" smtClean="0">
                <a:solidFill>
                  <a:srgbClr val="FF7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100" dirty="0">
                <a:solidFill>
                  <a:srgbClr val="FF7E79"/>
                </a:solidFill>
                <a:latin typeface="Calibri"/>
                <a:ea typeface="Calibri"/>
                <a:cs typeface="Calibri"/>
                <a:sym typeface="Calibri"/>
              </a:rPr>
              <a:t>z-vertex &gt; -1040 </a:t>
            </a:r>
            <a:r>
              <a:rPr sz="2100" dirty="0" smtClean="0">
                <a:solidFill>
                  <a:srgbClr val="FF7E79"/>
                </a:solidFill>
                <a:latin typeface="Calibri"/>
                <a:ea typeface="Calibri"/>
                <a:cs typeface="Calibri"/>
                <a:sym typeface="Calibri"/>
              </a:rPr>
              <a:t>mm</a:t>
            </a:r>
            <a:r>
              <a:rPr lang="en-US" sz="2100" dirty="0" smtClean="0">
                <a:solidFill>
                  <a:srgbClr val="FF7E79"/>
                </a:solidFill>
                <a:latin typeface="Calibri"/>
                <a:ea typeface="Calibri"/>
                <a:cs typeface="Calibri"/>
                <a:sym typeface="Calibri"/>
              </a:rPr>
              <a:t> for 2013-14 data</a:t>
            </a:r>
            <a:endParaRPr sz="2100" dirty="0">
              <a:solidFill>
                <a:srgbClr val="FF7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6576408" y="4370911"/>
            <a:ext cx="1408453" cy="36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>
            <a:lvl1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/>
              <a:t>z-vertex [mm]</a:t>
            </a:r>
          </a:p>
        </p:txBody>
      </p:sp>
      <p:sp>
        <p:nvSpPr>
          <p:cNvPr id="297" name="Shape 297"/>
          <p:cNvSpPr/>
          <p:nvPr/>
        </p:nvSpPr>
        <p:spPr>
          <a:xfrm rot="16200000">
            <a:off x="4693349" y="1360998"/>
            <a:ext cx="747289" cy="36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>
            <a:lvl1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/>
              <a:t>Counts</a:t>
            </a:r>
          </a:p>
        </p:txBody>
      </p:sp>
      <p:sp>
        <p:nvSpPr>
          <p:cNvPr id="298" name="Shape 298"/>
          <p:cNvSpPr/>
          <p:nvPr/>
        </p:nvSpPr>
        <p:spPr>
          <a:xfrm>
            <a:off x="2555546" y="3436903"/>
            <a:ext cx="1705604" cy="503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lvl="0">
              <a:defRPr sz="1800"/>
            </a:pPr>
            <a:r>
              <a:rPr sz="1400"/>
              <a:t>⚫︎ : 2006 - 2007 LH</a:t>
            </a:r>
            <a:r>
              <a:rPr sz="1400" baseline="-5999"/>
              <a:t>2</a:t>
            </a:r>
            <a:endParaRPr sz="1400"/>
          </a:p>
          <a:p>
            <a:pPr lvl="0">
              <a:defRPr sz="1800"/>
            </a:pPr>
            <a:r>
              <a:rPr sz="1400"/>
              <a:t>⚪︎ : 2013 - 2014 LH</a:t>
            </a:r>
            <a:r>
              <a:rPr sz="1400" baseline="-5999"/>
              <a:t>2</a:t>
            </a:r>
          </a:p>
        </p:txBody>
      </p:sp>
      <p:sp>
        <p:nvSpPr>
          <p:cNvPr id="299" name="Shape 299"/>
          <p:cNvSpPr/>
          <p:nvPr/>
        </p:nvSpPr>
        <p:spPr>
          <a:xfrm>
            <a:off x="633802" y="715745"/>
            <a:ext cx="3655789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dirty="0"/>
              <a:t>z-</a:t>
            </a:r>
            <a:r>
              <a:rPr dirty="0" smtClean="0"/>
              <a:t>vert</a:t>
            </a:r>
            <a:r>
              <a:rPr lang="en-US" altLang="ja-JP" dirty="0" smtClean="0"/>
              <a:t>ex</a:t>
            </a:r>
            <a:r>
              <a:rPr lang="ja-JP" altLang="en-US" dirty="0" smtClean="0"/>
              <a:t> </a:t>
            </a:r>
            <a:r>
              <a:rPr lang="en-US" altLang="ja-JP" dirty="0" smtClean="0"/>
              <a:t>point</a:t>
            </a:r>
            <a:r>
              <a:rPr lang="ja-JP" altLang="en-US" dirty="0" smtClean="0"/>
              <a:t> </a:t>
            </a:r>
            <a:r>
              <a:rPr lang="en-US" altLang="ja-JP" dirty="0" smtClean="0"/>
              <a:t>dependence</a:t>
            </a:r>
            <a:endParaRPr dirty="0"/>
          </a:p>
        </p:txBody>
      </p:sp>
      <p:sp>
        <p:nvSpPr>
          <p:cNvPr id="300" name="Shape 300"/>
          <p:cNvSpPr/>
          <p:nvPr/>
        </p:nvSpPr>
        <p:spPr>
          <a:xfrm>
            <a:off x="530933" y="4524569"/>
            <a:ext cx="4264048" cy="90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5" tIns="35715" rIns="35715" bIns="35715" anchor="ctr">
            <a:spAutoFit/>
          </a:bodyPr>
          <a:lstStyle>
            <a:lvl1pPr>
              <a:defRPr sz="2000"/>
            </a:lvl1pPr>
          </a:lstStyle>
          <a:p>
            <a:pPr lvl="0">
              <a:defRPr sz="1800"/>
            </a:pPr>
            <a:r>
              <a:rPr lang="en-US" dirty="0" smtClean="0"/>
              <a:t>Overall proton detection efficiency is: </a:t>
            </a:r>
          </a:p>
          <a:p>
            <a:pPr lvl="0">
              <a:defRPr sz="1800"/>
            </a:pPr>
            <a:r>
              <a:rPr lang="en-US" dirty="0" smtClean="0">
                <a:solidFill>
                  <a:srgbClr val="3366FF"/>
                </a:solidFill>
              </a:rPr>
              <a:t>~60% for 2006-7data</a:t>
            </a:r>
          </a:p>
          <a:p>
            <a:pPr lvl="0">
              <a:defRPr sz="1800"/>
            </a:pPr>
            <a:r>
              <a:rPr lang="en-US" dirty="0" smtClean="0">
                <a:solidFill>
                  <a:srgbClr val="FF6600"/>
                </a:solidFill>
              </a:rPr>
              <a:t>~85% for 2013-14 data</a:t>
            </a:r>
          </a:p>
        </p:txBody>
      </p:sp>
      <p:sp>
        <p:nvSpPr>
          <p:cNvPr id="301" name="Shape 301"/>
          <p:cNvSpPr/>
          <p:nvPr/>
        </p:nvSpPr>
        <p:spPr>
          <a:xfrm>
            <a:off x="5334067" y="4836242"/>
            <a:ext cx="3655789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>
            <a:lvl1pPr>
              <a:defRPr sz="2000"/>
            </a:lvl1pPr>
          </a:lstStyle>
          <a:p>
            <a:pPr lvl="0" algn="ctr">
              <a:defRPr sz="1800"/>
            </a:pPr>
            <a:r>
              <a:rPr lang="en-US" altLang="ja-JP" dirty="0" smtClean="0"/>
              <a:t>Events</a:t>
            </a:r>
            <a:r>
              <a:rPr lang="ja-JP" altLang="en-US" dirty="0" smtClean="0"/>
              <a:t> </a:t>
            </a:r>
            <a:r>
              <a:rPr lang="en-US" altLang="ja-JP" dirty="0" smtClean="0"/>
              <a:t>from</a:t>
            </a:r>
            <a:r>
              <a:rPr lang="ja-JP" altLang="en-US" dirty="0" smtClean="0"/>
              <a:t> </a:t>
            </a:r>
            <a:r>
              <a:rPr lang="en-US" altLang="ja-JP" dirty="0" smtClean="0"/>
              <a:t>LH2</a:t>
            </a:r>
            <a:r>
              <a:rPr lang="ja-JP" altLang="en-US" dirty="0" smtClean="0"/>
              <a:t> </a:t>
            </a:r>
            <a:r>
              <a:rPr lang="en-US" altLang="ja-JP" dirty="0" smtClean="0"/>
              <a:t>target.</a:t>
            </a:r>
            <a:endParaRPr dirty="0"/>
          </a:p>
        </p:txBody>
      </p:sp>
      <p:sp>
        <p:nvSpPr>
          <p:cNvPr id="22" name="Shape 222"/>
          <p:cNvSpPr/>
          <p:nvPr/>
        </p:nvSpPr>
        <p:spPr>
          <a:xfrm>
            <a:off x="1603196" y="153378"/>
            <a:ext cx="6027158" cy="503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lvl="0">
              <a:defRPr sz="1800"/>
            </a:pPr>
            <a:r>
              <a:rPr lang="en-US" sz="2800" dirty="0" smtClean="0"/>
              <a:t>Measured </a:t>
            </a:r>
            <a:r>
              <a:rPr sz="2800" dirty="0" smtClean="0"/>
              <a:t>proton detection</a:t>
            </a:r>
            <a:r>
              <a:rPr lang="en-US" sz="2800" dirty="0" smtClean="0"/>
              <a:t> efficiency</a:t>
            </a:r>
            <a:endParaRPr sz="2800" dirty="0"/>
          </a:p>
        </p:txBody>
      </p:sp>
      <p:sp>
        <p:nvSpPr>
          <p:cNvPr id="23" name="スライド番号プレースホルダー 3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>
                <a:solidFill>
                  <a:srgbClr val="D1282E"/>
                </a:solidFill>
              </a:rPr>
              <a:pPr/>
              <a:t>20</a:t>
            </a:fld>
            <a:endParaRPr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04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mmkplus_2006ld2_2014ald2_a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3856" y="1332826"/>
            <a:ext cx="4875531" cy="4875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mmkplus_2006lh2_2014alh2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5385" y="1332826"/>
            <a:ext cx="4875531" cy="487553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hape 313"/>
          <p:cNvSpPr/>
          <p:nvPr/>
        </p:nvSpPr>
        <p:spPr>
          <a:xfrm>
            <a:off x="1637337" y="1308100"/>
            <a:ext cx="1404136" cy="461661"/>
          </a:xfrm>
          <a:prstGeom prst="rect">
            <a:avLst/>
          </a:prstGeom>
          <a:gradFill>
            <a:gsLst>
              <a:gs pos="0">
                <a:srgbClr val="C8B2E9"/>
              </a:gs>
              <a:gs pos="35000">
                <a:srgbClr val="D8C9EE"/>
              </a:gs>
              <a:gs pos="100000">
                <a:srgbClr val="F0EAF9"/>
              </a:gs>
            </a:gsLst>
            <a:lin ang="16200000"/>
          </a:gradFill>
          <a:ln w="12700">
            <a:solidFill>
              <a:srgbClr val="7D60A0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/>
          <a:p>
            <a:pPr defTabSz="642882"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γp → K</a:t>
            </a:r>
            <a:r>
              <a:rPr sz="2400" baseline="31999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</a:p>
        </p:txBody>
      </p:sp>
      <p:sp>
        <p:nvSpPr>
          <p:cNvPr id="314" name="Shape 314"/>
          <p:cNvSpPr/>
          <p:nvPr/>
        </p:nvSpPr>
        <p:spPr>
          <a:xfrm>
            <a:off x="6036579" y="1308100"/>
            <a:ext cx="1404136" cy="461661"/>
          </a:xfrm>
          <a:prstGeom prst="rect">
            <a:avLst/>
          </a:prstGeom>
          <a:gradFill>
            <a:gsLst>
              <a:gs pos="0">
                <a:srgbClr val="C8B2E9"/>
              </a:gs>
              <a:gs pos="35000">
                <a:srgbClr val="D8C9EE"/>
              </a:gs>
              <a:gs pos="100000">
                <a:srgbClr val="F0EAF9"/>
              </a:gs>
            </a:gsLst>
            <a:lin ang="16200000"/>
          </a:gradFill>
          <a:ln w="12700">
            <a:solidFill>
              <a:srgbClr val="7D60A0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/>
          <a:p>
            <a:pPr defTabSz="642882"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γd → K</a:t>
            </a:r>
            <a:r>
              <a:rPr sz="2400" baseline="31999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</a:p>
        </p:txBody>
      </p:sp>
      <p:sp>
        <p:nvSpPr>
          <p:cNvPr id="315" name="Shape 315"/>
          <p:cNvSpPr/>
          <p:nvPr/>
        </p:nvSpPr>
        <p:spPr>
          <a:xfrm>
            <a:off x="2972309" y="2466341"/>
            <a:ext cx="1143899" cy="61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/>
          <a:p>
            <a:pPr defTabSz="642882">
              <a:defRPr sz="1800"/>
            </a:pPr>
            <a:r>
              <a:rPr sz="1700">
                <a:latin typeface="Calibri"/>
                <a:ea typeface="Calibri"/>
                <a:cs typeface="Calibri"/>
                <a:sym typeface="Calibri"/>
              </a:rPr>
              <a:t>2006 - 2007</a:t>
            </a:r>
          </a:p>
          <a:p>
            <a:pPr defTabSz="642882">
              <a:defRPr sz="1800"/>
            </a:pPr>
            <a:r>
              <a:rPr sz="170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rPr>
              <a:t>2013 - 2014</a:t>
            </a:r>
          </a:p>
        </p:txBody>
      </p:sp>
      <p:sp>
        <p:nvSpPr>
          <p:cNvPr id="316" name="Shape 316"/>
          <p:cNvSpPr/>
          <p:nvPr/>
        </p:nvSpPr>
        <p:spPr>
          <a:xfrm>
            <a:off x="7264909" y="2466341"/>
            <a:ext cx="1143899" cy="61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/>
          <a:p>
            <a:pPr defTabSz="642882">
              <a:defRPr sz="1800"/>
            </a:pPr>
            <a:r>
              <a:rPr sz="1700">
                <a:latin typeface="Calibri"/>
                <a:ea typeface="Calibri"/>
                <a:cs typeface="Calibri"/>
                <a:sym typeface="Calibri"/>
              </a:rPr>
              <a:t>2006 - 2007</a:t>
            </a:r>
          </a:p>
          <a:p>
            <a:pPr defTabSz="642882">
              <a:defRPr sz="1800"/>
            </a:pPr>
            <a:r>
              <a:rPr sz="170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rPr>
              <a:t>2013 - 2014</a:t>
            </a:r>
          </a:p>
        </p:txBody>
      </p:sp>
      <p:sp>
        <p:nvSpPr>
          <p:cNvPr id="317" name="Shape 317"/>
          <p:cNvSpPr/>
          <p:nvPr/>
        </p:nvSpPr>
        <p:spPr>
          <a:xfrm>
            <a:off x="5908548" y="5707380"/>
            <a:ext cx="170596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/>
          <a:p>
            <a:pPr defTabSz="642882">
              <a:defRPr sz="1800"/>
            </a:pPr>
            <a:r>
              <a:rPr sz="1700">
                <a:latin typeface="Times New Roman"/>
                <a:ea typeface="Times New Roman"/>
                <a:cs typeface="Times New Roman"/>
                <a:sym typeface="Times New Roman"/>
              </a:rPr>
              <a:t>MM(K</a:t>
            </a:r>
            <a:r>
              <a:rPr sz="1700" baseline="31999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1700">
                <a:latin typeface="Times New Roman"/>
                <a:ea typeface="Times New Roman"/>
                <a:cs typeface="Times New Roman"/>
                <a:sym typeface="Times New Roman"/>
              </a:rPr>
              <a:t>) [GeV/c</a:t>
            </a:r>
            <a:r>
              <a:rPr sz="1700" baseline="31999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sz="1700"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</a:p>
        </p:txBody>
      </p:sp>
      <p:sp>
        <p:nvSpPr>
          <p:cNvPr id="318" name="Shape 318"/>
          <p:cNvSpPr/>
          <p:nvPr/>
        </p:nvSpPr>
        <p:spPr>
          <a:xfrm>
            <a:off x="1445646" y="5707380"/>
            <a:ext cx="170596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/>
          <a:p>
            <a:pPr defTabSz="642882">
              <a:defRPr sz="1800"/>
            </a:pPr>
            <a:r>
              <a:rPr sz="1700">
                <a:latin typeface="Times New Roman"/>
                <a:ea typeface="Times New Roman"/>
                <a:cs typeface="Times New Roman"/>
                <a:sym typeface="Times New Roman"/>
              </a:rPr>
              <a:t>MM(K</a:t>
            </a:r>
            <a:r>
              <a:rPr sz="1700" baseline="31999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1700">
                <a:latin typeface="Times New Roman"/>
                <a:ea typeface="Times New Roman"/>
                <a:cs typeface="Times New Roman"/>
                <a:sym typeface="Times New Roman"/>
              </a:rPr>
              <a:t>) [GeV/c</a:t>
            </a:r>
            <a:r>
              <a:rPr sz="1700" baseline="31999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sz="1700"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</a:p>
        </p:txBody>
      </p:sp>
      <p:sp>
        <p:nvSpPr>
          <p:cNvPr id="319" name="Shape 319"/>
          <p:cNvSpPr/>
          <p:nvPr/>
        </p:nvSpPr>
        <p:spPr>
          <a:xfrm rot="16200000">
            <a:off x="4189436" y="2401824"/>
            <a:ext cx="746500" cy="36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>
            <a:lvl1pPr algn="l" defTabSz="914400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/>
              <a:t>Counts</a:t>
            </a:r>
          </a:p>
        </p:txBody>
      </p:sp>
      <p:sp>
        <p:nvSpPr>
          <p:cNvPr id="320" name="Shape 320"/>
          <p:cNvSpPr/>
          <p:nvPr/>
        </p:nvSpPr>
        <p:spPr>
          <a:xfrm rot="16200000">
            <a:off x="-255564" y="2401824"/>
            <a:ext cx="746500" cy="36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>
            <a:lvl1pPr algn="l" defTabSz="914400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/>
              <a:t>Counts</a:t>
            </a:r>
          </a:p>
        </p:txBody>
      </p:sp>
      <p:sp>
        <p:nvSpPr>
          <p:cNvPr id="321" name="Shape 321"/>
          <p:cNvSpPr/>
          <p:nvPr/>
        </p:nvSpPr>
        <p:spPr>
          <a:xfrm>
            <a:off x="5878710" y="686565"/>
            <a:ext cx="3158235" cy="646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6" tIns="45716" rIns="45716" bIns="45716">
            <a:spAutoFit/>
          </a:bodyPr>
          <a:lstStyle>
            <a:lvl1pPr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lang="en-US" altLang="ja-JP" dirty="0" smtClean="0"/>
              <a:t>assuming</a:t>
            </a:r>
            <a:r>
              <a:rPr lang="ja-JP" altLang="en-US" dirty="0" smtClean="0"/>
              <a:t> </a:t>
            </a:r>
            <a:r>
              <a:rPr lang="en-US" altLang="ja-JP" dirty="0" smtClean="0"/>
              <a:t>proton</a:t>
            </a:r>
            <a:r>
              <a:rPr lang="ja-JP" altLang="en-US" dirty="0" smtClean="0"/>
              <a:t> </a:t>
            </a:r>
            <a:r>
              <a:rPr lang="ja-JP" altLang="ja-JP" dirty="0" smtClean="0"/>
              <a:t>m</a:t>
            </a:r>
            <a:r>
              <a:rPr lang="en-US" altLang="ja-JP" dirty="0" smtClean="0"/>
              <a:t>ass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</a:t>
            </a:r>
            <a:r>
              <a:rPr lang="ja-JP" altLang="en-US" dirty="0" smtClean="0"/>
              <a:t> </a:t>
            </a:r>
            <a:r>
              <a:rPr lang="en-US" altLang="ja-JP" dirty="0" smtClean="0"/>
              <a:t>missing</a:t>
            </a:r>
            <a:r>
              <a:rPr lang="ja-JP" altLang="en-US" dirty="0" smtClean="0"/>
              <a:t> </a:t>
            </a:r>
            <a:r>
              <a:rPr lang="en-US" altLang="ja-JP" dirty="0" smtClean="0"/>
              <a:t>mass</a:t>
            </a:r>
            <a:r>
              <a:rPr lang="ja-JP" altLang="en-US" dirty="0" smtClean="0"/>
              <a:t> </a:t>
            </a:r>
            <a:r>
              <a:rPr lang="en-US" altLang="ja-JP" dirty="0" smtClean="0"/>
              <a:t>calculation</a:t>
            </a:r>
            <a:endParaRPr dirty="0"/>
          </a:p>
        </p:txBody>
      </p:sp>
      <p:sp>
        <p:nvSpPr>
          <p:cNvPr id="322" name="Shape 322"/>
          <p:cNvSpPr/>
          <p:nvPr/>
        </p:nvSpPr>
        <p:spPr>
          <a:xfrm>
            <a:off x="1213369" y="6148983"/>
            <a:ext cx="6842470" cy="415490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/>
          <a:p>
            <a:pPr lvl="0">
              <a:defRPr sz="1800"/>
            </a:pPr>
            <a:r>
              <a:rPr lang="en-US" sz="2100" dirty="0" smtClean="0">
                <a:solidFill>
                  <a:srgbClr val="FFFFFF"/>
                </a:solidFill>
              </a:rPr>
              <a:t>Quality of </a:t>
            </a:r>
            <a:r>
              <a:rPr sz="2100" dirty="0" smtClean="0">
                <a:solidFill>
                  <a:srgbClr val="FFFFFF"/>
                </a:solidFill>
              </a:rPr>
              <a:t>K</a:t>
            </a:r>
            <a:r>
              <a:rPr sz="2100" baseline="31999" dirty="0">
                <a:solidFill>
                  <a:srgbClr val="FFFFFF"/>
                </a:solidFill>
              </a:rPr>
              <a:t>+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lang="en-US" sz="2100" dirty="0" smtClean="0">
                <a:solidFill>
                  <a:srgbClr val="FFFFFF"/>
                </a:solidFill>
              </a:rPr>
              <a:t>missing mass </a:t>
            </a:r>
            <a:r>
              <a:rPr sz="2100" dirty="0" smtClean="0">
                <a:solidFill>
                  <a:srgbClr val="FFFFFF"/>
                </a:solidFill>
              </a:rPr>
              <a:t>spectr</a:t>
            </a:r>
            <a:r>
              <a:rPr lang="en-US" sz="2100" dirty="0" smtClean="0">
                <a:solidFill>
                  <a:srgbClr val="FFFFFF"/>
                </a:solidFill>
              </a:rPr>
              <a:t>a are the almost same.</a:t>
            </a:r>
            <a:endParaRPr sz="2100" dirty="0">
              <a:solidFill>
                <a:srgbClr val="FFFFFF"/>
              </a:solidFill>
            </a:endParaRPr>
          </a:p>
        </p:txBody>
      </p:sp>
      <p:sp>
        <p:nvSpPr>
          <p:cNvPr id="323" name="Shape 323"/>
          <p:cNvSpPr/>
          <p:nvPr/>
        </p:nvSpPr>
        <p:spPr>
          <a:xfrm>
            <a:off x="2623597" y="203327"/>
            <a:ext cx="4018245" cy="503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lvl="0">
              <a:defRPr sz="1800"/>
            </a:pPr>
            <a:r>
              <a:rPr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800" baseline="31999" dirty="0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2800" dirty="0"/>
              <a:t> </a:t>
            </a:r>
            <a:r>
              <a:rPr lang="en-US" sz="2800" dirty="0" smtClean="0"/>
              <a:t>missing mass spectra</a:t>
            </a:r>
            <a:endParaRPr sz="2800" dirty="0"/>
          </a:p>
        </p:txBody>
      </p:sp>
      <p:sp>
        <p:nvSpPr>
          <p:cNvPr id="15" name="スライド番号プレースホルダー 3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>
                <a:solidFill>
                  <a:srgbClr val="D1282E"/>
                </a:solidFill>
              </a:rPr>
              <a:pPr/>
              <a:t>21</a:t>
            </a:fld>
            <a:endParaRPr lang="ja-JP" altLang="en-US" dirty="0">
              <a:solidFill>
                <a:srgbClr val="D1282E"/>
              </a:solidFill>
            </a:endParaRPr>
          </a:p>
        </p:txBody>
      </p:sp>
      <p:sp>
        <p:nvSpPr>
          <p:cNvPr id="16" name="Shape 322"/>
          <p:cNvSpPr/>
          <p:nvPr/>
        </p:nvSpPr>
        <p:spPr>
          <a:xfrm>
            <a:off x="952321" y="3864663"/>
            <a:ext cx="7281799" cy="415490"/>
          </a:xfrm>
          <a:prstGeom prst="rect">
            <a:avLst/>
          </a:prstGeom>
          <a:solidFill>
            <a:srgbClr val="00009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6" tIns="45716" rIns="45716" bIns="45716">
            <a:spAutoFit/>
          </a:bodyPr>
          <a:lstStyle/>
          <a:p>
            <a:pPr lvl="0">
              <a:defRPr sz="1800"/>
            </a:pPr>
            <a:r>
              <a:rPr lang="en-US" altLang="ja-JP" sz="2100" dirty="0" smtClean="0">
                <a:solidFill>
                  <a:srgbClr val="FFFFFF"/>
                </a:solidFill>
              </a:rPr>
              <a:t>New</a:t>
            </a:r>
            <a:r>
              <a:rPr lang="en-US" sz="2100" dirty="0" smtClean="0">
                <a:solidFill>
                  <a:srgbClr val="FFFFFF"/>
                </a:solidFill>
              </a:rPr>
              <a:t> </a:t>
            </a:r>
            <a:r>
              <a:rPr lang="en-US" altLang="ja-JP" sz="2100" dirty="0">
                <a:solidFill>
                  <a:srgbClr val="FFFFFF"/>
                </a:solidFill>
                <a:latin typeface="Symbol" charset="2"/>
                <a:cs typeface="Symbol" charset="2"/>
              </a:rPr>
              <a:t>Q</a:t>
            </a:r>
            <a:r>
              <a:rPr sz="2100" baseline="31999" dirty="0" smtClean="0">
                <a:solidFill>
                  <a:srgbClr val="FFFFFF"/>
                </a:solidFill>
              </a:rPr>
              <a:t>+</a:t>
            </a:r>
            <a:r>
              <a:rPr sz="2100" dirty="0" smtClean="0">
                <a:solidFill>
                  <a:srgbClr val="FFFFFF"/>
                </a:solidFill>
              </a:rPr>
              <a:t> </a:t>
            </a:r>
            <a:r>
              <a:rPr lang="en-US" sz="2100" dirty="0" smtClean="0">
                <a:solidFill>
                  <a:srgbClr val="FFFFFF"/>
                </a:solidFill>
              </a:rPr>
              <a:t>result from LEPS will be </a:t>
            </a:r>
            <a:r>
              <a:rPr lang="en-US" sz="2100" dirty="0" smtClean="0">
                <a:solidFill>
                  <a:srgbClr val="FFFFFF"/>
                </a:solidFill>
              </a:rPr>
              <a:t>re</a:t>
            </a:r>
            <a:r>
              <a:rPr lang="en-US" altLang="ja-JP" sz="2100" dirty="0" smtClean="0">
                <a:solidFill>
                  <a:srgbClr val="FFFFFF"/>
                </a:solidFill>
              </a:rPr>
              <a:t>ported</a:t>
            </a:r>
            <a:r>
              <a:rPr lang="en-US" sz="2100" dirty="0" smtClean="0">
                <a:solidFill>
                  <a:srgbClr val="FFFFFF"/>
                </a:solidFill>
              </a:rPr>
              <a:t> </a:t>
            </a:r>
            <a:r>
              <a:rPr lang="en-US" sz="2100" dirty="0" smtClean="0">
                <a:solidFill>
                  <a:srgbClr val="FFFFFF"/>
                </a:solidFill>
              </a:rPr>
              <a:t>in several months.</a:t>
            </a:r>
            <a:endParaRPr sz="2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547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" y="1062845"/>
            <a:ext cx="4521200" cy="5452255"/>
          </a:xfrm>
          <a:prstGeom prst="rect">
            <a:avLst/>
          </a:prstGeom>
        </p:spPr>
      </p:pic>
      <p:sp>
        <p:nvSpPr>
          <p:cNvPr id="147476" name="Rectangle 20"/>
          <p:cNvSpPr>
            <a:spLocks noGrp="1" noChangeArrowheads="1"/>
          </p:cNvSpPr>
          <p:nvPr>
            <p:ph type="title"/>
          </p:nvPr>
        </p:nvSpPr>
        <p:spPr>
          <a:xfrm>
            <a:off x="374649" y="123825"/>
            <a:ext cx="4930776" cy="581025"/>
          </a:xfrm>
        </p:spPr>
        <p:txBody>
          <a:bodyPr>
            <a:normAutofit/>
          </a:bodyPr>
          <a:lstStyle/>
          <a:p>
            <a:r>
              <a:rPr lang="en-US" altLang="ja-JP" sz="2800" u="sng" dirty="0" smtClean="0">
                <a:solidFill>
                  <a:srgbClr val="D1282E"/>
                </a:solidFill>
                <a:cs typeface="Times New Roman" pitchFamily="18" charset="0"/>
              </a:rPr>
              <a:t>LEPS2 Detector</a:t>
            </a:r>
            <a:endParaRPr lang="en-US" altLang="ja-JP" sz="2800" u="sng" dirty="0">
              <a:solidFill>
                <a:srgbClr val="D1282E"/>
              </a:solidFill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C6A0-53AA-4B11-99B1-F085EDE05481}" type="slidenum">
              <a:rPr lang="ja-JP" altLang="en-US" smtClean="0"/>
              <a:pPr/>
              <a:t>22</a:t>
            </a:fld>
            <a:endParaRPr lang="en-US" altLang="ja-JP"/>
          </a:p>
        </p:txBody>
      </p:sp>
      <p:cxnSp>
        <p:nvCxnSpPr>
          <p:cNvPr id="32" name="直線矢印コネクタ 31"/>
          <p:cNvCxnSpPr/>
          <p:nvPr/>
        </p:nvCxnSpPr>
        <p:spPr bwMode="auto">
          <a:xfrm flipV="1">
            <a:off x="666750" y="4102100"/>
            <a:ext cx="2006600" cy="431800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rgbClr val="CC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テキスト ボックス 35"/>
          <p:cNvSpPr txBox="1"/>
          <p:nvPr/>
        </p:nvSpPr>
        <p:spPr>
          <a:xfrm>
            <a:off x="285750" y="4241800"/>
            <a:ext cx="311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Symbol"/>
              </a:rPr>
              <a:t>g</a:t>
            </a:r>
            <a:endParaRPr kumimoji="1" lang="ja-JP" altLang="en-US" dirty="0">
              <a:latin typeface="Symbol"/>
            </a:endParaRPr>
          </a:p>
        </p:txBody>
      </p:sp>
      <p:cxnSp>
        <p:nvCxnSpPr>
          <p:cNvPr id="38" name="直線矢印コネクタ 37"/>
          <p:cNvCxnSpPr/>
          <p:nvPr/>
        </p:nvCxnSpPr>
        <p:spPr bwMode="auto">
          <a:xfrm rot="16200000" flipV="1">
            <a:off x="2749550" y="5054600"/>
            <a:ext cx="1066800" cy="25400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テキスト ボックス 43"/>
          <p:cNvSpPr txBox="1"/>
          <p:nvPr/>
        </p:nvSpPr>
        <p:spPr>
          <a:xfrm>
            <a:off x="2927350" y="5461000"/>
            <a:ext cx="8002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TPC</a:t>
            </a:r>
          </a:p>
        </p:txBody>
      </p:sp>
      <p:cxnSp>
        <p:nvCxnSpPr>
          <p:cNvPr id="45" name="直線矢印コネクタ 44"/>
          <p:cNvCxnSpPr/>
          <p:nvPr/>
        </p:nvCxnSpPr>
        <p:spPr bwMode="auto">
          <a:xfrm rot="16200000" flipV="1">
            <a:off x="3765550" y="5054600"/>
            <a:ext cx="850900" cy="292100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テキスト ボックス 45"/>
          <p:cNvSpPr txBox="1"/>
          <p:nvPr/>
        </p:nvSpPr>
        <p:spPr>
          <a:xfrm>
            <a:off x="4032250" y="5562600"/>
            <a:ext cx="6291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DC</a:t>
            </a:r>
            <a:endParaRPr kumimoji="1" lang="ja-JP" altLang="en-US" dirty="0"/>
          </a:p>
        </p:txBody>
      </p:sp>
      <p:cxnSp>
        <p:nvCxnSpPr>
          <p:cNvPr id="48" name="直線矢印コネクタ 47"/>
          <p:cNvCxnSpPr>
            <a:stCxn id="46" idx="0"/>
          </p:cNvCxnSpPr>
          <p:nvPr/>
        </p:nvCxnSpPr>
        <p:spPr bwMode="auto">
          <a:xfrm rot="16200000" flipV="1">
            <a:off x="3853000" y="5068750"/>
            <a:ext cx="889000" cy="98700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直線矢印コネクタ 51"/>
          <p:cNvCxnSpPr>
            <a:stCxn id="46" idx="0"/>
          </p:cNvCxnSpPr>
          <p:nvPr/>
        </p:nvCxnSpPr>
        <p:spPr bwMode="auto">
          <a:xfrm rot="5400000" flipH="1" flipV="1">
            <a:off x="3942694" y="5040450"/>
            <a:ext cx="926306" cy="117994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直線矢印コネクタ 54"/>
          <p:cNvCxnSpPr>
            <a:stCxn id="46" idx="0"/>
          </p:cNvCxnSpPr>
          <p:nvPr/>
        </p:nvCxnSpPr>
        <p:spPr bwMode="auto">
          <a:xfrm rot="5400000" flipH="1" flipV="1">
            <a:off x="4056200" y="4938850"/>
            <a:ext cx="914400" cy="333100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テキスト ボックス 57"/>
          <p:cNvSpPr txBox="1"/>
          <p:nvPr/>
        </p:nvSpPr>
        <p:spPr>
          <a:xfrm>
            <a:off x="2622550" y="1778000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Symbol"/>
              </a:rPr>
              <a:t>g</a:t>
            </a:r>
            <a:r>
              <a:rPr lang="en-US" altLang="ja-JP" dirty="0" smtClean="0">
                <a:latin typeface="Symbol"/>
              </a:rPr>
              <a:t> </a:t>
            </a:r>
            <a:r>
              <a:rPr lang="en-US" altLang="ja-JP" dirty="0" smtClean="0"/>
              <a:t>counter</a:t>
            </a:r>
            <a:r>
              <a:rPr lang="en-US" altLang="ja-JP" dirty="0" smtClean="0">
                <a:latin typeface="Symbol"/>
              </a:rPr>
              <a:t> </a:t>
            </a:r>
            <a:endParaRPr kumimoji="1" lang="ja-JP" altLang="en-US" dirty="0"/>
          </a:p>
        </p:txBody>
      </p:sp>
      <p:cxnSp>
        <p:nvCxnSpPr>
          <p:cNvPr id="59" name="直線矢印コネクタ 58"/>
          <p:cNvCxnSpPr/>
          <p:nvPr/>
        </p:nvCxnSpPr>
        <p:spPr bwMode="auto">
          <a:xfrm rot="16200000" flipH="1">
            <a:off x="3009900" y="2381250"/>
            <a:ext cx="419100" cy="76200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2" name="テキスト ボックス 61"/>
          <p:cNvSpPr txBox="1"/>
          <p:nvPr/>
        </p:nvSpPr>
        <p:spPr>
          <a:xfrm>
            <a:off x="4197350" y="1765300"/>
            <a:ext cx="83448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/>
              </a:rPr>
              <a:t>RPC</a:t>
            </a:r>
            <a:r>
              <a:rPr lang="en-US" altLang="ja-JP" dirty="0" smtClean="0">
                <a:latin typeface="Symbol"/>
              </a:rPr>
              <a:t> </a:t>
            </a:r>
            <a:endParaRPr kumimoji="1" lang="ja-JP" altLang="en-US" dirty="0"/>
          </a:p>
        </p:txBody>
      </p:sp>
      <p:cxnSp>
        <p:nvCxnSpPr>
          <p:cNvPr id="63" name="直線矢印コネクタ 62"/>
          <p:cNvCxnSpPr>
            <a:stCxn id="62" idx="2"/>
          </p:cNvCxnSpPr>
          <p:nvPr/>
        </p:nvCxnSpPr>
        <p:spPr bwMode="auto">
          <a:xfrm rot="5400000">
            <a:off x="4198654" y="2492361"/>
            <a:ext cx="681335" cy="150542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直線矢印コネクタ 65"/>
          <p:cNvCxnSpPr/>
          <p:nvPr/>
        </p:nvCxnSpPr>
        <p:spPr bwMode="auto">
          <a:xfrm rot="5400000">
            <a:off x="4617754" y="2835262"/>
            <a:ext cx="681335" cy="150542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5" name="テキスト ボックス 64"/>
          <p:cNvSpPr txBox="1"/>
          <p:nvPr/>
        </p:nvSpPr>
        <p:spPr>
          <a:xfrm>
            <a:off x="4857750" y="2413000"/>
            <a:ext cx="8117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/>
              </a:rPr>
              <a:t>TOP</a:t>
            </a:r>
            <a:r>
              <a:rPr lang="en-US" altLang="ja-JP" dirty="0" smtClean="0">
                <a:latin typeface="Symbol"/>
              </a:rPr>
              <a:t> 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486400" y="517525"/>
            <a:ext cx="28661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/>
              </a:rPr>
              <a:t>B=1 T : </a:t>
            </a:r>
            <a:r>
              <a:rPr lang="en-US" altLang="ja-JP" b="1" dirty="0" err="1" smtClean="0">
                <a:solidFill>
                  <a:srgbClr val="00B050"/>
                </a:solidFill>
                <a:latin typeface="Symbol"/>
              </a:rPr>
              <a:t>D</a:t>
            </a:r>
            <a:r>
              <a:rPr lang="en-US" altLang="ja-JP" b="1" dirty="0" err="1" smtClean="0">
                <a:solidFill>
                  <a:srgbClr val="00B050"/>
                </a:solidFill>
              </a:rPr>
              <a:t>p</a:t>
            </a:r>
            <a:r>
              <a:rPr lang="en-US" altLang="ja-JP" b="1" dirty="0" smtClean="0">
                <a:solidFill>
                  <a:srgbClr val="00B050"/>
                </a:solidFill>
              </a:rPr>
              <a:t>/p </a:t>
            </a:r>
            <a:r>
              <a:rPr lang="en-US" altLang="ja-JP" b="1" dirty="0">
                <a:solidFill>
                  <a:srgbClr val="00B050"/>
                </a:solidFill>
                <a:sym typeface="Symbol"/>
              </a:rPr>
              <a:t></a:t>
            </a:r>
            <a:r>
              <a:rPr lang="en-US" altLang="ja-JP" b="1" dirty="0">
                <a:solidFill>
                  <a:srgbClr val="00B050"/>
                </a:solidFill>
              </a:rPr>
              <a:t> 1% </a:t>
            </a:r>
            <a:r>
              <a:rPr lang="en-US" altLang="ja-JP" dirty="0"/>
              <a:t>for </a:t>
            </a:r>
            <a:r>
              <a:rPr lang="en-US" altLang="ja-JP" dirty="0">
                <a:latin typeface="Symbol"/>
              </a:rPr>
              <a:t>q &gt;7</a:t>
            </a:r>
            <a:r>
              <a:rPr lang="en-US" altLang="ja-JP" dirty="0" smtClean="0">
                <a:latin typeface="Symbol"/>
                <a:sym typeface="Symbol"/>
              </a:rPr>
              <a:t></a:t>
            </a:r>
            <a:endParaRPr lang="ja-JP" altLang="en-US" dirty="0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609975"/>
            <a:ext cx="3000375" cy="2370037"/>
          </a:xfrm>
          <a:prstGeom prst="rect">
            <a:avLst/>
          </a:prstGeom>
        </p:spPr>
      </p:pic>
      <p:grpSp>
        <p:nvGrpSpPr>
          <p:cNvPr id="29" name="グループ化 28"/>
          <p:cNvGrpSpPr/>
          <p:nvPr/>
        </p:nvGrpSpPr>
        <p:grpSpPr>
          <a:xfrm>
            <a:off x="5763312" y="1095393"/>
            <a:ext cx="2532276" cy="2228814"/>
            <a:chOff x="4067944" y="3933056"/>
            <a:chExt cx="2088232" cy="1837983"/>
          </a:xfrm>
        </p:grpSpPr>
        <p:pic>
          <p:nvPicPr>
            <p:cNvPr id="30" name="図 29" descr="E:\修士論文\residual1.jpg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67944" y="3933056"/>
              <a:ext cx="2088232" cy="16243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1" name="テキスト ボックス 52"/>
            <p:cNvSpPr txBox="1"/>
            <p:nvPr/>
          </p:nvSpPr>
          <p:spPr>
            <a:xfrm>
              <a:off x="4067944" y="5517232"/>
              <a:ext cx="2088232" cy="253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400" b="1" dirty="0" smtClean="0">
                  <a:solidFill>
                    <a:srgbClr val="0070C0"/>
                  </a:solidFill>
                </a:rPr>
                <a:t>TPC Prototype </a:t>
              </a:r>
              <a:r>
                <a:rPr lang="en-US" altLang="ja-JP" sz="1400" b="1" dirty="0">
                  <a:solidFill>
                    <a:srgbClr val="0070C0"/>
                  </a:solidFill>
                </a:rPr>
                <a:t>R</a:t>
              </a:r>
              <a:r>
                <a:rPr kumimoji="1" lang="en-US" altLang="ja-JP" sz="1400" b="1" dirty="0" smtClean="0">
                  <a:solidFill>
                    <a:srgbClr val="0070C0"/>
                  </a:solidFill>
                </a:rPr>
                <a:t>esidual</a:t>
              </a:r>
              <a:endParaRPr kumimoji="1" lang="ja-JP" altLang="en-US" sz="1400" b="1" dirty="0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7170346" y="1488126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srgbClr val="00B050"/>
                </a:solidFill>
                <a:sym typeface="Symbol"/>
              </a:rPr>
              <a:t>RMS</a:t>
            </a:r>
            <a:r>
              <a:rPr kumimoji="1" lang="en-US" altLang="ja-JP" sz="1400" b="1" dirty="0" smtClean="0">
                <a:solidFill>
                  <a:srgbClr val="00B050"/>
                </a:solidFill>
                <a:sym typeface="Symbol"/>
              </a:rPr>
              <a:t>=117 m</a:t>
            </a:r>
            <a:endParaRPr kumimoji="1" lang="ja-JP" altLang="en-US" sz="1400" b="1" dirty="0">
              <a:solidFill>
                <a:srgbClr val="00B05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10225" y="3552825"/>
            <a:ext cx="283844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rgbClr val="0070C0"/>
                </a:solidFill>
              </a:rPr>
              <a:t>RPC </a:t>
            </a:r>
            <a:r>
              <a:rPr kumimoji="1" lang="en-US" altLang="ja-JP" sz="1600" dirty="0" err="1" smtClean="0">
                <a:solidFill>
                  <a:srgbClr val="0070C0"/>
                </a:solidFill>
              </a:rPr>
              <a:t>ToF</a:t>
            </a:r>
            <a:r>
              <a:rPr kumimoji="1" lang="en-US" altLang="ja-JP" sz="1600" dirty="0" smtClean="0">
                <a:solidFill>
                  <a:srgbClr val="0070C0"/>
                </a:solidFill>
              </a:rPr>
              <a:t> time distribution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2085975" y="866775"/>
            <a:ext cx="2324100" cy="45720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 rot="20947376">
            <a:off x="2600326" y="809626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2.22 m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cxnSp>
        <p:nvCxnSpPr>
          <p:cNvPr id="35" name="直線矢印コネクタ 34"/>
          <p:cNvCxnSpPr/>
          <p:nvPr/>
        </p:nvCxnSpPr>
        <p:spPr>
          <a:xfrm flipH="1" flipV="1">
            <a:off x="1362076" y="1638300"/>
            <a:ext cx="38099" cy="478155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638176" y="5724526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5 m 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81625" y="5962650"/>
            <a:ext cx="32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B050"/>
                </a:solidFill>
              </a:rPr>
              <a:t>&gt;3</a:t>
            </a:r>
            <a:r>
              <a:rPr kumimoji="1" lang="en-US" altLang="ja-JP" b="1" dirty="0" smtClean="0">
                <a:solidFill>
                  <a:srgbClr val="00B050"/>
                </a:solidFill>
                <a:sym typeface="Symbol"/>
              </a:rPr>
              <a:t> K/ separation </a:t>
            </a:r>
            <a:r>
              <a:rPr kumimoji="1" lang="en-US" altLang="ja-JP" dirty="0" smtClean="0">
                <a:sym typeface="Symbol"/>
              </a:rPr>
              <a:t>@1.1 </a:t>
            </a:r>
            <a:r>
              <a:rPr kumimoji="1" lang="en-US" altLang="ja-JP" dirty="0" err="1" smtClean="0">
                <a:sym typeface="Symbol"/>
              </a:rPr>
              <a:t>GeV</a:t>
            </a:r>
            <a:r>
              <a:rPr kumimoji="1" lang="en-US" altLang="ja-JP" dirty="0" smtClean="0">
                <a:sym typeface="Symbol"/>
              </a:rPr>
              <a:t>/c</a:t>
            </a:r>
            <a:r>
              <a:rPr kumimoji="1" lang="en-US" altLang="ja-JP" baseline="30000" dirty="0" smtClean="0">
                <a:sym typeface="Symbol"/>
              </a:rPr>
              <a:t>2</a:t>
            </a:r>
            <a:endParaRPr kumimoji="1" lang="ja-JP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23903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IMG20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458443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20700" y="2947988"/>
            <a:ext cx="36011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dirty="0" smtClean="0">
                <a:solidFill>
                  <a:schemeClr val="bg1"/>
                </a:solidFill>
              </a:rPr>
              <a:t>Exp. hall was constructed. (2010.Oct-2012Jan)</a:t>
            </a:r>
            <a:endParaRPr lang="ja-JP" altLang="en-US" sz="14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yosoi\Desktop\phototmp\P1010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9038" y="-11112"/>
            <a:ext cx="4599250" cy="344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1"/>
          <p:cNvSpPr txBox="1">
            <a:spLocks noChangeArrowheads="1"/>
          </p:cNvSpPr>
          <p:nvPr/>
        </p:nvSpPr>
        <p:spPr bwMode="auto">
          <a:xfrm>
            <a:off x="5043488" y="2992438"/>
            <a:ext cx="37454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dirty="0">
                <a:solidFill>
                  <a:schemeClr val="bg1"/>
                </a:solidFill>
              </a:rPr>
              <a:t>Installation of the E949 magnet (2011.Nev-Dec) </a:t>
            </a:r>
            <a:endParaRPr lang="ja-JP" altLang="en-US" sz="14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yosoi.ryuteki\Desktop\phototmp\2012FYphoto\P10200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389"/>
            <a:ext cx="4572815" cy="34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752475" y="6353175"/>
            <a:ext cx="3031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 smtClean="0">
                <a:solidFill>
                  <a:schemeClr val="bg1"/>
                </a:solidFill>
                <a:sym typeface="Symbol"/>
              </a:rPr>
              <a:t> </a:t>
            </a:r>
            <a:r>
              <a:rPr lang="en-US" altLang="ja-JP" sz="1400" b="1" dirty="0">
                <a:solidFill>
                  <a:schemeClr val="bg1"/>
                </a:solidFill>
                <a:sym typeface="Symbol"/>
              </a:rPr>
              <a:t>c</a:t>
            </a:r>
            <a:r>
              <a:rPr kumimoji="1" lang="en-US" altLang="ja-JP" sz="1400" b="1" dirty="0" smtClean="0">
                <a:solidFill>
                  <a:schemeClr val="bg1"/>
                </a:solidFill>
                <a:sym typeface="Symbol"/>
              </a:rPr>
              <a:t>ounters were installed. (2012.June)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yosoi.ryuteki\Desktop\phototmp\2012FYphoto\P10200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63" y="3422372"/>
            <a:ext cx="4580837" cy="343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5810250" y="6362700"/>
            <a:ext cx="1869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schemeClr val="bg1"/>
                </a:solidFill>
                <a:sym typeface="Symbol"/>
              </a:rPr>
              <a:t>Beam pipe</a:t>
            </a:r>
            <a:r>
              <a:rPr kumimoji="1" lang="en-US" altLang="ja-JP" sz="1400" b="1" dirty="0" smtClean="0">
                <a:solidFill>
                  <a:schemeClr val="bg1"/>
                </a:solidFill>
                <a:sym typeface="Symbol"/>
              </a:rPr>
              <a:t> (2012.May)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080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4516" y="218450"/>
            <a:ext cx="8135961" cy="78581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600" u="sng" dirty="0" smtClean="0">
                <a:latin typeface="Symbol" pitchFamily="18" charset="2"/>
              </a:rPr>
              <a:t>Q</a:t>
            </a:r>
            <a:r>
              <a:rPr kumimoji="1" lang="en-US" altLang="ja-JP" sz="3600" u="sng" baseline="30000" dirty="0" smtClean="0"/>
              <a:t>+</a:t>
            </a:r>
            <a:r>
              <a:rPr kumimoji="1" lang="en-US" altLang="ja-JP" sz="3600" u="sng" dirty="0" smtClean="0"/>
              <a:t> Search at LEPS2</a:t>
            </a:r>
            <a:endParaRPr kumimoji="1" lang="ja-JP" altLang="en-US" sz="3600" u="sng" dirty="0"/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9B5B-55BB-4405-BCB4-8D5F8D306E0B}" type="slidenum">
              <a:rPr lang="ja-JP" altLang="en-US" smtClean="0"/>
              <a:pPr/>
              <a:t>24</a:t>
            </a:fld>
            <a:endParaRPr lang="en-US" altLang="ja-JP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16" y="836712"/>
            <a:ext cx="388636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005" y="1365672"/>
            <a:ext cx="488172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585825" y="5146922"/>
            <a:ext cx="2561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err="1" smtClean="0">
                <a:latin typeface="Calibri" pitchFamily="34" charset="0"/>
              </a:rPr>
              <a:t>pK</a:t>
            </a:r>
            <a:r>
              <a:rPr kumimoji="1" lang="en-US" altLang="ja-JP" sz="2400" i="1" baseline="-16000" dirty="0" err="1" smtClean="0">
                <a:latin typeface="Calibri" pitchFamily="34" charset="0"/>
              </a:rPr>
              <a:t>s</a:t>
            </a:r>
            <a:r>
              <a:rPr kumimoji="1" lang="en-US" altLang="ja-JP" sz="2400" dirty="0" smtClean="0">
                <a:latin typeface="Calibri" pitchFamily="34" charset="0"/>
              </a:rPr>
              <a:t>  invariant mass</a:t>
            </a:r>
            <a:endParaRPr kumimoji="1" lang="ja-JP" altLang="en-US" sz="2400" dirty="0">
              <a:latin typeface="Calibri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38979" y="5220990"/>
            <a:ext cx="2220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Calibri" pitchFamily="34" charset="0"/>
              </a:rPr>
              <a:t>K</a:t>
            </a:r>
            <a:r>
              <a:rPr kumimoji="1" lang="en-US" altLang="ja-JP" sz="2400" i="1" baseline="30000" dirty="0" smtClean="0">
                <a:latin typeface="Calibri" pitchFamily="34" charset="0"/>
              </a:rPr>
              <a:t>*</a:t>
            </a:r>
            <a:r>
              <a:rPr kumimoji="1" lang="en-US" altLang="ja-JP" sz="2400" i="1" dirty="0" smtClean="0">
                <a:latin typeface="Calibri" pitchFamily="34" charset="0"/>
              </a:rPr>
              <a:t>  </a:t>
            </a:r>
            <a:r>
              <a:rPr kumimoji="1" lang="en-US" altLang="ja-JP" sz="2400" dirty="0" smtClean="0">
                <a:latin typeface="Calibri" pitchFamily="34" charset="0"/>
              </a:rPr>
              <a:t>missing mass</a:t>
            </a:r>
            <a:endParaRPr kumimoji="1" lang="ja-JP" altLang="en-US" sz="2400" dirty="0">
              <a:latin typeface="Calibri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03581" y="4561959"/>
            <a:ext cx="3705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alibri" pitchFamily="34" charset="0"/>
              </a:rPr>
              <a:t>(t-channel K-exchange is possible)</a:t>
            </a:r>
            <a:endParaRPr kumimoji="1" lang="ja-JP" altLang="en-US" sz="2000" dirty="0">
              <a:latin typeface="Calibri" pitchFamily="34" charset="0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5908184" y="5332463"/>
            <a:ext cx="2941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35006" y="5143489"/>
            <a:ext cx="7556500" cy="1477328"/>
          </a:xfrm>
          <a:prstGeom prst="rect">
            <a:avLst/>
          </a:prstGeom>
          <a:solidFill>
            <a:srgbClr val="CCFFCC"/>
          </a:solidFill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No Fermi motion correction.</a:t>
            </a:r>
          </a:p>
          <a:p>
            <a:r>
              <a:rPr kumimoji="1" lang="en-US" altLang="ja-JP" dirty="0" smtClean="0"/>
              <a:t>No </a:t>
            </a:r>
            <a:r>
              <a:rPr kumimoji="1" lang="el-GR" altLang="ja-JP" dirty="0" smtClean="0"/>
              <a:t>φ</a:t>
            </a:r>
            <a:r>
              <a:rPr kumimoji="1" lang="en-US" altLang="ja-JP" dirty="0" smtClean="0"/>
              <a:t> background.</a:t>
            </a:r>
          </a:p>
          <a:p>
            <a:endParaRPr lang="en-US" altLang="ja-JP" dirty="0" smtClean="0"/>
          </a:p>
          <a:p>
            <a:r>
              <a:rPr lang="en-US" altLang="ja-JP" dirty="0"/>
              <a:t>M</a:t>
            </a:r>
            <a:r>
              <a:rPr lang="en-US" altLang="ja-JP" dirty="0" smtClean="0"/>
              <a:t>easure angular dependence of production rate in</a:t>
            </a:r>
          </a:p>
          <a:p>
            <a:r>
              <a:rPr lang="en-US" altLang="ja-JP" dirty="0" smtClean="0"/>
              <a:t>large angle region, up to CLAS acceptance.</a:t>
            </a:r>
          </a:p>
        </p:txBody>
      </p:sp>
    </p:spTree>
    <p:extLst>
      <p:ext uri="{BB962C8B-B14F-4D97-AF65-F5344CB8AC3E}">
        <p14:creationId xmlns:p14="http://schemas.microsoft.com/office/powerpoint/2010/main" val="23515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/>
          <p:cNvSpPr>
            <a:spLocks noGrp="1"/>
          </p:cNvSpPr>
          <p:nvPr>
            <p:ph type="title"/>
          </p:nvPr>
        </p:nvSpPr>
        <p:spPr>
          <a:xfrm>
            <a:off x="406400" y="-304800"/>
            <a:ext cx="8229600" cy="1473200"/>
          </a:xfrm>
        </p:spPr>
        <p:txBody>
          <a:bodyPr/>
          <a:lstStyle/>
          <a:p>
            <a:pPr eaLnBrk="1" hangingPunct="1"/>
            <a:r>
              <a:rPr lang="en-US" altLang="ja-JP" sz="3600" dirty="0" smtClean="0">
                <a:cs typeface="Times New Roman" pitchFamily="18" charset="0"/>
              </a:rPr>
              <a:t>Two pole structure of </a:t>
            </a:r>
            <a:r>
              <a:rPr lang="en-US" altLang="ja-JP" sz="3600" dirty="0" smtClean="0">
                <a:latin typeface="Symbol"/>
                <a:cs typeface="Times New Roman" pitchFamily="18" charset="0"/>
              </a:rPr>
              <a:t>L</a:t>
            </a:r>
            <a:r>
              <a:rPr lang="en-US" altLang="ja-JP" sz="3600" dirty="0" smtClean="0">
                <a:latin typeface="Times New Roman" pitchFamily="18" charset="0"/>
                <a:cs typeface="Times New Roman" pitchFamily="18" charset="0"/>
              </a:rPr>
              <a:t>(1405)</a:t>
            </a:r>
            <a:endParaRPr lang="ja-JP" alt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C6A0-53AA-4B11-99B1-F085EDE05481}" type="slidenum">
              <a:rPr lang="ja-JP" altLang="en-US" smtClean="0"/>
              <a:pPr/>
              <a:t>25</a:t>
            </a:fld>
            <a:endParaRPr lang="en-US" altLang="ja-JP"/>
          </a:p>
        </p:txBody>
      </p:sp>
      <p:grpSp>
        <p:nvGrpSpPr>
          <p:cNvPr id="2" name="组合 8"/>
          <p:cNvGrpSpPr>
            <a:grpSpLocks noChangeAspect="1"/>
          </p:cNvGrpSpPr>
          <p:nvPr/>
        </p:nvGrpSpPr>
        <p:grpSpPr bwMode="auto">
          <a:xfrm>
            <a:off x="1114622" y="2068386"/>
            <a:ext cx="7229737" cy="4144631"/>
            <a:chOff x="1905000" y="2184400"/>
            <a:chExt cx="6546329" cy="3753046"/>
          </a:xfrm>
        </p:grpSpPr>
        <p:pic>
          <p:nvPicPr>
            <p:cNvPr id="17" name="图片 7" descr="massdist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05000" y="2184400"/>
              <a:ext cx="5778500" cy="3753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08958" y="3842355"/>
              <a:ext cx="2342371" cy="62020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3948" y="2747437"/>
              <a:ext cx="2512422" cy="68156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</p:pic>
      </p:grpSp>
      <p:sp>
        <p:nvSpPr>
          <p:cNvPr id="20" name="矩形 10"/>
          <p:cNvSpPr>
            <a:spLocks noChangeArrowheads="1"/>
          </p:cNvSpPr>
          <p:nvPr/>
        </p:nvSpPr>
        <p:spPr bwMode="auto">
          <a:xfrm>
            <a:off x="2879419" y="1621725"/>
            <a:ext cx="56676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dirty="0" err="1" smtClean="0">
                <a:latin typeface="Calibri" charset="0"/>
              </a:rPr>
              <a:t>ChUT</a:t>
            </a:r>
            <a:r>
              <a:rPr lang="ja-JP" altLang="en-US" dirty="0" smtClean="0">
                <a:latin typeface="Calibri" charset="0"/>
              </a:rPr>
              <a:t> </a:t>
            </a:r>
            <a:r>
              <a:rPr lang="en-US" altLang="ja-JP" dirty="0" smtClean="0">
                <a:latin typeface="Calibri" charset="0"/>
              </a:rPr>
              <a:t>model</a:t>
            </a:r>
            <a:r>
              <a:rPr lang="ja-JP" altLang="en-US" dirty="0" smtClean="0">
                <a:latin typeface="Calibri" charset="0"/>
              </a:rPr>
              <a:t> </a:t>
            </a:r>
            <a:r>
              <a:rPr lang="en-US" altLang="ja-JP" dirty="0" smtClean="0">
                <a:latin typeface="Calibri" charset="0"/>
              </a:rPr>
              <a:t>prediction</a:t>
            </a:r>
            <a:r>
              <a:rPr lang="ja-JP" altLang="en-US" dirty="0" smtClean="0">
                <a:latin typeface="Calibri" charset="0"/>
              </a:rPr>
              <a:t> </a:t>
            </a:r>
            <a:r>
              <a:rPr lang="en-US" altLang="ja-JP" dirty="0" smtClean="0">
                <a:latin typeface="Calibri" charset="0"/>
              </a:rPr>
              <a:t>by</a:t>
            </a:r>
            <a:r>
              <a:rPr lang="ja-JP" altLang="en-US" dirty="0" smtClean="0">
                <a:latin typeface="Calibri" charset="0"/>
              </a:rPr>
              <a:t> </a:t>
            </a:r>
            <a:r>
              <a:rPr lang="en-US" altLang="zh-CN" dirty="0" smtClean="0">
                <a:latin typeface="Calibri" charset="0"/>
              </a:rPr>
              <a:t>D</a:t>
            </a:r>
            <a:r>
              <a:rPr lang="en-US" altLang="zh-CN" dirty="0">
                <a:latin typeface="Calibri" charset="0"/>
              </a:rPr>
              <a:t>. </a:t>
            </a:r>
            <a:r>
              <a:rPr lang="en-US" altLang="zh-CN" dirty="0" err="1">
                <a:latin typeface="Calibri" charset="0"/>
              </a:rPr>
              <a:t>Jido</a:t>
            </a:r>
            <a:r>
              <a:rPr lang="en-US" altLang="zh-CN" dirty="0">
                <a:latin typeface="Calibri" charset="0"/>
              </a:rPr>
              <a:t>,</a:t>
            </a:r>
            <a:r>
              <a:rPr lang="en-US" altLang="zh-CN" dirty="0" smtClean="0">
                <a:latin typeface="Calibri" charset="0"/>
              </a:rPr>
              <a:t> et </a:t>
            </a:r>
            <a:r>
              <a:rPr lang="en-US" altLang="zh-CN" dirty="0">
                <a:latin typeface="Calibri" charset="0"/>
              </a:rPr>
              <a:t>al.</a:t>
            </a:r>
            <a:r>
              <a:rPr lang="en-US" altLang="zh-CN" dirty="0" smtClean="0">
                <a:latin typeface="Calibri" charset="0"/>
              </a:rPr>
              <a:t> NPA725(</a:t>
            </a:r>
            <a:r>
              <a:rPr lang="en-US" altLang="zh-CN" dirty="0">
                <a:latin typeface="Calibri" charset="0"/>
              </a:rPr>
              <a:t>2003)</a:t>
            </a:r>
          </a:p>
        </p:txBody>
      </p:sp>
    </p:spTree>
    <p:extLst>
      <p:ext uri="{BB962C8B-B14F-4D97-AF65-F5344CB8AC3E}">
        <p14:creationId xmlns:p14="http://schemas.microsoft.com/office/powerpoint/2010/main" val="83633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gp-Kx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2565400"/>
            <a:ext cx="4064882" cy="2552700"/>
          </a:xfrm>
          <a:prstGeom prst="rect">
            <a:avLst/>
          </a:prstGeom>
        </p:spPr>
      </p:pic>
      <p:cxnSp>
        <p:nvCxnSpPr>
          <p:cNvPr id="35" name="直線矢印コネクタ 34"/>
          <p:cNvCxnSpPr/>
          <p:nvPr/>
        </p:nvCxnSpPr>
        <p:spPr bwMode="auto">
          <a:xfrm>
            <a:off x="2413000" y="2755900"/>
            <a:ext cx="495300" cy="368300"/>
          </a:xfrm>
          <a:prstGeom prst="straightConnector1">
            <a:avLst/>
          </a:prstGeom>
          <a:solidFill>
            <a:srgbClr val="CCFFFF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直線矢印コネクタ 35"/>
          <p:cNvCxnSpPr/>
          <p:nvPr/>
        </p:nvCxnSpPr>
        <p:spPr bwMode="auto">
          <a:xfrm flipV="1">
            <a:off x="2400300" y="2527300"/>
            <a:ext cx="495300" cy="266700"/>
          </a:xfrm>
          <a:prstGeom prst="straightConnector1">
            <a:avLst/>
          </a:prstGeom>
          <a:solidFill>
            <a:srgbClr val="CCFFFF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直線矢印コネクタ 44"/>
          <p:cNvCxnSpPr/>
          <p:nvPr/>
        </p:nvCxnSpPr>
        <p:spPr bwMode="auto">
          <a:xfrm rot="5400000" flipH="1" flipV="1">
            <a:off x="2108200" y="2438400"/>
            <a:ext cx="647700" cy="12700"/>
          </a:xfrm>
          <a:prstGeom prst="straightConnector1">
            <a:avLst/>
          </a:prstGeom>
          <a:solidFill>
            <a:srgbClr val="CCFFFF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直線矢印コネクタ 46"/>
          <p:cNvCxnSpPr/>
          <p:nvPr/>
        </p:nvCxnSpPr>
        <p:spPr bwMode="auto">
          <a:xfrm>
            <a:off x="5524500" y="3124200"/>
            <a:ext cx="457200" cy="406400"/>
          </a:xfrm>
          <a:prstGeom prst="straightConnector1">
            <a:avLst/>
          </a:prstGeom>
          <a:solidFill>
            <a:srgbClr val="CCFFFF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直線矢印コネクタ 47"/>
          <p:cNvCxnSpPr/>
          <p:nvPr/>
        </p:nvCxnSpPr>
        <p:spPr bwMode="auto">
          <a:xfrm flipV="1">
            <a:off x="5511800" y="3022600"/>
            <a:ext cx="457200" cy="139700"/>
          </a:xfrm>
          <a:prstGeom prst="straightConnector1">
            <a:avLst/>
          </a:prstGeom>
          <a:solidFill>
            <a:srgbClr val="CCFFFF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直線矢印コネクタ 48"/>
          <p:cNvCxnSpPr/>
          <p:nvPr/>
        </p:nvCxnSpPr>
        <p:spPr bwMode="auto">
          <a:xfrm rot="5400000" flipH="1" flipV="1">
            <a:off x="5219700" y="2819400"/>
            <a:ext cx="647700" cy="12700"/>
          </a:xfrm>
          <a:prstGeom prst="straightConnector1">
            <a:avLst/>
          </a:prstGeom>
          <a:solidFill>
            <a:srgbClr val="CCFFFF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直線矢印コネクタ 50"/>
          <p:cNvCxnSpPr/>
          <p:nvPr/>
        </p:nvCxnSpPr>
        <p:spPr bwMode="auto">
          <a:xfrm rot="5400000">
            <a:off x="1619250" y="2876550"/>
            <a:ext cx="1130300" cy="1588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rgbClr val="CC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3" name="テキスト ボックス 52"/>
          <p:cNvSpPr txBox="1"/>
          <p:nvPr/>
        </p:nvSpPr>
        <p:spPr>
          <a:xfrm>
            <a:off x="1714500" y="26162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CC0000"/>
                </a:solidFill>
              </a:rPr>
              <a:t>E</a:t>
            </a:r>
            <a:endParaRPr kumimoji="1" lang="ja-JP" altLang="en-US" dirty="0">
              <a:solidFill>
                <a:srgbClr val="CC0000"/>
              </a:solidFill>
            </a:endParaRPr>
          </a:p>
        </p:txBody>
      </p:sp>
      <p:cxnSp>
        <p:nvCxnSpPr>
          <p:cNvPr id="55" name="直線矢印コネクタ 54"/>
          <p:cNvCxnSpPr/>
          <p:nvPr/>
        </p:nvCxnSpPr>
        <p:spPr bwMode="auto">
          <a:xfrm rot="16200000" flipH="1">
            <a:off x="5856144" y="2568432"/>
            <a:ext cx="686594" cy="858330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rgbClr val="008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6" name="テキスト ボックス 55"/>
          <p:cNvSpPr txBox="1"/>
          <p:nvPr/>
        </p:nvSpPr>
        <p:spPr>
          <a:xfrm>
            <a:off x="3175000" y="2184400"/>
            <a:ext cx="3533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err="1" smtClean="0">
                <a:latin typeface="Symbol"/>
              </a:rPr>
              <a:t>g</a:t>
            </a:r>
            <a:endParaRPr kumimoji="1" lang="ja-JP" altLang="en-US" sz="3200" b="1" dirty="0">
              <a:latin typeface="Symbol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622800" y="2552700"/>
            <a:ext cx="509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K*</a:t>
            </a:r>
            <a:endParaRPr kumimoji="1" lang="ja-JP" altLang="en-US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664200" y="22479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</a:t>
            </a:r>
            <a:endParaRPr kumimoji="1" lang="ja-JP" altLang="en-US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6565900" y="2921000"/>
            <a:ext cx="35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Symbol"/>
              </a:rPr>
              <a:t>p</a:t>
            </a:r>
            <a:endParaRPr kumimoji="1" lang="ja-JP" altLang="en-US" dirty="0">
              <a:latin typeface="Symbol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260600" y="5130800"/>
            <a:ext cx="404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 smtClean="0"/>
              <a:t>p</a:t>
            </a:r>
            <a:endParaRPr kumimoji="1" lang="ja-JP" altLang="en-US" sz="280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184900" y="5105400"/>
            <a:ext cx="15602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>
                <a:latin typeface="Symbol"/>
              </a:rPr>
              <a:t>L(1405)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381500" y="3810000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kumimoji="1" lang="en-US" altLang="ja-JP" sz="2400" b="1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endParaRPr kumimoji="1" lang="ja-JP" altLang="en-US" sz="2400" b="1" baseline="30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4" name="円/楕円 23"/>
          <p:cNvSpPr/>
          <p:nvPr/>
        </p:nvSpPr>
        <p:spPr bwMode="auto">
          <a:xfrm>
            <a:off x="3975100" y="4521200"/>
            <a:ext cx="469900" cy="4699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0" name="タイトル 1"/>
          <p:cNvSpPr txBox="1">
            <a:spLocks/>
          </p:cNvSpPr>
          <p:nvPr/>
        </p:nvSpPr>
        <p:spPr bwMode="auto">
          <a:xfrm>
            <a:off x="165100" y="406412"/>
            <a:ext cx="8293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ja-JP" sz="3200" b="1" kern="0" dirty="0" smtClean="0">
                <a:solidFill>
                  <a:schemeClr val="tx2"/>
                </a:solidFill>
                <a:latin typeface="Times New Roman"/>
              </a:rPr>
              <a:t>K*(890) </a:t>
            </a:r>
            <a:r>
              <a:rPr lang="el-GR" altLang="ja-JP" sz="3200" b="1" kern="0" dirty="0" smtClean="0">
                <a:solidFill>
                  <a:schemeClr val="tx2"/>
                </a:solidFill>
                <a:latin typeface="Times New Roman"/>
              </a:rPr>
              <a:t>Λ</a:t>
            </a:r>
            <a:r>
              <a:rPr lang="en-US" altLang="ja-JP" sz="3200" b="1" kern="0" dirty="0" smtClean="0">
                <a:solidFill>
                  <a:schemeClr val="tx2"/>
                </a:solidFill>
                <a:latin typeface="Times New Roman"/>
              </a:rPr>
              <a:t>(1405) </a:t>
            </a:r>
            <a:r>
              <a:rPr lang="en-US" altLang="ja-JP" sz="3200" b="1" kern="0" dirty="0" err="1" smtClean="0">
                <a:solidFill>
                  <a:schemeClr val="tx2"/>
                </a:solidFill>
                <a:latin typeface="+mj-lt"/>
              </a:rPr>
              <a:t>photoproduction</a:t>
            </a:r>
            <a:r>
              <a:rPr lang="en-US" altLang="ja-JP" sz="3200" b="1" kern="0" dirty="0" smtClean="0">
                <a:solidFill>
                  <a:schemeClr val="tx2"/>
                </a:solidFill>
                <a:latin typeface="+mj-lt"/>
              </a:rPr>
              <a:t> with linearly polarized photon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図形グループ 24"/>
          <p:cNvGrpSpPr/>
          <p:nvPr/>
        </p:nvGrpSpPr>
        <p:grpSpPr>
          <a:xfrm>
            <a:off x="4737101" y="1394113"/>
            <a:ext cx="4076700" cy="3255119"/>
            <a:chOff x="5080001" y="759113"/>
            <a:chExt cx="4076700" cy="3255119"/>
          </a:xfrm>
        </p:grpSpPr>
        <p:sp>
          <p:nvSpPr>
            <p:cNvPr id="42" name="テキスト ボックス 41"/>
            <p:cNvSpPr txBox="1"/>
            <p:nvPr/>
          </p:nvSpPr>
          <p:spPr>
            <a:xfrm>
              <a:off x="6210300" y="3644900"/>
              <a:ext cx="2933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800" dirty="0" err="1" smtClean="0"/>
                <a:t>T.Hyodo</a:t>
              </a:r>
              <a:r>
                <a:rPr kumimoji="1" lang="en-US" altLang="ja-JP" sz="1800" dirty="0" smtClean="0"/>
                <a:t> et. al, PLB593</a:t>
              </a:r>
              <a:endParaRPr kumimoji="1" lang="ja-JP" altLang="en-US" sz="1800" dirty="0"/>
            </a:p>
          </p:txBody>
        </p:sp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1" y="759113"/>
              <a:ext cx="4076700" cy="2828637"/>
            </a:xfrm>
            <a:prstGeom prst="rect">
              <a:avLst/>
            </a:prstGeom>
          </p:spPr>
        </p:pic>
      </p:grpSp>
      <p:sp>
        <p:nvSpPr>
          <p:cNvPr id="25" name="スライド番号プレースホル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9B5B-55BB-4405-BCB4-8D5F8D306E0B}" type="slidenum">
              <a:rPr lang="ja-JP" altLang="en-US" smtClean="0"/>
              <a:pPr/>
              <a:t>26</a:t>
            </a:fld>
            <a:endParaRPr lang="en-US" altLang="ja-JP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06150" y="6143588"/>
            <a:ext cx="5879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Commissioning of LEPS2 detector will start in 2017.</a:t>
            </a:r>
            <a:r>
              <a:rPr kumimoji="1" lang="ja-JP" altLang="en-US" b="1" dirty="0" smtClean="0"/>
              <a:t> 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403827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" y="1196752"/>
            <a:ext cx="4107976" cy="339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-190182"/>
            <a:ext cx="5791200" cy="1371600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BGO-Egg : constructed @ ELPH, Tohoku U.</a:t>
            </a:r>
            <a:endParaRPr kumimoji="1" lang="ja-JP" altLang="en-US" sz="3600" dirty="0"/>
          </a:p>
        </p:txBody>
      </p:sp>
      <p:sp>
        <p:nvSpPr>
          <p:cNvPr id="3" name="正方形/長方形 2"/>
          <p:cNvSpPr/>
          <p:nvPr/>
        </p:nvSpPr>
        <p:spPr>
          <a:xfrm>
            <a:off x="1159532" y="4869160"/>
            <a:ext cx="6766589" cy="169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dirty="0" smtClean="0">
                <a:solidFill>
                  <a:schemeClr val="accent1"/>
                </a:solidFill>
                <a:latin typeface="Comic Sans MS" pitchFamily="66" charset="0"/>
                <a:ea typeface="Osaka" charset="-128"/>
              </a:rPr>
              <a:t>Large acceptance  photon detector  (BGO-Egg)</a:t>
            </a:r>
            <a:endParaRPr lang="en-US" altLang="ja-JP" dirty="0">
              <a:solidFill>
                <a:schemeClr val="accent1"/>
              </a:solidFill>
              <a:latin typeface="Comic Sans MS" pitchFamily="66" charset="0"/>
              <a:ea typeface="Osaka" charset="-128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ja-JP" dirty="0">
                <a:solidFill>
                  <a:srgbClr val="339933"/>
                </a:solidFill>
                <a:ea typeface="Osaka" charset="-128"/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  <a:ea typeface="Osaka" charset="-128"/>
              </a:rPr>
              <a:t>1320 BGO crystals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ja-JP" dirty="0">
                <a:ea typeface="Osaka" charset="-128"/>
              </a:rPr>
              <a:t> </a:t>
            </a:r>
            <a:r>
              <a:rPr lang="en-US" altLang="ja-JP" dirty="0" smtClean="0">
                <a:ea typeface="Osaka" charset="-128"/>
              </a:rPr>
              <a:t>Covering </a:t>
            </a:r>
            <a:r>
              <a:rPr lang="en-US" altLang="ja-JP" dirty="0" smtClean="0">
                <a:solidFill>
                  <a:srgbClr val="FF0000"/>
                </a:solidFill>
                <a:ea typeface="ＭＳ Ｐゴシック" pitchFamily="50" charset="-128"/>
              </a:rPr>
              <a:t>24</a:t>
            </a:r>
            <a:r>
              <a:rPr lang="en-US" altLang="ja-JP" baseline="30000" dirty="0" smtClean="0">
                <a:solidFill>
                  <a:srgbClr val="FF0000"/>
                </a:solidFill>
                <a:ea typeface="ＭＳ Ｐゴシック" pitchFamily="50" charset="-128"/>
              </a:rPr>
              <a:t>o </a:t>
            </a:r>
            <a:r>
              <a:rPr lang="en-US" altLang="ja-JP" dirty="0" smtClean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~</a:t>
            </a:r>
            <a:r>
              <a:rPr lang="en-US" altLang="ja-JP" dirty="0" smtClean="0">
                <a:solidFill>
                  <a:srgbClr val="FF0000"/>
                </a:solidFill>
                <a:ea typeface="ＭＳ Ｐゴシック" pitchFamily="50" charset="-128"/>
              </a:rPr>
              <a:t>144</a:t>
            </a:r>
            <a:r>
              <a:rPr lang="en-US" altLang="ja-JP" baseline="30000" dirty="0" smtClean="0">
                <a:solidFill>
                  <a:srgbClr val="FF0000"/>
                </a:solidFill>
                <a:ea typeface="ＭＳ Ｐゴシック" pitchFamily="50" charset="-128"/>
              </a:rPr>
              <a:t>o </a:t>
            </a:r>
            <a:r>
              <a:rPr lang="en-US" altLang="ja-JP" dirty="0" smtClean="0">
                <a:solidFill>
                  <a:srgbClr val="FF0000"/>
                </a:solidFill>
                <a:ea typeface="ＭＳ Ｐゴシック" pitchFamily="50" charset="-128"/>
              </a:rPr>
              <a:t> polar angle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ja-JP" dirty="0">
                <a:solidFill>
                  <a:schemeClr val="accent4"/>
                </a:solidFill>
                <a:ea typeface="ＭＳ Ｐゴシック" pitchFamily="50" charset="-128"/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  <a:ea typeface="Osaka" charset="-128"/>
              </a:rPr>
              <a:t>1.3% energy resolution  </a:t>
            </a:r>
            <a:r>
              <a:rPr lang="en-US" altLang="ja-JP" dirty="0">
                <a:solidFill>
                  <a:srgbClr val="0000FF"/>
                </a:solidFill>
                <a:ea typeface="Osaka" charset="-128"/>
              </a:rPr>
              <a:t>for 1 </a:t>
            </a:r>
            <a:r>
              <a:rPr lang="en-US" altLang="ja-JP" dirty="0" err="1" smtClean="0">
                <a:solidFill>
                  <a:srgbClr val="0000FF"/>
                </a:solidFill>
                <a:ea typeface="Osaka" charset="-128"/>
              </a:rPr>
              <a:t>GeV</a:t>
            </a:r>
            <a:endParaRPr lang="en-US" altLang="ja-JP" dirty="0">
              <a:solidFill>
                <a:srgbClr val="0000FF"/>
              </a:solidFill>
              <a:ea typeface="Osaka" charset="-128"/>
            </a:endParaRPr>
          </a:p>
          <a:p>
            <a:pPr>
              <a:spcBef>
                <a:spcPct val="20000"/>
              </a:spcBef>
            </a:pPr>
            <a:endParaRPr lang="ja-JP" altLang="en-US" dirty="0">
              <a:solidFill>
                <a:srgbClr val="0000FF"/>
              </a:solidFill>
            </a:endParaRPr>
          </a:p>
        </p:txBody>
      </p:sp>
      <p:pic>
        <p:nvPicPr>
          <p:cNvPr id="4" name="図 3" descr="IMG_263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01" y="1397001"/>
            <a:ext cx="4120411" cy="3089841"/>
          </a:xfrm>
          <a:prstGeom prst="rect">
            <a:avLst/>
          </a:prstGeom>
        </p:spPr>
      </p:pic>
      <p:sp>
        <p:nvSpPr>
          <p:cNvPr id="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27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431144" y="229764"/>
            <a:ext cx="4114800" cy="636437"/>
          </a:xfrm>
        </p:spPr>
        <p:txBody>
          <a:bodyPr>
            <a:normAutofit fontScale="90000"/>
          </a:bodyPr>
          <a:lstStyle/>
          <a:p>
            <a:r>
              <a:rPr kumimoji="1" lang="en-US" altLang="ja-JP" sz="32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Setup</a:t>
            </a:r>
            <a:endParaRPr kumimoji="1" lang="ja-JP" altLang="en-US" sz="3200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スライド番号プレースホルダー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28</a:t>
            </a:fld>
            <a:endParaRPr kumimoji="1"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674578" y="1946897"/>
            <a:ext cx="7876268" cy="4527831"/>
            <a:chOff x="396815" y="1372386"/>
            <a:chExt cx="8456892" cy="4838006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149" y="2697580"/>
              <a:ext cx="2304673" cy="1800000"/>
            </a:xfrm>
            <a:prstGeom prst="rect">
              <a:avLst/>
            </a:prstGeom>
          </p:spPr>
        </p:pic>
        <p:cxnSp>
          <p:nvCxnSpPr>
            <p:cNvPr id="8" name="直線コネクタ 7"/>
            <p:cNvCxnSpPr/>
            <p:nvPr/>
          </p:nvCxnSpPr>
          <p:spPr>
            <a:xfrm>
              <a:off x="2726042" y="3631720"/>
              <a:ext cx="54789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806686" y="3389665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rgbClr val="FF0000"/>
                  </a:solidFill>
                  <a:sym typeface="Symbol"/>
                </a:rPr>
                <a:t>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253820" y="1887716"/>
              <a:ext cx="97334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BGOegg</a:t>
              </a:r>
              <a:endParaRPr kumimoji="1" lang="ja-JP" alt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96815" y="5758014"/>
              <a:ext cx="29297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Inner Plastic Scintillator (IPS)</a:t>
              </a:r>
              <a:endParaRPr kumimoji="1" lang="ja-JP" alt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760107" y="5533873"/>
              <a:ext cx="20056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Drift Chamber (DC)</a:t>
              </a:r>
              <a:endParaRPr kumimoji="1" lang="ja-JP" alt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234481" y="5564061"/>
              <a:ext cx="16192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Resistive Plate </a:t>
              </a:r>
            </a:p>
            <a:p>
              <a:pPr algn="ctr"/>
              <a:r>
                <a:rPr lang="en-US" altLang="ja-JP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Chamber (RPC)</a:t>
              </a:r>
              <a:endParaRPr kumimoji="1" lang="ja-JP" alt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212699" y="5235926"/>
              <a:ext cx="31724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Cylindrical Drift Chamber (CDC)</a:t>
              </a:r>
              <a:endParaRPr kumimoji="1" lang="ja-JP" alt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518483" y="1372386"/>
              <a:ext cx="79900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Target</a:t>
              </a:r>
              <a:endParaRPr kumimoji="1" lang="ja-JP" alt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1808145" y="1716656"/>
              <a:ext cx="49157" cy="94580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正方形/長方形 16"/>
            <p:cNvSpPr/>
            <p:nvPr/>
          </p:nvSpPr>
          <p:spPr>
            <a:xfrm>
              <a:off x="7096138" y="2268746"/>
              <a:ext cx="198408" cy="146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7041504" y="4862422"/>
              <a:ext cx="198408" cy="146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6937987" y="4807819"/>
              <a:ext cx="35618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6.8</a:t>
              </a:r>
              <a:r>
                <a:rPr kumimoji="1" lang="en-US" altLang="ja-JP" sz="8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</a:t>
              </a:r>
              <a:endParaRPr kumimoji="1" lang="ja-JP" altLang="en-US" sz="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559224" y="3778942"/>
              <a:ext cx="449162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850" b="1" i="1" dirty="0">
                  <a:solidFill>
                    <a:srgbClr val="00B050"/>
                  </a:solidFill>
                </a:rPr>
                <a:t>z</a:t>
              </a:r>
              <a:r>
                <a:rPr kumimoji="1" lang="en-US" altLang="ja-JP" sz="850" b="1" i="1" dirty="0" smtClean="0">
                  <a:solidFill>
                    <a:srgbClr val="00B050"/>
                  </a:solidFill>
                </a:rPr>
                <a:t>=0 m</a:t>
              </a: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2581507" y="2234517"/>
              <a:ext cx="106070" cy="815645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2191865" y="3514813"/>
              <a:ext cx="323137" cy="17614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>
              <a:off x="829535" y="3787769"/>
              <a:ext cx="1584471" cy="798861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正方形/長方形 23"/>
            <p:cNvSpPr/>
            <p:nvPr/>
          </p:nvSpPr>
          <p:spPr>
            <a:xfrm>
              <a:off x="3781717" y="3104141"/>
              <a:ext cx="55425" cy="1044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コネクタ 24"/>
            <p:cNvCxnSpPr/>
            <p:nvPr/>
          </p:nvCxnSpPr>
          <p:spPr>
            <a:xfrm flipH="1" flipV="1">
              <a:off x="3812774" y="3773803"/>
              <a:ext cx="1463450" cy="1815821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/>
            <p:cNvCxnSpPr/>
            <p:nvPr/>
          </p:nvCxnSpPr>
          <p:spPr>
            <a:xfrm flipH="1">
              <a:off x="3898598" y="3102785"/>
              <a:ext cx="3594" cy="1044000"/>
            </a:xfrm>
            <a:prstGeom prst="straightConnector1">
              <a:avLst/>
            </a:prstGeom>
            <a:ln w="6350">
              <a:solidFill>
                <a:srgbClr val="00B0F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/>
            <p:cNvSpPr txBox="1"/>
            <p:nvPr/>
          </p:nvSpPr>
          <p:spPr>
            <a:xfrm>
              <a:off x="3851817" y="3624282"/>
              <a:ext cx="489236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850" b="1" dirty="0" smtClean="0">
                  <a:solidFill>
                    <a:srgbClr val="00B0F0"/>
                  </a:solidFill>
                </a:rPr>
                <a:t>1.28</a:t>
              </a:r>
              <a:r>
                <a:rPr kumimoji="1" lang="en-US" altLang="ja-JP" sz="850" b="1" dirty="0" smtClean="0">
                  <a:solidFill>
                    <a:srgbClr val="00B0F0"/>
                  </a:solidFill>
                </a:rPr>
                <a:t> m</a:t>
              </a: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8013917" y="2283758"/>
              <a:ext cx="45719" cy="2700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4895468" y="2397999"/>
              <a:ext cx="852074" cy="48315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4895468" y="4398249"/>
              <a:ext cx="852074" cy="48315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905820" y="4541952"/>
              <a:ext cx="853119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850" dirty="0" smtClean="0">
                  <a:solidFill>
                    <a:schemeClr val="bg2">
                      <a:lumMod val="50000"/>
                    </a:schemeClr>
                  </a:solidFill>
                  <a:sym typeface="Symbol"/>
                </a:rPr>
                <a:t>E949 -counter</a:t>
              </a:r>
              <a:endParaRPr kumimoji="1" lang="ja-JP" altLang="en-US" sz="85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4911715" y="2539689"/>
              <a:ext cx="853119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850" dirty="0" smtClean="0">
                  <a:solidFill>
                    <a:schemeClr val="bg2">
                      <a:lumMod val="50000"/>
                    </a:schemeClr>
                  </a:solidFill>
                  <a:sym typeface="Symbol"/>
                </a:rPr>
                <a:t>E949 -counter</a:t>
              </a:r>
              <a:endParaRPr kumimoji="1" lang="ja-JP" altLang="en-US" sz="85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4890293" y="2393471"/>
              <a:ext cx="861059" cy="2491740"/>
            </a:xfrm>
            <a:prstGeom prst="rect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4" name="直線コネクタ 33"/>
            <p:cNvCxnSpPr/>
            <p:nvPr/>
          </p:nvCxnSpPr>
          <p:spPr>
            <a:xfrm>
              <a:off x="2738750" y="3627582"/>
              <a:ext cx="1737883" cy="84344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V="1">
              <a:off x="2734613" y="2760029"/>
              <a:ext cx="1725191" cy="86755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V="1">
              <a:off x="2730475" y="2226001"/>
              <a:ext cx="5549081" cy="1397445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テキスト ボックス 36"/>
            <p:cNvSpPr txBox="1"/>
            <p:nvPr/>
          </p:nvSpPr>
          <p:spPr>
            <a:xfrm>
              <a:off x="6962532" y="2872372"/>
              <a:ext cx="1000595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850" b="1" dirty="0" smtClean="0">
                  <a:solidFill>
                    <a:srgbClr val="00B0F0"/>
                  </a:solidFill>
                </a:rPr>
                <a:t>2 m (Vertical)</a:t>
              </a:r>
            </a:p>
            <a:p>
              <a:pPr algn="ctr"/>
              <a:r>
                <a:rPr kumimoji="1" lang="en-US" altLang="ja-JP" sz="850" b="1" dirty="0" smtClean="0">
                  <a:solidFill>
                    <a:srgbClr val="00B0F0"/>
                  </a:solidFill>
                </a:rPr>
                <a:t>x</a:t>
              </a:r>
            </a:p>
            <a:p>
              <a:pPr algn="ctr"/>
              <a:r>
                <a:rPr lang="en-US" altLang="ja-JP" sz="850" b="1" dirty="0" smtClean="0">
                  <a:solidFill>
                    <a:srgbClr val="00B0F0"/>
                  </a:solidFill>
                </a:rPr>
                <a:t>3.2 m (Horizontal)</a:t>
              </a:r>
              <a:endParaRPr kumimoji="1" lang="en-US" altLang="ja-JP" sz="850" b="1" dirty="0" smtClean="0">
                <a:solidFill>
                  <a:srgbClr val="00B0F0"/>
                </a:solidFill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6878681" y="2260337"/>
              <a:ext cx="365806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85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6.8</a:t>
              </a:r>
              <a:r>
                <a:rPr kumimoji="1" lang="en-US" altLang="ja-JP" sz="85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</a:t>
              </a:r>
              <a:endParaRPr kumimoji="1" lang="ja-JP" altLang="en-US" sz="8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7750999" y="5264324"/>
              <a:ext cx="587019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850" b="1" i="1" dirty="0" smtClean="0">
                  <a:solidFill>
                    <a:srgbClr val="00B050"/>
                  </a:solidFill>
                </a:rPr>
                <a:t>z=12.5</a:t>
              </a:r>
              <a:r>
                <a:rPr kumimoji="1" lang="en-US" altLang="ja-JP" sz="850" b="1" i="1" dirty="0" smtClean="0">
                  <a:solidFill>
                    <a:srgbClr val="00B050"/>
                  </a:solidFill>
                </a:rPr>
                <a:t> m</a:t>
              </a:r>
              <a:endParaRPr lang="en-US" altLang="ja-JP" sz="850" b="1" i="1" dirty="0" smtClean="0">
                <a:solidFill>
                  <a:srgbClr val="00B050"/>
                </a:solidFill>
              </a:endParaRPr>
            </a:p>
          </p:txBody>
        </p:sp>
        <p:cxnSp>
          <p:nvCxnSpPr>
            <p:cNvPr id="40" name="直線コネクタ 39"/>
            <p:cNvCxnSpPr/>
            <p:nvPr/>
          </p:nvCxnSpPr>
          <p:spPr>
            <a:xfrm>
              <a:off x="8026968" y="5048747"/>
              <a:ext cx="1665" cy="221614"/>
            </a:xfrm>
            <a:prstGeom prst="line">
              <a:avLst/>
            </a:prstGeom>
            <a:ln w="6350">
              <a:solidFill>
                <a:srgbClr val="00B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/>
            <p:nvPr/>
          </p:nvCxnSpPr>
          <p:spPr>
            <a:xfrm>
              <a:off x="7933327" y="2283733"/>
              <a:ext cx="4637" cy="2700000"/>
            </a:xfrm>
            <a:prstGeom prst="straightConnector1">
              <a:avLst/>
            </a:prstGeom>
            <a:ln w="6350">
              <a:solidFill>
                <a:srgbClr val="00B0F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>
              <a:off x="2730475" y="3627582"/>
              <a:ext cx="5549081" cy="141668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正方形/長方形 42"/>
            <p:cNvSpPr/>
            <p:nvPr/>
          </p:nvSpPr>
          <p:spPr>
            <a:xfrm>
              <a:off x="2672691" y="3584488"/>
              <a:ext cx="122479" cy="8646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4" name="直線コネクタ 43"/>
            <p:cNvCxnSpPr/>
            <p:nvPr/>
          </p:nvCxnSpPr>
          <p:spPr>
            <a:xfrm>
              <a:off x="1857302" y="2655141"/>
              <a:ext cx="874167" cy="969264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/>
            <p:cNvCxnSpPr/>
            <p:nvPr/>
          </p:nvCxnSpPr>
          <p:spPr>
            <a:xfrm>
              <a:off x="1075452" y="3619307"/>
              <a:ext cx="1219187" cy="2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テキスト ボックス 45"/>
            <p:cNvSpPr txBox="1"/>
            <p:nvPr/>
          </p:nvSpPr>
          <p:spPr>
            <a:xfrm>
              <a:off x="4416019" y="4418215"/>
              <a:ext cx="336952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85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21</a:t>
              </a:r>
              <a:r>
                <a:rPr kumimoji="1" lang="en-US" altLang="ja-JP" sz="85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</a:t>
              </a:r>
              <a:endParaRPr kumimoji="1" lang="ja-JP" altLang="en-US" sz="8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4412207" y="2599176"/>
              <a:ext cx="336952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85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21</a:t>
              </a:r>
              <a:r>
                <a:rPr kumimoji="1" lang="en-US" altLang="ja-JP" sz="85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</a:t>
              </a:r>
              <a:endParaRPr kumimoji="1" lang="ja-JP" altLang="en-US" sz="8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4951962" y="4877700"/>
              <a:ext cx="771365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850" b="1" dirty="0" smtClean="0"/>
                <a:t>E949 Magnet</a:t>
              </a: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3544892" y="4519913"/>
              <a:ext cx="532517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850" b="1" i="1" dirty="0" smtClean="0">
                  <a:solidFill>
                    <a:srgbClr val="00B050"/>
                  </a:solidFill>
                </a:rPr>
                <a:t>z=1.6 m</a:t>
              </a:r>
            </a:p>
          </p:txBody>
        </p:sp>
        <p:cxnSp>
          <p:nvCxnSpPr>
            <p:cNvPr id="50" name="直線コネクタ 49"/>
            <p:cNvCxnSpPr/>
            <p:nvPr/>
          </p:nvCxnSpPr>
          <p:spPr>
            <a:xfrm>
              <a:off x="3801053" y="4178346"/>
              <a:ext cx="1361" cy="364691"/>
            </a:xfrm>
            <a:prstGeom prst="line">
              <a:avLst/>
            </a:prstGeom>
            <a:ln w="6350">
              <a:solidFill>
                <a:srgbClr val="00B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H="1">
              <a:off x="830301" y="4585933"/>
              <a:ext cx="676" cy="1252558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>
              <a:off x="1422460" y="3533840"/>
              <a:ext cx="0" cy="18803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テキスト ボックス 52"/>
            <p:cNvSpPr txBox="1"/>
            <p:nvPr/>
          </p:nvSpPr>
          <p:spPr>
            <a:xfrm>
              <a:off x="396815" y="2206275"/>
              <a:ext cx="135492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Upstream</a:t>
              </a:r>
            </a:p>
            <a:p>
              <a:r>
                <a:rPr kumimoji="1" lang="en-US" altLang="ja-JP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Charge Veto</a:t>
              </a:r>
            </a:p>
            <a:p>
              <a:r>
                <a:rPr lang="en-US" altLang="ja-JP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Counter</a:t>
              </a:r>
              <a:endParaRPr kumimoji="1" lang="ja-JP" alt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4" name="直線コネクタ 53"/>
            <p:cNvCxnSpPr/>
            <p:nvPr/>
          </p:nvCxnSpPr>
          <p:spPr>
            <a:xfrm>
              <a:off x="1242204" y="3079630"/>
              <a:ext cx="180902" cy="477098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>
              <a:off x="2744174" y="3635695"/>
              <a:ext cx="1665" cy="216000"/>
            </a:xfrm>
            <a:prstGeom prst="line">
              <a:avLst/>
            </a:prstGeom>
            <a:ln w="6350">
              <a:solidFill>
                <a:srgbClr val="00B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テキスト ボックス 1"/>
          <p:cNvSpPr txBox="1"/>
          <p:nvPr/>
        </p:nvSpPr>
        <p:spPr>
          <a:xfrm>
            <a:off x="1379269" y="925081"/>
            <a:ext cx="6901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B050"/>
                </a:solidFill>
              </a:rPr>
              <a:t>Tagged Photon Energy     : </a:t>
            </a:r>
            <a:r>
              <a:rPr lang="en-US" altLang="ja-JP" b="1" dirty="0" smtClean="0">
                <a:solidFill>
                  <a:srgbClr val="000000"/>
                </a:solidFill>
              </a:rPr>
              <a:t>1.3 – 2.4 GeV </a:t>
            </a:r>
            <a:r>
              <a:rPr lang="en-US" altLang="ja-JP" dirty="0" smtClean="0"/>
              <a:t>(355 nm UV laser)</a:t>
            </a:r>
          </a:p>
          <a:p>
            <a:r>
              <a:rPr kumimoji="1" lang="en-US" altLang="ja-JP" b="1" dirty="0" smtClean="0">
                <a:solidFill>
                  <a:srgbClr val="00B050"/>
                </a:solidFill>
              </a:rPr>
              <a:t>Tagged Photon Intensity : </a:t>
            </a:r>
            <a:r>
              <a:rPr kumimoji="1" lang="en-US" altLang="ja-JP" b="1" dirty="0" smtClean="0">
                <a:solidFill>
                  <a:srgbClr val="000000"/>
                </a:solidFill>
              </a:rPr>
              <a:t>1.4 – 1.8 </a:t>
            </a:r>
            <a:r>
              <a:rPr kumimoji="1" lang="en-US" altLang="ja-JP" b="1" dirty="0" err="1" smtClean="0">
                <a:solidFill>
                  <a:srgbClr val="000000"/>
                </a:solidFill>
              </a:rPr>
              <a:t>Mcps</a:t>
            </a:r>
            <a:r>
              <a:rPr kumimoji="1" lang="en-US" altLang="ja-JP" b="1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dirty="0" smtClean="0"/>
              <a:t>(3 or 4 laser injection)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6150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3" y="1400556"/>
            <a:ext cx="4078959" cy="218601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-38950"/>
            <a:ext cx="9094950" cy="594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Combination of </a:t>
            </a:r>
            <a:r>
              <a:rPr lang="en-US" sz="3200" dirty="0" err="1" smtClean="0"/>
              <a:t>BGOegg</a:t>
            </a:r>
            <a:r>
              <a:rPr lang="en-US" sz="3200" dirty="0" smtClean="0"/>
              <a:t> and RPC(TOF)</a:t>
            </a:r>
            <a:endParaRPr lang="en-CA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292068" y="1253447"/>
            <a:ext cx="4051332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/>
              <a:t>Proton missing mass for </a:t>
            </a:r>
            <a:r>
              <a:rPr lang="en-CA" sz="1600" b="1" dirty="0" smtClean="0"/>
              <a:t>2 gammas</a:t>
            </a:r>
            <a:endParaRPr lang="en-CA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676401" y="542935"/>
            <a:ext cx="6413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Momentum conservation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nvariant mass and proton missing </a:t>
            </a:r>
            <a:r>
              <a:rPr lang="en-US" dirty="0" smtClean="0">
                <a:solidFill>
                  <a:srgbClr val="FF0000"/>
                </a:solidFill>
              </a:rPr>
              <a:t>mass</a:t>
            </a:r>
            <a:r>
              <a:rPr lang="en-US" dirty="0" smtClean="0">
                <a:solidFill>
                  <a:srgbClr val="FF0000"/>
                </a:solidFill>
              </a:rPr>
              <a:t> consistency</a:t>
            </a:r>
            <a:endParaRPr lang="en-CA" dirty="0">
              <a:solidFill>
                <a:srgbClr val="FF00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01959" y="3690213"/>
            <a:ext cx="3981567" cy="2188023"/>
            <a:chOff x="147914" y="3802032"/>
            <a:chExt cx="3981567" cy="263399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14" y="3947501"/>
              <a:ext cx="3981567" cy="248852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109" y="4510997"/>
              <a:ext cx="2001672" cy="135643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97184" y="3802032"/>
              <a:ext cx="3473239" cy="44461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Invariant mass of 2 gammas</a:t>
              </a:r>
              <a:endParaRPr lang="en-CA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870816" y="3737284"/>
            <a:ext cx="4085458" cy="2289854"/>
            <a:chOff x="4921468" y="3745113"/>
            <a:chExt cx="4085458" cy="295462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68" y="3948784"/>
              <a:ext cx="4085458" cy="275095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175265" y="3745113"/>
              <a:ext cx="3602241" cy="4765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Invariant mass of 6 gammas</a:t>
              </a:r>
              <a:endParaRPr lang="en-CA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840522" y="1230844"/>
            <a:ext cx="4094066" cy="2319702"/>
            <a:chOff x="4840522" y="1019864"/>
            <a:chExt cx="4094066" cy="26540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0522" y="1197780"/>
              <a:ext cx="4094066" cy="247609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955212" y="1019864"/>
              <a:ext cx="3915738" cy="38734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CA" sz="1600" b="1" dirty="0" smtClean="0"/>
                <a:t>Proton missing mass for 6 gammas</a:t>
              </a:r>
              <a:endParaRPr lang="en-CA" sz="1600" b="1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00161" y="6216180"/>
            <a:ext cx="7886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By using both </a:t>
            </a:r>
            <a:r>
              <a:rPr lang="en-US" dirty="0" err="1" smtClean="0"/>
              <a:t>BGOegg</a:t>
            </a:r>
            <a:r>
              <a:rPr lang="en-US" dirty="0" smtClean="0"/>
              <a:t> and RPC, background events are cleaned up.</a:t>
            </a:r>
            <a:endParaRPr lang="en-CA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911054" y="5308759"/>
            <a:ext cx="178949" cy="40049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3119718" y="5315592"/>
            <a:ext cx="605505" cy="37566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9" name="TextBox 37"/>
          <p:cNvSpPr txBox="1"/>
          <p:nvPr/>
        </p:nvSpPr>
        <p:spPr>
          <a:xfrm>
            <a:off x="3112830" y="3364216"/>
            <a:ext cx="112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MeV</a:t>
            </a:r>
            <a:endParaRPr lang="en-CA" dirty="0"/>
          </a:p>
        </p:txBody>
      </p:sp>
      <p:sp>
        <p:nvSpPr>
          <p:cNvPr id="50" name="TextBox 38"/>
          <p:cNvSpPr txBox="1"/>
          <p:nvPr/>
        </p:nvSpPr>
        <p:spPr>
          <a:xfrm>
            <a:off x="7967568" y="3321781"/>
            <a:ext cx="112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MeV</a:t>
            </a:r>
            <a:endParaRPr lang="en-CA" dirty="0"/>
          </a:p>
        </p:txBody>
      </p:sp>
      <p:sp>
        <p:nvSpPr>
          <p:cNvPr id="51" name="TextBox 37"/>
          <p:cNvSpPr txBox="1"/>
          <p:nvPr/>
        </p:nvSpPr>
        <p:spPr>
          <a:xfrm>
            <a:off x="3189030" y="5768666"/>
            <a:ext cx="112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MeV</a:t>
            </a:r>
            <a:endParaRPr lang="en-CA" dirty="0"/>
          </a:p>
        </p:txBody>
      </p:sp>
      <p:sp>
        <p:nvSpPr>
          <p:cNvPr id="52" name="TextBox 38"/>
          <p:cNvSpPr txBox="1"/>
          <p:nvPr/>
        </p:nvSpPr>
        <p:spPr>
          <a:xfrm>
            <a:off x="8062818" y="5830031"/>
            <a:ext cx="112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MeV</a:t>
            </a:r>
            <a:endParaRPr lang="en-CA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64485" y="236383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baseline="30000" dirty="0" smtClean="0">
                <a:latin typeface="Symbol" charset="2"/>
                <a:cs typeface="Symbol" charset="2"/>
              </a:rPr>
              <a:t>0</a:t>
            </a:r>
            <a:endParaRPr kumimoji="1" lang="ja-JP" altLang="en-US" baseline="30000" dirty="0">
              <a:latin typeface="Symbol" charset="2"/>
              <a:cs typeface="Symbol" charset="2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7821" y="430316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baseline="30000" dirty="0" smtClean="0">
                <a:latin typeface="Symbol" charset="2"/>
                <a:cs typeface="Symbol" charset="2"/>
              </a:rPr>
              <a:t>0</a:t>
            </a:r>
            <a:endParaRPr kumimoji="1" lang="ja-JP" altLang="en-US" baseline="30000" dirty="0">
              <a:latin typeface="Symbol" charset="2"/>
              <a:cs typeface="Symbol" charset="2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630599" y="1591234"/>
            <a:ext cx="323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h</a:t>
            </a:r>
            <a:endParaRPr lang="ja-JP" altLang="en-US" baseline="30000" dirty="0">
              <a:latin typeface="Symbol" charset="2"/>
              <a:cs typeface="Symbol" charset="2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417937" y="2541106"/>
            <a:ext cx="439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Symbol" charset="2"/>
                <a:cs typeface="Symbol" charset="2"/>
              </a:rPr>
              <a:t>h’</a:t>
            </a:r>
            <a:endParaRPr lang="ja-JP" altLang="en-US" baseline="30000" dirty="0">
              <a:latin typeface="Symbol" charset="2"/>
              <a:cs typeface="Symbol" charset="2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6985371" y="1585906"/>
            <a:ext cx="439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Symbol" charset="2"/>
                <a:cs typeface="Symbol" charset="2"/>
              </a:rPr>
              <a:t>h’</a:t>
            </a:r>
            <a:endParaRPr lang="ja-JP" altLang="en-US" baseline="30000" dirty="0">
              <a:latin typeface="Symbol" charset="2"/>
              <a:cs typeface="Symbol" charset="2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7019643" y="4056882"/>
            <a:ext cx="439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Symbol" charset="2"/>
                <a:cs typeface="Symbol" charset="2"/>
              </a:rPr>
              <a:t>h’</a:t>
            </a:r>
            <a:endParaRPr lang="ja-JP" altLang="en-US" baseline="30000" dirty="0">
              <a:latin typeface="Symbol" charset="2"/>
              <a:cs typeface="Symbol" charset="2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1782999" y="4003138"/>
            <a:ext cx="323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h</a:t>
            </a:r>
            <a:endParaRPr lang="ja-JP" altLang="en-US" baseline="30000" dirty="0">
              <a:latin typeface="Symbol" charset="2"/>
              <a:cs typeface="Symbol" charset="2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023995" y="2545826"/>
            <a:ext cx="343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w</a:t>
            </a:r>
            <a:endParaRPr lang="ja-JP" altLang="en-US" baseline="30000" dirty="0">
              <a:latin typeface="Symbol" charset="2"/>
              <a:cs typeface="Symbol" charset="2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3042849" y="4317986"/>
            <a:ext cx="439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Symbol" charset="2"/>
                <a:cs typeface="Symbol" charset="2"/>
              </a:rPr>
              <a:t>h’</a:t>
            </a:r>
            <a:endParaRPr lang="ja-JP" altLang="en-US" baseline="30000" dirty="0">
              <a:latin typeface="Symbol" charset="2"/>
              <a:cs typeface="Symbol" charset="2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2516013" y="4322706"/>
            <a:ext cx="343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w</a:t>
            </a:r>
            <a:endParaRPr lang="ja-JP" altLang="en-US" baseline="30000" dirty="0">
              <a:latin typeface="Symbol" charset="2"/>
              <a:cs typeface="Symbol" charset="2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576277" y="2092681"/>
            <a:ext cx="1130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cs typeface="Symbol" charset="2"/>
              </a:rPr>
              <a:t>require </a:t>
            </a:r>
          </a:p>
          <a:p>
            <a:r>
              <a:rPr kumimoji="1" lang="en-US" altLang="ja-JP" dirty="0" smtClean="0">
                <a:latin typeface="Symbol" charset="2"/>
                <a:cs typeface="Symbol" charset="2"/>
              </a:rPr>
              <a:t>2p</a:t>
            </a:r>
            <a:r>
              <a:rPr kumimoji="1" lang="en-US" altLang="ja-JP" baseline="30000" dirty="0" smtClean="0">
                <a:latin typeface="Symbol" charset="2"/>
                <a:cs typeface="Symbol" charset="2"/>
              </a:rPr>
              <a:t>0 </a:t>
            </a:r>
            <a:r>
              <a:rPr kumimoji="1" lang="en-US" altLang="ja-JP" dirty="0" smtClean="0">
                <a:cs typeface="Symbol" charset="2"/>
              </a:rPr>
              <a:t>and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h</a:t>
            </a:r>
            <a:endParaRPr kumimoji="1" lang="ja-JP" altLang="en-US" baseline="30000" dirty="0">
              <a:latin typeface="Symbol" charset="2"/>
              <a:cs typeface="Symbol" charset="2"/>
            </a:endParaRPr>
          </a:p>
        </p:txBody>
      </p:sp>
      <p:sp>
        <p:nvSpPr>
          <p:cNvPr id="37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29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0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ja-JP" sz="2400" u="sng" smtClean="0">
                <a:solidFill>
                  <a:srgbClr val="0070C0"/>
                </a:solidFill>
                <a:ea typeface="ＭＳ Ｐゴシック" pitchFamily="50" charset="-128"/>
              </a:rPr>
              <a:t>L</a:t>
            </a:r>
            <a:r>
              <a:rPr lang="en-US" altLang="ja-JP" sz="2400" smtClean="0">
                <a:ea typeface="ＭＳ Ｐゴシック" pitchFamily="50" charset="-128"/>
              </a:rPr>
              <a:t>aser </a:t>
            </a:r>
            <a:r>
              <a:rPr lang="en-US" altLang="ja-JP" sz="2400" u="sng" smtClean="0">
                <a:solidFill>
                  <a:srgbClr val="0070C0"/>
                </a:solidFill>
                <a:ea typeface="ＭＳ Ｐゴシック" pitchFamily="50" charset="-128"/>
              </a:rPr>
              <a:t>E</a:t>
            </a:r>
            <a:r>
              <a:rPr lang="en-US" altLang="ja-JP" sz="2400" smtClean="0">
                <a:ea typeface="ＭＳ Ｐゴシック" pitchFamily="50" charset="-128"/>
              </a:rPr>
              <a:t>lectron </a:t>
            </a:r>
            <a:r>
              <a:rPr lang="en-US" altLang="ja-JP" sz="2400" u="sng" smtClean="0">
                <a:solidFill>
                  <a:srgbClr val="0070C0"/>
                </a:solidFill>
                <a:ea typeface="ＭＳ Ｐゴシック" pitchFamily="50" charset="-128"/>
              </a:rPr>
              <a:t>P</a:t>
            </a:r>
            <a:r>
              <a:rPr lang="en-US" altLang="ja-JP" sz="2400" smtClean="0">
                <a:ea typeface="ＭＳ Ｐゴシック" pitchFamily="50" charset="-128"/>
              </a:rPr>
              <a:t>hoton beamline at </a:t>
            </a:r>
            <a:r>
              <a:rPr lang="en-US" altLang="ja-JP" sz="2400" u="sng" smtClean="0">
                <a:solidFill>
                  <a:srgbClr val="0033CC"/>
                </a:solidFill>
                <a:ea typeface="ＭＳ Ｐゴシック" pitchFamily="50" charset="-128"/>
              </a:rPr>
              <a:t>S</a:t>
            </a:r>
            <a:r>
              <a:rPr lang="en-US" altLang="ja-JP" sz="2400" smtClean="0">
                <a:ea typeface="ＭＳ Ｐゴシック" pitchFamily="50" charset="-128"/>
              </a:rPr>
              <a:t>Pring-8</a:t>
            </a: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1800" y="1268413"/>
            <a:ext cx="8505825" cy="4797425"/>
          </a:xfrm>
        </p:spPr>
      </p:pic>
      <p:sp>
        <p:nvSpPr>
          <p:cNvPr id="9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sp>
        <p:nvSpPr>
          <p:cNvPr id="22532" name="テキスト ボックス 4"/>
          <p:cNvSpPr txBox="1">
            <a:spLocks noChangeArrowheads="1"/>
          </p:cNvSpPr>
          <p:nvPr/>
        </p:nvSpPr>
        <p:spPr bwMode="auto">
          <a:xfrm>
            <a:off x="1962150" y="6264275"/>
            <a:ext cx="6345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/>
              <a:t>Operated since 2000.</a:t>
            </a:r>
            <a:endParaRPr lang="ja-JP" altLang="en-US"/>
          </a:p>
        </p:txBody>
      </p:sp>
      <p:sp>
        <p:nvSpPr>
          <p:cNvPr id="6" name="円/楕円 5"/>
          <p:cNvSpPr>
            <a:spLocks noChangeArrowheads="1"/>
          </p:cNvSpPr>
          <p:nvPr/>
        </p:nvSpPr>
        <p:spPr bwMode="auto">
          <a:xfrm>
            <a:off x="3176588" y="4598988"/>
            <a:ext cx="1530350" cy="40481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kumimoji="0" lang="ja-JP" altLang="en-US"/>
          </a:p>
        </p:txBody>
      </p:sp>
      <p:sp>
        <p:nvSpPr>
          <p:cNvPr id="7" name="円/楕円 6"/>
          <p:cNvSpPr>
            <a:spLocks noChangeArrowheads="1"/>
          </p:cNvSpPr>
          <p:nvPr/>
        </p:nvSpPr>
        <p:spPr bwMode="auto">
          <a:xfrm>
            <a:off x="3716338" y="5319713"/>
            <a:ext cx="2430462" cy="40481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kumimoji="0" lang="ja-JP" altLang="en-US"/>
          </a:p>
        </p:txBody>
      </p:sp>
    </p:spTree>
    <p:extLst>
      <p:ext uri="{BB962C8B-B14F-4D97-AF65-F5344CB8AC3E}">
        <p14:creationId xmlns:p14="http://schemas.microsoft.com/office/powerpoint/2010/main" val="206161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8164" y="0"/>
            <a:ext cx="8229600" cy="1600200"/>
          </a:xfrm>
        </p:spPr>
        <p:txBody>
          <a:bodyPr/>
          <a:lstStyle/>
          <a:p>
            <a:r>
              <a:rPr lang="en-US" altLang="ja-JP" dirty="0"/>
              <a:t>M</a:t>
            </a:r>
            <a:r>
              <a:rPr kumimoji="1" lang="en-US" altLang="ja-JP" dirty="0" smtClean="0"/>
              <a:t>ass modification of PS mesons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in finite density</a:t>
            </a:r>
            <a:endParaRPr kumimoji="1" lang="ja-JP" alt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8734" y="1600200"/>
            <a:ext cx="285753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コンテンツ プレースホルダー 3"/>
          <p:cNvSpPr>
            <a:spLocks noGrp="1"/>
          </p:cNvSpPr>
          <p:nvPr>
            <p:ph sz="quarter" idx="4294967295"/>
          </p:nvPr>
        </p:nvSpPr>
        <p:spPr>
          <a:xfrm>
            <a:off x="467544" y="1916832"/>
            <a:ext cx="4041648" cy="372038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ja-JP" dirty="0" smtClean="0"/>
              <a:t>Mass of </a:t>
            </a:r>
            <a:r>
              <a:rPr lang="en-US" altLang="ja-JP" dirty="0" smtClean="0">
                <a:latin typeface="Symbol" pitchFamily="18" charset="2"/>
              </a:rPr>
              <a:t>h</a:t>
            </a:r>
            <a:r>
              <a:rPr lang="en-US" altLang="ja-JP" dirty="0" smtClean="0"/>
              <a:t>’ is possibly  modified under the finite density compared with the vacuum</a:t>
            </a:r>
          </a:p>
          <a:p>
            <a:pPr lvl="1"/>
            <a:r>
              <a:rPr kumimoji="1" lang="en-US" altLang="ja-JP" dirty="0" err="1" smtClean="0">
                <a:latin typeface="Symbol" pitchFamily="18" charset="2"/>
              </a:rPr>
              <a:t>D</a:t>
            </a:r>
            <a:r>
              <a:rPr kumimoji="1" lang="en-US" altLang="ja-JP" dirty="0" err="1" smtClean="0"/>
              <a:t>m</a:t>
            </a:r>
            <a:r>
              <a:rPr kumimoji="1" lang="en-US" altLang="ja-JP" baseline="-25000" dirty="0" err="1" smtClean="0">
                <a:latin typeface="Symbol" pitchFamily="18" charset="2"/>
              </a:rPr>
              <a:t>h</a:t>
            </a:r>
            <a:r>
              <a:rPr kumimoji="1" lang="en-US" altLang="ja-JP" baseline="-25000" dirty="0" smtClean="0"/>
              <a:t>’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～ </a:t>
            </a:r>
            <a:r>
              <a:rPr kumimoji="1" lang="en-US" altLang="ja-JP" dirty="0" smtClean="0"/>
              <a:t>-150MeV @</a:t>
            </a:r>
            <a:r>
              <a:rPr kumimoji="1" lang="en-US" altLang="ja-JP" dirty="0" smtClean="0">
                <a:latin typeface="Symbol" pitchFamily="18" charset="2"/>
              </a:rPr>
              <a:t>r</a:t>
            </a:r>
            <a:r>
              <a:rPr kumimoji="1" lang="en-US" altLang="ja-JP" baseline="-25000" dirty="0" smtClean="0"/>
              <a:t>0</a:t>
            </a:r>
          </a:p>
          <a:p>
            <a:pPr lvl="1"/>
            <a:r>
              <a:rPr lang="en-US" altLang="ja-JP" dirty="0" err="1" smtClean="0">
                <a:latin typeface="Symbol" pitchFamily="18" charset="2"/>
              </a:rPr>
              <a:t>D</a:t>
            </a:r>
            <a:r>
              <a:rPr lang="en-US" altLang="ja-JP" dirty="0" err="1" smtClean="0"/>
              <a:t>m</a:t>
            </a:r>
            <a:r>
              <a:rPr lang="en-US" altLang="ja-JP" baseline="-25000" dirty="0" err="1" smtClean="0">
                <a:latin typeface="Symbol" pitchFamily="18" charset="2"/>
              </a:rPr>
              <a:t>h</a:t>
            </a:r>
            <a:r>
              <a:rPr lang="en-US" altLang="ja-JP" dirty="0" smtClean="0"/>
              <a:t>  </a:t>
            </a:r>
            <a:r>
              <a:rPr lang="ja-JP" altLang="en-US" dirty="0" smtClean="0"/>
              <a:t>～ </a:t>
            </a:r>
            <a:r>
              <a:rPr lang="en-US" altLang="ja-JP" dirty="0" smtClean="0"/>
              <a:t>+ 20MeV @</a:t>
            </a:r>
            <a:r>
              <a:rPr lang="en-US" altLang="ja-JP" dirty="0" smtClean="0">
                <a:latin typeface="Symbol" pitchFamily="18" charset="2"/>
              </a:rPr>
              <a:t>r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 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4734" y="4749568"/>
            <a:ext cx="4547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P. </a:t>
            </a:r>
            <a:r>
              <a:rPr lang="en-US" altLang="ja-JP" dirty="0" err="1" smtClean="0"/>
              <a:t>Rehberg</a:t>
            </a:r>
            <a:r>
              <a:rPr lang="en-US" altLang="ja-JP" dirty="0" smtClean="0"/>
              <a:t>, et al. Phys. Rev. C53(1996) p410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H. </a:t>
            </a:r>
            <a:r>
              <a:rPr lang="en-US" altLang="ja-JP" dirty="0" err="1"/>
              <a:t>Nagahiro</a:t>
            </a:r>
            <a:r>
              <a:rPr lang="en-US" altLang="ja-JP" dirty="0"/>
              <a:t>, M Takizawa, S. </a:t>
            </a:r>
            <a:r>
              <a:rPr lang="en-US" altLang="ja-JP" dirty="0" err="1"/>
              <a:t>Hirenzaki</a:t>
            </a:r>
            <a:endParaRPr lang="en-US" altLang="ja-JP" dirty="0"/>
          </a:p>
          <a:p>
            <a:r>
              <a:rPr lang="en-US" altLang="ja-JP" dirty="0" smtClean="0"/>
              <a:t>                            Phys</a:t>
            </a:r>
            <a:r>
              <a:rPr lang="en-US" altLang="ja-JP" dirty="0"/>
              <a:t>. Rev. C 74, 045203 (2006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30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正方形/長方形 41"/>
          <p:cNvSpPr/>
          <p:nvPr/>
        </p:nvSpPr>
        <p:spPr>
          <a:xfrm>
            <a:off x="179512" y="692697"/>
            <a:ext cx="8839725" cy="604867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v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" name="コンテンツ プレースホルダー 3"/>
          <p:cNvSpPr txBox="1">
            <a:spLocks/>
          </p:cNvSpPr>
          <p:nvPr/>
        </p:nvSpPr>
        <p:spPr>
          <a:xfrm>
            <a:off x="2644800" y="1165970"/>
            <a:ext cx="3762022" cy="5330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l-GR" altLang="ja-JP" dirty="0" smtClean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γ</a:t>
            </a:r>
            <a:r>
              <a:rPr lang="en-US" altLang="ja-JP" dirty="0" smtClean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 + </a:t>
            </a:r>
            <a:r>
              <a:rPr lang="en-US" altLang="ja-JP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12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C -&gt;  </a:t>
            </a:r>
            <a:r>
              <a:rPr lang="el-GR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η’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x </a:t>
            </a:r>
            <a:r>
              <a:rPr lang="en-US" altLang="ja-JP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11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B + p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4733032" y="1309986"/>
            <a:ext cx="299566" cy="2725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330200" y="44624"/>
            <a:ext cx="8229600" cy="780685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Experimental method</a:t>
            </a:r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4162006" y="1207194"/>
            <a:ext cx="1542347" cy="4936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5780419" y="1237978"/>
            <a:ext cx="392773" cy="40794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8" name="直線矢印コネクタ 7"/>
          <p:cNvCxnSpPr>
            <a:stCxn id="6" idx="3"/>
          </p:cNvCxnSpPr>
          <p:nvPr/>
        </p:nvCxnSpPr>
        <p:spPr>
          <a:xfrm flipH="1">
            <a:off x="3300315" y="1628520"/>
            <a:ext cx="1087562" cy="7923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2572792" y="1093961"/>
            <a:ext cx="3672408" cy="67885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108444" y="2420888"/>
            <a:ext cx="4468666" cy="48423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 smtClean="0">
                <a:latin typeface="Calibri"/>
                <a:ea typeface="ＭＳ Ｐゴシック"/>
              </a:rPr>
              <a:t>Identify η’ production by </a:t>
            </a:r>
            <a:r>
              <a:rPr lang="el-GR" altLang="ja-JP" dirty="0" smtClean="0">
                <a:latin typeface="Calibri"/>
                <a:ea typeface="ＭＳ Ｐゴシック"/>
              </a:rPr>
              <a:t>η</a:t>
            </a:r>
            <a:r>
              <a:rPr lang="en-US" altLang="ja-JP" dirty="0" smtClean="0">
                <a:latin typeface="Calibri"/>
                <a:ea typeface="ＭＳ Ｐゴシック"/>
              </a:rPr>
              <a:t> tag</a:t>
            </a:r>
            <a:endParaRPr lang="ja-JP" altLang="en-US" dirty="0">
              <a:latin typeface="Calibri"/>
              <a:ea typeface="ＭＳ Ｐゴシック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4" y="3049137"/>
            <a:ext cx="2132569" cy="166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844600" y="5428896"/>
            <a:ext cx="3052159" cy="4402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 smtClean="0">
                <a:solidFill>
                  <a:srgbClr val="000000"/>
                </a:solidFill>
                <a:latin typeface="Calibri"/>
                <a:ea typeface="ＭＳ Ｐゴシック"/>
              </a:rPr>
              <a:t>BGOegg calorimeter</a:t>
            </a:r>
            <a:endParaRPr lang="ja-JP" altLang="en-US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628576" y="4834694"/>
            <a:ext cx="1323223" cy="181055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1076283" y="4849337"/>
            <a:ext cx="695565" cy="4184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1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m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2936157" y="3521626"/>
            <a:ext cx="796489" cy="440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2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γ</a:t>
            </a:r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2768715" y="4051200"/>
            <a:ext cx="1486653" cy="440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3π</a:t>
            </a:r>
            <a:r>
              <a:rPr lang="en-US" altLang="ja-JP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0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-&gt;6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γ</a:t>
            </a:r>
          </a:p>
        </p:txBody>
      </p:sp>
      <p:sp>
        <p:nvSpPr>
          <p:cNvPr id="21" name="円/楕円 20"/>
          <p:cNvSpPr/>
          <p:nvPr/>
        </p:nvSpPr>
        <p:spPr>
          <a:xfrm>
            <a:off x="3009130" y="3494559"/>
            <a:ext cx="632565" cy="4936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 rot="1683676">
            <a:off x="2430683" y="3950352"/>
            <a:ext cx="504056" cy="440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/>
              </a:rPr>
              <a:t>→</a:t>
            </a:r>
            <a:endParaRPr lang="en-US" altLang="ja-JP" dirty="0" smtClean="0">
              <a:solidFill>
                <a:prstClr val="black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>
          <a:xfrm rot="19581213">
            <a:off x="2511371" y="3589697"/>
            <a:ext cx="469881" cy="440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/>
              </a:rPr>
              <a:t>→</a:t>
            </a:r>
            <a:endParaRPr lang="en-US" altLang="ja-JP" dirty="0" smtClean="0">
              <a:solidFill>
                <a:prstClr val="black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24" name="コンテンツ プレースホルダー 2"/>
          <p:cNvSpPr txBox="1">
            <a:spLocks/>
          </p:cNvSpPr>
          <p:nvPr/>
        </p:nvSpPr>
        <p:spPr>
          <a:xfrm>
            <a:off x="2212752" y="3718366"/>
            <a:ext cx="462271" cy="4402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η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>
          <a:xfrm>
            <a:off x="3571013" y="3539482"/>
            <a:ext cx="1090011" cy="4402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(39%)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3596411" y="3989634"/>
            <a:ext cx="632565" cy="4936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32" name="直線矢印コネクタ 31"/>
          <p:cNvCxnSpPr>
            <a:stCxn id="7" idx="4"/>
          </p:cNvCxnSpPr>
          <p:nvPr/>
        </p:nvCxnSpPr>
        <p:spPr>
          <a:xfrm>
            <a:off x="5976806" y="1645923"/>
            <a:ext cx="352231" cy="77496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04" y="3068960"/>
            <a:ext cx="2173645" cy="208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直線矢印コネクタ 33"/>
          <p:cNvCxnSpPr/>
          <p:nvPr/>
        </p:nvCxnSpPr>
        <p:spPr>
          <a:xfrm>
            <a:off x="6814300" y="3666442"/>
            <a:ext cx="0" cy="112287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コンテンツ プレースホルダー 2"/>
          <p:cNvSpPr txBox="1">
            <a:spLocks/>
          </p:cNvSpPr>
          <p:nvPr/>
        </p:nvSpPr>
        <p:spPr>
          <a:xfrm>
            <a:off x="6793320" y="4074814"/>
            <a:ext cx="604008" cy="5063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2m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5026454" y="4814159"/>
            <a:ext cx="1355798" cy="344722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コンテンツ プレースホルダー 2"/>
          <p:cNvSpPr txBox="1">
            <a:spLocks/>
          </p:cNvSpPr>
          <p:nvPr/>
        </p:nvSpPr>
        <p:spPr>
          <a:xfrm>
            <a:off x="5085781" y="4938910"/>
            <a:ext cx="925797" cy="50631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3.2m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8" name="コンテンツ プレースホルダー 2"/>
          <p:cNvSpPr txBox="1">
            <a:spLocks/>
          </p:cNvSpPr>
          <p:nvPr/>
        </p:nvSpPr>
        <p:spPr>
          <a:xfrm>
            <a:off x="4877048" y="2420888"/>
            <a:ext cx="4042108" cy="48423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Search for a bound state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9" name="コンテンツ プレースホルダー 2"/>
          <p:cNvSpPr txBox="1">
            <a:spLocks/>
          </p:cNvSpPr>
          <p:nvPr/>
        </p:nvSpPr>
        <p:spPr>
          <a:xfrm>
            <a:off x="5970813" y="5437060"/>
            <a:ext cx="2074587" cy="4402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Forward TOF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0" name="コンテンツ プレースホルダー 2"/>
          <p:cNvSpPr txBox="1">
            <a:spLocks/>
          </p:cNvSpPr>
          <p:nvPr/>
        </p:nvSpPr>
        <p:spPr>
          <a:xfrm>
            <a:off x="7400642" y="3123778"/>
            <a:ext cx="1566643" cy="1085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12.5m from the target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1" name="コンテンツ プレースホルダー 2"/>
          <p:cNvSpPr txBox="1">
            <a:spLocks/>
          </p:cNvSpPr>
          <p:nvPr/>
        </p:nvSpPr>
        <p:spPr>
          <a:xfrm>
            <a:off x="7469336" y="4365104"/>
            <a:ext cx="1547664" cy="81542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Vert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: </a:t>
            </a:r>
            <a:r>
              <a:rPr lang="en-US" altLang="ja-JP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±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7</a:t>
            </a:r>
            <a:r>
              <a:rPr lang="en-US" altLang="ja-JP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°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Hori: </a:t>
            </a:r>
            <a:r>
              <a:rPr lang="en-US" altLang="ja-JP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±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4</a:t>
            </a:r>
            <a:r>
              <a:rPr lang="en-US" altLang="ja-JP" dirty="0" smtClean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°</a:t>
            </a:r>
            <a:endParaRPr lang="en-US" altLang="ja-JP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4" name="コンテンツ プレースホルダー 2"/>
          <p:cNvSpPr txBox="1">
            <a:spLocks/>
          </p:cNvSpPr>
          <p:nvPr/>
        </p:nvSpPr>
        <p:spPr>
          <a:xfrm>
            <a:off x="4032104" y="4051200"/>
            <a:ext cx="1090011" cy="4402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(33%)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782" y="294658"/>
            <a:ext cx="2125414" cy="1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" name="直線コネクタ 44"/>
          <p:cNvCxnSpPr/>
          <p:nvPr/>
        </p:nvCxnSpPr>
        <p:spPr>
          <a:xfrm flipH="1" flipV="1">
            <a:off x="7154934" y="1289741"/>
            <a:ext cx="700992" cy="778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コンテンツ プレースホルダー 2"/>
          <p:cNvSpPr txBox="1">
            <a:spLocks/>
          </p:cNvSpPr>
          <p:nvPr/>
        </p:nvSpPr>
        <p:spPr>
          <a:xfrm>
            <a:off x="6669928" y="1610858"/>
            <a:ext cx="753950" cy="330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/>
              <a:t>-100</a:t>
            </a:r>
            <a:endParaRPr lang="ja-JP" altLang="en-US" dirty="0"/>
          </a:p>
        </p:txBody>
      </p:sp>
      <p:sp>
        <p:nvSpPr>
          <p:cNvPr id="47" name="コンテンツ プレースホルダー 2"/>
          <p:cNvSpPr txBox="1">
            <a:spLocks/>
          </p:cNvSpPr>
          <p:nvPr/>
        </p:nvSpPr>
        <p:spPr>
          <a:xfrm>
            <a:off x="8215966" y="1610858"/>
            <a:ext cx="609934" cy="330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/>
              <a:t>1</a:t>
            </a:r>
            <a:r>
              <a:rPr lang="en-US" altLang="ja-JP" dirty="0" smtClean="0"/>
              <a:t>00</a:t>
            </a:r>
            <a:endParaRPr lang="ja-JP" altLang="en-US" dirty="0"/>
          </a:p>
        </p:txBody>
      </p:sp>
      <p:sp>
        <p:nvSpPr>
          <p:cNvPr id="48" name="コンテンツ プレースホルダー 2"/>
          <p:cNvSpPr txBox="1">
            <a:spLocks/>
          </p:cNvSpPr>
          <p:nvPr/>
        </p:nvSpPr>
        <p:spPr>
          <a:xfrm>
            <a:off x="7639902" y="1610858"/>
            <a:ext cx="304967" cy="330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/>
              <a:t>0</a:t>
            </a:r>
            <a:endParaRPr lang="ja-JP" altLang="en-US" dirty="0"/>
          </a:p>
        </p:txBody>
      </p:sp>
      <p:sp>
        <p:nvSpPr>
          <p:cNvPr id="49" name="コンテンツ プレースホルダー 2"/>
          <p:cNvSpPr txBox="1">
            <a:spLocks/>
          </p:cNvSpPr>
          <p:nvPr/>
        </p:nvSpPr>
        <p:spPr>
          <a:xfrm>
            <a:off x="6817101" y="818003"/>
            <a:ext cx="1025243" cy="440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/>
              <a:t>bound</a:t>
            </a:r>
            <a:endParaRPr lang="ja-JP" altLang="en-US" dirty="0"/>
          </a:p>
        </p:txBody>
      </p:sp>
      <p:sp>
        <p:nvSpPr>
          <p:cNvPr id="50" name="コンテンツ プレースホルダー 2"/>
          <p:cNvSpPr txBox="1">
            <a:spLocks/>
          </p:cNvSpPr>
          <p:nvPr/>
        </p:nvSpPr>
        <p:spPr>
          <a:xfrm>
            <a:off x="7002940" y="1806573"/>
            <a:ext cx="1501058" cy="36381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/>
              <a:t>E</a:t>
            </a:r>
            <a:r>
              <a:rPr lang="en-US" altLang="ja-JP" baseline="-25000" dirty="0" smtClean="0"/>
              <a:t>ex</a:t>
            </a:r>
            <a:r>
              <a:rPr lang="en-US" altLang="ja-JP" dirty="0" smtClean="0"/>
              <a:t>-E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(MeV)</a:t>
            </a:r>
            <a:endParaRPr lang="ja-JP" altLang="en-US" dirty="0"/>
          </a:p>
        </p:txBody>
      </p:sp>
      <p:sp>
        <p:nvSpPr>
          <p:cNvPr id="51" name="コンテンツ プレースホルダー 2"/>
          <p:cNvSpPr txBox="1">
            <a:spLocks/>
          </p:cNvSpPr>
          <p:nvPr/>
        </p:nvSpPr>
        <p:spPr>
          <a:xfrm>
            <a:off x="7711910" y="2098377"/>
            <a:ext cx="1127767" cy="30067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/>
              <a:t>H. </a:t>
            </a:r>
            <a:r>
              <a:rPr lang="en-US" altLang="ja-JP" dirty="0" err="1" smtClean="0"/>
              <a:t>Nagahiro</a:t>
            </a:r>
            <a:endParaRPr lang="ja-JP" altLang="en-US" dirty="0"/>
          </a:p>
        </p:txBody>
      </p:sp>
      <p:sp>
        <p:nvSpPr>
          <p:cNvPr id="52" name="コンテンツ プレースホルダー 3"/>
          <p:cNvSpPr txBox="1">
            <a:spLocks/>
          </p:cNvSpPr>
          <p:nvPr/>
        </p:nvSpPr>
        <p:spPr>
          <a:xfrm>
            <a:off x="2044134" y="2869010"/>
            <a:ext cx="3762022" cy="533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altLang="ja-JP" sz="2400" dirty="0">
                <a:solidFill>
                  <a:prstClr val="black"/>
                </a:solidFill>
                <a:latin typeface="Calibri"/>
              </a:rPr>
              <a:t>η’</a:t>
            </a:r>
            <a:r>
              <a:rPr lang="en-US" altLang="ja-JP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 +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  <a:cs typeface="Calibri"/>
              </a:rPr>
              <a:t> N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-&gt;  </a:t>
            </a:r>
            <a:r>
              <a:rPr lang="el-GR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η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ja-JP" altLang="en-US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N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31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8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80685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Proton missing mass spectra</a:t>
            </a:r>
            <a:endParaRPr kumimoji="1" lang="ja-JP" altLang="en-US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671" y="1474575"/>
            <a:ext cx="6934054" cy="470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コンテンツ プレースホルダー 3"/>
          <p:cNvSpPr txBox="1">
            <a:spLocks/>
          </p:cNvSpPr>
          <p:nvPr/>
        </p:nvSpPr>
        <p:spPr>
          <a:xfrm>
            <a:off x="179513" y="823073"/>
            <a:ext cx="2808312" cy="421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ja-JP" sz="2800" dirty="0" smtClean="0"/>
              <a:t> + </a:t>
            </a:r>
            <a:r>
              <a:rPr lang="en-US" altLang="ja-JP" sz="2800" baseline="30000" dirty="0" smtClean="0"/>
              <a:t>12</a:t>
            </a:r>
            <a:r>
              <a:rPr lang="en-US" altLang="ja-JP" sz="2800" dirty="0" smtClean="0"/>
              <a:t>C -&gt; X + p</a:t>
            </a:r>
            <a:endParaRPr lang="ja-JP" altLang="en-US" sz="2800" dirty="0"/>
          </a:p>
        </p:txBody>
      </p:sp>
      <p:sp>
        <p:nvSpPr>
          <p:cNvPr id="27" name="コンテンツ プレースホルダー 3"/>
          <p:cNvSpPr txBox="1">
            <a:spLocks/>
          </p:cNvSpPr>
          <p:nvPr/>
        </p:nvSpPr>
        <p:spPr>
          <a:xfrm>
            <a:off x="2771800" y="780017"/>
            <a:ext cx="3312368" cy="421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(γ</a:t>
            </a:r>
            <a:r>
              <a:rPr lang="en-US" altLang="ja-JP" sz="2800" dirty="0" smtClean="0"/>
              <a:t> + </a:t>
            </a:r>
            <a:r>
              <a:rPr lang="en-US" altLang="ja-JP" sz="2800" baseline="30000" dirty="0" smtClean="0"/>
              <a:t>12</a:t>
            </a:r>
            <a:r>
              <a:rPr lang="en-US" altLang="ja-JP" sz="2800" dirty="0" smtClean="0"/>
              <a:t>C -&gt; η’ x </a:t>
            </a:r>
            <a:r>
              <a:rPr lang="en-US" altLang="ja-JP" sz="2800" baseline="30000" dirty="0" smtClean="0"/>
              <a:t>11</a:t>
            </a:r>
            <a:r>
              <a:rPr lang="en-US" altLang="ja-JP" sz="2800" dirty="0" smtClean="0"/>
              <a:t>B + p)</a:t>
            </a:r>
            <a:endParaRPr lang="ja-JP" altLang="en-US" sz="2800" dirty="0"/>
          </a:p>
        </p:txBody>
      </p:sp>
      <p:sp>
        <p:nvSpPr>
          <p:cNvPr id="28" name="コンテンツ プレースホルダー 3"/>
          <p:cNvSpPr txBox="1">
            <a:spLocks/>
          </p:cNvSpPr>
          <p:nvPr/>
        </p:nvSpPr>
        <p:spPr>
          <a:xfrm>
            <a:off x="1050426" y="1421157"/>
            <a:ext cx="2304256" cy="4218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err="1" smtClean="0">
                <a:solidFill>
                  <a:schemeClr val="bg1"/>
                </a:solidFill>
              </a:rPr>
              <a:t>Mx</a:t>
            </a:r>
            <a:r>
              <a:rPr lang="en-US" altLang="ja-JP" sz="2800" dirty="0" smtClean="0">
                <a:solidFill>
                  <a:schemeClr val="bg1"/>
                </a:solidFill>
              </a:rPr>
              <a:t> – M</a:t>
            </a:r>
            <a:r>
              <a:rPr lang="en-US" altLang="ja-JP" sz="2800" baseline="-25000" dirty="0" smtClean="0">
                <a:solidFill>
                  <a:schemeClr val="bg1"/>
                </a:solidFill>
              </a:rPr>
              <a:t>11B</a:t>
            </a:r>
            <a:r>
              <a:rPr lang="en-US" altLang="ja-JP" sz="2800" dirty="0">
                <a:solidFill>
                  <a:schemeClr val="bg1"/>
                </a:solidFill>
              </a:rPr>
              <a:t> </a:t>
            </a:r>
            <a:r>
              <a:rPr lang="en-US" altLang="ja-JP" sz="2800" dirty="0" smtClean="0">
                <a:solidFill>
                  <a:schemeClr val="bg1"/>
                </a:solidFill>
              </a:rPr>
              <a:t>- </a:t>
            </a:r>
            <a:r>
              <a:rPr lang="en-US" altLang="ja-JP" sz="2800" dirty="0" err="1" smtClean="0">
                <a:solidFill>
                  <a:schemeClr val="bg1"/>
                </a:solidFill>
              </a:rPr>
              <a:t>M</a:t>
            </a:r>
            <a:r>
              <a:rPr lang="en-US" altLang="ja-JP" sz="2800" baseline="-25000" dirty="0" err="1" smtClean="0">
                <a:solidFill>
                  <a:schemeClr val="bg1"/>
                </a:solidFill>
              </a:rPr>
              <a:t>η</a:t>
            </a:r>
            <a:r>
              <a:rPr lang="en-US" altLang="ja-JP" sz="2800" baseline="-25000" dirty="0" smtClean="0">
                <a:solidFill>
                  <a:schemeClr val="bg1"/>
                </a:solidFill>
              </a:rPr>
              <a:t>’</a:t>
            </a:r>
            <a:endParaRPr lang="ja-JP" altLang="en-US" sz="2800" baseline="-25000" dirty="0">
              <a:solidFill>
                <a:schemeClr val="bg1"/>
              </a:solidFill>
            </a:endParaRPr>
          </a:p>
        </p:txBody>
      </p:sp>
      <p:sp>
        <p:nvSpPr>
          <p:cNvPr id="29" name="コンテンツ プレースホルダー 3"/>
          <p:cNvSpPr txBox="1">
            <a:spLocks/>
          </p:cNvSpPr>
          <p:nvPr/>
        </p:nvSpPr>
        <p:spPr>
          <a:xfrm>
            <a:off x="5848364" y="3163780"/>
            <a:ext cx="900243" cy="3834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>
                <a:solidFill>
                  <a:srgbClr val="0070C0"/>
                </a:solidFill>
              </a:rPr>
              <a:t>η tag</a:t>
            </a:r>
            <a:endParaRPr lang="ja-JP" altLang="en-US" sz="2800" dirty="0">
              <a:solidFill>
                <a:srgbClr val="0070C0"/>
              </a:solidFill>
            </a:endParaRPr>
          </a:p>
        </p:txBody>
      </p:sp>
      <p:sp>
        <p:nvSpPr>
          <p:cNvPr id="32" name="コンテンツ プレースホルダー 3"/>
          <p:cNvSpPr txBox="1">
            <a:spLocks/>
          </p:cNvSpPr>
          <p:nvPr/>
        </p:nvSpPr>
        <p:spPr>
          <a:xfrm>
            <a:off x="5288636" y="5889936"/>
            <a:ext cx="1652163" cy="348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en-US" altLang="ja-JP" sz="2800" dirty="0" err="1" smtClean="0"/>
              <a:t>missM</a:t>
            </a:r>
            <a:r>
              <a:rPr lang="en-US" altLang="ja-JP" sz="3700" baseline="-25000" dirty="0" smtClean="0">
                <a:solidFill>
                  <a:prstClr val="white"/>
                </a:solidFill>
              </a:rPr>
              <a:t>’</a:t>
            </a:r>
            <a:r>
              <a:rPr lang="en-US" altLang="ja-JP" sz="2800" dirty="0" smtClean="0"/>
              <a:t>(MeV)</a:t>
            </a:r>
            <a:endParaRPr lang="ja-JP" altLang="en-US" sz="2800" dirty="0"/>
          </a:p>
        </p:txBody>
      </p:sp>
      <p:sp>
        <p:nvSpPr>
          <p:cNvPr id="34" name="コンテンツ プレースホルダー 3"/>
          <p:cNvSpPr txBox="1">
            <a:spLocks/>
          </p:cNvSpPr>
          <p:nvPr/>
        </p:nvSpPr>
        <p:spPr>
          <a:xfrm>
            <a:off x="4427984" y="1573431"/>
            <a:ext cx="5112568" cy="421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800" dirty="0"/>
          </a:p>
        </p:txBody>
      </p:sp>
      <p:sp>
        <p:nvSpPr>
          <p:cNvPr id="38" name="コンテンツ プレースホルダー 3"/>
          <p:cNvSpPr txBox="1">
            <a:spLocks/>
          </p:cNvSpPr>
          <p:nvPr/>
        </p:nvSpPr>
        <p:spPr>
          <a:xfrm>
            <a:off x="1299600" y="5945677"/>
            <a:ext cx="3528392" cy="8220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>
                <a:solidFill>
                  <a:schemeClr val="bg1"/>
                </a:solidFill>
              </a:rPr>
              <a:t>hard to see signal shape by only tagging η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39" name="コンテンツ プレースホルダー 3"/>
          <p:cNvSpPr txBox="1">
            <a:spLocks/>
          </p:cNvSpPr>
          <p:nvPr/>
        </p:nvSpPr>
        <p:spPr>
          <a:xfrm>
            <a:off x="1765717" y="4958768"/>
            <a:ext cx="1224136" cy="38349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>
                <a:solidFill>
                  <a:srgbClr val="FF0000"/>
                </a:solidFill>
              </a:rPr>
              <a:t>side band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4606014" y="893101"/>
            <a:ext cx="247575" cy="22520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コンテンツ プレースホルダー 3"/>
          <p:cNvSpPr txBox="1">
            <a:spLocks/>
          </p:cNvSpPr>
          <p:nvPr/>
        </p:nvSpPr>
        <p:spPr>
          <a:xfrm>
            <a:off x="3723617" y="1450747"/>
            <a:ext cx="5030923" cy="421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b="1" dirty="0" smtClean="0"/>
              <a:t>Signal region (-200~200MeV) is</a:t>
            </a:r>
            <a:r>
              <a:rPr lang="ja-JP" altLang="en-US" sz="2800" b="1" dirty="0" smtClean="0"/>
              <a:t> </a:t>
            </a:r>
            <a:r>
              <a:rPr lang="en-US" altLang="ja-JP" sz="2800" b="1" dirty="0" smtClean="0"/>
              <a:t>masked.</a:t>
            </a:r>
            <a:endParaRPr lang="ja-JP" altLang="en-US" sz="2800" b="1" dirty="0"/>
          </a:p>
        </p:txBody>
      </p:sp>
      <p:cxnSp>
        <p:nvCxnSpPr>
          <p:cNvPr id="4" name="直線コネクタ 3"/>
          <p:cNvCxnSpPr/>
          <p:nvPr/>
        </p:nvCxnSpPr>
        <p:spPr>
          <a:xfrm flipV="1">
            <a:off x="3662030" y="1934638"/>
            <a:ext cx="0" cy="38249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4759454" y="1939358"/>
            <a:ext cx="0" cy="38249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6024654" y="2023258"/>
            <a:ext cx="999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1/20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</a:p>
          <a:p>
            <a:r>
              <a:rPr lang="ja-JP" altLang="ja-JP" dirty="0" smtClean="0"/>
              <a:t>f</a:t>
            </a:r>
            <a:r>
              <a:rPr lang="en-US" altLang="ja-JP" dirty="0" err="1" smtClean="0"/>
              <a:t>ull</a:t>
            </a:r>
            <a:r>
              <a:rPr lang="ja-JP" altLang="en-US" dirty="0" smtClean="0"/>
              <a:t> </a:t>
            </a:r>
            <a:r>
              <a:rPr lang="en-US" altLang="ja-JP" dirty="0" smtClean="0"/>
              <a:t>data</a:t>
            </a:r>
            <a:endParaRPr kumimoji="1" lang="ja-JP" altLang="en-US" dirty="0"/>
          </a:p>
        </p:txBody>
      </p:sp>
      <p:sp>
        <p:nvSpPr>
          <p:cNvPr id="17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32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7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8068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back-to-back </a:t>
            </a:r>
            <a:r>
              <a:rPr lang="en-US" altLang="ja-JP" dirty="0" err="1">
                <a:latin typeface="Symbol" charset="2"/>
                <a:cs typeface="Symbol" charset="2"/>
              </a:rPr>
              <a:t>h</a:t>
            </a:r>
            <a:r>
              <a:rPr kumimoji="1" lang="en-US" altLang="ja-JP" dirty="0" err="1" smtClean="0">
                <a:latin typeface="+mj-ea"/>
              </a:rPr>
              <a:t>p</a:t>
            </a:r>
            <a:r>
              <a:rPr kumimoji="1" lang="en-US" altLang="ja-JP" dirty="0" smtClean="0"/>
              <a:t> tag</a:t>
            </a:r>
            <a:endParaRPr kumimoji="1" lang="ja-JP" altLang="en-US" dirty="0"/>
          </a:p>
        </p:txBody>
      </p:sp>
      <p:sp>
        <p:nvSpPr>
          <p:cNvPr id="23" name="コンテンツ プレースホルダー 3"/>
          <p:cNvSpPr txBox="1">
            <a:spLocks/>
          </p:cNvSpPr>
          <p:nvPr/>
        </p:nvSpPr>
        <p:spPr>
          <a:xfrm>
            <a:off x="121974" y="1206961"/>
            <a:ext cx="4666050" cy="421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/>
              <a:t>BGOegg cluster =7 : ~50 %</a:t>
            </a:r>
            <a:endParaRPr lang="ja-JP" altLang="en-US" sz="2000" dirty="0"/>
          </a:p>
        </p:txBody>
      </p:sp>
      <p:sp>
        <p:nvSpPr>
          <p:cNvPr id="63" name="コンテンツ プレースホルダー 3"/>
          <p:cNvSpPr txBox="1">
            <a:spLocks/>
          </p:cNvSpPr>
          <p:nvPr/>
        </p:nvSpPr>
        <p:spPr>
          <a:xfrm>
            <a:off x="121974" y="1567001"/>
            <a:ext cx="4270006" cy="421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/>
              <a:t>7</a:t>
            </a:r>
            <a:r>
              <a:rPr lang="en-US" altLang="ja-JP" sz="2000" baseline="30000" dirty="0" smtClean="0"/>
              <a:t>th</a:t>
            </a:r>
            <a:r>
              <a:rPr lang="en-US" altLang="ja-JP" sz="2000" dirty="0" smtClean="0"/>
              <a:t> cluster = charged : ~50%</a:t>
            </a:r>
            <a:endParaRPr lang="ja-JP" alt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464" y="2396114"/>
            <a:ext cx="3752876" cy="254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コンテンツ プレースホルダー 3"/>
          <p:cNvSpPr txBox="1">
            <a:spLocks/>
          </p:cNvSpPr>
          <p:nvPr/>
        </p:nvSpPr>
        <p:spPr>
          <a:xfrm>
            <a:off x="915692" y="2138640"/>
            <a:ext cx="3084814" cy="42047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/>
              <a:t>cos (</a:t>
            </a:r>
            <a:r>
              <a:rPr lang="en-US" altLang="ja-JP" sz="2800" dirty="0" err="1" smtClean="0"/>
              <a:t>ηp</a:t>
            </a:r>
            <a:r>
              <a:rPr lang="en-US" altLang="ja-JP" sz="2800" dirty="0" smtClean="0"/>
              <a:t> Opening angle)</a:t>
            </a:r>
            <a:endParaRPr lang="ja-JP" altLang="en-US" sz="2800" dirty="0"/>
          </a:p>
        </p:txBody>
      </p:sp>
      <p:sp>
        <p:nvSpPr>
          <p:cNvPr id="67" name="コンテンツ プレースホルダー 3"/>
          <p:cNvSpPr txBox="1">
            <a:spLocks/>
          </p:cNvSpPr>
          <p:nvPr/>
        </p:nvSpPr>
        <p:spPr>
          <a:xfrm>
            <a:off x="1960669" y="789500"/>
            <a:ext cx="595107" cy="42047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>
                <a:solidFill>
                  <a:schemeClr val="bg1"/>
                </a:solidFill>
              </a:rPr>
              <a:t>BG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68" name="コンテンツ プレースホルダー 3"/>
          <p:cNvSpPr txBox="1">
            <a:spLocks/>
          </p:cNvSpPr>
          <p:nvPr/>
        </p:nvSpPr>
        <p:spPr>
          <a:xfrm>
            <a:off x="2840334" y="3284984"/>
            <a:ext cx="1587650" cy="421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/>
              <a:t>-</a:t>
            </a:r>
            <a:r>
              <a:rPr lang="en-US" altLang="ja-JP" sz="2800" dirty="0" smtClean="0"/>
              <a:t>200 &lt; </a:t>
            </a:r>
            <a:r>
              <a:rPr lang="en-US" altLang="ja-JP" sz="2800" dirty="0" err="1" smtClean="0"/>
              <a:t>MisM</a:t>
            </a:r>
            <a:r>
              <a:rPr lang="en-US" altLang="ja-JP" sz="2800" dirty="0" smtClean="0"/>
              <a:t> &lt;200MeV masked</a:t>
            </a:r>
            <a:endParaRPr lang="ja-JP" altLang="en-US" sz="2800" dirty="0"/>
          </a:p>
        </p:txBody>
      </p:sp>
      <p:sp>
        <p:nvSpPr>
          <p:cNvPr id="69" name="コンテンツ プレースホルダー 3"/>
          <p:cNvSpPr txBox="1">
            <a:spLocks/>
          </p:cNvSpPr>
          <p:nvPr/>
        </p:nvSpPr>
        <p:spPr>
          <a:xfrm>
            <a:off x="4499992" y="2199760"/>
            <a:ext cx="4392488" cy="86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/>
              <a:t>proton acceptance when η is tagged : ~100% </a:t>
            </a:r>
            <a:endParaRPr lang="ja-JP" altLang="en-US" sz="2000" dirty="0"/>
          </a:p>
        </p:txBody>
      </p:sp>
      <p:sp>
        <p:nvSpPr>
          <p:cNvPr id="70" name="コンテンツ プレースホルダー 3"/>
          <p:cNvSpPr txBox="1">
            <a:spLocks/>
          </p:cNvSpPr>
          <p:nvPr/>
        </p:nvSpPr>
        <p:spPr>
          <a:xfrm>
            <a:off x="6359200" y="812033"/>
            <a:ext cx="968773" cy="42047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>
                <a:solidFill>
                  <a:schemeClr val="bg1"/>
                </a:solidFill>
              </a:rPr>
              <a:t>signal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71" name="コンテンツ プレースホルダー 3"/>
          <p:cNvSpPr txBox="1">
            <a:spLocks/>
          </p:cNvSpPr>
          <p:nvPr/>
        </p:nvSpPr>
        <p:spPr>
          <a:xfrm>
            <a:off x="4499992" y="1206961"/>
            <a:ext cx="4882074" cy="421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/>
              <a:t>7</a:t>
            </a:r>
            <a:r>
              <a:rPr lang="en-US" altLang="ja-JP" sz="2000" baseline="30000" dirty="0" smtClean="0"/>
              <a:t>th</a:t>
            </a:r>
            <a:r>
              <a:rPr lang="en-US" altLang="ja-JP" sz="2000" dirty="0" smtClean="0"/>
              <a:t> cluster = charged : 50%</a:t>
            </a:r>
            <a:endParaRPr lang="ja-JP" altLang="en-US" sz="2000" dirty="0"/>
          </a:p>
        </p:txBody>
      </p:sp>
      <p:sp>
        <p:nvSpPr>
          <p:cNvPr id="72" name="コンテンツ プレースホルダー 3"/>
          <p:cNvSpPr txBox="1">
            <a:spLocks/>
          </p:cNvSpPr>
          <p:nvPr/>
        </p:nvSpPr>
        <p:spPr>
          <a:xfrm>
            <a:off x="5141938" y="1494993"/>
            <a:ext cx="2984795" cy="421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/>
              <a:t>(</a:t>
            </a:r>
            <a:r>
              <a:rPr lang="en-US" altLang="ja-JP" sz="2200" dirty="0" smtClean="0"/>
              <a:t>proton in nucleus)</a:t>
            </a:r>
            <a:endParaRPr lang="ja-JP" altLang="en-US" sz="2200" dirty="0"/>
          </a:p>
        </p:txBody>
      </p:sp>
      <p:sp>
        <p:nvSpPr>
          <p:cNvPr id="73" name="コンテンツ プレースホルダー 3"/>
          <p:cNvSpPr txBox="1">
            <a:spLocks/>
          </p:cNvSpPr>
          <p:nvPr/>
        </p:nvSpPr>
        <p:spPr>
          <a:xfrm>
            <a:off x="4499992" y="1844824"/>
            <a:ext cx="3626741" cy="421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/>
              <a:t>proton FSI : ~40% loss</a:t>
            </a:r>
            <a:endParaRPr lang="ja-JP" altLang="en-US" sz="2000" dirty="0"/>
          </a:p>
        </p:txBody>
      </p:sp>
      <p:sp>
        <p:nvSpPr>
          <p:cNvPr id="74" name="コンテンツ プレースホルダー 3"/>
          <p:cNvSpPr txBox="1">
            <a:spLocks/>
          </p:cNvSpPr>
          <p:nvPr/>
        </p:nvSpPr>
        <p:spPr>
          <a:xfrm>
            <a:off x="121974" y="5229200"/>
            <a:ext cx="1857738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>
                <a:solidFill>
                  <a:schemeClr val="bg1"/>
                </a:solidFill>
              </a:rPr>
              <a:t>x20 statistics </a:t>
            </a:r>
          </a:p>
          <a:p>
            <a:pPr marL="0" indent="0">
              <a:buNone/>
            </a:pPr>
            <a:r>
              <a:rPr lang="en-US" altLang="ja-JP" sz="2800" dirty="0" smtClean="0">
                <a:solidFill>
                  <a:schemeClr val="bg1"/>
                </a:solidFill>
              </a:rPr>
              <a:t>(~full 2015A)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76" name="コンテンツ プレースホルダー 3"/>
          <p:cNvSpPr txBox="1">
            <a:spLocks/>
          </p:cNvSpPr>
          <p:nvPr/>
        </p:nvSpPr>
        <p:spPr>
          <a:xfrm>
            <a:off x="2195736" y="6103505"/>
            <a:ext cx="1542407" cy="421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/>
              <a:t>~10 events</a:t>
            </a:r>
            <a:endParaRPr lang="ja-JP" altLang="en-US" sz="2800" dirty="0"/>
          </a:p>
        </p:txBody>
      </p:sp>
      <p:sp>
        <p:nvSpPr>
          <p:cNvPr id="77" name="コンテンツ プレースホルダー 3"/>
          <p:cNvSpPr txBox="1">
            <a:spLocks/>
          </p:cNvSpPr>
          <p:nvPr/>
        </p:nvSpPr>
        <p:spPr>
          <a:xfrm>
            <a:off x="6954655" y="3943265"/>
            <a:ext cx="1793809" cy="421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/>
              <a:t>~100 events</a:t>
            </a:r>
            <a:endParaRPr lang="ja-JP" altLang="en-US" sz="2800" dirty="0"/>
          </a:p>
        </p:txBody>
      </p:sp>
      <p:sp>
        <p:nvSpPr>
          <p:cNvPr id="3" name="正方形/長方形 2"/>
          <p:cNvSpPr/>
          <p:nvPr/>
        </p:nvSpPr>
        <p:spPr>
          <a:xfrm>
            <a:off x="6908722" y="3953433"/>
            <a:ext cx="1767596" cy="3760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/>
          <p:cNvSpPr/>
          <p:nvPr/>
        </p:nvSpPr>
        <p:spPr>
          <a:xfrm>
            <a:off x="2195736" y="6118372"/>
            <a:ext cx="1606905" cy="37607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コンテンツ プレースホルダー 3"/>
          <p:cNvSpPr txBox="1">
            <a:spLocks/>
          </p:cNvSpPr>
          <p:nvPr/>
        </p:nvSpPr>
        <p:spPr>
          <a:xfrm>
            <a:off x="2363902" y="5712564"/>
            <a:ext cx="1180897" cy="421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/>
              <a:t>90% C.L.</a:t>
            </a:r>
            <a:endParaRPr lang="ja-JP" altLang="en-US" sz="2800" dirty="0"/>
          </a:p>
        </p:txBody>
      </p:sp>
      <p:sp>
        <p:nvSpPr>
          <p:cNvPr id="80" name="コンテンツ プレースホルダー 3"/>
          <p:cNvSpPr txBox="1">
            <a:spLocks/>
          </p:cNvSpPr>
          <p:nvPr/>
        </p:nvSpPr>
        <p:spPr>
          <a:xfrm>
            <a:off x="4499992" y="3295193"/>
            <a:ext cx="5040560" cy="421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/>
              <a:t>cos(Open angle) &lt; -0.9 : 100%</a:t>
            </a:r>
            <a:endParaRPr lang="ja-JP" altLang="en-US" sz="2000" dirty="0"/>
          </a:p>
        </p:txBody>
      </p:sp>
      <p:sp>
        <p:nvSpPr>
          <p:cNvPr id="81" name="コンテンツ プレースホルダー 3"/>
          <p:cNvSpPr txBox="1">
            <a:spLocks/>
          </p:cNvSpPr>
          <p:nvPr/>
        </p:nvSpPr>
        <p:spPr>
          <a:xfrm>
            <a:off x="4802494" y="3717032"/>
            <a:ext cx="1857738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>
                <a:solidFill>
                  <a:schemeClr val="bg1"/>
                </a:solidFill>
              </a:rPr>
              <a:t>x20 statistics </a:t>
            </a:r>
          </a:p>
          <a:p>
            <a:pPr marL="0" indent="0">
              <a:buNone/>
            </a:pPr>
            <a:r>
              <a:rPr lang="en-US" altLang="ja-JP" sz="2800" dirty="0" smtClean="0">
                <a:solidFill>
                  <a:schemeClr val="bg1"/>
                </a:solidFill>
              </a:rPr>
              <a:t>(~full 2015A)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82" name="コンテンツ プレースホルダー 3"/>
          <p:cNvSpPr txBox="1">
            <a:spLocks/>
          </p:cNvSpPr>
          <p:nvPr/>
        </p:nvSpPr>
        <p:spPr>
          <a:xfrm>
            <a:off x="4499992" y="2945362"/>
            <a:ext cx="3626741" cy="421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/>
              <a:t>Fermi motion</a:t>
            </a:r>
            <a:endParaRPr lang="ja-JP" altLang="en-US" sz="2000" dirty="0"/>
          </a:p>
        </p:txBody>
      </p:sp>
      <p:sp>
        <p:nvSpPr>
          <p:cNvPr id="83" name="コンテンツ プレースホルダー 3"/>
          <p:cNvSpPr txBox="1">
            <a:spLocks/>
          </p:cNvSpPr>
          <p:nvPr/>
        </p:nvSpPr>
        <p:spPr>
          <a:xfrm>
            <a:off x="5030215" y="6309320"/>
            <a:ext cx="3626741" cy="421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/>
              <a:t>(p</a:t>
            </a:r>
            <a:r>
              <a:rPr lang="en-US" altLang="ja-JP" sz="2800" baseline="-25000" dirty="0" smtClean="0"/>
              <a:t>p</a:t>
            </a:r>
            <a:r>
              <a:rPr lang="en-US" altLang="ja-JP" sz="2800" dirty="0" smtClean="0"/>
              <a:t> = </a:t>
            </a:r>
            <a:r>
              <a:rPr lang="en-US" altLang="ja-JP" sz="2800" dirty="0" err="1" smtClean="0"/>
              <a:t>p</a:t>
            </a:r>
            <a:r>
              <a:rPr lang="en-US" altLang="ja-JP" sz="2800" baseline="-25000" dirty="0" err="1" smtClean="0"/>
              <a:t>η</a:t>
            </a:r>
            <a:r>
              <a:rPr lang="en-US" altLang="ja-JP" sz="2800" dirty="0" smtClean="0"/>
              <a:t> ~ 450-575MeV/c)</a:t>
            </a:r>
            <a:endParaRPr lang="ja-JP" altLang="en-US" sz="2800" dirty="0"/>
          </a:p>
        </p:txBody>
      </p:sp>
      <p:sp>
        <p:nvSpPr>
          <p:cNvPr id="84" name="コンテンツ プレースホルダー 3"/>
          <p:cNvSpPr txBox="1">
            <a:spLocks/>
          </p:cNvSpPr>
          <p:nvPr/>
        </p:nvSpPr>
        <p:spPr>
          <a:xfrm>
            <a:off x="2119927" y="5095393"/>
            <a:ext cx="2092033" cy="421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/>
              <a:t>signal region</a:t>
            </a:r>
            <a:endParaRPr lang="ja-JP" altLang="en-US" sz="2800" dirty="0"/>
          </a:p>
        </p:txBody>
      </p:sp>
      <p:sp>
        <p:nvSpPr>
          <p:cNvPr id="85" name="コンテンツ プレースホルダー 3"/>
          <p:cNvSpPr txBox="1">
            <a:spLocks/>
          </p:cNvSpPr>
          <p:nvPr/>
        </p:nvSpPr>
        <p:spPr>
          <a:xfrm>
            <a:off x="856101" y="2996952"/>
            <a:ext cx="1483651" cy="7377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>
                <a:solidFill>
                  <a:srgbClr val="FF0000"/>
                </a:solidFill>
              </a:rPr>
              <a:t>no events in &lt; -0.9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86" name="コンテンツ プレースホルダー 3"/>
          <p:cNvSpPr txBox="1">
            <a:spLocks/>
          </p:cNvSpPr>
          <p:nvPr/>
        </p:nvSpPr>
        <p:spPr>
          <a:xfrm>
            <a:off x="4634325" y="4807361"/>
            <a:ext cx="1905078" cy="421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/>
              <a:t>In addition,</a:t>
            </a:r>
            <a:endParaRPr lang="ja-JP" altLang="en-US" sz="2800" dirty="0"/>
          </a:p>
        </p:txBody>
      </p:sp>
      <p:sp>
        <p:nvSpPr>
          <p:cNvPr id="88" name="コンテンツ プレースホルダー 3"/>
          <p:cNvSpPr txBox="1">
            <a:spLocks/>
          </p:cNvSpPr>
          <p:nvPr/>
        </p:nvSpPr>
        <p:spPr>
          <a:xfrm>
            <a:off x="4905699" y="5167401"/>
            <a:ext cx="2762645" cy="421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 smtClean="0"/>
              <a:t>momentum cut</a:t>
            </a:r>
            <a:endParaRPr lang="ja-JP" altLang="en-US" sz="2800" dirty="0"/>
          </a:p>
        </p:txBody>
      </p:sp>
      <p:sp>
        <p:nvSpPr>
          <p:cNvPr id="89" name="コンテンツ プレースホルダー 3"/>
          <p:cNvSpPr txBox="1">
            <a:spLocks/>
          </p:cNvSpPr>
          <p:nvPr/>
        </p:nvSpPr>
        <p:spPr>
          <a:xfrm>
            <a:off x="4932040" y="5527441"/>
            <a:ext cx="3338709" cy="421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 smtClean="0"/>
              <a:t>proton ID by BGOegg</a:t>
            </a:r>
            <a:endParaRPr lang="ja-JP" altLang="en-US" sz="2800" dirty="0"/>
          </a:p>
        </p:txBody>
      </p:sp>
      <p:sp>
        <p:nvSpPr>
          <p:cNvPr id="90" name="コンテンツ プレースホルダー 3"/>
          <p:cNvSpPr txBox="1">
            <a:spLocks/>
          </p:cNvSpPr>
          <p:nvPr/>
        </p:nvSpPr>
        <p:spPr>
          <a:xfrm>
            <a:off x="6852174" y="5887481"/>
            <a:ext cx="1824282" cy="421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/>
              <a:t>is possible</a:t>
            </a:r>
            <a:endParaRPr lang="ja-JP" altLang="en-US" sz="2800" dirty="0"/>
          </a:p>
        </p:txBody>
      </p:sp>
      <p:sp>
        <p:nvSpPr>
          <p:cNvPr id="91" name="コンテンツ プレースホルダー 3"/>
          <p:cNvSpPr txBox="1">
            <a:spLocks/>
          </p:cNvSpPr>
          <p:nvPr/>
        </p:nvSpPr>
        <p:spPr>
          <a:xfrm>
            <a:off x="3164004" y="4768250"/>
            <a:ext cx="975948" cy="31693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err="1" smtClean="0"/>
              <a:t>cosOpen</a:t>
            </a:r>
            <a:endParaRPr lang="ja-JP" altLang="en-US" sz="2800" dirty="0"/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4000506" y="4509122"/>
            <a:ext cx="2940523" cy="1797286"/>
          </a:xfrm>
          <a:prstGeom prst="straightConnector1">
            <a:avLst/>
          </a:prstGeom>
          <a:ln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コンテンツ プレースホルダー 3"/>
          <p:cNvSpPr txBox="1">
            <a:spLocks/>
          </p:cNvSpPr>
          <p:nvPr/>
        </p:nvSpPr>
        <p:spPr>
          <a:xfrm>
            <a:off x="6630350" y="4647117"/>
            <a:ext cx="2003982" cy="3834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>
                <a:solidFill>
                  <a:srgbClr val="7030A0"/>
                </a:solidFill>
              </a:rPr>
              <a:t>1 order margin</a:t>
            </a:r>
            <a:endParaRPr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93" name="コンテンツ プレースホルダー 3"/>
          <p:cNvSpPr txBox="1">
            <a:spLocks/>
          </p:cNvSpPr>
          <p:nvPr/>
        </p:nvSpPr>
        <p:spPr>
          <a:xfrm>
            <a:off x="2052663" y="5435877"/>
            <a:ext cx="2531360" cy="31693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/>
              <a:t>(-200&lt;</a:t>
            </a:r>
            <a:r>
              <a:rPr lang="en-US" altLang="ja-JP" sz="2800" dirty="0" err="1" smtClean="0"/>
              <a:t>MisM</a:t>
            </a:r>
            <a:r>
              <a:rPr lang="en-US" altLang="ja-JP" sz="2800" dirty="0" smtClean="0"/>
              <a:t>&lt;200MeV)</a:t>
            </a:r>
            <a:endParaRPr lang="ja-JP" altLang="en-US" sz="2800" dirty="0"/>
          </a:p>
        </p:txBody>
      </p:sp>
      <p:sp>
        <p:nvSpPr>
          <p:cNvPr id="3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33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94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80685"/>
          </a:xfrm>
        </p:spPr>
        <p:txBody>
          <a:bodyPr>
            <a:normAutofit/>
          </a:bodyPr>
          <a:lstStyle/>
          <a:p>
            <a:r>
              <a:rPr kumimoji="1" lang="en-US" altLang="ja-JP" dirty="0" err="1" smtClean="0">
                <a:latin typeface="Symbol" charset="2"/>
                <a:cs typeface="Symbol" charset="2"/>
              </a:rPr>
              <a:t>η</a:t>
            </a:r>
            <a:r>
              <a:rPr kumimoji="1" lang="en-US" altLang="ja-JP" dirty="0" smtClean="0">
                <a:latin typeface="+mn-lt"/>
              </a:rPr>
              <a:t>-&gt;2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γ</a:t>
            </a:r>
            <a:r>
              <a:rPr kumimoji="1" lang="en-US" altLang="ja-JP" dirty="0" smtClean="0">
                <a:latin typeface="+mn-lt"/>
              </a:rPr>
              <a:t> </a:t>
            </a:r>
            <a:r>
              <a:rPr kumimoji="1" lang="en-US" altLang="ja-JP" dirty="0" smtClean="0"/>
              <a:t>mode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99" y="1756014"/>
            <a:ext cx="4526280" cy="4526280"/>
          </a:xfrm>
          <a:prstGeom prst="rect">
            <a:avLst/>
          </a:prstGeom>
        </p:spPr>
      </p:pic>
      <p:sp>
        <p:nvSpPr>
          <p:cNvPr id="9" name="コンテンツ プレースホルダー 3"/>
          <p:cNvSpPr txBox="1">
            <a:spLocks/>
          </p:cNvSpPr>
          <p:nvPr/>
        </p:nvSpPr>
        <p:spPr>
          <a:xfrm>
            <a:off x="3471071" y="1742153"/>
            <a:ext cx="2304256" cy="4218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err="1" smtClean="0">
                <a:solidFill>
                  <a:schemeClr val="bg1"/>
                </a:solidFill>
              </a:rPr>
              <a:t>Mx</a:t>
            </a:r>
            <a:r>
              <a:rPr lang="en-US" altLang="ja-JP" sz="2800" dirty="0" smtClean="0">
                <a:solidFill>
                  <a:schemeClr val="bg1"/>
                </a:solidFill>
              </a:rPr>
              <a:t> – M</a:t>
            </a:r>
            <a:r>
              <a:rPr lang="en-US" altLang="ja-JP" sz="2800" baseline="-25000" dirty="0" smtClean="0">
                <a:solidFill>
                  <a:schemeClr val="bg1"/>
                </a:solidFill>
              </a:rPr>
              <a:t>11B</a:t>
            </a:r>
            <a:r>
              <a:rPr lang="en-US" altLang="ja-JP" sz="2800" dirty="0">
                <a:solidFill>
                  <a:schemeClr val="bg1"/>
                </a:solidFill>
              </a:rPr>
              <a:t> </a:t>
            </a:r>
            <a:r>
              <a:rPr lang="en-US" altLang="ja-JP" sz="2800" dirty="0" smtClean="0">
                <a:solidFill>
                  <a:schemeClr val="bg1"/>
                </a:solidFill>
              </a:rPr>
              <a:t>- </a:t>
            </a:r>
            <a:r>
              <a:rPr lang="en-US" altLang="ja-JP" sz="2800" dirty="0" err="1" smtClean="0">
                <a:solidFill>
                  <a:schemeClr val="bg1"/>
                </a:solidFill>
              </a:rPr>
              <a:t>M</a:t>
            </a:r>
            <a:r>
              <a:rPr lang="en-US" altLang="ja-JP" sz="2800" baseline="-25000" dirty="0" err="1" smtClean="0">
                <a:solidFill>
                  <a:schemeClr val="bg1"/>
                </a:solidFill>
              </a:rPr>
              <a:t>η</a:t>
            </a:r>
            <a:r>
              <a:rPr lang="en-US" altLang="ja-JP" sz="2800" baseline="-25000" dirty="0" smtClean="0">
                <a:solidFill>
                  <a:schemeClr val="bg1"/>
                </a:solidFill>
              </a:rPr>
              <a:t>’</a:t>
            </a:r>
            <a:endParaRPr lang="ja-JP" altLang="en-US" sz="2800" baseline="-25000" dirty="0">
              <a:solidFill>
                <a:schemeClr val="bg1"/>
              </a:solidFill>
            </a:endParaRPr>
          </a:p>
        </p:txBody>
      </p:sp>
      <p:sp>
        <p:nvSpPr>
          <p:cNvPr id="10" name="コンテンツ プレースホルダー 3"/>
          <p:cNvSpPr txBox="1">
            <a:spLocks/>
          </p:cNvSpPr>
          <p:nvPr/>
        </p:nvSpPr>
        <p:spPr>
          <a:xfrm>
            <a:off x="179512" y="1206961"/>
            <a:ext cx="7632848" cy="421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 smtClean="0"/>
              <a:t>signal yield ~ x2 of 3π</a:t>
            </a:r>
            <a:r>
              <a:rPr lang="en-US" altLang="ja-JP" sz="2800" baseline="30000" dirty="0" smtClean="0"/>
              <a:t>0</a:t>
            </a:r>
            <a:r>
              <a:rPr lang="en-US" altLang="ja-JP" sz="2800" dirty="0" smtClean="0"/>
              <a:t> mode (BGOegg acceptance)</a:t>
            </a:r>
            <a:endParaRPr lang="ja-JP" altLang="en-US" sz="2800" dirty="0"/>
          </a:p>
        </p:txBody>
      </p:sp>
      <p:sp>
        <p:nvSpPr>
          <p:cNvPr id="11" name="コンテンツ プレースホルダー 3"/>
          <p:cNvSpPr txBox="1">
            <a:spLocks/>
          </p:cNvSpPr>
          <p:nvPr/>
        </p:nvSpPr>
        <p:spPr>
          <a:xfrm>
            <a:off x="5410498" y="6003973"/>
            <a:ext cx="1652163" cy="348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err="1" smtClean="0"/>
              <a:t>missM</a:t>
            </a:r>
            <a:r>
              <a:rPr lang="en-US" altLang="ja-JP" sz="2800" dirty="0" smtClean="0"/>
              <a:t>(MeV)</a:t>
            </a:r>
            <a:endParaRPr lang="ja-JP" altLang="en-US" sz="2800" dirty="0"/>
          </a:p>
        </p:txBody>
      </p:sp>
      <p:sp>
        <p:nvSpPr>
          <p:cNvPr id="16" name="コンテンツ プレースホルダー 3"/>
          <p:cNvSpPr txBox="1">
            <a:spLocks/>
          </p:cNvSpPr>
          <p:nvPr/>
        </p:nvSpPr>
        <p:spPr>
          <a:xfrm>
            <a:off x="179512" y="836712"/>
            <a:ext cx="3888432" cy="421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 smtClean="0"/>
              <a:t>BGOegg cluster = 2 or 3</a:t>
            </a:r>
            <a:endParaRPr lang="ja-JP" altLang="en-US" sz="28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39194" y="2286799"/>
            <a:ext cx="1486497" cy="710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ym typeface="Symbol"/>
              </a:rPr>
              <a:t>η mass region</a:t>
            </a:r>
          </a:p>
          <a:p>
            <a:pPr algn="ctr"/>
            <a:r>
              <a:rPr lang="en-US" altLang="ja-JP" dirty="0" smtClean="0">
                <a:sym typeface="Symbol"/>
              </a:rPr>
              <a:t>(45 MeV)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022806" y="2862863"/>
            <a:ext cx="1744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70C0"/>
                </a:solidFill>
                <a:sym typeface="Symbol"/>
              </a:rPr>
              <a:t>sideband region </a:t>
            </a:r>
          </a:p>
          <a:p>
            <a:pPr algn="ctr"/>
            <a:r>
              <a:rPr lang="en-US" altLang="ja-JP" dirty="0" smtClean="0">
                <a:solidFill>
                  <a:srgbClr val="0070C0"/>
                </a:solidFill>
                <a:sym typeface="Symbol"/>
              </a:rPr>
              <a:t>(4590 MeV)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21" name="コンテンツ プレースホルダー 3"/>
          <p:cNvSpPr txBox="1">
            <a:spLocks/>
          </p:cNvSpPr>
          <p:nvPr/>
        </p:nvSpPr>
        <p:spPr>
          <a:xfrm>
            <a:off x="251120" y="6093296"/>
            <a:ext cx="7632848" cy="421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 smtClean="0"/>
              <a:t>similar S/N ratio as 3π</a:t>
            </a:r>
            <a:r>
              <a:rPr lang="en-US" altLang="ja-JP" sz="2800" baseline="30000" dirty="0" smtClean="0"/>
              <a:t>0</a:t>
            </a:r>
            <a:r>
              <a:rPr lang="en-US" altLang="ja-JP" sz="2800" dirty="0" smtClean="0"/>
              <a:t> mode</a:t>
            </a:r>
            <a:endParaRPr lang="ja-JP" altLang="en-US" sz="28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975306" y="3510935"/>
            <a:ext cx="171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  <a:sym typeface="Symbol"/>
              </a:rPr>
              <a:t>estimated signal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3" name="コンテンツ プレースホルダー 3"/>
          <p:cNvSpPr txBox="1">
            <a:spLocks/>
          </p:cNvSpPr>
          <p:nvPr/>
        </p:nvSpPr>
        <p:spPr>
          <a:xfrm>
            <a:off x="1730564" y="3759225"/>
            <a:ext cx="1503710" cy="379066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/>
              <a:t>Counts/ 10MeV</a:t>
            </a:r>
            <a:endParaRPr lang="ja-JP" altLang="en-US" sz="2800" dirty="0"/>
          </a:p>
        </p:txBody>
      </p:sp>
      <p:sp>
        <p:nvSpPr>
          <p:cNvPr id="13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34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76" name="Rectangle 20"/>
          <p:cNvSpPr>
            <a:spLocks noGrp="1" noChangeArrowheads="1"/>
          </p:cNvSpPr>
          <p:nvPr>
            <p:ph type="title"/>
          </p:nvPr>
        </p:nvSpPr>
        <p:spPr>
          <a:xfrm>
            <a:off x="374650" y="-268288"/>
            <a:ext cx="8229600" cy="1143001"/>
          </a:xfrm>
        </p:spPr>
        <p:txBody>
          <a:bodyPr/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Summary</a:t>
            </a:r>
            <a:r>
              <a:rPr lang="en-US" altLang="ja-JP" dirty="0" smtClean="0"/>
              <a:t> </a:t>
            </a:r>
            <a:endParaRPr lang="en-US" altLang="ja-JP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C6A0-53AA-4B11-99B1-F085EDE05481}" type="slidenum">
              <a:rPr lang="ja-JP" altLang="en-US" smtClean="0"/>
              <a:pPr/>
              <a:t>35</a:t>
            </a:fld>
            <a:endParaRPr lang="en-US" altLang="ja-JP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9700" y="1138238"/>
            <a:ext cx="9150350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LEPS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dirty="0" smtClean="0">
                <a:latin typeface="Times New Roman"/>
                <a:cs typeface="Times New Roman"/>
              </a:rPr>
              <a:t>Study of </a:t>
            </a:r>
            <a:r>
              <a:rPr lang="en-US" altLang="ja-JP" sz="2800" dirty="0" err="1" smtClean="0">
                <a:latin typeface="Symbol" charset="2"/>
                <a:cs typeface="Symbol" charset="2"/>
              </a:rPr>
              <a:t>fL</a:t>
            </a:r>
            <a:r>
              <a:rPr lang="en-US" altLang="ja-JP" sz="2800" dirty="0" smtClean="0">
                <a:latin typeface="Symbol" charset="2"/>
                <a:cs typeface="Symbol" charset="2"/>
              </a:rPr>
              <a:t>* 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interference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dirty="0">
                <a:latin typeface="Times New Roman" pitchFamily="18" charset="0"/>
                <a:cs typeface="Times New Roman" pitchFamily="18" charset="0"/>
              </a:rPr>
              <a:t>Updates on </a:t>
            </a:r>
            <a:r>
              <a:rPr lang="el-GR" altLang="ja-JP" sz="2800" dirty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altLang="ja-JP" sz="2800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altLang="ja-JP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LEPS2</a:t>
            </a:r>
            <a:endParaRPr lang="en-US" altLang="ja-JP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Two different experimental setups.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Solenoid spectrometer 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ja-JP" altLang="ja-JP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ja-JP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tudy</a:t>
            </a:r>
            <a:r>
              <a:rPr lang="ja-JP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ja-JP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2-pole</a:t>
            </a:r>
            <a:r>
              <a:rPr lang="ja-JP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structure</a:t>
            </a:r>
            <a:r>
              <a:rPr lang="ja-JP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ja-JP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ja-JP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altLang="ja-JP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(1405)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BGOegg</a:t>
            </a:r>
            <a:r>
              <a:rPr lang="en-US" altLang="ja-JP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TOF(RPC)	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Backward meson production from proton and nuclei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BGOegg</a:t>
            </a:r>
            <a:r>
              <a:rPr lang="en-US" altLang="ja-JP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experiment was</a:t>
            </a:r>
            <a:r>
              <a:rPr lang="ja-JP" alt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started last year!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kumimoji="1" lang="en-US" altLang="ja-JP" sz="28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2885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1146348"/>
            <a:ext cx="9144000" cy="5306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グループ化 14"/>
          <p:cNvGrpSpPr/>
          <p:nvPr/>
        </p:nvGrpSpPr>
        <p:grpSpPr>
          <a:xfrm>
            <a:off x="93662" y="1103614"/>
            <a:ext cx="8956675" cy="5030788"/>
            <a:chOff x="109538" y="723900"/>
            <a:chExt cx="8956675" cy="503078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1906" y="3439621"/>
              <a:ext cx="3256570" cy="2209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8" y="866781"/>
              <a:ext cx="5985172" cy="3694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71" y="822329"/>
              <a:ext cx="3554589" cy="3060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3970529" y="1089040"/>
              <a:ext cx="1614538" cy="738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800" b="1" i="1">
                  <a:latin typeface="Times New Roman" pitchFamily="18" charset="0"/>
                </a:rPr>
                <a:t>Recoil electron</a:t>
              </a:r>
              <a:endParaRPr lang="ja-JP" altLang="en-US" sz="1800" b="1" i="1">
                <a:latin typeface="Times New Roman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1800" b="1" i="1">
                  <a:latin typeface="Times New Roman" pitchFamily="18" charset="0"/>
                </a:rPr>
                <a:t>       </a:t>
              </a:r>
              <a:r>
                <a:rPr lang="en-US" altLang="ja-JP" sz="1800" b="1" i="1">
                  <a:latin typeface="Times New Roman" pitchFamily="18" charset="0"/>
                </a:rPr>
                <a:t>(tagging)</a:t>
              </a:r>
              <a:endParaRPr lang="en-US" altLang="ja-JP" sz="2400" b="1" i="1">
                <a:latin typeface="Times New Roman" pitchFamily="18" charset="0"/>
              </a:endParaRPr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6167738" y="2308288"/>
              <a:ext cx="1928909" cy="64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 i="1">
                  <a:latin typeface="Times New Roman" pitchFamily="18" charset="0"/>
                </a:rPr>
                <a:t>LEP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 i="1">
                  <a:latin typeface="Times New Roman" pitchFamily="18" charset="0"/>
                </a:rPr>
                <a:t>(GeV </a:t>
              </a:r>
              <a:r>
                <a:rPr lang="en-US" altLang="ja-JP" sz="1800" b="1" i="1">
                  <a:latin typeface="Symbol" pitchFamily="18" charset="2"/>
                </a:rPr>
                <a:t>g</a:t>
              </a:r>
              <a:r>
                <a:rPr lang="en-US" altLang="ja-JP" sz="1800" b="1" i="1">
                  <a:latin typeface="Times New Roman" pitchFamily="18" charset="0"/>
                </a:rPr>
                <a:t> -ray)</a:t>
              </a:r>
            </a:p>
          </p:txBody>
        </p:sp>
        <p:sp>
          <p:nvSpPr>
            <p:cNvPr id="23" name="Rectangle 11"/>
            <p:cNvSpPr>
              <a:spLocks noChangeArrowheads="1"/>
            </p:cNvSpPr>
            <p:nvPr/>
          </p:nvSpPr>
          <p:spPr bwMode="auto">
            <a:xfrm rot="1617423">
              <a:off x="1829292" y="3476095"/>
              <a:ext cx="1401019" cy="461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>
                  <a:latin typeface="Times New Roman" pitchFamily="18" charset="0"/>
                </a:rPr>
                <a:t> </a:t>
              </a:r>
              <a:r>
                <a:rPr lang="en-US" altLang="ja-JP" sz="1800" b="1">
                  <a:latin typeface="Times New Roman" pitchFamily="18" charset="0"/>
                </a:rPr>
                <a:t>Laser room</a:t>
              </a:r>
              <a:endParaRPr lang="ja-JP" altLang="en-US" sz="1800" b="1">
                <a:latin typeface="Times New Roman" pitchFamily="18" charset="0"/>
              </a:endParaRPr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 rot="19993627">
              <a:off x="4212376" y="3651830"/>
              <a:ext cx="1655844" cy="304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b="1"/>
                <a:t>Inside SR bldg</a:t>
              </a:r>
              <a:endParaRPr lang="ja-JP" altLang="en-US" sz="1400" b="1"/>
            </a:p>
          </p:txBody>
        </p:sp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 rot="1530722">
              <a:off x="419892" y="1811663"/>
              <a:ext cx="1620950" cy="369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600" b="1"/>
                <a:t>  </a:t>
              </a:r>
              <a:r>
                <a:rPr lang="en-US" altLang="ja-JP" sz="1800" b="1">
                  <a:latin typeface="Times New Roman" pitchFamily="18" charset="0"/>
                  <a:cs typeface="Times New Roman" pitchFamily="18" charset="0"/>
                </a:rPr>
                <a:t>30m long line</a:t>
              </a:r>
              <a:endParaRPr lang="ja-JP" altLang="en-US" sz="1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>
              <a:off x="2421053" y="723900"/>
              <a:ext cx="1661666" cy="461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800" b="1" i="1">
                  <a:latin typeface="Times New Roman" pitchFamily="18" charset="0"/>
                </a:rPr>
                <a:t>8 GeV electron</a:t>
              </a:r>
              <a:r>
                <a:rPr lang="ja-JP" altLang="en-US" sz="1800">
                  <a:latin typeface="Times New Roman" pitchFamily="18" charset="0"/>
                </a:rPr>
                <a:t> </a:t>
              </a:r>
              <a:endParaRPr lang="ja-JP" altLang="en-US" sz="2400">
                <a:latin typeface="Times New Roman" pitchFamily="18" charset="0"/>
              </a:endParaRPr>
            </a:p>
          </p:txBody>
        </p:sp>
        <p:sp>
          <p:nvSpPr>
            <p:cNvPr id="27" name="Line 17"/>
            <p:cNvSpPr>
              <a:spLocks noChangeShapeType="1"/>
            </p:cNvSpPr>
            <p:nvPr/>
          </p:nvSpPr>
          <p:spPr bwMode="auto">
            <a:xfrm>
              <a:off x="2257532" y="942984"/>
              <a:ext cx="750924" cy="35085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8" name="AutoShape 19"/>
            <p:cNvSpPr>
              <a:spLocks noChangeArrowheads="1"/>
            </p:cNvSpPr>
            <p:nvPr/>
          </p:nvSpPr>
          <p:spPr bwMode="auto">
            <a:xfrm>
              <a:off x="3019570" y="1171593"/>
              <a:ext cx="341329" cy="417530"/>
            </a:xfrm>
            <a:prstGeom prst="irregularSeal1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 flipH="1" flipV="1">
              <a:off x="3368838" y="1497044"/>
              <a:ext cx="1727286" cy="865221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3248182" y="1400202"/>
              <a:ext cx="1160520" cy="220672"/>
            </a:xfrm>
            <a:custGeom>
              <a:avLst/>
              <a:gdLst>
                <a:gd name="T0" fmla="*/ 0 w 1440"/>
                <a:gd name="T1" fmla="*/ 0 h 440"/>
                <a:gd name="T2" fmla="*/ 2147483647 w 1440"/>
                <a:gd name="T3" fmla="*/ 2147483647 h 440"/>
                <a:gd name="T4" fmla="*/ 2147483647 w 1440"/>
                <a:gd name="T5" fmla="*/ 2147483647 h 4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0" h="440">
                  <a:moveTo>
                    <a:pt x="0" y="0"/>
                  </a:moveTo>
                  <a:cubicBezTo>
                    <a:pt x="240" y="164"/>
                    <a:pt x="480" y="328"/>
                    <a:pt x="720" y="384"/>
                  </a:cubicBezTo>
                  <a:cubicBezTo>
                    <a:pt x="960" y="440"/>
                    <a:pt x="1200" y="388"/>
                    <a:pt x="1440" y="336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4232480" y="2164384"/>
              <a:ext cx="723272" cy="369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800" b="1" i="1">
                  <a:latin typeface="Times New Roman" pitchFamily="18" charset="0"/>
                </a:rPr>
                <a:t>Laser</a:t>
              </a:r>
              <a:endParaRPr lang="ja-JP" altLang="en-US" sz="1800" b="1" i="1">
                <a:latin typeface="Times New Roman" pitchFamily="18" charset="0"/>
              </a:endParaRPr>
            </a:p>
          </p:txBody>
        </p:sp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 rot="20115621">
              <a:off x="4466844" y="3992229"/>
              <a:ext cx="1584404" cy="304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b="1"/>
                <a:t>Outside SR bldg</a:t>
              </a:r>
              <a:endParaRPr lang="ja-JP" altLang="en-US" sz="1400" b="1"/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>
              <a:off x="3513307" y="1497044"/>
              <a:ext cx="3887981" cy="194476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 flipH="1">
              <a:off x="3828441" y="2983003"/>
              <a:ext cx="3293432" cy="16424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Text Box 33"/>
            <p:cNvSpPr txBox="1">
              <a:spLocks noChangeArrowheads="1"/>
            </p:cNvSpPr>
            <p:nvPr/>
          </p:nvSpPr>
          <p:spPr bwMode="auto">
            <a:xfrm rot="1629303">
              <a:off x="5438272" y="4999187"/>
              <a:ext cx="2082612" cy="369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600" b="1"/>
                <a:t> </a:t>
              </a:r>
              <a:r>
                <a:rPr lang="en-US" altLang="ja-JP" sz="1800" b="1">
                  <a:latin typeface="Times New Roman" pitchFamily="18" charset="0"/>
                  <a:cs typeface="Times New Roman" pitchFamily="18" charset="0"/>
                </a:rPr>
                <a:t>Experimental bldg</a:t>
              </a:r>
              <a:endParaRPr lang="ja-JP" altLang="en-US" sz="1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 Box 34"/>
            <p:cNvSpPr txBox="1">
              <a:spLocks noChangeArrowheads="1"/>
            </p:cNvSpPr>
            <p:nvPr/>
          </p:nvSpPr>
          <p:spPr bwMode="auto">
            <a:xfrm>
              <a:off x="8110538" y="5500688"/>
              <a:ext cx="955675" cy="25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1050" b="1" dirty="0" smtClean="0"/>
                <a:t>Beam dump</a:t>
              </a:r>
              <a:endParaRPr lang="ja-JP" altLang="en-US" sz="1050" b="1" dirty="0" smtClean="0"/>
            </a:p>
          </p:txBody>
        </p:sp>
        <p:pic>
          <p:nvPicPr>
            <p:cNvPr id="37" name="Picture 4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6552" y="2713117"/>
              <a:ext cx="1752687" cy="887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4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887" y="2308288"/>
              <a:ext cx="1752687" cy="887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4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283" y="2443231"/>
              <a:ext cx="360380" cy="90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5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6374" y="3387831"/>
              <a:ext cx="415946" cy="225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テキスト ボックス 1"/>
            <p:cNvSpPr txBox="1">
              <a:spLocks noChangeArrowheads="1"/>
            </p:cNvSpPr>
            <p:nvPr/>
          </p:nvSpPr>
          <p:spPr bwMode="auto">
            <a:xfrm>
              <a:off x="6482301" y="3719853"/>
              <a:ext cx="756976" cy="26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100" b="1" dirty="0" err="1">
                  <a:solidFill>
                    <a:schemeClr val="bg1"/>
                  </a:solidFill>
                </a:rPr>
                <a:t>BGOegg</a:t>
              </a:r>
              <a:endParaRPr lang="ja-JP" alt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テキスト ボックス 3"/>
            <p:cNvSpPr txBox="1">
              <a:spLocks noChangeArrowheads="1"/>
            </p:cNvSpPr>
            <p:nvPr/>
          </p:nvSpPr>
          <p:spPr bwMode="auto">
            <a:xfrm>
              <a:off x="7239276" y="3853969"/>
              <a:ext cx="994179" cy="40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000" b="1">
                  <a:solidFill>
                    <a:schemeClr val="bg1"/>
                  </a:solidFill>
                </a:rPr>
                <a:t>LEPS2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000" b="1">
                  <a:solidFill>
                    <a:schemeClr val="bg1"/>
                  </a:solidFill>
                </a:rPr>
                <a:t>spectrometer</a:t>
              </a:r>
              <a:endParaRPr lang="ja-JP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43" name="Text Box 15"/>
            <p:cNvSpPr txBox="1">
              <a:spLocks noChangeArrowheads="1"/>
            </p:cNvSpPr>
            <p:nvPr/>
          </p:nvSpPr>
          <p:spPr bwMode="auto">
            <a:xfrm rot="1530722">
              <a:off x="574581" y="1016292"/>
              <a:ext cx="1311573" cy="338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600" b="1"/>
                <a:t>  </a:t>
              </a:r>
              <a:r>
                <a:rPr lang="en-US" altLang="ja-JP" sz="16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Storage ring</a:t>
              </a:r>
              <a:endParaRPr lang="ja-JP" altLang="en-US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正方形/長方形 11"/>
          <p:cNvSpPr/>
          <p:nvPr/>
        </p:nvSpPr>
        <p:spPr>
          <a:xfrm>
            <a:off x="0" y="899496"/>
            <a:ext cx="9144000" cy="246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92558"/>
            <a:ext cx="8229600" cy="590935"/>
          </a:xfrm>
        </p:spPr>
        <p:txBody>
          <a:bodyPr>
            <a:normAutofit fontScale="90000"/>
          </a:bodyPr>
          <a:lstStyle/>
          <a:p>
            <a:r>
              <a:rPr lang="en-US" altLang="ja-JP" sz="3600" u="sng" dirty="0" smtClean="0">
                <a:gradFill flip="none" rotWithShape="1">
                  <a:gsLst>
                    <a:gs pos="60000">
                      <a:srgbClr val="000049"/>
                    </a:gs>
                    <a:gs pos="100000">
                      <a:srgbClr val="000049">
                        <a:tint val="20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127000" algn="tl" rotWithShape="0">
                    <a:prstClr val="white">
                      <a:alpha val="90000"/>
                    </a:prstClr>
                  </a:outerShdw>
                </a:effectLst>
                <a:latin typeface="Calibri"/>
                <a:ea typeface="ＭＳ Ｐゴシック"/>
              </a:rPr>
              <a:t>Outline of the LEPS2 </a:t>
            </a:r>
            <a:r>
              <a:rPr lang="en-US" altLang="ja-JP" sz="3600" u="sng" dirty="0">
                <a:gradFill flip="none" rotWithShape="1">
                  <a:gsLst>
                    <a:gs pos="60000">
                      <a:srgbClr val="000049"/>
                    </a:gs>
                    <a:gs pos="100000">
                      <a:srgbClr val="000049">
                        <a:tint val="20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127000" algn="tl" rotWithShape="0">
                    <a:prstClr val="white">
                      <a:alpha val="90000"/>
                    </a:prstClr>
                  </a:outerShdw>
                </a:effectLst>
                <a:latin typeface="Calibri"/>
                <a:ea typeface="ＭＳ Ｐゴシック"/>
              </a:rPr>
              <a:t>facility</a:t>
            </a:r>
            <a:endParaRPr kumimoji="1" lang="ja-JP" altLang="en-US" u="sng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228184" y="1127379"/>
            <a:ext cx="2468946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times high intensity:</a:t>
            </a:r>
          </a:p>
          <a:p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Multi-laser injection &amp;</a:t>
            </a:r>
          </a:p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Laser beam shaping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4437112"/>
            <a:ext cx="2773516" cy="15696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e-beam divergence </a:t>
            </a:r>
          </a:p>
          <a:p>
            <a:r>
              <a:rPr kumimoji="1" lang="en-US" altLang="ja-JP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(12 </a:t>
            </a:r>
            <a:r>
              <a:rPr kumimoji="1" lang="en-US" altLang="ja-JP" sz="1600" b="1" dirty="0" err="1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kumimoji="1" lang="en-US" altLang="ja-JP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kumimoji="1" lang="en-US" altLang="ja-JP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/>
              <a:buChar char="à"/>
            </a:pP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Photon beam </a:t>
            </a:r>
          </a:p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does not spread out</a:t>
            </a:r>
          </a:p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Construct experimental </a:t>
            </a:r>
          </a:p>
          <a:p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apparatus outside SR </a:t>
            </a:r>
            <a:r>
              <a:rPr lang="en-US" altLang="ja-JP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bldg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825" y="838256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 Compton scattering</a:t>
            </a:r>
            <a:endParaRPr kumimoji="1" lang="ja-JP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1631216" y="1268760"/>
            <a:ext cx="276488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395536" y="2492896"/>
            <a:ext cx="648072" cy="19442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2846527" y="5247029"/>
            <a:ext cx="2844315" cy="10772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BGO EM calorimeter</a:t>
            </a:r>
          </a:p>
          <a:p>
            <a:r>
              <a:rPr lang="en-US" altLang="ja-JP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LEPS2 </a:t>
            </a:r>
            <a:r>
              <a:rPr lang="en-US" altLang="ja-JP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ja-JP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pectrometer  </a:t>
            </a:r>
          </a:p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kumimoji="1" lang="en-US" altLang="ja-JP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 BNL/E949 magnet</a:t>
            </a:r>
          </a:p>
          <a:p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expect better resolutions  </a:t>
            </a:r>
            <a:endParaRPr kumimoji="1" lang="en-US" altLang="ja-JP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169920" y="2420888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~135 m</a:t>
            </a:r>
            <a:endParaRPr kumimoji="1" lang="ja-JP" alt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4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001000" cy="777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sz="4000" u="sng" dirty="0" smtClean="0">
                <a:ea typeface="Gulim" pitchFamily="34" charset="-127"/>
              </a:rPr>
              <a:t>Backward-</a:t>
            </a:r>
            <a:r>
              <a:rPr lang="en-US" altLang="ko-KR" sz="4000" u="sng" dirty="0" smtClean="0">
                <a:ea typeface="Gulim" pitchFamily="34" charset="-127"/>
              </a:rPr>
              <a:t>Compton</a:t>
            </a:r>
            <a:r>
              <a:rPr lang="en-US" altLang="zh-TW" sz="4000" u="sng" dirty="0" smtClean="0">
                <a:ea typeface="Gulim" pitchFamily="34" charset="-127"/>
              </a:rPr>
              <a:t> S</a:t>
            </a:r>
            <a:r>
              <a:rPr lang="en-US" altLang="ko-KR" sz="4000" u="sng" dirty="0" smtClean="0">
                <a:ea typeface="Gulim" pitchFamily="34" charset="-127"/>
              </a:rPr>
              <a:t>cattered Photon</a:t>
            </a:r>
            <a:endParaRPr lang="en-US" altLang="ja-JP" sz="4000" u="sng" dirty="0" smtClean="0">
              <a:ea typeface="ＭＳ Ｐゴシック" pitchFamily="50" charset="-128"/>
            </a:endParaRPr>
          </a:p>
        </p:txBody>
      </p:sp>
      <p:pic>
        <p:nvPicPr>
          <p:cNvPr id="121866" name="Picture 9" descr="poll"/>
          <p:cNvPicPr>
            <a:picLocks noGrp="1" noChangeArrowheads="1"/>
          </p:cNvPicPr>
          <p:nvPr>
            <p:ph sz="half" idx="2"/>
          </p:nvPr>
        </p:nvPicPr>
        <p:blipFill>
          <a:blip r:embed="rId3" cstate="print"/>
          <a:srcRect l="16372" r="16372"/>
          <a:stretch>
            <a:fillRect/>
          </a:stretch>
        </p:blipFill>
        <p:spPr>
          <a:noFill/>
        </p:spPr>
      </p:pic>
      <p:sp>
        <p:nvSpPr>
          <p:cNvPr id="121858" name="スライド番号プレースホルダ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C7F16E5-52E1-445F-9F9B-DA3AA93EB436}" type="slidenum">
              <a:rPr lang="zh-TW" altLang="en-US" smtClean="0"/>
              <a:pPr/>
              <a:t>5</a:t>
            </a:fld>
            <a:endParaRPr lang="en-US" altLang="zh-TW" smtClean="0"/>
          </a:p>
        </p:txBody>
      </p:sp>
      <p:pic>
        <p:nvPicPr>
          <p:cNvPr id="121861" name="Picture 4" descr="pwo-spectr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284538"/>
            <a:ext cx="4187825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8469" name="Line 5"/>
          <p:cNvSpPr>
            <a:spLocks noChangeShapeType="1"/>
          </p:cNvSpPr>
          <p:nvPr/>
        </p:nvSpPr>
        <p:spPr bwMode="auto">
          <a:xfrm flipV="1">
            <a:off x="2590800" y="3429000"/>
            <a:ext cx="1588" cy="2305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ja-JP" alt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121863" name="Text Box 6"/>
          <p:cNvSpPr txBox="1">
            <a:spLocks noChangeArrowheads="1"/>
          </p:cNvSpPr>
          <p:nvPr/>
        </p:nvSpPr>
        <p:spPr bwMode="auto">
          <a:xfrm>
            <a:off x="1600200" y="2940050"/>
            <a:ext cx="215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 i="1">
                <a:solidFill>
                  <a:srgbClr val="0000FF"/>
                </a:solidFill>
                <a:latin typeface="Book Antiqua" pitchFamily="18" charset="0"/>
              </a:rPr>
              <a:t>PWO measurement</a:t>
            </a:r>
          </a:p>
        </p:txBody>
      </p:sp>
      <p:sp>
        <p:nvSpPr>
          <p:cNvPr id="318471" name="Line 7"/>
          <p:cNvSpPr>
            <a:spLocks noChangeShapeType="1"/>
          </p:cNvSpPr>
          <p:nvPr/>
        </p:nvSpPr>
        <p:spPr bwMode="auto">
          <a:xfrm>
            <a:off x="2692400" y="4605338"/>
            <a:ext cx="10080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ja-JP" alt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121865" name="Text Box 8"/>
          <p:cNvSpPr txBox="1">
            <a:spLocks noChangeArrowheads="1"/>
          </p:cNvSpPr>
          <p:nvPr/>
        </p:nvSpPr>
        <p:spPr bwMode="auto">
          <a:xfrm>
            <a:off x="3581400" y="4159250"/>
            <a:ext cx="85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 i="1">
                <a:solidFill>
                  <a:srgbClr val="FF0000"/>
                </a:solidFill>
                <a:latin typeface="Book Antiqua" pitchFamily="18" charset="0"/>
              </a:rPr>
              <a:t>tagged</a:t>
            </a:r>
          </a:p>
        </p:txBody>
      </p:sp>
      <p:sp>
        <p:nvSpPr>
          <p:cNvPr id="121867" name="Text Box 10"/>
          <p:cNvSpPr txBox="1">
            <a:spLocks noChangeArrowheads="1"/>
          </p:cNvSpPr>
          <p:nvPr/>
        </p:nvSpPr>
        <p:spPr bwMode="auto">
          <a:xfrm>
            <a:off x="5456238" y="1330175"/>
            <a:ext cx="32194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 i="1" dirty="0">
                <a:solidFill>
                  <a:srgbClr val="0000FF"/>
                </a:solidFill>
                <a:latin typeface="Book Antiqua" pitchFamily="18" charset="0"/>
              </a:rPr>
              <a:t>Linear Polarization of </a:t>
            </a:r>
            <a:r>
              <a:rPr lang="en-US" altLang="ja-JP" sz="1800" b="1" i="1" dirty="0">
                <a:solidFill>
                  <a:srgbClr val="0000FF"/>
                </a:solidFill>
                <a:latin typeface="Book Antiqua" pitchFamily="18" charset="0"/>
                <a:sym typeface="Symbol" pitchFamily="18" charset="2"/>
              </a:rPr>
              <a:t> </a:t>
            </a:r>
            <a:r>
              <a:rPr lang="en-US" altLang="ja-JP" sz="1800" b="1" i="1" dirty="0">
                <a:solidFill>
                  <a:srgbClr val="0000FF"/>
                </a:solidFill>
                <a:latin typeface="Book Antiqua" pitchFamily="18" charset="0"/>
              </a:rPr>
              <a:t>be</a:t>
            </a:r>
            <a:r>
              <a:rPr lang="en-US" altLang="ko-KR" sz="1800" b="1" i="1" dirty="0">
                <a:solidFill>
                  <a:srgbClr val="0000FF"/>
                </a:solidFill>
                <a:latin typeface="Book Antiqua" pitchFamily="18" charset="0"/>
              </a:rPr>
              <a:t>a</a:t>
            </a:r>
            <a:r>
              <a:rPr lang="en-US" altLang="ja-JP" sz="1800" b="1" i="1" dirty="0">
                <a:solidFill>
                  <a:srgbClr val="0000FF"/>
                </a:solidFill>
                <a:latin typeface="Book Antiqua" pitchFamily="18" charset="0"/>
              </a:rPr>
              <a:t>m</a:t>
            </a:r>
          </a:p>
        </p:txBody>
      </p:sp>
      <p:sp>
        <p:nvSpPr>
          <p:cNvPr id="121868" name="Text Box 11"/>
          <p:cNvSpPr txBox="1">
            <a:spLocks noChangeArrowheads="1"/>
          </p:cNvSpPr>
          <p:nvPr/>
        </p:nvSpPr>
        <p:spPr bwMode="auto">
          <a:xfrm>
            <a:off x="2260600" y="5911850"/>
            <a:ext cx="2036763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i="1">
                <a:solidFill>
                  <a:srgbClr val="008000"/>
                </a:solidFill>
                <a:latin typeface="Book Antiqua" pitchFamily="18" charset="0"/>
              </a:rPr>
              <a:t>photon energy [GeV]</a:t>
            </a:r>
          </a:p>
        </p:txBody>
      </p:sp>
      <p:sp>
        <p:nvSpPr>
          <p:cNvPr id="121869" name="Text Box 12"/>
          <p:cNvSpPr txBox="1">
            <a:spLocks noChangeArrowheads="1"/>
          </p:cNvSpPr>
          <p:nvPr/>
        </p:nvSpPr>
        <p:spPr bwMode="auto">
          <a:xfrm>
            <a:off x="6365875" y="5911850"/>
            <a:ext cx="20701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i="1">
                <a:solidFill>
                  <a:srgbClr val="008000"/>
                </a:solidFill>
                <a:latin typeface="Book Antiqua" pitchFamily="18" charset="0"/>
              </a:rPr>
              <a:t>photon energy [MeV]</a:t>
            </a:r>
          </a:p>
        </p:txBody>
      </p:sp>
      <p:sp>
        <p:nvSpPr>
          <p:cNvPr id="12186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6995" y="1307572"/>
            <a:ext cx="8523282" cy="1582737"/>
          </a:xfrm>
          <a:noFill/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ja-JP" sz="1600" dirty="0" smtClean="0">
                <a:ea typeface="ＭＳ Ｐゴシック" pitchFamily="50" charset="-128"/>
              </a:rPr>
              <a:t>8 </a:t>
            </a:r>
            <a:r>
              <a:rPr lang="en-US" altLang="ja-JP" sz="1600" dirty="0" err="1" smtClean="0">
                <a:ea typeface="ＭＳ Ｐゴシック" pitchFamily="50" charset="-128"/>
              </a:rPr>
              <a:t>GeV</a:t>
            </a:r>
            <a:r>
              <a:rPr lang="en-US" altLang="ja-JP" sz="1600" dirty="0" smtClean="0">
                <a:ea typeface="ＭＳ Ｐゴシック" pitchFamily="50" charset="-128"/>
              </a:rPr>
              <a:t> electrons in SPring-8 + 350nm(260nm) laser</a:t>
            </a:r>
            <a:r>
              <a:rPr lang="ja-JP" altLang="zh-TW" sz="1600" dirty="0" smtClean="0">
                <a:ea typeface="ＭＳ Ｐゴシック" pitchFamily="50" charset="-128"/>
              </a:rPr>
              <a:t/>
            </a:r>
            <a:br>
              <a:rPr lang="ja-JP" altLang="zh-TW" sz="1600" dirty="0" smtClean="0">
                <a:ea typeface="ＭＳ Ｐゴシック" pitchFamily="50" charset="-128"/>
              </a:rPr>
            </a:br>
            <a:r>
              <a:rPr lang="en-US" altLang="ko-KR" sz="1600" dirty="0" smtClean="0">
                <a:ea typeface="Gulim" pitchFamily="34" charset="-127"/>
                <a:sym typeface="Wingdings" pitchFamily="2" charset="2"/>
              </a:rPr>
              <a:t> </a:t>
            </a:r>
            <a:r>
              <a:rPr lang="en-US" altLang="ja-JP" sz="1600" dirty="0" smtClean="0">
                <a:ea typeface="ＭＳ Ｐゴシック" pitchFamily="50" charset="-128"/>
              </a:rPr>
              <a:t>maximum </a:t>
            </a:r>
            <a:r>
              <a:rPr lang="en-US" altLang="ja-JP" sz="1600" b="1" dirty="0" smtClean="0">
                <a:solidFill>
                  <a:srgbClr val="FF0000"/>
                </a:solidFill>
                <a:ea typeface="ＭＳ Ｐゴシック" pitchFamily="50" charset="-128"/>
              </a:rPr>
              <a:t>2.4 </a:t>
            </a:r>
            <a:r>
              <a:rPr lang="en-US" altLang="ja-JP" sz="1600" b="1" dirty="0" err="1" smtClean="0">
                <a:solidFill>
                  <a:srgbClr val="FF0000"/>
                </a:solidFill>
                <a:ea typeface="ＭＳ Ｐゴシック" pitchFamily="50" charset="-128"/>
              </a:rPr>
              <a:t>GeV</a:t>
            </a:r>
            <a:r>
              <a:rPr lang="en-US" altLang="ja-JP" sz="1600" b="1" dirty="0" smtClean="0">
                <a:solidFill>
                  <a:srgbClr val="FF0000"/>
                </a:solidFill>
                <a:ea typeface="ＭＳ Ｐゴシック" pitchFamily="50" charset="-128"/>
              </a:rPr>
              <a:t>(2.9 </a:t>
            </a:r>
            <a:r>
              <a:rPr lang="en-US" altLang="ja-JP" sz="1600" b="1" dirty="0" err="1" smtClean="0">
                <a:solidFill>
                  <a:srgbClr val="FF0000"/>
                </a:solidFill>
                <a:ea typeface="ＭＳ Ｐゴシック" pitchFamily="50" charset="-128"/>
              </a:rPr>
              <a:t>GeV</a:t>
            </a:r>
            <a:r>
              <a:rPr lang="en-US" altLang="ja-JP" sz="1600" b="1" dirty="0" smtClean="0">
                <a:solidFill>
                  <a:srgbClr val="FF0000"/>
                </a:solidFill>
                <a:ea typeface="ＭＳ Ｐゴシック" pitchFamily="50" charset="-128"/>
              </a:rPr>
              <a:t>)</a:t>
            </a:r>
            <a:r>
              <a:rPr lang="en-US" altLang="ja-JP" sz="1600" dirty="0" smtClean="0">
                <a:ea typeface="ＭＳ Ｐゴシック" pitchFamily="50" charset="-128"/>
              </a:rPr>
              <a:t> photon </a:t>
            </a:r>
            <a:endParaRPr lang="en-US" altLang="ko-KR" sz="1600" dirty="0" smtClean="0">
              <a:ea typeface="Gulim" pitchFamily="34" charset="-127"/>
            </a:endParaRPr>
          </a:p>
          <a:p>
            <a:pPr eaLnBrk="1" hangingPunct="1"/>
            <a:r>
              <a:rPr lang="en-US" altLang="ja-JP" sz="1600" dirty="0" smtClean="0">
                <a:ea typeface="ＭＳ Ｐゴシック" pitchFamily="50" charset="-128"/>
              </a:rPr>
              <a:t>Laser Power ~6 W </a:t>
            </a:r>
            <a:r>
              <a:rPr lang="en-US" altLang="ko-KR" sz="1600" dirty="0" smtClean="0">
                <a:ea typeface="Gulim" pitchFamily="34" charset="-127"/>
                <a:sym typeface="Wingdings" pitchFamily="2" charset="2"/>
              </a:rPr>
              <a:t></a:t>
            </a:r>
            <a:r>
              <a:rPr lang="en-US" altLang="ja-JP" sz="1600" dirty="0" smtClean="0">
                <a:ea typeface="ＭＳ Ｐゴシック" pitchFamily="50" charset="-128"/>
              </a:rPr>
              <a:t> Photon Flux  ~1 </a:t>
            </a:r>
            <a:r>
              <a:rPr lang="en-US" altLang="ja-JP" sz="1600" dirty="0" err="1" smtClean="0">
                <a:ea typeface="ＭＳ Ｐゴシック" pitchFamily="50" charset="-128"/>
              </a:rPr>
              <a:t>Mcps</a:t>
            </a:r>
            <a:endParaRPr lang="en-US" altLang="ja-JP" sz="1600" dirty="0" smtClean="0">
              <a:ea typeface="ＭＳ Ｐゴシック" pitchFamily="50" charset="-128"/>
            </a:endParaRPr>
          </a:p>
          <a:p>
            <a:pPr eaLnBrk="1" hangingPunct="1"/>
            <a:r>
              <a:rPr lang="en-US" altLang="ja-JP" sz="1600" dirty="0" smtClean="0">
                <a:ea typeface="ＭＳ Ｐゴシック" pitchFamily="50" charset="-128"/>
              </a:rPr>
              <a:t>E</a:t>
            </a:r>
            <a:r>
              <a:rPr lang="en-US" altLang="ja-JP" sz="1600" dirty="0" smtClean="0">
                <a:ea typeface="ＭＳ Ｐゴシック" pitchFamily="50" charset="-128"/>
                <a:sym typeface="Symbol" pitchFamily="18" charset="2"/>
              </a:rPr>
              <a:t></a:t>
            </a:r>
            <a:r>
              <a:rPr lang="en-US" altLang="ja-JP" sz="1600" dirty="0" smtClean="0">
                <a:ea typeface="ＭＳ Ｐゴシック" pitchFamily="50" charset="-128"/>
              </a:rPr>
              <a:t> measured by tagging a recoil electron </a:t>
            </a:r>
            <a:r>
              <a:rPr lang="en-US" altLang="ko-KR" sz="1600" dirty="0" smtClean="0">
                <a:ea typeface="Gulim" pitchFamily="34" charset="-127"/>
                <a:sym typeface="Wingdings" pitchFamily="2" charset="2"/>
              </a:rPr>
              <a:t></a:t>
            </a:r>
            <a:r>
              <a:rPr lang="en-US" altLang="ja-JP" sz="1600" dirty="0" smtClean="0">
                <a:ea typeface="ＭＳ Ｐゴシック" pitchFamily="50" charset="-128"/>
              </a:rPr>
              <a:t> E</a:t>
            </a:r>
            <a:r>
              <a:rPr lang="en-US" altLang="ja-JP" sz="1600" dirty="0" smtClean="0">
                <a:ea typeface="ＭＳ Ｐゴシック" pitchFamily="50" charset="-128"/>
                <a:sym typeface="Symbol" pitchFamily="18" charset="2"/>
              </a:rPr>
              <a:t>&gt;1.4 </a:t>
            </a:r>
            <a:r>
              <a:rPr lang="en-US" altLang="ja-JP" sz="1600" dirty="0" err="1" smtClean="0">
                <a:ea typeface="ＭＳ Ｐゴシック" pitchFamily="50" charset="-128"/>
                <a:sym typeface="Symbol" pitchFamily="18" charset="2"/>
              </a:rPr>
              <a:t>GeV</a:t>
            </a:r>
            <a:r>
              <a:rPr lang="en-US" altLang="ja-JP" sz="1600" dirty="0" smtClean="0">
                <a:ea typeface="ＭＳ Ｐゴシック" pitchFamily="50" charset="-128"/>
                <a:sym typeface="Symbol" pitchFamily="18" charset="2"/>
              </a:rPr>
              <a:t>, </a:t>
            </a:r>
            <a:r>
              <a:rPr lang="en-US" altLang="ja-JP" sz="1600" b="1" dirty="0" smtClean="0">
                <a:solidFill>
                  <a:srgbClr val="000000"/>
                </a:solidFill>
                <a:ea typeface="ＭＳ Ｐゴシック" pitchFamily="50" charset="-128"/>
                <a:sym typeface="Symbol" pitchFamily="18" charset="2"/>
              </a:rPr>
              <a:t>E</a:t>
            </a:r>
            <a:r>
              <a:rPr lang="en-US" altLang="ja-JP" sz="1600" b="1" dirty="0" smtClean="0">
                <a:solidFill>
                  <a:srgbClr val="000000"/>
                </a:solidFill>
                <a:ea typeface="ＭＳ Ｐゴシック" pitchFamily="50" charset="-128"/>
              </a:rPr>
              <a:t> ~10 MeV</a:t>
            </a:r>
          </a:p>
          <a:p>
            <a:pPr eaLnBrk="1" hangingPunct="1"/>
            <a:r>
              <a:rPr lang="en-US" altLang="ja-JP" sz="1600" dirty="0" smtClean="0">
                <a:ea typeface="ＭＳ Ｐゴシック" pitchFamily="50" charset="-128"/>
              </a:rPr>
              <a:t>Laser linear polarization 95-100% ⇒ </a:t>
            </a:r>
            <a:r>
              <a:rPr lang="en-US" altLang="ja-JP" sz="1600" b="1" dirty="0" smtClean="0">
                <a:solidFill>
                  <a:srgbClr val="FF0000"/>
                </a:solidFill>
                <a:ea typeface="ＭＳ Ｐゴシック" pitchFamily="50" charset="-128"/>
              </a:rPr>
              <a:t>Highly polarized </a:t>
            </a:r>
            <a:r>
              <a:rPr lang="en-US" altLang="ja-JP" sz="1600" b="1" dirty="0" smtClean="0">
                <a:solidFill>
                  <a:srgbClr val="FF0000"/>
                </a:solidFill>
                <a:ea typeface="ＭＳ Ｐゴシック" pitchFamily="50" charset="-128"/>
                <a:sym typeface="Symbol" pitchFamily="18" charset="2"/>
              </a:rPr>
              <a:t></a:t>
            </a:r>
            <a:r>
              <a:rPr lang="en-US" altLang="ja-JP" sz="1600" b="1" dirty="0" smtClean="0">
                <a:solidFill>
                  <a:srgbClr val="FF0000"/>
                </a:solidFill>
                <a:ea typeface="ＭＳ Ｐゴシック" pitchFamily="50" charset="-128"/>
              </a:rPr>
              <a:t> beam</a:t>
            </a:r>
          </a:p>
        </p:txBody>
      </p:sp>
    </p:spTree>
    <p:extLst>
      <p:ext uri="{BB962C8B-B14F-4D97-AF65-F5344CB8AC3E}">
        <p14:creationId xmlns:p14="http://schemas.microsoft.com/office/powerpoint/2010/main" val="139996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82737" y="-140322"/>
            <a:ext cx="8253310" cy="1371600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3600" dirty="0" smtClean="0">
                <a:solidFill>
                  <a:srgbClr val="002060"/>
                </a:solidFill>
              </a:rPr>
              <a:t>Decay polarization with linearly polarized photons</a:t>
            </a:r>
            <a:r>
              <a:rPr kumimoji="1" lang="en-US" altLang="ja-JP" sz="3600" dirty="0" smtClean="0">
                <a:solidFill>
                  <a:srgbClr val="002060"/>
                </a:solidFill>
                <a:sym typeface="Wingdings" pitchFamily="2" charset="2"/>
              </a:rPr>
              <a:t> parity filter</a:t>
            </a:r>
            <a:endParaRPr kumimoji="1" lang="ja-JP" altLang="en-US" sz="3600" dirty="0">
              <a:solidFill>
                <a:srgbClr val="00206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2935974">
            <a:off x="2826578" y="4408569"/>
            <a:ext cx="1584324" cy="718710"/>
          </a:xfrm>
          <a:prstGeom prst="parallelogram">
            <a:avLst>
              <a:gd name="adj" fmla="val 93832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>
            <a:off x="1017588" y="4081463"/>
            <a:ext cx="1939249" cy="1439862"/>
          </a:xfrm>
          <a:prstGeom prst="parallelogram">
            <a:avLst>
              <a:gd name="adj" fmla="val 11912"/>
            </a:avLst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" name="AutoShape 6"/>
          <p:cNvSpPr>
            <a:spLocks noChangeArrowheads="1"/>
          </p:cNvSpPr>
          <p:nvPr/>
        </p:nvSpPr>
        <p:spPr bwMode="auto">
          <a:xfrm>
            <a:off x="1027113" y="1958975"/>
            <a:ext cx="1939249" cy="1439863"/>
          </a:xfrm>
          <a:prstGeom prst="parallelogram">
            <a:avLst>
              <a:gd name="adj" fmla="val 11912"/>
            </a:avLst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4931928" y="2065338"/>
            <a:ext cx="4005940" cy="117981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kumimoji="0" lang="en-GB" altLang="ja-JP" sz="2000" dirty="0">
                <a:solidFill>
                  <a:srgbClr val="006600"/>
                </a:solidFill>
                <a:ea typeface="ＭＳ Ｐゴシック" pitchFamily="50" charset="-128"/>
              </a:rPr>
              <a:t>Decay Plane</a:t>
            </a:r>
            <a:r>
              <a:rPr kumimoji="0" lang="en-GB" altLang="ja-JP" sz="2400" dirty="0">
                <a:solidFill>
                  <a:srgbClr val="006600"/>
                </a:solidFill>
                <a:ea typeface="ＭＳ Ｐゴシック" pitchFamily="50" charset="-128"/>
              </a:rPr>
              <a:t> // </a:t>
            </a:r>
            <a:r>
              <a:rPr kumimoji="0" lang="en-GB" altLang="ja-JP" sz="2400" dirty="0">
                <a:solidFill>
                  <a:srgbClr val="006600"/>
                </a:solidFill>
                <a:latin typeface="Symbol" pitchFamily="18" charset="2"/>
                <a:ea typeface="ＭＳ Ｐゴシック" pitchFamily="50" charset="-128"/>
              </a:rPr>
              <a:t>g</a:t>
            </a:r>
            <a:endParaRPr kumimoji="0" lang="en-GB" altLang="ja-JP" sz="1800" dirty="0">
              <a:solidFill>
                <a:srgbClr val="006600"/>
              </a:solidFill>
              <a:latin typeface="Symbol" pitchFamily="18" charset="2"/>
              <a:ea typeface="ＭＳ Ｐゴシック" pitchFamily="50" charset="-128"/>
            </a:endParaRPr>
          </a:p>
          <a:p>
            <a:pPr algn="l"/>
            <a:r>
              <a:rPr kumimoji="0" lang="en-GB" altLang="ja-JP" sz="2000" dirty="0">
                <a:solidFill>
                  <a:srgbClr val="006600"/>
                </a:solidFill>
                <a:ea typeface="ＭＳ Ｐゴシック" pitchFamily="50" charset="-128"/>
              </a:rPr>
              <a:t>natural parity exchange (-1)</a:t>
            </a:r>
            <a:r>
              <a:rPr kumimoji="0" lang="en-GB" altLang="ja-JP" sz="2000" baseline="30000" dirty="0">
                <a:solidFill>
                  <a:srgbClr val="006600"/>
                </a:solidFill>
                <a:ea typeface="ＭＳ Ｐゴシック" pitchFamily="50" charset="-128"/>
              </a:rPr>
              <a:t>J</a:t>
            </a:r>
            <a:r>
              <a:rPr kumimoji="0" lang="en-GB" altLang="ja-JP" sz="2000" dirty="0">
                <a:solidFill>
                  <a:srgbClr val="006600"/>
                </a:solidFill>
                <a:ea typeface="ＭＳ Ｐゴシック" pitchFamily="50" charset="-128"/>
              </a:rPr>
              <a:t> </a:t>
            </a:r>
          </a:p>
          <a:p>
            <a:pPr algn="l"/>
            <a:r>
              <a:rPr kumimoji="0" lang="en-GB" altLang="ja-JP" sz="2000" dirty="0" smtClean="0">
                <a:ea typeface="ＭＳ Ｐゴシック" pitchFamily="50" charset="-128"/>
              </a:rPr>
              <a:t>(</a:t>
            </a:r>
            <a:r>
              <a:rPr kumimoji="0" lang="en-GB" altLang="ja-JP" sz="2000" dirty="0" err="1" smtClean="0">
                <a:ea typeface="ＭＳ Ｐゴシック" pitchFamily="50" charset="-128"/>
              </a:rPr>
              <a:t>Pomeron</a:t>
            </a:r>
            <a:r>
              <a:rPr kumimoji="0" lang="en-GB" altLang="ja-JP" sz="2000" dirty="0" smtClean="0">
                <a:ea typeface="ＭＳ Ｐゴシック" pitchFamily="50" charset="-128"/>
              </a:rPr>
              <a:t>, Scalar mesons (</a:t>
            </a:r>
            <a:r>
              <a:rPr kumimoji="0" lang="en-GB" altLang="ja-JP" sz="2000" dirty="0" smtClean="0">
                <a:latin typeface="Symbol" pitchFamily="18" charset="2"/>
                <a:ea typeface="ＭＳ Ｐゴシック" pitchFamily="50" charset="-128"/>
              </a:rPr>
              <a:t>k</a:t>
            </a:r>
            <a:r>
              <a:rPr kumimoji="0" lang="en-GB" altLang="ja-JP" sz="2000" dirty="0" smtClean="0">
                <a:ea typeface="ＭＳ Ｐゴシック" pitchFamily="50" charset="-128"/>
              </a:rPr>
              <a:t>)</a:t>
            </a:r>
            <a:r>
              <a:rPr kumimoji="0" lang="ja-JP" altLang="en-US" sz="2000" dirty="0" smtClean="0">
                <a:ea typeface="ＭＳ Ｐゴシック" pitchFamily="50" charset="-128"/>
              </a:rPr>
              <a:t>, </a:t>
            </a:r>
            <a:r>
              <a:rPr kumimoji="0" lang="en-US" altLang="ja-JP" sz="2000" dirty="0" smtClean="0">
                <a:ea typeface="ＭＳ Ｐゴシック" pitchFamily="50" charset="-128"/>
              </a:rPr>
              <a:t>K</a:t>
            </a:r>
            <a:r>
              <a:rPr kumimoji="0" lang="ja-JP" altLang="en-US" sz="2000" baseline="30000" dirty="0" smtClean="0">
                <a:ea typeface="ＭＳ Ｐゴシック" pitchFamily="50" charset="-128"/>
              </a:rPr>
              <a:t>*</a:t>
            </a:r>
            <a:r>
              <a:rPr kumimoji="0" lang="en-GB" altLang="ja-JP" sz="2000" dirty="0" smtClean="0">
                <a:ea typeface="ＭＳ Ｐゴシック" pitchFamily="50" charset="-128"/>
              </a:rPr>
              <a:t>)</a:t>
            </a:r>
            <a:endParaRPr kumimoji="0" lang="en-US" altLang="ja-JP" sz="2400" dirty="0">
              <a:ea typeface="ＭＳ Ｐゴシック" pitchFamily="50" charset="-128"/>
            </a:endParaRPr>
          </a:p>
          <a:p>
            <a:pPr algn="l">
              <a:lnSpc>
                <a:spcPct val="20000"/>
              </a:lnSpc>
            </a:pPr>
            <a:endParaRPr kumimoji="0" lang="ja-JP" altLang="ja-JP" sz="2000" dirty="0">
              <a:solidFill>
                <a:schemeClr val="accent2"/>
              </a:solidFill>
              <a:ea typeface="ＭＳ Ｐゴシック" pitchFamily="50" charset="-128"/>
            </a:endParaRP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606739" y="3430939"/>
            <a:ext cx="23809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sz="2000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rPr>
              <a:t>Photon Polarization</a:t>
            </a:r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4246564" y="1924050"/>
            <a:ext cx="4575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sz="2000" dirty="0">
                <a:solidFill>
                  <a:srgbClr val="0000FF"/>
                </a:solidFill>
                <a:ea typeface="ＭＳ Ｐゴシック" pitchFamily="50" charset="-128"/>
              </a:rPr>
              <a:t>K</a:t>
            </a:r>
            <a:r>
              <a:rPr lang="en-US" altLang="ja-JP" sz="2000" baseline="30000" dirty="0">
                <a:solidFill>
                  <a:srgbClr val="0000FF"/>
                </a:solidFill>
                <a:latin typeface="Symbol" pitchFamily="18" charset="2"/>
                <a:ea typeface="ＭＳ Ｐゴシック" pitchFamily="50" charset="-128"/>
              </a:rPr>
              <a:t>+</a:t>
            </a:r>
            <a:endParaRPr lang="en-US" altLang="ja-JP" sz="2000" dirty="0">
              <a:solidFill>
                <a:srgbClr val="0000FF"/>
              </a:solidFill>
              <a:latin typeface="Symbol" pitchFamily="18" charset="2"/>
              <a:ea typeface="ＭＳ Ｐゴシック" pitchFamily="50" charset="-128"/>
            </a:endParaRPr>
          </a:p>
        </p:txBody>
      </p:sp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3438525" y="4056063"/>
            <a:ext cx="4575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sz="2000" dirty="0">
                <a:solidFill>
                  <a:srgbClr val="0000FF"/>
                </a:solidFill>
                <a:ea typeface="ＭＳ Ｐゴシック" pitchFamily="50" charset="-128"/>
              </a:rPr>
              <a:t>K</a:t>
            </a:r>
            <a:r>
              <a:rPr lang="en-US" altLang="ja-JP" sz="2000" baseline="30000" dirty="0">
                <a:solidFill>
                  <a:srgbClr val="0000FF"/>
                </a:solidFill>
                <a:latin typeface="Symbol" pitchFamily="18" charset="2"/>
                <a:ea typeface="ＭＳ Ｐゴシック" pitchFamily="50" charset="-128"/>
              </a:rPr>
              <a:t>+</a:t>
            </a:r>
            <a:endParaRPr lang="en-US" altLang="ja-JP" sz="2000" dirty="0">
              <a:solidFill>
                <a:srgbClr val="0000FF"/>
              </a:solidFill>
              <a:latin typeface="Symbol" pitchFamily="18" charset="2"/>
              <a:ea typeface="ＭＳ Ｐゴシック" pitchFamily="50" charset="-128"/>
            </a:endParaRPr>
          </a:p>
        </p:txBody>
      </p: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859089" y="3040063"/>
            <a:ext cx="4575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sz="2000" dirty="0" smtClean="0">
                <a:solidFill>
                  <a:srgbClr val="0000FF"/>
                </a:solidFill>
                <a:latin typeface="Symbol" pitchFamily="18" charset="2"/>
                <a:ea typeface="ＭＳ Ｐゴシック" pitchFamily="50" charset="-128"/>
              </a:rPr>
              <a:t>K</a:t>
            </a:r>
            <a:r>
              <a:rPr lang="en-US" altLang="ja-JP" sz="2000" baseline="30000" dirty="0" smtClean="0">
                <a:solidFill>
                  <a:srgbClr val="0000FF"/>
                </a:solidFill>
                <a:latin typeface="Symbol" pitchFamily="18" charset="2"/>
                <a:ea typeface="ＭＳ Ｐゴシック" pitchFamily="50" charset="-128"/>
              </a:rPr>
              <a:t>-</a:t>
            </a:r>
            <a:r>
              <a:rPr lang="en-US" altLang="ja-JP" sz="2000" dirty="0" smtClean="0">
                <a:solidFill>
                  <a:srgbClr val="0000FF"/>
                </a:solidFill>
                <a:latin typeface="Symbol" pitchFamily="18" charset="2"/>
                <a:ea typeface="ＭＳ Ｐゴシック" pitchFamily="50" charset="-128"/>
              </a:rPr>
              <a:t>p</a:t>
            </a:r>
            <a:r>
              <a:rPr lang="en-US" altLang="ja-JP" sz="2000" baseline="30000" dirty="0" smtClean="0">
                <a:solidFill>
                  <a:srgbClr val="0000FF"/>
                </a:solidFill>
                <a:latin typeface="Symbol" pitchFamily="18" charset="2"/>
                <a:ea typeface="ＭＳ Ｐゴシック" pitchFamily="50" charset="-128"/>
              </a:rPr>
              <a:t>-</a:t>
            </a:r>
            <a:endParaRPr lang="en-US" altLang="ja-JP" sz="2000" dirty="0">
              <a:solidFill>
                <a:srgbClr val="0000FF"/>
              </a:solidFill>
              <a:latin typeface="Symbol" pitchFamily="18" charset="2"/>
              <a:ea typeface="ＭＳ Ｐゴシック" pitchFamily="50" charset="-128"/>
            </a:endParaRPr>
          </a:p>
        </p:txBody>
      </p:sp>
      <p:sp>
        <p:nvSpPr>
          <p:cNvPr id="44" name="Text Box 13"/>
          <p:cNvSpPr txBox="1">
            <a:spLocks noChangeArrowheads="1"/>
          </p:cNvSpPr>
          <p:nvPr/>
        </p:nvSpPr>
        <p:spPr bwMode="auto">
          <a:xfrm>
            <a:off x="4961460" y="4176713"/>
            <a:ext cx="3976612" cy="114646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kumimoji="0" lang="en-GB" altLang="ja-JP" sz="2000" dirty="0">
                <a:solidFill>
                  <a:srgbClr val="006600"/>
                </a:solidFill>
                <a:ea typeface="ＭＳ Ｐゴシック" pitchFamily="50" charset="-128"/>
              </a:rPr>
              <a:t>Decay Plane</a:t>
            </a:r>
            <a:r>
              <a:rPr kumimoji="0" lang="en-GB" altLang="ja-JP" sz="2400" dirty="0">
                <a:solidFill>
                  <a:srgbClr val="006600"/>
                </a:solidFill>
                <a:ea typeface="ＭＳ Ｐゴシック" pitchFamily="50" charset="-128"/>
              </a:rPr>
              <a:t>      </a:t>
            </a:r>
            <a:r>
              <a:rPr kumimoji="0" lang="en-GB" altLang="ja-JP" sz="2400" dirty="0" smtClean="0">
                <a:solidFill>
                  <a:srgbClr val="006600"/>
                </a:solidFill>
                <a:ea typeface="ＭＳ Ｐゴシック" pitchFamily="50" charset="-128"/>
              </a:rPr>
              <a:t> </a:t>
            </a:r>
            <a:r>
              <a:rPr kumimoji="0" lang="en-GB" altLang="ja-JP" sz="2400" dirty="0" smtClean="0">
                <a:solidFill>
                  <a:srgbClr val="006600"/>
                </a:solidFill>
                <a:latin typeface="Symbol" pitchFamily="18" charset="2"/>
                <a:ea typeface="ＭＳ Ｐゴシック" pitchFamily="50" charset="-128"/>
              </a:rPr>
              <a:t>g</a:t>
            </a:r>
            <a:endParaRPr kumimoji="0" lang="en-GB" altLang="ja-JP" sz="1800" dirty="0">
              <a:solidFill>
                <a:srgbClr val="006600"/>
              </a:solidFill>
              <a:latin typeface="Symbol" pitchFamily="18" charset="2"/>
              <a:ea typeface="ＭＳ Ｐゴシック" pitchFamily="50" charset="-128"/>
            </a:endParaRPr>
          </a:p>
          <a:p>
            <a:pPr algn="l"/>
            <a:r>
              <a:rPr kumimoji="0" lang="en-GB" altLang="ja-JP" sz="2000" dirty="0">
                <a:solidFill>
                  <a:srgbClr val="006600"/>
                </a:solidFill>
                <a:ea typeface="ＭＳ Ｐゴシック" pitchFamily="50" charset="-128"/>
              </a:rPr>
              <a:t>unnatural parity exchange -(-1)</a:t>
            </a:r>
            <a:r>
              <a:rPr kumimoji="0" lang="en-GB" altLang="ja-JP" sz="2000" baseline="30000" dirty="0">
                <a:solidFill>
                  <a:srgbClr val="006600"/>
                </a:solidFill>
                <a:ea typeface="ＭＳ Ｐゴシック" pitchFamily="50" charset="-128"/>
              </a:rPr>
              <a:t>J </a:t>
            </a:r>
          </a:p>
          <a:p>
            <a:pPr algn="l"/>
            <a:r>
              <a:rPr kumimoji="0" lang="en-GB" altLang="ja-JP" sz="2000" dirty="0">
                <a:solidFill>
                  <a:srgbClr val="000000"/>
                </a:solidFill>
                <a:ea typeface="ＭＳ Ｐゴシック" pitchFamily="50" charset="-128"/>
              </a:rPr>
              <a:t>(</a:t>
            </a:r>
            <a:r>
              <a:rPr kumimoji="0" lang="en-GB" altLang="ja-JP" sz="2000" dirty="0" err="1">
                <a:solidFill>
                  <a:srgbClr val="000000"/>
                </a:solidFill>
                <a:ea typeface="ＭＳ Ｐゴシック" pitchFamily="50" charset="-128"/>
              </a:rPr>
              <a:t>Pseudoscalar</a:t>
            </a:r>
            <a:r>
              <a:rPr kumimoji="0" lang="en-GB" altLang="ja-JP" sz="2000" dirty="0">
                <a:solidFill>
                  <a:srgbClr val="000000"/>
                </a:solidFill>
                <a:ea typeface="ＭＳ Ｐゴシック" pitchFamily="50" charset="-128"/>
              </a:rPr>
              <a:t> mesons </a:t>
            </a:r>
            <a:r>
              <a:rPr kumimoji="0" lang="en-GB" altLang="ja-JP" sz="2000" dirty="0" smtClean="0">
                <a:solidFill>
                  <a:srgbClr val="000000"/>
                </a:solidFill>
                <a:latin typeface="Symbol" pitchFamily="18" charset="2"/>
                <a:ea typeface="ＭＳ Ｐゴシック" pitchFamily="50" charset="-128"/>
              </a:rPr>
              <a:t>(p, </a:t>
            </a:r>
            <a:r>
              <a:rPr kumimoji="0" lang="en-GB" altLang="ja-JP" sz="2000" i="1" dirty="0" smtClean="0">
                <a:solidFill>
                  <a:srgbClr val="000000"/>
                </a:solidFill>
                <a:latin typeface="Symbol" pitchFamily="18" charset="2"/>
                <a:ea typeface="ＭＳ Ｐゴシック" pitchFamily="50" charset="-128"/>
              </a:rPr>
              <a:t>K</a:t>
            </a:r>
            <a:r>
              <a:rPr kumimoji="0" lang="en-GB" altLang="ja-JP" sz="2000" dirty="0" smtClean="0">
                <a:solidFill>
                  <a:srgbClr val="000000"/>
                </a:solidFill>
                <a:latin typeface="Symbol" pitchFamily="18" charset="2"/>
                <a:ea typeface="ＭＳ Ｐゴシック" pitchFamily="50" charset="-128"/>
              </a:rPr>
              <a:t>)</a:t>
            </a:r>
            <a:r>
              <a:rPr kumimoji="0" lang="en-GB" altLang="ja-JP" sz="2000" dirty="0" smtClean="0">
                <a:solidFill>
                  <a:srgbClr val="000000"/>
                </a:solidFill>
                <a:ea typeface="ＭＳ Ｐゴシック" pitchFamily="50" charset="-128"/>
              </a:rPr>
              <a:t>)</a:t>
            </a:r>
            <a:endParaRPr kumimoji="0" lang="en-GB" altLang="ja-JP" sz="2000" dirty="0">
              <a:solidFill>
                <a:srgbClr val="000000"/>
              </a:solidFill>
              <a:ea typeface="ＭＳ Ｐゴシック" pitchFamily="50" charset="-128"/>
            </a:endParaRPr>
          </a:p>
          <a:p>
            <a:pPr algn="l">
              <a:lnSpc>
                <a:spcPct val="10000"/>
              </a:lnSpc>
            </a:pPr>
            <a:endParaRPr lang="en-US" altLang="ja-JP" sz="1800" dirty="0">
              <a:solidFill>
                <a:schemeClr val="accent2"/>
              </a:solidFill>
              <a:ea typeface="ＭＳ Ｐゴシック" pitchFamily="50" charset="-128"/>
            </a:endParaRPr>
          </a:p>
        </p:txBody>
      </p:sp>
      <p:grpSp>
        <p:nvGrpSpPr>
          <p:cNvPr id="45" name="Group 14"/>
          <p:cNvGrpSpPr>
            <a:grpSpLocks/>
          </p:cNvGrpSpPr>
          <p:nvPr/>
        </p:nvGrpSpPr>
        <p:grpSpPr bwMode="auto">
          <a:xfrm>
            <a:off x="6655511" y="4298950"/>
            <a:ext cx="337191" cy="273050"/>
            <a:chOff x="1818" y="2802"/>
            <a:chExt cx="192" cy="204"/>
          </a:xfrm>
        </p:grpSpPr>
        <p:sp>
          <p:nvSpPr>
            <p:cNvPr id="46" name="Line 15"/>
            <p:cNvSpPr>
              <a:spLocks noChangeShapeType="1"/>
            </p:cNvSpPr>
            <p:nvPr/>
          </p:nvSpPr>
          <p:spPr bwMode="auto">
            <a:xfrm>
              <a:off x="1818" y="3006"/>
              <a:ext cx="192" cy="0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" name="Line 16"/>
            <p:cNvSpPr>
              <a:spLocks noChangeShapeType="1"/>
            </p:cNvSpPr>
            <p:nvPr/>
          </p:nvSpPr>
          <p:spPr bwMode="auto">
            <a:xfrm flipV="1">
              <a:off x="1920" y="2802"/>
              <a:ext cx="0" cy="198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7061802" y="4311504"/>
            <a:ext cx="242209" cy="0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" name="Line 18"/>
          <p:cNvSpPr>
            <a:spLocks noChangeShapeType="1"/>
          </p:cNvSpPr>
          <p:nvPr/>
        </p:nvSpPr>
        <p:spPr bwMode="auto">
          <a:xfrm>
            <a:off x="6821937" y="2209800"/>
            <a:ext cx="201049" cy="0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619125" y="2041525"/>
            <a:ext cx="470170" cy="91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>
                <a:solidFill>
                  <a:srgbClr val="FF0000"/>
                </a:solidFill>
                <a:latin typeface="Symbol" pitchFamily="18" charset="2"/>
                <a:ea typeface="HGPｺﾞｼｯｸE" pitchFamily="50" charset="-128"/>
              </a:rPr>
              <a:t>e</a:t>
            </a:r>
            <a:r>
              <a:rPr lang="en-US" altLang="ja-JP" baseline="-25000">
                <a:solidFill>
                  <a:srgbClr val="FF0000"/>
                </a:solidFill>
                <a:latin typeface="Symbol" pitchFamily="18" charset="2"/>
                <a:ea typeface="HGPｺﾞｼｯｸE" pitchFamily="50" charset="-128"/>
              </a:rPr>
              <a:t>g</a:t>
            </a:r>
          </a:p>
        </p:txBody>
      </p:sp>
      <p:sp>
        <p:nvSpPr>
          <p:cNvPr id="51" name="Freeform 20"/>
          <p:cNvSpPr>
            <a:spLocks/>
          </p:cNvSpPr>
          <p:nvPr/>
        </p:nvSpPr>
        <p:spPr bwMode="auto">
          <a:xfrm>
            <a:off x="1098550" y="2271713"/>
            <a:ext cx="1722370" cy="766762"/>
          </a:xfrm>
          <a:custGeom>
            <a:avLst/>
            <a:gdLst>
              <a:gd name="T0" fmla="*/ 0 w 1088"/>
              <a:gd name="T1" fmla="*/ 453 h 483"/>
              <a:gd name="T2" fmla="*/ 226 w 1088"/>
              <a:gd name="T3" fmla="*/ 0 h 483"/>
              <a:gd name="T4" fmla="*/ 453 w 1088"/>
              <a:gd name="T5" fmla="*/ 453 h 483"/>
              <a:gd name="T6" fmla="*/ 680 w 1088"/>
              <a:gd name="T7" fmla="*/ 0 h 483"/>
              <a:gd name="T8" fmla="*/ 907 w 1088"/>
              <a:gd name="T9" fmla="*/ 453 h 483"/>
              <a:gd name="T10" fmla="*/ 1088 w 1088"/>
              <a:gd name="T11" fmla="*/ 181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8" h="483">
                <a:moveTo>
                  <a:pt x="0" y="453"/>
                </a:moveTo>
                <a:cubicBezTo>
                  <a:pt x="75" y="226"/>
                  <a:pt x="151" y="0"/>
                  <a:pt x="226" y="0"/>
                </a:cubicBezTo>
                <a:cubicBezTo>
                  <a:pt x="301" y="0"/>
                  <a:pt x="377" y="453"/>
                  <a:pt x="453" y="453"/>
                </a:cubicBezTo>
                <a:cubicBezTo>
                  <a:pt x="529" y="453"/>
                  <a:pt x="604" y="0"/>
                  <a:pt x="680" y="0"/>
                </a:cubicBezTo>
                <a:cubicBezTo>
                  <a:pt x="756" y="0"/>
                  <a:pt x="839" y="423"/>
                  <a:pt x="907" y="453"/>
                </a:cubicBezTo>
                <a:cubicBezTo>
                  <a:pt x="975" y="483"/>
                  <a:pt x="1031" y="332"/>
                  <a:pt x="1088" y="18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" name="AutoShape 21"/>
          <p:cNvSpPr>
            <a:spLocks noChangeArrowheads="1"/>
          </p:cNvSpPr>
          <p:nvPr/>
        </p:nvSpPr>
        <p:spPr bwMode="auto">
          <a:xfrm>
            <a:off x="3187700" y="1958975"/>
            <a:ext cx="1078065" cy="1439863"/>
          </a:xfrm>
          <a:prstGeom prst="parallelogram">
            <a:avLst>
              <a:gd name="adj" fmla="val 18208"/>
            </a:avLst>
          </a:prstGeom>
          <a:solidFill>
            <a:srgbClr val="FFFF99">
              <a:alpha val="41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3" name="Line 22"/>
          <p:cNvSpPr>
            <a:spLocks noChangeShapeType="1"/>
          </p:cNvSpPr>
          <p:nvPr/>
        </p:nvSpPr>
        <p:spPr bwMode="auto">
          <a:xfrm flipV="1">
            <a:off x="3692526" y="2030413"/>
            <a:ext cx="357772" cy="6477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4" name="Line 23"/>
          <p:cNvSpPr>
            <a:spLocks noChangeShapeType="1"/>
          </p:cNvSpPr>
          <p:nvPr/>
        </p:nvSpPr>
        <p:spPr bwMode="auto">
          <a:xfrm flipH="1">
            <a:off x="3332163" y="2678113"/>
            <a:ext cx="359354" cy="649287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5" name="Line 24"/>
          <p:cNvSpPr>
            <a:spLocks noChangeShapeType="1"/>
          </p:cNvSpPr>
          <p:nvPr/>
        </p:nvSpPr>
        <p:spPr bwMode="auto">
          <a:xfrm>
            <a:off x="3619500" y="4767263"/>
            <a:ext cx="286535" cy="36036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 flipH="1" flipV="1">
            <a:off x="3332163" y="4406899"/>
            <a:ext cx="286534" cy="36036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549275" y="2678113"/>
            <a:ext cx="40668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8" name="Freeform 27"/>
          <p:cNvSpPr>
            <a:spLocks/>
          </p:cNvSpPr>
          <p:nvPr/>
        </p:nvSpPr>
        <p:spPr bwMode="auto">
          <a:xfrm>
            <a:off x="1089025" y="4394200"/>
            <a:ext cx="1722370" cy="766763"/>
          </a:xfrm>
          <a:custGeom>
            <a:avLst/>
            <a:gdLst>
              <a:gd name="T0" fmla="*/ 0 w 1088"/>
              <a:gd name="T1" fmla="*/ 453 h 483"/>
              <a:gd name="T2" fmla="*/ 226 w 1088"/>
              <a:gd name="T3" fmla="*/ 0 h 483"/>
              <a:gd name="T4" fmla="*/ 453 w 1088"/>
              <a:gd name="T5" fmla="*/ 453 h 483"/>
              <a:gd name="T6" fmla="*/ 680 w 1088"/>
              <a:gd name="T7" fmla="*/ 0 h 483"/>
              <a:gd name="T8" fmla="*/ 907 w 1088"/>
              <a:gd name="T9" fmla="*/ 453 h 483"/>
              <a:gd name="T10" fmla="*/ 1088 w 1088"/>
              <a:gd name="T11" fmla="*/ 181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8" h="483">
                <a:moveTo>
                  <a:pt x="0" y="453"/>
                </a:moveTo>
                <a:cubicBezTo>
                  <a:pt x="75" y="226"/>
                  <a:pt x="151" y="0"/>
                  <a:pt x="226" y="0"/>
                </a:cubicBezTo>
                <a:cubicBezTo>
                  <a:pt x="301" y="0"/>
                  <a:pt x="377" y="453"/>
                  <a:pt x="453" y="453"/>
                </a:cubicBezTo>
                <a:cubicBezTo>
                  <a:pt x="529" y="453"/>
                  <a:pt x="604" y="0"/>
                  <a:pt x="680" y="0"/>
                </a:cubicBezTo>
                <a:cubicBezTo>
                  <a:pt x="756" y="0"/>
                  <a:pt x="839" y="423"/>
                  <a:pt x="907" y="453"/>
                </a:cubicBezTo>
                <a:cubicBezTo>
                  <a:pt x="975" y="483"/>
                  <a:pt x="1031" y="332"/>
                  <a:pt x="1088" y="18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9" name="Line 28"/>
          <p:cNvSpPr>
            <a:spLocks noChangeShapeType="1"/>
          </p:cNvSpPr>
          <p:nvPr/>
        </p:nvSpPr>
        <p:spPr bwMode="auto">
          <a:xfrm>
            <a:off x="539750" y="4800600"/>
            <a:ext cx="40668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0" name="Line 29"/>
          <p:cNvSpPr>
            <a:spLocks noChangeShapeType="1"/>
          </p:cNvSpPr>
          <p:nvPr/>
        </p:nvSpPr>
        <p:spPr bwMode="auto">
          <a:xfrm flipV="1">
            <a:off x="1100138" y="2030413"/>
            <a:ext cx="71237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>
            <a:off x="595313" y="4102100"/>
            <a:ext cx="470169" cy="91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>
                <a:solidFill>
                  <a:srgbClr val="FF0000"/>
                </a:solidFill>
                <a:latin typeface="Symbol" pitchFamily="18" charset="2"/>
                <a:ea typeface="HGPｺﾞｼｯｸE" pitchFamily="50" charset="-128"/>
              </a:rPr>
              <a:t>e</a:t>
            </a:r>
            <a:r>
              <a:rPr lang="en-US" altLang="ja-JP" baseline="-25000">
                <a:solidFill>
                  <a:srgbClr val="FF0000"/>
                </a:solidFill>
                <a:latin typeface="Symbol" pitchFamily="18" charset="2"/>
                <a:ea typeface="HGPｺﾞｼｯｸE" pitchFamily="50" charset="-128"/>
              </a:rPr>
              <a:t>g</a:t>
            </a:r>
          </a:p>
        </p:txBody>
      </p:sp>
      <p:sp>
        <p:nvSpPr>
          <p:cNvPr id="62" name="Line 31"/>
          <p:cNvSpPr>
            <a:spLocks noChangeShapeType="1"/>
          </p:cNvSpPr>
          <p:nvPr/>
        </p:nvSpPr>
        <p:spPr bwMode="auto">
          <a:xfrm flipV="1">
            <a:off x="1090613" y="4119563"/>
            <a:ext cx="71237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6" name="Text Box 36"/>
          <p:cNvSpPr txBox="1">
            <a:spLocks noChangeArrowheads="1"/>
          </p:cNvSpPr>
          <p:nvPr/>
        </p:nvSpPr>
        <p:spPr bwMode="auto">
          <a:xfrm>
            <a:off x="3771900" y="5121275"/>
            <a:ext cx="10310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sz="2000" dirty="0" smtClean="0">
                <a:solidFill>
                  <a:srgbClr val="0000FF"/>
                </a:solidFill>
                <a:latin typeface="Symbol" pitchFamily="18" charset="2"/>
                <a:ea typeface="ＭＳ Ｐゴシック" pitchFamily="50" charset="-128"/>
              </a:rPr>
              <a:t>K</a:t>
            </a:r>
            <a:r>
              <a:rPr lang="en-US" altLang="ja-JP" sz="2000" baseline="30000" dirty="0" smtClean="0">
                <a:solidFill>
                  <a:srgbClr val="0000FF"/>
                </a:solidFill>
                <a:latin typeface="Symbol" pitchFamily="18" charset="2"/>
                <a:ea typeface="ＭＳ Ｐゴシック" pitchFamily="50" charset="-128"/>
              </a:rPr>
              <a:t>-</a:t>
            </a:r>
            <a:r>
              <a:rPr lang="en-US" altLang="ja-JP" sz="2000" dirty="0" smtClean="0">
                <a:solidFill>
                  <a:srgbClr val="0000FF"/>
                </a:solidFill>
                <a:latin typeface="Symbol" pitchFamily="18" charset="2"/>
                <a:ea typeface="ＭＳ Ｐゴシック" pitchFamily="50" charset="-128"/>
              </a:rPr>
              <a:t>, p</a:t>
            </a:r>
            <a:r>
              <a:rPr lang="en-US" altLang="ja-JP" sz="2000" baseline="30000" dirty="0" smtClean="0">
                <a:solidFill>
                  <a:srgbClr val="0000FF"/>
                </a:solidFill>
                <a:latin typeface="Symbol" pitchFamily="18" charset="2"/>
                <a:ea typeface="ＭＳ Ｐゴシック" pitchFamily="50" charset="-128"/>
              </a:rPr>
              <a:t>-</a:t>
            </a:r>
            <a:endParaRPr lang="en-US" altLang="ja-JP" sz="2000" dirty="0">
              <a:solidFill>
                <a:srgbClr val="0000FF"/>
              </a:solidFill>
              <a:latin typeface="Symbol" pitchFamily="18" charset="2"/>
              <a:ea typeface="ＭＳ Ｐゴシック" pitchFamily="50" charset="-128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395536" y="1340768"/>
            <a:ext cx="5074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  <a:latin typeface="Symbol" charset="2"/>
                <a:cs typeface="Symbol" charset="2"/>
              </a:rPr>
              <a:t>f </a:t>
            </a:r>
            <a:r>
              <a:rPr lang="en-US" altLang="ja-JP" sz="2800" dirty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lang="en-US" altLang="ja-JP" sz="2800" i="1" dirty="0">
                <a:solidFill>
                  <a:srgbClr val="0070C0"/>
                </a:solidFill>
                <a:sym typeface="Wingdings" pitchFamily="2" charset="2"/>
              </a:rPr>
              <a:t>K</a:t>
            </a:r>
            <a:r>
              <a:rPr lang="en-US" altLang="ja-JP" sz="2800" baseline="30000" dirty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+</a:t>
            </a:r>
            <a:r>
              <a:rPr lang="en-US" altLang="ja-JP" sz="2800" dirty="0">
                <a:solidFill>
                  <a:srgbClr val="0070C0"/>
                </a:solidFill>
                <a:sym typeface="Wingdings" pitchFamily="2" charset="2"/>
              </a:rPr>
              <a:t> + </a:t>
            </a:r>
            <a:r>
              <a:rPr lang="en-US" altLang="ja-JP" sz="2800" i="1" dirty="0" smtClean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K</a:t>
            </a:r>
            <a:r>
              <a:rPr lang="en-US" altLang="ja-JP" sz="2800" baseline="30000" dirty="0" smtClean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-</a:t>
            </a:r>
            <a:r>
              <a:rPr lang="en-US" altLang="ja-JP" sz="2800" dirty="0" smtClean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, </a:t>
            </a:r>
            <a:r>
              <a:rPr lang="ja-JP" altLang="en-US" sz="2800" baseline="30000" dirty="0" smtClean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　</a:t>
            </a:r>
            <a:r>
              <a:rPr kumimoji="1" lang="en-US" altLang="ja-JP" sz="2800" i="1" dirty="0" smtClean="0">
                <a:solidFill>
                  <a:srgbClr val="0070C0"/>
                </a:solidFill>
              </a:rPr>
              <a:t>K</a:t>
            </a:r>
            <a:r>
              <a:rPr kumimoji="1" lang="en-US" altLang="ja-JP" sz="2800" dirty="0" smtClean="0">
                <a:solidFill>
                  <a:srgbClr val="0070C0"/>
                </a:solidFill>
              </a:rPr>
              <a:t>*</a:t>
            </a:r>
            <a:r>
              <a:rPr kumimoji="1" lang="en-US" altLang="ja-JP" sz="2800" baseline="30000" dirty="0" smtClean="0">
                <a:solidFill>
                  <a:srgbClr val="0070C0"/>
                </a:solidFill>
              </a:rPr>
              <a:t>0</a:t>
            </a:r>
            <a:r>
              <a:rPr kumimoji="1" lang="en-US" altLang="ja-JP" sz="2800" dirty="0" smtClean="0">
                <a:solidFill>
                  <a:srgbClr val="0070C0"/>
                </a:solidFill>
              </a:rPr>
              <a:t> </a:t>
            </a:r>
            <a:r>
              <a:rPr kumimoji="1" lang="en-US" altLang="ja-JP" sz="2800" dirty="0" smtClean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kumimoji="1" lang="en-US" altLang="ja-JP" sz="2800" i="1" dirty="0" smtClean="0">
                <a:solidFill>
                  <a:srgbClr val="0070C0"/>
                </a:solidFill>
                <a:sym typeface="Wingdings" pitchFamily="2" charset="2"/>
              </a:rPr>
              <a:t>K</a:t>
            </a:r>
            <a:r>
              <a:rPr kumimoji="1" lang="en-US" altLang="ja-JP" sz="2800" baseline="30000" dirty="0" smtClean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+</a:t>
            </a:r>
            <a:r>
              <a:rPr kumimoji="1" lang="en-US" altLang="ja-JP" sz="2800" dirty="0" smtClean="0">
                <a:solidFill>
                  <a:srgbClr val="0070C0"/>
                </a:solidFill>
                <a:sym typeface="Wingdings" pitchFamily="2" charset="2"/>
              </a:rPr>
              <a:t> + </a:t>
            </a:r>
            <a:r>
              <a:rPr kumimoji="1" lang="en-US" altLang="ja-JP" sz="2800" dirty="0" smtClean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kumimoji="1" lang="en-US" altLang="ja-JP" sz="2800" baseline="30000" dirty="0" smtClean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-</a:t>
            </a:r>
            <a:endParaRPr kumimoji="1" lang="ja-JP" altLang="en-US" sz="2800" baseline="30000" dirty="0">
              <a:solidFill>
                <a:srgbClr val="0070C0"/>
              </a:solidFill>
              <a:latin typeface="Symbol" pitchFamily="18" charset="2"/>
            </a:endParaRPr>
          </a:p>
        </p:txBody>
      </p:sp>
      <p:sp>
        <p:nvSpPr>
          <p:cNvPr id="33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6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0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3698303" y="423660"/>
            <a:ext cx="3185435" cy="503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lvl="0">
              <a:defRPr sz="1800"/>
            </a:pPr>
            <a:r>
              <a:rPr sz="2800" dirty="0"/>
              <a:t>LEPS spectrometer</a:t>
            </a:r>
          </a:p>
        </p:txBody>
      </p:sp>
      <p:pic>
        <p:nvPicPr>
          <p:cNvPr id="81" name="スクリーンショット 2015-08-26 17.34.0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920" y="940338"/>
            <a:ext cx="5188821" cy="4949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図 110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0570" y="3973498"/>
            <a:ext cx="2362388" cy="925550"/>
          </a:xfrm>
          <a:prstGeom prst="rect">
            <a:avLst/>
          </a:prstGeom>
        </p:spPr>
      </p:pic>
      <p:pic>
        <p:nvPicPr>
          <p:cNvPr id="113" name="図 112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63408" y="3135347"/>
            <a:ext cx="1156433" cy="1747446"/>
          </a:xfrm>
          <a:prstGeom prst="rect">
            <a:avLst/>
          </a:prstGeom>
        </p:spPr>
      </p:pic>
      <p:sp>
        <p:nvSpPr>
          <p:cNvPr id="84" name="Shape 84"/>
          <p:cNvSpPr/>
          <p:nvPr/>
        </p:nvSpPr>
        <p:spPr>
          <a:xfrm>
            <a:off x="4163034" y="3675375"/>
            <a:ext cx="299782" cy="302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/>
          <a:lstStyle/>
          <a:p>
            <a:pPr lvl="0">
              <a:defRPr sz="1800"/>
            </a:pPr>
            <a:r>
              <a:rPr sz="1700">
                <a:solidFill>
                  <a:srgbClr val="0096FF"/>
                </a:solidFill>
              </a:rPr>
              <a:t>K</a:t>
            </a:r>
            <a:r>
              <a:rPr sz="1700" baseline="31999">
                <a:solidFill>
                  <a:srgbClr val="0096FF"/>
                </a:solidFill>
              </a:rPr>
              <a:t>-</a:t>
            </a:r>
          </a:p>
        </p:txBody>
      </p:sp>
      <p:sp>
        <p:nvSpPr>
          <p:cNvPr id="85" name="Shape 85"/>
          <p:cNvSpPr/>
          <p:nvPr/>
        </p:nvSpPr>
        <p:spPr>
          <a:xfrm>
            <a:off x="3186710" y="3193358"/>
            <a:ext cx="344877" cy="30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/>
          <a:lstStyle/>
          <a:p>
            <a:pPr lvl="0">
              <a:defRPr sz="1800"/>
            </a:pPr>
            <a:r>
              <a:rPr sz="1700">
                <a:solidFill>
                  <a:srgbClr val="FF7E79"/>
                </a:solidFill>
              </a:rPr>
              <a:t>K</a:t>
            </a:r>
            <a:r>
              <a:rPr sz="1700" baseline="31999">
                <a:solidFill>
                  <a:srgbClr val="FF7E79"/>
                </a:solidFill>
              </a:rPr>
              <a:t>+</a:t>
            </a:r>
          </a:p>
        </p:txBody>
      </p:sp>
      <p:sp>
        <p:nvSpPr>
          <p:cNvPr id="86" name="Shape 86"/>
          <p:cNvSpPr/>
          <p:nvPr/>
        </p:nvSpPr>
        <p:spPr>
          <a:xfrm>
            <a:off x="1201562" y="5372245"/>
            <a:ext cx="774392" cy="28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3555594" y="5631663"/>
            <a:ext cx="774392" cy="28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88" name="Shape 88"/>
          <p:cNvSpPr/>
          <p:nvPr/>
        </p:nvSpPr>
        <p:spPr>
          <a:xfrm>
            <a:off x="3953235" y="5372245"/>
            <a:ext cx="774392" cy="28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4131643" y="5174463"/>
            <a:ext cx="774391" cy="28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2487833" y="2502659"/>
            <a:ext cx="670807" cy="1248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1" name="Shape 91"/>
          <p:cNvSpPr/>
          <p:nvPr/>
        </p:nvSpPr>
        <p:spPr>
          <a:xfrm>
            <a:off x="1311855" y="2502660"/>
            <a:ext cx="869711" cy="2153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1153902" y="1369212"/>
            <a:ext cx="1185614" cy="2153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116148" y="1139532"/>
            <a:ext cx="1322716" cy="2153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4" name="Shape 94"/>
          <p:cNvSpPr/>
          <p:nvPr/>
        </p:nvSpPr>
        <p:spPr>
          <a:xfrm>
            <a:off x="4391651" y="5015310"/>
            <a:ext cx="533905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2400">
                <a:solidFill>
                  <a:srgbClr val="0096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/>
              <a:t>DC3</a:t>
            </a:r>
          </a:p>
        </p:txBody>
      </p:sp>
      <p:sp>
        <p:nvSpPr>
          <p:cNvPr id="95" name="Shape 95"/>
          <p:cNvSpPr/>
          <p:nvPr/>
        </p:nvSpPr>
        <p:spPr>
          <a:xfrm>
            <a:off x="4128185" y="5340683"/>
            <a:ext cx="533905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2400">
                <a:solidFill>
                  <a:srgbClr val="0096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/>
              <a:t>DC2</a:t>
            </a:r>
          </a:p>
        </p:txBody>
      </p:sp>
      <p:sp>
        <p:nvSpPr>
          <p:cNvPr id="96" name="Shape 96"/>
          <p:cNvSpPr/>
          <p:nvPr/>
        </p:nvSpPr>
        <p:spPr>
          <a:xfrm>
            <a:off x="3643323" y="5600099"/>
            <a:ext cx="533905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2400">
                <a:solidFill>
                  <a:srgbClr val="0096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/>
              <a:t>DC1</a:t>
            </a:r>
          </a:p>
        </p:txBody>
      </p:sp>
      <p:sp>
        <p:nvSpPr>
          <p:cNvPr id="97" name="Shape 97"/>
          <p:cNvSpPr/>
          <p:nvPr/>
        </p:nvSpPr>
        <p:spPr>
          <a:xfrm>
            <a:off x="1180220" y="5340683"/>
            <a:ext cx="675132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2400">
                <a:solidFill>
                  <a:srgbClr val="0096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/>
              <a:t>Beam</a:t>
            </a:r>
          </a:p>
        </p:txBody>
      </p:sp>
      <p:sp>
        <p:nvSpPr>
          <p:cNvPr id="98" name="Shape 98"/>
          <p:cNvSpPr/>
          <p:nvPr/>
        </p:nvSpPr>
        <p:spPr>
          <a:xfrm>
            <a:off x="72346" y="2483081"/>
            <a:ext cx="2343224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>
            <a:lvl1pPr>
              <a:defRPr sz="2400">
                <a:solidFill>
                  <a:srgbClr val="FF93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/>
              <a:t>Start counter (STC)</a:t>
            </a:r>
          </a:p>
        </p:txBody>
      </p:sp>
      <p:sp>
        <p:nvSpPr>
          <p:cNvPr id="99" name="Shape 99"/>
          <p:cNvSpPr/>
          <p:nvPr/>
        </p:nvSpPr>
        <p:spPr>
          <a:xfrm>
            <a:off x="1540550" y="1302345"/>
            <a:ext cx="546754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2400">
                <a:solidFill>
                  <a:srgbClr val="0096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/>
              <a:t>SSD</a:t>
            </a:r>
          </a:p>
        </p:txBody>
      </p:sp>
      <p:sp>
        <p:nvSpPr>
          <p:cNvPr id="100" name="Shape 100"/>
          <p:cNvSpPr/>
          <p:nvPr/>
        </p:nvSpPr>
        <p:spPr>
          <a:xfrm>
            <a:off x="556719" y="1072665"/>
            <a:ext cx="405615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2400">
                <a:solidFill>
                  <a:srgbClr val="0096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/>
              <a:t>AC</a:t>
            </a:r>
          </a:p>
        </p:txBody>
      </p:sp>
      <p:sp>
        <p:nvSpPr>
          <p:cNvPr id="101" name="Shape 101"/>
          <p:cNvSpPr/>
          <p:nvPr/>
        </p:nvSpPr>
        <p:spPr>
          <a:xfrm>
            <a:off x="5200883" y="1804483"/>
            <a:ext cx="4238834" cy="2011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/>
          <a:p>
            <a:pPr lvl="0" algn="l">
              <a:defRPr sz="1800"/>
            </a:pPr>
            <a:r>
              <a:rPr sz="2100" dirty="0"/>
              <a:t>・Dipole magnet : 0.7 Tesla</a:t>
            </a:r>
          </a:p>
          <a:p>
            <a:pPr lvl="0" algn="l">
              <a:defRPr sz="1800"/>
            </a:pPr>
            <a:r>
              <a:rPr sz="2100" dirty="0" smtClean="0"/>
              <a:t>・</a:t>
            </a:r>
            <a:r>
              <a:rPr sz="2100" dirty="0"/>
              <a:t>Acceptance :</a:t>
            </a:r>
          </a:p>
          <a:p>
            <a:pPr lvl="4" algn="l">
              <a:defRPr sz="1800"/>
            </a:pPr>
            <a:r>
              <a:rPr sz="2100" dirty="0"/>
              <a:t>Hori : ± 20°</a:t>
            </a:r>
          </a:p>
          <a:p>
            <a:pPr lvl="4" algn="l">
              <a:defRPr sz="1800"/>
            </a:pPr>
            <a:r>
              <a:rPr sz="2100" dirty="0"/>
              <a:t>Vert : ± 10°</a:t>
            </a:r>
          </a:p>
          <a:p>
            <a:pPr lvl="0" algn="l">
              <a:defRPr sz="1800"/>
            </a:pPr>
            <a:r>
              <a:rPr sz="2100" dirty="0"/>
              <a:t>・AC index : 1.03</a:t>
            </a:r>
          </a:p>
          <a:p>
            <a:pPr lvl="0" algn="l">
              <a:defRPr sz="1800"/>
            </a:pPr>
            <a:r>
              <a:rPr sz="2100" dirty="0"/>
              <a:t>   </a:t>
            </a:r>
            <a:r>
              <a:rPr sz="2100" dirty="0" smtClean="0"/>
              <a:t>(</a:t>
            </a:r>
            <a:r>
              <a:rPr lang="en-US" sz="2100" dirty="0" smtClean="0"/>
              <a:t>reject </a:t>
            </a:r>
            <a:r>
              <a:rPr sz="2100" dirty="0" smtClean="0"/>
              <a:t>0.6 </a:t>
            </a:r>
            <a:r>
              <a:rPr sz="2100" dirty="0"/>
              <a:t>GeV/c </a:t>
            </a:r>
            <a:r>
              <a:rPr sz="2100" dirty="0" smtClean="0">
                <a:latin typeface="Times New Roman"/>
                <a:ea typeface="Times New Roman"/>
                <a:cs typeface="Times New Roman"/>
                <a:sym typeface="Times New Roman"/>
              </a:rPr>
              <a:t>π</a:t>
            </a:r>
            <a:r>
              <a:rPr sz="2100" dirty="0" smtClean="0"/>
              <a:t>)</a:t>
            </a:r>
            <a:endParaRPr sz="2100" dirty="0"/>
          </a:p>
        </p:txBody>
      </p:sp>
      <p:sp>
        <p:nvSpPr>
          <p:cNvPr id="102" name="Shape 102"/>
          <p:cNvSpPr/>
          <p:nvPr/>
        </p:nvSpPr>
        <p:spPr>
          <a:xfrm flipV="1">
            <a:off x="1063173" y="4265391"/>
            <a:ext cx="1" cy="590858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5715" tIns="35715" rIns="35715" bIns="35715" anchor="ctr"/>
          <a:lstStyle/>
          <a:p>
            <a:pPr lvl="0">
              <a:defRPr sz="2400"/>
            </a:pPr>
            <a:endParaRPr/>
          </a:p>
        </p:txBody>
      </p:sp>
      <p:sp>
        <p:nvSpPr>
          <p:cNvPr id="103" name="Shape 103"/>
          <p:cNvSpPr/>
          <p:nvPr/>
        </p:nvSpPr>
        <p:spPr>
          <a:xfrm flipV="1">
            <a:off x="1063132" y="4562829"/>
            <a:ext cx="452715" cy="278180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5715" tIns="35715" rIns="35715" bIns="35715" anchor="ctr"/>
          <a:lstStyle/>
          <a:p>
            <a:pPr lvl="0">
              <a:defRPr sz="2400"/>
            </a:pPr>
            <a:endParaRPr/>
          </a:p>
        </p:txBody>
      </p:sp>
      <p:sp>
        <p:nvSpPr>
          <p:cNvPr id="104" name="Shape 104"/>
          <p:cNvSpPr/>
          <p:nvPr/>
        </p:nvSpPr>
        <p:spPr>
          <a:xfrm flipH="1" flipV="1">
            <a:off x="672053" y="4463343"/>
            <a:ext cx="386592" cy="386592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35715" tIns="35715" rIns="35715" bIns="35715" anchor="ctr"/>
          <a:lstStyle/>
          <a:p>
            <a:pPr lvl="0">
              <a:defRPr sz="2400"/>
            </a:pPr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450478" y="4275164"/>
            <a:ext cx="187544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/>
              <a:t>x</a:t>
            </a:r>
          </a:p>
        </p:txBody>
      </p:sp>
      <p:sp>
        <p:nvSpPr>
          <p:cNvPr id="106" name="Shape 106"/>
          <p:cNvSpPr/>
          <p:nvPr/>
        </p:nvSpPr>
        <p:spPr>
          <a:xfrm>
            <a:off x="1309827" y="4168838"/>
            <a:ext cx="187544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/>
              <a:t>z</a:t>
            </a:r>
          </a:p>
        </p:txBody>
      </p:sp>
      <p:sp>
        <p:nvSpPr>
          <p:cNvPr id="107" name="Shape 107"/>
          <p:cNvSpPr/>
          <p:nvPr/>
        </p:nvSpPr>
        <p:spPr>
          <a:xfrm>
            <a:off x="983809" y="3870585"/>
            <a:ext cx="200368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/>
              <a:t>y</a:t>
            </a:r>
          </a:p>
        </p:txBody>
      </p:sp>
      <p:pic>
        <p:nvPicPr>
          <p:cNvPr id="115" name="図 114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0570" y="3514858"/>
            <a:ext cx="1762444" cy="1373285"/>
          </a:xfrm>
          <a:prstGeom prst="rect">
            <a:avLst/>
          </a:prstGeom>
        </p:spPr>
      </p:pic>
      <p:pic>
        <p:nvPicPr>
          <p:cNvPr id="117" name="図 116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66543" y="3678897"/>
            <a:ext cx="1888949" cy="1205244"/>
          </a:xfrm>
          <a:prstGeom prst="rect">
            <a:avLst/>
          </a:prstGeom>
        </p:spPr>
      </p:pic>
      <p:sp>
        <p:nvSpPr>
          <p:cNvPr id="110" name="Shape 110"/>
          <p:cNvSpPr/>
          <p:nvPr/>
        </p:nvSpPr>
        <p:spPr>
          <a:xfrm>
            <a:off x="4885772" y="5097683"/>
            <a:ext cx="3686481" cy="1041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/>
          <a:p>
            <a:pPr lvl="0" algn="l">
              <a:defRPr sz="1800"/>
            </a:pPr>
            <a:r>
              <a:rPr sz="2100"/>
              <a:t>・</a:t>
            </a:r>
            <a:r>
              <a:rPr sz="2100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sz="2100" baseline="-5999">
                <a:latin typeface="Times New Roman"/>
                <a:ea typeface="Times New Roman"/>
                <a:cs typeface="Times New Roman"/>
                <a:sym typeface="Times New Roman"/>
              </a:rPr>
              <a:t>γ</a:t>
            </a:r>
            <a:r>
              <a:rPr sz="2100"/>
              <a:t> = 1.5 ~ 2.4 GeV</a:t>
            </a:r>
          </a:p>
          <a:p>
            <a:pPr lvl="0" algn="l">
              <a:defRPr sz="1800"/>
            </a:pPr>
            <a:r>
              <a:rPr sz="2100"/>
              <a:t>・tagger rate : ~10</a:t>
            </a:r>
            <a:r>
              <a:rPr sz="2100" baseline="31999"/>
              <a:t>6</a:t>
            </a:r>
            <a:r>
              <a:rPr sz="2100"/>
              <a:t> cps</a:t>
            </a:r>
          </a:p>
          <a:p>
            <a:pPr lvl="0" algn="l">
              <a:defRPr sz="1800"/>
            </a:pPr>
            <a:r>
              <a:rPr sz="2100"/>
              <a:t>・trigger rate : ~ 100 cps</a:t>
            </a:r>
          </a:p>
        </p:txBody>
      </p:sp>
      <p:sp>
        <p:nvSpPr>
          <p:cNvPr id="33" name="スライド番号プレースホルダー 3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>
                <a:solidFill>
                  <a:srgbClr val="D1282E"/>
                </a:solidFill>
              </a:rPr>
              <a:pPr/>
              <a:t>7</a:t>
            </a:fld>
            <a:endParaRPr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873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n0egabslo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143000"/>
            <a:ext cx="6911975" cy="5526088"/>
          </a:xfr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zh-TW" sz="3600" dirty="0" smtClean="0">
                <a:latin typeface="Arial" charset="0"/>
                <a:ea typeface="新細明體" charset="0"/>
                <a:sym typeface="Symbol" charset="0"/>
              </a:rPr>
              <a:t></a:t>
            </a:r>
            <a:r>
              <a:rPr lang="en-US" altLang="ja-JP" sz="3600" dirty="0" smtClean="0">
                <a:latin typeface="Arial" charset="0"/>
                <a:ea typeface="新細明體" charset="0"/>
                <a:sym typeface="Symbol" charset="0"/>
              </a:rPr>
              <a:t>p</a:t>
            </a:r>
            <a:r>
              <a:rPr lang="en-US" altLang="zh-TW" sz="3600" dirty="0" smtClean="0">
                <a:latin typeface="Arial" charset="0"/>
                <a:ea typeface="新細明體" charset="0"/>
                <a:sym typeface="Symbol" charset="0"/>
              </a:rPr>
              <a:t></a:t>
            </a:r>
            <a:r>
              <a:rPr lang="en-US" altLang="ja-JP" sz="3600" dirty="0" smtClean="0">
                <a:latin typeface="Arial" charset="0"/>
                <a:ea typeface="新細明體" charset="0"/>
                <a:sym typeface="Symbol" charset="0"/>
              </a:rPr>
              <a:t>p</a:t>
            </a:r>
            <a:r>
              <a:rPr lang="en-US" altLang="zh-TW" sz="3600" dirty="0">
                <a:latin typeface="Arial" charset="0"/>
                <a:ea typeface="新細明體" charset="0"/>
                <a:sym typeface="Symbol" charset="0"/>
              </a:rPr>
              <a:t/>
            </a:r>
            <a:br>
              <a:rPr lang="en-US" altLang="zh-TW" sz="3600" dirty="0">
                <a:latin typeface="Arial" charset="0"/>
                <a:ea typeface="新細明體" charset="0"/>
                <a:sym typeface="Symbol" charset="0"/>
              </a:rPr>
            </a:br>
            <a:r>
              <a:rPr lang="en-US" altLang="zh-TW" sz="1800" i="1" dirty="0">
                <a:latin typeface="Arial" charset="0"/>
                <a:ea typeface="新細明體" charset="0"/>
                <a:sym typeface="Symbol" charset="0"/>
              </a:rPr>
              <a:t>T. </a:t>
            </a:r>
            <a:r>
              <a:rPr lang="en-US" altLang="zh-TW" sz="1800" i="1" dirty="0" err="1">
                <a:latin typeface="Arial" charset="0"/>
                <a:ea typeface="新細明體" charset="0"/>
                <a:sym typeface="Symbol" charset="0"/>
              </a:rPr>
              <a:t>Mibe</a:t>
            </a:r>
            <a:r>
              <a:rPr lang="en-US" altLang="zh-TW" sz="1800" i="1" dirty="0">
                <a:latin typeface="Arial" charset="0"/>
                <a:ea typeface="新細明體" charset="0"/>
                <a:sym typeface="Symbol" charset="0"/>
              </a:rPr>
              <a:t> et al., Phys. Rev. </a:t>
            </a:r>
            <a:r>
              <a:rPr lang="en-US" altLang="zh-TW" sz="1800" i="1" dirty="0" err="1">
                <a:latin typeface="Arial" charset="0"/>
                <a:ea typeface="新細明體" charset="0"/>
                <a:sym typeface="Symbol" charset="0"/>
              </a:rPr>
              <a:t>Lett</a:t>
            </a:r>
            <a:r>
              <a:rPr lang="en-US" altLang="zh-TW" sz="1800" i="1" dirty="0">
                <a:latin typeface="Arial" charset="0"/>
                <a:ea typeface="新細明體" charset="0"/>
                <a:sym typeface="Symbol" charset="0"/>
              </a:rPr>
              <a:t>. 95, 182001 (2005)</a:t>
            </a:r>
            <a:r>
              <a:rPr lang="en-US" altLang="zh-TW" sz="3600" dirty="0">
                <a:latin typeface="Arial" charset="0"/>
                <a:ea typeface="新細明體" charset="0"/>
                <a:sym typeface="Symbol" charset="0"/>
              </a:rPr>
              <a:t> </a:t>
            </a:r>
          </a:p>
        </p:txBody>
      </p:sp>
      <p:grpSp>
        <p:nvGrpSpPr>
          <p:cNvPr id="57348" name="Group 4"/>
          <p:cNvGrpSpPr>
            <a:grpSpLocks/>
          </p:cNvGrpSpPr>
          <p:nvPr/>
        </p:nvGrpSpPr>
        <p:grpSpPr bwMode="auto">
          <a:xfrm>
            <a:off x="3317875" y="1700213"/>
            <a:ext cx="720725" cy="4392612"/>
            <a:chOff x="2426" y="1071"/>
            <a:chExt cx="454" cy="2767"/>
          </a:xfrm>
        </p:grpSpPr>
        <p:sp>
          <p:nvSpPr>
            <p:cNvPr id="57352" name="Rectangle 5"/>
            <p:cNvSpPr>
              <a:spLocks noChangeArrowheads="1"/>
            </p:cNvSpPr>
            <p:nvPr/>
          </p:nvSpPr>
          <p:spPr bwMode="auto">
            <a:xfrm>
              <a:off x="2426" y="1071"/>
              <a:ext cx="227" cy="2767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7353" name="Rectangle 6"/>
            <p:cNvSpPr>
              <a:spLocks noChangeArrowheads="1"/>
            </p:cNvSpPr>
            <p:nvPr/>
          </p:nvSpPr>
          <p:spPr bwMode="auto">
            <a:xfrm>
              <a:off x="2653" y="1071"/>
              <a:ext cx="227" cy="2767"/>
            </a:xfrm>
            <a:prstGeom prst="rect">
              <a:avLst/>
            </a:prstGeom>
            <a:solidFill>
              <a:srgbClr val="FF00FF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708400" y="4005262"/>
            <a:ext cx="5256213" cy="2245587"/>
            <a:chOff x="2653" y="2523"/>
            <a:chExt cx="5172" cy="797"/>
          </a:xfrm>
        </p:grpSpPr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065" y="2523"/>
              <a:ext cx="4760" cy="79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9pPr>
            </a:lstStyle>
            <a:p>
              <a:pPr eaLnBrk="1" hangingPunct="1">
                <a:buFontTx/>
                <a:buChar char="•"/>
              </a:pPr>
              <a:r>
                <a:rPr lang="en-US" altLang="zh-TW" sz="2000" dirty="0">
                  <a:solidFill>
                    <a:srgbClr val="FF0000"/>
                  </a:solidFill>
                  <a:latin typeface="Times New Roman" charset="0"/>
                </a:rPr>
                <a:t>From decay asymmetry, the relative strength of natural-party processes to unnatural-parity ones is the same in the </a:t>
              </a:r>
              <a:r>
                <a:rPr lang="en-US" altLang="zh-TW" sz="2000" dirty="0">
                  <a:solidFill>
                    <a:srgbClr val="00B0F0"/>
                  </a:solidFill>
                  <a:latin typeface="Times New Roman" charset="0"/>
                </a:rPr>
                <a:t>peak</a:t>
              </a:r>
              <a:r>
                <a:rPr lang="en-US" altLang="zh-TW" sz="2000" dirty="0">
                  <a:solidFill>
                    <a:srgbClr val="FF0000"/>
                  </a:solidFill>
                  <a:latin typeface="Times New Roman" charset="0"/>
                </a:rPr>
                <a:t> and </a:t>
              </a:r>
              <a:r>
                <a:rPr lang="en-US" altLang="zh-TW" sz="2000" dirty="0">
                  <a:solidFill>
                    <a:srgbClr val="FF00FF"/>
                  </a:solidFill>
                  <a:latin typeface="Times New Roman" charset="0"/>
                </a:rPr>
                <a:t>off-peak</a:t>
              </a:r>
              <a:r>
                <a:rPr lang="en-US" altLang="zh-TW" sz="2000" dirty="0">
                  <a:solidFill>
                    <a:srgbClr val="FF0000"/>
                  </a:solidFill>
                  <a:latin typeface="Times New Roman" charset="0"/>
                </a:rPr>
                <a:t> regions.</a:t>
              </a:r>
            </a:p>
            <a:p>
              <a:pPr eaLnBrk="1" hangingPunct="1">
                <a:buFontTx/>
                <a:buChar char="•"/>
              </a:pPr>
              <a:r>
                <a:rPr lang="en-US" altLang="zh-TW" sz="2000" dirty="0" smtClean="0">
                  <a:solidFill>
                    <a:srgbClr val="FF0000"/>
                  </a:solidFill>
                  <a:latin typeface="Times New Roman" charset="0"/>
                </a:rPr>
                <a:t>P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Times New Roman" charset="0"/>
                </a:rPr>
                <a:t>ossible </a:t>
              </a:r>
              <a:r>
                <a:rPr lang="en-US" altLang="ja-JP" sz="2000" dirty="0">
                  <a:solidFill>
                    <a:srgbClr val="FF0000"/>
                  </a:solidFill>
                  <a:latin typeface="Times New Roman" charset="0"/>
                </a:rPr>
                <a:t>presence of additional natural parity 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Times New Roman" charset="0"/>
                </a:rPr>
                <a:t>exchange</a:t>
              </a:r>
              <a:r>
                <a:rPr lang="en-US" altLang="zh-TW" sz="2000" dirty="0" smtClean="0">
                  <a:solidFill>
                    <a:srgbClr val="FF0000"/>
                  </a:solidFill>
                  <a:latin typeface="Times New Roman" charset="0"/>
                </a:rPr>
                <a:t> 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Times New Roman" charset="0"/>
                  <a:sym typeface="Symbol" charset="0"/>
                </a:rPr>
                <a:t>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Times New Roman" charset="0"/>
                </a:rPr>
                <a:t> </a:t>
              </a:r>
              <a:r>
                <a:rPr lang="en-US" altLang="zh-TW" sz="2000" dirty="0">
                  <a:solidFill>
                    <a:srgbClr val="FF0000"/>
                  </a:solidFill>
                  <a:latin typeface="Times New Roman" charset="0"/>
                </a:rPr>
                <a:t>s</a:t>
              </a:r>
              <a:r>
                <a:rPr lang="en-US" altLang="ja-JP" sz="2000" dirty="0">
                  <a:solidFill>
                    <a:srgbClr val="FF0000"/>
                  </a:solidFill>
                  <a:latin typeface="Times New Roman" charset="0"/>
                </a:rPr>
                <a:t>ign</a:t>
              </a:r>
              <a:r>
                <a:rPr lang="en-US" altLang="zh-TW" sz="2000" dirty="0">
                  <a:solidFill>
                    <a:srgbClr val="FF0000"/>
                  </a:solidFill>
                  <a:latin typeface="Times New Roman" charset="0"/>
                </a:rPr>
                <a:t>a</a:t>
              </a:r>
              <a:r>
                <a:rPr lang="en-US" altLang="ja-JP" sz="2000" dirty="0">
                  <a:solidFill>
                    <a:srgbClr val="FF0000"/>
                  </a:solidFill>
                  <a:latin typeface="Times New Roman" charset="0"/>
                </a:rPr>
                <a:t>ture of 0+ </a:t>
              </a:r>
              <a:r>
                <a:rPr lang="en-US" altLang="ja-JP" sz="2000" dirty="0" err="1">
                  <a:solidFill>
                    <a:srgbClr val="FF0000"/>
                  </a:solidFill>
                  <a:latin typeface="Times New Roman" charset="0"/>
                </a:rPr>
                <a:t>glueball</a:t>
              </a:r>
              <a:r>
                <a:rPr lang="en-US" altLang="ja-JP" sz="2000" dirty="0">
                  <a:solidFill>
                    <a:srgbClr val="FF0000"/>
                  </a:solidFill>
                  <a:latin typeface="Times New Roman" charset="0"/>
                </a:rPr>
                <a:t> </a:t>
              </a:r>
              <a:r>
                <a:rPr lang="en-US" altLang="zh-TW" sz="2000" dirty="0">
                  <a:solidFill>
                    <a:srgbClr val="FF0000"/>
                  </a:solidFill>
                  <a:latin typeface="Times New Roman" charset="0"/>
                </a:rPr>
                <a:t>trajectory</a:t>
              </a:r>
              <a:r>
                <a:rPr lang="en-US" altLang="ja-JP" sz="2000" dirty="0">
                  <a:solidFill>
                    <a:srgbClr val="FF0000"/>
                  </a:solidFill>
                  <a:latin typeface="Times New Roman" charset="0"/>
                </a:rPr>
                <a:t>?</a:t>
              </a:r>
              <a:r>
                <a:rPr lang="en-US" altLang="zh-TW" sz="2000" dirty="0">
                  <a:solidFill>
                    <a:srgbClr val="FF0000"/>
                  </a:solidFill>
                  <a:latin typeface="Times New Roman" charset="0"/>
                </a:rPr>
                <a:t>?</a:t>
              </a: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H="1" flipV="1">
              <a:off x="2653" y="2614"/>
              <a:ext cx="363" cy="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3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8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8610" name="Picture 2" descr="fig4-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1628775"/>
            <a:ext cx="5302250" cy="424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2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10082"/>
            <a:ext cx="5791200" cy="1371600"/>
          </a:xfrm>
        </p:spPr>
        <p:txBody>
          <a:bodyPr/>
          <a:lstStyle/>
          <a:p>
            <a:r>
              <a:rPr lang="en-US" altLang="ja-JP" sz="3600" dirty="0"/>
              <a:t>Decay </a:t>
            </a:r>
            <a:r>
              <a:rPr lang="en-US" altLang="zh-TW" sz="3600" dirty="0"/>
              <a:t>A</a:t>
            </a:r>
            <a:r>
              <a:rPr lang="en-US" altLang="ja-JP" sz="3600" dirty="0"/>
              <a:t>ngular </a:t>
            </a:r>
            <a:r>
              <a:rPr lang="en-US" altLang="zh-TW" sz="3600" dirty="0"/>
              <a:t>D</a:t>
            </a:r>
            <a:r>
              <a:rPr lang="en-US" altLang="ja-JP" sz="3600" dirty="0"/>
              <a:t>istributions</a:t>
            </a:r>
            <a:r>
              <a:rPr lang="en-US" altLang="zh-TW" sz="3600" dirty="0"/>
              <a:t> of </a:t>
            </a:r>
            <a:r>
              <a:rPr lang="en-US" altLang="zh-TW" sz="3600" b="1" dirty="0">
                <a:sym typeface="Symbol" charset="0"/>
              </a:rPr>
              <a:t></a:t>
            </a:r>
            <a:r>
              <a:rPr lang="en-US" altLang="zh-TW" sz="3600" dirty="0">
                <a:latin typeface="+mn-lt"/>
                <a:sym typeface="Symbol" charset="0"/>
              </a:rPr>
              <a:t>p</a:t>
            </a:r>
            <a:r>
              <a:rPr lang="en-US" altLang="zh-TW" sz="3600" dirty="0">
                <a:sym typeface="Symbol" charset="0"/>
              </a:rPr>
              <a:t></a:t>
            </a:r>
            <a:r>
              <a:rPr lang="en-US" altLang="zh-TW" sz="3600" b="1" dirty="0">
                <a:sym typeface="Symbol" charset="0"/>
              </a:rPr>
              <a:t></a:t>
            </a:r>
            <a:r>
              <a:rPr lang="en-US" altLang="zh-TW" sz="3600" dirty="0">
                <a:latin typeface="+mn-lt"/>
                <a:sym typeface="Symbol" charset="0"/>
              </a:rPr>
              <a:t>p</a:t>
            </a:r>
            <a:r>
              <a:rPr lang="en-US" altLang="zh-TW" sz="3600" dirty="0">
                <a:sym typeface="Symbol" charset="0"/>
              </a:rPr>
              <a:t> </a:t>
            </a:r>
            <a:endParaRPr lang="en-US" altLang="ja-JP" sz="3600" dirty="0">
              <a:sym typeface="Symbol" charset="0"/>
            </a:endParaRPr>
          </a:p>
        </p:txBody>
      </p:sp>
      <p:sp>
        <p:nvSpPr>
          <p:cNvPr id="2628613" name="Text Box 5"/>
          <p:cNvSpPr txBox="1">
            <a:spLocks noChangeArrowheads="1"/>
          </p:cNvSpPr>
          <p:nvPr/>
        </p:nvSpPr>
        <p:spPr bwMode="auto">
          <a:xfrm>
            <a:off x="1619916" y="5930560"/>
            <a:ext cx="6353021" cy="64633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kumimoji="1" lang="en-US" altLang="ja-JP" dirty="0">
                <a:ea typeface="MS PGothic" charset="0"/>
                <a:cs typeface="MS PGothic" charset="0"/>
              </a:rPr>
              <a:t>W ∝ sin</a:t>
            </a:r>
            <a:r>
              <a:rPr kumimoji="1" lang="en-US" altLang="ja-JP" baseline="30000" dirty="0">
                <a:ea typeface="MS PGothic" charset="0"/>
                <a:cs typeface="MS PGothic" charset="0"/>
              </a:rPr>
              <a:t>2</a:t>
            </a:r>
            <a:r>
              <a:rPr kumimoji="1" lang="en-US" altLang="ja-JP" dirty="0">
                <a:latin typeface="Symbol" charset="0"/>
                <a:ea typeface="MS PGothic" charset="0"/>
                <a:cs typeface="MS PGothic" charset="0"/>
              </a:rPr>
              <a:t>q</a:t>
            </a:r>
            <a:r>
              <a:rPr kumimoji="1" lang="en-US" altLang="ja-JP" dirty="0">
                <a:ea typeface="MS PGothic" charset="0"/>
                <a:cs typeface="MS PGothic" charset="0"/>
              </a:rPr>
              <a:t> </a:t>
            </a:r>
            <a:r>
              <a:rPr kumimoji="1" lang="en-US" altLang="ja-JP" dirty="0">
                <a:ea typeface="MS PGothic" charset="0"/>
                <a:cs typeface="MS PGothic" charset="0"/>
                <a:sym typeface="Symbol" charset="0"/>
              </a:rPr>
              <a:t></a:t>
            </a:r>
            <a:r>
              <a:rPr kumimoji="1" lang="en-US" altLang="zh-TW" dirty="0">
                <a:ea typeface="MS PGothic" charset="0"/>
                <a:cs typeface="MS PGothic" charset="0"/>
                <a:sym typeface="Symbol" charset="0"/>
              </a:rPr>
              <a:t> </a:t>
            </a:r>
            <a:r>
              <a:rPr kumimoji="1" lang="en-US" altLang="zh-TW" dirty="0" err="1">
                <a:ea typeface="MS PGothic" charset="0"/>
                <a:cs typeface="MS PGothic" charset="0"/>
              </a:rPr>
              <a:t>h</a:t>
            </a:r>
            <a:r>
              <a:rPr kumimoji="1" lang="en-US" altLang="ja-JP" dirty="0" err="1">
                <a:ea typeface="MS PGothic" charset="0"/>
                <a:cs typeface="MS PGothic" charset="0"/>
              </a:rPr>
              <a:t>elicity</a:t>
            </a:r>
            <a:r>
              <a:rPr kumimoji="1" lang="en-US" altLang="ja-JP" dirty="0">
                <a:ea typeface="MS PGothic" charset="0"/>
                <a:cs typeface="MS PGothic" charset="0"/>
              </a:rPr>
              <a:t>-</a:t>
            </a:r>
            <a:r>
              <a:rPr kumimoji="1" lang="en-US" altLang="zh-TW" dirty="0">
                <a:ea typeface="MS PGothic" charset="0"/>
                <a:cs typeface="MS PGothic" charset="0"/>
              </a:rPr>
              <a:t>conserving</a:t>
            </a:r>
            <a:r>
              <a:rPr kumimoji="1" lang="en-US" altLang="ja-JP" dirty="0">
                <a:ea typeface="MS PGothic" charset="0"/>
                <a:cs typeface="MS PGothic" charset="0"/>
              </a:rPr>
              <a:t> process</a:t>
            </a:r>
            <a:r>
              <a:rPr kumimoji="1" lang="en-US" altLang="zh-TW" dirty="0">
                <a:ea typeface="MS PGothic" charset="0"/>
                <a:cs typeface="MS PGothic" charset="0"/>
              </a:rPr>
              <a:t>es</a:t>
            </a:r>
            <a:r>
              <a:rPr kumimoji="1" lang="en-US" altLang="ja-JP" dirty="0">
                <a:ea typeface="MS PGothic" charset="0"/>
                <a:cs typeface="MS PGothic" charset="0"/>
              </a:rPr>
              <a:t> </a:t>
            </a:r>
            <a:r>
              <a:rPr kumimoji="1" lang="en-US" altLang="zh-TW" dirty="0">
                <a:ea typeface="MS PGothic" charset="0"/>
                <a:cs typeface="MS PGothic" charset="0"/>
              </a:rPr>
              <a:t>are dominating</a:t>
            </a:r>
            <a:r>
              <a:rPr kumimoji="1" lang="en-US" altLang="ja-JP" dirty="0">
                <a:ea typeface="MS PGothic" charset="0"/>
                <a:cs typeface="MS PGothic" charset="0"/>
              </a:rPr>
              <a:t>.</a:t>
            </a:r>
          </a:p>
          <a:p>
            <a:pPr>
              <a:buFontTx/>
              <a:buChar char="•"/>
            </a:pPr>
            <a:r>
              <a:rPr kumimoji="1" lang="en-US" altLang="zh-TW" dirty="0">
                <a:latin typeface="Arial Unicode MS" charset="0"/>
                <a:cs typeface="Arial Unicode MS" charset="0"/>
                <a:sym typeface="Symbol" charset="0"/>
              </a:rPr>
              <a:t></a:t>
            </a:r>
            <a:r>
              <a:rPr kumimoji="1" lang="en-US" altLang="zh-TW" baseline="30000" dirty="0">
                <a:latin typeface="Arial Unicode MS" charset="0"/>
                <a:cs typeface="Arial Unicode MS" charset="0"/>
                <a:sym typeface="Symbol" charset="0"/>
              </a:rPr>
              <a:t>1</a:t>
            </a:r>
            <a:r>
              <a:rPr kumimoji="1" lang="en-US" altLang="zh-TW" baseline="-25000" dirty="0">
                <a:latin typeface="Arial Unicode MS" charset="0"/>
                <a:cs typeface="Arial Unicode MS" charset="0"/>
                <a:sym typeface="Symbol" charset="0"/>
              </a:rPr>
              <a:t>1-1</a:t>
            </a:r>
            <a:r>
              <a:rPr kumimoji="1" lang="en-US" altLang="zh-TW" dirty="0">
                <a:latin typeface="Arial Unicode MS" charset="0"/>
                <a:cs typeface="Arial Unicode MS" charset="0"/>
                <a:sym typeface="Symbol" charset="0"/>
              </a:rPr>
              <a:t>0.2</a:t>
            </a:r>
            <a:r>
              <a:rPr kumimoji="1" lang="en-US" altLang="ja-JP" dirty="0">
                <a:latin typeface="Arial Unicode MS" charset="0"/>
                <a:cs typeface="Arial Unicode MS" charset="0"/>
                <a:sym typeface="Symbol" charset="0"/>
              </a:rPr>
              <a:t></a:t>
            </a:r>
            <a:r>
              <a:rPr kumimoji="1" lang="en-US" altLang="ja-JP" dirty="0">
                <a:ea typeface="MS PGothic" charset="0"/>
                <a:cs typeface="MS PGothic" charset="0"/>
              </a:rPr>
              <a:t>N/</a:t>
            </a:r>
            <a:r>
              <a:rPr kumimoji="1" lang="en-US" altLang="zh-TW" dirty="0">
                <a:ea typeface="MS PGothic" charset="0"/>
                <a:cs typeface="MS PGothic" charset="0"/>
              </a:rPr>
              <a:t>(N+</a:t>
            </a:r>
            <a:r>
              <a:rPr kumimoji="1" lang="en-US" altLang="ja-JP" dirty="0">
                <a:ea typeface="MS PGothic" charset="0"/>
                <a:cs typeface="MS PGothic" charset="0"/>
              </a:rPr>
              <a:t>UN</a:t>
            </a:r>
            <a:r>
              <a:rPr kumimoji="1" lang="en-US" altLang="zh-TW" dirty="0">
                <a:ea typeface="MS PGothic" charset="0"/>
                <a:cs typeface="MS PGothic" charset="0"/>
              </a:rPr>
              <a:t>)</a:t>
            </a:r>
            <a:r>
              <a:rPr kumimoji="1" lang="en-US" altLang="ja-JP" dirty="0">
                <a:ea typeface="MS PGothic" charset="0"/>
                <a:cs typeface="MS PGothic" charset="0"/>
              </a:rPr>
              <a:t> ~</a:t>
            </a:r>
            <a:r>
              <a:rPr kumimoji="1" lang="en-US" altLang="zh-TW" dirty="0">
                <a:ea typeface="MS PGothic" charset="0"/>
                <a:cs typeface="MS PGothic" charset="0"/>
              </a:rPr>
              <a:t>70%</a:t>
            </a:r>
            <a:r>
              <a:rPr kumimoji="1" lang="en-US" altLang="zh-TW" dirty="0" smtClean="0">
                <a:ea typeface="MS PGothic" charset="0"/>
                <a:cs typeface="MS PGothic" charset="0"/>
              </a:rPr>
              <a:t>.</a:t>
            </a:r>
            <a:endParaRPr kumimoji="1" lang="en-US" altLang="zh-TW" dirty="0">
              <a:ea typeface="MS PGothic" charset="0"/>
              <a:cs typeface="MS PGothic" charset="0"/>
            </a:endParaRPr>
          </a:p>
        </p:txBody>
      </p:sp>
      <p:sp>
        <p:nvSpPr>
          <p:cNvPr id="2628615" name="Text Box 7"/>
          <p:cNvSpPr txBox="1">
            <a:spLocks noChangeArrowheads="1"/>
          </p:cNvSpPr>
          <p:nvPr/>
        </p:nvSpPr>
        <p:spPr bwMode="auto">
          <a:xfrm>
            <a:off x="5508625" y="3213100"/>
            <a:ext cx="1733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1600" dirty="0">
                <a:solidFill>
                  <a:srgbClr val="0000FF"/>
                </a:solidFill>
                <a:latin typeface="Times New Roman" charset="0"/>
                <a:ea typeface="新細明體" charset="0"/>
                <a:cs typeface="新細明體" charset="0"/>
                <a:sym typeface="Symbol" charset="0"/>
              </a:rPr>
              <a:t></a:t>
            </a:r>
            <a:r>
              <a:rPr kumimoji="1" lang="en-US" altLang="zh-TW" sz="1600" baseline="30000" dirty="0">
                <a:solidFill>
                  <a:srgbClr val="0000FF"/>
                </a:solidFill>
                <a:latin typeface="Times New Roman" charset="0"/>
                <a:ea typeface="新細明體" charset="0"/>
                <a:cs typeface="新細明體" charset="0"/>
                <a:sym typeface="Symbol" charset="0"/>
              </a:rPr>
              <a:t>1</a:t>
            </a:r>
            <a:r>
              <a:rPr kumimoji="1" lang="en-US" altLang="zh-TW" sz="1600" baseline="-25000" dirty="0">
                <a:solidFill>
                  <a:srgbClr val="0000FF"/>
                </a:solidFill>
                <a:latin typeface="Times New Roman" charset="0"/>
                <a:ea typeface="新細明體" charset="0"/>
                <a:cs typeface="新細明體" charset="0"/>
                <a:sym typeface="Symbol" charset="0"/>
              </a:rPr>
              <a:t>1-1</a:t>
            </a:r>
            <a:r>
              <a:rPr kumimoji="1" lang="en-US" altLang="zh-TW" sz="1600" dirty="0">
                <a:solidFill>
                  <a:srgbClr val="0000FF"/>
                </a:solidFill>
                <a:latin typeface="Times New Roman" charset="0"/>
                <a:ea typeface="新細明體" charset="0"/>
                <a:cs typeface="新細明體" charset="0"/>
                <a:sym typeface="Symbol" charset="0"/>
              </a:rPr>
              <a:t>=0.197 </a:t>
            </a:r>
            <a:r>
              <a:rPr kumimoji="1" lang="en-US" altLang="zh-TW" sz="1600" dirty="0">
                <a:solidFill>
                  <a:srgbClr val="0000FF"/>
                </a:solidFill>
                <a:latin typeface="Times New Roman" charset="0"/>
                <a:ea typeface="新細明體" charset="0"/>
                <a:cs typeface="Times New Roman" charset="0"/>
                <a:sym typeface="Symbol" charset="0"/>
              </a:rPr>
              <a:t>±</a:t>
            </a:r>
            <a:r>
              <a:rPr kumimoji="1" lang="en-US" altLang="zh-TW" sz="1600" dirty="0">
                <a:solidFill>
                  <a:srgbClr val="0000FF"/>
                </a:solidFill>
                <a:latin typeface="Times New Roman" charset="0"/>
                <a:ea typeface="新細明體" charset="0"/>
                <a:cs typeface="新細明體" charset="0"/>
                <a:sym typeface="Symbol" charset="0"/>
              </a:rPr>
              <a:t>0.030</a:t>
            </a:r>
            <a:endParaRPr kumimoji="1" lang="en-US" altLang="zh-TW" sz="1600" baseline="-25000" dirty="0">
              <a:solidFill>
                <a:srgbClr val="0000FF"/>
              </a:solidFill>
              <a:latin typeface="Times New Roman" charset="0"/>
              <a:ea typeface="新細明體" charset="0"/>
              <a:cs typeface="新細明體" charset="0"/>
              <a:sym typeface="Symbol" charset="0"/>
            </a:endParaRPr>
          </a:p>
        </p:txBody>
      </p:sp>
      <p:sp>
        <p:nvSpPr>
          <p:cNvPr id="2628616" name="Text Box 8"/>
          <p:cNvSpPr txBox="1">
            <a:spLocks noChangeArrowheads="1"/>
          </p:cNvSpPr>
          <p:nvPr/>
        </p:nvSpPr>
        <p:spPr bwMode="auto">
          <a:xfrm>
            <a:off x="5508625" y="5013325"/>
            <a:ext cx="1733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zh-TW" altLang="en-US" sz="1600">
                <a:solidFill>
                  <a:srgbClr val="FF0000"/>
                </a:solidFill>
                <a:latin typeface="Times New Roman" charset="0"/>
                <a:ea typeface="新細明體" charset="0"/>
                <a:cs typeface="新細明體" charset="0"/>
                <a:sym typeface="Symbol" charset="0"/>
              </a:rPr>
              <a:t></a:t>
            </a:r>
            <a:r>
              <a:rPr kumimoji="1" lang="en-US" altLang="zh-TW" sz="1600" baseline="30000">
                <a:solidFill>
                  <a:srgbClr val="FF0000"/>
                </a:solidFill>
                <a:latin typeface="Times New Roman" charset="0"/>
                <a:ea typeface="新細明體" charset="0"/>
                <a:cs typeface="新細明體" charset="0"/>
                <a:sym typeface="Symbol" charset="0"/>
              </a:rPr>
              <a:t>1</a:t>
            </a:r>
            <a:r>
              <a:rPr kumimoji="1" lang="en-US" altLang="zh-TW" sz="1600" baseline="-25000">
                <a:solidFill>
                  <a:srgbClr val="FF0000"/>
                </a:solidFill>
                <a:latin typeface="Times New Roman" charset="0"/>
                <a:ea typeface="新細明體" charset="0"/>
                <a:cs typeface="新細明體" charset="0"/>
                <a:sym typeface="Symbol" charset="0"/>
              </a:rPr>
              <a:t>1-1</a:t>
            </a:r>
            <a:r>
              <a:rPr kumimoji="1" lang="en-US" altLang="zh-TW" sz="1600">
                <a:solidFill>
                  <a:srgbClr val="FF0000"/>
                </a:solidFill>
                <a:latin typeface="Times New Roman" charset="0"/>
                <a:ea typeface="新細明體" charset="0"/>
                <a:cs typeface="新細明體" charset="0"/>
                <a:sym typeface="Symbol" charset="0"/>
              </a:rPr>
              <a:t>=0.189 </a:t>
            </a:r>
            <a:r>
              <a:rPr kumimoji="1" lang="en-US" altLang="zh-TW" sz="1600">
                <a:solidFill>
                  <a:srgbClr val="FF0000"/>
                </a:solidFill>
                <a:latin typeface="Times New Roman" charset="0"/>
                <a:ea typeface="新細明體" charset="0"/>
                <a:cs typeface="Times New Roman" charset="0"/>
                <a:sym typeface="Symbol" charset="0"/>
              </a:rPr>
              <a:t>±</a:t>
            </a:r>
            <a:r>
              <a:rPr kumimoji="1" lang="en-US" altLang="zh-TW" sz="1600">
                <a:solidFill>
                  <a:srgbClr val="FF0000"/>
                </a:solidFill>
                <a:latin typeface="Times New Roman" charset="0"/>
                <a:ea typeface="新細明體" charset="0"/>
                <a:cs typeface="新細明體" charset="0"/>
                <a:sym typeface="Symbol" charset="0"/>
              </a:rPr>
              <a:t>0.024</a:t>
            </a:r>
            <a:endParaRPr kumimoji="1" lang="en-US" altLang="zh-TW" sz="1600" baseline="-25000">
              <a:solidFill>
                <a:srgbClr val="FF0000"/>
              </a:solidFill>
              <a:latin typeface="Times New Roman" charset="0"/>
              <a:ea typeface="新細明體" charset="0"/>
              <a:cs typeface="新細明體" charset="0"/>
              <a:sym typeface="Symbol" charset="0"/>
            </a:endParaRPr>
          </a:p>
        </p:txBody>
      </p:sp>
      <p:sp>
        <p:nvSpPr>
          <p:cNvPr id="2628617" name="Text Box 9"/>
          <p:cNvSpPr txBox="1">
            <a:spLocks noChangeArrowheads="1"/>
          </p:cNvSpPr>
          <p:nvPr/>
        </p:nvSpPr>
        <p:spPr bwMode="auto">
          <a:xfrm>
            <a:off x="1393825" y="2524125"/>
            <a:ext cx="801688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TW" sz="2500" dirty="0">
                <a:solidFill>
                  <a:srgbClr val="0000FF"/>
                </a:solidFill>
                <a:latin typeface="Times New Roman" charset="0"/>
                <a:ea typeface="新細明體" charset="0"/>
                <a:cs typeface="新細明體" charset="0"/>
              </a:rPr>
              <a:t>Peak</a:t>
            </a:r>
          </a:p>
        </p:txBody>
      </p:sp>
      <p:sp>
        <p:nvSpPr>
          <p:cNvPr id="2628618" name="Text Box 10"/>
          <p:cNvSpPr txBox="1">
            <a:spLocks noChangeArrowheads="1"/>
          </p:cNvSpPr>
          <p:nvPr/>
        </p:nvSpPr>
        <p:spPr bwMode="auto">
          <a:xfrm>
            <a:off x="1089025" y="4251325"/>
            <a:ext cx="1322388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TW" sz="2500">
                <a:solidFill>
                  <a:srgbClr val="FF33CC"/>
                </a:solidFill>
                <a:latin typeface="Times New Roman" charset="0"/>
                <a:ea typeface="新細明體" charset="0"/>
                <a:cs typeface="新細明體" charset="0"/>
              </a:rPr>
              <a:t>Off Peak</a:t>
            </a:r>
          </a:p>
        </p:txBody>
      </p:sp>
      <p:sp>
        <p:nvSpPr>
          <p:cNvPr id="11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>
                <a:solidFill>
                  <a:srgbClr val="D1282E"/>
                </a:solidFill>
              </a:rPr>
              <a:t>9</a:t>
            </a:fld>
            <a:endParaRPr kumimoji="1" lang="ja-JP" altLang="en-US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3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apan-italy-nakano">
  <a:themeElements>
    <a:clrScheme name="エッセンシャル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エッセンシャル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エッセンシャル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japan-italy-nakano.thmx</Template>
  <TotalTime>5412</TotalTime>
  <Words>2027</Words>
  <Application>Microsoft Macintosh PowerPoint</Application>
  <PresentationFormat>画面に合わせる (4:3)</PresentationFormat>
  <Paragraphs>460</Paragraphs>
  <Slides>35</Slides>
  <Notes>10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36" baseType="lpstr">
      <vt:lpstr>japan-italy-nakano</vt:lpstr>
      <vt:lpstr>Status and Prospects of Hadron Physics at LEPS in Japan  Takashi Nakano (RCNP, Osaka Univ.) </vt:lpstr>
      <vt:lpstr>SPring-8/LEPS, LEPS2</vt:lpstr>
      <vt:lpstr>Laser Electron Photon beamline at SPring-8</vt:lpstr>
      <vt:lpstr>Outline of the LEPS2 facility</vt:lpstr>
      <vt:lpstr>Backward-Compton Scattered Photon</vt:lpstr>
      <vt:lpstr>Decay polarization with linearly polarized photons parity filter</vt:lpstr>
      <vt:lpstr>PowerPoint プレゼンテーション</vt:lpstr>
      <vt:lpstr>pp T. Mibe et al., Phys. Rev. Lett. 95, 182001 (2005) </vt:lpstr>
      <vt:lpstr>Decay Angular Distributions of pp </vt:lpstr>
      <vt:lpstr>Possible interference between f and L*(1520) photo-productions</vt:lpstr>
      <vt:lpstr>Data analysis</vt:lpstr>
      <vt:lpstr>Interference between Mf and ML(1520)</vt:lpstr>
      <vt:lpstr>Interference between Mf and ML(1520)</vt:lpstr>
      <vt:lpstr>Q+ search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LEPS2 Detector</vt:lpstr>
      <vt:lpstr>PowerPoint プレゼンテーション</vt:lpstr>
      <vt:lpstr>Q+ Search at LEPS2</vt:lpstr>
      <vt:lpstr>Two pole structure of L(1405)</vt:lpstr>
      <vt:lpstr>PowerPoint プレゼンテーション</vt:lpstr>
      <vt:lpstr>BGO-Egg : constructed @ ELPH, Tohoku U.</vt:lpstr>
      <vt:lpstr>Experimental Setup</vt:lpstr>
      <vt:lpstr>PowerPoint プレゼンテーション</vt:lpstr>
      <vt:lpstr>Mass modification of PS mesons  in finite density</vt:lpstr>
      <vt:lpstr>Experimental method</vt:lpstr>
      <vt:lpstr>Proton missing mass spectra</vt:lpstr>
      <vt:lpstr>back-to-back hp tag</vt:lpstr>
      <vt:lpstr>η-&gt;2γ mode</vt:lpstr>
      <vt:lpstr>Summary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progress and results of  LEPS, LEPS2, and ELPH</dc:title>
  <dc:creator>mura</dc:creator>
  <cp:lastModifiedBy>中野 貴志</cp:lastModifiedBy>
  <cp:revision>416</cp:revision>
  <cp:lastPrinted>2015-09-08T02:04:50Z</cp:lastPrinted>
  <dcterms:created xsi:type="dcterms:W3CDTF">2012-08-17T05:31:54Z</dcterms:created>
  <dcterms:modified xsi:type="dcterms:W3CDTF">2015-09-18T16:21:59Z</dcterms:modified>
</cp:coreProperties>
</file>