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Equation3.bin" ContentType="application/vnd.openxmlformats-officedocument.oleObject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4.bin" ContentType="application/vnd.openxmlformats-officedocument.oleObject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3" r:id="rId2"/>
    <p:sldId id="894" r:id="rId3"/>
    <p:sldId id="1019" r:id="rId4"/>
    <p:sldId id="958" r:id="rId5"/>
    <p:sldId id="946" r:id="rId6"/>
    <p:sldId id="1007" r:id="rId7"/>
    <p:sldId id="947" r:id="rId8"/>
    <p:sldId id="951" r:id="rId9"/>
    <p:sldId id="949" r:id="rId10"/>
    <p:sldId id="1010" r:id="rId11"/>
    <p:sldId id="827" r:id="rId12"/>
    <p:sldId id="1012" r:id="rId13"/>
    <p:sldId id="1014" r:id="rId14"/>
    <p:sldId id="1005" r:id="rId15"/>
    <p:sldId id="1006" r:id="rId16"/>
    <p:sldId id="806" r:id="rId17"/>
    <p:sldId id="930" r:id="rId18"/>
    <p:sldId id="950" r:id="rId19"/>
    <p:sldId id="874" r:id="rId20"/>
    <p:sldId id="914" r:id="rId21"/>
    <p:sldId id="973" r:id="rId22"/>
    <p:sldId id="970" r:id="rId23"/>
    <p:sldId id="959" r:id="rId24"/>
    <p:sldId id="1011" r:id="rId25"/>
    <p:sldId id="1008" r:id="rId26"/>
    <p:sldId id="963" r:id="rId27"/>
    <p:sldId id="100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  <p:cmAuthor id="1" name="Nu/Xu" initials="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B400F"/>
    <a:srgbClr val="1B4008"/>
    <a:srgbClr val="F3BBA8"/>
    <a:srgbClr val="F1AA23"/>
    <a:srgbClr val="0000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 horzBarState="maximized">
    <p:restoredLeft sz="16164" autoAdjust="0"/>
    <p:restoredTop sz="90971" autoAdjust="0"/>
  </p:normalViewPr>
  <p:slideViewPr>
    <p:cSldViewPr snapToObjects="1">
      <p:cViewPr>
        <p:scale>
          <a:sx n="100" d="100"/>
          <a:sy n="100" d="100"/>
        </p:scale>
        <p:origin x="-408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pict"/><Relationship Id="rId3" Type="http://schemas.openxmlformats.org/officeDocument/2006/relationships/image" Target="../media/image2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B3E6AF-EC7E-F241-ABD8-A101F33DDDAC}" type="slidenum">
              <a:rPr lang="en-US"/>
              <a:pPr/>
              <a:t>4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ea typeface="宋体" pitchFamily="-107" charset="-122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4FE654-D015-B74C-8045-6812A326048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B893D-CA12-ED4A-B200-96D4DFDCF42C}" type="slidenum">
              <a:rPr lang="en-US"/>
              <a:pPr/>
              <a:t>16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E2360-657F-7746-9CF7-02A3BA1DACEB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s://www.flickr.com/photos/brookhavenlab/3112770151/in/set-72157613690851651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63500"/>
            <a:ext cx="83820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/26</a:t>
            </a:r>
            <a:endParaRPr lang="en-US" dirty="0" smtClean="0">
              <a:hlinkClick r:id="rId13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000" y="6565900"/>
            <a:ext cx="838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solidFill>
                  <a:srgbClr val="000090"/>
                </a:solidFill>
              </a:rPr>
              <a:t>“Nuclear Matter Under Extreme Conditions</a:t>
            </a:r>
            <a:r>
              <a:rPr lang="en-US" sz="1200" b="0" i="1" dirty="0" smtClean="0">
                <a:solidFill>
                  <a:srgbClr val="000090"/>
                </a:solidFill>
                <a:latin typeface="+mn-lt"/>
                <a:cs typeface="Arial"/>
              </a:rPr>
              <a:t>“</a:t>
            </a:r>
            <a:r>
              <a:rPr lang="en-US" sz="1200" b="0" i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</a:t>
            </a:r>
            <a:r>
              <a:rPr lang="en-US" sz="1200" b="0" i="0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0" i="0" baseline="0" dirty="0" err="1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Erice</a:t>
            </a:r>
            <a:r>
              <a:rPr lang="en-US" sz="1200" b="0" i="0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Italy,</a:t>
            </a:r>
            <a:r>
              <a:rPr lang="en-US" sz="1200" b="0" i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September</a:t>
            </a:r>
            <a:r>
              <a:rPr lang="en-US" sz="1200" b="0" i="0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17 – 23</a:t>
            </a:r>
            <a:r>
              <a:rPr lang="en-US" sz="1200" b="0" i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2016</a:t>
            </a:r>
            <a:endParaRPr lang="en-US" sz="1200" b="0" i="1" dirty="0" smtClean="0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>
            <a:off x="381000" y="590550"/>
            <a:ext cx="83820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df"/><Relationship Id="rId5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3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8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50.png"/><Relationship Id="rId5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6.pd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df"/><Relationship Id="rId4" Type="http://schemas.openxmlformats.org/officeDocument/2006/relationships/image" Target="../media/image59.png"/><Relationship Id="rId5" Type="http://schemas.openxmlformats.org/officeDocument/2006/relationships/image" Target="../media/image43.png"/><Relationship Id="rId6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s://drupal.star.bnl.gov/STAR/starnotes/public/sn0598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2.pdf"/><Relationship Id="rId13" Type="http://schemas.openxmlformats.org/officeDocument/2006/relationships/image" Target="../media/image18.png"/><Relationship Id="rId14" Type="http://schemas.openxmlformats.org/officeDocument/2006/relationships/image" Target="../media/image13.pdf"/><Relationship Id="rId15" Type="http://schemas.openxmlformats.org/officeDocument/2006/relationships/image" Target="../media/image201.png"/><Relationship Id="rId16" Type="http://schemas.openxmlformats.org/officeDocument/2006/relationships/image" Target="../media/image14.pdf"/><Relationship Id="rId17" Type="http://schemas.openxmlformats.org/officeDocument/2006/relationships/image" Target="../media/image22.png"/><Relationship Id="rId18" Type="http://schemas.openxmlformats.org/officeDocument/2006/relationships/image" Target="../media/image15.pdf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4" Type="http://schemas.openxmlformats.org/officeDocument/2006/relationships/image" Target="../media/image8.pdf"/><Relationship Id="rId5" Type="http://schemas.openxmlformats.org/officeDocument/2006/relationships/image" Target="../media/image10.png"/><Relationship Id="rId6" Type="http://schemas.openxmlformats.org/officeDocument/2006/relationships/image" Target="../media/image9.pdf"/><Relationship Id="rId7" Type="http://schemas.openxmlformats.org/officeDocument/2006/relationships/image" Target="../media/image12.png"/><Relationship Id="rId8" Type="http://schemas.openxmlformats.org/officeDocument/2006/relationships/image" Target="../media/image10.pdf"/><Relationship Id="rId9" Type="http://schemas.openxmlformats.org/officeDocument/2006/relationships/image" Target="../media/image14.png"/><Relationship Id="rId10" Type="http://schemas.openxmlformats.org/officeDocument/2006/relationships/image" Target="../media/image11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4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3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wrap="none"/>
          <a:lstStyle/>
          <a:p>
            <a:pPr marL="114300" indent="292100" algn="l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400" b="1" i="1" dirty="0" smtClean="0">
                <a:solidFill>
                  <a:schemeClr val="bg1"/>
                </a:solidFill>
              </a:rPr>
              <a:t>The emergent properties of QCD matter</a:t>
            </a:r>
            <a:r>
              <a:rPr lang="en-US" sz="1600" b="1" i="1" dirty="0" smtClean="0">
                <a:solidFill>
                  <a:srgbClr val="800000"/>
                </a:solidFill>
              </a:rPr>
              <a:t/>
            </a:r>
            <a:br>
              <a:rPr lang="en-US" sz="1600" b="1" i="1" dirty="0" smtClean="0">
                <a:solidFill>
                  <a:srgbClr val="800000"/>
                </a:solidFill>
              </a:rPr>
            </a:br>
            <a:r>
              <a:rPr lang="en-US" sz="1600" b="1" i="1" dirty="0" smtClean="0">
                <a:solidFill>
                  <a:srgbClr val="800000"/>
                </a:solidFill>
              </a:rPr>
              <a:t/>
            </a:r>
            <a:br>
              <a:rPr lang="en-US" sz="1600" b="1" i="1" dirty="0" smtClean="0">
                <a:solidFill>
                  <a:srgbClr val="800000"/>
                </a:solidFill>
              </a:rPr>
            </a:br>
            <a:r>
              <a:rPr lang="en-US" sz="1600" b="1" i="1" dirty="0" smtClean="0">
                <a:solidFill>
                  <a:srgbClr val="800000"/>
                </a:solidFill>
              </a:rPr>
              <a:t/>
            </a:r>
            <a:br>
              <a:rPr lang="en-US" sz="1600" b="1" i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Exploring the QCD Phase Structure </a:t>
            </a:r>
            <a:b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</a:br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in High-Energy Nuclear Collisions</a:t>
            </a:r>
            <a:r>
              <a:rPr lang="en-US" sz="4400" b="1" i="1" dirty="0" smtClean="0">
                <a:latin typeface="Arial Black"/>
                <a:cs typeface="Arial Black"/>
              </a:rPr>
              <a:t/>
            </a:r>
            <a:br>
              <a:rPr lang="en-US" sz="4400" b="1" i="1" dirty="0" smtClean="0">
                <a:latin typeface="Arial Black"/>
                <a:cs typeface="Arial Black"/>
              </a:rPr>
            </a:br>
            <a:r>
              <a:rPr lang="en-US" sz="2800" b="1" i="1" dirty="0" smtClean="0">
                <a:latin typeface="Arial Black"/>
                <a:cs typeface="Arial Black"/>
              </a:rPr>
              <a:t/>
            </a:r>
            <a:br>
              <a:rPr lang="en-US" sz="2800" b="1" i="1" dirty="0" smtClean="0">
                <a:latin typeface="Arial Black"/>
                <a:cs typeface="Arial Black"/>
              </a:rPr>
            </a:br>
            <a:r>
              <a:rPr lang="en-US" sz="2800" b="1" i="1" dirty="0" smtClean="0">
                <a:latin typeface="Arial Black"/>
                <a:cs typeface="Arial Black"/>
              </a:rPr>
              <a:t> </a:t>
            </a:r>
            <a:r>
              <a:rPr lang="en-US" sz="2800" b="1" dirty="0" smtClean="0">
                <a:latin typeface="Arial Black" pitchFamily="-108" charset="0"/>
              </a:rPr>
              <a:t/>
            </a:r>
            <a:br>
              <a:rPr lang="en-US" sz="2800" b="1" dirty="0" smtClean="0">
                <a:latin typeface="Arial Black" pitchFamily="-108" charset="0"/>
              </a:rPr>
            </a:br>
            <a:r>
              <a:rPr lang="en-US" sz="2800" b="1" dirty="0" smtClean="0">
                <a:latin typeface="Arial Black" pitchFamily="-108" charset="0"/>
              </a:rPr>
              <a:t/>
            </a:r>
            <a:br>
              <a:rPr lang="en-US" sz="2800" b="1" dirty="0" smtClean="0">
                <a:latin typeface="Arial Black" pitchFamily="-108" charset="0"/>
              </a:rPr>
            </a:br>
            <a:r>
              <a:rPr lang="en-US" sz="2800" b="1" dirty="0" smtClean="0">
                <a:latin typeface="Arial Black" pitchFamily="-108" charset="0"/>
              </a:rPr>
              <a:t/>
            </a:r>
            <a:br>
              <a:rPr lang="en-US" sz="2800" b="1" dirty="0" smtClean="0">
                <a:latin typeface="Arial Black" pitchFamily="-108" charset="0"/>
              </a:rPr>
            </a:br>
            <a:r>
              <a:rPr lang="en-US" sz="2800" b="1" dirty="0" smtClean="0">
                <a:latin typeface="Arial Black" pitchFamily="-108" charset="0"/>
              </a:rPr>
              <a:t> </a:t>
            </a:r>
            <a:r>
              <a:rPr lang="en-US" sz="2800" dirty="0" smtClean="0"/>
              <a:t>Nu Xu</a:t>
            </a:r>
            <a:r>
              <a:rPr lang="en-US" sz="2800" baseline="30000" dirty="0" smtClean="0"/>
              <a:t>(1,2)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</a:t>
            </a:r>
            <a:br>
              <a:rPr lang="en-US" sz="2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</a:t>
            </a:r>
            <a:r>
              <a:rPr lang="en-US" sz="1400" i="1" baseline="30000" dirty="0" smtClean="0"/>
              <a:t>(1) </a:t>
            </a:r>
            <a:r>
              <a:rPr lang="en-US" sz="1400" i="1" dirty="0" smtClean="0"/>
              <a:t>College of Physical Science &amp; Technology, Central China Normal University, China </a:t>
            </a:r>
            <a:br>
              <a:rPr lang="en-US" sz="1400" i="1" dirty="0" smtClean="0"/>
            </a:br>
            <a:r>
              <a:rPr lang="en-US" sz="1400" i="1" dirty="0" smtClean="0"/>
              <a:t>                             </a:t>
            </a:r>
            <a:r>
              <a:rPr lang="en-US" sz="1400" i="1" baseline="30000" dirty="0" smtClean="0"/>
              <a:t>(2) </a:t>
            </a:r>
            <a:r>
              <a:rPr lang="en-US" sz="1400" i="1" dirty="0" smtClean="0"/>
              <a:t>Nuclear Science Division, Lawrence Berkeley National Laboratory, USA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i="1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pic>
        <p:nvPicPr>
          <p:cNvPr id="3" name="Picture 2" descr="CCN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6096000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master03_image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096000"/>
            <a:ext cx="76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36622" y="5421868"/>
            <a:ext cx="32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Many thanks to Organizers!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48895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r>
              <a:rPr lang="en-US" dirty="0" smtClean="0"/>
              <a:t> vs. Energy: Softest Point?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257" r="5806" b="1315"/>
          <a:stretch>
            <a:fillRect/>
          </a:stretch>
        </p:blipFill>
        <p:spPr>
          <a:xfrm>
            <a:off x="317500" y="685799"/>
            <a:ext cx="3771900" cy="568368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4823" r="44537"/>
          <a:stretch>
            <a:fillRect/>
          </a:stretch>
        </p:blipFill>
        <p:spPr bwMode="auto">
          <a:xfrm>
            <a:off x="4038600" y="745565"/>
            <a:ext cx="1143000" cy="169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fig5_netpkv1_oct201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8200" r="3077" b="4328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8200" r="3077" b="4328"/>
              <a:stretch>
                <a:fillRect/>
              </a:stretch>
            </p:blipFill>
          </mc:Fallback>
        </mc:AlternateContent>
        <p:spPr>
          <a:xfrm>
            <a:off x="4731119" y="2806700"/>
            <a:ext cx="3968381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6968" y="723900"/>
            <a:ext cx="35409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Attractive force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” </a:t>
            </a:r>
            <a:r>
              <a:rPr lang="en-US" sz="28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Change of the EOS</a:t>
            </a:r>
          </a:p>
          <a:p>
            <a:r>
              <a:rPr lang="en-US" sz="2800" dirty="0" smtClean="0">
                <a:latin typeface="Arial"/>
                <a:cs typeface="Arial"/>
              </a:rPr>
              <a:t>~ “softest point”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1200" dirty="0" smtClean="0"/>
              <a:t>- Y. Nara, A. Ohnishi, H. </a:t>
            </a:r>
            <a:r>
              <a:rPr lang="en-US" sz="1200" dirty="0" err="1" smtClean="0"/>
              <a:t>Stoecker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  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</a:t>
            </a:r>
            <a:r>
              <a:rPr lang="en-US" sz="1200" b="1" dirty="0" smtClean="0"/>
              <a:t>1601.07692</a:t>
            </a:r>
            <a:r>
              <a:rPr lang="en-US" sz="1200" dirty="0" smtClean="0"/>
              <a:t>  </a:t>
            </a:r>
          </a:p>
          <a:p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914400" y="3429000"/>
            <a:ext cx="1447800" cy="25908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061200" cy="488950"/>
          </a:xfrm>
        </p:spPr>
        <p:txBody>
          <a:bodyPr/>
          <a:lstStyle/>
          <a:p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r>
              <a:rPr lang="en-US" dirty="0" smtClean="0"/>
              <a:t> and Model Comparison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000" y="4584700"/>
            <a:ext cx="8915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At large μ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B</a:t>
            </a:r>
            <a:r>
              <a:rPr lang="en-US" sz="2400" b="1" dirty="0" smtClean="0">
                <a:solidFill>
                  <a:srgbClr val="800000"/>
                </a:solidFill>
              </a:rPr>
              <a:t>, i.e. low collision energies, the number of quark scaling in v</a:t>
            </a:r>
            <a:r>
              <a:rPr lang="en-US" sz="24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400" b="1" dirty="0" smtClean="0">
                <a:solidFill>
                  <a:srgbClr val="800000"/>
                </a:solidFill>
              </a:rPr>
              <a:t> is broken</a:t>
            </a:r>
          </a:p>
          <a:p>
            <a:pPr marL="342900" indent="-342900"/>
            <a:r>
              <a:rPr lang="en-US" sz="800" dirty="0" smtClean="0"/>
              <a:t> 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Hydro + Transport: Baryon results fit               </a:t>
            </a:r>
            <a:r>
              <a:rPr lang="en-US" sz="1200" dirty="0" smtClean="0"/>
              <a:t>[J. </a:t>
            </a:r>
            <a:r>
              <a:rPr lang="en-US" sz="1200" dirty="0" err="1" smtClean="0"/>
              <a:t>Steinheimer</a:t>
            </a:r>
            <a:r>
              <a:rPr lang="en-US" sz="1200" dirty="0" smtClean="0"/>
              <a:t>, et al. PR </a:t>
            </a:r>
            <a:r>
              <a:rPr lang="en-US" sz="1200" b="1" u="sng" dirty="0" smtClean="0"/>
              <a:t>C86</a:t>
            </a:r>
            <a:r>
              <a:rPr lang="en-US" sz="1200" dirty="0" smtClean="0"/>
              <a:t>, 44902(13)]</a:t>
            </a:r>
          </a:p>
          <a:p>
            <a:pPr marL="342900" indent="-342900"/>
            <a:r>
              <a:rPr lang="en-US" sz="800" dirty="0" smtClean="0"/>
              <a:t> </a:t>
            </a:r>
          </a:p>
          <a:p>
            <a:pPr marL="342900" indent="-342900"/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NJL model:  Sensitive to vector-coupling, </a:t>
            </a:r>
            <a:r>
              <a:rPr lang="en-US" b="1" dirty="0" smtClean="0">
                <a:solidFill>
                  <a:srgbClr val="800000"/>
                </a:solidFill>
              </a:rPr>
              <a:t>CME, μ</a:t>
            </a:r>
            <a:r>
              <a:rPr lang="en-US" b="1" baseline="-25000" dirty="0" smtClean="0">
                <a:solidFill>
                  <a:srgbClr val="8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driven.                                                           </a:t>
            </a:r>
          </a:p>
          <a:p>
            <a:pPr marL="342900" indent="-342900"/>
            <a:r>
              <a:rPr lang="en-US" sz="12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                        </a:t>
            </a:r>
            <a:r>
              <a:rPr lang="en-US" sz="1200" dirty="0" smtClean="0"/>
              <a:t>[J. Xu, et al., PRL</a:t>
            </a:r>
            <a:r>
              <a:rPr lang="en-US" sz="1200" b="1" u="sng" dirty="0" smtClean="0"/>
              <a:t>112</a:t>
            </a:r>
            <a:r>
              <a:rPr lang="en-US" sz="1200" dirty="0" smtClean="0"/>
              <a:t>.012301(14)]</a:t>
            </a:r>
            <a:endParaRPr lang="en-US" sz="800" dirty="0" smtClean="0"/>
          </a:p>
          <a:p>
            <a:pPr marL="342900" indent="-342900"/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dirty="0" smtClean="0"/>
              <a:t>) Hydro solution: </a:t>
            </a:r>
            <a:r>
              <a:rPr lang="en-US" b="1" dirty="0" smtClean="0">
                <a:solidFill>
                  <a:srgbClr val="000000"/>
                </a:solidFill>
              </a:rPr>
              <a:t>Chemical potential μ</a:t>
            </a:r>
            <a:r>
              <a:rPr lang="en-US" b="1" baseline="-25000" dirty="0" smtClean="0">
                <a:solidFill>
                  <a:srgbClr val="000000"/>
                </a:solidFill>
              </a:rPr>
              <a:t>B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viscosity </a:t>
            </a:r>
            <a:r>
              <a:rPr lang="en-US" b="1" dirty="0" err="1" smtClean="0">
                <a:solidFill>
                  <a:srgbClr val="000000"/>
                </a:solidFill>
              </a:rPr>
              <a:t>η/s</a:t>
            </a:r>
            <a:r>
              <a:rPr lang="en-US" dirty="0" smtClean="0">
                <a:solidFill>
                  <a:srgbClr val="000000"/>
                </a:solidFill>
              </a:rPr>
              <a:t> driven!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                                              </a:t>
            </a:r>
            <a:r>
              <a:rPr lang="en-US" sz="1200" dirty="0" smtClean="0"/>
              <a:t>[</a:t>
            </a:r>
            <a:r>
              <a:rPr lang="en-US" sz="1200" dirty="0" err="1" smtClean="0"/>
              <a:t>Hatta</a:t>
            </a:r>
            <a:r>
              <a:rPr lang="en-US" sz="1200" dirty="0" smtClean="0"/>
              <a:t> et al. PR </a:t>
            </a:r>
            <a:r>
              <a:rPr lang="en-US" sz="1200" b="1" u="sng" dirty="0" smtClean="0"/>
              <a:t>D91</a:t>
            </a:r>
            <a:r>
              <a:rPr lang="en-US" sz="1200" dirty="0" smtClean="0"/>
              <a:t>, 085024(15); </a:t>
            </a:r>
            <a:r>
              <a:rPr lang="en-US" sz="1200" b="1" u="sng" dirty="0" smtClean="0"/>
              <a:t>D92</a:t>
            </a:r>
            <a:r>
              <a:rPr lang="en-US" sz="1200" dirty="0" smtClean="0"/>
              <a:t>, 114010(15) //NP </a:t>
            </a:r>
            <a:r>
              <a:rPr lang="en-US" sz="1200" b="1" u="sng" dirty="0" smtClean="0"/>
              <a:t>A947</a:t>
            </a:r>
            <a:r>
              <a:rPr lang="en-US" sz="1200" dirty="0" smtClean="0"/>
              <a:t>, 155(16)]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 descr="plot21_dv2_july2015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978" t="11455" r="2821" b="536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2978" t="11455" r="2821" b="5367"/>
              <a:stretch>
                <a:fillRect/>
              </a:stretch>
            </p:blipFill>
          </mc:Fallback>
        </mc:AlternateContent>
        <p:spPr>
          <a:xfrm>
            <a:off x="520699" y="685800"/>
            <a:ext cx="8018397" cy="3928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2700"/>
            <a:ext cx="8382000" cy="488950"/>
          </a:xfrm>
        </p:spPr>
        <p:txBody>
          <a:bodyPr/>
          <a:lstStyle/>
          <a:p>
            <a:r>
              <a:rPr lang="en-US" dirty="0" smtClean="0"/>
              <a:t>Energy Dependence of 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pic>
        <p:nvPicPr>
          <p:cNvPr id="4" name="Picture 3" descr="v3edep_ratio_new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1079500"/>
            <a:ext cx="6584950" cy="4471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698500"/>
            <a:ext cx="327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STAR: PRL</a:t>
            </a:r>
            <a:r>
              <a:rPr lang="en-US" b="1" dirty="0" smtClean="0"/>
              <a:t>116</a:t>
            </a:r>
            <a:r>
              <a:rPr lang="en-US" dirty="0" smtClean="0"/>
              <a:t>, 112302(2016)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7000" y="2387600"/>
            <a:ext cx="457200" cy="2514600"/>
          </a:xfrm>
          <a:prstGeom prst="rect">
            <a:avLst/>
          </a:prstGeom>
          <a:noFill/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5867400"/>
            <a:ext cx="764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 10 ≤ √</a:t>
            </a:r>
            <a:r>
              <a:rPr lang="en-US" sz="2800" b="1" i="1" dirty="0" err="1" smtClean="0"/>
              <a:t>s</a:t>
            </a:r>
            <a:r>
              <a:rPr lang="en-US" sz="2800" b="1" i="1" baseline="-25000" dirty="0" err="1" smtClean="0"/>
              <a:t>NN</a:t>
            </a:r>
            <a:r>
              <a:rPr lang="en-US" sz="2800" dirty="0" smtClean="0"/>
              <a:t> ≤ 20 GeV, minima developed in v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Collectivity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3200" dirty="0" smtClean="0"/>
              <a:t>At</a:t>
            </a:r>
            <a:r>
              <a:rPr lang="en-US" sz="3200" dirty="0" smtClean="0"/>
              <a:t> </a:t>
            </a:r>
            <a:r>
              <a:rPr lang="en-US" sz="3200" dirty="0" smtClean="0"/>
              <a:t>va</a:t>
            </a:r>
            <a:r>
              <a:rPr lang="en-US" sz="3200" dirty="0" smtClean="0"/>
              <a:t>nishing </a:t>
            </a:r>
            <a:r>
              <a:rPr lang="en-US" sz="3200" dirty="0" smtClean="0"/>
              <a:t>baryon chemical potential, </a:t>
            </a:r>
            <a:r>
              <a:rPr lang="en-US" sz="3200" dirty="0" err="1" smtClean="0"/>
              <a:t>sQGP</a:t>
            </a:r>
            <a:r>
              <a:rPr lang="en-US" sz="3200" dirty="0" smtClean="0"/>
              <a:t>, perfect liquid, η/S small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At finite </a:t>
            </a:r>
            <a:r>
              <a:rPr lang="en-US" sz="3200" b="1" i="1" dirty="0" smtClean="0"/>
              <a:t>μ</a:t>
            </a:r>
            <a:r>
              <a:rPr lang="en-US" sz="3200" b="1" i="1" baseline="-25000" dirty="0" smtClean="0"/>
              <a:t>B</a:t>
            </a:r>
            <a:r>
              <a:rPr lang="en-US" sz="3200" dirty="0" smtClean="0"/>
              <a:t> ~ 400 MeV (√</a:t>
            </a:r>
            <a:r>
              <a:rPr lang="en-US" sz="3200" b="1" i="1" dirty="0" err="1" smtClean="0"/>
              <a:t>s</a:t>
            </a:r>
            <a:r>
              <a:rPr lang="en-US" sz="3200" b="1" i="1" baseline="-25000" dirty="0" err="1" smtClean="0"/>
              <a:t>NN</a:t>
            </a:r>
            <a:r>
              <a:rPr lang="en-US" sz="3200" dirty="0" smtClean="0"/>
              <a:t> ≤ 20 GeV), EoS change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8763000" cy="5397500"/>
          </a:xfrm>
        </p:spPr>
        <p:txBody>
          <a:bodyPr>
            <a:normAutofit fontScale="90000"/>
          </a:bodyPr>
          <a:lstStyle/>
          <a:p>
            <a:r>
              <a:rPr lang="en-US" sz="1800" i="1" dirty="0" smtClean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9600" b="1" dirty="0" smtClean="0"/>
              <a:t>Criticality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92092" y="685800"/>
            <a:ext cx="8118508" cy="4800600"/>
          </a:xfrm>
          <a:prstGeom prst="roundRect">
            <a:avLst>
              <a:gd name="adj" fmla="val 3691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TextBox 6"/>
          <p:cNvSpPr txBox="1">
            <a:spLocks noChangeArrowheads="1"/>
          </p:cNvSpPr>
          <p:nvPr/>
        </p:nvSpPr>
        <p:spPr bwMode="auto">
          <a:xfrm>
            <a:off x="1532659" y="-76200"/>
            <a:ext cx="616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Arial"/>
                <a:ea typeface="Times New Roman" pitchFamily="-107" charset="0"/>
                <a:cs typeface="Arial"/>
              </a:rPr>
              <a:t>Susceptibilities </a:t>
            </a:r>
            <a:r>
              <a:rPr lang="en-US" sz="3600" dirty="0">
                <a:latin typeface="Arial"/>
                <a:ea typeface="Times New Roman" pitchFamily="-107" charset="0"/>
                <a:cs typeface="Arial"/>
              </a:rPr>
              <a:t>and Moments</a:t>
            </a:r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671512" y="685800"/>
            <a:ext cx="4967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Thermodynamic function:</a:t>
            </a:r>
            <a:endParaRPr lang="en-US" dirty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295400" y="1055132"/>
          <a:ext cx="6875070" cy="690562"/>
        </p:xfrm>
        <a:graphic>
          <a:graphicData uri="http://schemas.openxmlformats.org/presentationml/2006/ole">
            <p:oleObj spid="_x0000_s1482754" name="Equation" r:id="rId4" imgW="3924000" imgH="393480" progId="">
              <p:embed/>
            </p:oleObj>
          </a:graphicData>
        </a:graphic>
      </p:graphicFrame>
      <p:sp>
        <p:nvSpPr>
          <p:cNvPr id="1035" name="TextBox 14"/>
          <p:cNvSpPr txBox="1">
            <a:spLocks noChangeArrowheads="1"/>
          </p:cNvSpPr>
          <p:nvPr/>
        </p:nvSpPr>
        <p:spPr bwMode="auto">
          <a:xfrm>
            <a:off x="670742" y="1817132"/>
            <a:ext cx="2007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</a:t>
            </a:r>
            <a:r>
              <a:rPr lang="en-US" dirty="0" smtClean="0">
                <a:latin typeface="Times New Roman" pitchFamily="-107" charset="0"/>
                <a:ea typeface="Times New Roman" pitchFamily="-107" charset="0"/>
                <a:cs typeface="Times New Roman" pitchFamily="-107" charset="0"/>
              </a:rPr>
              <a:t> The susceptibility: </a:t>
            </a:r>
            <a:endParaRPr lang="en-US" dirty="0">
              <a:latin typeface="Times New Roman" pitchFamily="-107" charset="0"/>
              <a:ea typeface="Times New Roman" pitchFamily="-107" charset="0"/>
              <a:cs typeface="Times New Roman" pitchFamily="-107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285875" y="2457450"/>
          <a:ext cx="5648325" cy="2784475"/>
        </p:xfrm>
        <a:graphic>
          <a:graphicData uri="http://schemas.openxmlformats.org/presentationml/2006/ole">
            <p:oleObj spid="_x0000_s1482755" name="Equation" r:id="rId5" imgW="3733800" imgH="18415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0400" y="5600700"/>
            <a:ext cx="7813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Thermodynamic function </a:t>
            </a:r>
            <a:r>
              <a:rPr lang="en-US" b="1" dirty="0" err="1" smtClean="0">
                <a:latin typeface="Arial"/>
                <a:cs typeface="Arial"/>
                <a:sym typeface="Wingdings"/>
              </a:rPr>
              <a:t></a:t>
            </a:r>
            <a:r>
              <a:rPr lang="en-US" b="1" dirty="0" smtClean="0">
                <a:latin typeface="Arial"/>
                <a:cs typeface="Arial"/>
                <a:sym typeface="Wingdings"/>
              </a:rPr>
              <a:t> Susceptibility </a:t>
            </a:r>
            <a:r>
              <a:rPr lang="en-US" b="1" dirty="0" err="1" smtClean="0">
                <a:latin typeface="Arial"/>
                <a:cs typeface="Arial"/>
                <a:sym typeface="Wingdings"/>
              </a:rPr>
              <a:t></a:t>
            </a:r>
            <a:r>
              <a:rPr lang="en-US" b="1" dirty="0" smtClean="0">
                <a:latin typeface="Arial"/>
                <a:cs typeface="Arial"/>
                <a:sym typeface="Wingdings"/>
              </a:rPr>
              <a:t> Moments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Model calculations, </a:t>
            </a:r>
            <a:r>
              <a:rPr lang="en-US" sz="2400" b="1" i="1" dirty="0" smtClean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e.g.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 LGT, HRG </a:t>
            </a:r>
            <a:r>
              <a:rPr lang="en-US" sz="2400" b="1" dirty="0" err="1" smtClean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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 Measurements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667000" y="1676400"/>
          <a:ext cx="5235575" cy="825500"/>
        </p:xfrm>
        <a:graphic>
          <a:graphicData uri="http://schemas.openxmlformats.org/presentationml/2006/ole">
            <p:oleObj spid="_x0000_s1482756" name="Equation" r:id="rId6" imgW="3302000" imgH="5207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5181600" y="2971800"/>
            <a:ext cx="838200" cy="1676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4600" y="3124200"/>
            <a:ext cx="673100" cy="1524000"/>
          </a:xfrm>
          <a:prstGeom prst="rect">
            <a:avLst/>
          </a:prstGeom>
          <a:noFill/>
          <a:ln w="9525" cap="flat" cmpd="sng" algn="ctr">
            <a:solidFill>
              <a:srgbClr val="00009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15199" y="2209800"/>
            <a:ext cx="156421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Conserved Quantum Numbers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63500"/>
            <a:ext cx="7543800" cy="647700"/>
          </a:xfrm>
        </p:spPr>
        <p:txBody>
          <a:bodyPr/>
          <a:lstStyle/>
          <a:p>
            <a:r>
              <a:rPr lang="en-US" sz="3500" dirty="0" smtClean="0">
                <a:solidFill>
                  <a:srgbClr val="000000"/>
                </a:solidFill>
              </a:rPr>
              <a:t>Higher Moments and Criticality</a:t>
            </a:r>
            <a:endParaRPr lang="en-US" sz="3500" dirty="0">
              <a:solidFill>
                <a:srgbClr val="000000"/>
              </a:solidFill>
            </a:endParaRPr>
          </a:p>
        </p:txBody>
      </p:sp>
      <p:pic>
        <p:nvPicPr>
          <p:cNvPr id="15375" name="Picture 15" descr="net_proton"/>
          <p:cNvPicPr>
            <a:picLocks noChangeAspect="1" noChangeArrowheads="1"/>
          </p:cNvPicPr>
          <p:nvPr/>
        </p:nvPicPr>
        <p:blipFill>
          <a:blip r:embed="rId4"/>
          <a:srcRect l="1810" t="4768" r="13568" b="1192"/>
          <a:stretch>
            <a:fillRect/>
          </a:stretch>
        </p:blipFill>
        <p:spPr bwMode="auto">
          <a:xfrm>
            <a:off x="228600" y="3485770"/>
            <a:ext cx="3363282" cy="28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3797300" y="698500"/>
            <a:ext cx="5181600" cy="5626100"/>
          </a:xfrm>
          <a:prstGeom prst="roundRect">
            <a:avLst>
              <a:gd name="adj" fmla="val 2655"/>
            </a:avLst>
          </a:prstGeom>
          <a:noFill/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 smtClean="0"/>
              <a:t>1) 	Higher moments of conserved quantum numbers: </a:t>
            </a:r>
            <a:r>
              <a:rPr lang="en-US" sz="1600" b="1" i="1" dirty="0" smtClean="0">
                <a:solidFill>
                  <a:srgbClr val="800000"/>
                </a:solidFill>
              </a:rPr>
              <a:t>Q, S, B</a:t>
            </a:r>
            <a:r>
              <a:rPr lang="en-US" sz="1600" dirty="0" smtClean="0"/>
              <a:t>, in high-energy nuclear collisions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000" dirty="0" smtClean="0"/>
          </a:p>
          <a:p>
            <a:pPr marL="342900" indent="-342900"/>
            <a:r>
              <a:rPr lang="en-US" sz="1600" dirty="0" smtClean="0"/>
              <a:t>2)	Sensitive </a:t>
            </a:r>
            <a:r>
              <a:rPr lang="en-US" sz="1600" dirty="0"/>
              <a:t>to critical </a:t>
            </a:r>
            <a:r>
              <a:rPr lang="en-US" sz="1600" dirty="0" smtClean="0"/>
              <a:t>point (</a:t>
            </a:r>
            <a:r>
              <a:rPr lang="en-US" sz="1600" dirty="0" err="1" smtClean="0"/>
              <a:t>ξ</a:t>
            </a:r>
            <a:r>
              <a:rPr lang="en-US" sz="1600" dirty="0" smtClean="0"/>
              <a:t> correlation length): 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600" dirty="0"/>
          </a:p>
          <a:p>
            <a:pPr marL="342900" indent="-342900"/>
            <a:endParaRPr lang="en-US" sz="1600" dirty="0" smtClean="0"/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smtClean="0"/>
              <a:t>3)	Direct comparison </a:t>
            </a:r>
            <a:r>
              <a:rPr lang="en-US" sz="1600" dirty="0"/>
              <a:t>with</a:t>
            </a:r>
            <a:r>
              <a:rPr lang="en-US" sz="1600" dirty="0" smtClean="0"/>
              <a:t> calculations at any order:  </a:t>
            </a:r>
            <a:endParaRPr lang="en-US" sz="1600" dirty="0"/>
          </a:p>
          <a:p>
            <a:pPr marL="342900" indent="-342900"/>
            <a:r>
              <a:rPr lang="en-US" sz="1600" dirty="0"/>
              <a:t>	</a:t>
            </a:r>
          </a:p>
          <a:p>
            <a:pPr marL="342900" indent="-342900"/>
            <a:r>
              <a:rPr lang="en-US" sz="1600" dirty="0"/>
              <a:t>	</a:t>
            </a:r>
          </a:p>
          <a:p>
            <a:pPr marL="342900" indent="-342900"/>
            <a:endParaRPr lang="en-US" sz="1600" dirty="0" smtClean="0"/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>
              <a:buAutoNum type="arabicParenR" startAt="4"/>
            </a:pPr>
            <a:r>
              <a:rPr lang="en-US" sz="1600" b="1" dirty="0" smtClean="0">
                <a:solidFill>
                  <a:srgbClr val="800000"/>
                </a:solidFill>
              </a:rPr>
              <a:t>Extract </a:t>
            </a:r>
            <a:r>
              <a:rPr lang="en-US" sz="1600" b="1" dirty="0">
                <a:solidFill>
                  <a:srgbClr val="800000"/>
                </a:solidFill>
              </a:rPr>
              <a:t>susceptibilities and freeze-out temperature</a:t>
            </a:r>
            <a:r>
              <a:rPr lang="en-US" sz="1600" dirty="0"/>
              <a:t>. An </a:t>
            </a:r>
            <a:r>
              <a:rPr lang="en-US" sz="1600" dirty="0" smtClean="0"/>
              <a:t>independent/important test of </a:t>
            </a:r>
            <a:r>
              <a:rPr lang="en-US" sz="1600" dirty="0"/>
              <a:t>thermal equilibrium in</a:t>
            </a:r>
            <a:r>
              <a:rPr lang="en-US" sz="1600" dirty="0" smtClean="0"/>
              <a:t> heavy ion </a:t>
            </a:r>
            <a:r>
              <a:rPr lang="en-US" sz="1600" dirty="0"/>
              <a:t>collisions</a:t>
            </a:r>
            <a:r>
              <a:rPr lang="en-US" sz="1600" dirty="0" smtClean="0"/>
              <a:t>. </a:t>
            </a:r>
            <a:endParaRPr lang="en-US" sz="1600" b="1" dirty="0" smtClean="0"/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/>
            <a:r>
              <a:rPr lang="en-US" sz="1400" dirty="0" smtClean="0"/>
              <a:t>References:</a:t>
            </a:r>
          </a:p>
          <a:p>
            <a:pPr marL="114300" indent="-114300"/>
            <a:r>
              <a:rPr lang="en-US" sz="1400" dirty="0" smtClean="0"/>
              <a:t>	</a:t>
            </a:r>
            <a:r>
              <a:rPr lang="en-US" sz="1200" dirty="0" smtClean="0"/>
              <a:t>- STAR: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 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PRL</a:t>
            </a:r>
            <a:r>
              <a:rPr lang="en-US" sz="1200" b="1" u="sng" dirty="0" smtClean="0">
                <a:ea typeface="Arial" pitchFamily="-108" charset="0"/>
                <a:cs typeface="Arial" pitchFamily="-108" charset="0"/>
              </a:rPr>
              <a:t>105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22303(10);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ibid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</a:t>
            </a:r>
            <a:r>
              <a:rPr lang="en-US" sz="1200" b="1" u="sng" dirty="0" smtClean="0">
                <a:ea typeface="Arial" pitchFamily="-108" charset="0"/>
                <a:cs typeface="Arial" pitchFamily="-108" charset="0"/>
              </a:rPr>
              <a:t>112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032302(14) </a:t>
            </a:r>
          </a:p>
          <a:p>
            <a:pPr marL="114300" indent="-114300"/>
            <a:r>
              <a:rPr lang="en-US" sz="1200" dirty="0" smtClean="0">
                <a:ea typeface="Arial" pitchFamily="-108" charset="0"/>
                <a:cs typeface="Arial" pitchFamily="-108" charset="0"/>
              </a:rPr>
              <a:t>   - S. </a:t>
            </a:r>
            <a:r>
              <a:rPr lang="en-US" sz="1200" dirty="0" err="1" smtClean="0">
                <a:ea typeface="Arial" pitchFamily="-108" charset="0"/>
                <a:cs typeface="Arial" pitchFamily="-108" charset="0"/>
              </a:rPr>
              <a:t>Ejiri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F. </a:t>
            </a:r>
            <a:r>
              <a:rPr lang="en-US" sz="1200" dirty="0" err="1" smtClean="0">
                <a:ea typeface="Arial" pitchFamily="-108" charset="0"/>
                <a:cs typeface="Arial" pitchFamily="-108" charset="0"/>
              </a:rPr>
              <a:t>Karsch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K. </a:t>
            </a:r>
            <a:r>
              <a:rPr lang="en-US" sz="1200" dirty="0" err="1" smtClean="0">
                <a:ea typeface="Arial" pitchFamily="-108" charset="0"/>
                <a:cs typeface="Arial" pitchFamily="-108" charset="0"/>
              </a:rPr>
              <a:t>Redlich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PLB633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275(06) // M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. </a:t>
            </a:r>
            <a:r>
              <a:rPr lang="en-US" sz="1200" dirty="0" err="1">
                <a:ea typeface="Arial" pitchFamily="-108" charset="0"/>
                <a:cs typeface="Arial" pitchFamily="-108" charset="0"/>
              </a:rPr>
              <a:t>Stephanov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: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PRL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102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, 032301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(09) //</a:t>
            </a:r>
            <a:r>
              <a:rPr lang="en-US" sz="1200" dirty="0" smtClean="0"/>
              <a:t> R.V</a:t>
            </a:r>
            <a:r>
              <a:rPr lang="en-US" sz="1200" dirty="0"/>
              <a:t>. </a:t>
            </a:r>
            <a:r>
              <a:rPr lang="en-US" sz="1200" dirty="0" err="1"/>
              <a:t>Gavai</a:t>
            </a:r>
            <a:r>
              <a:rPr lang="en-US" sz="1200" dirty="0"/>
              <a:t> and S. </a:t>
            </a:r>
            <a:r>
              <a:rPr lang="en-US" sz="1200" dirty="0" smtClean="0"/>
              <a:t>Gupta, </a:t>
            </a:r>
            <a:r>
              <a:rPr lang="en-US" sz="1200" i="1" dirty="0" smtClean="0"/>
              <a:t>PLB696</a:t>
            </a:r>
            <a:r>
              <a:rPr lang="en-US" sz="1200" dirty="0" smtClean="0"/>
              <a:t>, 459(11) // F. </a:t>
            </a:r>
            <a:r>
              <a:rPr lang="en-US" sz="1200" dirty="0" err="1" smtClean="0"/>
              <a:t>Karsch</a:t>
            </a:r>
            <a:r>
              <a:rPr lang="en-US" sz="1200" dirty="0" smtClean="0"/>
              <a:t> et al, </a:t>
            </a:r>
            <a:r>
              <a:rPr lang="en-US" sz="1200" i="1" dirty="0" smtClean="0"/>
              <a:t>PLB695</a:t>
            </a:r>
            <a:r>
              <a:rPr lang="en-US" sz="1200" dirty="0" smtClean="0"/>
              <a:t>, 136(11), </a:t>
            </a:r>
          </a:p>
          <a:p>
            <a:pPr marL="114300" indent="-114300"/>
            <a:r>
              <a:rPr lang="en-US" sz="1200" dirty="0" smtClean="0"/>
              <a:t>   - A. </a:t>
            </a:r>
            <a:r>
              <a:rPr lang="en-US" sz="1200" dirty="0" err="1" smtClean="0"/>
              <a:t>Bazavov</a:t>
            </a:r>
            <a:r>
              <a:rPr lang="en-US" sz="1200" dirty="0" smtClean="0"/>
              <a:t> et al., PRL109, 192302(12) // S. </a:t>
            </a:r>
            <a:r>
              <a:rPr lang="en-US" sz="1200" dirty="0" err="1" smtClean="0"/>
              <a:t>Borsanyi</a:t>
            </a:r>
            <a:r>
              <a:rPr lang="en-US" sz="1200" dirty="0" smtClean="0"/>
              <a:t> et al., PRL111, 062005(13) // V. </a:t>
            </a:r>
            <a:r>
              <a:rPr lang="en-US" sz="1200" dirty="0" err="1" smtClean="0"/>
              <a:t>Skokov</a:t>
            </a:r>
            <a:r>
              <a:rPr lang="en-US" sz="1200" dirty="0" smtClean="0"/>
              <a:t> et al., PRC88, 034901(13)</a:t>
            </a:r>
          </a:p>
        </p:txBody>
      </p:sp>
      <p:graphicFrame>
        <p:nvGraphicFramePr>
          <p:cNvPr id="593922" name="Object 2"/>
          <p:cNvGraphicFramePr>
            <a:graphicFrameLocks noChangeAspect="1"/>
          </p:cNvGraphicFramePr>
          <p:nvPr/>
        </p:nvGraphicFramePr>
        <p:xfrm>
          <a:off x="4191000" y="1739900"/>
          <a:ext cx="4264025" cy="1828800"/>
        </p:xfrm>
        <a:graphic>
          <a:graphicData uri="http://schemas.openxmlformats.org/presentationml/2006/ole">
            <p:oleObj spid="_x0000_s1214466" name="Equation" r:id="rId5" imgW="2578100" imgH="1104900" progId="Equation.3">
              <p:embed/>
            </p:oleObj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191000" y="2794000"/>
            <a:ext cx="3505200" cy="914400"/>
          </a:xfrm>
          <a:prstGeom prst="roundRect">
            <a:avLst/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798195"/>
            <a:ext cx="3574170" cy="2478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14800" y="1714500"/>
            <a:ext cx="4495800" cy="685800"/>
          </a:xfrm>
          <a:prstGeom prst="roundRect">
            <a:avLst/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1831" y="1002268"/>
            <a:ext cx="8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= 0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QQ20151027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219200"/>
            <a:ext cx="3420321" cy="2623541"/>
          </a:xfrm>
          <a:prstGeom prst="rect">
            <a:avLst/>
          </a:prstGeom>
        </p:spPr>
      </p:pic>
      <p:pic>
        <p:nvPicPr>
          <p:cNvPr id="26" name="Picture 25" descr="dedx.png"/>
          <p:cNvPicPr>
            <a:picLocks noChangeAspect="1"/>
          </p:cNvPicPr>
          <p:nvPr/>
        </p:nvPicPr>
        <p:blipFill>
          <a:blip r:embed="rId3"/>
          <a:srcRect t="2145"/>
          <a:stretch>
            <a:fillRect/>
          </a:stretch>
        </p:blipFill>
        <p:spPr>
          <a:xfrm>
            <a:off x="355598" y="3674532"/>
            <a:ext cx="3291500" cy="2734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524000"/>
            <a:ext cx="4879887" cy="3429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25816" y="452434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000" dirty="0" smtClean="0">
              <a:latin typeface="Arial"/>
              <a:ea typeface="+mj-ea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61488" y="382159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 smtClean="0">
                <a:latin typeface="Arial"/>
                <a:ea typeface="+mj-ea"/>
                <a:cs typeface="Arial"/>
              </a:rPr>
              <a:t>TPC</a:t>
            </a:r>
            <a:endParaRPr kumimoji="1" lang="zh-CN" altLang="en-US" sz="1600" b="1" dirty="0" smtClean="0">
              <a:latin typeface="Arial"/>
              <a:ea typeface="+mj-ea"/>
              <a:cs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30518" y="2831068"/>
            <a:ext cx="124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 smtClean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 </a:t>
            </a:r>
            <a:r>
              <a:rPr kumimoji="1" lang="en-US" altLang="zh-CN" sz="1600" b="1" dirty="0" smtClean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TOF</a:t>
            </a:r>
            <a:endParaRPr kumimoji="1" lang="zh-CN" altLang="en-US" sz="1600" b="1" dirty="0" smtClean="0">
              <a:solidFill>
                <a:srgbClr val="0000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5800" y="609600"/>
            <a:ext cx="78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latin typeface="Arial"/>
                <a:ea typeface="+mj-ea"/>
                <a:cs typeface="Arial"/>
              </a:rPr>
              <a:t>Published</a:t>
            </a:r>
            <a:r>
              <a:rPr kumimoji="1" lang="zh-CN" altLang="en-US" b="1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b="1" dirty="0" smtClean="0">
                <a:latin typeface="Arial"/>
                <a:ea typeface="+mj-ea"/>
                <a:cs typeface="Arial"/>
              </a:rPr>
              <a:t>net-proton results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: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Only TPC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used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for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proton/anti-proton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PID.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endParaRPr kumimoji="1" lang="en-US" altLang="zh-CN" dirty="0" smtClean="0">
              <a:latin typeface="Arial"/>
              <a:ea typeface="+mj-ea"/>
              <a:cs typeface="Arial"/>
            </a:endParaRPr>
          </a:p>
          <a:p>
            <a:r>
              <a:rPr kumimoji="1" lang="en-US" altLang="zh-CN" dirty="0" smtClean="0">
                <a:latin typeface="Arial"/>
                <a:ea typeface="+mj-ea"/>
                <a:cs typeface="Arial"/>
              </a:rPr>
              <a:t>TOF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PID extends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the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phase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space</a:t>
            </a:r>
            <a:r>
              <a:rPr kumimoji="1" lang="zh-CN" altLang="en-US" dirty="0" smtClean="0">
                <a:latin typeface="Arial"/>
                <a:ea typeface="+mj-ea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ea typeface="+mj-ea"/>
                <a:cs typeface="Arial"/>
              </a:rPr>
              <a:t>coverage.</a:t>
            </a:r>
            <a:endParaRPr kumimoji="1" lang="zh-CN" altLang="en-US" b="1" dirty="0" smtClean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860103" y="0"/>
            <a:ext cx="74456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Arial"/>
                <a:cs typeface="Arial"/>
              </a:rPr>
              <a:t>Proton Identification with TOF</a:t>
            </a:r>
            <a:endParaRPr lang="en-US" sz="3200" dirty="0" smtClean="0">
              <a:latin typeface="Arial"/>
              <a:cs typeface="Arial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06785" y="5048071"/>
            <a:ext cx="5135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b="1" dirty="0" smtClean="0"/>
              <a:t>Acceptance:</a:t>
            </a:r>
            <a:r>
              <a:rPr lang="en-US" altLang="zh-CN" dirty="0" smtClean="0"/>
              <a:t> </a:t>
            </a:r>
            <a:r>
              <a:rPr lang="en-US" altLang="zh-CN" b="1" dirty="0" smtClean="0">
                <a:solidFill>
                  <a:srgbClr val="800000"/>
                </a:solidFill>
              </a:rPr>
              <a:t>|</a:t>
            </a:r>
            <a:r>
              <a:rPr lang="en-US" altLang="zh-CN" b="1" dirty="0" err="1" smtClean="0">
                <a:solidFill>
                  <a:srgbClr val="800000"/>
                </a:solidFill>
              </a:rPr>
              <a:t>y</a:t>
            </a:r>
            <a:r>
              <a:rPr lang="en-US" altLang="zh-CN" b="1" dirty="0" smtClean="0">
                <a:solidFill>
                  <a:srgbClr val="800000"/>
                </a:solidFill>
              </a:rPr>
              <a:t>| ≤ 0.5, 0.4 ≤ p</a:t>
            </a:r>
            <a:r>
              <a:rPr lang="en-US" altLang="zh-CN" b="1" baseline="-25000" dirty="0" smtClean="0">
                <a:solidFill>
                  <a:srgbClr val="800000"/>
                </a:solidFill>
              </a:rPr>
              <a:t>T</a:t>
            </a:r>
            <a:r>
              <a:rPr lang="en-US" altLang="zh-CN" b="1" dirty="0" smtClean="0">
                <a:solidFill>
                  <a:srgbClr val="800000"/>
                </a:solidFill>
              </a:rPr>
              <a:t> ≤ 2 GeV/c</a:t>
            </a:r>
          </a:p>
          <a:p>
            <a:pPr marL="342900" indent="-342900"/>
            <a:r>
              <a:rPr lang="en-US" altLang="zh-CN" b="1" dirty="0" smtClean="0"/>
              <a:t>Efficiency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corrections:</a:t>
            </a:r>
            <a:r>
              <a:rPr lang="zh-CN" altLang="en-US" b="1" dirty="0" smtClean="0"/>
              <a:t> </a:t>
            </a:r>
            <a:endParaRPr lang="en-US" altLang="zh-CN" b="1" dirty="0" smtClean="0"/>
          </a:p>
          <a:p>
            <a:r>
              <a:rPr lang="zh-CN" altLang="zh-CN" dirty="0" smtClean="0"/>
              <a:t> </a:t>
            </a:r>
            <a:r>
              <a:rPr lang="zh-CN" altLang="en-US" dirty="0" smtClean="0"/>
              <a:t> </a:t>
            </a:r>
            <a:r>
              <a:rPr lang="en-US" altLang="zh-CN" dirty="0" smtClean="0"/>
              <a:t>  TPC </a:t>
            </a:r>
            <a:r>
              <a:rPr lang="en-US" altLang="zh-CN" sz="1400" dirty="0" smtClean="0"/>
              <a:t>(0.4 ≤ p</a:t>
            </a:r>
            <a:r>
              <a:rPr lang="en-US" altLang="zh-CN" sz="1400" baseline="-25000" dirty="0" smtClean="0"/>
              <a:t>T</a:t>
            </a:r>
            <a:r>
              <a:rPr lang="en-US" altLang="zh-CN" sz="1400" dirty="0" smtClean="0"/>
              <a:t> ≤ 0.8 GeV/c)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         </a:t>
            </a:r>
            <a:r>
              <a:rPr lang="en-US" altLang="zh-CN" b="1" dirty="0" smtClean="0">
                <a:solidFill>
                  <a:srgbClr val="800000"/>
                </a:solidFill>
              </a:rPr>
              <a:t>ε</a:t>
            </a:r>
            <a:r>
              <a:rPr lang="en-US" altLang="zh-CN" b="1" baseline="-25000" dirty="0" smtClean="0">
                <a:solidFill>
                  <a:srgbClr val="800000"/>
                </a:solidFill>
              </a:rPr>
              <a:t>TPC </a:t>
            </a:r>
            <a:r>
              <a:rPr lang="en-US" altLang="zh-CN" b="1" dirty="0" smtClean="0">
                <a:solidFill>
                  <a:srgbClr val="800000"/>
                </a:solidFill>
              </a:rPr>
              <a:t>~ 0.8</a:t>
            </a:r>
            <a:r>
              <a:rPr lang="zh-CN" altLang="en-US" b="1" dirty="0" smtClean="0">
                <a:solidFill>
                  <a:srgbClr val="800000"/>
                </a:solidFill>
              </a:rPr>
              <a:t> </a:t>
            </a:r>
            <a:endParaRPr lang="en-US" altLang="zh-CN" b="1" dirty="0" smtClean="0">
              <a:solidFill>
                <a:srgbClr val="800000"/>
              </a:solidFill>
            </a:endParaRPr>
          </a:p>
          <a:p>
            <a:r>
              <a:rPr lang="en-US" altLang="zh-CN" dirty="0" smtClean="0"/>
              <a:t>  TPC+TOF </a:t>
            </a:r>
            <a:r>
              <a:rPr lang="en-US" altLang="zh-CN" sz="1400" dirty="0" smtClean="0"/>
              <a:t>(0.8 ≤ p</a:t>
            </a:r>
            <a:r>
              <a:rPr lang="en-US" altLang="zh-CN" sz="1400" baseline="-25000" dirty="0" smtClean="0"/>
              <a:t>T</a:t>
            </a:r>
            <a:r>
              <a:rPr lang="en-US" altLang="zh-CN" sz="1400" dirty="0" smtClean="0"/>
              <a:t> ≤ 2 GeV/c)</a:t>
            </a:r>
            <a:r>
              <a:rPr lang="en-US" altLang="zh-CN" dirty="0" smtClean="0"/>
              <a:t>: </a:t>
            </a:r>
            <a:r>
              <a:rPr lang="en-US" altLang="zh-CN" b="1" dirty="0" smtClean="0">
                <a:solidFill>
                  <a:srgbClr val="800000"/>
                </a:solidFill>
              </a:rPr>
              <a:t>ε</a:t>
            </a:r>
            <a:r>
              <a:rPr lang="en-US" altLang="zh-CN" b="1" baseline="-25000" dirty="0" smtClean="0">
                <a:solidFill>
                  <a:srgbClr val="800000"/>
                </a:solidFill>
              </a:rPr>
              <a:t>TPC</a:t>
            </a:r>
            <a:r>
              <a:rPr lang="zh-CN" altLang="en-US" b="1" dirty="0" smtClean="0">
                <a:solidFill>
                  <a:srgbClr val="800000"/>
                </a:solidFill>
              </a:rPr>
              <a:t>*</a:t>
            </a:r>
            <a:r>
              <a:rPr lang="en-US" altLang="zh-CN" b="1" dirty="0" smtClean="0">
                <a:solidFill>
                  <a:srgbClr val="800000"/>
                </a:solidFill>
              </a:rPr>
              <a:t>ε</a:t>
            </a:r>
            <a:r>
              <a:rPr lang="en-US" altLang="zh-CN" b="1" baseline="-25000" dirty="0" smtClean="0">
                <a:solidFill>
                  <a:srgbClr val="800000"/>
                </a:solidFill>
              </a:rPr>
              <a:t>TOF </a:t>
            </a:r>
            <a:r>
              <a:rPr lang="en-US" altLang="zh-CN" b="1" dirty="0" smtClean="0">
                <a:solidFill>
                  <a:srgbClr val="800000"/>
                </a:solidFill>
              </a:rPr>
              <a:t>~ 0.5</a:t>
            </a:r>
            <a:endParaRPr lang="zh-CN" altLang="en-US" b="1" dirty="0">
              <a:solidFill>
                <a:srgbClr val="80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639675" y="3046422"/>
            <a:ext cx="692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latin typeface="Arial"/>
                <a:ea typeface="+mj-ea"/>
                <a:cs typeface="Arial"/>
              </a:rPr>
              <a:t>TOF</a:t>
            </a:r>
            <a:endParaRPr kumimoji="1" lang="zh-CN" altLang="en-US" sz="2000" b="1" dirty="0" err="1" smtClean="0">
              <a:latin typeface="Arial"/>
              <a:ea typeface="+mj-ea"/>
              <a:cs typeface="Arial"/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762009" y="3784599"/>
            <a:ext cx="74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/>
                <a:cs typeface="Arial"/>
              </a:rPr>
              <a:t>TPC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8800" y="1688068"/>
            <a:ext cx="2041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Au+Au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protons</a:t>
            </a:r>
          </a:p>
          <a:p>
            <a:pPr algn="ctr"/>
            <a:r>
              <a:rPr lang="en-US" sz="1200" dirty="0" smtClean="0"/>
              <a:t>STAR Preliminary</a:t>
            </a:r>
            <a:endParaRPr lang="en-US" sz="12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512755" y="3799948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9683" y="4180957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29677" y="2692401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867400" y="3793067"/>
            <a:ext cx="1388533" cy="381001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75865" y="2692400"/>
            <a:ext cx="1388533" cy="110066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43000" y="2470150"/>
            <a:ext cx="730250" cy="26193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89150" y="2470150"/>
            <a:ext cx="730250" cy="26193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97100" y="1587500"/>
            <a:ext cx="838200" cy="5270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7100" y="1587500"/>
            <a:ext cx="838200" cy="51435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058" t="7883" r="5645" b="2112"/>
          <a:stretch/>
        </p:blipFill>
        <p:spPr>
          <a:xfrm>
            <a:off x="3886200" y="1317655"/>
            <a:ext cx="4956087" cy="371154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68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"/>
            <a:ext cx="8382000" cy="488950"/>
          </a:xfrm>
        </p:spPr>
        <p:txBody>
          <a:bodyPr/>
          <a:lstStyle/>
          <a:p>
            <a:r>
              <a:rPr lang="en-US" dirty="0" smtClean="0"/>
              <a:t>Higher Moments of Net-Q, -K, -</a:t>
            </a:r>
            <a:r>
              <a:rPr lang="en-US" dirty="0" err="1" smtClean="0"/>
              <a:t>p</a:t>
            </a:r>
            <a:endParaRPr lang="en-US" dirty="0"/>
          </a:p>
        </p:txBody>
      </p:sp>
      <p:pic>
        <p:nvPicPr>
          <p:cNvPr id="4" name="Picture 3" descr="plot15_netqkp_oct201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2721" r="112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t="2721" r="1123"/>
              <a:stretch>
                <a:fillRect/>
              </a:stretch>
            </p:blipFill>
          </mc:Fallback>
        </mc:AlternateContent>
        <p:spPr>
          <a:xfrm>
            <a:off x="0" y="685800"/>
            <a:ext cx="6569279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1" y="52832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The results of net-Q and net-Kaon show flat energy dependence.</a:t>
            </a:r>
          </a:p>
          <a:p>
            <a:pPr marL="342900" indent="-342900">
              <a:buAutoNum type="arabicParenR"/>
            </a:pPr>
            <a:r>
              <a:rPr lang="en-US" dirty="0" smtClean="0"/>
              <a:t>Net-</a:t>
            </a:r>
            <a:r>
              <a:rPr lang="en-US" dirty="0" err="1" smtClean="0"/>
              <a:t>p</a:t>
            </a:r>
            <a:r>
              <a:rPr lang="en-US" dirty="0" smtClean="0"/>
              <a:t> shows </a:t>
            </a:r>
            <a:r>
              <a:rPr lang="en-US" b="1" dirty="0" smtClean="0">
                <a:solidFill>
                  <a:srgbClr val="800000"/>
                </a:solidFill>
              </a:rPr>
              <a:t>non-monotonic energy dependence </a:t>
            </a:r>
            <a:r>
              <a:rPr lang="en-US" dirty="0" smtClean="0"/>
              <a:t>in the most central Au+Au collisions starting at </a:t>
            </a:r>
            <a:r>
              <a:rPr lang="en-US" b="1" dirty="0" smtClean="0"/>
              <a:t>√</a:t>
            </a:r>
            <a:r>
              <a:rPr lang="en-US" b="1" dirty="0" err="1" smtClean="0"/>
              <a:t>s</a:t>
            </a:r>
            <a:r>
              <a:rPr lang="en-US" b="1" baseline="-25000" dirty="0" err="1" smtClean="0"/>
              <a:t>NN</a:t>
            </a:r>
            <a:r>
              <a:rPr lang="en-US" b="1" dirty="0" smtClean="0"/>
              <a:t> </a:t>
            </a:r>
            <a:r>
              <a:rPr lang="en-US" dirty="0" smtClean="0"/>
              <a:t>&lt; 27 GeV!</a:t>
            </a:r>
          </a:p>
          <a:p>
            <a:pPr marL="342900" indent="-342900"/>
            <a:r>
              <a:rPr lang="en-US" dirty="0" smtClean="0"/>
              <a:t>				     </a:t>
            </a:r>
            <a:r>
              <a:rPr lang="en-US" sz="1200" dirty="0" smtClean="0"/>
              <a:t>PHENIX: talk by P. </a:t>
            </a:r>
            <a:r>
              <a:rPr lang="en-US" sz="1200" dirty="0" err="1" smtClean="0"/>
              <a:t>Garg</a:t>
            </a:r>
            <a:r>
              <a:rPr lang="en-US" sz="1200" dirty="0" smtClean="0"/>
              <a:t> at QM2015;    STAR: talk by J. </a:t>
            </a:r>
            <a:r>
              <a:rPr lang="en-US" sz="1200" dirty="0" err="1" smtClean="0"/>
              <a:t>Thäder</a:t>
            </a:r>
            <a:r>
              <a:rPr lang="en-US" sz="1200" dirty="0" smtClean="0"/>
              <a:t> and poster by J. Xu at QM2015  </a:t>
            </a:r>
            <a:endParaRPr lang="en-US" sz="1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616700" y="1023938"/>
          <a:ext cx="2316162" cy="1554162"/>
        </p:xfrm>
        <a:graphic>
          <a:graphicData uri="http://schemas.openxmlformats.org/presentationml/2006/ole">
            <p:oleObj spid="_x0000_s1448962" name="Equation" r:id="rId5" imgW="965200" imgH="6477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53200" y="2971800"/>
            <a:ext cx="2686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STAR:</a:t>
            </a:r>
          </a:p>
          <a:p>
            <a:endParaRPr lang="en-US" dirty="0" smtClean="0"/>
          </a:p>
          <a:p>
            <a:r>
              <a:rPr lang="en-US" sz="2400" dirty="0" smtClean="0"/>
              <a:t>σ(Q) &gt; σ(K) &gt; </a:t>
            </a:r>
            <a:r>
              <a:rPr lang="en-US" sz="2400" dirty="0" err="1" smtClean="0"/>
              <a:t>σ(p</a:t>
            </a:r>
            <a:r>
              <a:rPr lang="en-US" sz="2400" dirty="0" smtClean="0"/>
              <a:t>)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ot61_ppbnetp_jan2015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763" t="4961" r="954" b="365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763" t="4961" r="954" b="3655"/>
              <a:stretch>
                <a:fillRect/>
              </a:stretch>
            </p:blipFill>
          </mc:Fallback>
        </mc:AlternateContent>
        <p:spPr>
          <a:xfrm>
            <a:off x="1524000" y="685800"/>
            <a:ext cx="6019800" cy="4091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500" y="12700"/>
            <a:ext cx="7428299" cy="488950"/>
          </a:xfrm>
        </p:spPr>
        <p:txBody>
          <a:bodyPr/>
          <a:lstStyle/>
          <a:p>
            <a:r>
              <a:rPr lang="en-US" dirty="0" smtClean="0"/>
              <a:t>Net-proton Higher Moment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5689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sz="2000" b="1" dirty="0" err="1" smtClean="0">
              <a:latin typeface="Arial"/>
              <a:ea typeface="+mj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11700"/>
            <a:ext cx="8763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0000"/>
                </a:solidFill>
              </a:rPr>
              <a:t>Flat energy dependence for 70-80% peripheral collisions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0000"/>
                </a:solidFill>
              </a:rPr>
              <a:t>Non-monotonic behavior in the most central 0-5%, and 5-10% collisions. Net-</a:t>
            </a:r>
            <a:r>
              <a:rPr lang="en-US" sz="2400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 follow protons, especially at lower collision energies</a:t>
            </a:r>
            <a:endParaRPr kumimoji="1" lang="en-US" sz="1200" i="1" dirty="0" smtClean="0">
              <a:cs typeface="Arial"/>
            </a:endParaRPr>
          </a:p>
          <a:p>
            <a:pPr marL="457200" indent="-457200"/>
            <a:r>
              <a:rPr kumimoji="1" lang="en-US" sz="1200" i="1" dirty="0" smtClean="0">
                <a:cs typeface="Arial"/>
              </a:rPr>
              <a:t>                                                                                                                    X.F. </a:t>
            </a:r>
            <a:r>
              <a:rPr kumimoji="1" lang="en-US" sz="1200" i="1" dirty="0" err="1" smtClean="0">
                <a:cs typeface="Arial"/>
              </a:rPr>
              <a:t>Luo</a:t>
            </a:r>
            <a:r>
              <a:rPr kumimoji="1" lang="en-US" sz="1200" i="1" dirty="0" smtClean="0">
                <a:cs typeface="Arial"/>
              </a:rPr>
              <a:t>, CPOD2014, QM2015</a:t>
            </a:r>
            <a:r>
              <a:rPr kumimoji="1" lang="en-US" sz="1400" i="1" dirty="0" smtClean="0">
                <a:cs typeface="Arial"/>
              </a:rPr>
              <a:t>  </a:t>
            </a:r>
            <a:r>
              <a:rPr kumimoji="1" lang="en-US" sz="1400" i="1" dirty="0" smtClean="0">
                <a:latin typeface="Arial"/>
                <a:ea typeface="+mj-ea"/>
                <a:cs typeface="Arial"/>
              </a:rPr>
              <a:t>  </a:t>
            </a:r>
          </a:p>
        </p:txBody>
      </p:sp>
      <p:sp>
        <p:nvSpPr>
          <p:cNvPr id="9" name="Oval 8"/>
          <p:cNvSpPr/>
          <p:nvPr/>
        </p:nvSpPr>
        <p:spPr>
          <a:xfrm>
            <a:off x="3810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0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42000"/>
                </a:srgb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914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72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42000"/>
                </a:srgb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20574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04161" y="2057400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peripheral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66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0800"/>
            <a:ext cx="7061200" cy="488950"/>
          </a:xfrm>
        </p:spPr>
        <p:txBody>
          <a:bodyPr/>
          <a:lstStyle/>
          <a:p>
            <a:r>
              <a:rPr lang="en-US" b="1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924800" cy="3733800"/>
          </a:xfrm>
        </p:spPr>
        <p:txBody>
          <a:bodyPr/>
          <a:lstStyle/>
          <a:p>
            <a:pPr marL="742950" indent="-742950">
              <a:buAutoNum type="arabicParenBoth"/>
            </a:pPr>
            <a:r>
              <a:rPr lang="en-US" b="1" dirty="0" smtClean="0"/>
              <a:t>Introduction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b="1" dirty="0" smtClean="0"/>
              <a:t>(2) Recent Results from BES-I at RHIC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		  (</a:t>
            </a:r>
            <a:r>
              <a:rPr lang="en-US" sz="2800" dirty="0" err="1" smtClean="0">
                <a:solidFill>
                  <a:srgbClr val="000000"/>
                </a:solidFill>
              </a:rPr>
              <a:t>i</a:t>
            </a:r>
            <a:r>
              <a:rPr lang="en-US" sz="2800" dirty="0" smtClean="0">
                <a:solidFill>
                  <a:srgbClr val="000000"/>
                </a:solidFill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</a:rPr>
              <a:t>Chirality</a:t>
            </a:r>
            <a:r>
              <a:rPr lang="en-US" sz="2800" dirty="0" smtClean="0"/>
              <a:t>;  (ii) Collectivity;  (iii) Criticality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b="1" dirty="0" smtClean="0"/>
              <a:t>(3) Summary and Outlook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5400"/>
            <a:ext cx="8737599" cy="488950"/>
          </a:xfrm>
        </p:spPr>
        <p:txBody>
          <a:bodyPr/>
          <a:lstStyle/>
          <a:p>
            <a:r>
              <a:rPr lang="en-US" dirty="0" smtClean="0"/>
              <a:t>Expectation from Model Calculations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2888" y="153566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115466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09700" y="617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794" t="2273" r="3812"/>
          <a:stretch>
            <a:fillRect/>
          </a:stretch>
        </p:blipFill>
        <p:spPr>
          <a:xfrm>
            <a:off x="177800" y="838200"/>
            <a:ext cx="4699000" cy="575934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5266" y="900034"/>
            <a:ext cx="3447534" cy="20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6863" y="3497520"/>
            <a:ext cx="4238537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Characteristic “Oscillating pattern” is expected for the QCD critical point but </a:t>
            </a:r>
            <a:r>
              <a:rPr lang="en-US" sz="2000" i="1" dirty="0" smtClean="0">
                <a:solidFill>
                  <a:srgbClr val="FF0000"/>
                </a:solidFill>
              </a:rPr>
              <a:t>the exact shape depends on the location of freeze-out with respect to the location of CP</a:t>
            </a:r>
          </a:p>
          <a:p>
            <a:endParaRPr lang="en-US" sz="2800" dirty="0" smtClean="0"/>
          </a:p>
          <a:p>
            <a:r>
              <a:rPr lang="en-US" sz="1400" dirty="0" smtClean="0"/>
              <a:t>   - M. </a:t>
            </a:r>
            <a:r>
              <a:rPr lang="en-US" sz="1400" dirty="0" err="1" smtClean="0"/>
              <a:t>Stephanov</a:t>
            </a:r>
            <a:r>
              <a:rPr lang="en-US" sz="1400" dirty="0" smtClean="0"/>
              <a:t>, </a:t>
            </a:r>
            <a:r>
              <a:rPr lang="en-US" sz="1400" b="1" i="1" dirty="0" smtClean="0"/>
              <a:t>PRL107</a:t>
            </a:r>
            <a:r>
              <a:rPr lang="en-US" sz="1400" dirty="0" smtClean="0"/>
              <a:t>, 052301(2011)</a:t>
            </a:r>
          </a:p>
          <a:p>
            <a:r>
              <a:rPr lang="en-US" sz="1400" dirty="0" smtClean="0"/>
              <a:t>   - V. </a:t>
            </a:r>
            <a:r>
              <a:rPr lang="en-US" sz="1400" dirty="0" err="1" smtClean="0"/>
              <a:t>Skokov</a:t>
            </a:r>
            <a:r>
              <a:rPr lang="en-US" sz="1400" dirty="0" smtClean="0"/>
              <a:t>, Quark Matter 2012</a:t>
            </a:r>
          </a:p>
          <a:p>
            <a:r>
              <a:rPr lang="en-US" sz="1400" dirty="0" smtClean="0"/>
              <a:t>   - J.W. Chen, J. Deng, H. </a:t>
            </a:r>
            <a:r>
              <a:rPr lang="en-US" sz="1400" dirty="0" err="1" smtClean="0"/>
              <a:t>Kohyyama</a:t>
            </a:r>
            <a:r>
              <a:rPr lang="en-US" sz="1400" dirty="0" smtClean="0"/>
              <a:t>, </a:t>
            </a:r>
            <a:r>
              <a:rPr lang="en-US" sz="1400" dirty="0" err="1" smtClean="0"/>
              <a:t>arXiv</a:t>
            </a:r>
            <a:r>
              <a:rPr lang="en-US" sz="1400" dirty="0" smtClean="0"/>
              <a:t>: 1603.05198, Phys. Rev. </a:t>
            </a:r>
            <a:r>
              <a:rPr lang="en-US" sz="1400" b="1" u="sng" dirty="0" smtClean="0"/>
              <a:t>D93</a:t>
            </a:r>
            <a:r>
              <a:rPr lang="en-US" sz="1400" dirty="0" smtClean="0"/>
              <a:t> (2016) 034037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5962650" y="2616200"/>
            <a:ext cx="152400" cy="1588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43600" y="27432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24712" y="2634218"/>
            <a:ext cx="190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20                  200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"/>
            <a:ext cx="7280189" cy="488950"/>
          </a:xfrm>
        </p:spPr>
        <p:txBody>
          <a:bodyPr/>
          <a:lstStyle/>
          <a:p>
            <a:r>
              <a:rPr lang="en-US" dirty="0" smtClean="0"/>
              <a:t>Model Simulation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345" t="6058" r="1461"/>
          <a:stretch>
            <a:fillRect/>
          </a:stretch>
        </p:blipFill>
        <p:spPr>
          <a:xfrm>
            <a:off x="4987328" y="774186"/>
            <a:ext cx="4080472" cy="2883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00" y="4089618"/>
            <a:ext cx="9232900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√</a:t>
            </a:r>
            <a:r>
              <a:rPr lang="en-US" sz="2800" dirty="0" err="1" smtClean="0"/>
              <a:t>s</a:t>
            </a:r>
            <a:r>
              <a:rPr lang="en-US" sz="2800" baseline="-25000" dirty="0" err="1" smtClean="0"/>
              <a:t>NN</a:t>
            </a:r>
            <a:r>
              <a:rPr lang="en-US" sz="2800" dirty="0" smtClean="0"/>
              <a:t> ≤ 10 GeV:      Data:  </a:t>
            </a:r>
            <a:r>
              <a:rPr lang="en-US" sz="2800" b="1" dirty="0" smtClean="0">
                <a:solidFill>
                  <a:srgbClr val="800000"/>
                </a:solidFill>
              </a:rPr>
              <a:t>κσ</a:t>
            </a:r>
            <a:r>
              <a:rPr lang="en-US" sz="2800" b="1" baseline="30000" dirty="0" smtClean="0">
                <a:solidFill>
                  <a:srgbClr val="800000"/>
                </a:solidFill>
              </a:rPr>
              <a:t>2</a:t>
            </a:r>
            <a:r>
              <a:rPr lang="en-US" sz="2800" b="1" dirty="0" smtClean="0">
                <a:solidFill>
                  <a:srgbClr val="800000"/>
                </a:solidFill>
              </a:rPr>
              <a:t> &gt; 1!   </a:t>
            </a:r>
            <a:r>
              <a:rPr lang="en-US" sz="2800" dirty="0" smtClean="0"/>
              <a:t>Model: </a:t>
            </a:r>
            <a:r>
              <a:rPr lang="en-US" sz="2800" b="1" dirty="0" smtClean="0">
                <a:solidFill>
                  <a:srgbClr val="FF0000"/>
                </a:solidFill>
              </a:rPr>
              <a:t>κσ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&lt; 1!</a:t>
            </a:r>
          </a:p>
          <a:p>
            <a:r>
              <a:rPr lang="en-US" sz="2400" i="1" dirty="0" smtClean="0">
                <a:solidFill>
                  <a:srgbClr val="800000"/>
                </a:solidFill>
              </a:rPr>
              <a:t>All models: </a:t>
            </a:r>
            <a:r>
              <a:rPr lang="en-US" sz="2400" b="1" i="1" dirty="0" smtClean="0">
                <a:solidFill>
                  <a:srgbClr val="800000"/>
                </a:solidFill>
              </a:rPr>
              <a:t>suppress higher order net-proton fluctuations</a:t>
            </a:r>
          </a:p>
          <a:p>
            <a:r>
              <a:rPr lang="en-US" sz="2000" dirty="0" smtClean="0"/>
              <a:t>   (</a:t>
            </a:r>
            <a:r>
              <a:rPr lang="en-US" sz="2000" dirty="0" err="1" smtClean="0"/>
              <a:t>UrQMD</a:t>
            </a:r>
            <a:r>
              <a:rPr lang="en-US" sz="2000" dirty="0" smtClean="0"/>
              <a:t>, AMPT, RHG and JAM do not reproduce data)</a:t>
            </a:r>
          </a:p>
          <a:p>
            <a:pPr marL="342900" indent="-342900">
              <a:buFontTx/>
              <a:buAutoNum type="arabicParenR"/>
            </a:pPr>
            <a:endParaRPr lang="en-US" sz="1400" dirty="0" smtClean="0"/>
          </a:p>
          <a:p>
            <a:pPr marL="342900" indent="-342900">
              <a:buFontTx/>
              <a:buAutoNum type="arabicParenR"/>
            </a:pPr>
            <a:r>
              <a:rPr lang="en-US" sz="1400" dirty="0" smtClean="0"/>
              <a:t>Z. </a:t>
            </a:r>
            <a:r>
              <a:rPr lang="en-US" sz="1400" dirty="0" err="1" smtClean="0"/>
              <a:t>Feckova</a:t>
            </a:r>
            <a:r>
              <a:rPr lang="en-US" sz="1400" dirty="0" smtClean="0"/>
              <a:t>, J. </a:t>
            </a:r>
            <a:r>
              <a:rPr lang="en-US" sz="1400" dirty="0" err="1" smtClean="0"/>
              <a:t>Steonheimer</a:t>
            </a:r>
            <a:r>
              <a:rPr lang="en-US" sz="1400" dirty="0" smtClean="0"/>
              <a:t>, B. </a:t>
            </a:r>
            <a:r>
              <a:rPr lang="en-US" sz="1400" dirty="0" err="1" smtClean="0"/>
              <a:t>Tomasik</a:t>
            </a:r>
            <a:r>
              <a:rPr lang="en-US" sz="1400" dirty="0" smtClean="0"/>
              <a:t>, M. </a:t>
            </a:r>
            <a:r>
              <a:rPr lang="en-US" sz="1400" dirty="0" err="1" smtClean="0"/>
              <a:t>Bleicher</a:t>
            </a:r>
            <a:r>
              <a:rPr lang="en-US" sz="1400" dirty="0" smtClean="0"/>
              <a:t>, 1510.05519, PR</a:t>
            </a:r>
            <a:r>
              <a:rPr lang="en-US" sz="1400" b="1" u="sng" dirty="0" smtClean="0"/>
              <a:t>C92</a:t>
            </a:r>
            <a:r>
              <a:rPr lang="en-US" sz="1400" dirty="0" smtClean="0"/>
              <a:t>, 064908(15)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X.F. </a:t>
            </a:r>
            <a:r>
              <a:rPr lang="en-US" sz="1400" dirty="0" err="1" smtClean="0"/>
              <a:t>Luo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, NP </a:t>
            </a:r>
            <a:r>
              <a:rPr lang="en-US" sz="1400" b="1" u="sng" dirty="0" smtClean="0"/>
              <a:t>A931</a:t>
            </a:r>
            <a:r>
              <a:rPr lang="en-US" sz="1400" dirty="0" smtClean="0"/>
              <a:t>, 808(14)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P.K. </a:t>
            </a:r>
            <a:r>
              <a:rPr lang="en-US" sz="1400" dirty="0" err="1" smtClean="0"/>
              <a:t>Netrakanti</a:t>
            </a:r>
            <a:r>
              <a:rPr lang="en-US" sz="1400" dirty="0" smtClean="0"/>
              <a:t> </a:t>
            </a:r>
            <a:r>
              <a:rPr lang="en-US" sz="1400" i="1" dirty="0" smtClean="0"/>
              <a:t>et al. </a:t>
            </a:r>
            <a:r>
              <a:rPr lang="en-US" sz="1400" dirty="0" smtClean="0"/>
              <a:t>1405.4617, NP </a:t>
            </a:r>
            <a:r>
              <a:rPr lang="en-US" sz="1400" b="1" u="sng" dirty="0" smtClean="0"/>
              <a:t>A947</a:t>
            </a:r>
            <a:r>
              <a:rPr lang="en-US" sz="1400" dirty="0" smtClean="0"/>
              <a:t>, 248(16)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P. </a:t>
            </a:r>
            <a:r>
              <a:rPr lang="en-US" sz="1400" dirty="0" err="1" smtClean="0"/>
              <a:t>Garg</a:t>
            </a:r>
            <a:r>
              <a:rPr lang="en-US" sz="1400" dirty="0" smtClean="0"/>
              <a:t> </a:t>
            </a:r>
            <a:r>
              <a:rPr lang="en-US" sz="1400" i="1" dirty="0" smtClean="0"/>
              <a:t>et al. </a:t>
            </a:r>
            <a:r>
              <a:rPr lang="en-US" sz="1400" dirty="0" smtClean="0"/>
              <a:t>Phys. Lett. </a:t>
            </a:r>
            <a:r>
              <a:rPr lang="en-US" sz="1400" b="1" u="sng" dirty="0" smtClean="0"/>
              <a:t>B726</a:t>
            </a:r>
            <a:r>
              <a:rPr lang="en-US" sz="1400" dirty="0" smtClean="0"/>
              <a:t>, 691(13)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Baryon mean-field (</a:t>
            </a:r>
            <a:r>
              <a:rPr lang="en-US" sz="1400" b="1" dirty="0" smtClean="0">
                <a:solidFill>
                  <a:srgbClr val="FF0000"/>
                </a:solidFill>
              </a:rPr>
              <a:t>attractive</a:t>
            </a:r>
            <a:r>
              <a:rPr lang="en-US" sz="1400" dirty="0" smtClean="0"/>
              <a:t>): </a:t>
            </a:r>
            <a:r>
              <a:rPr lang="en-US" sz="1400" dirty="0" err="1" smtClean="0"/>
              <a:t>Shu</a:t>
            </a:r>
            <a:r>
              <a:rPr lang="en-US" sz="1400" dirty="0" smtClean="0"/>
              <a:t> He et al., 1607.07276</a:t>
            </a:r>
          </a:p>
          <a:p>
            <a:pPr marL="342900" indent="-342900"/>
            <a:r>
              <a:rPr lang="en-US" sz="1400" dirty="0" smtClean="0"/>
              <a:t>	</a:t>
            </a:r>
          </a:p>
          <a:p>
            <a:pPr marL="342900" indent="-342900">
              <a:buAutoNum type="arabicParenR"/>
            </a:pP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6122" r="8163"/>
          <a:stretch>
            <a:fillRect/>
          </a:stretch>
        </p:blipFill>
        <p:spPr>
          <a:xfrm>
            <a:off x="0" y="791889"/>
            <a:ext cx="3200400" cy="2813879"/>
          </a:xfrm>
          <a:prstGeom prst="rect">
            <a:avLst/>
          </a:prstGeom>
        </p:spPr>
      </p:pic>
      <p:pic>
        <p:nvPicPr>
          <p:cNvPr id="7" name="Picture 6" descr="plot61_ppbnetp_jan2015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763" t="12971" r="44497" b="1163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l="763" t="12971" r="44497" b="11637"/>
              <a:stretch>
                <a:fillRect/>
              </a:stretch>
            </p:blipFill>
          </mc:Fallback>
        </mc:AlternateContent>
        <p:spPr>
          <a:xfrm>
            <a:off x="2044700" y="762000"/>
            <a:ext cx="2984500" cy="30044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175419" y="3605768"/>
            <a:ext cx="132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√s</a:t>
            </a:r>
            <a:r>
              <a:rPr lang="en-US" b="1" baseline="-25000" smtClean="0"/>
              <a:t>NN </a:t>
            </a:r>
            <a:r>
              <a:rPr lang="en-US" b="1" smtClean="0"/>
              <a:t>(GeV)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52700" y="294096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5774" y="2895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mega4BigGeV196_Sigma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16151" y="685800"/>
            <a:ext cx="5018049" cy="3429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09600" y="3886200"/>
            <a:ext cx="7924800" cy="1333500"/>
          </a:xfrm>
          <a:prstGeom prst="roundRect">
            <a:avLst/>
          </a:prstGeom>
          <a:solidFill>
            <a:schemeClr val="bg1"/>
          </a:solidFill>
          <a:ln w="57150" cap="flat" cmpd="thickThin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12700"/>
            <a:ext cx="7280189" cy="488950"/>
          </a:xfrm>
        </p:spPr>
        <p:txBody>
          <a:bodyPr/>
          <a:lstStyle/>
          <a:p>
            <a:r>
              <a:rPr lang="en-US" dirty="0" smtClean="0"/>
              <a:t>Acceptance Matters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1748" y="609600"/>
            <a:ext cx="5622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B. Ling, M. </a:t>
            </a:r>
            <a:r>
              <a:rPr lang="en-US" sz="1400" dirty="0" err="1" smtClean="0"/>
              <a:t>Stephanov</a:t>
            </a:r>
            <a:r>
              <a:rPr lang="en-US" sz="1400" dirty="0" smtClean="0"/>
              <a:t>, 1512.09125, Phys. Rev. </a:t>
            </a:r>
            <a:r>
              <a:rPr lang="en-US" sz="1400" b="1" u="sng" dirty="0" smtClean="0"/>
              <a:t>C93</a:t>
            </a:r>
            <a:r>
              <a:rPr lang="en-US" sz="1400" dirty="0" smtClean="0"/>
              <a:t>, 034915(2016)</a:t>
            </a:r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3210757" y="2894806"/>
            <a:ext cx="1219200" cy="158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682494" y="2783893"/>
            <a:ext cx="1491826" cy="158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622207" y="2222501"/>
            <a:ext cx="838199" cy="1588"/>
          </a:xfrm>
          <a:prstGeom prst="line">
            <a:avLst/>
          </a:prstGeom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" y="5200472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Acceptance is important!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Low 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of protons is more important than wider rapidity. </a:t>
            </a:r>
            <a:r>
              <a:rPr lang="en-US" sz="2400" dirty="0" smtClean="0">
                <a:solidFill>
                  <a:srgbClr val="800000"/>
                </a:solidFill>
              </a:rPr>
              <a:t>Fixed-target experiment is more advantageous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1964" y="1981200"/>
            <a:ext cx="145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STAR BES-I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5116551" y="1230868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BES-II</a:t>
            </a:r>
            <a:endParaRPr lang="en-US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r="10787"/>
          <a:stretch>
            <a:fillRect/>
          </a:stretch>
        </p:blipFill>
        <p:spPr>
          <a:xfrm>
            <a:off x="838200" y="4038600"/>
            <a:ext cx="5041900" cy="1071836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981700" y="4051300"/>
          <a:ext cx="980630" cy="930341"/>
        </p:xfrm>
        <a:graphic>
          <a:graphicData uri="http://schemas.openxmlformats.org/presentationml/2006/ole">
            <p:oleObj spid="_x0000_s1218562" name="Equation" r:id="rId6" imgW="495300" imgH="46990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23100" y="4076700"/>
            <a:ext cx="13390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Critical</a:t>
            </a:r>
          </a:p>
          <a:p>
            <a:endParaRPr lang="en-US" sz="1400" dirty="0" smtClean="0"/>
          </a:p>
          <a:p>
            <a:r>
              <a:rPr lang="en-US" dirty="0" smtClean="0"/>
              <a:t>Non-critical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t2_p_ygap_kv_may2016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7261" t="12272" r="9336" b="1253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7261" t="12272" r="9336" b="12533"/>
              <a:stretch>
                <a:fillRect/>
              </a:stretch>
            </p:blipFill>
          </mc:Fallback>
        </mc:AlternateContent>
        <p:spPr>
          <a:xfrm>
            <a:off x="533400" y="609600"/>
            <a:ext cx="5410200" cy="3875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700"/>
            <a:ext cx="6781800" cy="488950"/>
          </a:xfrm>
        </p:spPr>
        <p:txBody>
          <a:bodyPr/>
          <a:lstStyle/>
          <a:p>
            <a:r>
              <a:rPr lang="en-US" dirty="0" smtClean="0"/>
              <a:t>Power-law Behavior vs. Rapidity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8300" y="4459625"/>
            <a:ext cx="8458200" cy="204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BES-I results: Poisson + Baryon conservation + v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. Power-law-like at </a:t>
            </a:r>
            <a:r>
              <a:rPr lang="en-US" sz="2400" b="1" i="1" dirty="0" smtClean="0"/>
              <a:t>√</a:t>
            </a:r>
            <a:r>
              <a:rPr lang="en-US" sz="2400" b="1" i="1" dirty="0" err="1" smtClean="0"/>
              <a:t>s</a:t>
            </a:r>
            <a:r>
              <a:rPr lang="en-US" sz="2400" b="1" i="1" baseline="-25000" dirty="0" err="1" smtClean="0"/>
              <a:t>NN</a:t>
            </a:r>
            <a:r>
              <a:rPr lang="en-US" sz="2400" b="1" i="1" dirty="0" smtClean="0"/>
              <a:t> </a:t>
            </a:r>
            <a:r>
              <a:rPr lang="en-US" sz="2400" dirty="0" smtClean="0"/>
              <a:t>≤ 11.5 GeV only.  </a:t>
            </a:r>
            <a:r>
              <a:rPr lang="en-US" sz="2400" b="1" i="1" dirty="0" smtClean="0">
                <a:solidFill>
                  <a:srgbClr val="800000"/>
                </a:solidFill>
              </a:rPr>
              <a:t>criticality</a:t>
            </a:r>
            <a:r>
              <a:rPr lang="en-US" sz="2400" dirty="0" smtClean="0"/>
              <a:t>?</a:t>
            </a:r>
            <a:endParaRPr lang="en-US" sz="2400" baseline="30000" dirty="0" smtClean="0"/>
          </a:p>
          <a:p>
            <a:pPr marL="342900" indent="-342900">
              <a:buAutoNum type="arabicParenR"/>
            </a:pPr>
            <a:endParaRPr lang="en-US" sz="1000" baseline="30000" dirty="0" smtClean="0"/>
          </a:p>
          <a:p>
            <a:pPr marL="342900" indent="-342900">
              <a:buAutoNum type="arabicParenR"/>
            </a:pPr>
            <a:r>
              <a:rPr lang="en-US" sz="2400" dirty="0" smtClean="0"/>
              <a:t>RHIC BES-II: </a:t>
            </a:r>
            <a:r>
              <a:rPr lang="en-US" sz="2400" dirty="0" err="1" smtClean="0"/>
              <a:t>iTPC</a:t>
            </a:r>
            <a:r>
              <a:rPr lang="en-US" sz="2400" dirty="0" smtClean="0"/>
              <a:t> extend the rapidity coverage to </a:t>
            </a:r>
            <a:r>
              <a:rPr lang="en-US" sz="2400" dirty="0" err="1" smtClean="0"/>
              <a:t>Δy</a:t>
            </a:r>
            <a:r>
              <a:rPr lang="en-US" sz="2400" dirty="0" smtClean="0"/>
              <a:t> = 1.6, allowing to study kinematic dependence and precision measurement of higher moments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3479009" y="836430"/>
            <a:ext cx="1253859" cy="2649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56300" y="889000"/>
            <a:ext cx="2730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 BES-II Whitepaper: </a:t>
            </a:r>
            <a:r>
              <a:rPr lang="en-US" sz="1400" u="sng" dirty="0" smtClean="0">
                <a:hlinkClick r:id="rId4"/>
              </a:rPr>
              <a:t>https://drupal.star.bnl.gov/STAR/starnotes/public/sn0598  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lot61_ppbnetp_july2016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486" t="11755" r="1312" b="272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1486" t="11755" r="1312" b="2726"/>
              <a:stretch>
                <a:fillRect/>
              </a:stretch>
            </p:blipFill>
          </mc:Fallback>
        </mc:AlternateContent>
        <p:spPr>
          <a:xfrm>
            <a:off x="-59199" y="780876"/>
            <a:ext cx="5799397" cy="445152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791200" y="707138"/>
            <a:ext cx="3048000" cy="4245862"/>
          </a:xfrm>
          <a:prstGeom prst="roundRect">
            <a:avLst>
              <a:gd name="adj" fmla="val 7018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华文细黑"/>
              </a:rPr>
              <a:t>Search for the QCD Critical Point</a:t>
            </a:r>
            <a:endParaRPr lang="en-US" dirty="0">
              <a:ea typeface="华文细黑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1447800" y="2065073"/>
            <a:ext cx="76994" cy="716224"/>
            <a:chOff x="1181097" y="3026834"/>
            <a:chExt cx="76994" cy="716224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859500" y="3384945"/>
              <a:ext cx="716224" cy="1"/>
            </a:xfrm>
            <a:prstGeom prst="line">
              <a:avLst/>
            </a:prstGeom>
            <a:ln w="12700" cap="flat" cmpd="sng" algn="ctr">
              <a:solidFill>
                <a:srgbClr val="1B40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Dodecagon 4"/>
            <p:cNvSpPr/>
            <p:nvPr/>
          </p:nvSpPr>
          <p:spPr>
            <a:xfrm>
              <a:off x="1181097" y="3378992"/>
              <a:ext cx="76994" cy="75406"/>
            </a:xfrm>
            <a:prstGeom prst="dodecagon">
              <a:avLst/>
            </a:prstGeom>
            <a:solidFill>
              <a:srgbClr val="FFFF00"/>
            </a:solidFill>
            <a:ln>
              <a:solidFill>
                <a:srgbClr val="1B400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Dodecagon 14"/>
          <p:cNvSpPr/>
          <p:nvPr/>
        </p:nvSpPr>
        <p:spPr>
          <a:xfrm>
            <a:off x="762000" y="686594"/>
            <a:ext cx="76994" cy="75406"/>
          </a:xfrm>
          <a:prstGeom prst="dodecagon">
            <a:avLst/>
          </a:prstGeom>
          <a:solidFill>
            <a:srgbClr val="FFFF00"/>
          </a:solidFill>
          <a:ln>
            <a:solidFill>
              <a:srgbClr val="1B40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4400" y="533400"/>
            <a:ext cx="2564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HADES, preliminary, 2016</a:t>
            </a:r>
            <a:endParaRPr lang="en-US" sz="1600" dirty="0"/>
          </a:p>
        </p:txBody>
      </p:sp>
      <p:pic>
        <p:nvPicPr>
          <p:cNvPr id="17" name="Picture 1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5066" y="976518"/>
            <a:ext cx="2837934" cy="16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333500" y="976518"/>
            <a:ext cx="876300" cy="2528682"/>
          </a:xfrm>
          <a:prstGeom prst="rect">
            <a:avLst/>
          </a:prstGeom>
          <a:noFill/>
          <a:ln w="28575" cap="flat" cmpd="sng" algn="ctr">
            <a:solidFill>
              <a:srgbClr val="FF0000">
                <a:alpha val="21000"/>
              </a:srgb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CBM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400" y="5410200"/>
            <a:ext cx="8559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latin typeface="Arial"/>
                <a:ea typeface="华文细黑"/>
                <a:cs typeface="Arial"/>
              </a:rPr>
              <a:t>CBM Experiment </a:t>
            </a:r>
            <a:r>
              <a:rPr lang="en-US" altLang="zh-CN" dirty="0" smtClean="0">
                <a:latin typeface="Arial"/>
                <a:ea typeface="华文细黑"/>
                <a:cs typeface="Arial"/>
              </a:rPr>
              <a:t>(</a:t>
            </a:r>
            <a:r>
              <a:rPr lang="en-US" dirty="0" smtClean="0">
                <a:latin typeface="Arial"/>
                <a:ea typeface="华文细黑"/>
                <a:cs typeface="Arial"/>
              </a:rPr>
              <a:t>2.</a:t>
            </a:r>
            <a:r>
              <a:rPr lang="en-US" altLang="zh-CN" dirty="0" smtClean="0">
                <a:latin typeface="Arial"/>
                <a:ea typeface="华文细黑"/>
                <a:cs typeface="Arial"/>
              </a:rPr>
              <a:t>5</a:t>
            </a:r>
            <a:r>
              <a:rPr lang="en-US" dirty="0" smtClean="0">
                <a:latin typeface="Arial"/>
                <a:ea typeface="华文细黑"/>
                <a:cs typeface="Arial"/>
              </a:rPr>
              <a:t> &lt; √</a:t>
            </a:r>
            <a:r>
              <a:rPr lang="en-US" dirty="0" err="1" smtClean="0">
                <a:latin typeface="Arial"/>
                <a:ea typeface="华文细黑"/>
                <a:cs typeface="Arial"/>
              </a:rPr>
              <a:t>s</a:t>
            </a:r>
            <a:r>
              <a:rPr lang="en-US" baseline="-25000" dirty="0" err="1" smtClean="0">
                <a:latin typeface="Arial"/>
                <a:ea typeface="华文细黑"/>
                <a:cs typeface="Arial"/>
              </a:rPr>
              <a:t>NN</a:t>
            </a:r>
            <a:r>
              <a:rPr lang="en-US" dirty="0" smtClean="0">
                <a:latin typeface="Arial"/>
                <a:ea typeface="华文细黑"/>
                <a:cs typeface="Arial"/>
              </a:rPr>
              <a:t> &lt; 8 GeV) </a:t>
            </a:r>
            <a:r>
              <a:rPr lang="en-US" sz="2400" dirty="0" smtClean="0">
                <a:latin typeface="Arial"/>
                <a:ea typeface="华文细黑"/>
                <a:cs typeface="Arial"/>
              </a:rPr>
              <a:t>: </a:t>
            </a:r>
            <a:r>
              <a:rPr lang="en-US" altLang="zh-CN" sz="2400" dirty="0" smtClean="0">
                <a:latin typeface="Arial"/>
                <a:ea typeface="华文细黑"/>
                <a:cs typeface="Arial"/>
              </a:rPr>
              <a:t>Key region for CP search</a:t>
            </a:r>
          </a:p>
          <a:p>
            <a:pPr marL="342900" indent="-342900"/>
            <a:endParaRPr lang="en-US" sz="1400" b="1" dirty="0" smtClean="0">
              <a:latin typeface="Arial"/>
              <a:ea typeface="华文细黑"/>
              <a:cs typeface="Arial"/>
            </a:endParaRPr>
          </a:p>
          <a:p>
            <a:pPr marL="342900" indent="-342900"/>
            <a:r>
              <a:rPr lang="en-US" sz="1400" b="1" dirty="0" smtClean="0">
                <a:latin typeface="Arial"/>
                <a:ea typeface="华文细黑"/>
                <a:cs typeface="Arial"/>
              </a:rPr>
              <a:t>       STAR Data: </a:t>
            </a:r>
            <a:r>
              <a:rPr lang="en-US" sz="1400" dirty="0" smtClean="0">
                <a:latin typeface="Arial"/>
                <a:ea typeface="华文细黑"/>
                <a:cs typeface="Arial"/>
              </a:rPr>
              <a:t>X.F. </a:t>
            </a:r>
            <a:r>
              <a:rPr lang="en-US" sz="1400" dirty="0" err="1" smtClean="0">
                <a:latin typeface="Arial"/>
                <a:ea typeface="华文细黑"/>
                <a:cs typeface="Arial"/>
              </a:rPr>
              <a:t>Luo</a:t>
            </a:r>
            <a:r>
              <a:rPr lang="en-US" sz="1400" dirty="0" smtClean="0">
                <a:latin typeface="Arial"/>
                <a:ea typeface="华文细黑"/>
                <a:cs typeface="Arial"/>
              </a:rPr>
              <a:t> et al, PRL</a:t>
            </a:r>
            <a:r>
              <a:rPr lang="en-US" sz="1400" b="1" dirty="0" smtClean="0">
                <a:latin typeface="Arial"/>
                <a:ea typeface="华文细黑"/>
                <a:cs typeface="Arial"/>
              </a:rPr>
              <a:t>112</a:t>
            </a:r>
            <a:r>
              <a:rPr lang="en-US" sz="1400" dirty="0" smtClean="0">
                <a:latin typeface="Arial"/>
                <a:ea typeface="华文细黑"/>
                <a:cs typeface="Arial"/>
              </a:rPr>
              <a:t> (2014) 32302; X.F. </a:t>
            </a:r>
            <a:r>
              <a:rPr lang="en-US" sz="1400" dirty="0" err="1" smtClean="0">
                <a:latin typeface="Arial"/>
                <a:ea typeface="华文细黑"/>
                <a:cs typeface="Arial"/>
              </a:rPr>
              <a:t>Luo</a:t>
            </a:r>
            <a:r>
              <a:rPr lang="en-US" sz="1400" dirty="0" smtClean="0">
                <a:latin typeface="Arial"/>
                <a:ea typeface="华文细黑"/>
                <a:cs typeface="Arial"/>
              </a:rPr>
              <a:t>, PoS(CPOD14)019; QM plenary (15)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5876" t="39123" r="3812"/>
          <a:stretch>
            <a:fillRect/>
          </a:stretch>
        </p:blipFill>
        <p:spPr>
          <a:xfrm>
            <a:off x="5957476" y="2622601"/>
            <a:ext cx="2729324" cy="21779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60479" y="1981200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</a:rPr>
              <a:t>?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4158" y="1607641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7837" y="1234082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3366FF"/>
                </a:solidFill>
              </a:rPr>
              <a:t>?</a:t>
            </a:r>
            <a:endParaRPr lang="en-US" sz="4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6292" y="787781"/>
            <a:ext cx="4150933" cy="2546556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2057400" y="1877860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c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ollider vertex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(~250 cm)</a:t>
            </a:r>
            <a:endParaRPr lang="de-DE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1"/>
          <p:cNvSpPr txBox="1"/>
          <p:nvPr/>
        </p:nvSpPr>
        <p:spPr>
          <a:xfrm rot="16200000">
            <a:off x="1153815" y="1335361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100 cm</a:t>
            </a:r>
            <a:endParaRPr lang="de-DE" sz="1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3140271" y="17526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ixed target pos.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(~500 cm)</a:t>
            </a:r>
            <a:endParaRPr lang="de-DE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2242440" y="2527300"/>
            <a:ext cx="1906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10006"/>
                </a:solidFill>
                <a:latin typeface="Arial"/>
              </a:rPr>
              <a:t>MRPC active area</a:t>
            </a:r>
            <a:endParaRPr lang="de-DE" sz="1600" b="1" dirty="0">
              <a:solidFill>
                <a:srgbClr val="810006"/>
              </a:solidFill>
              <a:latin typeface="Arial"/>
            </a:endParaRPr>
          </a:p>
        </p:txBody>
      </p:sp>
      <p:cxnSp>
        <p:nvCxnSpPr>
          <p:cNvPr id="12" name="Straight Arrow Connector 16"/>
          <p:cNvCxnSpPr>
            <a:stCxn id="10" idx="1"/>
          </p:cNvCxnSpPr>
          <p:nvPr/>
        </p:nvCxnSpPr>
        <p:spPr bwMode="auto">
          <a:xfrm rot="10800000">
            <a:off x="1978074" y="2694111"/>
            <a:ext cx="264366" cy="2466"/>
          </a:xfrm>
          <a:prstGeom prst="straightConnector1">
            <a:avLst/>
          </a:prstGeom>
          <a:noFill/>
          <a:ln w="38100" cap="flat" cmpd="sng" algn="ctr">
            <a:solidFill>
              <a:srgbClr val="81000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9"/>
          <p:cNvCxnSpPr/>
          <p:nvPr/>
        </p:nvCxnSpPr>
        <p:spPr bwMode="auto">
          <a:xfrm flipH="1">
            <a:off x="1851534" y="3048000"/>
            <a:ext cx="358266" cy="1"/>
          </a:xfrm>
          <a:prstGeom prst="straightConnector1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533400" y="26034"/>
            <a:ext cx="82296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CBM Phase-0 Exp: </a:t>
            </a:r>
            <a:r>
              <a:rPr lang="en-US" sz="3600" dirty="0" err="1" smtClean="0">
                <a:solidFill>
                  <a:srgbClr val="000000"/>
                </a:solidFill>
                <a:latin typeface="Arial"/>
                <a:cs typeface="Arial"/>
              </a:rPr>
              <a:t>eTOF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 at STAR</a:t>
            </a:r>
            <a:endParaRPr lang="de-DE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9477" t="19244" r="2824" b="15638"/>
          <a:stretch/>
        </p:blipFill>
        <p:spPr>
          <a:xfrm>
            <a:off x="4800600" y="685800"/>
            <a:ext cx="3886200" cy="288848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52400" y="64134"/>
            <a:ext cx="8868508" cy="4284851"/>
          </a:xfrm>
          <a:prstGeom prst="roundRect">
            <a:avLst>
              <a:gd name="adj" fmla="val 3335"/>
            </a:avLst>
          </a:prstGeom>
          <a:noFill/>
          <a:ln w="57150" cap="flat" cmpd="thinThick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0701" y="3479800"/>
            <a:ext cx="7988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Install, commission and use 10% of the CBM TOF modules, including the read-out chains at STAR, starting in 2019 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1587500" y="863600"/>
            <a:ext cx="3441700" cy="660402"/>
          </a:xfrm>
          <a:prstGeom prst="straightConnector1">
            <a:avLst/>
          </a:prstGeom>
          <a:ln w="12700" cap="flat" cmpd="sng" algn="ctr">
            <a:solidFill>
              <a:srgbClr val="008000"/>
            </a:solidFill>
            <a:prstDash val="dash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0270" y="4406900"/>
            <a:ext cx="8812538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CBM participating in RHIC Beam Energy BES-II in 2019-2020:</a:t>
            </a:r>
          </a:p>
          <a:p>
            <a:pPr>
              <a:buFontTx/>
              <a:buChar char="-"/>
            </a:pPr>
            <a:endParaRPr lang="en-US" sz="800" dirty="0" smtClean="0"/>
          </a:p>
          <a:p>
            <a:pPr>
              <a:buFontTx/>
              <a:buChar char="-"/>
            </a:pPr>
            <a:r>
              <a:rPr lang="en-US" sz="2400" dirty="0" smtClean="0"/>
              <a:t> Complementary to part of </a:t>
            </a:r>
            <a:r>
              <a:rPr lang="en-US" sz="2400" dirty="0" err="1" smtClean="0"/>
              <a:t>CBM’s</a:t>
            </a:r>
            <a:r>
              <a:rPr lang="en-US" sz="2400" dirty="0" smtClean="0"/>
              <a:t> physics program:</a:t>
            </a:r>
          </a:p>
          <a:p>
            <a:r>
              <a:rPr lang="en-US" sz="2400" dirty="0" smtClean="0"/>
              <a:t> 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</a:t>
            </a:r>
            <a:r>
              <a:rPr lang="en-US" sz="2400" b="1" dirty="0" smtClean="0">
                <a:solidFill>
                  <a:srgbClr val="1B400F"/>
                </a:solidFill>
              </a:rPr>
              <a:t>3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1B400F"/>
                </a:solidFill>
              </a:rPr>
              <a:t>3.6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1B400F"/>
                </a:solidFill>
              </a:rPr>
              <a:t>3.9</a:t>
            </a:r>
            <a:r>
              <a:rPr lang="en-US" sz="2400" dirty="0" smtClean="0"/>
              <a:t>, </a:t>
            </a:r>
            <a:r>
              <a:rPr lang="en-US" sz="2400" b="1" dirty="0" smtClean="0">
                <a:solidFill>
                  <a:srgbClr val="1B400F"/>
                </a:solidFill>
              </a:rPr>
              <a:t>4,5</a:t>
            </a:r>
            <a:r>
              <a:rPr lang="en-US" sz="2400" dirty="0" smtClean="0"/>
              <a:t>, 7.7 GeV (750 ≤ μ</a:t>
            </a:r>
            <a:r>
              <a:rPr lang="en-US" sz="2400" baseline="-25000" dirty="0" smtClean="0"/>
              <a:t>B </a:t>
            </a:r>
            <a:r>
              <a:rPr lang="en-US" sz="2400" dirty="0" smtClean="0"/>
              <a:t>≤ 420 MeV)</a:t>
            </a:r>
          </a:p>
          <a:p>
            <a:r>
              <a:rPr lang="en-US" sz="2400" dirty="0" smtClean="0"/>
              <a:t>  especially for </a:t>
            </a:r>
            <a:r>
              <a:rPr lang="en-US" sz="2400" b="1" i="1" dirty="0" smtClean="0"/>
              <a:t>B-</a:t>
            </a:r>
            <a:r>
              <a:rPr lang="en-US" sz="2400" i="1" dirty="0" smtClean="0"/>
              <a:t> </a:t>
            </a:r>
            <a:r>
              <a:rPr lang="en-US" sz="2400" dirty="0" smtClean="0"/>
              <a:t>&amp; </a:t>
            </a:r>
            <a:r>
              <a:rPr lang="en-US" sz="2400" b="1" i="1" dirty="0" err="1" smtClean="0"/>
              <a:t>s</a:t>
            </a:r>
            <a:r>
              <a:rPr lang="en-US" sz="2400" b="1" i="1" dirty="0" smtClean="0"/>
              <a:t>-</a:t>
            </a:r>
            <a:r>
              <a:rPr lang="en-US" sz="2400" dirty="0" smtClean="0"/>
              <a:t>production and fluctuations</a:t>
            </a:r>
          </a:p>
          <a:p>
            <a:endParaRPr lang="en-US" sz="1400" dirty="0" smtClean="0"/>
          </a:p>
          <a:p>
            <a:r>
              <a:rPr lang="en-US" sz="2400" b="1" dirty="0" smtClean="0">
                <a:solidFill>
                  <a:srgbClr val="800000"/>
                </a:solidFill>
              </a:rPr>
              <a:t>FAIR (CBM) construction starts 17, beam on target in 21!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1587500" y="2694112"/>
            <a:ext cx="3441700" cy="531687"/>
          </a:xfrm>
          <a:prstGeom prst="straightConnector1">
            <a:avLst/>
          </a:prstGeom>
          <a:ln w="12700" cap="flat" cmpd="sng" algn="ctr">
            <a:solidFill>
              <a:srgbClr val="008000"/>
            </a:solidFill>
            <a:prstDash val="dash"/>
            <a:round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4"/>
          <p:cNvSpPr txBox="1"/>
          <p:nvPr/>
        </p:nvSpPr>
        <p:spPr>
          <a:xfrm>
            <a:off x="2169922" y="2887246"/>
            <a:ext cx="221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6600"/>
                </a:solidFill>
                <a:latin typeface="Arial"/>
              </a:rPr>
              <a:t>Read-out electronics </a:t>
            </a:r>
            <a:endParaRPr lang="de-DE" sz="1600" b="1" dirty="0">
              <a:solidFill>
                <a:srgbClr val="0066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2800" y="762002"/>
            <a:ext cx="96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800000"/>
                </a:solidFill>
                <a:cs typeface="Arial"/>
              </a:rPr>
              <a:t>eTOF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18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mu_dl_mar2014.eps"/>
          <p:cNvPicPr>
            <a:picLocks noChangeAspect="1"/>
          </p:cNvPicPr>
          <p:nvPr/>
        </p:nvPicPr>
        <p:blipFill>
          <a:blip r:embed="rId2"/>
          <a:srcRect l="2048" t="10060" r="2885" b="6410"/>
          <a:stretch>
            <a:fillRect/>
          </a:stretch>
        </p:blipFill>
        <p:spPr>
          <a:xfrm>
            <a:off x="-152399" y="1371600"/>
            <a:ext cx="4648200" cy="3338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410" y="196850"/>
            <a:ext cx="6518190" cy="488950"/>
          </a:xfrm>
        </p:spPr>
        <p:txBody>
          <a:bodyPr/>
          <a:lstStyle/>
          <a:p>
            <a:r>
              <a:rPr lang="en-US" b="1" dirty="0" smtClean="0"/>
              <a:t>Summary and Outlook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86300" y="900867"/>
            <a:ext cx="4343400" cy="5847755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BES-I at RHIC: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800000"/>
                </a:solidFill>
              </a:rPr>
              <a:t>Non-monotonic energy dependence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Power-law behavior: v</a:t>
            </a:r>
            <a:r>
              <a:rPr lang="en-US" baseline="30000" dirty="0" smtClean="0"/>
              <a:t>3 </a:t>
            </a:r>
            <a:r>
              <a:rPr lang="en-US" dirty="0" smtClean="0"/>
              <a:t>for </a:t>
            </a:r>
            <a:r>
              <a:rPr lang="en-US" dirty="0" err="1" smtClean="0"/>
              <a:t>k</a:t>
            </a:r>
            <a:r>
              <a:rPr lang="en-US" dirty="0" smtClean="0"/>
              <a:t>*σ</a:t>
            </a:r>
            <a:r>
              <a:rPr lang="en-US" baseline="30000" dirty="0" smtClean="0"/>
              <a:t>2 </a:t>
            </a:r>
          </a:p>
          <a:p>
            <a:pPr>
              <a:buFontTx/>
              <a:buChar char="-"/>
            </a:pPr>
            <a:endParaRPr lang="en-US" sz="1000" b="1" dirty="0" smtClean="0"/>
          </a:p>
          <a:p>
            <a:r>
              <a:rPr lang="en-US" sz="2000" b="1" dirty="0" smtClean="0"/>
              <a:t>BES-II at RHIC</a:t>
            </a:r>
            <a:r>
              <a:rPr lang="en-US" sz="2000" dirty="0" smtClean="0"/>
              <a:t>:</a:t>
            </a:r>
            <a:r>
              <a:rPr lang="en-US" sz="1600" dirty="0" smtClean="0"/>
              <a:t> (200 &lt; </a:t>
            </a:r>
            <a:r>
              <a:rPr lang="en-US" sz="1600" b="1" i="1" dirty="0" smtClean="0"/>
              <a:t>μ</a:t>
            </a:r>
            <a:r>
              <a:rPr lang="en-US" sz="1600" b="1" i="1" baseline="-25000" dirty="0" smtClean="0"/>
              <a:t>B</a:t>
            </a:r>
            <a:r>
              <a:rPr lang="en-US" sz="1600" dirty="0" smtClean="0"/>
              <a:t> &lt; 420 MeV) </a:t>
            </a:r>
          </a:p>
          <a:p>
            <a:r>
              <a:rPr lang="en-US" dirty="0" smtClean="0"/>
              <a:t>  - Larger acceptance in rapidity</a:t>
            </a:r>
          </a:p>
          <a:p>
            <a:r>
              <a:rPr lang="en-US" dirty="0" smtClean="0"/>
              <a:t>  - Larger statistics </a:t>
            </a:r>
          </a:p>
          <a:p>
            <a:r>
              <a:rPr lang="en-US" dirty="0" smtClean="0"/>
              <a:t>  - Better understanding of systematics</a:t>
            </a:r>
          </a:p>
          <a:p>
            <a:endParaRPr lang="en-US" sz="1000" dirty="0" smtClean="0"/>
          </a:p>
          <a:p>
            <a:r>
              <a:rPr lang="en-US" sz="2000" dirty="0" smtClean="0"/>
              <a:t>Possible new discovers are: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  - </a:t>
            </a:r>
            <a:r>
              <a:rPr lang="en-US" dirty="0" smtClean="0">
                <a:solidFill>
                  <a:srgbClr val="800000"/>
                </a:solidFill>
              </a:rPr>
              <a:t>QCD critical point (</a:t>
            </a:r>
            <a:r>
              <a:rPr lang="en-US" i="1" dirty="0" smtClean="0">
                <a:solidFill>
                  <a:srgbClr val="800000"/>
                </a:solidFill>
              </a:rPr>
              <a:t>partial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- Chiral effects: CVE, CME, …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- …</a:t>
            </a:r>
          </a:p>
          <a:p>
            <a:pPr marL="457200" indent="-457200">
              <a:buFontTx/>
              <a:buChar char="-"/>
            </a:pPr>
            <a:endParaRPr lang="en-US" sz="1000" dirty="0" smtClean="0"/>
          </a:p>
          <a:p>
            <a:r>
              <a:rPr lang="en-US" sz="2000" b="1" dirty="0" smtClean="0"/>
              <a:t>Longer Future: </a:t>
            </a:r>
            <a:r>
              <a:rPr lang="en-US" dirty="0" smtClean="0"/>
              <a:t>fixed-target experiment (FXT) at extreme large net-baryon density, 350 &lt; </a:t>
            </a:r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dirty="0" smtClean="0"/>
              <a:t> &lt; 750 MeV </a:t>
            </a:r>
          </a:p>
          <a:p>
            <a:r>
              <a:rPr lang="en-US" dirty="0" smtClean="0"/>
              <a:t>( 8 &lt; </a:t>
            </a:r>
            <a:r>
              <a:rPr lang="en-US" b="1" dirty="0" smtClean="0"/>
              <a:t>√</a:t>
            </a:r>
            <a:r>
              <a:rPr lang="en-US" b="1" dirty="0" err="1" smtClean="0"/>
              <a:t>s</a:t>
            </a:r>
            <a:r>
              <a:rPr lang="en-US" b="1" baseline="-25000" dirty="0" err="1" smtClean="0"/>
              <a:t>NN</a:t>
            </a:r>
            <a:r>
              <a:rPr lang="en-US" b="1" dirty="0" smtClean="0"/>
              <a:t> </a:t>
            </a:r>
            <a:r>
              <a:rPr lang="en-US" dirty="0" smtClean="0"/>
              <a:t>&lt; 2 GeV ) </a:t>
            </a:r>
            <a:r>
              <a:rPr lang="en-US" b="1" dirty="0" smtClean="0">
                <a:solidFill>
                  <a:srgbClr val="800000"/>
                </a:solidFill>
              </a:rPr>
              <a:t>CBM at FAIR</a:t>
            </a:r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FXT: the </a:t>
            </a:r>
            <a:r>
              <a:rPr lang="en-US" sz="2000" i="1" dirty="0" smtClean="0">
                <a:solidFill>
                  <a:srgbClr val="FF0000"/>
                </a:solidFill>
              </a:rPr>
              <a:t>B</a:t>
            </a:r>
            <a:r>
              <a:rPr lang="en-US" sz="2000" i="1" dirty="0" smtClean="0">
                <a:solidFill>
                  <a:srgbClr val="000000"/>
                </a:solidFill>
              </a:rPr>
              <a:t>eam </a:t>
            </a:r>
            <a:r>
              <a:rPr lang="en-US" sz="2000" i="1" dirty="0" smtClean="0">
                <a:solidFill>
                  <a:srgbClr val="FF0000"/>
                </a:solidFill>
              </a:rPr>
              <a:t>E</a:t>
            </a:r>
            <a:r>
              <a:rPr lang="en-US" sz="2000" i="1" dirty="0" smtClean="0">
                <a:solidFill>
                  <a:srgbClr val="000000"/>
                </a:solidFill>
              </a:rPr>
              <a:t>nergy </a:t>
            </a:r>
            <a:r>
              <a:rPr lang="en-US" sz="2000" i="1" dirty="0" smtClean="0">
                <a:solidFill>
                  <a:srgbClr val="FF0000"/>
                </a:solidFill>
              </a:rPr>
              <a:t>S</a:t>
            </a:r>
            <a:r>
              <a:rPr lang="en-US" sz="2000" i="1" dirty="0" smtClean="0">
                <a:solidFill>
                  <a:srgbClr val="000000"/>
                </a:solidFill>
              </a:rPr>
              <a:t>can </a:t>
            </a:r>
            <a:r>
              <a:rPr lang="en-US" sz="2000" i="1" dirty="0" smtClean="0">
                <a:solidFill>
                  <a:srgbClr val="FF0000"/>
                </a:solidFill>
              </a:rPr>
              <a:t>T</a:t>
            </a:r>
            <a:r>
              <a:rPr lang="en-US" sz="2000" i="1" dirty="0" smtClean="0">
                <a:solidFill>
                  <a:srgbClr val="000000"/>
                </a:solidFill>
              </a:rPr>
              <a:t>hree (BEST) for </a:t>
            </a:r>
            <a:r>
              <a:rPr lang="en-US" sz="2400" b="1" i="1" dirty="0" smtClean="0">
                <a:solidFill>
                  <a:srgbClr val="800000"/>
                </a:solidFill>
              </a:rPr>
              <a:t>QCD Critical Point!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499" y="2197100"/>
            <a:ext cx="668867" cy="1913466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2166" y="2451100"/>
            <a:ext cx="969434" cy="1659467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04800" y="5699252"/>
            <a:ext cx="1905000" cy="841248"/>
          </a:xfrm>
          <a:prstGeom prst="wedgeRoundRectCallout">
            <a:avLst>
              <a:gd name="adj1" fmla="val -6778"/>
              <a:gd name="adj2" fmla="val -242091"/>
              <a:gd name="adj3" fmla="val 16667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RHIC BES-II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collider mode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200 &lt; </a:t>
            </a:r>
            <a:r>
              <a:rPr lang="en-US" sz="1400" i="1" dirty="0" smtClean="0">
                <a:solidFill>
                  <a:schemeClr val="tx1"/>
                </a:solidFill>
              </a:rPr>
              <a:t>μ</a:t>
            </a:r>
            <a:r>
              <a:rPr lang="en-US" sz="1400" i="1" baseline="-25000" dirty="0" smtClean="0">
                <a:solidFill>
                  <a:schemeClr val="tx1"/>
                </a:solidFill>
              </a:rPr>
              <a:t>B</a:t>
            </a:r>
            <a:r>
              <a:rPr lang="en-US" sz="1400" dirty="0" smtClean="0">
                <a:solidFill>
                  <a:schemeClr val="tx1"/>
                </a:solidFill>
              </a:rPr>
              <a:t> &lt; 420 MeV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590800" y="5664200"/>
            <a:ext cx="1905000" cy="838200"/>
          </a:xfrm>
          <a:prstGeom prst="wedgeRoundRectCallout">
            <a:avLst>
              <a:gd name="adj1" fmla="val -71444"/>
              <a:gd name="adj2" fmla="val -237847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Fixed-target BES-III </a:t>
            </a:r>
          </a:p>
          <a:p>
            <a:pPr algn="ctr"/>
            <a:r>
              <a:rPr lang="en-US" sz="1400" b="1" dirty="0" smtClean="0">
                <a:solidFill>
                  <a:srgbClr val="800000"/>
                </a:solidFill>
              </a:rPr>
              <a:t>350 &lt; </a:t>
            </a:r>
            <a:r>
              <a:rPr lang="en-US" sz="1400" b="1" i="1" dirty="0" smtClean="0">
                <a:solidFill>
                  <a:srgbClr val="800000"/>
                </a:solidFill>
              </a:rPr>
              <a:t>μ</a:t>
            </a:r>
            <a:r>
              <a:rPr lang="en-US" sz="1400" b="1" i="1" baseline="-25000" dirty="0" smtClean="0">
                <a:solidFill>
                  <a:srgbClr val="800000"/>
                </a:solidFill>
              </a:rPr>
              <a:t>B</a:t>
            </a:r>
            <a:r>
              <a:rPr lang="en-US" sz="1400" b="1" dirty="0" smtClean="0">
                <a:solidFill>
                  <a:srgbClr val="800000"/>
                </a:solidFill>
              </a:rPr>
              <a:t> &lt; 750 MeV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8100" y="152400"/>
            <a:ext cx="3048000" cy="762000"/>
          </a:xfrm>
          <a:prstGeom prst="wedgeRoundRectCallout">
            <a:avLst>
              <a:gd name="adj1" fmla="val -29593"/>
              <a:gd name="adj2" fmla="val 223489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LHC &amp; RHIC Top Energy</a:t>
            </a:r>
          </a:p>
          <a:p>
            <a:pPr algn="ctr"/>
            <a:r>
              <a:rPr lang="en-US" b="1" dirty="0" err="1" smtClean="0">
                <a:solidFill>
                  <a:srgbClr val="800000"/>
                </a:solidFill>
              </a:rPr>
              <a:t>sQGP</a:t>
            </a:r>
            <a:r>
              <a:rPr lang="en-US" b="1" dirty="0" smtClean="0">
                <a:solidFill>
                  <a:srgbClr val="800000"/>
                </a:solidFill>
              </a:rPr>
              <a:t> properties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3500"/>
            <a:ext cx="8382000" cy="2984500"/>
          </a:xfrm>
        </p:spPr>
        <p:txBody>
          <a:bodyPr/>
          <a:lstStyle/>
          <a:p>
            <a:r>
              <a:rPr lang="en-US" sz="5400" dirty="0" smtClean="0"/>
              <a:t>Thank You!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-76200"/>
            <a:ext cx="7620000" cy="685800"/>
          </a:xfrm>
        </p:spPr>
        <p:txBody>
          <a:bodyPr/>
          <a:lstStyle/>
          <a:p>
            <a:r>
              <a:rPr lang="en-US" dirty="0" smtClean="0"/>
              <a:t>Beam Energy Scan</a:t>
            </a:r>
            <a:endParaRPr lang="en-US" sz="3200" dirty="0">
              <a:latin typeface="Arial Narrow" pitchFamily="-65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7800" y="5794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81600" y="749300"/>
            <a:ext cx="3835400" cy="5414864"/>
          </a:xfrm>
          <a:prstGeom prst="roundRect">
            <a:avLst>
              <a:gd name="adj" fmla="val 4134"/>
            </a:avLst>
          </a:prstGeom>
          <a:solidFill>
            <a:schemeClr val="bg1"/>
          </a:solidFill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2000 – 2010 (2012): 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  Top energy programs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Discovery of </a:t>
            </a:r>
            <a:r>
              <a:rPr lang="en-US" sz="2400" dirty="0" err="1" smtClean="0">
                <a:solidFill>
                  <a:schemeClr val="tx1"/>
                </a:solidFill>
              </a:rPr>
              <a:t>sQGP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1100" dirty="0" smtClean="0"/>
          </a:p>
          <a:p>
            <a:endParaRPr lang="en-US" sz="1100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2010 – 2014: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 BES-I: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7.7, 11.5, 14.5, 19.6, 27, 39 GeV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- Phase boundary &amp; CP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- Chiral effects</a:t>
            </a:r>
          </a:p>
          <a:p>
            <a:endParaRPr lang="en-US" sz="1100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2019 – 2020: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 BES-II: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7.7, 11.5, 14.5, 19.6 GeV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FXT*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r>
              <a:rPr lang="en-US" sz="1400" b="1" dirty="0" smtClean="0">
                <a:solidFill>
                  <a:srgbClr val="000000"/>
                </a:solidFill>
              </a:rPr>
              <a:t>    </a:t>
            </a:r>
            <a:r>
              <a:rPr lang="en-US" sz="1400" dirty="0" smtClean="0">
                <a:solidFill>
                  <a:srgbClr val="000000"/>
                </a:solidFill>
              </a:rPr>
              <a:t>4.5,  3.9,   3.6,   3.0 GeV</a:t>
            </a:r>
          </a:p>
          <a:p>
            <a:endParaRPr lang="en-US" sz="1100" b="1" dirty="0" smtClean="0"/>
          </a:p>
          <a:p>
            <a:endParaRPr lang="en-US" sz="900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2022 – 2025: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  BES-III (BEST)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</a:rPr>
              <a:t>Fixed-target program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00" y="1751568"/>
            <a:ext cx="477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5000 200          20                    </a:t>
            </a:r>
            <a:r>
              <a:rPr lang="en-US" sz="1400" dirty="0" smtClean="0">
                <a:solidFill>
                  <a:srgbClr val="000000"/>
                </a:solidFill>
              </a:rPr>
              <a:t>2      </a:t>
            </a:r>
            <a:r>
              <a:rPr lang="en-US" b="1" i="1" dirty="0" smtClean="0">
                <a:solidFill>
                  <a:srgbClr val="000000"/>
                </a:solidFill>
              </a:rPr>
              <a:t>√</a:t>
            </a:r>
            <a:r>
              <a:rPr lang="en-US" b="1" i="1" dirty="0" err="1" smtClean="0">
                <a:solidFill>
                  <a:srgbClr val="000000"/>
                </a:solidFill>
              </a:rPr>
              <a:t>s</a:t>
            </a:r>
            <a:r>
              <a:rPr lang="en-US" b="1" i="1" baseline="-25000" dirty="0" err="1" smtClean="0">
                <a:solidFill>
                  <a:srgbClr val="000000"/>
                </a:solidFill>
              </a:rPr>
              <a:t>NN</a:t>
            </a:r>
            <a:r>
              <a:rPr lang="en-US" b="1" i="1" dirty="0" smtClean="0">
                <a:solidFill>
                  <a:srgbClr val="000000"/>
                </a:solidFill>
              </a:rPr>
              <a:t>  </a:t>
            </a:r>
            <a:r>
              <a:rPr lang="en-US" altLang="zh-CN" dirty="0" smtClean="0">
                <a:solidFill>
                  <a:srgbClr val="000000"/>
                </a:solidFill>
              </a:rPr>
              <a:t>(G</a:t>
            </a:r>
            <a:r>
              <a:rPr lang="en-US" dirty="0" smtClean="0">
                <a:solidFill>
                  <a:srgbClr val="000000"/>
                </a:solidFill>
              </a:rPr>
              <a:t>eV) 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6" name="Picture 5" descr="tmu_dl_mar2014.eps"/>
          <p:cNvPicPr>
            <a:picLocks noChangeAspect="1"/>
          </p:cNvPicPr>
          <p:nvPr/>
        </p:nvPicPr>
        <p:blipFill>
          <a:blip r:embed="rId3"/>
          <a:srcRect l="2048" t="10060" r="2885" b="6410"/>
          <a:stretch>
            <a:fillRect/>
          </a:stretch>
        </p:blipFill>
        <p:spPr>
          <a:xfrm>
            <a:off x="-152400" y="2070100"/>
            <a:ext cx="5181600" cy="37211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415301" y="7847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91501" y="8418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1600" y="689569"/>
            <a:ext cx="1523999" cy="6090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416301" y="685799"/>
            <a:ext cx="1676399" cy="8479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752601" y="685800"/>
            <a:ext cx="1523999" cy="6090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0067" y="810126"/>
            <a:ext cx="304800" cy="3576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131" y="79842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794936" y="785372"/>
            <a:ext cx="304800" cy="3576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778000" y="773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58637" y="799105"/>
            <a:ext cx="304800" cy="3576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41701" y="78740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  <a:endParaRPr lang="en-US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400" y="685800"/>
            <a:ext cx="1270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"/>
                <a:cs typeface="Arial"/>
              </a:rPr>
              <a:t>Large E</a:t>
            </a:r>
            <a:r>
              <a:rPr lang="en-US" sz="1600" b="1" dirty="0" smtClean="0">
                <a:latin typeface="Arial"/>
                <a:cs typeface="Arial"/>
              </a:rPr>
              <a:t>  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Arial"/>
                <a:cs typeface="Arial"/>
              </a:rPr>
              <a:t>LHC, RHIC</a:t>
            </a:r>
            <a:endParaRPr lang="en-US" sz="16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2248" y="863030"/>
            <a:ext cx="1259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"/>
                <a:cs typeface="Arial"/>
              </a:rPr>
              <a:t>RHIC, SPS</a:t>
            </a:r>
            <a:endParaRPr lang="en-US" sz="16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56748" y="702728"/>
            <a:ext cx="1317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Large μ</a:t>
            </a:r>
            <a:r>
              <a:rPr lang="en-US" sz="1600" b="1" i="1" baseline="-25000" dirty="0" smtClean="0"/>
              <a:t>B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Arial"/>
                <a:cs typeface="Arial"/>
              </a:rPr>
              <a:t>FAIR, NICA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Arial"/>
                <a:cs typeface="Arial"/>
              </a:rPr>
              <a:t>RHIC(FXT)</a:t>
            </a:r>
            <a:endParaRPr lang="en-US" sz="16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-404624" y="1860210"/>
            <a:ext cx="1812550" cy="4952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6" idx="2"/>
          </p:cNvCxnSpPr>
          <p:nvPr/>
        </p:nvCxnSpPr>
        <p:spPr>
          <a:xfrm rot="5400000" flipH="1" flipV="1">
            <a:off x="772583" y="1818217"/>
            <a:ext cx="1871134" cy="520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1948626" y="1657528"/>
            <a:ext cx="2032648" cy="1053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3"/>
          <a:srcRect l="18325" t="7284" r="5878" b="23913"/>
          <a:stretch>
            <a:fillRect/>
          </a:stretch>
        </p:blipFill>
        <p:spPr bwMode="auto">
          <a:xfrm>
            <a:off x="-31750" y="578370"/>
            <a:ext cx="9201150" cy="626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23368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MTD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117600" y="762000"/>
            <a:ext cx="12065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Magnet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4290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BEMC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cxnSp>
        <p:nvCxnSpPr>
          <p:cNvPr id="33" name="Straight Connector 32"/>
          <p:cNvCxnSpPr>
            <a:stCxn id="32" idx="2"/>
          </p:cNvCxnSpPr>
          <p:nvPr/>
        </p:nvCxnSpPr>
        <p:spPr>
          <a:xfrm rot="5400000">
            <a:off x="3384547" y="1733553"/>
            <a:ext cx="1155707" cy="1588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5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EEMC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71900" y="3370262"/>
            <a:ext cx="739775" cy="1125538"/>
            <a:chOff x="3187" y="1779"/>
            <a:chExt cx="378" cy="565"/>
          </a:xfrm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3187" y="1779"/>
              <a:ext cx="378" cy="556"/>
            </a:xfrm>
            <a:custGeom>
              <a:avLst/>
              <a:gdLst>
                <a:gd name="T0" fmla="*/ 12 w 1673"/>
                <a:gd name="T1" fmla="*/ 27 h 2457"/>
                <a:gd name="T2" fmla="*/ 7 w 1673"/>
                <a:gd name="T3" fmla="*/ 29 h 2457"/>
                <a:gd name="T4" fmla="*/ 3 w 1673"/>
                <a:gd name="T5" fmla="*/ 26 h 2457"/>
                <a:gd name="T6" fmla="*/ 0 w 1673"/>
                <a:gd name="T7" fmla="*/ 21 h 2457"/>
                <a:gd name="T8" fmla="*/ 0 w 1673"/>
                <a:gd name="T9" fmla="*/ 13 h 2457"/>
                <a:gd name="T10" fmla="*/ 2 w 1673"/>
                <a:gd name="T11" fmla="*/ 6 h 2457"/>
                <a:gd name="T12" fmla="*/ 7 w 1673"/>
                <a:gd name="T13" fmla="*/ 1 h 2457"/>
                <a:gd name="T14" fmla="*/ 13 w 1673"/>
                <a:gd name="T15" fmla="*/ 0 h 2457"/>
                <a:gd name="T16" fmla="*/ 17 w 1673"/>
                <a:gd name="T17" fmla="*/ 3 h 2457"/>
                <a:gd name="T18" fmla="*/ 19 w 1673"/>
                <a:gd name="T19" fmla="*/ 9 h 2457"/>
                <a:gd name="T20" fmla="*/ 19 w 1673"/>
                <a:gd name="T21" fmla="*/ 16 h 2457"/>
                <a:gd name="T22" fmla="*/ 16 w 1673"/>
                <a:gd name="T23" fmla="*/ 23 h 2457"/>
                <a:gd name="T24" fmla="*/ 12 w 1673"/>
                <a:gd name="T25" fmla="*/ 28 h 2457"/>
                <a:gd name="T26" fmla="*/ 12 w 1673"/>
                <a:gd name="T27" fmla="*/ 27 h 24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73"/>
                <a:gd name="T43" fmla="*/ 0 h 2457"/>
                <a:gd name="T44" fmla="*/ 1673 w 1673"/>
                <a:gd name="T45" fmla="*/ 2457 h 24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73" h="2457">
                  <a:moveTo>
                    <a:pt x="1058" y="2354"/>
                  </a:moveTo>
                  <a:lnTo>
                    <a:pt x="614" y="2456"/>
                  </a:lnTo>
                  <a:lnTo>
                    <a:pt x="239" y="2251"/>
                  </a:lnTo>
                  <a:lnTo>
                    <a:pt x="0" y="1808"/>
                  </a:lnTo>
                  <a:lnTo>
                    <a:pt x="0" y="1126"/>
                  </a:lnTo>
                  <a:lnTo>
                    <a:pt x="205" y="546"/>
                  </a:lnTo>
                  <a:lnTo>
                    <a:pt x="648" y="68"/>
                  </a:lnTo>
                  <a:lnTo>
                    <a:pt x="1092" y="0"/>
                  </a:lnTo>
                  <a:lnTo>
                    <a:pt x="1501" y="273"/>
                  </a:lnTo>
                  <a:lnTo>
                    <a:pt x="1672" y="750"/>
                  </a:lnTo>
                  <a:lnTo>
                    <a:pt x="1638" y="1398"/>
                  </a:lnTo>
                  <a:lnTo>
                    <a:pt x="1433" y="1978"/>
                  </a:lnTo>
                  <a:lnTo>
                    <a:pt x="1058" y="2388"/>
                  </a:lnTo>
                  <a:lnTo>
                    <a:pt x="1058" y="2354"/>
                  </a:lnTo>
                </a:path>
              </a:pathLst>
            </a:custGeom>
            <a:solidFill>
              <a:srgbClr val="FF0000">
                <a:alpha val="34901"/>
              </a:srgbClr>
            </a:solidFill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303" y="1957"/>
              <a:ext cx="154" cy="224"/>
            </a:xfrm>
            <a:custGeom>
              <a:avLst/>
              <a:gdLst>
                <a:gd name="T0" fmla="*/ 5 w 683"/>
                <a:gd name="T1" fmla="*/ 12 h 991"/>
                <a:gd name="T2" fmla="*/ 4 w 683"/>
                <a:gd name="T3" fmla="*/ 12 h 991"/>
                <a:gd name="T4" fmla="*/ 2 w 683"/>
                <a:gd name="T5" fmla="*/ 10 h 991"/>
                <a:gd name="T6" fmla="*/ 0 w 683"/>
                <a:gd name="T7" fmla="*/ 9 h 991"/>
                <a:gd name="T8" fmla="*/ 0 w 683"/>
                <a:gd name="T9" fmla="*/ 5 h 991"/>
                <a:gd name="T10" fmla="*/ 2 w 683"/>
                <a:gd name="T11" fmla="*/ 1 h 991"/>
                <a:gd name="T12" fmla="*/ 4 w 683"/>
                <a:gd name="T13" fmla="*/ 0 h 991"/>
                <a:gd name="T14" fmla="*/ 5 w 683"/>
                <a:gd name="T15" fmla="*/ 0 h 991"/>
                <a:gd name="T16" fmla="*/ 7 w 683"/>
                <a:gd name="T17" fmla="*/ 0 h 991"/>
                <a:gd name="T18" fmla="*/ 8 w 683"/>
                <a:gd name="T19" fmla="*/ 2 h 991"/>
                <a:gd name="T20" fmla="*/ 8 w 683"/>
                <a:gd name="T21" fmla="*/ 6 h 991"/>
                <a:gd name="T22" fmla="*/ 7 w 683"/>
                <a:gd name="T23" fmla="*/ 9 h 991"/>
                <a:gd name="T24" fmla="*/ 5 w 683"/>
                <a:gd name="T25" fmla="*/ 11 h 991"/>
                <a:gd name="T26" fmla="*/ 3 w 683"/>
                <a:gd name="T27" fmla="*/ 11 h 9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83"/>
                <a:gd name="T43" fmla="*/ 0 h 991"/>
                <a:gd name="T44" fmla="*/ 683 w 683"/>
                <a:gd name="T45" fmla="*/ 991 h 9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83" h="991">
                  <a:moveTo>
                    <a:pt x="443" y="990"/>
                  </a:moveTo>
                  <a:lnTo>
                    <a:pt x="307" y="990"/>
                  </a:lnTo>
                  <a:lnTo>
                    <a:pt x="136" y="887"/>
                  </a:lnTo>
                  <a:lnTo>
                    <a:pt x="0" y="751"/>
                  </a:lnTo>
                  <a:lnTo>
                    <a:pt x="0" y="444"/>
                  </a:lnTo>
                  <a:lnTo>
                    <a:pt x="136" y="103"/>
                  </a:lnTo>
                  <a:lnTo>
                    <a:pt x="307" y="0"/>
                  </a:lnTo>
                  <a:lnTo>
                    <a:pt x="443" y="0"/>
                  </a:lnTo>
                  <a:lnTo>
                    <a:pt x="648" y="35"/>
                  </a:lnTo>
                  <a:lnTo>
                    <a:pt x="682" y="205"/>
                  </a:lnTo>
                  <a:lnTo>
                    <a:pt x="682" y="512"/>
                  </a:lnTo>
                  <a:lnTo>
                    <a:pt x="614" y="785"/>
                  </a:lnTo>
                  <a:lnTo>
                    <a:pt x="443" y="956"/>
                  </a:lnTo>
                  <a:lnTo>
                    <a:pt x="273" y="956"/>
                  </a:lnTo>
                </a:path>
              </a:pathLst>
            </a:cu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3241" y="1895"/>
              <a:ext cx="99" cy="8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3342" y="1802"/>
              <a:ext cx="15" cy="1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3410" y="1795"/>
              <a:ext cx="32" cy="15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3449" y="1849"/>
              <a:ext cx="71" cy="11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3465" y="1957"/>
              <a:ext cx="94" cy="5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 flipV="1">
              <a:off x="3465" y="2073"/>
              <a:ext cx="86" cy="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 flipV="1">
              <a:off x="3441" y="2149"/>
              <a:ext cx="71" cy="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H="1" flipV="1">
              <a:off x="3403" y="2188"/>
              <a:ext cx="24" cy="11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3326" y="2181"/>
              <a:ext cx="30" cy="1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3249" y="2158"/>
              <a:ext cx="76" cy="14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3187" y="2111"/>
              <a:ext cx="123" cy="78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3187" y="2035"/>
              <a:ext cx="107" cy="1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 smtClean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b="1" dirty="0">
              <a:ea typeface="Arial" pitchFamily="-108" charset="0"/>
              <a:cs typeface="Arial" pitchFamily="-108" charset="0"/>
            </a:endParaRPr>
          </a:p>
        </p:txBody>
      </p:sp>
      <p:cxnSp>
        <p:nvCxnSpPr>
          <p:cNvPr id="57" name="Straight Connector 56"/>
          <p:cNvCxnSpPr>
            <a:stCxn id="66" idx="1"/>
            <a:endCxn id="62" idx="1"/>
          </p:cNvCxnSpPr>
          <p:nvPr/>
        </p:nvCxnSpPr>
        <p:spPr>
          <a:xfrm rot="16200000" flipH="1" flipV="1">
            <a:off x="999924" y="3080389"/>
            <a:ext cx="1736025" cy="2674919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lgDash"/>
            <a:round/>
            <a:headEnd type="none" w="med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66" idx="6"/>
          </p:cNvCxnSpPr>
          <p:nvPr/>
        </p:nvCxnSpPr>
        <p:spPr>
          <a:xfrm flipH="1">
            <a:off x="2730500" y="3657600"/>
            <a:ext cx="800100" cy="251460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lgDash"/>
            <a:round/>
            <a:headEnd type="none" w="med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698500" y="-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146476" y="50292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49600" y="35052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3492502" y="2247899"/>
            <a:ext cx="1447797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7" idx="2"/>
          </p:cNvCxnSpPr>
          <p:nvPr/>
        </p:nvCxnSpPr>
        <p:spPr>
          <a:xfrm rot="5400000">
            <a:off x="4441824" y="898526"/>
            <a:ext cx="381003" cy="895350"/>
          </a:xfrm>
          <a:prstGeom prst="bentConnector2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3637128" y="2723231"/>
            <a:ext cx="1572956" cy="1588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2"/>
          <p:cNvCxnSpPr>
            <a:stCxn id="70" idx="2"/>
          </p:cNvCxnSpPr>
          <p:nvPr/>
        </p:nvCxnSpPr>
        <p:spPr>
          <a:xfrm rot="5400000">
            <a:off x="4908549" y="647701"/>
            <a:ext cx="781053" cy="1797050"/>
          </a:xfrm>
          <a:prstGeom prst="bentConnector2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82"/>
          <p:cNvCxnSpPr/>
          <p:nvPr/>
        </p:nvCxnSpPr>
        <p:spPr>
          <a:xfrm rot="10800000" flipV="1">
            <a:off x="4826001" y="1155700"/>
            <a:ext cx="2470149" cy="1701802"/>
          </a:xfrm>
          <a:prstGeom prst="bentConnector3">
            <a:avLst>
              <a:gd name="adj1" fmla="val 1157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8" idx="2"/>
          </p:cNvCxnSpPr>
          <p:nvPr/>
        </p:nvCxnSpPr>
        <p:spPr>
          <a:xfrm rot="5400000">
            <a:off x="2479276" y="1546624"/>
            <a:ext cx="781849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82"/>
          <p:cNvCxnSpPr>
            <a:stCxn id="30" idx="2"/>
          </p:cNvCxnSpPr>
          <p:nvPr/>
        </p:nvCxnSpPr>
        <p:spPr>
          <a:xfrm rot="16200000" flipH="1">
            <a:off x="1292224" y="1584326"/>
            <a:ext cx="1701802" cy="844550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82"/>
          <p:cNvCxnSpPr>
            <a:stCxn id="36" idx="2"/>
          </p:cNvCxnSpPr>
          <p:nvPr/>
        </p:nvCxnSpPr>
        <p:spPr>
          <a:xfrm rot="5400000">
            <a:off x="-292101" y="2006601"/>
            <a:ext cx="1701802" cy="1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2"/>
          <p:cNvCxnSpPr>
            <a:stCxn id="35" idx="2"/>
          </p:cNvCxnSpPr>
          <p:nvPr/>
        </p:nvCxnSpPr>
        <p:spPr>
          <a:xfrm rot="5400000">
            <a:off x="6305544" y="1885957"/>
            <a:ext cx="2832114" cy="1371599"/>
          </a:xfrm>
          <a:prstGeom prst="bentConnector3">
            <a:avLst>
              <a:gd name="adj1" fmla="val 99776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874000" y="762000"/>
            <a:ext cx="1066800" cy="3936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  <a:latin typeface="Arial Black"/>
                <a:cs typeface="Arial Black"/>
              </a:rPr>
              <a:t>EPD</a:t>
            </a:r>
            <a:endParaRPr lang="en-US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7691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TOF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66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1B400F"/>
                </a:solidFill>
                <a:latin typeface="Arial Black"/>
                <a:cs typeface="Arial Black"/>
              </a:rPr>
              <a:t>iTPC</a:t>
            </a:r>
            <a:endParaRPr lang="en-US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66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TPC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2667000" y="63119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Arial Black"/>
                <a:cs typeface="Arial Black"/>
              </a:rPr>
              <a:t>HFT</a:t>
            </a:r>
            <a:endParaRPr lang="en-US" b="1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2700"/>
            <a:ext cx="8382000" cy="488950"/>
          </a:xfrm>
        </p:spPr>
        <p:txBody>
          <a:bodyPr/>
          <a:lstStyle/>
          <a:p>
            <a:r>
              <a:rPr lang="en-US" dirty="0" smtClean="0"/>
              <a:t>Data Sets for BES-I Program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7776" y="1028700"/>
          <a:ext cx="4253468" cy="354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286"/>
                <a:gridCol w="756019"/>
                <a:gridCol w="874719"/>
                <a:gridCol w="990600"/>
                <a:gridCol w="9098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√</a:t>
                      </a:r>
                      <a:r>
                        <a:rPr lang="en-US" dirty="0" err="1" smtClean="0">
                          <a:solidFill>
                            <a:srgbClr val="800000"/>
                          </a:solidFill>
                        </a:rPr>
                        <a:t>s</a:t>
                      </a:r>
                      <a:r>
                        <a:rPr lang="en-US" baseline="-25000" dirty="0" err="1" smtClean="0">
                          <a:solidFill>
                            <a:srgbClr val="800000"/>
                          </a:solidFill>
                        </a:rPr>
                        <a:t>NN</a:t>
                      </a:r>
                      <a:r>
                        <a:rPr lang="en-US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800000"/>
                          </a:solidFill>
                        </a:rPr>
                        <a:t>(GeV)</a:t>
                      </a:r>
                      <a:endParaRPr lang="en-US" sz="1400" baseline="-25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*μ</a:t>
                      </a:r>
                      <a:r>
                        <a:rPr lang="en-US" baseline="-25000" dirty="0" smtClean="0">
                          <a:solidFill>
                            <a:srgbClr val="800000"/>
                          </a:solidFill>
                        </a:rPr>
                        <a:t>B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*T</a:t>
                      </a:r>
                      <a:r>
                        <a:rPr lang="en-US" baseline="-25000" dirty="0" smtClean="0">
                          <a:solidFill>
                            <a:srgbClr val="800000"/>
                          </a:solidFill>
                        </a:rPr>
                        <a:t>CH</a:t>
                      </a:r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Events 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(10</a:t>
                      </a:r>
                      <a:r>
                        <a:rPr lang="en-US" sz="1400" baseline="30000" dirty="0" smtClean="0">
                          <a:solidFill>
                            <a:srgbClr val="800000"/>
                          </a:solidFill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Year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hape 88"/>
          <p:cNvSpPr/>
          <p:nvPr/>
        </p:nvSpPr>
        <p:spPr>
          <a:xfrm>
            <a:off x="12270945" y="10896562"/>
            <a:ext cx="8486014" cy="586741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9" name="Shape 88"/>
          <p:cNvSpPr/>
          <p:nvPr/>
        </p:nvSpPr>
        <p:spPr>
          <a:xfrm>
            <a:off x="12423345" y="11048962"/>
            <a:ext cx="8486014" cy="586741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0" name="Shape 88"/>
          <p:cNvSpPr/>
          <p:nvPr/>
        </p:nvSpPr>
        <p:spPr>
          <a:xfrm>
            <a:off x="12270945" y="98049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1" name="Shape 88"/>
          <p:cNvSpPr/>
          <p:nvPr/>
        </p:nvSpPr>
        <p:spPr>
          <a:xfrm>
            <a:off x="12423345" y="99573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2" name="Shape 88"/>
          <p:cNvSpPr/>
          <p:nvPr/>
        </p:nvSpPr>
        <p:spPr>
          <a:xfrm>
            <a:off x="12575745" y="101097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3" name="Shape 88"/>
          <p:cNvSpPr/>
          <p:nvPr/>
        </p:nvSpPr>
        <p:spPr>
          <a:xfrm>
            <a:off x="12728145" y="102621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5029200"/>
            <a:ext cx="79913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arenR"/>
            </a:pPr>
            <a:r>
              <a:rPr lang="en-US" dirty="0" smtClean="0"/>
              <a:t>Largest data sets versus collision energy</a:t>
            </a:r>
            <a:endParaRPr lang="en-US" b="1" dirty="0" smtClean="0">
              <a:solidFill>
                <a:srgbClr val="800000"/>
              </a:solidFill>
            </a:endParaRPr>
          </a:p>
          <a:p>
            <a:pPr marL="342900" lvl="0" indent="-342900">
              <a:buAutoNum type="arabicParenR"/>
            </a:pPr>
            <a:r>
              <a:rPr lang="en-US" b="1" dirty="0" smtClean="0">
                <a:solidFill>
                  <a:srgbClr val="800000"/>
                </a:solidFill>
              </a:rPr>
              <a:t>STAR:</a:t>
            </a:r>
            <a:r>
              <a:rPr lang="en-US" dirty="0" smtClean="0"/>
              <a:t> Large and homogeneous acceptance, excellent particle identification capabilities. </a:t>
            </a:r>
            <a:r>
              <a:rPr lang="en-US" b="1" dirty="0" smtClean="0">
                <a:solidFill>
                  <a:srgbClr val="800000"/>
                </a:solidFill>
              </a:rPr>
              <a:t>Especially important for fluctuation analysis!</a:t>
            </a:r>
          </a:p>
          <a:p>
            <a:pPr marL="342900" lvl="0" indent="-342900"/>
            <a:endParaRPr lang="en-US" sz="1000" dirty="0" smtClean="0"/>
          </a:p>
          <a:p>
            <a:pPr marL="342900" lvl="0" indent="-342900"/>
            <a:r>
              <a:rPr lang="en-US" dirty="0" smtClean="0"/>
              <a:t>				                               *</a:t>
            </a:r>
            <a:r>
              <a:rPr lang="en-US" sz="1400" dirty="0" smtClean="0"/>
              <a:t>(μ</a:t>
            </a:r>
            <a:r>
              <a:rPr lang="en-US" sz="1400" baseline="-5999" dirty="0" smtClean="0"/>
              <a:t>B</a:t>
            </a:r>
            <a:r>
              <a:rPr lang="en-US" sz="1400" dirty="0" smtClean="0"/>
              <a:t>, T</a:t>
            </a:r>
            <a:r>
              <a:rPr lang="en-US" sz="1400" baseline="-25000" dirty="0" smtClean="0"/>
              <a:t>CH</a:t>
            </a:r>
            <a:r>
              <a:rPr lang="en-US" sz="1400" dirty="0" smtClean="0"/>
              <a:t>) : J. </a:t>
            </a:r>
            <a:r>
              <a:rPr lang="en-US" sz="1400" dirty="0" err="1" smtClean="0"/>
              <a:t>Cleymans</a:t>
            </a:r>
            <a:r>
              <a:rPr lang="en-US" sz="1400" dirty="0" smtClean="0"/>
              <a:t> et al., PR </a:t>
            </a:r>
            <a:r>
              <a:rPr lang="en-US" sz="1400" b="1" u="sng" dirty="0" smtClean="0"/>
              <a:t>C73</a:t>
            </a:r>
            <a:r>
              <a:rPr lang="en-US" sz="1400" dirty="0" smtClean="0"/>
              <a:t>, 034905 (2006)</a:t>
            </a:r>
          </a:p>
        </p:txBody>
      </p:sp>
      <p:grpSp>
        <p:nvGrpSpPr>
          <p:cNvPr id="25" name="Group 34"/>
          <p:cNvGrpSpPr/>
          <p:nvPr/>
        </p:nvGrpSpPr>
        <p:grpSpPr>
          <a:xfrm>
            <a:off x="7552977" y="1037021"/>
            <a:ext cx="1282701" cy="3475563"/>
            <a:chOff x="6042547" y="850900"/>
            <a:chExt cx="2717797" cy="5526541"/>
          </a:xfrm>
        </p:grpSpPr>
        <p:sp>
          <p:nvSpPr>
            <p:cNvPr id="26" name="Rectangle 25"/>
            <p:cNvSpPr/>
            <p:nvPr/>
          </p:nvSpPr>
          <p:spPr>
            <a:xfrm>
              <a:off x="6221940" y="850900"/>
              <a:ext cx="2538404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pirap_200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t="8810" r="8907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3"/>
                <a:srcRect t="8810" r="8907"/>
                <a:stretch>
                  <a:fillRect/>
                </a:stretch>
              </p:blipFill>
            </mc:Fallback>
          </mc:AlternateContent>
          <p:spPr>
            <a:xfrm>
              <a:off x="6086025" y="914400"/>
              <a:ext cx="2600776" cy="2006600"/>
            </a:xfrm>
            <a:prstGeom prst="rect">
              <a:avLst/>
            </a:prstGeom>
          </p:spPr>
        </p:pic>
        <p:pic>
          <p:nvPicPr>
            <p:cNvPr id="28" name="Picture 27" descr="karap_200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 t="6064" r="8995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5"/>
                <a:srcRect t="6064" r="8995"/>
                <a:stretch>
                  <a:fillRect/>
                </a:stretch>
              </p:blipFill>
            </mc:Fallback>
          </mc:AlternateContent>
          <p:spPr>
            <a:xfrm>
              <a:off x="6042547" y="2602325"/>
              <a:ext cx="2578100" cy="2050987"/>
            </a:xfrm>
            <a:prstGeom prst="rect">
              <a:avLst/>
            </a:prstGeom>
          </p:spPr>
        </p:pic>
        <p:pic>
          <p:nvPicPr>
            <p:cNvPr id="29" name="Picture 28" descr="prrap_200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rcRect t="8238" r="8995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7"/>
                <a:srcRect t="8238" r="8995"/>
                <a:stretch>
                  <a:fillRect/>
                </a:stretch>
              </p:blipFill>
            </mc:Fallback>
          </mc:AlternateContent>
          <p:spPr>
            <a:xfrm>
              <a:off x="6104742" y="4368800"/>
              <a:ext cx="2582058" cy="200660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5990933" y="4507468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Rapidity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958938" y="2568762"/>
            <a:ext cx="34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 Momentum (GeV/c)</a:t>
            </a:r>
            <a:endParaRPr lang="en-US" dirty="0"/>
          </a:p>
        </p:txBody>
      </p:sp>
      <p:grpSp>
        <p:nvGrpSpPr>
          <p:cNvPr id="20" name="Group 30"/>
          <p:cNvGrpSpPr/>
          <p:nvPr/>
        </p:nvGrpSpPr>
        <p:grpSpPr>
          <a:xfrm>
            <a:off x="6204579" y="1028700"/>
            <a:ext cx="1394964" cy="3500817"/>
            <a:chOff x="3340101" y="861558"/>
            <a:chExt cx="2603496" cy="5546157"/>
          </a:xfrm>
        </p:grpSpPr>
        <p:sp>
          <p:nvSpPr>
            <p:cNvPr id="21" name="Rectangle 20"/>
            <p:cNvSpPr/>
            <p:nvPr/>
          </p:nvSpPr>
          <p:spPr>
            <a:xfrm>
              <a:off x="3462717" y="861558"/>
              <a:ext cx="2480880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pirap_39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rcRect t="8200" r="8466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9"/>
                <a:srcRect t="8200" r="8466"/>
                <a:stretch>
                  <a:fillRect/>
                </a:stretch>
              </p:blipFill>
            </mc:Fallback>
          </mc:AlternateContent>
          <p:spPr>
            <a:xfrm>
              <a:off x="3340101" y="901700"/>
              <a:ext cx="2540000" cy="1972293"/>
            </a:xfrm>
            <a:prstGeom prst="rect">
              <a:avLst/>
            </a:prstGeom>
          </p:spPr>
        </p:pic>
        <p:pic>
          <p:nvPicPr>
            <p:cNvPr id="23" name="Picture 22" descr="karap_39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rcRect t="6652" r="8289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1"/>
                <a:srcRect t="6652" r="8289"/>
                <a:stretch>
                  <a:fillRect/>
                </a:stretch>
              </p:blipFill>
            </mc:Fallback>
          </mc:AlternateContent>
          <p:spPr>
            <a:xfrm>
              <a:off x="3340101" y="2565401"/>
              <a:ext cx="2539999" cy="2046741"/>
            </a:xfrm>
            <a:prstGeom prst="rect">
              <a:avLst/>
            </a:prstGeom>
          </p:spPr>
        </p:pic>
        <p:pic>
          <p:nvPicPr>
            <p:cNvPr id="24" name="Picture 23" descr="prrap_39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2"/>
                <a:srcRect t="7511" r="8995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3"/>
                <a:srcRect t="7511" r="8995"/>
                <a:stretch>
                  <a:fillRect/>
                </a:stretch>
              </p:blipFill>
            </mc:Fallback>
          </mc:AlternateContent>
          <p:spPr>
            <a:xfrm>
              <a:off x="3340101" y="4307342"/>
              <a:ext cx="2514600" cy="2100373"/>
            </a:xfrm>
            <a:prstGeom prst="rect">
              <a:avLst/>
            </a:prstGeom>
          </p:spPr>
        </p:pic>
      </p:grpSp>
      <p:grpSp>
        <p:nvGrpSpPr>
          <p:cNvPr id="15" name="Group 31"/>
          <p:cNvGrpSpPr/>
          <p:nvPr/>
        </p:nvGrpSpPr>
        <p:grpSpPr>
          <a:xfrm>
            <a:off x="4839409" y="1032784"/>
            <a:ext cx="1367367" cy="3481841"/>
            <a:chOff x="557386" y="861558"/>
            <a:chExt cx="2566811" cy="5526541"/>
          </a:xfrm>
        </p:grpSpPr>
        <p:sp>
          <p:nvSpPr>
            <p:cNvPr id="16" name="Rectangle 15"/>
            <p:cNvSpPr/>
            <p:nvPr/>
          </p:nvSpPr>
          <p:spPr>
            <a:xfrm>
              <a:off x="557386" y="861558"/>
              <a:ext cx="2566811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pirap_7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4"/>
                <a:srcRect t="7725" r="7937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5"/>
                <a:srcRect t="7725" r="7937"/>
                <a:stretch>
                  <a:fillRect/>
                </a:stretch>
              </p:blipFill>
            </mc:Fallback>
          </mc:AlternateContent>
          <p:spPr>
            <a:xfrm>
              <a:off x="642390" y="886600"/>
              <a:ext cx="2456409" cy="2023479"/>
            </a:xfrm>
            <a:prstGeom prst="rect">
              <a:avLst/>
            </a:prstGeom>
          </p:spPr>
        </p:pic>
        <p:pic>
          <p:nvPicPr>
            <p:cNvPr id="18" name="Picture 17" descr="karap_7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6"/>
                <a:srcRect t="9013" r="8995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7"/>
                <a:srcRect t="9013" r="8995"/>
                <a:stretch>
                  <a:fillRect/>
                </a:stretch>
              </p:blipFill>
            </mc:Fallback>
          </mc:AlternateContent>
          <p:spPr>
            <a:xfrm>
              <a:off x="635000" y="2641600"/>
              <a:ext cx="2426538" cy="1993900"/>
            </a:xfrm>
            <a:prstGeom prst="rect">
              <a:avLst/>
            </a:prstGeom>
          </p:spPr>
        </p:pic>
        <p:pic>
          <p:nvPicPr>
            <p:cNvPr id="19" name="Picture 18" descr="prrap_7_tpc_logz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8"/>
                <a:srcRect t="8141" r="8995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9"/>
                <a:srcRect t="8141" r="8995"/>
                <a:stretch>
                  <a:fillRect/>
                </a:stretch>
              </p:blipFill>
            </mc:Fallback>
          </mc:AlternateContent>
          <p:spPr>
            <a:xfrm>
              <a:off x="632734" y="4343399"/>
              <a:ext cx="2418812" cy="2006601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5035499" y="706966"/>
            <a:ext cx="38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7.7 GeV          39 GeV       200 GeV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43750" y="1790700"/>
            <a:ext cx="3642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π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 smtClean="0"/>
              <a:t>p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04800"/>
            <a:ext cx="8763000" cy="5397500"/>
          </a:xfrm>
        </p:spPr>
        <p:txBody>
          <a:bodyPr>
            <a:normAutofit fontScale="90000"/>
          </a:bodyPr>
          <a:lstStyle/>
          <a:p>
            <a:r>
              <a:rPr lang="en-US" sz="1800" i="1" dirty="0" smtClean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5400" b="1" i="1" dirty="0" smtClean="0">
                <a:solidFill>
                  <a:srgbClr val="800000"/>
                </a:solidFill>
              </a:rPr>
              <a:t/>
            </a:r>
            <a:br>
              <a:rPr lang="en-US" sz="5400" b="1" i="1" dirty="0" smtClean="0">
                <a:solidFill>
                  <a:srgbClr val="800000"/>
                </a:solidFill>
              </a:rPr>
            </a:br>
            <a:r>
              <a:rPr lang="en-US" sz="8889" b="1" dirty="0" smtClean="0"/>
              <a:t>Collectivity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Properties at Freeze-out</a:t>
            </a:r>
            <a:endParaRPr lang="en-US" dirty="0"/>
          </a:p>
        </p:txBody>
      </p:sp>
      <p:pic>
        <p:nvPicPr>
          <p:cNvPr id="4" name="Content Placeholder 3" descr="plot2_ck_fo_oct2015.eps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t="9929" b="696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9929" b="6966"/>
              <a:stretch>
                <a:fillRect/>
              </a:stretch>
            </p:blipFill>
          </mc:Fallback>
        </mc:AlternateContent>
        <p:spPr>
          <a:xfrm>
            <a:off x="207779" y="838200"/>
            <a:ext cx="8783821" cy="3429000"/>
          </a:xfrm>
        </p:spPr>
      </p:pic>
      <p:sp>
        <p:nvSpPr>
          <p:cNvPr id="5" name="TextBox 4"/>
          <p:cNvSpPr txBox="1"/>
          <p:nvPr/>
        </p:nvSpPr>
        <p:spPr>
          <a:xfrm>
            <a:off x="4642947" y="4281607"/>
            <a:ext cx="4120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Kinetic Freeze-out: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Central collisions =&gt; lower value of</a:t>
            </a:r>
          </a:p>
          <a:p>
            <a:r>
              <a:rPr lang="en-US" b="1" i="1" dirty="0" smtClean="0">
                <a:solidFill>
                  <a:srgbClr val="800000"/>
                </a:solidFill>
              </a:rPr>
              <a:t>   T</a:t>
            </a:r>
            <a:r>
              <a:rPr lang="en-US" b="1" i="1" baseline="-25000" dirty="0" smtClean="0">
                <a:solidFill>
                  <a:srgbClr val="800000"/>
                </a:solidFill>
              </a:rPr>
              <a:t>fo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and larger collectivity </a:t>
            </a:r>
            <a:r>
              <a:rPr lang="en-US" b="1" i="1" dirty="0" smtClean="0">
                <a:solidFill>
                  <a:srgbClr val="800000"/>
                </a:solidFill>
              </a:rPr>
              <a:t>β</a:t>
            </a:r>
            <a:r>
              <a:rPr lang="en-US" b="1" i="1" baseline="-25000" dirty="0" smtClean="0">
                <a:solidFill>
                  <a:srgbClr val="800000"/>
                </a:solidFill>
              </a:rPr>
              <a:t>T</a:t>
            </a:r>
            <a:r>
              <a:rPr lang="en-US" dirty="0" smtClean="0"/>
              <a:t> </a:t>
            </a:r>
          </a:p>
          <a:p>
            <a:endParaRPr lang="en-US" sz="800" dirty="0" smtClean="0"/>
          </a:p>
          <a:p>
            <a:pPr>
              <a:buFontTx/>
              <a:buChar char="-"/>
            </a:pPr>
            <a:r>
              <a:rPr lang="en-US" dirty="0" smtClean="0"/>
              <a:t> Stronger collectivity at higher energy,</a:t>
            </a:r>
          </a:p>
          <a:p>
            <a:r>
              <a:rPr lang="en-US" dirty="0" smtClean="0"/>
              <a:t>   even for peripheral collisions</a:t>
            </a:r>
          </a:p>
          <a:p>
            <a:endParaRPr lang="en-US" sz="8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18373" y="4343400"/>
            <a:ext cx="3748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Chemical Freeze-out: (GCE)</a:t>
            </a:r>
          </a:p>
          <a:p>
            <a:r>
              <a:rPr lang="en-US" dirty="0" smtClean="0"/>
              <a:t> - Weak temperature dependence </a:t>
            </a:r>
            <a:endParaRPr lang="en-US" sz="800" dirty="0" smtClean="0"/>
          </a:p>
          <a:p>
            <a:r>
              <a:rPr lang="en-US" dirty="0" smtClean="0"/>
              <a:t> - Centrality dependence </a:t>
            </a:r>
            <a:r>
              <a:rPr lang="en-US" b="1" i="1" dirty="0" smtClean="0">
                <a:solidFill>
                  <a:srgbClr val="800000"/>
                </a:solidFill>
              </a:rPr>
              <a:t>μ</a:t>
            </a:r>
            <a:r>
              <a:rPr lang="en-US" b="1" i="1" baseline="-25000" dirty="0" smtClean="0">
                <a:solidFill>
                  <a:srgbClr val="800000"/>
                </a:solidFill>
              </a:rPr>
              <a:t>B</a:t>
            </a:r>
            <a:r>
              <a:rPr lang="en-US" dirty="0" smtClean="0"/>
              <a:t>!</a:t>
            </a:r>
          </a:p>
          <a:p>
            <a:r>
              <a:rPr lang="en-US" dirty="0" smtClean="0"/>
              <a:t> - </a:t>
            </a:r>
            <a:r>
              <a:rPr lang="en-US" b="1" dirty="0" smtClean="0"/>
              <a:t>CP about </a:t>
            </a:r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~ 300</a:t>
            </a:r>
            <a:r>
              <a:rPr lang="en-US" b="1" dirty="0" smtClean="0"/>
              <a:t> – 400 MeV? 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93800" y="59436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ALICE: </a:t>
            </a:r>
            <a:r>
              <a:rPr lang="en-US" sz="1200" dirty="0" err="1" smtClean="0"/>
              <a:t>B.Abelev</a:t>
            </a:r>
            <a:r>
              <a:rPr lang="en-US" sz="1200" dirty="0" smtClean="0"/>
              <a:t> et al., PRL109, 252301(12); PRC88, 044910(2013).</a:t>
            </a:r>
          </a:p>
          <a:p>
            <a:r>
              <a:rPr lang="en-US" sz="1200" dirty="0" smtClean="0"/>
              <a:t>STAR:  J. Adams, et al., NPA757, 102(05); X.L. Zhu, NPA931, c1098(14); L. Kumar, NPA931, c1114(14) 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 rot="2422406">
            <a:off x="3008832" y="1357494"/>
            <a:ext cx="914400" cy="685800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K/π Ratios and Baryon Density</a:t>
            </a:r>
            <a:endParaRPr lang="en-US" dirty="0"/>
          </a:p>
        </p:txBody>
      </p:sp>
      <p:pic>
        <p:nvPicPr>
          <p:cNvPr id="4" name="Picture 3" descr="rho-T.jpg"/>
          <p:cNvPicPr>
            <a:picLocks noChangeAspect="1"/>
          </p:cNvPicPr>
          <p:nvPr/>
        </p:nvPicPr>
        <p:blipFill>
          <a:blip r:embed="rId2"/>
          <a:srcRect t="11774" r="7961"/>
          <a:stretch>
            <a:fillRect/>
          </a:stretch>
        </p:blipFill>
        <p:spPr bwMode="auto">
          <a:xfrm>
            <a:off x="4267201" y="990599"/>
            <a:ext cx="4114799" cy="310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2pi_vs_en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3175" t="6024" r="901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3175" t="6024" r="9019"/>
              <a:stretch>
                <a:fillRect/>
              </a:stretch>
            </p:blipFill>
          </mc:Fallback>
        </mc:AlternateContent>
        <p:spPr>
          <a:xfrm>
            <a:off x="181679" y="990601"/>
            <a:ext cx="4085522" cy="3200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324052"/>
            <a:ext cx="8534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In heavy ion collisions </a:t>
            </a:r>
            <a:r>
              <a:rPr lang="en-US" sz="2400" b="1" dirty="0" smtClean="0"/>
              <a:t>K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/π</a:t>
            </a:r>
            <a:r>
              <a:rPr lang="en-US" sz="2400" dirty="0" smtClean="0"/>
              <a:t> ratio peaks at </a:t>
            </a:r>
            <a:r>
              <a:rPr lang="en-US" sz="2400" b="1" i="1" dirty="0" smtClean="0"/>
              <a:t>√</a:t>
            </a:r>
            <a:r>
              <a:rPr lang="en-US" sz="2400" b="1" i="1" dirty="0" err="1" smtClean="0"/>
              <a:t>s</a:t>
            </a:r>
            <a:r>
              <a:rPr lang="en-US" sz="2400" b="1" i="1" baseline="-25000" dirty="0" err="1" smtClean="0"/>
              <a:t>NN</a:t>
            </a:r>
            <a:r>
              <a:rPr lang="en-US" sz="2400" b="1" i="1" dirty="0" smtClean="0"/>
              <a:t> ~ </a:t>
            </a:r>
            <a:r>
              <a:rPr lang="en-US" sz="2400" dirty="0" smtClean="0"/>
              <a:t>8 GeV, </a:t>
            </a:r>
          </a:p>
          <a:p>
            <a:pPr marL="457200" indent="-457200"/>
            <a:r>
              <a:rPr lang="en-US" sz="2400" b="1" dirty="0" smtClean="0"/>
              <a:t>	K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/π</a:t>
            </a:r>
            <a:r>
              <a:rPr lang="en-US" sz="2400" dirty="0" smtClean="0"/>
              <a:t> ratio merges with </a:t>
            </a:r>
            <a:r>
              <a:rPr lang="en-US" sz="2400" b="1" dirty="0" smtClean="0"/>
              <a:t>K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/π</a:t>
            </a:r>
            <a:r>
              <a:rPr lang="en-US" sz="2400" dirty="0" smtClean="0"/>
              <a:t> at higher collision energy</a:t>
            </a:r>
          </a:p>
          <a:p>
            <a:pPr marL="457200" indent="-457200"/>
            <a:r>
              <a:rPr lang="en-US" sz="2400" dirty="0" smtClean="0"/>
              <a:t>2) 	Model: Baryon density peaks at </a:t>
            </a:r>
            <a:r>
              <a:rPr lang="en-US" sz="2400" b="1" i="1" dirty="0" smtClean="0"/>
              <a:t>√</a:t>
            </a:r>
            <a:r>
              <a:rPr lang="en-US" sz="2400" b="1" i="1" dirty="0" err="1" smtClean="0"/>
              <a:t>s</a:t>
            </a:r>
            <a:r>
              <a:rPr lang="en-US" sz="2400" b="1" i="1" baseline="-25000" dirty="0" err="1" smtClean="0"/>
              <a:t>NN</a:t>
            </a:r>
            <a:r>
              <a:rPr lang="en-US" sz="2400" b="1" i="1" dirty="0" smtClean="0"/>
              <a:t> ~ </a:t>
            </a:r>
            <a:r>
              <a:rPr lang="en-US" sz="2400" dirty="0" smtClean="0"/>
              <a:t>8 GeV  </a:t>
            </a:r>
          </a:p>
          <a:p>
            <a:pPr marL="457200" indent="-457200">
              <a:buAutoNum type="arabicParenR" startAt="3"/>
            </a:pPr>
            <a:r>
              <a:rPr lang="en-US" sz="2400" b="1" dirty="0" smtClean="0">
                <a:solidFill>
                  <a:srgbClr val="800000"/>
                </a:solidFill>
              </a:rPr>
              <a:t>At </a:t>
            </a:r>
            <a:r>
              <a:rPr lang="en-US" sz="2400" b="1" i="1" dirty="0" smtClean="0">
                <a:solidFill>
                  <a:srgbClr val="800000"/>
                </a:solidFill>
              </a:rPr>
              <a:t>√</a:t>
            </a:r>
            <a:r>
              <a:rPr lang="en-US" sz="2400" b="1" i="1" dirty="0" err="1" smtClean="0">
                <a:solidFill>
                  <a:srgbClr val="800000"/>
                </a:solidFill>
              </a:rPr>
              <a:t>s</a:t>
            </a:r>
            <a:r>
              <a:rPr lang="en-US" sz="2400" b="1" i="1" baseline="-25000" dirty="0" err="1" smtClean="0">
                <a:solidFill>
                  <a:srgbClr val="800000"/>
                </a:solidFill>
              </a:rPr>
              <a:t>NN</a:t>
            </a:r>
            <a:r>
              <a:rPr lang="en-US" sz="2400" b="1" i="1" dirty="0" smtClean="0">
                <a:solidFill>
                  <a:srgbClr val="800000"/>
                </a:solidFill>
              </a:rPr>
              <a:t> &gt; </a:t>
            </a:r>
            <a:r>
              <a:rPr lang="en-US" sz="2400" b="1" dirty="0" smtClean="0">
                <a:solidFill>
                  <a:srgbClr val="800000"/>
                </a:solidFill>
              </a:rPr>
              <a:t>8 GeV, pair production becomes important </a:t>
            </a:r>
            <a:r>
              <a:rPr lang="en-US" sz="2400" dirty="0" smtClean="0"/>
              <a:t>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                                                                                  L. Kumar, </a:t>
            </a:r>
            <a:r>
              <a:rPr lang="en-US" sz="1400" i="1" dirty="0" smtClean="0"/>
              <a:t>et al.</a:t>
            </a:r>
            <a:r>
              <a:rPr lang="en-US" sz="1400" dirty="0" smtClean="0"/>
              <a:t>1304.2969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7505700" cy="48895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r>
              <a:rPr lang="en-US" dirty="0" smtClean="0"/>
              <a:t> vs. Energy: Softest Point?</a:t>
            </a:r>
            <a:endParaRPr lang="en-US" dirty="0"/>
          </a:p>
        </p:txBody>
      </p:sp>
      <p:pic>
        <p:nvPicPr>
          <p:cNvPr id="4" name="Picture 3" descr="fig5_netpkv1_oct201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8200" r="3077" b="4328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8200" r="3077" b="4328"/>
              <a:stretch>
                <a:fillRect/>
              </a:stretch>
            </p:blipFill>
          </mc:Fallback>
        </mc:AlternateContent>
        <p:spPr>
          <a:xfrm>
            <a:off x="304800" y="849136"/>
            <a:ext cx="4800600" cy="4332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551" y="5678269"/>
            <a:ext cx="3298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STAR: </a:t>
            </a:r>
            <a:r>
              <a:rPr lang="en-US" dirty="0" smtClean="0">
                <a:solidFill>
                  <a:srgbClr val="000000"/>
                </a:solidFill>
              </a:rPr>
              <a:t>PRL</a:t>
            </a:r>
            <a:r>
              <a:rPr lang="en-US" b="1" dirty="0" smtClean="0">
                <a:solidFill>
                  <a:srgbClr val="000000"/>
                </a:solidFill>
              </a:rPr>
              <a:t>112</a:t>
            </a:r>
            <a:r>
              <a:rPr lang="en-US" dirty="0" smtClean="0">
                <a:solidFill>
                  <a:srgbClr val="000000"/>
                </a:solidFill>
              </a:rPr>
              <a:t>, 162301(2014)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STAR: QM2015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500" y="762000"/>
            <a:ext cx="3886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Mid-rapidity net-proton dv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/dy published in 2014 by STAR, except the point at 14.5 GeV</a:t>
            </a:r>
          </a:p>
          <a:p>
            <a:pPr marL="342900" indent="-342900">
              <a:buAutoNum type="arabicParenR"/>
            </a:pPr>
            <a:endParaRPr lang="en-US" sz="1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Minimum at </a:t>
            </a:r>
            <a:r>
              <a:rPr lang="en-US" sz="2000" b="1" i="1" dirty="0" smtClean="0"/>
              <a:t>√</a:t>
            </a:r>
            <a:r>
              <a:rPr lang="en-US" sz="2000" b="1" i="1" dirty="0" err="1" smtClean="0"/>
              <a:t>s</a:t>
            </a:r>
            <a:r>
              <a:rPr lang="en-US" sz="2000" b="1" i="1" baseline="-25000" dirty="0" err="1" smtClean="0"/>
              <a:t>NN</a:t>
            </a:r>
            <a:r>
              <a:rPr lang="en-US" sz="2000" b="1" i="1" dirty="0" smtClean="0"/>
              <a:t> =</a:t>
            </a:r>
            <a:r>
              <a:rPr lang="en-US" sz="2000" dirty="0" smtClean="0"/>
              <a:t> 14.5 GeV for net-proton, but net-Kaon data continue decreasing as energy decreases</a:t>
            </a:r>
          </a:p>
          <a:p>
            <a:pPr marL="342900" indent="-342900">
              <a:buAutoNum type="arabicParenR"/>
            </a:pPr>
            <a:endParaRPr lang="en-US" sz="1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At low energy, or in the region where the net-baryon density is large, repulsive force is expected, v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slope is large and positive! </a:t>
            </a:r>
          </a:p>
          <a:p>
            <a:pPr marL="342900" indent="-342900">
              <a:buAutoNum type="arabicParenR"/>
            </a:pPr>
            <a:endParaRPr lang="en-US" sz="1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Softest point for baryons?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1200" dirty="0" smtClean="0"/>
              <a:t> - M. </a:t>
            </a:r>
            <a:r>
              <a:rPr lang="en-US" sz="1200" dirty="0" err="1" smtClean="0"/>
              <a:t>Isse</a:t>
            </a:r>
            <a:r>
              <a:rPr lang="en-US" sz="1200" dirty="0" smtClean="0"/>
              <a:t>, A. Ohnishi et al, PR </a:t>
            </a:r>
            <a:r>
              <a:rPr lang="en-US" sz="1200" b="1" u="sng" dirty="0" smtClean="0"/>
              <a:t>C72</a:t>
            </a:r>
            <a:r>
              <a:rPr lang="en-US" sz="1200" dirty="0" smtClean="0"/>
              <a:t>, 064908(05)</a:t>
            </a:r>
          </a:p>
          <a:p>
            <a:pPr marL="342900" indent="-342900"/>
            <a:r>
              <a:rPr lang="en-US" sz="1200" dirty="0" smtClean="0"/>
              <a:t> - Y. Nara, A. Ohnishi, H. </a:t>
            </a:r>
            <a:r>
              <a:rPr lang="en-US" sz="1200" dirty="0" err="1" smtClean="0"/>
              <a:t>Stoecker</a:t>
            </a:r>
            <a:r>
              <a:rPr lang="en-US" sz="1200" dirty="0" smtClean="0"/>
              <a:t>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</a:t>
            </a:r>
            <a:r>
              <a:rPr lang="en-US" sz="1200" b="1" dirty="0" smtClean="0"/>
              <a:t>1601.07692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762000" y="5791200"/>
            <a:ext cx="133350" cy="125631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700" y="6070600"/>
            <a:ext cx="127000" cy="114300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251873</TotalTime>
  <Words>2298</Words>
  <Application>Microsoft Macintosh PowerPoint</Application>
  <PresentationFormat>On-screen Show (4:3)</PresentationFormat>
  <Paragraphs>325</Paragraphs>
  <Slides>27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    The emergent properties of QCD matter   Exploring the QCD Phase Structure  in High-Energy Nuclear Collisions       Nu Xu(1,2)                                             (1) College of Physical Science &amp; Technology, Central China Normal University, China                               (2) Nuclear Science Division, Lawrence Berkeley National Laboratory, USA    </vt:lpstr>
      <vt:lpstr>Outline</vt:lpstr>
      <vt:lpstr>Beam Energy Scan</vt:lpstr>
      <vt:lpstr>Slide 4</vt:lpstr>
      <vt:lpstr>Data Sets for BES-I Program</vt:lpstr>
      <vt:lpstr>The emergent properties of QCD matter    Collectivity   </vt:lpstr>
      <vt:lpstr>Bulk Properties at Freeze-out</vt:lpstr>
      <vt:lpstr>K/π Ratios and Baryon Density</vt:lpstr>
      <vt:lpstr>v1 vs. Energy: Softest Point?</vt:lpstr>
      <vt:lpstr>v1 vs. Energy: Softest Point?</vt:lpstr>
      <vt:lpstr> v2 and Model Comparison</vt:lpstr>
      <vt:lpstr>Energy Dependence of v3</vt:lpstr>
      <vt:lpstr>Summary: Collectivity</vt:lpstr>
      <vt:lpstr>The emergent properties of QCD matter    Criticality   </vt:lpstr>
      <vt:lpstr>Slide 15</vt:lpstr>
      <vt:lpstr>Higher Moments and Criticality</vt:lpstr>
      <vt:lpstr>Slide 17</vt:lpstr>
      <vt:lpstr>Higher Moments of Net-Q, -K, -p</vt:lpstr>
      <vt:lpstr>Net-proton Higher Moment</vt:lpstr>
      <vt:lpstr>Expectation from Model Calculations</vt:lpstr>
      <vt:lpstr>Model Simulation Results</vt:lpstr>
      <vt:lpstr>Acceptance Matters </vt:lpstr>
      <vt:lpstr>Power-law Behavior vs. Rapidity</vt:lpstr>
      <vt:lpstr>Search for the QCD Critical Point</vt:lpstr>
      <vt:lpstr>Slide 25</vt:lpstr>
      <vt:lpstr>Summary and Outlook</vt:lpstr>
      <vt:lpstr>Thank You!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2244</cp:revision>
  <cp:lastPrinted>2016-09-17T07:41:19Z</cp:lastPrinted>
  <dcterms:created xsi:type="dcterms:W3CDTF">2016-09-17T14:02:48Z</dcterms:created>
  <dcterms:modified xsi:type="dcterms:W3CDTF">2016-09-17T14:03:02Z</dcterms:modified>
</cp:coreProperties>
</file>