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43"/>
  </p:notesMasterIdLst>
  <p:handoutMasterIdLst>
    <p:handoutMasterId r:id="rId44"/>
  </p:handoutMasterIdLst>
  <p:sldIdLst>
    <p:sldId id="293" r:id="rId2"/>
    <p:sldId id="591" r:id="rId3"/>
    <p:sldId id="746" r:id="rId4"/>
    <p:sldId id="693" r:id="rId5"/>
    <p:sldId id="759" r:id="rId6"/>
    <p:sldId id="753" r:id="rId7"/>
    <p:sldId id="754" r:id="rId8"/>
    <p:sldId id="760" r:id="rId9"/>
    <p:sldId id="752" r:id="rId10"/>
    <p:sldId id="755" r:id="rId11"/>
    <p:sldId id="756" r:id="rId12"/>
    <p:sldId id="761" r:id="rId13"/>
    <p:sldId id="699" r:id="rId14"/>
    <p:sldId id="758" r:id="rId15"/>
    <p:sldId id="675" r:id="rId16"/>
    <p:sldId id="679" r:id="rId17"/>
    <p:sldId id="709" r:id="rId18"/>
    <p:sldId id="656" r:id="rId19"/>
    <p:sldId id="743" r:id="rId20"/>
    <p:sldId id="757" r:id="rId21"/>
    <p:sldId id="685" r:id="rId22"/>
    <p:sldId id="738" r:id="rId23"/>
    <p:sldId id="694" r:id="rId24"/>
    <p:sldId id="691" r:id="rId25"/>
    <p:sldId id="692" r:id="rId26"/>
    <p:sldId id="739" r:id="rId27"/>
    <p:sldId id="764" r:id="rId28"/>
    <p:sldId id="721" r:id="rId29"/>
    <p:sldId id="722" r:id="rId30"/>
    <p:sldId id="723" r:id="rId31"/>
    <p:sldId id="762" r:id="rId32"/>
    <p:sldId id="719" r:id="rId33"/>
    <p:sldId id="763" r:id="rId34"/>
    <p:sldId id="688" r:id="rId35"/>
    <p:sldId id="711" r:id="rId36"/>
    <p:sldId id="742" r:id="rId37"/>
    <p:sldId id="725" r:id="rId38"/>
    <p:sldId id="766" r:id="rId39"/>
    <p:sldId id="727" r:id="rId40"/>
    <p:sldId id="749" r:id="rId41"/>
    <p:sldId id="765" r:id="rId42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CC"/>
    <a:srgbClr val="FF33CC"/>
    <a:srgbClr val="C5ECED"/>
    <a:srgbClr val="2B9592"/>
    <a:srgbClr val="FF00FF"/>
    <a:srgbClr val="9933FF"/>
    <a:srgbClr val="0099FF"/>
    <a:srgbClr val="FF00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50075" autoAdjust="0"/>
  </p:normalViewPr>
  <p:slideViewPr>
    <p:cSldViewPr>
      <p:cViewPr>
        <p:scale>
          <a:sx n="100" d="100"/>
          <a:sy n="100" d="100"/>
        </p:scale>
        <p:origin x="206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12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written here but you need to say verbally</a:t>
            </a:r>
            <a:r>
              <a:rPr lang="en-US" baseline="0" dirty="0" smtClean="0"/>
              <a:t> that one of the more interesting and important tests for these relations between single transverse spin in </a:t>
            </a:r>
            <a:r>
              <a:rPr lang="en-US" baseline="0" dirty="0" err="1" smtClean="0"/>
              <a:t>pp</a:t>
            </a:r>
            <a:r>
              <a:rPr lang="en-US" baseline="0" dirty="0" smtClean="0"/>
              <a:t> and SIDIS is sign of the </a:t>
            </a:r>
            <a:r>
              <a:rPr lang="en-US" baseline="0" dirty="0" err="1" smtClean="0"/>
              <a:t>Sivers</a:t>
            </a:r>
            <a:r>
              <a:rPr lang="en-US" baseline="0" dirty="0" smtClean="0"/>
              <a:t> function and we have access to that in A_N of W, gamma and 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7BD6-BD7F-0942-A7DA-3AD6206EE9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0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43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59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3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1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4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4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24" tIns="49511" rIns="99024" bIns="49511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882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8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676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548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8327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246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717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5AA4-B258-467C-A26C-B628A88D41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9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hyperlink" Target="http://arxiv.org/abs/0712.332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science.energy.gov/~/media/np/nsac/pdf/docs/perfmeasevalfinal.pdf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tiff"/><Relationship Id="rId15" Type="http://schemas.openxmlformats.org/officeDocument/2006/relationships/image" Target="../media/image15.png"/><Relationship Id="rId16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png"/><Relationship Id="rId9" Type="http://schemas.openxmlformats.org/officeDocument/2006/relationships/image" Target="../media/image9.jpeg"/><Relationship Id="rId10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3923928" y="1268760"/>
            <a:ext cx="5328592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Zhangbu Xu</a:t>
            </a:r>
            <a:br>
              <a:rPr lang="en-US" altLang="zh-CN" sz="2400" dirty="0" smtClean="0"/>
            </a:br>
            <a:r>
              <a:rPr lang="en-US" altLang="zh-CN" sz="2400" dirty="0" smtClean="0"/>
              <a:t>(Brookhaven National Lab) 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en-US" altLang="zh-CN" sz="2800" baseline="30000" dirty="0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539551" y="980728"/>
            <a:ext cx="7893050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SC Logo Clear Space Horizon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588224" y="6021288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rupal.star.bnl.gov/STAR/files/userfiles/10/image/Miscellaneous/logos/STAR-logo-trans.gif"/>
          <p:cNvPicPr>
            <a:picLocks noChangeAspect="1" noChangeArrowheads="1"/>
          </p:cNvPicPr>
          <p:nvPr/>
        </p:nvPicPr>
        <p:blipFill>
          <a:blip r:embed="rId4" cstate="print"/>
          <a:srcRect r="19444"/>
          <a:stretch>
            <a:fillRect/>
          </a:stretch>
        </p:blipFill>
        <p:spPr bwMode="auto">
          <a:xfrm>
            <a:off x="0" y="228600"/>
            <a:ext cx="1447799" cy="60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431603" y="2900274"/>
            <a:ext cx="6991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000" dirty="0" smtClean="0"/>
              <a:t>Introductions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Recent Highlights and Performance </a:t>
            </a:r>
            <a:r>
              <a:rPr lang="en-US" sz="2000" dirty="0"/>
              <a:t>with </a:t>
            </a:r>
            <a:r>
              <a:rPr lang="en-US" sz="2000" dirty="0" smtClean="0"/>
              <a:t>Run15-16 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Programs in next 2 years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BES II Program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Detector Upgrades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Longer Term and Summary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63697" y="271790"/>
            <a:ext cx="682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STAR Highlights and Future Plans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2532" y="6267260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FF"/>
                </a:solidFill>
              </a:rPr>
              <a:t>38</a:t>
            </a:r>
            <a:r>
              <a:rPr lang="en-US" b="1" baseline="30000" dirty="0" smtClean="0">
                <a:solidFill>
                  <a:srgbClr val="6600FF"/>
                </a:solidFill>
              </a:rPr>
              <a:t>th</a:t>
            </a:r>
            <a:r>
              <a:rPr lang="en-US" b="1" dirty="0" smtClean="0">
                <a:solidFill>
                  <a:srgbClr val="6600FF"/>
                </a:solidFill>
              </a:rPr>
              <a:t> </a:t>
            </a:r>
            <a:r>
              <a:rPr lang="en-US" b="1" dirty="0" err="1" smtClean="0">
                <a:solidFill>
                  <a:srgbClr val="6600FF"/>
                </a:solidFill>
              </a:rPr>
              <a:t>Erice</a:t>
            </a:r>
            <a:r>
              <a:rPr lang="en-US" b="1" dirty="0" smtClean="0">
                <a:solidFill>
                  <a:srgbClr val="6600FF"/>
                </a:solidFill>
              </a:rPr>
              <a:t> School of Nuclear Physics 2016</a:t>
            </a:r>
            <a:endParaRPr lang="en-US" b="1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Coherent Vector Meson Production at Rest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1124745"/>
            <a:ext cx="7848872" cy="5200600"/>
            <a:chOff x="963878" y="1437143"/>
            <a:chExt cx="7242055" cy="5078313"/>
          </a:xfrm>
        </p:grpSpPr>
        <p:grpSp>
          <p:nvGrpSpPr>
            <p:cNvPr id="7" name="Group 6"/>
            <p:cNvGrpSpPr/>
            <p:nvPr/>
          </p:nvGrpSpPr>
          <p:grpSpPr>
            <a:xfrm>
              <a:off x="1295400" y="1437143"/>
              <a:ext cx="6910533" cy="5078313"/>
              <a:chOff x="2228160" y="1411995"/>
              <a:chExt cx="6910533" cy="507831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228160" y="2755377"/>
                <a:ext cx="3233451" cy="2114550"/>
              </a:xfrm>
              <a:prstGeom prst="rect">
                <a:avLst/>
              </a:prstGeom>
              <a:pattFill prst="sm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2" descr="https://drupal.star.bnl.gov/STAR/files/starpublications/107/fig1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1411995"/>
                <a:ext cx="5715000" cy="4457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714999" y="1411995"/>
                <a:ext cx="3423694" cy="50783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Vector meson is created </a:t>
                </a:r>
                <a:br>
                  <a:rPr lang="en-US" dirty="0" smtClean="0"/>
                </a:br>
                <a:r>
                  <a:rPr lang="en-US" dirty="0" smtClean="0"/>
                  <a:t>by virtual photon interaction </a:t>
                </a:r>
                <a:br>
                  <a:rPr lang="en-US" dirty="0" smtClean="0"/>
                </a:br>
                <a:r>
                  <a:rPr lang="en-US" dirty="0" smtClean="0"/>
                  <a:t>with </a:t>
                </a:r>
                <a:r>
                  <a:rPr lang="en-US" dirty="0" err="1" smtClean="0"/>
                  <a:t>Pomeron</a:t>
                </a:r>
                <a:r>
                  <a:rPr lang="en-US" dirty="0" smtClean="0"/>
                  <a:t> (Vector dominant)</a:t>
                </a:r>
              </a:p>
              <a:p>
                <a:r>
                  <a:rPr lang="en-US" dirty="0" smtClean="0"/>
                  <a:t>STAR paper on UPC: </a:t>
                </a:r>
              </a:p>
              <a:p>
                <a:r>
                  <a:rPr lang="en-US" dirty="0" smtClean="0">
                    <a:hlinkClick r:id="rId3"/>
                  </a:rPr>
                  <a:t>http://arxiv.org/abs/0712.3320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Vector meson produced at low </a:t>
                </a:r>
                <a:r>
                  <a:rPr lang="en-US" dirty="0" err="1" smtClean="0"/>
                  <a:t>pt</a:t>
                </a:r>
                <a:r>
                  <a:rPr lang="en-US" dirty="0" smtClean="0"/>
                  <a:t>, </a:t>
                </a:r>
                <a:br>
                  <a:rPr lang="en-US" dirty="0" smtClean="0"/>
                </a:br>
                <a:r>
                  <a:rPr lang="en-US" dirty="0" smtClean="0"/>
                  <a:t>~150MeV/c</a:t>
                </a:r>
              </a:p>
              <a:p>
                <a:endParaRPr lang="en-US" dirty="0"/>
              </a:p>
              <a:p>
                <a:r>
                  <a:rPr lang="en-US" dirty="0" smtClean="0"/>
                  <a:t>For peripheral collisions, </a:t>
                </a:r>
                <a:br>
                  <a:rPr lang="en-US" dirty="0" smtClean="0"/>
                </a:br>
                <a:r>
                  <a:rPr lang="en-US" dirty="0" smtClean="0"/>
                  <a:t>the produced rho sits inside  </a:t>
                </a:r>
                <a:br>
                  <a:rPr lang="en-US" dirty="0" smtClean="0"/>
                </a:br>
                <a:r>
                  <a:rPr lang="en-US" dirty="0" smtClean="0"/>
                  <a:t>a QGP. Does it know that </a:t>
                </a:r>
                <a:br>
                  <a:rPr lang="en-US" dirty="0" smtClean="0"/>
                </a:br>
                <a:r>
                  <a:rPr lang="en-US" dirty="0" smtClean="0"/>
                  <a:t>the vacuum is excited before </a:t>
                </a:r>
                <a:br>
                  <a:rPr lang="en-US" dirty="0" smtClean="0"/>
                </a:br>
                <a:r>
                  <a:rPr lang="en-US" dirty="0" smtClean="0"/>
                  <a:t>it decays to </a:t>
                </a:r>
                <a:r>
                  <a:rPr lang="en-US" dirty="0" err="1" smtClean="0"/>
                  <a:t>e+e</a:t>
                </a:r>
                <a:r>
                  <a:rPr lang="en-US" dirty="0" smtClean="0"/>
                  <a:t>-? </a:t>
                </a:r>
              </a:p>
              <a:p>
                <a:r>
                  <a:rPr lang="en-US" dirty="0" smtClean="0"/>
                  <a:t>This provides a direct probe </a:t>
                </a:r>
                <a:br>
                  <a:rPr lang="en-US" dirty="0" smtClean="0"/>
                </a:br>
                <a:r>
                  <a:rPr lang="en-US" dirty="0" smtClean="0"/>
                  <a:t>of excited vacuum structure.</a:t>
                </a:r>
              </a:p>
              <a:p>
                <a:endParaRPr lang="en-US" dirty="0"/>
              </a:p>
              <a:p>
                <a:r>
                  <a:rPr lang="en-US" dirty="0" smtClean="0"/>
                  <a:t>The answer is in the data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733800" y="4114800"/>
                <a:ext cx="762000" cy="457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3733800" y="4114800"/>
                <a:ext cx="762000" cy="1524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565272" y="4114800"/>
                <a:ext cx="3770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+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-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286000" y="2971800"/>
                <a:ext cx="60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QGP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62637" y="2101334"/>
                <a:ext cx="1980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Spectator nucleons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28092" y="5073000"/>
                <a:ext cx="1980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Spectator nucleons</a:t>
                </a:r>
                <a:endParaRPr lang="en-US" dirty="0"/>
              </a:p>
            </p:txBody>
          </p:sp>
        </p:grpSp>
        <p:sp>
          <p:nvSpPr>
            <p:cNvPr id="8" name="Left Arrow 7"/>
            <p:cNvSpPr/>
            <p:nvPr/>
          </p:nvSpPr>
          <p:spPr>
            <a:xfrm>
              <a:off x="963878" y="2289313"/>
              <a:ext cx="978408" cy="242316"/>
            </a:xfrm>
            <a:prstGeom prst="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 Arrow 8"/>
            <p:cNvSpPr/>
            <p:nvPr/>
          </p:nvSpPr>
          <p:spPr>
            <a:xfrm rot="10800000">
              <a:off x="979485" y="5084881"/>
              <a:ext cx="978408" cy="242316"/>
            </a:xfrm>
            <a:prstGeom prst="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14633" y="37066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34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Coherent J/Psi Production at rest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875" y="1008910"/>
            <a:ext cx="4279577" cy="306816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36777" y="1103040"/>
            <a:ext cx="3920023" cy="281384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5141848" y="3938588"/>
            <a:ext cx="3051303" cy="2187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875" y="4098776"/>
            <a:ext cx="49574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Suppression at high </a:t>
            </a:r>
            <a:r>
              <a:rPr lang="en-US" dirty="0" err="1" smtClean="0"/>
              <a:t>pT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Huge enhancement at low </a:t>
            </a:r>
            <a:r>
              <a:rPr lang="en-US" dirty="0" err="1" smtClean="0"/>
              <a:t>pT</a:t>
            </a:r>
            <a:r>
              <a:rPr lang="en-US" dirty="0" smtClean="0"/>
              <a:t> (x40)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T slope consistent with coherent interaction </a:t>
            </a:r>
            <a:br>
              <a:rPr lang="en-US" dirty="0" smtClean="0"/>
            </a:br>
            <a:r>
              <a:rPr lang="en-US" dirty="0" smtClean="0"/>
              <a:t>and interference (photon-</a:t>
            </a:r>
            <a:r>
              <a:rPr lang="en-US" dirty="0" err="1" smtClean="0"/>
              <a:t>Pomeron</a:t>
            </a:r>
            <a:r>
              <a:rPr lang="en-US" dirty="0" smtClean="0"/>
              <a:t>)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Absolute yields seems to be </a:t>
            </a:r>
            <a:br>
              <a:rPr lang="en-US" dirty="0" smtClean="0"/>
            </a:br>
            <a:r>
              <a:rPr lang="en-US" dirty="0" smtClean="0"/>
              <a:t>independent of centrality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dirty="0" smtClean="0"/>
              <a:t>How about sow-mass </a:t>
            </a:r>
            <a:r>
              <a:rPr lang="en-US" dirty="0" err="1" smtClean="0"/>
              <a:t>dileptons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/>
              <a:t>Stay tune for QM2017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6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Longitudial</a:t>
            </a:r>
            <a:r>
              <a:rPr lang="en-US" sz="4000" b="1" dirty="0" smtClean="0">
                <a:solidFill>
                  <a:srgbClr val="FF0000"/>
                </a:solidFill>
              </a:rPr>
              <a:t> and multiple harmonic correlations (3+1D hydrodynamics)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2849"/>
            <a:ext cx="7998547" cy="4499183"/>
          </a:xfrm>
        </p:spPr>
      </p:pic>
    </p:spTree>
    <p:extLst>
      <p:ext uri="{BB962C8B-B14F-4D97-AF65-F5344CB8AC3E}">
        <p14:creationId xmlns:p14="http://schemas.microsoft.com/office/powerpoint/2010/main" val="151598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2008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Flows in n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order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rupal.star.bnl.gov/STAR/files/starpublications/243/v3edep_a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0" y="935058"/>
            <a:ext cx="4248472" cy="288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4291" y="1196752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116(2016)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22355" y="573325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STAR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Preliminary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35058"/>
            <a:ext cx="4410293" cy="551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2120" y="2852936"/>
            <a:ext cx="1308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STAR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030" y="4168284"/>
            <a:ext cx="45448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Higher harmonics sensitive to earlier stage</a:t>
            </a:r>
          </a:p>
          <a:p>
            <a:pPr algn="l"/>
            <a:r>
              <a:rPr lang="en-US" dirty="0" smtClean="0"/>
              <a:t>Study BES and small system size: </a:t>
            </a:r>
            <a:br>
              <a:rPr lang="en-US" dirty="0" smtClean="0"/>
            </a:br>
            <a:r>
              <a:rPr lang="en-US" dirty="0" smtClean="0"/>
              <a:t>Turn OFF QGP?</a:t>
            </a:r>
          </a:p>
          <a:p>
            <a:pPr algn="l"/>
            <a:endParaRPr lang="en-US" dirty="0" smtClean="0"/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Multiple-Harmonics sensitive to </a:t>
            </a:r>
            <a:r>
              <a:rPr lang="en-US" b="1" dirty="0" smtClean="0">
                <a:solidFill>
                  <a:srgbClr val="0000CC"/>
                </a:solidFill>
                <a:sym typeface="Symbol"/>
              </a:rPr>
              <a:t></a:t>
            </a:r>
            <a:r>
              <a:rPr lang="en-US" b="1" dirty="0" smtClean="0">
                <a:solidFill>
                  <a:srgbClr val="0000CC"/>
                </a:solidFill>
              </a:rPr>
              <a:t>/s (T)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Models Need </a:t>
            </a:r>
            <a:r>
              <a:rPr lang="en-US" b="1" dirty="0" err="1" smtClean="0">
                <a:solidFill>
                  <a:srgbClr val="0000CC"/>
                </a:solidFill>
              </a:rPr>
              <a:t>longitudial</a:t>
            </a:r>
            <a:r>
              <a:rPr lang="en-US" b="1" dirty="0" smtClean="0">
                <a:solidFill>
                  <a:srgbClr val="0000CC"/>
                </a:solidFill>
              </a:rPr>
              <a:t> dynamics 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(3+1D) to reproduce data  </a:t>
            </a:r>
          </a:p>
        </p:txBody>
      </p:sp>
    </p:spTree>
    <p:extLst>
      <p:ext uri="{BB962C8B-B14F-4D97-AF65-F5344CB8AC3E}">
        <p14:creationId xmlns:p14="http://schemas.microsoft.com/office/powerpoint/2010/main" val="1904561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Timeline of RHIC operation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7075" y="908720"/>
          <a:ext cx="894295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49"/>
                <a:gridCol w="936104"/>
                <a:gridCol w="864096"/>
                <a:gridCol w="936104"/>
                <a:gridCol w="936104"/>
                <a:gridCol w="936104"/>
                <a:gridCol w="936104"/>
                <a:gridCol w="1003390"/>
                <a:gridCol w="208280"/>
                <a:gridCol w="111612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2010-2013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2016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</a:t>
                      </a:r>
                      <a:r>
                        <a:rPr lang="en-US" sz="1600" smtClean="0"/>
                        <a:t>018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2019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2020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2022+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p+A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err="1" smtClean="0"/>
                        <a:t>d+Au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Isobar</a:t>
                      </a:r>
                    </a:p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pp,pA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smtClean="0"/>
                        <a:t>G,</a:t>
                      </a:r>
                    </a:p>
                    <a:p>
                      <a:pPr algn="l"/>
                      <a:r>
                        <a:rPr lang="en-US" sz="1600" dirty="0" smtClean="0"/>
                        <a:t>QGP property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Charm flow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Ref.</a:t>
                      </a:r>
                    </a:p>
                    <a:p>
                      <a:pPr algn="l"/>
                      <a:r>
                        <a:rPr lang="en-US" sz="1600" dirty="0" smtClean="0"/>
                        <a:t>A</a:t>
                      </a:r>
                      <a:r>
                        <a:rPr lang="en-US" sz="1600" baseline="-25000" dirty="0" smtClean="0"/>
                        <a:t>N</a:t>
                      </a:r>
                      <a:endParaRPr lang="en-US" sz="1600" baseline="-250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</a:t>
                      </a:r>
                      <a:r>
                        <a:rPr lang="en-US" sz="1600" baseline="-25000" dirty="0" smtClean="0"/>
                        <a:t>c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l"/>
                      <a:r>
                        <a:rPr lang="el-GR" sz="1600" dirty="0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600" dirty="0" smtClean="0"/>
                        <a:t>Jets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Fc</a:t>
                      </a:r>
                      <a:r>
                        <a:rPr lang="en-US" sz="1600" baseline="0" dirty="0" smtClean="0"/>
                        <a:t> sign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CME,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  <a:sym typeface="Symbol"/>
                        </a:rPr>
                        <a:t></a:t>
                      </a:r>
                      <a:endParaRPr lang="en-US" sz="1600" dirty="0"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Critical Point,</a:t>
                      </a:r>
                    </a:p>
                    <a:p>
                      <a:pPr algn="l"/>
                      <a:r>
                        <a:rPr lang="en-US" sz="1600" dirty="0" smtClean="0"/>
                        <a:t>Phase Transition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Jets, </a:t>
                      </a:r>
                      <a:r>
                        <a:rPr lang="el-GR" sz="1600" dirty="0" smtClean="0">
                          <a:latin typeface="Times New Roman"/>
                          <a:cs typeface="Times New Roman"/>
                        </a:rPr>
                        <a:t>ϒ</a:t>
                      </a:r>
                      <a:endParaRPr lang="en-US" sz="1600" dirty="0" smtClean="0">
                        <a:latin typeface="Times New Roman"/>
                        <a:cs typeface="Times New Roman"/>
                      </a:endParaRPr>
                    </a:p>
                    <a:p>
                      <a:pPr algn="l"/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forwardA</a:t>
                      </a:r>
                      <a:r>
                        <a:rPr lang="en-US" sz="1600" baseline="-25000" dirty="0" err="1" smtClean="0">
                          <a:latin typeface="Times New Roman"/>
                          <a:cs typeface="Times New Roman"/>
                        </a:rPr>
                        <a:t>N</a:t>
                      </a:r>
                      <a:endParaRPr lang="en-US" sz="1600" baseline="-250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200,</a:t>
                      </a:r>
                    </a:p>
                    <a:p>
                      <a:pPr algn="l"/>
                      <a:r>
                        <a:rPr lang="en-US" sz="1600" dirty="0" smtClean="0"/>
                        <a:t>14.5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200-19.6</a:t>
                      </a:r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500,</a:t>
                      </a:r>
                    </a:p>
                    <a:p>
                      <a:pPr algn="l"/>
                      <a:r>
                        <a:rPr lang="en-US" sz="1600" dirty="0" smtClean="0"/>
                        <a:t>62.4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200,</a:t>
                      </a:r>
                    </a:p>
                    <a:p>
                      <a:pPr algn="l"/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BES-II</a:t>
                      </a:r>
                    </a:p>
                    <a:p>
                      <a:pPr algn="l"/>
                      <a:r>
                        <a:rPr lang="en-US" sz="1600" dirty="0" smtClean="0"/>
                        <a:t>11-20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BES-II</a:t>
                      </a:r>
                    </a:p>
                    <a:p>
                      <a:pPr algn="l"/>
                      <a:r>
                        <a:rPr lang="en-US" sz="1600" dirty="0" smtClean="0"/>
                        <a:t>7-11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585181"/>
            <a:ext cx="1530896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BES-I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9782" y="3600150"/>
            <a:ext cx="1845733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7279" y="4509120"/>
            <a:ext cx="6801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Expand to include several programs: </a:t>
            </a:r>
          </a:p>
          <a:p>
            <a:pPr algn="l"/>
            <a:r>
              <a:rPr lang="en-US" dirty="0" err="1" smtClean="0"/>
              <a:t>p+A</a:t>
            </a:r>
            <a:r>
              <a:rPr lang="en-US" dirty="0" smtClean="0"/>
              <a:t> in run 15, </a:t>
            </a:r>
          </a:p>
          <a:p>
            <a:pPr algn="l"/>
            <a:r>
              <a:rPr lang="en-US" dirty="0" smtClean="0"/>
              <a:t>pp500 in run17, </a:t>
            </a:r>
          </a:p>
          <a:p>
            <a:pPr algn="l"/>
            <a:r>
              <a:rPr lang="en-US" dirty="0" smtClean="0"/>
              <a:t>Isobar (</a:t>
            </a:r>
            <a:r>
              <a:rPr lang="en-US" dirty="0" err="1" smtClean="0"/>
              <a:t>Zr</a:t>
            </a:r>
            <a:r>
              <a:rPr lang="en-US" dirty="0" smtClean="0"/>
              <a:t>, Ru-96) in run 18</a:t>
            </a:r>
          </a:p>
          <a:p>
            <a:pPr algn="l"/>
            <a:r>
              <a:rPr lang="en-US" dirty="0" smtClean="0"/>
              <a:t>BES-II more compelling, detector and machine upgrades in 2018</a:t>
            </a:r>
          </a:p>
          <a:p>
            <a:pPr algn="l"/>
            <a:r>
              <a:rPr lang="en-US" dirty="0" smtClean="0"/>
              <a:t>Future high-luminosity jets and Upsilon in 2020+</a:t>
            </a:r>
            <a:br>
              <a:rPr lang="en-US" dirty="0" smtClean="0"/>
            </a:br>
            <a:r>
              <a:rPr lang="en-US" dirty="0" smtClean="0"/>
              <a:t>3+1D hydrodynamics and Unique Cold QCD (DY</a:t>
            </a:r>
            <a:r>
              <a:rPr lang="en-US" smtClean="0"/>
              <a:t>) portal to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35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4897"/>
            <a:ext cx="7848872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Run 16 Heavy-Flavor Program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- Completion of DM12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9" b="26078"/>
          <a:stretch/>
        </p:blipFill>
        <p:spPr bwMode="auto">
          <a:xfrm>
            <a:off x="-41082" y="1938599"/>
            <a:ext cx="9261282" cy="16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1082" y="5834881"/>
            <a:ext cx="7762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DOE Milestones </a:t>
            </a:r>
            <a:r>
              <a:rPr lang="en-US" sz="1400" b="1" dirty="0"/>
              <a:t>for High </a:t>
            </a:r>
            <a:r>
              <a:rPr lang="en-US" sz="1400" b="1" dirty="0" smtClean="0"/>
              <a:t>Temperature/High Density Hadronic Matter</a:t>
            </a:r>
          </a:p>
          <a:p>
            <a:r>
              <a:rPr lang="en-US" sz="1400" dirty="0">
                <a:hlinkClick r:id="rId4"/>
              </a:rPr>
              <a:t>http://science.energy.gov/~/</a:t>
            </a:r>
            <a:r>
              <a:rPr lang="en-US" sz="1400" dirty="0" smtClean="0">
                <a:hlinkClick r:id="rId4"/>
              </a:rPr>
              <a:t>media/np/nsac/pdf/docs/perfmeasevalfinal.pdf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3597054"/>
            <a:ext cx="8686799" cy="1669054"/>
            <a:chOff x="1034142" y="2725831"/>
            <a:chExt cx="7286372" cy="1101537"/>
          </a:xfrm>
        </p:grpSpPr>
        <p:grpSp>
          <p:nvGrpSpPr>
            <p:cNvPr id="8" name="Group 7"/>
            <p:cNvGrpSpPr/>
            <p:nvPr/>
          </p:nvGrpSpPr>
          <p:grpSpPr>
            <a:xfrm>
              <a:off x="1034142" y="2725831"/>
              <a:ext cx="7286372" cy="1049694"/>
              <a:chOff x="1034142" y="2725831"/>
              <a:chExt cx="7286372" cy="1049694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235" b="9498"/>
              <a:stretch/>
            </p:blipFill>
            <p:spPr bwMode="auto">
              <a:xfrm>
                <a:off x="1046291" y="2725831"/>
                <a:ext cx="7274223" cy="1049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 flipV="1">
                <a:off x="1034142" y="2725832"/>
                <a:ext cx="5747658" cy="2459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 flipV="1">
              <a:off x="1809572" y="3581400"/>
              <a:ext cx="6191427" cy="245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2552" y="5373216"/>
            <a:ext cx="857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</a:rPr>
              <a:t>Au-Au 200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Highest </a:t>
            </a:r>
            <a:r>
              <a:rPr lang="en-US" sz="2400" dirty="0">
                <a:solidFill>
                  <a:srgbClr val="FF0000"/>
                </a:solidFill>
              </a:rPr>
              <a:t>Priority of STAR and PAC for Run-16</a:t>
            </a:r>
          </a:p>
        </p:txBody>
      </p:sp>
    </p:spTree>
    <p:extLst>
      <p:ext uri="{BB962C8B-B14F-4D97-AF65-F5344CB8AC3E}">
        <p14:creationId xmlns:p14="http://schemas.microsoft.com/office/powerpoint/2010/main" val="30900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8109" y="1007403"/>
            <a:ext cx="5194406" cy="3450379"/>
            <a:chOff x="209282" y="633058"/>
            <a:chExt cx="4023653" cy="27226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282" y="633058"/>
              <a:ext cx="4023653" cy="27226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99257" y="2810894"/>
              <a:ext cx="7865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 smtClean="0">
                  <a:solidFill>
                    <a:srgbClr val="0000FF"/>
                  </a:solidFill>
                </a:rPr>
                <a:t>Firmware</a:t>
              </a:r>
              <a:endParaRPr lang="en-US" sz="900" b="0" dirty="0">
                <a:solidFill>
                  <a:srgbClr val="0000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93288" y="2380435"/>
              <a:ext cx="5851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0" dirty="0" smtClean="0">
                  <a:solidFill>
                    <a:srgbClr val="0000FF"/>
                  </a:solidFill>
                </a:rPr>
                <a:t>Diode</a:t>
              </a:r>
            </a:p>
            <a:p>
              <a:r>
                <a:rPr lang="en-US" sz="1000" b="0" dirty="0" smtClean="0">
                  <a:solidFill>
                    <a:srgbClr val="0000FF"/>
                  </a:solidFill>
                </a:rPr>
                <a:t>failure</a:t>
              </a:r>
              <a:endParaRPr lang="en-US" sz="1000" b="0" dirty="0">
                <a:solidFill>
                  <a:srgbClr val="0000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69674" y="1719729"/>
              <a:ext cx="93740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rgbClr val="0000FF"/>
                  </a:solidFill>
                </a:rPr>
                <a:t>d</a:t>
              </a:r>
              <a:r>
                <a:rPr lang="en-US" sz="1000" b="0" dirty="0" smtClean="0">
                  <a:solidFill>
                    <a:srgbClr val="0000FF"/>
                  </a:solidFill>
                </a:rPr>
                <a:t>-Au running</a:t>
              </a:r>
              <a:endParaRPr lang="en-US" sz="1000" b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Au+Au</a:t>
            </a:r>
            <a:r>
              <a:rPr lang="en-US" sz="4000" b="1" dirty="0" smtClean="0">
                <a:solidFill>
                  <a:srgbClr val="FF0000"/>
                </a:solidFill>
              </a:rPr>
              <a:t> Dataset Goals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"/>
          <a:stretch/>
        </p:blipFill>
        <p:spPr bwMode="auto">
          <a:xfrm>
            <a:off x="5203731" y="908720"/>
            <a:ext cx="394323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"/>
          <a:stretch/>
        </p:blipFill>
        <p:spPr bwMode="auto">
          <a:xfrm>
            <a:off x="5213519" y="3717032"/>
            <a:ext cx="393048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0468" y="1320086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HFT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Open charm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008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MTD</a:t>
            </a:r>
          </a:p>
          <a:p>
            <a:r>
              <a:rPr lang="en-US" b="1" dirty="0" err="1" smtClean="0">
                <a:solidFill>
                  <a:srgbClr val="00B050"/>
                </a:solidFill>
              </a:rPr>
              <a:t>Quarkonia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6336" y="4134617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EMC 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b="1" dirty="0" smtClean="0">
                <a:solidFill>
                  <a:srgbClr val="00B050"/>
                </a:solidFill>
              </a:rPr>
              <a:t>-jet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4408" y="52292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44408" y="242478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8884F"/>
                </a:solidFill>
              </a:rPr>
              <a:t>✓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4796982"/>
            <a:ext cx="5524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err="1" smtClean="0"/>
              <a:t>Minbias</a:t>
            </a:r>
            <a:r>
              <a:rPr lang="en-US" dirty="0" smtClean="0"/>
              <a:t> goal is about 103%, </a:t>
            </a:r>
            <a:endParaRPr lang="en-US" dirty="0"/>
          </a:p>
          <a:p>
            <a:pPr marL="342900" indent="-342900" algn="l">
              <a:buFont typeface="+mj-lt"/>
              <a:buAutoNum type="arabicPeriod"/>
            </a:pPr>
            <a:r>
              <a:rPr lang="en-US" dirty="0" err="1" smtClean="0"/>
              <a:t>Quarkonium</a:t>
            </a:r>
            <a:r>
              <a:rPr lang="en-US" dirty="0" smtClean="0"/>
              <a:t> (</a:t>
            </a:r>
            <a:r>
              <a:rPr lang="el-GR" dirty="0" smtClean="0">
                <a:latin typeface="Times New Roman"/>
                <a:cs typeface="Times New Roman"/>
              </a:rPr>
              <a:t>ϒ</a:t>
            </a:r>
            <a:r>
              <a:rPr lang="en-US" dirty="0" smtClean="0"/>
              <a:t>) and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-jet integrated luminosities </a:t>
            </a:r>
            <a:br>
              <a:rPr lang="en-US" dirty="0" smtClean="0"/>
            </a:br>
            <a:r>
              <a:rPr lang="en-US" dirty="0" smtClean="0"/>
              <a:t>(within 10%) reach our goals.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2" y="6051889"/>
            <a:ext cx="423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Details see Xin </a:t>
            </a:r>
            <a:r>
              <a:rPr lang="en-US" dirty="0" smtClean="0"/>
              <a:t>Dong’s talk on Saturday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4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BUR Run17-18 Summary Table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325918"/>
              </p:ext>
            </p:extLst>
          </p:nvPr>
        </p:nvGraphicFramePr>
        <p:xfrm>
          <a:off x="395536" y="1340768"/>
          <a:ext cx="8568953" cy="28397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3469"/>
                <a:gridCol w="1568779"/>
                <a:gridCol w="1080120"/>
                <a:gridCol w="1080120"/>
                <a:gridCol w="2088232"/>
                <a:gridCol w="928775"/>
                <a:gridCol w="1159458"/>
              </a:tblGrid>
              <a:tr h="279400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Goals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priority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Sequence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=500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=62.4 GeV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2-wk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4-wk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Transverse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CeC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of W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±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Drell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-Yan,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</a:rPr>
                        <a:t>L=400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pb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RHICf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Jets,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dileptons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NPE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1.5B MB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=27 GeV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2-wk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Ru+Ru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Zr+Zr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&gt;500M </a:t>
                      </a:r>
                      <a:r>
                        <a:rPr lang="en-US" sz="1200" dirty="0">
                          <a:effectLst/>
                        </a:rPr>
                        <a:t>MB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1640" y="4352688"/>
            <a:ext cx="5109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Options from guidance: </a:t>
            </a:r>
          </a:p>
          <a:p>
            <a:pPr marL="342900" indent="-342900" algn="l">
              <a:buAutoNum type="arabicParenR"/>
            </a:pPr>
            <a:r>
              <a:rPr lang="en-US" dirty="0" smtClean="0"/>
              <a:t>24 </a:t>
            </a:r>
            <a:r>
              <a:rPr lang="en-US" dirty="0" err="1" smtClean="0"/>
              <a:t>cryo</a:t>
            </a:r>
            <a:r>
              <a:rPr lang="en-US" dirty="0" smtClean="0"/>
              <a:t>-weeks in run 17, 13 weeks in run 18</a:t>
            </a:r>
          </a:p>
          <a:p>
            <a:pPr marL="342900" indent="-342900" algn="l">
              <a:buAutoNum type="arabicParenR"/>
            </a:pPr>
            <a:r>
              <a:rPr lang="en-US" dirty="0" smtClean="0"/>
              <a:t>19 </a:t>
            </a:r>
            <a:r>
              <a:rPr lang="en-US" dirty="0" err="1" smtClean="0"/>
              <a:t>cryo</a:t>
            </a:r>
            <a:r>
              <a:rPr lang="en-US" dirty="0" smtClean="0"/>
              <a:t>-weeks in run 17,  13 weeks in run 18</a:t>
            </a:r>
          </a:p>
          <a:p>
            <a:pPr marL="342900" indent="-342900" algn="l">
              <a:buAutoNum type="arabicParenR"/>
            </a:pPr>
            <a:r>
              <a:rPr lang="en-US" dirty="0" smtClean="0"/>
              <a:t>If only 15 weeks in run 17, all for pp500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6021288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</a:t>
            </a:r>
            <a:r>
              <a:rPr lang="en-US" dirty="0" smtClean="0">
                <a:solidFill>
                  <a:srgbClr val="0000CC"/>
                </a:solidFill>
              </a:rPr>
              <a:t>xx</a:t>
            </a:r>
            <a:r>
              <a:rPr lang="en-US" dirty="0" smtClean="0"/>
              <a:t> = year 20</a:t>
            </a:r>
            <a:r>
              <a:rPr lang="en-US" dirty="0" smtClean="0">
                <a:solidFill>
                  <a:srgbClr val="0000CC"/>
                </a:solidFill>
              </a:rPr>
              <a:t>xx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16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090" y="116632"/>
            <a:ext cx="8229600" cy="82111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Sea Quarks, Gluons, and Colors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834835"/>
              </p:ext>
            </p:extLst>
          </p:nvPr>
        </p:nvGraphicFramePr>
        <p:xfrm>
          <a:off x="254086" y="771562"/>
          <a:ext cx="8794957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2" name="Document" r:id="rId4" imgW="6527560" imgH="2565306" progId="Word.Document.12">
                  <p:embed/>
                </p:oleObj>
              </mc:Choice>
              <mc:Fallback>
                <p:oleObj name="Document" r:id="rId4" imgW="6527560" imgH="256530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86" y="771562"/>
                        <a:ext cx="8794957" cy="345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6128" y="4024037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5576" y="5483829"/>
            <a:ext cx="7778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of </a:t>
            </a:r>
            <a:r>
              <a:rPr lang="en-US" dirty="0" err="1" smtClean="0"/>
              <a:t>W</a:t>
            </a:r>
            <a:r>
              <a:rPr lang="en-US" baseline="30000" dirty="0" err="1" smtClean="0"/>
              <a:t>±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, DY in pp 500 are all sensitive to the </a:t>
            </a:r>
            <a:r>
              <a:rPr lang="en-US" dirty="0" err="1" smtClean="0"/>
              <a:t>Sivers</a:t>
            </a:r>
            <a:r>
              <a:rPr lang="en-US" dirty="0" smtClean="0"/>
              <a:t> sign-change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STAR can access all three world-class measurements in the proposed 2017 Run – </a:t>
            </a:r>
            <a:r>
              <a:rPr lang="en-US" b="1" dirty="0" smtClean="0">
                <a:solidFill>
                  <a:srgbClr val="FF0000"/>
                </a:solidFill>
              </a:rPr>
              <a:t>Significant  discovery potential before 2020!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521" y="1709306"/>
            <a:ext cx="41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521" y="2466468"/>
            <a:ext cx="41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8781" r="4860" b="5290"/>
          <a:stretch/>
        </p:blipFill>
        <p:spPr bwMode="auto">
          <a:xfrm>
            <a:off x="4383589" y="1795449"/>
            <a:ext cx="4752528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Measure QCD interaction sign and TMD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3888433" cy="2911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104656"/>
            <a:ext cx="8477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/>
              <a:t>How to measure certain color interactions are repulsive and others attractive:</a:t>
            </a:r>
          </a:p>
          <a:p>
            <a:pPr algn="l"/>
            <a:r>
              <a:rPr lang="en-US" sz="1600" dirty="0" smtClean="0"/>
              <a:t>A </a:t>
            </a:r>
            <a:r>
              <a:rPr lang="en-US" sz="1600" dirty="0"/>
              <a:t>View of the Colorful Microcosm Within a </a:t>
            </a:r>
            <a:r>
              <a:rPr lang="en-US" sz="1600" dirty="0" smtClean="0"/>
              <a:t>Proton (foundation for run 2017)</a:t>
            </a:r>
            <a:endParaRPr lang="en-US" altLang="zh-CN" sz="1600" dirty="0"/>
          </a:p>
          <a:p>
            <a:pPr algn="l"/>
            <a:r>
              <a:rPr lang="en-US" altLang="zh-CN" sz="1600" dirty="0"/>
              <a:t>https://www.bnl.gov/rhic/news2/news.asp?a=1824&amp;t=pr</a:t>
            </a:r>
          </a:p>
          <a:p>
            <a:pPr algn="l"/>
            <a:r>
              <a:rPr lang="en-US" altLang="zh-CN" sz="1600" dirty="0"/>
              <a:t>STAR paper </a:t>
            </a:r>
            <a:r>
              <a:rPr lang="en-US" sz="1600" dirty="0"/>
              <a:t>Phys. Rev. Lett. </a:t>
            </a:r>
            <a:r>
              <a:rPr lang="en-US" sz="1600" b="1" dirty="0"/>
              <a:t>116</a:t>
            </a:r>
            <a:r>
              <a:rPr lang="en-US" sz="1600" dirty="0"/>
              <a:t>, 132301 (2016</a:t>
            </a:r>
            <a:r>
              <a:rPr lang="en-US" sz="1600" dirty="0" smtClean="0"/>
              <a:t>), </a:t>
            </a:r>
            <a:r>
              <a:rPr lang="en-US" sz="1600" dirty="0" smtClean="0">
                <a:solidFill>
                  <a:srgbClr val="2B9592"/>
                </a:solidFill>
              </a:rPr>
              <a:t>Editors’ Suggestion</a:t>
            </a:r>
            <a:endParaRPr lang="en-US" sz="1600" dirty="0">
              <a:solidFill>
                <a:srgbClr val="2B95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6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79513" y="0"/>
            <a:ext cx="5103687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EEMCESMD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6721" y="6438279"/>
            <a:ext cx="7907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increases in DAQ rate since 2000, most precise Silicon </a:t>
            </a:r>
            <a:r>
              <a:rPr lang="en-US" sz="1600" dirty="0"/>
              <a:t>D</a:t>
            </a:r>
            <a:r>
              <a:rPr lang="en-US" sz="1600" dirty="0" smtClean="0"/>
              <a:t>etector (HFT 2014-16)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1279738" y="1308098"/>
            <a:ext cx="1066800" cy="425451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FMS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4077072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ZDC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05233"/>
            <a:ext cx="426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fully functioning detector systems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27984" y="5028504"/>
            <a:ext cx="4312384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NSAC RECOMMENDATION </a:t>
            </a:r>
            <a:r>
              <a:rPr lang="en-US" sz="1400" b="1" dirty="0" smtClean="0"/>
              <a:t>#I: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b="1" dirty="0" smtClean="0"/>
              <a:t>The </a:t>
            </a:r>
            <a:r>
              <a:rPr lang="en-US" sz="1400" b="1" dirty="0">
                <a:solidFill>
                  <a:srgbClr val="FF0000"/>
                </a:solidFill>
              </a:rPr>
              <a:t>upgraded RHIC facility </a:t>
            </a:r>
            <a:r>
              <a:rPr lang="en-US" sz="1400" b="1" dirty="0"/>
              <a:t>provides </a:t>
            </a:r>
            <a:r>
              <a:rPr lang="en-US" sz="1400" b="1" dirty="0" smtClean="0"/>
              <a:t>unique capabilities </a:t>
            </a:r>
            <a:r>
              <a:rPr lang="en-US" sz="1400" b="1" dirty="0"/>
              <a:t>that must be utilized to explore </a:t>
            </a:r>
            <a:r>
              <a:rPr lang="en-US" sz="1400" b="1" dirty="0" smtClean="0"/>
              <a:t>the properties </a:t>
            </a:r>
            <a:r>
              <a:rPr lang="en-US" sz="1400" b="1" dirty="0"/>
              <a:t>and phases of quark and gluon matter </a:t>
            </a:r>
            <a:r>
              <a:rPr lang="en-US" sz="1400" b="1" dirty="0" smtClean="0"/>
              <a:t>in the </a:t>
            </a:r>
            <a:r>
              <a:rPr lang="en-US" sz="1400" b="1" dirty="0"/>
              <a:t>high temperatures of the early universe and </a:t>
            </a:r>
            <a:r>
              <a:rPr lang="en-US" sz="1400" b="1" dirty="0" smtClean="0"/>
              <a:t>to explore </a:t>
            </a:r>
            <a:r>
              <a:rPr lang="en-US" sz="1400" b="1" dirty="0"/>
              <a:t>the spin structure of the proton.</a:t>
            </a:r>
          </a:p>
        </p:txBody>
      </p:sp>
    </p:spTree>
    <p:extLst>
      <p:ext uri="{BB962C8B-B14F-4D97-AF65-F5344CB8AC3E}">
        <p14:creationId xmlns:p14="http://schemas.microsoft.com/office/powerpoint/2010/main" val="38794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18" y="197865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Spin Highlight: Transverse Single-Spin A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N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07" y="1601626"/>
            <a:ext cx="4368452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A32FF"/>
                </a:solidFill>
              </a:rPr>
              <a:t>Spin asymmetries are a unique way to probe the gluon nuclear wave function and confront CGC and </a:t>
            </a:r>
            <a:r>
              <a:rPr lang="en-US" dirty="0" err="1" smtClean="0">
                <a:solidFill>
                  <a:srgbClr val="0A32FF"/>
                </a:solidFill>
              </a:rPr>
              <a:t>pQCD</a:t>
            </a:r>
            <a:r>
              <a:rPr lang="en-US" dirty="0" smtClean="0">
                <a:solidFill>
                  <a:srgbClr val="0A32FF"/>
                </a:solidFill>
              </a:rPr>
              <a:t> models.</a:t>
            </a:r>
          </a:p>
          <a:p>
            <a:r>
              <a:rPr lang="en-US" dirty="0" smtClean="0"/>
              <a:t>Forward Meson Spectrometer</a:t>
            </a:r>
          </a:p>
          <a:p>
            <a:pPr lvl="1"/>
            <a:r>
              <a:rPr lang="en-US" dirty="0" smtClean="0"/>
              <a:t>EM calorimeter for detecting forward pi0s</a:t>
            </a:r>
          </a:p>
          <a:p>
            <a:r>
              <a:rPr lang="en-US" dirty="0" smtClean="0"/>
              <a:t>Run 15 pp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A</a:t>
            </a:r>
            <a:r>
              <a:rPr lang="en-US" baseline="-25000" dirty="0" smtClean="0"/>
              <a:t>N</a:t>
            </a:r>
            <a:r>
              <a:rPr lang="en-US" dirty="0" smtClean="0"/>
              <a:t>, rising with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r>
              <a:rPr lang="en-US" dirty="0" smtClean="0"/>
              <a:t>Run 15: first data for polarized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AN in </a:t>
            </a:r>
            <a:r>
              <a:rPr lang="en-US" dirty="0" err="1" smtClean="0"/>
              <a:t>p+A</a:t>
            </a:r>
            <a:r>
              <a:rPr lang="en-US" dirty="0" smtClean="0"/>
              <a:t> to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imilar dependence on π</a:t>
            </a:r>
            <a:r>
              <a:rPr lang="en-US" baseline="30000" dirty="0" smtClean="0"/>
              <a:t>0</a:t>
            </a:r>
            <a:r>
              <a:rPr lang="en-US" dirty="0" smtClean="0"/>
              <a:t> topology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tudy centrality and nuclear modification factors</a:t>
            </a:r>
          </a:p>
          <a:p>
            <a:r>
              <a:rPr lang="en-US" dirty="0" smtClean="0"/>
              <a:t>Use RPs to investigate whether A</a:t>
            </a:r>
            <a:r>
              <a:rPr lang="en-US" baseline="-25000" dirty="0" smtClean="0"/>
              <a:t>N</a:t>
            </a:r>
            <a:r>
              <a:rPr lang="en-US" dirty="0" smtClean="0"/>
              <a:t> depends on diffraction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ag outgoing proton(s)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0399" y="1312422"/>
            <a:ext cx="2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A32FF"/>
                </a:solidFill>
              </a:rPr>
              <a:t>MPI2015/DIS 2016</a:t>
            </a:r>
            <a:endParaRPr lang="en-US" b="1" dirty="0">
              <a:solidFill>
                <a:srgbClr val="0A32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59" y="1601626"/>
            <a:ext cx="4440542" cy="4223875"/>
          </a:xfrm>
          <a:prstGeom prst="rect">
            <a:avLst/>
          </a:prstGeom>
        </p:spPr>
      </p:pic>
      <p:pic>
        <p:nvPicPr>
          <p:cNvPr id="9" name="Picture 8" descr="index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9"/>
            <a:ext cx="1216195" cy="533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2546" y="958125"/>
            <a:ext cx="353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RUN15 polarized </a:t>
            </a:r>
            <a:r>
              <a:rPr lang="en-US" b="1" dirty="0" err="1" smtClean="0">
                <a:solidFill>
                  <a:srgbClr val="C00000"/>
                </a:solidFill>
              </a:rPr>
              <a:t>p+p</a:t>
            </a:r>
            <a:r>
              <a:rPr lang="en-US" b="1" dirty="0" smtClean="0">
                <a:solidFill>
                  <a:srgbClr val="C00000"/>
                </a:solidFill>
              </a:rPr>
              <a:t> and </a:t>
            </a:r>
            <a:r>
              <a:rPr lang="en-US" b="1" dirty="0" err="1" smtClean="0">
                <a:solidFill>
                  <a:srgbClr val="C00000"/>
                </a:solidFill>
              </a:rPr>
              <a:t>p+A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5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Isobar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904983"/>
              </p:ext>
            </p:extLst>
          </p:nvPr>
        </p:nvGraphicFramePr>
        <p:xfrm>
          <a:off x="395536" y="980728"/>
          <a:ext cx="8568953" cy="28397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3469"/>
                <a:gridCol w="1568779"/>
                <a:gridCol w="1080120"/>
                <a:gridCol w="1080120"/>
                <a:gridCol w="2088232"/>
                <a:gridCol w="928775"/>
                <a:gridCol w="1159458"/>
              </a:tblGrid>
              <a:tr h="279400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Goals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priority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Sequence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=500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=62.4 GeV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2-wk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4-wk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Transverse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CeC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of W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±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Drell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-Yan,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</a:rPr>
                        <a:t>L=400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pb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RHICf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Jets,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dileptons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NPE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1.5B MB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=27 GeV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2-wk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Ru+Ru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Zr+Zr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&gt;500M </a:t>
                      </a:r>
                      <a:r>
                        <a:rPr lang="en-US" sz="1200" dirty="0">
                          <a:effectLst/>
                        </a:rPr>
                        <a:t>MB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1640" y="4352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933056"/>
            <a:ext cx="72898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502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Screen Shot 2015-06-29 at 5.06.0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3924300"/>
            <a:ext cx="435292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191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535697" y="1219200"/>
            <a:ext cx="3948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Charge separation (14.5GeV)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Bulk charge dependence of </a:t>
            </a:r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solidFill>
                  <a:srgbClr val="00B050"/>
                </a:solidFill>
                <a:latin typeface="Calibri"/>
              </a:rPr>
              <a:t>±</a:t>
            </a:r>
            <a:r>
              <a:rPr lang="en-US" dirty="0" smtClean="0">
                <a:solidFill>
                  <a:srgbClr val="00B050"/>
                </a:solidFill>
              </a:rPr>
              <a:t> v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Low-mass </a:t>
            </a:r>
            <a:r>
              <a:rPr lang="en-US" dirty="0" err="1" smtClean="0"/>
              <a:t>dilepton</a:t>
            </a:r>
            <a:r>
              <a:rPr lang="en-US" dirty="0" smtClean="0"/>
              <a:t> excess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Global polarization of hyperons</a:t>
            </a:r>
            <a:endParaRPr lang="en-US" dirty="0"/>
          </a:p>
        </p:txBody>
      </p:sp>
      <p:pic>
        <p:nvPicPr>
          <p:cNvPr id="12" name="Picture 9" descr="Screen Shot 2015-06-29 at 5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19528"/>
            <a:ext cx="3263471" cy="150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86680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8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Projections for Isobar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4" descr="Macintosh HD:Users:rfatemi1:Downloads:UU_cos112_v2_0_10.eps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0728"/>
            <a:ext cx="377301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Macintosh HD:Users:rfatemi1:Downloads:auau_cos112_v2_0_10.eps"/>
          <p:cNvPicPr>
            <a:picLocks noGr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3429000"/>
            <a:ext cx="356939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95536" y="1268760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With 1.2B </a:t>
            </a:r>
            <a:r>
              <a:rPr lang="en-US" dirty="0" err="1" smtClean="0"/>
              <a:t>minbias</a:t>
            </a:r>
            <a:r>
              <a:rPr lang="en-US" dirty="0" smtClean="0"/>
              <a:t> events each species</a:t>
            </a:r>
          </a:p>
          <a:p>
            <a:pPr algn="l"/>
            <a:r>
              <a:rPr lang="en-US" dirty="0" smtClean="0"/>
              <a:t>5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significance </a:t>
            </a:r>
          </a:p>
          <a:p>
            <a:pPr algn="l"/>
            <a:r>
              <a:rPr lang="en-US" dirty="0" smtClean="0"/>
              <a:t>if 80% observed correlation is background</a:t>
            </a:r>
            <a:endParaRPr lang="en-US" dirty="0"/>
          </a:p>
        </p:txBody>
      </p:sp>
      <p:pic>
        <p:nvPicPr>
          <p:cNvPr id="13" name="Content Placeholder 12"/>
          <p:cNvPicPr>
            <a:picLocks noGrp="1"/>
          </p:cNvPicPr>
          <p:nvPr>
            <p:ph sz="half" idx="1"/>
          </p:nvPr>
        </p:nvPicPr>
        <p:blipFill>
          <a:blip r:embed="rId4"/>
          <a:srcRect t="58440" r="5749"/>
          <a:stretch>
            <a:fillRect/>
          </a:stretch>
        </p:blipFill>
        <p:spPr>
          <a:xfrm>
            <a:off x="251520" y="2564904"/>
            <a:ext cx="5162202" cy="3816424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5533752" y="5330058"/>
            <a:ext cx="50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(0,0)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3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9" y="85078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28678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4437" r="22434" b="35355"/>
          <a:stretch/>
        </p:blipFill>
        <p:spPr bwMode="auto">
          <a:xfrm>
            <a:off x="5726857" y="908720"/>
            <a:ext cx="296100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799" y="1434405"/>
            <a:ext cx="3948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Charge separation (</a:t>
            </a:r>
            <a:r>
              <a:rPr lang="en-US" dirty="0" smtClean="0">
                <a:solidFill>
                  <a:srgbClr val="0DCAE3"/>
                </a:solidFill>
              </a:rPr>
              <a:t>14.5GeV</a:t>
            </a:r>
            <a:r>
              <a:rPr lang="en-US" dirty="0" smtClean="0"/>
              <a:t>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Bulk charge dependence of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latin typeface="Calibri"/>
              </a:rPr>
              <a:t>±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Low-mass </a:t>
            </a:r>
            <a:r>
              <a:rPr lang="en-US" dirty="0" err="1" smtClean="0">
                <a:solidFill>
                  <a:srgbClr val="00B050"/>
                </a:solidFill>
              </a:rPr>
              <a:t>dilepton</a:t>
            </a:r>
            <a:r>
              <a:rPr lang="en-US" dirty="0" smtClean="0">
                <a:solidFill>
                  <a:srgbClr val="00B050"/>
                </a:solidFill>
              </a:rPr>
              <a:t> excess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Global polarization of hyperons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678" y="263473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7582"/>
            <a:ext cx="3769069" cy="384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32598" y="3770538"/>
            <a:ext cx="159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48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QCD fluid responds to external field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411727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99306" y="2420888"/>
            <a:ext cx="62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55540" y="414908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B9592"/>
                </a:solidFill>
              </a:rPr>
              <a:t>difference</a:t>
            </a:r>
            <a:endParaRPr lang="en-US" b="1" dirty="0">
              <a:solidFill>
                <a:srgbClr val="2B959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3131095"/>
            <a:ext cx="159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48" y="1820723"/>
            <a:ext cx="5047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Current data not able to distinguish </a:t>
            </a:r>
            <a:br>
              <a:rPr lang="en-US" dirty="0" smtClean="0"/>
            </a:br>
            <a:r>
              <a:rPr lang="en-US" dirty="0" smtClean="0"/>
              <a:t>Lambda/</a:t>
            </a:r>
            <a:r>
              <a:rPr lang="en-US" dirty="0" err="1" smtClean="0"/>
              <a:t>AntiLambda</a:t>
            </a:r>
            <a:r>
              <a:rPr lang="en-US" dirty="0" smtClean="0"/>
              <a:t> polarization difference,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(potentially) Direct measure of </a:t>
            </a:r>
            <a:br>
              <a:rPr lang="en-US" dirty="0" smtClean="0"/>
            </a:br>
            <a:r>
              <a:rPr lang="en-US" dirty="0" smtClean="0"/>
              <a:t>Magnetic Field effect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Need &gt;x10 more data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r>
              <a:rPr lang="en-US" b="1" dirty="0" smtClean="0">
                <a:solidFill>
                  <a:srgbClr val="FF0000"/>
                </a:solidFill>
              </a:rPr>
              <a:t> at 27GeV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009244"/>
              </p:ext>
            </p:extLst>
          </p:nvPr>
        </p:nvGraphicFramePr>
        <p:xfrm>
          <a:off x="395536" y="1340768"/>
          <a:ext cx="8568953" cy="28397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3469"/>
                <a:gridCol w="1568779"/>
                <a:gridCol w="1080120"/>
                <a:gridCol w="1080120"/>
                <a:gridCol w="2088232"/>
                <a:gridCol w="928775"/>
                <a:gridCol w="1159458"/>
              </a:tblGrid>
              <a:tr h="279400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Run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Goals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priority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Sequence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=500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solidFill>
                            <a:srgbClr val="FF0000"/>
                          </a:solidFill>
                          <a:effectLst/>
                        </a:rPr>
                        <a:t>NN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=62.4 GeV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13-wk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1-wk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2-wk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4-wk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Transverse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p+p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CeC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of W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±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Drell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-Yan, </a:t>
                      </a:r>
                      <a:b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</a:rPr>
                        <a:t>L=400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pb</a:t>
                      </a:r>
                      <a:r>
                        <a:rPr lang="en-US" sz="1200" baseline="30000" dirty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55% pol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RHICf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Jets,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dileptons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, NPE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1.5B MB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=200 GeV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=27 GeV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3.5-wk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2-wk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Ru+Ru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Zr+Zr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Au+Au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1.2B MB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&gt;500M </a:t>
                      </a:r>
                      <a:r>
                        <a:rPr lang="en-US" sz="1200" dirty="0">
                          <a:effectLst/>
                        </a:rPr>
                        <a:t>MB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1651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B9592"/>
                    </a:solidFill>
                  </a:tcPr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4352688"/>
            <a:ext cx="73279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84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QCD Phase Diagram and Critical Point Search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618362" cy="4847829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16" y="1073995"/>
            <a:ext cx="6264696" cy="51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458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101000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FF0000"/>
                </a:solidFill>
                <a:cs typeface="Arial Narrow"/>
              </a:rPr>
              <a:t>(STAR) Map QCD phase diagram (I)</a:t>
            </a:r>
            <a:endParaRPr sz="3600" b="1" spc="360" dirty="0">
              <a:solidFill>
                <a:srgbClr val="FF0000"/>
              </a:solidFill>
              <a:cs typeface="Arial Narrow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742" r="8347"/>
          <a:stretch/>
        </p:blipFill>
        <p:spPr bwMode="auto">
          <a:xfrm>
            <a:off x="4906567" y="630810"/>
            <a:ext cx="4060289" cy="37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4471" y="4114800"/>
            <a:ext cx="54104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Turn off QGP Signatures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triangle flow (v</a:t>
            </a:r>
            <a:r>
              <a:rPr lang="en-US" baseline="-25000" dirty="0" smtClean="0"/>
              <a:t>3</a:t>
            </a:r>
            <a:r>
              <a:rPr lang="en-US" dirty="0" smtClean="0"/>
              <a:t>) in peripheral at low energy </a:t>
            </a:r>
            <a:br>
              <a:rPr lang="en-US" dirty="0" smtClean="0"/>
            </a:br>
            <a:r>
              <a:rPr lang="en-US" dirty="0" smtClean="0"/>
              <a:t>consistent with zero</a:t>
            </a:r>
            <a:br>
              <a:rPr lang="en-US" dirty="0" smtClean="0"/>
            </a:br>
            <a:r>
              <a:rPr lang="en-US" dirty="0" smtClean="0"/>
              <a:t>Hadron suppression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for critical point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net-proton Kurtosis possibly not </a:t>
            </a:r>
            <a:r>
              <a:rPr lang="en-US" dirty="0" err="1" smtClean="0"/>
              <a:t>Poissonian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grow with accepted rapidity window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AND…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drupal.star.bnl.gov/STAR/files/starpublications/243/v3edep_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48303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67046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116(2016)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17526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41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8"/>
          <p:cNvSpPr/>
          <p:nvPr/>
        </p:nvSpPr>
        <p:spPr>
          <a:xfrm>
            <a:off x="152400" y="862110"/>
            <a:ext cx="4648200" cy="353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7" y="55602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FF0000"/>
                </a:solidFill>
                <a:cs typeface="Arial Narrow"/>
              </a:rPr>
              <a:t>(STAR) Map QCD phase diagram (II)</a:t>
            </a:r>
            <a:endParaRPr sz="3600" b="1" spc="360" dirty="0">
              <a:solidFill>
                <a:srgbClr val="FF0000"/>
              </a:solidFill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6249" y="4446233"/>
            <a:ext cx="59490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first-order phase transition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minimum net-proton v1 slope from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interplay between baryon stopping and soft EOS 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Finite Size (HBT) Scaling </a:t>
            </a:r>
            <a:r>
              <a:rPr lang="en-US" dirty="0"/>
              <a:t>shows Criticality</a:t>
            </a:r>
            <a:br>
              <a:rPr lang="en-US" dirty="0"/>
            </a:br>
            <a:r>
              <a:rPr lang="en-US" dirty="0"/>
              <a:t>compressibility, speed of sound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84400" y="533400"/>
            <a:ext cx="3097600" cy="3429000"/>
          </a:xfrm>
          <a:prstGeom prst="roundRect">
            <a:avLst>
              <a:gd name="adj" fmla="val 7046"/>
            </a:avLst>
          </a:prstGeom>
          <a:ln w="12700" cmpd="sng">
            <a:noFill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880777"/>
            <a:ext cx="2819400" cy="2732546"/>
          </a:xfrm>
          <a:prstGeom prst="roundRect">
            <a:avLst>
              <a:gd name="adj" fmla="val 6468"/>
            </a:avLst>
          </a:prstGeom>
          <a:ln w="12700" cmpd="sng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781108" y="6480214"/>
            <a:ext cx="238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4328"/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R. Lacey, PRL </a:t>
            </a:r>
            <a:r>
              <a:rPr lang="en-US" sz="1100" b="1" dirty="0" smtClean="0">
                <a:solidFill>
                  <a:srgbClr val="660066"/>
                </a:solidFill>
                <a:latin typeface="Calibri"/>
              </a:rPr>
              <a:t>114</a:t>
            </a: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, 142301 (April 2015)</a:t>
            </a:r>
            <a:br>
              <a:rPr lang="en-US" sz="1100" dirty="0" smtClean="0">
                <a:solidFill>
                  <a:srgbClr val="660066"/>
                </a:solidFill>
                <a:latin typeface="Calibri"/>
              </a:rPr>
            </a:b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STAR, PRC92(2015)</a:t>
            </a:r>
            <a:endParaRPr lang="en-US" sz="1100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1314" y="49869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91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3809583" y="3267271"/>
            <a:ext cx="1640305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413867" y="116632"/>
            <a:ext cx="7118573" cy="64536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Particle Identification at STAR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761583" y="1219202"/>
            <a:ext cx="1638718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7180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TPC</a:t>
              </a: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0301" y="1219202"/>
            <a:ext cx="1390232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650453"/>
              </p:ext>
            </p:extLst>
          </p:nvPr>
        </p:nvGraphicFramePr>
        <p:xfrm>
          <a:off x="3985640" y="1261647"/>
          <a:ext cx="1134446" cy="146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Photo Editor Photo" r:id="rId7" imgW="4761905" imgH="4610744" progId="">
                  <p:embed/>
                </p:oleObj>
              </mc:Choice>
              <mc:Fallback>
                <p:oleObj name="Photo Editor Photo" r:id="rId7" imgW="4761905" imgH="4610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640" y="1261647"/>
                        <a:ext cx="1134446" cy="14646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71285" y="2237603"/>
            <a:ext cx="491289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TOF</a:t>
            </a: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4582" y="1219202"/>
            <a:ext cx="1169420" cy="152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2590" y="4569025"/>
            <a:ext cx="526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EMC</a:t>
            </a: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894932" y="3178427"/>
            <a:ext cx="14478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5646668" y="338060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HFT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52470" y="2830532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EM </a:t>
            </a:r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222" y="1978225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e, </a:t>
            </a:r>
            <a:r>
              <a:rPr lang="en-US" sz="1400" dirty="0" err="1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1197" y="1618035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322788" y="144780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     </a:t>
            </a:r>
            <a:r>
              <a:rPr lang="en-US" sz="1400" dirty="0" err="1"/>
              <a:t>p</a:t>
            </a:r>
            <a:r>
              <a:rPr lang="en-US" sz="1400" dirty="0"/>
              <a:t>      </a:t>
            </a:r>
            <a:r>
              <a:rPr lang="en-US" sz="1400" dirty="0" err="1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1"/>
          <a:srcRect t="9581" r="7979" b="5084"/>
          <a:stretch>
            <a:fillRect/>
          </a:stretch>
        </p:blipFill>
        <p:spPr bwMode="auto">
          <a:xfrm>
            <a:off x="5276433" y="1275723"/>
            <a:ext cx="1615678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306892" y="1066802"/>
            <a:ext cx="1582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TPC      TOF     TPC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5924134" y="1303866"/>
            <a:ext cx="374650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66891" y="2573982"/>
            <a:ext cx="780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Log</a:t>
            </a:r>
            <a:r>
              <a:rPr lang="en-US" sz="1200" b="1" baseline="-25000" dirty="0"/>
              <a:t>10</a:t>
            </a:r>
            <a:r>
              <a:rPr lang="en-US" sz="1200" b="1" dirty="0"/>
              <a:t>(p)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6139" y="5486400"/>
            <a:ext cx="778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Multiple-fold correlations for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identified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90534" y="2743202"/>
            <a:ext cx="154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9636" y="452360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23883" y="4876802"/>
            <a:ext cx="155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rcRect l="-5006"/>
          <a:stretch>
            <a:fillRect/>
          </a:stretch>
        </p:blipFill>
        <p:spPr>
          <a:xfrm>
            <a:off x="2380835" y="3217334"/>
            <a:ext cx="1320800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90857" y="3228203"/>
            <a:ext cx="518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MTD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394078">
            <a:off x="3641723" y="3920314"/>
            <a:ext cx="331714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2437982" y="4876802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94932" y="4876802"/>
            <a:ext cx="140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18832" y="274022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944"/>
          <a:stretch/>
        </p:blipFill>
        <p:spPr>
          <a:xfrm>
            <a:off x="5511971" y="3244679"/>
            <a:ext cx="1526660" cy="158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5695873" y="4856932"/>
            <a:ext cx="111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protons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15" y="3244680"/>
            <a:ext cx="1184065" cy="1578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133263" y="4832180"/>
            <a:ext cx="111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Forward photons</a:t>
            </a:r>
            <a:endParaRPr lang="en-US" sz="1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0" name="Picture 49" descr="index.jpg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0" y="28249"/>
            <a:ext cx="1216195" cy="5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2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4963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Detector Upgrades necessary for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net-proton  Kurtosis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2133600"/>
            <a:ext cx="6400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88535"/>
            <a:ext cx="742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Reach the necessary rapidity width of the correlation/fluctuation (~1-2 unit)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19279" y="1593334"/>
            <a:ext cx="656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B. Ling and M. </a:t>
            </a:r>
            <a:r>
              <a:rPr lang="en-US" b="1" dirty="0" err="1" smtClean="0"/>
              <a:t>Stephenaov</a:t>
            </a:r>
            <a:r>
              <a:rPr lang="en-US" b="1" dirty="0" smtClean="0"/>
              <a:t>, </a:t>
            </a:r>
            <a:r>
              <a:rPr lang="en-US" b="1" dirty="0" err="1" smtClean="0"/>
              <a:t>Phys.Rev</a:t>
            </a:r>
            <a:r>
              <a:rPr lang="en-US" b="1" dirty="0"/>
              <a:t>. C93 (2016) </a:t>
            </a:r>
            <a:r>
              <a:rPr lang="en-US" b="1" dirty="0" smtClean="0"/>
              <a:t>034915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050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892" y="116632"/>
            <a:ext cx="8991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What is STAR </a:t>
            </a:r>
            <a:r>
              <a:rPr lang="en-US" b="1" dirty="0" err="1" smtClean="0">
                <a:solidFill>
                  <a:srgbClr val="FF0000"/>
                </a:solidFill>
              </a:rPr>
              <a:t>iTPC</a:t>
            </a:r>
            <a:r>
              <a:rPr lang="en-US" b="1" dirty="0" smtClean="0">
                <a:solidFill>
                  <a:srgbClr val="FF0000"/>
                </a:solidFill>
              </a:rPr>
              <a:t> upgrade?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204864"/>
            <a:ext cx="2733675" cy="3124200"/>
          </a:xfrm>
          <a:prstGeom prst="rect">
            <a:avLst/>
          </a:prstGeom>
        </p:spPr>
      </p:pic>
      <p:pic>
        <p:nvPicPr>
          <p:cNvPr id="5" name="Picture 4" descr="screenshot_06252k_front_r1177002_t25_ev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3" y="2193978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3" y="2204864"/>
            <a:ext cx="270463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4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4096" y="117144"/>
            <a:ext cx="730841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STAR Upgrades and BES Phase II</a:t>
            </a:r>
            <a:endParaRPr lang="en-US" sz="3200" dirty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623592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iTPC</a:t>
            </a:r>
            <a:r>
              <a:rPr lang="en-US" sz="2000" b="1" u="sng" dirty="0" smtClean="0"/>
              <a:t>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Rebuilds the inner sectors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Continuous Coverage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7432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EPD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Improves trigger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Reduces background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Allows a better and independent reaction plane measurement  critical to BES physics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30480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EndCap</a:t>
            </a:r>
            <a:r>
              <a:rPr lang="en-US" sz="2000" b="1" u="sng" dirty="0" smtClean="0"/>
              <a:t> TOF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Rapidity coverage is critical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PID at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0.9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Improves the fixed target program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Provided by CBM-FAIR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Major improvements  for  BES-II</a:t>
            </a:r>
            <a:endParaRPr lang="en-US" sz="2000" dirty="0"/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20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3" y="1155679"/>
            <a:ext cx="4622425" cy="34668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582" y="0"/>
            <a:ext cx="7886700" cy="102222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Enable Di-electron measurements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BBBB8D-5C56-4C77-BC9E-145F76BFA860}" type="slidenum">
              <a:rPr lang="zh-CN" altLang="en-US" smtClean="0"/>
              <a:t>33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85582" y="4369264"/>
                <a:ext cx="8612527" cy="169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Systematically study di-electron continuum from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zh-CN" sz="2000" dirty="0" smtClean="0"/>
                  <a:t> = 7.7 – 19.6 GeV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I</a:t>
                </a:r>
                <a:r>
                  <a:rPr lang="en-US" altLang="zh-CN" sz="2000" dirty="0" smtClean="0"/>
                  <a:t>nner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T</a:t>
                </a:r>
                <a:r>
                  <a:rPr lang="en-US" altLang="zh-CN" sz="2000" dirty="0"/>
                  <a:t>ime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P</a:t>
                </a:r>
                <a:r>
                  <a:rPr lang="en-US" altLang="zh-CN" sz="2000" dirty="0"/>
                  <a:t>rojection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C</a:t>
                </a:r>
                <a:r>
                  <a:rPr lang="en-US" altLang="zh-CN" sz="2000" dirty="0"/>
                  <a:t>hamber (</a:t>
                </a:r>
                <a:r>
                  <a:rPr lang="en-US" altLang="zh-CN" sz="2000" dirty="0" err="1"/>
                  <a:t>iTPC</a:t>
                </a:r>
                <a:r>
                  <a:rPr lang="en-US" altLang="zh-CN" sz="2000" dirty="0" smtClean="0"/>
                  <a:t>) upgrade: reduce systematic and statistical uncertainties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Distinguish models with different </a:t>
                </a:r>
                <a:r>
                  <a:rPr lang="el-GR" altLang="zh-CN" sz="2000" dirty="0" smtClean="0"/>
                  <a:t>ρ</a:t>
                </a:r>
                <a:r>
                  <a:rPr lang="en-US" altLang="zh-CN" sz="2000" dirty="0" smtClean="0"/>
                  <a:t>-meson broadening mechanisms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Study the total baryon density effect on LMR excess yield in BESII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82" y="4369264"/>
                <a:ext cx="8612527" cy="1696170"/>
              </a:xfrm>
              <a:prstGeom prst="rect">
                <a:avLst/>
              </a:prstGeom>
              <a:blipFill rotWithShape="0">
                <a:blip r:embed="rId3"/>
                <a:stretch>
                  <a:fillRect l="-71" t="-11511" r="-708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4" y="1401536"/>
            <a:ext cx="4140178" cy="29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52"/>
    </mc:Choice>
    <mc:Fallback xmlns="">
      <p:transition spd="slow" advTm="22235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RHIC has been adaptable to science needs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763132"/>
            <a:ext cx="2840778" cy="89255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2010-13                  2014-16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BES-I         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04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RHIC has been adaptable to science needs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755099"/>
              </p:ext>
            </p:extLst>
          </p:nvPr>
        </p:nvGraphicFramePr>
        <p:xfrm>
          <a:off x="117075" y="908720"/>
          <a:ext cx="894295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49"/>
                <a:gridCol w="936104"/>
                <a:gridCol w="864096"/>
                <a:gridCol w="936104"/>
                <a:gridCol w="936104"/>
                <a:gridCol w="936104"/>
                <a:gridCol w="936104"/>
                <a:gridCol w="1003390"/>
                <a:gridCol w="208280"/>
                <a:gridCol w="111612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2010-2013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2016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</a:t>
                      </a:r>
                      <a:r>
                        <a:rPr lang="en-US" sz="1600" smtClean="0"/>
                        <a:t>018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2019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2020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2022+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p+A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err="1" smtClean="0"/>
                        <a:t>d+Au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p+p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Isobar</a:t>
                      </a:r>
                    </a:p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Au+Au</a:t>
                      </a:r>
                      <a:endParaRPr lang="en-US" sz="1600" dirty="0" smtClean="0"/>
                    </a:p>
                    <a:p>
                      <a:pPr algn="l"/>
                      <a:r>
                        <a:rPr lang="en-US" sz="1600" dirty="0" err="1" smtClean="0"/>
                        <a:t>pp,pA</a:t>
                      </a:r>
                      <a:endParaRPr lang="en-US" sz="1600" dirty="0"/>
                    </a:p>
                  </a:txBody>
                  <a:tcPr>
                    <a:solidFill>
                      <a:srgbClr val="C5ECE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smtClean="0"/>
                        <a:t>G,</a:t>
                      </a:r>
                    </a:p>
                    <a:p>
                      <a:pPr algn="l"/>
                      <a:r>
                        <a:rPr lang="en-US" sz="1600" dirty="0" smtClean="0"/>
                        <a:t>QGP property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Charm flow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Ref.</a:t>
                      </a:r>
                    </a:p>
                    <a:p>
                      <a:pPr algn="l"/>
                      <a:r>
                        <a:rPr lang="en-US" sz="1600" dirty="0" smtClean="0"/>
                        <a:t>A</a:t>
                      </a:r>
                      <a:r>
                        <a:rPr lang="en-US" sz="1600" baseline="-25000" dirty="0" smtClean="0"/>
                        <a:t>N</a:t>
                      </a:r>
                      <a:endParaRPr lang="en-US" sz="1600" baseline="-250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</a:t>
                      </a:r>
                      <a:r>
                        <a:rPr lang="en-US" sz="1600" baseline="-25000" dirty="0" smtClean="0"/>
                        <a:t>c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l"/>
                      <a:r>
                        <a:rPr lang="el-GR" sz="1600" dirty="0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600" dirty="0" smtClean="0"/>
                        <a:t>Jets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Fc</a:t>
                      </a:r>
                      <a:r>
                        <a:rPr lang="en-US" sz="1600" baseline="0" dirty="0" smtClean="0"/>
                        <a:t> sign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CME,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  <a:sym typeface="Symbol"/>
                        </a:rPr>
                        <a:t></a:t>
                      </a:r>
                      <a:endParaRPr lang="en-US" sz="1600" dirty="0"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Critical Point,</a:t>
                      </a:r>
                    </a:p>
                    <a:p>
                      <a:pPr algn="l"/>
                      <a:r>
                        <a:rPr lang="en-US" sz="1600" dirty="0" smtClean="0"/>
                        <a:t>Phase Transition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Jets, </a:t>
                      </a:r>
                      <a:r>
                        <a:rPr lang="el-GR" sz="1600" dirty="0" smtClean="0">
                          <a:latin typeface="Times New Roman"/>
                          <a:cs typeface="Times New Roman"/>
                        </a:rPr>
                        <a:t>ϒ</a:t>
                      </a:r>
                      <a:endParaRPr lang="en-US" sz="1600" dirty="0" smtClean="0">
                        <a:latin typeface="Times New Roman"/>
                        <a:cs typeface="Times New Roman"/>
                      </a:endParaRPr>
                    </a:p>
                    <a:p>
                      <a:pPr algn="l"/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forwardA</a:t>
                      </a:r>
                      <a:r>
                        <a:rPr lang="en-US" sz="1600" baseline="-25000" dirty="0" err="1" smtClean="0">
                          <a:latin typeface="Times New Roman"/>
                          <a:cs typeface="Times New Roman"/>
                        </a:rPr>
                        <a:t>N</a:t>
                      </a:r>
                      <a:endParaRPr lang="en-US" sz="1600" baseline="-250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200,</a:t>
                      </a:r>
                    </a:p>
                    <a:p>
                      <a:pPr algn="l"/>
                      <a:r>
                        <a:rPr lang="en-US" sz="1600" dirty="0" smtClean="0"/>
                        <a:t>14.5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200-19.6</a:t>
                      </a:r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500,</a:t>
                      </a:r>
                    </a:p>
                    <a:p>
                      <a:pPr algn="l"/>
                      <a:r>
                        <a:rPr lang="en-US" sz="1600" dirty="0" smtClean="0"/>
                        <a:t>62.4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200,</a:t>
                      </a:r>
                    </a:p>
                    <a:p>
                      <a:pPr algn="l"/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BES-II</a:t>
                      </a:r>
                    </a:p>
                    <a:p>
                      <a:pPr algn="l"/>
                      <a:r>
                        <a:rPr lang="en-US" sz="1600" dirty="0" smtClean="0"/>
                        <a:t>11-20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BES-II</a:t>
                      </a:r>
                    </a:p>
                    <a:p>
                      <a:pPr algn="l"/>
                      <a:r>
                        <a:rPr lang="en-US" sz="1600" dirty="0" smtClean="0"/>
                        <a:t>7-11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585181"/>
            <a:ext cx="1530896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BES-I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9782" y="3600150"/>
            <a:ext cx="1845733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7279" y="4509120"/>
            <a:ext cx="6801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Expand to include several programs: </a:t>
            </a:r>
          </a:p>
          <a:p>
            <a:pPr algn="l"/>
            <a:r>
              <a:rPr lang="en-US" dirty="0" err="1" smtClean="0"/>
              <a:t>p+A</a:t>
            </a:r>
            <a:r>
              <a:rPr lang="en-US" dirty="0" smtClean="0"/>
              <a:t> in run 15, </a:t>
            </a:r>
          </a:p>
          <a:p>
            <a:pPr algn="l"/>
            <a:r>
              <a:rPr lang="en-US" dirty="0" smtClean="0"/>
              <a:t>pp500 in run17, </a:t>
            </a:r>
          </a:p>
          <a:p>
            <a:pPr algn="l"/>
            <a:r>
              <a:rPr lang="en-US" dirty="0" smtClean="0"/>
              <a:t>Isobar (</a:t>
            </a:r>
            <a:r>
              <a:rPr lang="en-US" dirty="0" err="1" smtClean="0"/>
              <a:t>Zr</a:t>
            </a:r>
            <a:r>
              <a:rPr lang="en-US" dirty="0" smtClean="0"/>
              <a:t>, Ru-96) in run 18</a:t>
            </a:r>
          </a:p>
          <a:p>
            <a:pPr algn="l"/>
            <a:r>
              <a:rPr lang="en-US" dirty="0" smtClean="0"/>
              <a:t>BES-II more compelling, detector and machine upgrades in 2018</a:t>
            </a:r>
          </a:p>
          <a:p>
            <a:pPr algn="l"/>
            <a:r>
              <a:rPr lang="en-US" dirty="0" smtClean="0"/>
              <a:t>Future high-luminosity jets and Upsilon in 2020+</a:t>
            </a:r>
            <a:br>
              <a:rPr lang="en-US" dirty="0" smtClean="0"/>
            </a:br>
            <a:r>
              <a:rPr lang="en-US" dirty="0" smtClean="0"/>
              <a:t>3+1D hydrodynamics and Unique Cold QCD (DY</a:t>
            </a:r>
            <a:r>
              <a:rPr lang="en-US" smtClean="0"/>
              <a:t>) portal to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3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991600" cy="1447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STAR is a multi-purpose detector; 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with modern capabilities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454624"/>
              </p:ext>
            </p:extLst>
          </p:nvPr>
        </p:nvGraphicFramePr>
        <p:xfrm>
          <a:off x="678743" y="1300705"/>
          <a:ext cx="7997713" cy="487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033"/>
                <a:gridCol w="3205253"/>
                <a:gridCol w="2915427"/>
              </a:tblGrid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Upgrades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 QT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TPC/DAQ1000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2010-2011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 I, 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TOF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2013--2015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Heavy-Flavor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HFT, MTD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2015--2016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Heavy-Flavor</a:t>
                      </a:r>
                      <a:br>
                        <a:rPr lang="en-US" sz="14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Diffractive, </a:t>
                      </a:r>
                      <a:r>
                        <a:rPr lang="en-US" sz="1400" dirty="0" err="1" smtClean="0">
                          <a:solidFill>
                            <a:srgbClr val="0000CC"/>
                          </a:solidFill>
                        </a:rPr>
                        <a:t>nPDF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FMS, FPS, Roman Pots,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HLT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Spin Sign Change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Diffractive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FMS Post-shower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9895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2018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Isobar (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Zr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, Ru),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CME,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dileptons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EPD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?)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36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2019--2020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BES II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B050"/>
                          </a:solidFill>
                        </a:rPr>
                        <a:t>iTPC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, EPD, CBM endcap TOF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14946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2022-2023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High-statistics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Unbiased Jets,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Open Beauty,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PID FF</a:t>
                      </a:r>
                    </a:p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Drell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-Yan,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Longitudinal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correl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Forward Upgrade, HFT+?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743" y="6093296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&gt;50M$ worth of upgrades going into 2019+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10584" r="28337" b="7623"/>
          <a:stretch/>
        </p:blipFill>
        <p:spPr bwMode="auto">
          <a:xfrm>
            <a:off x="491215" y="234281"/>
            <a:ext cx="8084612" cy="662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844824"/>
            <a:ext cx="208823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“The Future”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documents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782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1045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Rapidity Coverage (BES-II)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3528" y="1580634"/>
            <a:ext cx="4099304" cy="4647297"/>
            <a:chOff x="4708824" y="1570038"/>
            <a:chExt cx="4099304" cy="4647297"/>
          </a:xfrm>
        </p:grpSpPr>
        <p:pic>
          <p:nvPicPr>
            <p:cNvPr id="27" name="Content Placeholder 9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68"/>
            <a:stretch/>
          </p:blipFill>
          <p:spPr>
            <a:xfrm>
              <a:off x="4708824" y="1570038"/>
              <a:ext cx="4099304" cy="464729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526350" y="2352582"/>
              <a:ext cx="750163" cy="3071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53314" y="4696287"/>
              <a:ext cx="2191695" cy="72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85960" y="1578916"/>
              <a:ext cx="2283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TPC (2016-2017)   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2185283" y="2540495"/>
            <a:ext cx="1774429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275856" y="3318026"/>
            <a:ext cx="561757" cy="1479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08824" y="1564769"/>
            <a:ext cx="4116237" cy="4647297"/>
            <a:chOff x="4708824" y="1564769"/>
            <a:chExt cx="4116237" cy="4647297"/>
          </a:xfrm>
        </p:grpSpPr>
        <p:grpSp>
          <p:nvGrpSpPr>
            <p:cNvPr id="3" name="Group 2"/>
            <p:cNvGrpSpPr/>
            <p:nvPr/>
          </p:nvGrpSpPr>
          <p:grpSpPr>
            <a:xfrm>
              <a:off x="4708824" y="1564769"/>
              <a:ext cx="4116237" cy="4647297"/>
              <a:chOff x="4708824" y="1564769"/>
              <a:chExt cx="4116237" cy="4647297"/>
            </a:xfrm>
          </p:grpSpPr>
          <p:pic>
            <p:nvPicPr>
              <p:cNvPr id="11" name="Content Placeholder 9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768"/>
              <a:stretch/>
            </p:blipFill>
            <p:spPr>
              <a:xfrm>
                <a:off x="4708824" y="1564769"/>
                <a:ext cx="4099304" cy="4647297"/>
              </a:xfrm>
              <a:prstGeom prst="rect">
                <a:avLst/>
              </a:prstGeom>
              <a:effectLst/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811687" y="2540495"/>
                <a:ext cx="426126" cy="42612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</a:rPr>
                  <a:t>FMS-FMS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88269" y="1571671"/>
                <a:ext cx="37367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</a:t>
                </a:r>
                <a:r>
                  <a:rPr lang="en-US" dirty="0" err="1" smtClean="0"/>
                  <a:t>TPC+iTPC+eTOF+EPD+FMS</a:t>
                </a:r>
                <a:r>
                  <a:rPr lang="en-US" dirty="0" smtClean="0"/>
                  <a:t> (2019--)   </a:t>
                </a:r>
                <a:endParaRPr lang="en-US" dirty="0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5306452" y="4662913"/>
                <a:ext cx="845773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306452" y="3373515"/>
                <a:ext cx="845773" cy="1056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06452" y="2205278"/>
                <a:ext cx="845773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445188" y="4662913"/>
                <a:ext cx="976544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678269" y="4657651"/>
                <a:ext cx="845773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708143" y="2205278"/>
                <a:ext cx="845773" cy="9144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469427" y="2205278"/>
                <a:ext cx="952305" cy="9144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445188" y="3378610"/>
                <a:ext cx="976544" cy="105134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708143" y="3378610"/>
                <a:ext cx="845773" cy="105134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6516216" y="2540494"/>
              <a:ext cx="864096" cy="457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755624" y="2521916"/>
              <a:ext cx="632799" cy="5977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811686" y="3447082"/>
              <a:ext cx="426127" cy="8460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/>
          <a:stretch/>
        </p:blipFill>
        <p:spPr bwMode="auto">
          <a:xfrm>
            <a:off x="1204" y="908720"/>
            <a:ext cx="5621331" cy="54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91311"/>
            <a:ext cx="3491880" cy="13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8378" y="3140968"/>
            <a:ext cx="33313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Extended coverage and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targeted upgrades open up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many opportunities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for a diverse scientific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program in 2020+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2535" y="1276891"/>
            <a:ext cx="349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Define QCD Phase Structure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Study Chiral Properties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Map T dependence of </a:t>
            </a:r>
            <a:r>
              <a:rPr lang="en-US" dirty="0" smtClean="0">
                <a:sym typeface="Symbol"/>
              </a:rPr>
              <a:t>/s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Symbol"/>
              </a:rPr>
              <a:t>Test K</a:t>
            </a:r>
            <a:r>
              <a:rPr lang="en-US" baseline="-25000" dirty="0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factorization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and Universality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60648"/>
            <a:ext cx="607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Physics Opportunities beyond BES-II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9749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6" t="26421" r="33095" b="16516"/>
          <a:stretch/>
        </p:blipFill>
        <p:spPr>
          <a:xfrm>
            <a:off x="5212080" y="1371600"/>
            <a:ext cx="3840480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Highlights of Recent Results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52" y="1340768"/>
            <a:ext cx="6851104" cy="4353347"/>
          </a:xfrm>
        </p:spPr>
        <p:txBody>
          <a:bodyPr/>
          <a:lstStyle/>
          <a:p>
            <a:r>
              <a:rPr lang="en-US" dirty="0" smtClean="0"/>
              <a:t>Jets </a:t>
            </a:r>
          </a:p>
          <a:p>
            <a:r>
              <a:rPr lang="en-US" dirty="0" smtClean="0"/>
              <a:t>Heavy-Flavor</a:t>
            </a:r>
          </a:p>
          <a:p>
            <a:r>
              <a:rPr lang="en-US" dirty="0" err="1" smtClean="0"/>
              <a:t>Dileptons</a:t>
            </a:r>
            <a:r>
              <a:rPr lang="en-US" dirty="0" smtClean="0"/>
              <a:t> </a:t>
            </a:r>
          </a:p>
          <a:p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Spin (W, pp/</a:t>
            </a:r>
            <a:r>
              <a:rPr lang="en-US" dirty="0" err="1" smtClean="0"/>
              <a:t>pA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Chiral Magnetic Effect</a:t>
            </a:r>
          </a:p>
          <a:p>
            <a:r>
              <a:rPr lang="en-US" dirty="0" smtClean="0"/>
              <a:t>Global Polarization </a:t>
            </a:r>
          </a:p>
          <a:p>
            <a:r>
              <a:rPr lang="en-US" dirty="0" smtClean="0"/>
              <a:t>BES-I highlights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6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Summary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019163"/>
            <a:ext cx="7992888" cy="39604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Many new and exciting results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Compelling Heavy-Ion Programs for run 16 and run 18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Completion of Heavy-Flavor program for HFT+MTD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Decisive test of Chiral Magnetic Effect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 smtClean="0"/>
              <a:t>Quantifying the role of external field in Global Hyperon Polarization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Compelling Spin Program in run17</a:t>
            </a:r>
            <a:br>
              <a:rPr lang="en-US" sz="2000" dirty="0" smtClean="0"/>
            </a:br>
            <a:r>
              <a:rPr lang="en-US" sz="1600" dirty="0" smtClean="0"/>
              <a:t>Three measurements related to TMD evolution and sign change </a:t>
            </a:r>
            <a:br>
              <a:rPr lang="en-US" sz="1600" dirty="0" smtClean="0"/>
            </a:br>
            <a:r>
              <a:rPr lang="en-US" sz="1600" dirty="0" smtClean="0"/>
              <a:t>(A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W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, DY)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Maintain track record in Results and Publications</a:t>
            </a: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P</a:t>
            </a:r>
            <a:r>
              <a:rPr lang="en-US" sz="2000" dirty="0" smtClean="0"/>
              <a:t>reparation for BES II and beyond </a:t>
            </a:r>
            <a:br>
              <a:rPr lang="en-US" sz="2000" dirty="0" smtClean="0"/>
            </a:br>
            <a:r>
              <a:rPr lang="en-US" sz="1600" dirty="0" smtClean="0"/>
              <a:t>(High-statistics of rare probes, 3+1D hydro and Cold QCD)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4581128"/>
            <a:ext cx="72186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Work in progress and concerns: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Longer term plan beyond 2020 (upgrades and science)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Operation and (manpower) resources to maintain a viable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Computing and Analysis Resources (hardware)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Maintain an active scientific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345740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8" y="0"/>
            <a:ext cx="6804248" cy="3827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9968"/>
            <a:ext cx="2313608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May it be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your </a:t>
            </a:r>
            <a:r>
              <a:rPr lang="en-US" sz="2400" dirty="0">
                <a:solidFill>
                  <a:schemeClr val="bg1"/>
                </a:solidFill>
              </a:rPr>
              <a:t>journey on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To </a:t>
            </a:r>
            <a:r>
              <a:rPr lang="en-US" sz="2400" dirty="0">
                <a:solidFill>
                  <a:schemeClr val="bg1"/>
                </a:solidFill>
              </a:rPr>
              <a:t>light the day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When the night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is </a:t>
            </a:r>
            <a:r>
              <a:rPr lang="en-US" sz="2400" dirty="0">
                <a:solidFill>
                  <a:schemeClr val="bg1"/>
                </a:solidFill>
              </a:rPr>
              <a:t>overcome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You </a:t>
            </a:r>
            <a:r>
              <a:rPr lang="en-US" sz="2400" dirty="0">
                <a:solidFill>
                  <a:schemeClr val="bg1"/>
                </a:solidFill>
              </a:rPr>
              <a:t>may rise to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find </a:t>
            </a:r>
            <a:r>
              <a:rPr lang="en-US" sz="2400" dirty="0">
                <a:solidFill>
                  <a:schemeClr val="bg1"/>
                </a:solidFill>
              </a:rPr>
              <a:t>the sun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23717" b="20444"/>
          <a:stretch/>
        </p:blipFill>
        <p:spPr>
          <a:xfrm>
            <a:off x="-26144" y="3358252"/>
            <a:ext cx="9144000" cy="3474720"/>
          </a:xfrm>
        </p:spPr>
      </p:pic>
    </p:spTree>
    <p:extLst>
      <p:ext uri="{BB962C8B-B14F-4D97-AF65-F5344CB8AC3E}">
        <p14:creationId xmlns:p14="http://schemas.microsoft.com/office/powerpoint/2010/main" val="71062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Jet Energy Loss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11" b="-3037"/>
          <a:stretch/>
        </p:blipFill>
        <p:spPr>
          <a:xfrm>
            <a:off x="1331640" y="1700808"/>
            <a:ext cx="7498080" cy="46634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l="6428" t="47331" r="-1419" b="-3328"/>
          <a:stretch/>
        </p:blipFill>
        <p:spPr>
          <a:xfrm>
            <a:off x="182880" y="1916832"/>
            <a:ext cx="8686800" cy="46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1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smtClean="0">
                <a:solidFill>
                  <a:srgbClr val="FF0000"/>
                </a:solidFill>
              </a:rPr>
              <a:t>-jet correlations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0318" y="4355047"/>
            <a:ext cx="47836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Lost energy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reappearing at low </a:t>
            </a:r>
            <a:r>
              <a:rPr lang="en-US" sz="2400" dirty="0" err="1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T</a:t>
            </a:r>
            <a:endParaRPr lang="en-US" sz="2400" baseline="-25000" dirty="0" smtClean="0">
              <a:solidFill>
                <a:srgbClr val="FF0000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independent </a:t>
            </a:r>
            <a:r>
              <a:rPr lang="en-US" sz="2400" dirty="0">
                <a:solidFill>
                  <a:srgbClr val="FF0000"/>
                </a:solidFill>
              </a:rPr>
              <a:t>of </a:t>
            </a:r>
            <a:r>
              <a:rPr lang="en-US" sz="2400" dirty="0" err="1">
                <a:solidFill>
                  <a:srgbClr val="FF0000"/>
                </a:solidFill>
                <a:ea typeface="Arial" charset="0"/>
                <a:cs typeface="Arial" charset="0"/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Arial" charset="0"/>
                <a:cs typeface="Arial" charset="0"/>
              </a:rPr>
              <a:t> (8-20 </a:t>
            </a:r>
            <a:r>
              <a:rPr lang="en-US" sz="2400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GeVc</a:t>
            </a:r>
            <a:r>
              <a:rPr lang="en-US" sz="2400" dirty="0">
                <a:solidFill>
                  <a:srgbClr val="FF0000"/>
                </a:solidFill>
                <a:ea typeface="Arial" charset="0"/>
                <a:cs typeface="Arial" charset="0"/>
              </a:rPr>
              <a:t>)</a:t>
            </a:r>
            <a:endParaRPr lang="en-US" sz="2400" baseline="-2500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en-US" sz="2400" baseline="-25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6285" y="6454750"/>
            <a:ext cx="445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Paper accepted to PLB: arXiv:1604.01117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0923" y="1010487"/>
            <a:ext cx="3929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a typeface="Arial" charset="0"/>
                <a:cs typeface="Arial" charset="0"/>
              </a:rPr>
              <a:t>Golden probe of Jet Energy </a:t>
            </a:r>
            <a:r>
              <a:rPr lang="en-US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Loss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Initial jet energy from </a:t>
            </a:r>
            <a:r>
              <a:rPr lang="en-US" sz="2000" dirty="0" err="1" smtClean="0">
                <a:ea typeface="Arial" charset="0"/>
                <a:cs typeface="Arial" charset="0"/>
              </a:rPr>
              <a:t>E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 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04" y="1043678"/>
            <a:ext cx="4637119" cy="31075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923" y="1838098"/>
            <a:ext cx="46289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2060"/>
                </a:solidFill>
              </a:rPr>
              <a:t> and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p</a:t>
            </a:r>
            <a:r>
              <a:rPr lang="en-US" sz="2000" baseline="30000" dirty="0">
                <a:solidFill>
                  <a:srgbClr val="002060"/>
                </a:solidFill>
                <a:latin typeface="Symbol" panose="05050102010706020507" pitchFamily="18" charset="2"/>
              </a:rPr>
              <a:t>0</a:t>
            </a:r>
            <a:r>
              <a:rPr lang="en-US" sz="2000" dirty="0">
                <a:solidFill>
                  <a:srgbClr val="002060"/>
                </a:solidFill>
              </a:rPr>
              <a:t> triggered hadron I</a:t>
            </a:r>
            <a:r>
              <a:rPr lang="en-US" sz="2000" baseline="-25000" dirty="0">
                <a:solidFill>
                  <a:srgbClr val="002060"/>
                </a:solidFill>
              </a:rPr>
              <a:t>AA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similar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No clear color factor or path length effects observed</a:t>
            </a:r>
            <a:endParaRPr lang="en-US" sz="2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" y="3456781"/>
            <a:ext cx="42756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8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73" y="908720"/>
            <a:ext cx="2998088" cy="2882126"/>
          </a:xfrm>
          <a:prstGeom prst="rect">
            <a:avLst/>
          </a:prstGeom>
        </p:spPr>
      </p:pic>
      <p:pic>
        <p:nvPicPr>
          <p:cNvPr id="14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48881" r="5114" b="-39446"/>
          <a:stretch/>
        </p:blipFill>
        <p:spPr bwMode="auto">
          <a:xfrm>
            <a:off x="6104696" y="1101681"/>
            <a:ext cx="292608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" t="29415" r="90429" b="31738"/>
          <a:stretch/>
        </p:blipFill>
        <p:spPr bwMode="auto">
          <a:xfrm>
            <a:off x="6052708" y="1101681"/>
            <a:ext cx="36576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Semi-inclusive hadron jets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4585" y="2441439"/>
            <a:ext cx="12570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STAR Preliminary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8" name="aj_4.png"/>
          <p:cNvPicPr/>
          <p:nvPr/>
        </p:nvPicPr>
        <p:blipFill rotWithShape="1">
          <a:blip r:embed="rId5">
            <a:extLst/>
          </a:blip>
          <a:srcRect l="7943" t="8186"/>
          <a:stretch/>
        </p:blipFill>
        <p:spPr>
          <a:xfrm rot="5400000">
            <a:off x="3316239" y="578201"/>
            <a:ext cx="2295497" cy="3096344"/>
          </a:xfrm>
          <a:prstGeom prst="rect">
            <a:avLst/>
          </a:prstGeom>
          <a:ln w="12700">
            <a:round/>
          </a:ln>
        </p:spPr>
      </p:pic>
      <p:sp>
        <p:nvSpPr>
          <p:cNvPr id="9" name="TextBox 8"/>
          <p:cNvSpPr txBox="1"/>
          <p:nvPr/>
        </p:nvSpPr>
        <p:spPr>
          <a:xfrm>
            <a:off x="4607266" y="1967272"/>
            <a:ext cx="12570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STAR Preliminary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7814" y="3274122"/>
            <a:ext cx="230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</a:t>
            </a:r>
            <a:r>
              <a:rPr lang="en-US" dirty="0" smtClean="0"/>
              <a:t>rxiv:1609.03878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797" y="3694380"/>
            <a:ext cx="54521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Semi-inclusive jet measurement to very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algn="l"/>
            <a:endParaRPr lang="en-US" baseline="-25000" dirty="0" smtClean="0"/>
          </a:p>
          <a:p>
            <a:pPr algn="l"/>
            <a:r>
              <a:rPr lang="en-US" dirty="0">
                <a:solidFill>
                  <a:srgbClr val="0000CC"/>
                </a:solidFill>
              </a:rPr>
              <a:t>Medium induced radiation reappears beyond </a:t>
            </a:r>
            <a:r>
              <a:rPr lang="en-US" dirty="0" smtClean="0">
                <a:solidFill>
                  <a:srgbClr val="0000CC"/>
                </a:solidFill>
              </a:rPr>
              <a:t>R=0.5</a:t>
            </a:r>
            <a:endParaRPr lang="en-US" baseline="-25000" dirty="0" smtClean="0">
              <a:solidFill>
                <a:srgbClr val="0000CC"/>
              </a:solidFill>
            </a:endParaRPr>
          </a:p>
          <a:p>
            <a:pPr algn="l"/>
            <a:r>
              <a:rPr lang="en-US" baseline="-25000" dirty="0" smtClean="0">
                <a:solidFill>
                  <a:srgbClr val="0000CC"/>
                </a:solidFill>
              </a:rPr>
              <a:t>	</a:t>
            </a:r>
            <a:r>
              <a:rPr lang="en-US" dirty="0" err="1" smtClean="0">
                <a:solidFill>
                  <a:srgbClr val="0000CC"/>
                </a:solidFill>
              </a:rPr>
              <a:t>E</a:t>
            </a:r>
            <a:r>
              <a:rPr lang="en-US" baseline="-25000" dirty="0" err="1" smtClean="0">
                <a:solidFill>
                  <a:srgbClr val="0000CC"/>
                </a:solidFill>
              </a:rPr>
              <a:t>missed</a:t>
            </a:r>
            <a:r>
              <a:rPr lang="en-US" baseline="-25000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~3-5 GeV (less than at LHC)</a:t>
            </a:r>
          </a:p>
          <a:p>
            <a:pPr algn="l"/>
            <a:endParaRPr lang="en-US" dirty="0">
              <a:solidFill>
                <a:srgbClr val="002060"/>
              </a:solidFill>
            </a:endParaRPr>
          </a:p>
          <a:p>
            <a:pPr algn="l"/>
            <a:r>
              <a:rPr lang="en-US" dirty="0" smtClean="0"/>
              <a:t>Au-Au di-jet momentum </a:t>
            </a:r>
            <a:r>
              <a:rPr lang="en-US" dirty="0"/>
              <a:t>balance </a:t>
            </a:r>
            <a:r>
              <a:rPr lang="en-US" dirty="0" smtClean="0"/>
              <a:t>restored </a:t>
            </a:r>
            <a:r>
              <a:rPr lang="en-US" dirty="0"/>
              <a:t>to that observed in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only by including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 for R=0.4 </a:t>
            </a:r>
          </a:p>
          <a:p>
            <a:pPr algn="l"/>
            <a:endParaRPr lang="en-US" dirty="0" smtClean="0">
              <a:solidFill>
                <a:srgbClr val="0000CC"/>
              </a:solidFill>
            </a:endParaRPr>
          </a:p>
          <a:p>
            <a:pPr algn="l"/>
            <a:r>
              <a:rPr lang="en-US" dirty="0" smtClean="0">
                <a:solidFill>
                  <a:srgbClr val="0000CC"/>
                </a:solidFill>
              </a:rPr>
              <a:t>Recoil jet </a:t>
            </a:r>
            <a:r>
              <a:rPr lang="en-US" dirty="0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F(</a:t>
            </a:r>
            <a:r>
              <a:rPr lang="en-US" dirty="0" err="1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Df</a:t>
            </a:r>
            <a:r>
              <a:rPr lang="en-US" dirty="0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baseline="-25000" dirty="0" smtClean="0">
                <a:solidFill>
                  <a:srgbClr val="0000CC"/>
                </a:solidFill>
              </a:rPr>
              <a:t>Au-Au</a:t>
            </a:r>
            <a:r>
              <a:rPr lang="en-US" dirty="0" smtClean="0">
                <a:solidFill>
                  <a:srgbClr val="0000CC"/>
                </a:solidFill>
              </a:rPr>
              <a:t> &gt;</a:t>
            </a:r>
            <a:r>
              <a:rPr lang="en-US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F(</a:t>
            </a:r>
            <a:r>
              <a:rPr lang="en-US" dirty="0" err="1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Df</a:t>
            </a:r>
            <a:r>
              <a:rPr lang="en-US" dirty="0" smtClean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baseline="-25000" dirty="0" smtClean="0">
                <a:solidFill>
                  <a:srgbClr val="0000CC"/>
                </a:solidFill>
              </a:rPr>
              <a:t>pp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endParaRPr lang="en-US" baseline="-25000" dirty="0" smtClean="0">
              <a:solidFill>
                <a:srgbClr val="0000CC"/>
              </a:solidFill>
            </a:endParaRPr>
          </a:p>
          <a:p>
            <a:pPr algn="l"/>
            <a:r>
              <a:rPr lang="en-US" dirty="0" smtClean="0"/>
              <a:t>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1197" y="3977943"/>
            <a:ext cx="35328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First indication of medium-induced</a:t>
            </a:r>
            <a:r>
              <a:rPr lang="en-US" sz="8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acoplanarity</a:t>
            </a:r>
            <a:endParaRPr lang="en-US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algn="l"/>
            <a:endParaRPr lang="en-US" dirty="0" smtClean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First indication of ability to identify all energy lost to medium (for a certain class of jets)</a:t>
            </a:r>
            <a:endParaRPr lang="en-US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34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Quarkonium</a:t>
            </a:r>
            <a:r>
              <a:rPr lang="en-US" b="1" dirty="0" smtClean="0">
                <a:solidFill>
                  <a:srgbClr val="FF0000"/>
                </a:solidFill>
              </a:rPr>
              <a:t> production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4" y="3573016"/>
            <a:ext cx="8473132" cy="23762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-196055" y="1052736"/>
            <a:ext cx="9232551" cy="6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951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Quarkonia</a:t>
            </a:r>
            <a:r>
              <a:rPr lang="en-US" sz="4000" b="1" dirty="0" smtClean="0">
                <a:solidFill>
                  <a:srgbClr val="FF0000"/>
                </a:solidFill>
              </a:rPr>
              <a:t> production and probes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9" y="4147692"/>
            <a:ext cx="4961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New MTD dataset covers whole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range </a:t>
            </a:r>
            <a:br>
              <a:rPr lang="en-US" dirty="0" smtClean="0"/>
            </a:br>
            <a:r>
              <a:rPr lang="en-US" dirty="0" smtClean="0"/>
              <a:t>with high statistics (x3 more data)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Strong centrality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J/</a:t>
            </a:r>
            <a:r>
              <a:rPr lang="el-GR" dirty="0" smtClean="0">
                <a:latin typeface="Times New Roman"/>
                <a:cs typeface="Times New Roman"/>
                <a:sym typeface="Symbol"/>
              </a:rPr>
              <a:t></a:t>
            </a:r>
            <a:r>
              <a:rPr lang="en-US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dirty="0" smtClean="0"/>
              <a:t>suppression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Beam Energy dependence of J/</a:t>
            </a:r>
            <a:r>
              <a:rPr lang="el-GR" dirty="0">
                <a:latin typeface="Times New Roman"/>
                <a:cs typeface="Times New Roman"/>
                <a:sym typeface="Symbol"/>
              </a:rPr>
              <a:t>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endParaRPr lang="en-US" dirty="0"/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Separation of Upsilon </a:t>
            </a:r>
            <a:r>
              <a:rPr lang="el-GR" dirty="0" smtClean="0">
                <a:latin typeface="Times New Roman"/>
                <a:cs typeface="Times New Roman"/>
              </a:rPr>
              <a:t>ϒ</a:t>
            </a:r>
            <a:r>
              <a:rPr lang="en-US" dirty="0" smtClean="0"/>
              <a:t>(2s+3s) from </a:t>
            </a:r>
            <a:r>
              <a:rPr lang="el-GR" dirty="0">
                <a:latin typeface="Times New Roman"/>
                <a:cs typeface="Times New Roman"/>
              </a:rPr>
              <a:t>ϒ</a:t>
            </a:r>
            <a:r>
              <a:rPr lang="en-US" dirty="0" smtClean="0"/>
              <a:t>(1s) </a:t>
            </a:r>
            <a:br>
              <a:rPr lang="en-US" dirty="0" smtClean="0"/>
            </a:br>
            <a:r>
              <a:rPr lang="en-US" dirty="0" smtClean="0"/>
              <a:t>indicating less suppression </a:t>
            </a:r>
            <a:br>
              <a:rPr lang="en-US" dirty="0" smtClean="0"/>
            </a:br>
            <a:r>
              <a:rPr lang="en-US" dirty="0" smtClean="0"/>
              <a:t>at RHIC than at LHC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70" y="908720"/>
            <a:ext cx="5060605" cy="3105980"/>
          </a:xfrm>
          <a:prstGeom prst="rect">
            <a:avLst/>
          </a:prstGeom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1845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599" y="3861048"/>
            <a:ext cx="4014434" cy="2881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0518" y="864168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 smtClean="0"/>
              <a:t>arXiv</a:t>
            </a:r>
            <a:r>
              <a:rPr lang="en-US" sz="1200" dirty="0" smtClean="0"/>
              <a:t>: 1607.07517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10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40448</TotalTime>
  <Words>1578</Words>
  <Application>Microsoft Macintosh PowerPoint</Application>
  <PresentationFormat>On-screen Show (4:3)</PresentationFormat>
  <Paragraphs>726</Paragraphs>
  <Slides>41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Arial Narrow</vt:lpstr>
      <vt:lpstr>Calibri</vt:lpstr>
      <vt:lpstr>Cambria Math</vt:lpstr>
      <vt:lpstr>Garamond</vt:lpstr>
      <vt:lpstr>MS Mincho</vt:lpstr>
      <vt:lpstr>ＭＳ Ｐゴシック</vt:lpstr>
      <vt:lpstr>Symbol</vt:lpstr>
      <vt:lpstr>Times New Roman</vt:lpstr>
      <vt:lpstr>Verdana</vt:lpstr>
      <vt:lpstr>Wingdings</vt:lpstr>
      <vt:lpstr>Zapf Dingbats</vt:lpstr>
      <vt:lpstr>宋体</vt:lpstr>
      <vt:lpstr>Arial</vt:lpstr>
      <vt:lpstr>BNL</vt:lpstr>
      <vt:lpstr>Photo Editor Photo</vt:lpstr>
      <vt:lpstr>Document</vt:lpstr>
      <vt:lpstr>PowerPoint Presentation</vt:lpstr>
      <vt:lpstr>PowerPoint Presentation</vt:lpstr>
      <vt:lpstr>Particle Identification at STAR</vt:lpstr>
      <vt:lpstr>Highlights of Recent Results</vt:lpstr>
      <vt:lpstr>Jet Energy Loss </vt:lpstr>
      <vt:lpstr>g-jet correlations</vt:lpstr>
      <vt:lpstr>Semi-inclusive hadron jets</vt:lpstr>
      <vt:lpstr>Quarkonium production</vt:lpstr>
      <vt:lpstr>Quarkonia production and probes</vt:lpstr>
      <vt:lpstr>Coherent Vector Meson Production at Rest</vt:lpstr>
      <vt:lpstr>Coherent J/Psi Production at rest</vt:lpstr>
      <vt:lpstr>Longitudial and multiple harmonic correlations (3+1D hydrodynamics)</vt:lpstr>
      <vt:lpstr>Flows in nth order </vt:lpstr>
      <vt:lpstr>Timeline of RHIC operation</vt:lpstr>
      <vt:lpstr>Run 16 Heavy-Flavor Program - Completion of DM12  </vt:lpstr>
      <vt:lpstr>Au+Au Dataset Goals</vt:lpstr>
      <vt:lpstr>BUR Run17-18 Summary Table</vt:lpstr>
      <vt:lpstr>Sea Quarks, Gluons, and Colors</vt:lpstr>
      <vt:lpstr>Measure QCD interaction sign and TMD evolution</vt:lpstr>
      <vt:lpstr>Spin Highlight: Transverse Single-Spin AN</vt:lpstr>
      <vt:lpstr>Isobar</vt:lpstr>
      <vt:lpstr>QCD phase transition is a chiral phase transition</vt:lpstr>
      <vt:lpstr>Projections for Isobar</vt:lpstr>
      <vt:lpstr>QCD phase transition is a chiral phase transition</vt:lpstr>
      <vt:lpstr>QCD fluid responds to external field</vt:lpstr>
      <vt:lpstr>Au+Au at 27GeV</vt:lpstr>
      <vt:lpstr>QCD Phase Diagram and Critical Point Search</vt:lpstr>
      <vt:lpstr>(STAR) Map QCD phase diagram (I)</vt:lpstr>
      <vt:lpstr>(STAR) Map QCD phase diagram (II)</vt:lpstr>
      <vt:lpstr>Detector Upgrades necessary for  net-proton  Kurtosis</vt:lpstr>
      <vt:lpstr>What is STAR iTPC upgrade?</vt:lpstr>
      <vt:lpstr>PowerPoint Presentation</vt:lpstr>
      <vt:lpstr>Enable Di-electron measurements </vt:lpstr>
      <vt:lpstr>RHIC has been adaptable to science needs</vt:lpstr>
      <vt:lpstr>RHIC has been adaptable to science needs</vt:lpstr>
      <vt:lpstr>STAR is a multi-purpose detector;  with modern capabilities</vt:lpstr>
      <vt:lpstr>PowerPoint Presentation</vt:lpstr>
      <vt:lpstr>Rapidity Coverage (BES-II)</vt:lpstr>
      <vt:lpstr>PowerPoint Presentation</vt:lpstr>
      <vt:lpstr>Summary</vt:lpstr>
      <vt:lpstr>PowerPoint Presentation</vt:lpstr>
    </vt:vector>
  </TitlesOfParts>
  <Company>BNL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mike poat</cp:lastModifiedBy>
  <cp:revision>4651</cp:revision>
  <dcterms:created xsi:type="dcterms:W3CDTF">2006-02-23T15:10:09Z</dcterms:created>
  <dcterms:modified xsi:type="dcterms:W3CDTF">2016-09-18T06:57:50Z</dcterms:modified>
</cp:coreProperties>
</file>