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670" r:id="rId2"/>
    <p:sldId id="724" r:id="rId3"/>
    <p:sldId id="894" r:id="rId4"/>
    <p:sldId id="867" r:id="rId5"/>
    <p:sldId id="868" r:id="rId6"/>
    <p:sldId id="869" r:id="rId7"/>
    <p:sldId id="864" r:id="rId8"/>
    <p:sldId id="871" r:id="rId9"/>
    <p:sldId id="870" r:id="rId10"/>
    <p:sldId id="873" r:id="rId11"/>
    <p:sldId id="874" r:id="rId12"/>
    <p:sldId id="895" r:id="rId13"/>
    <p:sldId id="896" r:id="rId14"/>
    <p:sldId id="875" r:id="rId15"/>
    <p:sldId id="877" r:id="rId16"/>
    <p:sldId id="883" r:id="rId17"/>
    <p:sldId id="879" r:id="rId18"/>
    <p:sldId id="882" r:id="rId19"/>
    <p:sldId id="897" r:id="rId20"/>
    <p:sldId id="898" r:id="rId21"/>
    <p:sldId id="884" r:id="rId22"/>
    <p:sldId id="886" r:id="rId23"/>
    <p:sldId id="887" r:id="rId24"/>
    <p:sldId id="889" r:id="rId25"/>
    <p:sldId id="899" r:id="rId26"/>
    <p:sldId id="900" r:id="rId27"/>
    <p:sldId id="901" r:id="rId28"/>
    <p:sldId id="893" r:id="rId29"/>
    <p:sldId id="861" r:id="rId30"/>
    <p:sldId id="848" r:id="rId31"/>
    <p:sldId id="840" r:id="rId32"/>
    <p:sldId id="718" r:id="rId33"/>
    <p:sldId id="885" r:id="rId34"/>
    <p:sldId id="890" r:id="rId35"/>
    <p:sldId id="888" r:id="rId36"/>
    <p:sldId id="878" r:id="rId37"/>
    <p:sldId id="865" r:id="rId38"/>
    <p:sldId id="775" r:id="rId39"/>
    <p:sldId id="822" r:id="rId40"/>
    <p:sldId id="843" r:id="rId41"/>
    <p:sldId id="832" r:id="rId42"/>
    <p:sldId id="801" r:id="rId43"/>
    <p:sldId id="862" r:id="rId44"/>
    <p:sldId id="845" r:id="rId45"/>
    <p:sldId id="849" r:id="rId46"/>
    <p:sldId id="835" r:id="rId47"/>
    <p:sldId id="838" r:id="rId48"/>
    <p:sldId id="796" r:id="rId49"/>
    <p:sldId id="823" r:id="rId50"/>
    <p:sldId id="726" r:id="rId51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8F8"/>
    <a:srgbClr val="A300A0"/>
    <a:srgbClr val="E1EAEA"/>
    <a:srgbClr val="E2E6E6"/>
    <a:srgbClr val="CFDFEE"/>
    <a:srgbClr val="E0E7E7"/>
    <a:srgbClr val="D5E6E6"/>
    <a:srgbClr val="DBE0E0"/>
    <a:srgbClr val="C8F4F4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7" autoAdjust="0"/>
    <p:restoredTop sz="97760" autoAdjust="0"/>
  </p:normalViewPr>
  <p:slideViewPr>
    <p:cSldViewPr snapToGrid="0" snapToObjects="1">
      <p:cViewPr>
        <p:scale>
          <a:sx n="80" d="100"/>
          <a:sy n="80" d="100"/>
        </p:scale>
        <p:origin x="-1264" y="-80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fld id="{0799D35D-8185-9C46-B285-B6A91DF3AC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70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fld id="{8A773CB4-8E44-054C-B5F4-9C010CEF18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88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91987-EBF7-0E47-BA35-7C1ACCC3B34A}" type="slidenum">
              <a:rPr lang="en-US"/>
              <a:pPr/>
              <a:t>1</a:t>
            </a:fld>
            <a:endParaRPr lang="en-US"/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08F2C-3213-5748-84BE-4E168E1FC82B}" type="slidenum">
              <a:rPr lang="en-US"/>
              <a:pPr/>
              <a:t>2</a:t>
            </a:fld>
            <a:endParaRPr 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D6565-CF29-2047-87CF-5D24BD0E9599}" type="slidenum">
              <a:rPr lang="en-US"/>
              <a:pPr/>
              <a:t>32</a:t>
            </a:fld>
            <a:endParaRPr lang="en-US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8BE2C-12C7-C242-8217-CEC8E0E95710}" type="slidenum">
              <a:rPr lang="en-US"/>
              <a:pPr/>
              <a:t>38</a:t>
            </a:fld>
            <a:endParaRPr lang="en-US"/>
          </a:p>
        </p:txBody>
      </p:sp>
      <p:sp>
        <p:nvSpPr>
          <p:cNvPr id="1091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0F8ED-3037-4442-8DA9-E647EB387916}" type="slidenum">
              <a:rPr lang="en-US"/>
              <a:pPr/>
              <a:t>42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0EED29-D862-AD4D-B1B2-8A7273F76150}" type="slidenum">
              <a:rPr lang="en-US"/>
              <a:pPr/>
              <a:t>48</a:t>
            </a:fld>
            <a:endParaRPr lang="en-US"/>
          </a:p>
        </p:txBody>
      </p:sp>
      <p:sp>
        <p:nvSpPr>
          <p:cNvPr id="994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72272-FF1B-5D47-B2DF-AFB7E98D3C11}" type="slidenum">
              <a:rPr lang="en-US"/>
              <a:pPr/>
              <a:t>50</a:t>
            </a:fld>
            <a:endParaRPr lang="en-US"/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0"/>
            <a:ext cx="6400800" cy="1752600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C1D597-74ED-D546-952C-60A3443567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33350"/>
            <a:ext cx="5681662" cy="285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B743-4FED-6F40-BFB3-0774660451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F32C35-A59D-324F-B965-907F37F001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563434-CAA8-ED42-9CA6-0E8AC4F2EB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95EB2B-E4F9-C54F-B7D3-99D73223EB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B483B1-531C-714C-BC99-8D500E5E5A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7CBFB9-AA81-2041-82F0-E35C8C4E38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B4CC7B-3343-B74C-A97C-C7C24CA701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002254-3D0E-264C-87A8-AF3C85E51E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1D28CF-05E5-C342-8BE6-899A0B0CFD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fld id="{568A1186-8F50-DD40-B112-53824F9DBA2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hyperlink" Target="http://www.youtube.com/watch?v=xrL2ELkQOiE&amp;feature=player_embedded" TargetMode="External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emf"/><Relationship Id="rId14" Type="http://schemas.openxmlformats.org/officeDocument/2006/relationships/image" Target="../media/image68.emf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1288" y="457200"/>
            <a:ext cx="8618537" cy="762000"/>
          </a:xfrm>
        </p:spPr>
        <p:txBody>
          <a:bodyPr/>
          <a:lstStyle/>
          <a:p>
            <a:r>
              <a:rPr lang="en-US" sz="3200" dirty="0" smtClean="0"/>
              <a:t>What have we learned from high </a:t>
            </a:r>
            <a:r>
              <a:rPr lang="en-US" sz="3200" dirty="0" err="1" smtClean="0"/>
              <a:t>p</a:t>
            </a:r>
            <a:r>
              <a:rPr lang="en-US" sz="3200" baseline="-25000" dirty="0" err="1" smtClean="0"/>
              <a:t>T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probes?</a:t>
            </a:r>
            <a:endParaRPr lang="en-US" sz="3200" dirty="0"/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1" y="3674535"/>
            <a:ext cx="6096000" cy="2505301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dirty="0"/>
              <a:t>  </a:t>
            </a:r>
            <a:r>
              <a:rPr lang="en-US" b="1" i="1" dirty="0"/>
              <a:t>Barbara Jacak</a:t>
            </a:r>
          </a:p>
          <a:p>
            <a:pPr>
              <a:buFont typeface="Monotype Sorts" charset="2"/>
              <a:buNone/>
            </a:pPr>
            <a:r>
              <a:rPr lang="en-US" b="1" i="1" dirty="0"/>
              <a:t>  </a:t>
            </a:r>
            <a:r>
              <a:rPr lang="en-US" b="1" i="1" dirty="0" smtClean="0"/>
              <a:t>UC Berkeley &amp; LBNL</a:t>
            </a:r>
            <a:r>
              <a:rPr lang="en-US" b="1" i="1" dirty="0"/>
              <a:t>	</a:t>
            </a:r>
            <a:r>
              <a:rPr lang="en-US" dirty="0"/>
              <a:t>            	</a:t>
            </a:r>
            <a:endParaRPr lang="en-US" dirty="0" smtClean="0"/>
          </a:p>
          <a:p>
            <a:pPr>
              <a:buFont typeface="Monotype Sorts" charset="2"/>
              <a:buNone/>
            </a:pPr>
            <a:endParaRPr lang="en-US" dirty="0" smtClean="0"/>
          </a:p>
          <a:p>
            <a:pPr>
              <a:buFont typeface="Monotype Sorts" charset="2"/>
              <a:buNone/>
            </a:pPr>
            <a:r>
              <a:rPr lang="en-US" dirty="0" smtClean="0"/>
              <a:t>  </a:t>
            </a:r>
            <a:r>
              <a:rPr lang="en-US" b="1" i="1" dirty="0" smtClean="0"/>
              <a:t>Sept. 22, 2016</a:t>
            </a:r>
            <a:endParaRPr lang="en-US" b="1" i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6242" y="1373889"/>
            <a:ext cx="3057758" cy="201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lh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8" y="1405463"/>
            <a:ext cx="2732005" cy="1948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1306" y="1534612"/>
            <a:ext cx="3031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 err="1" smtClean="0">
                <a:solidFill>
                  <a:schemeClr val="tx1"/>
                </a:solidFill>
                <a:latin typeface="+mn-lt"/>
              </a:rPr>
              <a:t>Erice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 School in Nuclear </a:t>
            </a:r>
            <a:r>
              <a:rPr lang="en-US" i="1" dirty="0" err="1" smtClean="0">
                <a:solidFill>
                  <a:schemeClr val="tx1"/>
                </a:solidFill>
                <a:latin typeface="+mn-lt"/>
              </a:rPr>
              <a:t>Phyiscs</a:t>
            </a:r>
            <a:endParaRPr lang="en-US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 descr="lbnl_atnight.jp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59" y="4622799"/>
            <a:ext cx="3973694" cy="2235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Quarks lose energy, too!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3437" t="19655" r="45008" b="15288"/>
          <a:stretch/>
        </p:blipFill>
        <p:spPr>
          <a:xfrm>
            <a:off x="0" y="728717"/>
            <a:ext cx="4555067" cy="3750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/>
          <a:stretch/>
        </p:blipFill>
        <p:spPr>
          <a:xfrm>
            <a:off x="4656665" y="642421"/>
            <a:ext cx="4250267" cy="3851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134" y="4588933"/>
            <a:ext cx="7907865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+mn-lt"/>
              </a:rPr>
              <a:t>* As much energy loss as light quarks!</a:t>
            </a:r>
          </a:p>
          <a:p>
            <a:pPr>
              <a:buNone/>
            </a:pPr>
            <a:r>
              <a:rPr lang="en-US" dirty="0" smtClean="0">
                <a:latin typeface="+mn-lt"/>
              </a:rPr>
              <a:t>* Less phase space for gluon radiation, so  collisional energy loss must be important</a:t>
            </a:r>
          </a:p>
          <a:p>
            <a:pPr>
              <a:buNone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>
                <a:latin typeface="+mn-lt"/>
              </a:rPr>
              <a:t>E</a:t>
            </a:r>
            <a:r>
              <a:rPr lang="en-US" baseline="-25000" dirty="0" err="1" smtClean="0">
                <a:latin typeface="+mn-lt"/>
              </a:rPr>
              <a:t>collision</a:t>
            </a:r>
            <a:r>
              <a:rPr lang="en-US" dirty="0" smtClean="0">
                <a:latin typeface="+mn-lt"/>
              </a:rPr>
              <a:t> ~ L       </a:t>
            </a:r>
            <a:r>
              <a:rPr lang="en-US" dirty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latin typeface="+mn-lt"/>
              </a:rPr>
              <a:t>E</a:t>
            </a:r>
            <a:r>
              <a:rPr lang="en-US" baseline="-25000" dirty="0" err="1" smtClean="0">
                <a:latin typeface="+mn-lt"/>
              </a:rPr>
              <a:t>radiative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~ </a:t>
            </a:r>
            <a:r>
              <a:rPr lang="en-US" dirty="0" smtClean="0">
                <a:latin typeface="+mn-lt"/>
              </a:rPr>
              <a:t>L</a:t>
            </a:r>
            <a:r>
              <a:rPr lang="en-US" baseline="30000" dirty="0" smtClean="0">
                <a:latin typeface="+mn-lt"/>
              </a:rPr>
              <a:t>2</a:t>
            </a:r>
            <a:endParaRPr lang="en-US" baseline="30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292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434043"/>
            <a:ext cx="7772400" cy="3287054"/>
          </a:xfrm>
        </p:spPr>
        <p:txBody>
          <a:bodyPr/>
          <a:lstStyle/>
          <a:p>
            <a:r>
              <a:rPr lang="en-US" dirty="0" smtClean="0"/>
              <a:t>Relative contribution of collisional vs. </a:t>
            </a:r>
            <a:r>
              <a:rPr lang="en-US" dirty="0" err="1" smtClean="0"/>
              <a:t>radiative</a:t>
            </a:r>
            <a:r>
              <a:rPr lang="en-US" dirty="0" smtClean="0"/>
              <a:t> energy loss?</a:t>
            </a:r>
          </a:p>
          <a:p>
            <a:endParaRPr lang="en-US" dirty="0"/>
          </a:p>
          <a:p>
            <a:r>
              <a:rPr lang="en-US" dirty="0" smtClean="0"/>
              <a:t>Why should L and L</a:t>
            </a:r>
            <a:r>
              <a:rPr lang="en-US" baseline="30000" dirty="0" smtClean="0"/>
              <a:t>2</a:t>
            </a:r>
            <a:r>
              <a:rPr lang="en-US" dirty="0" smtClean="0"/>
              <a:t> dependent processes approximately balance to give same R</a:t>
            </a:r>
            <a:r>
              <a:rPr lang="en-US" baseline="-25000" dirty="0" smtClean="0"/>
              <a:t>AA</a:t>
            </a:r>
            <a:r>
              <a:rPr lang="en-US" dirty="0" smtClean="0"/>
              <a:t> for light and charm quarks?</a:t>
            </a:r>
            <a:endParaRPr lang="en-US" u="sng" dirty="0" smtClean="0"/>
          </a:p>
          <a:p>
            <a:pPr lvl="1"/>
            <a:endParaRPr lang="en-US" u="sng" dirty="0"/>
          </a:p>
          <a:p>
            <a:r>
              <a:rPr lang="en-US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 b quark energy loss similar or less???????</a:t>
            </a:r>
            <a:endParaRPr lang="en-US" i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 quark energy loss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816601" y="990600"/>
            <a:ext cx="3406774" cy="496751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R</a:t>
            </a:r>
            <a:r>
              <a:rPr lang="en-US" sz="2400" baseline="-25000" dirty="0" smtClean="0"/>
              <a:t>AA </a:t>
            </a:r>
            <a:r>
              <a:rPr lang="en-US" sz="2400" dirty="0" smtClean="0"/>
              <a:t>(3&lt;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&lt;6 </a:t>
            </a:r>
            <a:r>
              <a:rPr lang="en-US" sz="2400" dirty="0" err="1" smtClean="0"/>
              <a:t>GeV</a:t>
            </a:r>
            <a:r>
              <a:rPr lang="en-US" sz="2400" dirty="0" smtClean="0"/>
              <a:t>/c)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~ 0.7</a:t>
            </a:r>
          </a:p>
          <a:p>
            <a:pPr marL="0" indent="0">
              <a:buNone/>
            </a:pPr>
            <a:r>
              <a:rPr lang="en-US" sz="2400" dirty="0" smtClean="0"/>
              <a:t>D meson in same </a:t>
            </a:r>
            <a:r>
              <a:rPr lang="en-US" sz="2400" dirty="0" err="1" smtClean="0"/>
              <a:t>pT</a:t>
            </a:r>
            <a:r>
              <a:rPr lang="en-US" sz="2400" dirty="0" smtClean="0"/>
              <a:t> range &lt; 0.5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quark </a:t>
            </a:r>
            <a:r>
              <a:rPr lang="en-US" sz="2400" dirty="0" smtClean="0"/>
              <a:t>mass ordering in energy </a:t>
            </a:r>
            <a:r>
              <a:rPr lang="en-US" sz="2400" dirty="0" smtClean="0"/>
              <a:t>loss! </a:t>
            </a:r>
            <a:r>
              <a:rPr lang="en-US" sz="2400" dirty="0" smtClean="0"/>
              <a:t>QGP is not equally opaque to all masses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Different balance of radiation &amp; scattering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863600"/>
            <a:ext cx="5537200" cy="513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216" y="6044684"/>
            <a:ext cx="259521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arXiv:1609.03898 (2016)</a:t>
            </a:r>
            <a:endParaRPr lang="en-US" sz="1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047750" y="4270375"/>
            <a:ext cx="4302125" cy="15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9969500" y="3540125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7204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33350"/>
            <a:ext cx="8051800" cy="457200"/>
          </a:xfrm>
        </p:spPr>
        <p:txBody>
          <a:bodyPr/>
          <a:lstStyle/>
          <a:p>
            <a:r>
              <a:rPr lang="en-US" dirty="0" smtClean="0"/>
              <a:t>Where does the energy go?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1038" y="771525"/>
            <a:ext cx="7772400" cy="5493811"/>
          </a:xfrm>
        </p:spPr>
        <p:txBody>
          <a:bodyPr/>
          <a:lstStyle/>
          <a:p>
            <a:r>
              <a:rPr lang="en-US" i="1" dirty="0" err="1" smtClean="0">
                <a:solidFill>
                  <a:srgbClr val="FF0000"/>
                </a:solidFill>
              </a:rPr>
              <a:t>AdS</a:t>
            </a:r>
            <a:r>
              <a:rPr lang="en-US" i="1" dirty="0" smtClean="0">
                <a:solidFill>
                  <a:srgbClr val="FF0000"/>
                </a:solidFill>
              </a:rPr>
              <a:t>/CFT: excite strong field, produce no gluons!</a:t>
            </a:r>
          </a:p>
          <a:p>
            <a:r>
              <a:rPr lang="en-US" dirty="0" smtClean="0"/>
              <a:t>If gluon radiation/splitting is enhanced by QGP: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extra gluons at small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ngles (in/near jet cone)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q</a:t>
            </a:r>
            <a:r>
              <a:rPr lang="en-US" dirty="0" smtClean="0">
                <a:solidFill>
                  <a:srgbClr val="000000"/>
                </a:solidFill>
              </a:rPr>
              <a:t>uark mass dependence!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				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				radiated gluons thermalize in	 			medium (i.e. they’re gone!)</a:t>
            </a:r>
          </a:p>
          <a:p>
            <a:pPr lvl="1"/>
            <a:endParaRPr lang="en-US" dirty="0" smtClean="0">
              <a:solidFill>
                <a:schemeClr val="accent2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>
              <a:solidFill>
                <a:srgbClr val="339933"/>
              </a:solidFill>
            </a:endParaRPr>
          </a:p>
          <a:p>
            <a:pPr lvl="1"/>
            <a:r>
              <a:rPr lang="en-US" dirty="0" smtClean="0">
                <a:solidFill>
                  <a:srgbClr val="339933"/>
                </a:solidFill>
              </a:rPr>
              <a:t>remain correlated with leading</a:t>
            </a:r>
          </a:p>
          <a:p>
            <a:pPr lvl="1"/>
            <a:r>
              <a:rPr lang="en-US" dirty="0" err="1" smtClean="0">
                <a:solidFill>
                  <a:srgbClr val="339933"/>
                </a:solidFill>
              </a:rPr>
              <a:t>parton</a:t>
            </a:r>
            <a:r>
              <a:rPr lang="en-US" dirty="0" smtClean="0">
                <a:solidFill>
                  <a:srgbClr val="339933"/>
                </a:solidFill>
              </a:rPr>
              <a:t>, but broaden/change jet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83036-18D9-0940-84B0-6306D632A474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123060" y="3000917"/>
            <a:ext cx="1947937" cy="1605248"/>
            <a:chOff x="1968" y="816"/>
            <a:chExt cx="3696" cy="3408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90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87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29"/>
            <p:cNvGrpSpPr>
              <a:grpSpLocks noChangeAspect="1"/>
            </p:cNvGrpSpPr>
            <p:nvPr/>
          </p:nvGrpSpPr>
          <p:grpSpPr bwMode="auto">
            <a:xfrm rot="-4182604">
              <a:off x="3461" y="3142"/>
              <a:ext cx="452" cy="57"/>
              <a:chOff x="804" y="3206"/>
              <a:chExt cx="2344" cy="314"/>
            </a:xfrm>
          </p:grpSpPr>
          <p:sp>
            <p:nvSpPr>
              <p:cNvPr id="80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41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5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47"/>
            <p:cNvGrpSpPr>
              <a:grpSpLocks/>
            </p:cNvGrpSpPr>
            <p:nvPr/>
          </p:nvGrpSpPr>
          <p:grpSpPr bwMode="auto">
            <a:xfrm>
              <a:off x="3530" y="2628"/>
              <a:ext cx="382" cy="60"/>
              <a:chOff x="3264" y="2881"/>
              <a:chExt cx="326" cy="60"/>
            </a:xfrm>
          </p:grpSpPr>
          <p:sp>
            <p:nvSpPr>
              <p:cNvPr id="70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53"/>
            <p:cNvGrpSpPr>
              <a:grpSpLocks/>
            </p:cNvGrpSpPr>
            <p:nvPr/>
          </p:nvGrpSpPr>
          <p:grpSpPr bwMode="auto">
            <a:xfrm>
              <a:off x="3482" y="2820"/>
              <a:ext cx="382" cy="60"/>
              <a:chOff x="3264" y="2881"/>
              <a:chExt cx="326" cy="60"/>
            </a:xfrm>
          </p:grpSpPr>
          <p:sp>
            <p:nvSpPr>
              <p:cNvPr id="65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59"/>
            <p:cNvGrpSpPr>
              <a:grpSpLocks/>
            </p:cNvGrpSpPr>
            <p:nvPr/>
          </p:nvGrpSpPr>
          <p:grpSpPr bwMode="auto">
            <a:xfrm rot="5045631">
              <a:off x="3615" y="3309"/>
              <a:ext cx="382" cy="60"/>
              <a:chOff x="3264" y="2881"/>
              <a:chExt cx="326" cy="60"/>
            </a:xfrm>
          </p:grpSpPr>
          <p:sp>
            <p:nvSpPr>
              <p:cNvPr id="60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65"/>
            <p:cNvGrpSpPr>
              <a:grpSpLocks/>
            </p:cNvGrpSpPr>
            <p:nvPr/>
          </p:nvGrpSpPr>
          <p:grpSpPr bwMode="auto">
            <a:xfrm rot="7829463">
              <a:off x="3199" y="3268"/>
              <a:ext cx="382" cy="60"/>
              <a:chOff x="3264" y="2881"/>
              <a:chExt cx="326" cy="60"/>
            </a:xfrm>
          </p:grpSpPr>
          <p:sp>
            <p:nvSpPr>
              <p:cNvPr id="55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6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7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rcRect t="9733" b="7181"/>
          <a:stretch>
            <a:fillRect/>
          </a:stretch>
        </p:blipFill>
        <p:spPr>
          <a:xfrm>
            <a:off x="5184775" y="1609660"/>
            <a:ext cx="1295400" cy="160388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4409119"/>
            <a:ext cx="1676400" cy="2315029"/>
          </a:xfrm>
          <a:prstGeom prst="rect">
            <a:avLst/>
          </a:prstGeom>
        </p:spPr>
      </p:pic>
      <p:sp>
        <p:nvSpPr>
          <p:cNvPr id="95" name="Oval 94"/>
          <p:cNvSpPr/>
          <p:nvPr/>
        </p:nvSpPr>
        <p:spPr bwMode="auto">
          <a:xfrm>
            <a:off x="6908800" y="4695065"/>
            <a:ext cx="546100" cy="81673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-109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40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2391834"/>
            <a:ext cx="7772400" cy="1362075"/>
          </a:xfrm>
        </p:spPr>
        <p:txBody>
          <a:bodyPr/>
          <a:lstStyle/>
          <a:p>
            <a:r>
              <a:rPr lang="en-US" dirty="0"/>
              <a:t>Now </a:t>
            </a:r>
            <a:r>
              <a:rPr lang="en-US" dirty="0" smtClean="0"/>
              <a:t>let’s consider </a:t>
            </a:r>
            <a:r>
              <a:rPr lang="en-US" dirty="0"/>
              <a:t>Jet Fragmentation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82534" y="6389813"/>
            <a:ext cx="30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Matt Nguyen, QM15</a:t>
            </a:r>
            <a:endParaRPr lang="en-US" sz="24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76485" y="3328251"/>
            <a:ext cx="1374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Pb+Pb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pp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1250745" y="5140118"/>
            <a:ext cx="27564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Z = p(fragment)/p(jet)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489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412" y="133350"/>
            <a:ext cx="7313143" cy="457200"/>
          </a:xfrm>
        </p:spPr>
        <p:txBody>
          <a:bodyPr/>
          <a:lstStyle/>
          <a:p>
            <a:r>
              <a:rPr lang="en-US" dirty="0" smtClean="0"/>
              <a:t>Fragmentation </a:t>
            </a:r>
            <a:r>
              <a:rPr lang="en-US" dirty="0"/>
              <a:t>via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-h correlation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72" y="1231900"/>
            <a:ext cx="6771628" cy="4888201"/>
          </a:xfrm>
          <a:prstGeom prst="rect">
            <a:avLst/>
          </a:prstGeom>
        </p:spPr>
      </p:pic>
      <p:pic>
        <p:nvPicPr>
          <p:cNvPr id="7" name="Picture 6" descr="phenix.gif"/>
          <p:cNvPicPr>
            <a:picLocks noChangeAspect="1"/>
          </p:cNvPicPr>
          <p:nvPr/>
        </p:nvPicPr>
        <p:blipFill>
          <a:blip r:embed="rId3"/>
          <a:srcRect r="6467" b="32432"/>
          <a:stretch>
            <a:fillRect/>
          </a:stretch>
        </p:blipFill>
        <p:spPr>
          <a:xfrm>
            <a:off x="1422400" y="5479033"/>
            <a:ext cx="1136650" cy="383356"/>
          </a:xfrm>
          <a:prstGeom prst="rect">
            <a:avLst/>
          </a:prstGeom>
        </p:spPr>
      </p:pic>
      <p:grpSp>
        <p:nvGrpSpPr>
          <p:cNvPr id="5" name="Group 9"/>
          <p:cNvGrpSpPr/>
          <p:nvPr/>
        </p:nvGrpSpPr>
        <p:grpSpPr>
          <a:xfrm>
            <a:off x="-5182" y="1425184"/>
            <a:ext cx="7378699" cy="4235449"/>
            <a:chOff x="0" y="819150"/>
            <a:chExt cx="7378699" cy="4235449"/>
          </a:xfrm>
        </p:grpSpPr>
        <p:sp>
          <p:nvSpPr>
            <p:cNvPr id="8" name="Rectangle 7"/>
            <p:cNvSpPr/>
            <p:nvPr/>
          </p:nvSpPr>
          <p:spPr bwMode="auto">
            <a:xfrm>
              <a:off x="4775504" y="1552434"/>
              <a:ext cx="2603195" cy="3502165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819150"/>
              <a:ext cx="2038350" cy="393338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Suppression of leading particle</a:t>
              </a:r>
            </a:p>
            <a:p>
              <a:pPr>
                <a:buNone/>
              </a:pPr>
              <a:endParaRPr lang="en-US" sz="2400" dirty="0" smtClean="0">
                <a:latin typeface="Calibri"/>
                <a:cs typeface="Calibri"/>
              </a:endParaRPr>
            </a:p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“Extra” soft particles at larger angles near the away side jet (Jet broadening)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638150" y="590550"/>
            <a:ext cx="3607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>
                <a:solidFill>
                  <a:srgbClr val="0328E3"/>
                </a:solidFill>
                <a:latin typeface="Symbol" charset="2"/>
                <a:cs typeface="Symbol" charset="2"/>
              </a:rPr>
              <a:t>g: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 </a:t>
            </a:r>
            <a:r>
              <a:rPr lang="en-US" sz="2400" i="1" dirty="0" err="1" smtClean="0">
                <a:solidFill>
                  <a:srgbClr val="0328E3"/>
                </a:solidFill>
                <a:latin typeface="Calibri"/>
                <a:cs typeface="Calibri"/>
              </a:rPr>
              <a:t>parton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 energy to ~15%</a:t>
            </a:r>
            <a:endParaRPr lang="en-US" i="1" dirty="0">
              <a:solidFill>
                <a:srgbClr val="0328E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8943" y="2430512"/>
            <a:ext cx="1243612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err="1" smtClean="0">
                <a:solidFill>
                  <a:srgbClr val="000000"/>
                </a:solidFill>
                <a:latin typeface="Calibri"/>
                <a:cs typeface="Calibri"/>
              </a:rPr>
              <a:t>Au+Au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  <a:cs typeface="Calibri"/>
              </a:rPr>
              <a:t>/</a:t>
            </a:r>
          </a:p>
          <a:p>
            <a:pPr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  <a:latin typeface="Calibri"/>
                <a:cs typeface="Calibri"/>
              </a:rPr>
              <a:t>p+p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10" name="Group 16"/>
          <p:cNvGrpSpPr/>
          <p:nvPr/>
        </p:nvGrpSpPr>
        <p:grpSpPr>
          <a:xfrm>
            <a:off x="2668111" y="5867837"/>
            <a:ext cx="1981200" cy="990600"/>
            <a:chOff x="1295400" y="2895600"/>
            <a:chExt cx="1981200" cy="990600"/>
          </a:xfrm>
        </p:grpSpPr>
        <p:grpSp>
          <p:nvGrpSpPr>
            <p:cNvPr id="11" name="Group 80"/>
            <p:cNvGrpSpPr/>
            <p:nvPr/>
          </p:nvGrpSpPr>
          <p:grpSpPr>
            <a:xfrm>
              <a:off x="1295400" y="2971800"/>
              <a:ext cx="914400" cy="914400"/>
              <a:chOff x="633022" y="4167578"/>
              <a:chExt cx="2209800" cy="2209800"/>
            </a:xfrm>
          </p:grpSpPr>
          <p:sp>
            <p:nvSpPr>
              <p:cNvPr id="33" name="Arc 32"/>
              <p:cNvSpPr/>
              <p:nvPr/>
            </p:nvSpPr>
            <p:spPr bwMode="auto">
              <a:xfrm rot="3600000">
                <a:off x="633022" y="4167578"/>
                <a:ext cx="2209800" cy="2209800"/>
              </a:xfrm>
              <a:prstGeom prst="arc">
                <a:avLst>
                  <a:gd name="adj1" fmla="val 16200000"/>
                  <a:gd name="adj2" fmla="val 19703187"/>
                </a:avLst>
              </a:prstGeom>
              <a:solidFill>
                <a:srgbClr val="FF0000">
                  <a:alpha val="4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grpSp>
            <p:nvGrpSpPr>
              <p:cNvPr id="14" name="Group 79"/>
              <p:cNvGrpSpPr/>
              <p:nvPr/>
            </p:nvGrpSpPr>
            <p:grpSpPr>
              <a:xfrm>
                <a:off x="1752600" y="4838700"/>
                <a:ext cx="1066800" cy="723900"/>
                <a:chOff x="1752600" y="4838700"/>
                <a:chExt cx="1066800" cy="723900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 bwMode="auto">
                <a:xfrm flipV="1">
                  <a:off x="1828800" y="4838700"/>
                  <a:ext cx="762000" cy="495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6" name="Straight Arrow Connector 35"/>
                <p:cNvCxnSpPr/>
                <p:nvPr/>
              </p:nvCxnSpPr>
              <p:spPr bwMode="auto">
                <a:xfrm flipV="1">
                  <a:off x="1752600" y="5181600"/>
                  <a:ext cx="1066800" cy="114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7" name="Straight Arrow Connector 36"/>
                <p:cNvCxnSpPr/>
                <p:nvPr/>
              </p:nvCxnSpPr>
              <p:spPr bwMode="auto">
                <a:xfrm>
                  <a:off x="1828800" y="5257800"/>
                  <a:ext cx="990600" cy="1524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8" name="Straight Arrow Connector 37"/>
                <p:cNvCxnSpPr/>
                <p:nvPr/>
              </p:nvCxnSpPr>
              <p:spPr bwMode="auto">
                <a:xfrm>
                  <a:off x="1828800" y="5257800"/>
                  <a:ext cx="762000" cy="3048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16" name="Group 81"/>
            <p:cNvGrpSpPr/>
            <p:nvPr/>
          </p:nvGrpSpPr>
          <p:grpSpPr>
            <a:xfrm>
              <a:off x="1828800" y="2971800"/>
              <a:ext cx="914400" cy="914400"/>
              <a:chOff x="3557978" y="4167578"/>
              <a:chExt cx="2209800" cy="2209800"/>
            </a:xfrm>
          </p:grpSpPr>
          <p:sp>
            <p:nvSpPr>
              <p:cNvPr id="27" name="Arc 26"/>
              <p:cNvSpPr/>
              <p:nvPr/>
            </p:nvSpPr>
            <p:spPr bwMode="auto">
              <a:xfrm rot="3600000">
                <a:off x="3557978" y="4167578"/>
                <a:ext cx="2209800" cy="2209800"/>
              </a:xfrm>
              <a:prstGeom prst="arc">
                <a:avLst>
                  <a:gd name="adj1" fmla="val 14203068"/>
                  <a:gd name="adj2" fmla="val 37296"/>
                </a:avLst>
              </a:prstGeom>
              <a:solidFill>
                <a:srgbClr val="0000FF">
                  <a:alpha val="2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grpSp>
            <p:nvGrpSpPr>
              <p:cNvPr id="17" name="Group 78"/>
              <p:cNvGrpSpPr/>
              <p:nvPr/>
            </p:nvGrpSpPr>
            <p:grpSpPr>
              <a:xfrm>
                <a:off x="4648200" y="4838700"/>
                <a:ext cx="1066800" cy="723900"/>
                <a:chOff x="4648200" y="4838700"/>
                <a:chExt cx="1066800" cy="723900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 bwMode="auto">
                <a:xfrm flipV="1">
                  <a:off x="4724400" y="4838700"/>
                  <a:ext cx="762000" cy="495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0" name="Straight Arrow Connector 29"/>
                <p:cNvCxnSpPr/>
                <p:nvPr/>
              </p:nvCxnSpPr>
              <p:spPr bwMode="auto">
                <a:xfrm flipV="1">
                  <a:off x="4648200" y="5181600"/>
                  <a:ext cx="1066800" cy="114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1" name="Straight Arrow Connector 30"/>
                <p:cNvCxnSpPr/>
                <p:nvPr/>
              </p:nvCxnSpPr>
              <p:spPr bwMode="auto">
                <a:xfrm>
                  <a:off x="4724400" y="5257800"/>
                  <a:ext cx="990600" cy="1524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2" name="Straight Arrow Connector 31"/>
                <p:cNvCxnSpPr/>
                <p:nvPr/>
              </p:nvCxnSpPr>
              <p:spPr bwMode="auto">
                <a:xfrm>
                  <a:off x="4724400" y="5257800"/>
                  <a:ext cx="762000" cy="3048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18" name="Group 77"/>
            <p:cNvGrpSpPr/>
            <p:nvPr/>
          </p:nvGrpSpPr>
          <p:grpSpPr>
            <a:xfrm>
              <a:off x="2362200" y="2971800"/>
              <a:ext cx="914400" cy="914400"/>
              <a:chOff x="6605978" y="4062022"/>
              <a:chExt cx="2209800" cy="2209800"/>
            </a:xfrm>
          </p:grpSpPr>
          <p:sp>
            <p:nvSpPr>
              <p:cNvPr id="22" name="Arc 21"/>
              <p:cNvSpPr/>
              <p:nvPr/>
            </p:nvSpPr>
            <p:spPr bwMode="auto">
              <a:xfrm rot="3600000">
                <a:off x="6605978" y="4062022"/>
                <a:ext cx="2209800" cy="2209800"/>
              </a:xfrm>
              <a:prstGeom prst="arc">
                <a:avLst>
                  <a:gd name="adj1" fmla="val 12619170"/>
                  <a:gd name="adj2" fmla="val 1799458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 bwMode="auto">
              <a:xfrm flipV="1">
                <a:off x="7772400" y="4762500"/>
                <a:ext cx="762000" cy="4953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V="1">
                <a:off x="7696200" y="5105400"/>
                <a:ext cx="1066800" cy="1143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7772400" y="5181600"/>
                <a:ext cx="990600" cy="1524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7772400" y="5181600"/>
                <a:ext cx="762000" cy="3048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1" name="Rectangle 20"/>
            <p:cNvSpPr/>
            <p:nvPr/>
          </p:nvSpPr>
          <p:spPr bwMode="auto">
            <a:xfrm>
              <a:off x="1752600" y="2895600"/>
              <a:ext cx="1524000" cy="990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57250" y="5871689"/>
            <a:ext cx="2227714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PRL </a:t>
            </a:r>
            <a:r>
              <a:rPr lang="hu-HU" sz="1600" dirty="0">
                <a:solidFill>
                  <a:schemeClr val="tx1"/>
                </a:solidFill>
                <a:latin typeface="+mn-lt"/>
              </a:rPr>
              <a:t>111, </a:t>
            </a: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032301 </a:t>
            </a:r>
            <a:r>
              <a:rPr lang="hu-HU" sz="1600" dirty="0">
                <a:solidFill>
                  <a:schemeClr val="tx1"/>
                </a:solidFill>
                <a:latin typeface="+mn-lt"/>
              </a:rPr>
              <a:t>(2013)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161478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32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8" y="133350"/>
            <a:ext cx="8856133" cy="457200"/>
          </a:xfrm>
        </p:spPr>
        <p:txBody>
          <a:bodyPr/>
          <a:lstStyle/>
          <a:p>
            <a:r>
              <a:rPr lang="en-US" dirty="0" smtClean="0"/>
              <a:t>STAR also sees soft particle enhancement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7" y="1109131"/>
            <a:ext cx="3115733" cy="4819781"/>
          </a:xfrm>
        </p:spPr>
        <p:txBody>
          <a:bodyPr/>
          <a:lstStyle/>
          <a:p>
            <a:r>
              <a:rPr lang="en-US" dirty="0" smtClean="0"/>
              <a:t>STAR sees extra soft particles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ngular broadening sits at the edge of STAR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/>
              <a:t> </a:t>
            </a:r>
            <a:r>
              <a:rPr lang="en-US" dirty="0" smtClean="0"/>
              <a:t>acceptance</a:t>
            </a:r>
          </a:p>
          <a:p>
            <a:endParaRPr lang="en-US" dirty="0"/>
          </a:p>
          <a:p>
            <a:r>
              <a:rPr lang="en-US" dirty="0" smtClean="0"/>
              <a:t>NB: photon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is quite a bit higher at STAR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67729" y="6229350"/>
            <a:ext cx="3443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</a:rPr>
              <a:t>STAR, arXiv:1604.01117 </a:t>
            </a:r>
            <a:endParaRPr lang="en-US" sz="20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59930" y="745068"/>
            <a:ext cx="5595939" cy="5843897"/>
            <a:chOff x="3259930" y="745068"/>
            <a:chExt cx="5595939" cy="584389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0662"/>
            <a:stretch/>
          </p:blipFill>
          <p:spPr bwMode="auto">
            <a:xfrm>
              <a:off x="4352131" y="745068"/>
              <a:ext cx="4503738" cy="5843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127" r="86537"/>
            <a:stretch/>
          </p:blipFill>
          <p:spPr bwMode="auto">
            <a:xfrm>
              <a:off x="3259930" y="745068"/>
              <a:ext cx="1126067" cy="5843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9585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jet centers look collimated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70" y="762003"/>
            <a:ext cx="5232400" cy="45219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1137" y="5334798"/>
            <a:ext cx="3898900" cy="1168400"/>
            <a:chOff x="601137" y="5283999"/>
            <a:chExt cx="3898900" cy="1168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137" y="5283999"/>
              <a:ext cx="3898900" cy="1168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3810000" y="5283999"/>
              <a:ext cx="690037" cy="5580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47272" y="802160"/>
            <a:ext cx="3124195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latin typeface="+mn-lt"/>
              </a:rPr>
              <a:t>N</a:t>
            </a:r>
            <a:r>
              <a:rPr lang="en-US" sz="2400" dirty="0" smtClean="0">
                <a:latin typeface="+mn-lt"/>
              </a:rPr>
              <a:t>ote this is for R=0.2</a:t>
            </a:r>
          </a:p>
          <a:p>
            <a:pPr>
              <a:buNone/>
            </a:pPr>
            <a:endParaRPr lang="en-US" sz="2400" dirty="0">
              <a:latin typeface="+mn-lt"/>
            </a:endParaRPr>
          </a:p>
          <a:p>
            <a:pPr>
              <a:buNone/>
            </a:pPr>
            <a:r>
              <a:rPr lang="en-US" sz="2400" dirty="0" smtClean="0">
                <a:latin typeface="+mn-lt"/>
              </a:rPr>
              <a:t>Shift of energy to soft particles at large angle could produce such a result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47272" y="4476846"/>
            <a:ext cx="3352797" cy="830997"/>
            <a:chOff x="5418670" y="4730841"/>
            <a:chExt cx="3352797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5418670" y="4730841"/>
              <a:ext cx="33527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1" dirty="0" smtClean="0">
                  <a:solidFill>
                    <a:srgbClr val="000000"/>
                  </a:solidFill>
                  <a:latin typeface="+mn-lt"/>
                </a:rPr>
                <a:t>Impact of √s dependence of q</a:t>
              </a:r>
              <a:r>
                <a:rPr lang="en-US" sz="2400" i="1" dirty="0" smtClean="0">
                  <a:solidFill>
                    <a:srgbClr val="000000"/>
                  </a:solidFill>
                  <a:latin typeface="+mn-lt"/>
                </a:rPr>
                <a:t>?</a:t>
              </a:r>
              <a:endParaRPr lang="en-US" sz="2400" i="1" dirty="0" smtClea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49812" y="4934688"/>
              <a:ext cx="5143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i="1" dirty="0" smtClean="0">
                  <a:solidFill>
                    <a:srgbClr val="000000"/>
                  </a:solidFill>
                  <a:latin typeface="ＭＳ ゴシック"/>
                  <a:ea typeface="ＭＳ ゴシック"/>
                  <a:cs typeface="ＭＳ ゴシック"/>
                </a:rPr>
                <a:t>∧</a:t>
              </a:r>
              <a:endParaRPr lang="en-US" sz="2000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93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jets also broadened at LHC?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820534"/>
            <a:ext cx="5135033" cy="5309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0268" y="1225493"/>
            <a:ext cx="3251200" cy="4967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Dijet balance recovered at low </a:t>
            </a:r>
            <a:r>
              <a:rPr lang="en-US" sz="2400" dirty="0" err="1" smtClean="0">
                <a:latin typeface="+mn-lt"/>
              </a:rPr>
              <a:t>p</a:t>
            </a:r>
            <a:r>
              <a:rPr lang="en-US" sz="2400" baseline="-25000" dirty="0" err="1" smtClean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 and large angle</a:t>
            </a:r>
          </a:p>
          <a:p>
            <a:pPr>
              <a:buNone/>
            </a:pPr>
            <a:endParaRPr lang="en-US" sz="2400" dirty="0">
              <a:latin typeface="+mn-lt"/>
            </a:endParaRPr>
          </a:p>
          <a:p>
            <a:pPr>
              <a:buNone/>
            </a:pPr>
            <a:r>
              <a:rPr lang="en-US" sz="2400" dirty="0" smtClean="0">
                <a:latin typeface="+mn-lt"/>
              </a:rPr>
              <a:t>But, similar behavior already in </a:t>
            </a:r>
            <a:r>
              <a:rPr lang="en-US" sz="2400" dirty="0" err="1" smtClean="0">
                <a:latin typeface="+mn-lt"/>
              </a:rPr>
              <a:t>p+p</a:t>
            </a:r>
            <a:endParaRPr lang="en-US" sz="2400" dirty="0" smtClean="0">
              <a:latin typeface="+mn-lt"/>
            </a:endParaRPr>
          </a:p>
          <a:p>
            <a:pPr>
              <a:buNone/>
            </a:pPr>
            <a:endParaRPr lang="en-US" sz="2400" dirty="0">
              <a:latin typeface="+mn-lt"/>
            </a:endParaRPr>
          </a:p>
          <a:p>
            <a:pPr>
              <a:buNone/>
            </a:pPr>
            <a:r>
              <a:rPr lang="en-US" sz="2400" dirty="0" smtClean="0">
                <a:latin typeface="+mn-lt"/>
              </a:rPr>
              <a:t>Depends on jet selection??</a:t>
            </a:r>
          </a:p>
          <a:p>
            <a:pPr>
              <a:buNone/>
            </a:pPr>
            <a:endParaRPr lang="en-US" sz="2400" dirty="0">
              <a:latin typeface="+mn-lt"/>
            </a:endParaRPr>
          </a:p>
          <a:p>
            <a:pPr>
              <a:buNone/>
            </a:pPr>
            <a:r>
              <a:rPr lang="en-US" sz="2400" dirty="0" smtClean="0">
                <a:latin typeface="+mn-lt"/>
              </a:rPr>
              <a:t>Different R - different jet population</a:t>
            </a:r>
          </a:p>
        </p:txBody>
      </p:sp>
    </p:spTree>
    <p:extLst>
      <p:ext uri="{BB962C8B-B14F-4D97-AF65-F5344CB8AC3E}">
        <p14:creationId xmlns:p14="http://schemas.microsoft.com/office/powerpoint/2010/main" val="162671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00" y="361950"/>
            <a:ext cx="4584700" cy="457200"/>
          </a:xfrm>
        </p:spPr>
        <p:txBody>
          <a:bodyPr/>
          <a:lstStyle/>
          <a:p>
            <a:r>
              <a:rPr lang="en-US" dirty="0" smtClean="0"/>
              <a:t>Soft </a:t>
            </a:r>
            <a:r>
              <a:rPr lang="en-US" dirty="0" smtClean="0"/>
              <a:t>fragment</a:t>
            </a:r>
            <a:r>
              <a:rPr lang="en-US" dirty="0" smtClean="0"/>
              <a:t> </a:t>
            </a:r>
            <a:r>
              <a:rPr lang="en-US" dirty="0" smtClean="0"/>
              <a:t>excess </a:t>
            </a:r>
            <a:r>
              <a:rPr lang="en-US" dirty="0" smtClean="0"/>
              <a:t>at 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01600"/>
            <a:ext cx="3073400" cy="66421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04166" y="1423325"/>
            <a:ext cx="5154083" cy="4579715"/>
          </a:xfrm>
        </p:spPr>
        <p:txBody>
          <a:bodyPr/>
          <a:lstStyle/>
          <a:p>
            <a:r>
              <a:rPr lang="en-US" dirty="0" smtClean="0"/>
              <a:t>Look inside jets </a:t>
            </a:r>
            <a:r>
              <a:rPr lang="en-US" dirty="0"/>
              <a:t>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100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 = 0.3 </a:t>
            </a:r>
            <a:r>
              <a:rPr lang="en-US" i="1" dirty="0" smtClean="0"/>
              <a:t>(not wide!)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Fragmentation function is modified </a:t>
            </a:r>
          </a:p>
          <a:p>
            <a:pPr lvl="1"/>
            <a:r>
              <a:rPr lang="en-US" i="1" dirty="0" smtClean="0"/>
              <a:t>But only for soft particles</a:t>
            </a:r>
          </a:p>
          <a:p>
            <a:pPr lvl="1"/>
            <a:r>
              <a:rPr lang="en-US" i="1" dirty="0" smtClean="0"/>
              <a:t>Otherwise looks like </a:t>
            </a:r>
            <a:r>
              <a:rPr lang="en-US" i="1" dirty="0" err="1" smtClean="0"/>
              <a:t>pp</a:t>
            </a:r>
            <a:r>
              <a:rPr lang="en-US" i="1" dirty="0" smtClean="0"/>
              <a:t> jets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Excess soft fragments in </a:t>
            </a:r>
            <a:r>
              <a:rPr lang="en-US" dirty="0" err="1" smtClean="0"/>
              <a:t>PbPb</a:t>
            </a:r>
            <a:r>
              <a:rPr lang="en-US" dirty="0" smtClean="0"/>
              <a:t> vs. </a:t>
            </a:r>
            <a:r>
              <a:rPr lang="en-US" dirty="0" err="1" smtClean="0"/>
              <a:t>pp</a:t>
            </a:r>
            <a:r>
              <a:rPr lang="en-US" dirty="0" smtClean="0"/>
              <a:t> for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3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pPr lvl="1"/>
            <a:r>
              <a:rPr lang="en-US" i="1" dirty="0" smtClean="0">
                <a:solidFill>
                  <a:srgbClr val="A300A0"/>
                </a:solidFill>
              </a:rPr>
              <a:t>Is the </a:t>
            </a:r>
            <a:r>
              <a:rPr lang="en-US" i="1" dirty="0" err="1" smtClean="0">
                <a:solidFill>
                  <a:srgbClr val="A300A0"/>
                </a:solidFill>
              </a:rPr>
              <a:t>p</a:t>
            </a:r>
            <a:r>
              <a:rPr lang="en-US" i="1" baseline="-25000" dirty="0" err="1" smtClean="0">
                <a:solidFill>
                  <a:srgbClr val="A300A0"/>
                </a:solidFill>
              </a:rPr>
              <a:t>T</a:t>
            </a:r>
            <a:r>
              <a:rPr lang="en-US" i="1" dirty="0" smtClean="0">
                <a:solidFill>
                  <a:srgbClr val="A300A0"/>
                </a:solidFill>
              </a:rPr>
              <a:t> lower at RHIC?</a:t>
            </a:r>
            <a:endParaRPr lang="en-US" i="1" dirty="0">
              <a:solidFill>
                <a:srgbClr val="A30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62FE-E7FF-5A4A-8167-34836C58A167}" type="slidenum">
              <a:rPr lang="en-US"/>
              <a:pPr/>
              <a:t>2</a:t>
            </a:fld>
            <a:endParaRPr lang="en-US"/>
          </a:p>
        </p:txBody>
      </p:sp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7067" y="710860"/>
            <a:ext cx="8686800" cy="5596917"/>
          </a:xfrm>
        </p:spPr>
        <p:txBody>
          <a:bodyPr/>
          <a:lstStyle/>
          <a:p>
            <a:r>
              <a:rPr lang="en-US" sz="2800" dirty="0"/>
              <a:t>J</a:t>
            </a:r>
            <a:r>
              <a:rPr lang="en-US" sz="2800" dirty="0" smtClean="0"/>
              <a:t>ets </a:t>
            </a:r>
            <a:r>
              <a:rPr lang="en-US" sz="2800" dirty="0" smtClean="0"/>
              <a:t>are quenched!</a:t>
            </a:r>
          </a:p>
          <a:p>
            <a:pPr lvl="1"/>
            <a:r>
              <a:rPr lang="en-US" sz="2800" b="0" i="1" dirty="0" smtClean="0">
                <a:solidFill>
                  <a:schemeClr val="tx1"/>
                </a:solidFill>
              </a:rPr>
              <a:t>Old news, but why and how much?</a:t>
            </a:r>
            <a:endParaRPr lang="en-US" sz="2800" dirty="0" smtClean="0"/>
          </a:p>
          <a:p>
            <a:r>
              <a:rPr lang="en-US" sz="2800" dirty="0" smtClean="0"/>
              <a:t>Quark mass dependence of energy loss</a:t>
            </a:r>
          </a:p>
          <a:p>
            <a:pPr lvl="1"/>
            <a:r>
              <a:rPr lang="en-US" sz="2800" b="0" i="1" dirty="0" smtClean="0">
                <a:solidFill>
                  <a:srgbClr val="000000"/>
                </a:solidFill>
              </a:rPr>
              <a:t>Constrains the energy loss mechanism</a:t>
            </a:r>
            <a:endParaRPr lang="en-US" sz="2800" dirty="0" smtClean="0"/>
          </a:p>
          <a:p>
            <a:r>
              <a:rPr lang="en-US" sz="2800" dirty="0" smtClean="0"/>
              <a:t>Medium modification of jet fragmentation</a:t>
            </a:r>
          </a:p>
          <a:p>
            <a:pPr lvl="1"/>
            <a:r>
              <a:rPr lang="en-US" sz="2800" b="0" i="1" dirty="0" smtClean="0">
                <a:solidFill>
                  <a:srgbClr val="000000"/>
                </a:solidFill>
              </a:rPr>
              <a:t>Where does the energy go?</a:t>
            </a:r>
          </a:p>
          <a:p>
            <a:pPr lvl="1"/>
            <a:r>
              <a:rPr lang="en-US" sz="2800" b="0" i="1" dirty="0" smtClean="0">
                <a:solidFill>
                  <a:srgbClr val="000000"/>
                </a:solidFill>
              </a:rPr>
              <a:t>Quantify </a:t>
            </a:r>
            <a:r>
              <a:rPr lang="en-US" sz="2800" b="0" i="1" dirty="0" err="1" smtClean="0">
                <a:solidFill>
                  <a:srgbClr val="000000"/>
                </a:solidFill>
              </a:rPr>
              <a:t>parton</a:t>
            </a:r>
            <a:r>
              <a:rPr lang="en-US" sz="2800" b="0" i="1" dirty="0" smtClean="0">
                <a:solidFill>
                  <a:srgbClr val="000000"/>
                </a:solidFill>
              </a:rPr>
              <a:t>-medium interactions</a:t>
            </a:r>
            <a:endParaRPr lang="en-US" sz="2800" dirty="0" smtClean="0"/>
          </a:p>
          <a:p>
            <a:r>
              <a:rPr lang="en-US" sz="2800" dirty="0" smtClean="0"/>
              <a:t>Color </a:t>
            </a:r>
            <a:r>
              <a:rPr lang="en-US" sz="2800" dirty="0" err="1" smtClean="0"/>
              <a:t>decoherence</a:t>
            </a:r>
            <a:r>
              <a:rPr lang="en-US" sz="2800" dirty="0" smtClean="0"/>
              <a:t> of jet vs. coherence in energy loss</a:t>
            </a:r>
          </a:p>
          <a:p>
            <a:pPr lvl="1"/>
            <a:r>
              <a:rPr lang="en-US" sz="2800" b="0" i="1" dirty="0" smtClean="0">
                <a:solidFill>
                  <a:srgbClr val="000000"/>
                </a:solidFill>
              </a:rPr>
              <a:t>Medium sees the entire jet’s color?</a:t>
            </a:r>
          </a:p>
          <a:p>
            <a:pPr lvl="1"/>
            <a:r>
              <a:rPr lang="en-US" sz="2800" b="0" i="1" dirty="0" smtClean="0">
                <a:solidFill>
                  <a:srgbClr val="000000"/>
                </a:solidFill>
              </a:rPr>
              <a:t>How do radiated gluons interact with each other </a:t>
            </a:r>
            <a:r>
              <a:rPr lang="en-US" sz="2800" b="0" i="1" dirty="0" smtClean="0">
                <a:solidFill>
                  <a:srgbClr val="000000"/>
                </a:solidFill>
              </a:rPr>
              <a:t>as well as</a:t>
            </a:r>
            <a:r>
              <a:rPr lang="en-US" sz="2800" b="0" i="1" dirty="0" smtClean="0">
                <a:solidFill>
                  <a:srgbClr val="000000"/>
                </a:solidFill>
              </a:rPr>
              <a:t> </a:t>
            </a:r>
            <a:r>
              <a:rPr lang="en-US" sz="2800" b="0" i="1" dirty="0" smtClean="0">
                <a:solidFill>
                  <a:srgbClr val="000000"/>
                </a:solidFill>
              </a:rPr>
              <a:t>the medium?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1600"/>
            <a:ext cx="7772400" cy="457200"/>
          </a:xfrm>
        </p:spPr>
        <p:txBody>
          <a:bodyPr/>
          <a:lstStyle/>
          <a:p>
            <a:r>
              <a:rPr lang="en-US" dirty="0" smtClean="0"/>
              <a:t>Are these t</a:t>
            </a:r>
            <a:r>
              <a:rPr lang="en-US" dirty="0" smtClean="0"/>
              <a:t>hermal </a:t>
            </a:r>
            <a:r>
              <a:rPr lang="en-US" dirty="0" smtClean="0"/>
              <a:t>recoil </a:t>
            </a:r>
            <a:r>
              <a:rPr lang="en-US" dirty="0" err="1" smtClean="0"/>
              <a:t>partons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4524375" cy="45243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Linear Boltzmann Transport</a:t>
            </a:r>
          </a:p>
          <a:p>
            <a:pPr>
              <a:buFont typeface="Wingdings" charset="0"/>
              <a:buChar char="w"/>
            </a:pPr>
            <a:r>
              <a:rPr lang="en-US" dirty="0" smtClean="0"/>
              <a:t>kinetic description of </a:t>
            </a:r>
            <a:r>
              <a:rPr lang="en-US" dirty="0" err="1" smtClean="0"/>
              <a:t>parton</a:t>
            </a:r>
            <a:r>
              <a:rPr lang="en-US" dirty="0" smtClean="0"/>
              <a:t> propagation</a:t>
            </a:r>
          </a:p>
          <a:p>
            <a:pPr>
              <a:buFont typeface="Wingdings" charset="0"/>
              <a:buChar char="w"/>
            </a:pPr>
            <a:r>
              <a:rPr lang="en-US" dirty="0"/>
              <a:t>h</a:t>
            </a:r>
            <a:r>
              <a:rPr lang="en-US" dirty="0" smtClean="0"/>
              <a:t>ydro description of medium evolution</a:t>
            </a:r>
          </a:p>
          <a:p>
            <a:pPr>
              <a:buFont typeface="Wingdings" charset="0"/>
              <a:buChar char="w"/>
            </a:pPr>
            <a:r>
              <a:rPr lang="en-US" dirty="0"/>
              <a:t>t</a:t>
            </a:r>
            <a:r>
              <a:rPr lang="en-US" dirty="0" smtClean="0"/>
              <a:t>rack thermal recoil </a:t>
            </a:r>
            <a:r>
              <a:rPr lang="en-US" dirty="0" err="1" smtClean="0"/>
              <a:t>partons</a:t>
            </a:r>
            <a:r>
              <a:rPr lang="en-US" dirty="0" smtClean="0"/>
              <a:t> &amp; their further interactions in medium</a:t>
            </a:r>
          </a:p>
          <a:p>
            <a:pPr>
              <a:buFont typeface="Wingdings" charset="0"/>
              <a:buChar char="w"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>
                <a:solidFill>
                  <a:srgbClr val="A300A0"/>
                </a:solidFill>
              </a:rPr>
              <a:t>Jet transport in medium + jet induced medium excitations</a:t>
            </a:r>
            <a:endParaRPr lang="en-US" i="1" dirty="0">
              <a:solidFill>
                <a:srgbClr val="A30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922277" y="622300"/>
            <a:ext cx="3570847" cy="29492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22277" y="3571502"/>
            <a:ext cx="3618471" cy="3048374"/>
            <a:chOff x="4382527" y="3571502"/>
            <a:chExt cx="3618471" cy="30483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1835" y="3571502"/>
              <a:ext cx="3409163" cy="304837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4382527" y="3571502"/>
              <a:ext cx="209308" cy="30483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1107" y="5506045"/>
            <a:ext cx="2753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He,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Luo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, Wang &amp; Zhu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arXiv:1503.0331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757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does energy flow to large angle?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702735"/>
            <a:ext cx="7772400" cy="1274195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o from the angular ordering seen in vacuum fragmentation</a:t>
            </a:r>
            <a:endParaRPr lang="en-US" dirty="0"/>
          </a:p>
          <a:p>
            <a:r>
              <a:rPr lang="en-US" dirty="0" smtClean="0"/>
              <a:t>To a medium-induced cascade –&gt; time-ordered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803" b="4561"/>
          <a:stretch/>
        </p:blipFill>
        <p:spPr>
          <a:xfrm>
            <a:off x="1320796" y="2010796"/>
            <a:ext cx="5621867" cy="279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449" y="4857042"/>
            <a:ext cx="7988652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High energy jets fragment mostly outside the plasma</a:t>
            </a:r>
          </a:p>
          <a:p>
            <a:pPr>
              <a:buNone/>
            </a:pPr>
            <a:r>
              <a:rPr lang="en-US" sz="24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radiate gluons as they transit plasma, producing   	secondary showers with enhanced splitting</a:t>
            </a:r>
          </a:p>
          <a:p>
            <a:pPr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Softer jets resolved by medium; fragment inside?</a:t>
            </a:r>
            <a:endParaRPr lang="en-US" sz="240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2664" y="2079386"/>
            <a:ext cx="2065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0000"/>
                </a:solidFill>
                <a:latin typeface="+mj-lt"/>
              </a:rPr>
              <a:t>Y. </a:t>
            </a:r>
            <a:r>
              <a:rPr lang="en-US" sz="2000" i="1" dirty="0" err="1" smtClean="0">
                <a:solidFill>
                  <a:srgbClr val="000000"/>
                </a:solidFill>
                <a:latin typeface="+mj-lt"/>
              </a:rPr>
              <a:t>Mehtar-Tani</a:t>
            </a:r>
            <a:r>
              <a:rPr lang="en-US" sz="2000" i="1" dirty="0" smtClean="0">
                <a:solidFill>
                  <a:srgbClr val="000000"/>
                </a:solidFill>
                <a:latin typeface="+mj-lt"/>
              </a:rPr>
              <a:t>, et al.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305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00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9861" y="5960072"/>
            <a:ext cx="7213603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0000"/>
                </a:solidFill>
                <a:latin typeface="+mj-lt"/>
              </a:rPr>
              <a:t>100 </a:t>
            </a:r>
            <a:r>
              <a:rPr lang="en-US" sz="2000" i="1" dirty="0" err="1" smtClean="0">
                <a:solidFill>
                  <a:srgbClr val="000000"/>
                </a:solidFill>
                <a:latin typeface="+mj-lt"/>
              </a:rPr>
              <a:t>GeV</a:t>
            </a:r>
            <a:r>
              <a:rPr lang="en-US" sz="2000" i="1" dirty="0" smtClean="0">
                <a:solidFill>
                  <a:srgbClr val="000000"/>
                </a:solidFill>
                <a:latin typeface="+mj-lt"/>
              </a:rPr>
              <a:t> jet centers look “normal”, but with less energy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492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00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673600"/>
            <a:ext cx="8255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A300A0"/>
                </a:solidFill>
                <a:latin typeface="+mn-lt"/>
              </a:rPr>
              <a:t>Can describe transition for larger </a:t>
            </a:r>
            <a:r>
              <a:rPr lang="en-US" sz="2000" i="1" dirty="0" err="1" smtClean="0">
                <a:solidFill>
                  <a:srgbClr val="A300A0"/>
                </a:solidFill>
                <a:latin typeface="+mn-lt"/>
              </a:rPr>
              <a:t>r</a:t>
            </a:r>
            <a:r>
              <a:rPr lang="en-US" sz="2000" i="1" baseline="-25000" dirty="0" err="1" smtClean="0">
                <a:solidFill>
                  <a:srgbClr val="A300A0"/>
                </a:solidFill>
                <a:latin typeface="+mn-lt"/>
              </a:rPr>
              <a:t>T</a:t>
            </a:r>
            <a:r>
              <a:rPr lang="en-US" sz="2000" i="1" dirty="0" smtClean="0">
                <a:solidFill>
                  <a:srgbClr val="A300A0"/>
                </a:solidFill>
                <a:latin typeface="+mn-lt"/>
              </a:rPr>
              <a:t> as “</a:t>
            </a:r>
            <a:r>
              <a:rPr lang="en-US" sz="2000" i="1" dirty="0" err="1" smtClean="0">
                <a:solidFill>
                  <a:srgbClr val="A300A0"/>
                </a:solidFill>
                <a:latin typeface="+mn-lt"/>
              </a:rPr>
              <a:t>decoherence</a:t>
            </a:r>
            <a:r>
              <a:rPr lang="en-US" sz="2000" i="1" dirty="0" smtClean="0">
                <a:solidFill>
                  <a:srgbClr val="A300A0"/>
                </a:solidFill>
                <a:latin typeface="+mn-lt"/>
              </a:rPr>
              <a:t>”: here the medium can resolve the jet and breaks jet’s color coherence</a:t>
            </a:r>
            <a:endParaRPr lang="en-US" sz="2000" i="1" dirty="0">
              <a:solidFill>
                <a:srgbClr val="A30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994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7825"/>
            <a:ext cx="7772400" cy="457200"/>
          </a:xfrm>
        </p:spPr>
        <p:txBody>
          <a:bodyPr/>
          <a:lstStyle/>
          <a:p>
            <a:r>
              <a:rPr lang="en-US" dirty="0" smtClean="0"/>
              <a:t>What happens inside the medium?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549400"/>
            <a:ext cx="7772400" cy="3748719"/>
          </a:xfrm>
        </p:spPr>
        <p:txBody>
          <a:bodyPr/>
          <a:lstStyle/>
          <a:p>
            <a:r>
              <a:rPr lang="en-US" dirty="0" smtClean="0"/>
              <a:t>It is ~thermal and expanding </a:t>
            </a:r>
            <a:r>
              <a:rPr lang="en-US" dirty="0" err="1" smtClean="0"/>
              <a:t>hydrodynamically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Interaction of radiated gluons in the medium can become turbulent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Are the radiations sequential or do they interfere?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old nuclear matter is a good testing ground, even though it is less dense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1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 descr="ppg125_fig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0" y="438150"/>
            <a:ext cx="4711700" cy="6419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226" y="3714750"/>
            <a:ext cx="4078997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400" dirty="0" smtClean="0">
                <a:latin typeface="+mn-lt"/>
                <a:cs typeface="Symbol" charset="2"/>
              </a:rPr>
              <a:t> </a:t>
            </a:r>
            <a:r>
              <a:rPr lang="en-US" sz="2400" dirty="0" err="1" smtClean="0">
                <a:latin typeface="+mn-lt"/>
                <a:cs typeface="Symbol" charset="2"/>
              </a:rPr>
              <a:t>p</a:t>
            </a:r>
            <a:r>
              <a:rPr lang="en-US" sz="2400" baseline="-25000" dirty="0" err="1" smtClean="0">
                <a:latin typeface="+mn-lt"/>
                <a:cs typeface="Symbol" charset="2"/>
              </a:rPr>
              <a:t>T</a:t>
            </a:r>
            <a:r>
              <a:rPr lang="en-US" sz="2400" dirty="0" smtClean="0">
                <a:latin typeface="+mn-lt"/>
                <a:cs typeface="Symbol" charset="2"/>
              </a:rPr>
              <a:t> broadening </a:t>
            </a:r>
          </a:p>
          <a:p>
            <a:pPr lvl="1">
              <a:buClr>
                <a:schemeClr val="tx1"/>
              </a:buClr>
              <a:buNone/>
            </a:pPr>
            <a:r>
              <a:rPr lang="en-US" sz="2400" dirty="0" smtClean="0">
                <a:latin typeface="+mn-lt"/>
                <a:cs typeface="Symbol" charset="2"/>
              </a:rPr>
              <a:t>-&gt; multiple scattering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400" dirty="0" err="1" smtClean="0">
                <a:latin typeface="+mn-lt"/>
                <a:cs typeface="Symbol" charset="2"/>
              </a:rPr>
              <a:t>p</a:t>
            </a:r>
            <a:r>
              <a:rPr lang="en-US" sz="2400" baseline="-25000" dirty="0" err="1" smtClean="0">
                <a:latin typeface="+mn-lt"/>
                <a:cs typeface="Symbol" charset="2"/>
              </a:rPr>
              <a:t>T</a:t>
            </a:r>
            <a:r>
              <a:rPr lang="en-US" sz="2400" dirty="0" smtClean="0">
                <a:latin typeface="+mn-lt"/>
                <a:cs typeface="Symbol" charset="2"/>
              </a:rPr>
              <a:t>, y, centrality dependence not reproduced by various models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6" y="552450"/>
            <a:ext cx="4078997" cy="288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216" y="3250684"/>
            <a:ext cx="235818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PRC87, 034911 (2013)</a:t>
            </a:r>
            <a:endParaRPr lang="en-US" sz="1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5690" y="450266"/>
            <a:ext cx="6352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J/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endParaRPr lang="en-US" sz="24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184150"/>
            <a:ext cx="7772400" cy="4572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Triple differential J/</a:t>
            </a:r>
            <a:r>
              <a:rPr lang="en-US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y </a:t>
            </a:r>
            <a:r>
              <a:rPr lang="en-US" dirty="0" smtClean="0">
                <a:solidFill>
                  <a:schemeClr val="accent6"/>
                </a:solidFill>
              </a:rPr>
              <a:t>data in </a:t>
            </a:r>
            <a:r>
              <a:rPr lang="en-US" dirty="0" err="1">
                <a:solidFill>
                  <a:schemeClr val="accent6"/>
                </a:solidFill>
              </a:rPr>
              <a:t>d+A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br>
              <a:rPr lang="en-US" dirty="0">
                <a:solidFill>
                  <a:schemeClr val="accent6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5826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901" y="3911600"/>
            <a:ext cx="5058248" cy="282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coherent </a:t>
            </a:r>
            <a:r>
              <a:rPr lang="en-US" sz="2400" dirty="0" err="1" smtClean="0">
                <a:latin typeface="+mn-lt"/>
              </a:rPr>
              <a:t>parton</a:t>
            </a:r>
            <a:r>
              <a:rPr lang="en-US" sz="2400" dirty="0" smtClean="0">
                <a:latin typeface="+mn-lt"/>
              </a:rPr>
              <a:t> energy loss and </a:t>
            </a:r>
            <a:r>
              <a:rPr lang="en-US" sz="2400" dirty="0" err="1">
                <a:latin typeface="+mn-lt"/>
              </a:rPr>
              <a:t>p</a:t>
            </a:r>
            <a:r>
              <a:rPr lang="en-US" sz="2400" baseline="-25000" dirty="0" err="1">
                <a:latin typeface="+mn-lt"/>
              </a:rPr>
              <a:t>T</a:t>
            </a:r>
            <a:r>
              <a:rPr lang="en-US" sz="2400" dirty="0">
                <a:latin typeface="+mn-lt"/>
              </a:rPr>
              <a:t> broadening </a:t>
            </a:r>
            <a:r>
              <a:rPr lang="en-US" sz="2400" dirty="0" smtClean="0">
                <a:latin typeface="+mn-lt"/>
              </a:rPr>
              <a:t>from multiple scattering in the nucleus is consistent with data!</a:t>
            </a:r>
          </a:p>
          <a:p>
            <a:pPr>
              <a:buNone/>
            </a:pPr>
            <a:r>
              <a:rPr lang="en-US" sz="2400" dirty="0" smtClean="0"/>
              <a:t>ˆ</a:t>
            </a:r>
            <a:r>
              <a:rPr lang="en-US" sz="2400" dirty="0">
                <a:latin typeface="+mn-lt"/>
              </a:rPr>
              <a:t>q</a:t>
            </a:r>
            <a:r>
              <a:rPr lang="en-US" sz="2400" baseline="-25000" dirty="0">
                <a:latin typeface="+mn-lt"/>
              </a:rPr>
              <a:t>0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>
                <a:latin typeface="+mn-lt"/>
              </a:rPr>
              <a:t>0.075 GeV</a:t>
            </a:r>
            <a:r>
              <a:rPr lang="en-US" sz="2400" baseline="30000" dirty="0">
                <a:latin typeface="+mn-lt"/>
              </a:rPr>
              <a:t>2</a:t>
            </a:r>
            <a:r>
              <a:rPr lang="en-US" sz="2400" dirty="0"/>
              <a:t>/</a:t>
            </a:r>
            <a:r>
              <a:rPr lang="en-US" sz="2400" dirty="0" err="1">
                <a:latin typeface="+mn-lt"/>
              </a:rPr>
              <a:t>fm</a:t>
            </a:r>
            <a:r>
              <a:rPr lang="en-US" sz="2400" dirty="0"/>
              <a:t> </a:t>
            </a:r>
            <a:endParaRPr lang="en-US" sz="2400" dirty="0">
              <a:latin typeface="+mn-lt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Dynamics of the probe &amp; structure of the medium mix!!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7" y="396529"/>
            <a:ext cx="8199373" cy="332249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33" y="3692954"/>
            <a:ext cx="3767523" cy="31516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Rectangle 4"/>
          <p:cNvSpPr/>
          <p:nvPr/>
        </p:nvSpPr>
        <p:spPr>
          <a:xfrm>
            <a:off x="5906137" y="41778"/>
            <a:ext cx="2518638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chemeClr val="tx1"/>
                </a:solidFill>
              </a:rPr>
              <a:t>Arleo</a:t>
            </a:r>
            <a:r>
              <a:rPr lang="en-US" sz="2000" dirty="0">
                <a:solidFill>
                  <a:schemeClr val="tx1"/>
                </a:solidFill>
              </a:rPr>
              <a:t>, et al </a:t>
            </a:r>
            <a:r>
              <a:rPr lang="en-US" sz="2000" dirty="0" smtClean="0">
                <a:solidFill>
                  <a:schemeClr val="tx1"/>
                </a:solidFill>
              </a:rPr>
              <a:t>1304.090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9035" y="59504"/>
            <a:ext cx="189348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rgbClr val="000000"/>
                </a:solidFill>
                <a:latin typeface="+mn-lt"/>
                <a:cs typeface="Symbol" charset="2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  <a:cs typeface="Symbol" charset="2"/>
              </a:rPr>
              <a:t>+Au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Symbol" charset="2"/>
              </a:rPr>
              <a:t> -&gt; J/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y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042"/>
            <a:ext cx="7772400" cy="457200"/>
          </a:xfrm>
        </p:spPr>
        <p:txBody>
          <a:bodyPr/>
          <a:lstStyle/>
          <a:p>
            <a:r>
              <a:rPr lang="en-US" dirty="0" smtClean="0"/>
              <a:t>but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79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 oh!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20160920_1522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0" r="20790"/>
          <a:stretch/>
        </p:blipFill>
        <p:spPr>
          <a:xfrm rot="5400000">
            <a:off x="1443036" y="1509713"/>
            <a:ext cx="59531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7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worry about “</a:t>
            </a:r>
            <a:r>
              <a:rPr lang="en-US" dirty="0" err="1" smtClean="0"/>
              <a:t>parton</a:t>
            </a:r>
            <a:r>
              <a:rPr lang="en-US" dirty="0" smtClean="0"/>
              <a:t> dynamics”?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472" y="801740"/>
            <a:ext cx="8513762" cy="5724644"/>
          </a:xfrm>
        </p:spPr>
        <p:txBody>
          <a:bodyPr/>
          <a:lstStyle/>
          <a:p>
            <a:r>
              <a:rPr lang="en-US" dirty="0" smtClean="0"/>
              <a:t>Nuclear </a:t>
            </a:r>
            <a:r>
              <a:rPr lang="en-US" dirty="0" err="1" smtClean="0"/>
              <a:t>parton</a:t>
            </a:r>
            <a:r>
              <a:rPr lang="en-US" dirty="0" smtClean="0"/>
              <a:t> distribution functions (e.g. EPS09) aren’t the whole story!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err="1" smtClean="0"/>
              <a:t>p/d+A</a:t>
            </a:r>
            <a:r>
              <a:rPr lang="en-US" dirty="0" smtClean="0"/>
              <a:t> you probe cold nuclear matter with a </a:t>
            </a:r>
            <a:r>
              <a:rPr lang="en-US" dirty="0" err="1" smtClean="0"/>
              <a:t>parton</a:t>
            </a:r>
            <a:r>
              <a:rPr lang="en-US" dirty="0" smtClean="0"/>
              <a:t>, not a photon.</a:t>
            </a:r>
          </a:p>
          <a:p>
            <a:pPr lvl="1"/>
            <a:r>
              <a:rPr lang="en-US" dirty="0" smtClean="0"/>
              <a:t>It can lose energy before the hard scattering</a:t>
            </a:r>
          </a:p>
          <a:p>
            <a:pPr lvl="1"/>
            <a:r>
              <a:rPr lang="en-US" dirty="0" smtClean="0"/>
              <a:t>It can lose energy after the hard scattering</a:t>
            </a:r>
          </a:p>
          <a:p>
            <a:pPr lvl="1"/>
            <a:r>
              <a:rPr lang="en-US" dirty="0" smtClean="0"/>
              <a:t>It can experience multiple scattering</a:t>
            </a:r>
          </a:p>
          <a:p>
            <a:r>
              <a:rPr lang="en-US" i="1" dirty="0" smtClean="0">
                <a:solidFill>
                  <a:srgbClr val="000090"/>
                </a:solidFill>
              </a:rPr>
              <a:t>No factorization!!!!</a:t>
            </a:r>
          </a:p>
          <a:p>
            <a:pPr lvl="1"/>
            <a:endParaRPr lang="en-US" dirty="0"/>
          </a:p>
          <a:p>
            <a:r>
              <a:rPr lang="en-US" dirty="0" smtClean="0"/>
              <a:t>These are effects upon the probe, not part of the structure of cold nuclear matter!</a:t>
            </a:r>
          </a:p>
          <a:p>
            <a:endParaRPr lang="en-US" dirty="0"/>
          </a:p>
          <a:p>
            <a:r>
              <a:rPr lang="en-US" dirty="0" smtClean="0"/>
              <a:t>How to sort this out?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6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the beam!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5" name="Group 105"/>
          <p:cNvGrpSpPr/>
          <p:nvPr/>
        </p:nvGrpSpPr>
        <p:grpSpPr>
          <a:xfrm>
            <a:off x="168960" y="1128927"/>
            <a:ext cx="3914439" cy="1483616"/>
            <a:chOff x="126999" y="0"/>
            <a:chExt cx="3914437" cy="1483614"/>
          </a:xfrm>
        </p:grpSpPr>
        <p:pic>
          <p:nvPicPr>
            <p:cNvPr id="6" name="pAeA.png"/>
            <p:cNvPicPr/>
            <p:nvPr/>
          </p:nvPicPr>
          <p:blipFill>
            <a:blip r:embed="rId2">
              <a:extLst/>
            </a:blip>
            <a:srcRect t="49773"/>
            <a:stretch>
              <a:fillRect/>
            </a:stretch>
          </p:blipFill>
          <p:spPr>
            <a:xfrm>
              <a:off x="245035" y="0"/>
              <a:ext cx="3399868" cy="1483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03"/>
            <p:cNvSpPr/>
            <p:nvPr/>
          </p:nvSpPr>
          <p:spPr>
            <a:xfrm>
              <a:off x="127000" y="63500"/>
              <a:ext cx="324456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40639" marR="40639" defTabSz="914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uFillTx/>
                </a:defRPr>
              </a:pPr>
              <a:r>
                <a:rPr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</a:rPr>
                <a:t>p</a:t>
              </a:r>
            </a:p>
          </p:txBody>
        </p:sp>
        <p:sp>
          <p:nvSpPr>
            <p:cNvPr id="8" name="Shape 104"/>
            <p:cNvSpPr/>
            <p:nvPr/>
          </p:nvSpPr>
          <p:spPr>
            <a:xfrm>
              <a:off x="3429000" y="571500"/>
              <a:ext cx="612438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40639" marR="40639" defTabSz="914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uFillTx/>
                </a:defRPr>
              </a:pPr>
              <a:r>
                <a:rPr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</a:rPr>
                <a:t>p/A</a:t>
              </a:r>
            </a:p>
          </p:txBody>
        </p:sp>
      </p:grpSp>
      <p:grpSp>
        <p:nvGrpSpPr>
          <p:cNvPr id="9" name="Group 109"/>
          <p:cNvGrpSpPr/>
          <p:nvPr/>
        </p:nvGrpSpPr>
        <p:grpSpPr>
          <a:xfrm>
            <a:off x="4608278" y="1071297"/>
            <a:ext cx="4192644" cy="1510492"/>
            <a:chOff x="339433" y="356408"/>
            <a:chExt cx="4192642" cy="1510491"/>
          </a:xfrm>
        </p:grpSpPr>
        <p:pic>
          <p:nvPicPr>
            <p:cNvPr id="10" name="pAeA.png"/>
            <p:cNvPicPr/>
            <p:nvPr/>
          </p:nvPicPr>
          <p:blipFill>
            <a:blip r:embed="rId2">
              <a:extLst/>
            </a:blip>
            <a:srcRect b="53856"/>
            <a:stretch>
              <a:fillRect/>
            </a:stretch>
          </p:blipFill>
          <p:spPr>
            <a:xfrm>
              <a:off x="339433" y="356408"/>
              <a:ext cx="3767762" cy="1510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108"/>
            <p:cNvSpPr/>
            <p:nvPr/>
          </p:nvSpPr>
          <p:spPr>
            <a:xfrm>
              <a:off x="3728398" y="918166"/>
              <a:ext cx="803679" cy="5040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40639" marR="40639" defTabSz="914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uFillTx/>
                </a:defRPr>
              </a:pPr>
              <a:r>
                <a:rPr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</a:rPr>
                <a:t>p/A</a:t>
              </a:r>
            </a:p>
          </p:txBody>
        </p:sp>
      </p:grpSp>
      <p:sp>
        <p:nvSpPr>
          <p:cNvPr id="12" name="Shape 111"/>
          <p:cNvSpPr/>
          <p:nvPr/>
        </p:nvSpPr>
        <p:spPr>
          <a:xfrm>
            <a:off x="203200" y="749300"/>
            <a:ext cx="2519041" cy="48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1275" marR="41275" defTabSz="914400">
              <a:spcBef>
                <a:spcPts val="400"/>
              </a:spcBef>
              <a:defRPr sz="27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eaLnBrk="1" fontAlgn="auto" hangingPunct="1">
              <a:spcAft>
                <a:spcPts val="0"/>
              </a:spcAft>
              <a:buClrTx/>
              <a:buSzTx/>
              <a:buFontTx/>
              <a:buNone/>
              <a:defRPr sz="1800">
                <a:uFillTx/>
              </a:defRPr>
            </a:pPr>
            <a:r>
              <a:rPr b="0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</a:rPr>
              <a:t>Hadron-Hadron</a:t>
            </a:r>
          </a:p>
        </p:txBody>
      </p:sp>
      <p:sp>
        <p:nvSpPr>
          <p:cNvPr id="13" name="Shape 111"/>
          <p:cNvSpPr/>
          <p:nvPr/>
        </p:nvSpPr>
        <p:spPr>
          <a:xfrm>
            <a:off x="6544596" y="649217"/>
            <a:ext cx="251904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41275" marR="41275" defTabSz="914400">
              <a:spcBef>
                <a:spcPts val="400"/>
              </a:spcBef>
              <a:defRPr sz="27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eaLnBrk="1" fontAlgn="auto" hangingPunct="1">
              <a:spcAft>
                <a:spcPts val="0"/>
              </a:spcAft>
              <a:buClrTx/>
              <a:buSzTx/>
              <a:buFontTx/>
              <a:buNone/>
              <a:defRPr sz="1800">
                <a:uFillTx/>
              </a:defRPr>
            </a:pPr>
            <a:r>
              <a:rPr lang="en-US" b="0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</a:rPr>
              <a:t>Electron beam: deep inelastic scattering</a:t>
            </a:r>
            <a:endParaRPr b="0" kern="0" dirty="0">
              <a:solidFill>
                <a:sysClr val="windowText" lastClr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Shape 101"/>
          <p:cNvSpPr/>
          <p:nvPr/>
        </p:nvSpPr>
        <p:spPr>
          <a:xfrm>
            <a:off x="165100" y="2806700"/>
            <a:ext cx="4191000" cy="359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 smtClean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Probe is a gluon</a:t>
            </a:r>
            <a:endParaRPr sz="2400" b="0" kern="0" dirty="0">
              <a:solidFill>
                <a:srgbClr val="FF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sz="2400" b="0" kern="0" dirty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Probe has </a:t>
            </a:r>
            <a:r>
              <a:rPr sz="2400" b="0" kern="0" dirty="0" smtClean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structure</a:t>
            </a:r>
            <a:r>
              <a:rPr lang="en-US" sz="2400" b="0" kern="0" dirty="0" smtClean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!</a:t>
            </a:r>
            <a:endParaRPr sz="2400" b="0" kern="0" dirty="0">
              <a:solidFill>
                <a:srgbClr val="FF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 smtClean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Dynamics of the probe mixed up with structure of the nucleus</a:t>
            </a:r>
            <a:endParaRPr sz="2400" b="0" kern="0" dirty="0">
              <a:solidFill>
                <a:srgbClr val="FF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01"/>
          <p:cNvSpPr/>
          <p:nvPr/>
        </p:nvSpPr>
        <p:spPr>
          <a:xfrm>
            <a:off x="4608278" y="2681817"/>
            <a:ext cx="4191000" cy="359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 smtClean="0">
                <a:solidFill>
                  <a:srgbClr val="00009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Point-like probe</a:t>
            </a:r>
            <a:endParaRPr sz="2400" b="0" kern="0" dirty="0">
              <a:solidFill>
                <a:srgbClr val="00009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 smtClean="0">
                <a:solidFill>
                  <a:srgbClr val="00009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No strong interaction before the large momentum transfer process</a:t>
            </a: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 smtClean="0">
                <a:solidFill>
                  <a:srgbClr val="00009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Control probe kinematics by measuring scattered electron</a:t>
            </a:r>
          </a:p>
        </p:txBody>
      </p:sp>
    </p:spTree>
    <p:extLst>
      <p:ext uri="{BB962C8B-B14F-4D97-AF65-F5344CB8AC3E}">
        <p14:creationId xmlns:p14="http://schemas.microsoft.com/office/powerpoint/2010/main" val="325312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spectrum: power law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31800" y="909638"/>
            <a:ext cx="4559300" cy="5319712"/>
            <a:chOff x="-27" y="919"/>
            <a:chExt cx="2262" cy="3088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-27" y="919"/>
              <a:ext cx="2262" cy="3088"/>
              <a:chOff x="-27" y="919"/>
              <a:chExt cx="2262" cy="3088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27" y="919"/>
                <a:ext cx="2262" cy="3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553" y="961"/>
                <a:ext cx="1322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2400">
                    <a:solidFill>
                      <a:schemeClr val="tx1"/>
                    </a:solidFill>
                  </a:rPr>
                  <a:t>p-p </a:t>
                </a:r>
                <a:r>
                  <a:rPr lang="en-US" sz="160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PRL 91 (2003) 241803</a:t>
                </a:r>
                <a:r>
                  <a:rPr lang="en-US" sz="1600">
                    <a:solidFill>
                      <a:srgbClr val="FF0000"/>
                    </a:solidFill>
                  </a:rPr>
                  <a:t> </a:t>
                </a:r>
              </a:p>
            </p:txBody>
          </p:sp>
        </p:grp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41" y="2089"/>
              <a:ext cx="895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>
                  <a:solidFill>
                    <a:schemeClr val="tx1"/>
                  </a:solidFill>
                </a:rPr>
                <a:t>Good agreement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>
                  <a:solidFill>
                    <a:schemeClr val="tx1"/>
                  </a:solidFill>
                </a:rPr>
                <a:t>with pQCD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404813"/>
              </p:ext>
            </p:extLst>
          </p:nvPr>
        </p:nvGraphicFramePr>
        <p:xfrm>
          <a:off x="5245100" y="3903134"/>
          <a:ext cx="37147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4" imgW="1816497" imgH="457597" progId="Equation.3">
                  <p:embed/>
                </p:oleObj>
              </mc:Choice>
              <mc:Fallback>
                <p:oleObj name="Equation" r:id="rId4" imgW="1816497" imgH="4575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5100" y="3903134"/>
                        <a:ext cx="3714750" cy="8731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418666" y="1321698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+mn-lt"/>
              </a:rPr>
              <a:t>Energy loss: the power law tail shifts to the left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884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ions in electron-ion collider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2685"/>
          <a:stretch/>
        </p:blipFill>
        <p:spPr>
          <a:xfrm>
            <a:off x="0" y="855766"/>
            <a:ext cx="5790464" cy="3462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7315" b="5138"/>
          <a:stretch/>
        </p:blipFill>
        <p:spPr>
          <a:xfrm>
            <a:off x="3699705" y="3329612"/>
            <a:ext cx="5385216" cy="3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5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2" y="682351"/>
            <a:ext cx="8305800" cy="540147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vidence for ~constant fractional energy </a:t>
            </a:r>
            <a:r>
              <a:rPr lang="en-US" dirty="0" smtClean="0">
                <a:solidFill>
                  <a:srgbClr val="FF0000"/>
                </a:solidFill>
              </a:rPr>
              <a:t>shift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dirty="0" smtClean="0">
                <a:solidFill>
                  <a:srgbClr val="FF0000"/>
                </a:solidFill>
              </a:rPr>
              <a:t> = 3.5 – 5.5 * T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endParaRPr lang="en-US" baseline="30000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A300A0"/>
                </a:solidFill>
              </a:rPr>
              <a:t>Charm quark energy loss is </a:t>
            </a:r>
            <a:r>
              <a:rPr lang="en-US" dirty="0" smtClean="0">
                <a:solidFill>
                  <a:srgbClr val="A300A0"/>
                </a:solidFill>
              </a:rPr>
              <a:t>large, b smaller</a:t>
            </a:r>
            <a:endParaRPr lang="en-US" dirty="0">
              <a:solidFill>
                <a:srgbClr val="A300A0"/>
              </a:solidFill>
            </a:endParaRPr>
          </a:p>
          <a:p>
            <a:pPr lvl="1"/>
            <a:r>
              <a:rPr lang="en-US" dirty="0">
                <a:solidFill>
                  <a:srgbClr val="A300A0"/>
                </a:solidFill>
              </a:rPr>
              <a:t>c</a:t>
            </a:r>
            <a:r>
              <a:rPr lang="en-US" dirty="0" smtClean="0">
                <a:solidFill>
                  <a:srgbClr val="A300A0"/>
                </a:solidFill>
              </a:rPr>
              <a:t>ollisional energy loss is important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Lost </a:t>
            </a:r>
            <a:r>
              <a:rPr lang="en-US" dirty="0" smtClean="0">
                <a:solidFill>
                  <a:schemeClr val="tx1"/>
                </a:solidFill>
              </a:rPr>
              <a:t>energy appears in soft particles at large angle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edium </a:t>
            </a:r>
            <a:r>
              <a:rPr lang="en-US" dirty="0" smtClean="0">
                <a:solidFill>
                  <a:schemeClr val="tx1"/>
                </a:solidFill>
              </a:rPr>
              <a:t>response?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Compare </a:t>
            </a:r>
            <a:r>
              <a:rPr lang="en-US" dirty="0" smtClean="0">
                <a:solidFill>
                  <a:srgbClr val="0000FF"/>
                </a:solidFill>
              </a:rPr>
              <a:t>jets resolved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(and not) by the medium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-jet and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-h over large photon energy range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Be careful of factorization assumptions…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Initial/final state radiation can interfere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How best to include </a:t>
            </a:r>
            <a:r>
              <a:rPr lang="en-US" dirty="0" err="1" smtClean="0">
                <a:solidFill>
                  <a:srgbClr val="008000"/>
                </a:solidFill>
              </a:rPr>
              <a:t>p+A</a:t>
            </a:r>
            <a:r>
              <a:rPr lang="en-US" dirty="0" smtClean="0">
                <a:solidFill>
                  <a:srgbClr val="008000"/>
                </a:solidFill>
              </a:rPr>
              <a:t> in </a:t>
            </a:r>
            <a:r>
              <a:rPr lang="en-US" dirty="0" err="1" smtClean="0">
                <a:solidFill>
                  <a:srgbClr val="008000"/>
                </a:solidFill>
              </a:rPr>
              <a:t>nPDF</a:t>
            </a:r>
            <a:r>
              <a:rPr lang="en-US" dirty="0" smtClean="0">
                <a:solidFill>
                  <a:srgbClr val="008000"/>
                </a:solidFill>
              </a:rPr>
              <a:t> fits??</a:t>
            </a:r>
          </a:p>
          <a:p>
            <a:pPr lvl="1"/>
            <a:r>
              <a:rPr lang="en-US" i="1" dirty="0" smtClean="0">
                <a:solidFill>
                  <a:srgbClr val="008000"/>
                </a:solidFill>
              </a:rPr>
              <a:t>Sort out using electron-ion collisions!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1607" y="984250"/>
            <a:ext cx="393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^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3BE80-42E4-BD4E-890F-E8C76406BCC3}" type="slidenum">
              <a:rPr lang="en-US"/>
              <a:pPr/>
              <a:t>32</a:t>
            </a:fld>
            <a:endParaRPr lang="en-US"/>
          </a:p>
        </p:txBody>
      </p:sp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990600"/>
            <a:ext cx="7772400" cy="457200"/>
          </a:xfrm>
        </p:spPr>
        <p:txBody>
          <a:bodyPr/>
          <a:lstStyle/>
          <a:p>
            <a:r>
              <a:rPr lang="en-US"/>
              <a:t>Backup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2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78" y="1444684"/>
            <a:ext cx="4151322" cy="3012122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 bwMode="auto">
          <a:xfrm rot="5400000">
            <a:off x="1409317" y="4392512"/>
            <a:ext cx="685800" cy="1588"/>
          </a:xfrm>
          <a:prstGeom prst="straightConnector1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3401054" y="4392512"/>
            <a:ext cx="685800" cy="158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6" name="Rectangle 45"/>
          <p:cNvSpPr/>
          <p:nvPr/>
        </p:nvSpPr>
        <p:spPr>
          <a:xfrm>
            <a:off x="1309603" y="4750594"/>
            <a:ext cx="1420897" cy="12741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8000"/>
                </a:solidFill>
                <a:latin typeface="+mn-lt"/>
                <a:cs typeface="Symbol" charset="2"/>
              </a:rPr>
              <a:t>Forward + </a:t>
            </a:r>
            <a:r>
              <a:rPr lang="en-US" sz="2400" dirty="0" err="1" smtClean="0">
                <a:solidFill>
                  <a:srgbClr val="008000"/>
                </a:solidFill>
                <a:latin typeface="+mn-lt"/>
                <a:cs typeface="Symbol" charset="2"/>
              </a:rPr>
              <a:t>y</a:t>
            </a:r>
            <a:endParaRPr lang="en-US" sz="2400" dirty="0" smtClean="0">
              <a:solidFill>
                <a:srgbClr val="008000"/>
              </a:solidFill>
              <a:latin typeface="+mn-lt"/>
              <a:cs typeface="Symbol" charset="2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8000"/>
                </a:solidFill>
                <a:latin typeface="+mn-lt"/>
                <a:cs typeface="Symbol" charset="2"/>
              </a:rPr>
              <a:t>d-going</a:t>
            </a:r>
            <a:endParaRPr lang="en-US" sz="2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832100" y="4750594"/>
            <a:ext cx="1662197" cy="12741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  <a:cs typeface="Symbol" charset="2"/>
              </a:rPr>
              <a:t>Backward     -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y</a:t>
            </a:r>
            <a:endParaRPr lang="en-US" sz="2400" dirty="0" smtClean="0">
              <a:solidFill>
                <a:srgbClr val="FF0000"/>
              </a:solidFill>
              <a:latin typeface="+mn-lt"/>
              <a:cs typeface="Symbol" charset="2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  <a:cs typeface="Symbol" charset="2"/>
              </a:rPr>
              <a:t>Au-going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9603" y="1444684"/>
            <a:ext cx="82550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  <a:cs typeface="Symbol" charset="2"/>
              </a:rPr>
              <a:t>Au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48200" y="42352"/>
            <a:ext cx="4370288" cy="6466975"/>
            <a:chOff x="4648200" y="42352"/>
            <a:chExt cx="4370288" cy="6466975"/>
          </a:xfrm>
        </p:grpSpPr>
        <p:grpSp>
          <p:nvGrpSpPr>
            <p:cNvPr id="3" name="Group 23"/>
            <p:cNvGrpSpPr/>
            <p:nvPr/>
          </p:nvGrpSpPr>
          <p:grpSpPr>
            <a:xfrm>
              <a:off x="4648200" y="393700"/>
              <a:ext cx="4335516" cy="6115627"/>
              <a:chOff x="4694489" y="722259"/>
              <a:chExt cx="4462213" cy="6021441"/>
            </a:xfrm>
          </p:grpSpPr>
          <p:sp>
            <p:nvSpPr>
              <p:cNvPr id="25" name="Date Placeholder 3"/>
              <p:cNvSpPr txBox="1">
                <a:spLocks/>
              </p:cNvSpPr>
              <p:nvPr/>
            </p:nvSpPr>
            <p:spPr bwMode="auto">
              <a:xfrm>
                <a:off x="6769100" y="6229350"/>
                <a:ext cx="1828800" cy="514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charset="0"/>
                    <a:ea typeface="+mn-ea"/>
                    <a:cs typeface="+mn-cs"/>
                  </a:rPr>
                  <a:t>8/13/12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5" descr="rdau_rcp_run8dau_avgpp_cent_AN900_cgc_eps09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4489" y="722259"/>
                <a:ext cx="4462213" cy="5830941"/>
              </a:xfrm>
              <a:prstGeom prst="rect">
                <a:avLst/>
              </a:prstGeom>
            </p:spPr>
          </p:pic>
          <p:sp>
            <p:nvSpPr>
              <p:cNvPr id="27" name="Oval 26"/>
              <p:cNvSpPr/>
              <p:nvPr/>
            </p:nvSpPr>
            <p:spPr>
              <a:xfrm>
                <a:off x="8470900" y="6248400"/>
                <a:ext cx="152400" cy="4572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991069" y="6248400"/>
                <a:ext cx="607921" cy="468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400" i="1" dirty="0" smtClean="0">
                    <a:solidFill>
                      <a:srgbClr val="000000"/>
                    </a:solidFill>
                    <a:latin typeface="+mn-lt"/>
                  </a:rPr>
                  <a:t>Au</a:t>
                </a:r>
                <a:endParaRPr lang="en-US" sz="2400" i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422900" y="6477000"/>
                <a:ext cx="76200" cy="762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12650" y="6241534"/>
                <a:ext cx="421572" cy="468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400" i="1" dirty="0" smtClean="0">
                    <a:solidFill>
                      <a:srgbClr val="000000"/>
                    </a:solidFill>
                    <a:latin typeface="+mn-lt"/>
                  </a:rPr>
                  <a:t>d</a:t>
                </a:r>
                <a:endParaRPr lang="en-US" sz="2400" i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5803900" y="6477000"/>
                <a:ext cx="4572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7556500" y="6477000"/>
                <a:ext cx="5334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" name="Group 22"/>
              <p:cNvGrpSpPr/>
              <p:nvPr/>
            </p:nvGrpSpPr>
            <p:grpSpPr>
              <a:xfrm>
                <a:off x="5372100" y="808182"/>
                <a:ext cx="3454400" cy="5497945"/>
                <a:chOff x="5207000" y="808182"/>
                <a:chExt cx="3454400" cy="5497945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5207000" y="808182"/>
                  <a:ext cx="1085273" cy="549563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569365" y="810491"/>
                  <a:ext cx="697344" cy="5495636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7576127" y="810491"/>
                  <a:ext cx="1085273" cy="5495636"/>
                </a:xfrm>
                <a:prstGeom prst="rect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2" name="Rectangle 21"/>
            <p:cNvSpPr/>
            <p:nvPr/>
          </p:nvSpPr>
          <p:spPr>
            <a:xfrm>
              <a:off x="5250611" y="42352"/>
              <a:ext cx="3767877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Symbol" charset="2"/>
                </a:rPr>
                <a:t>d</a:t>
              </a:r>
              <a:r>
                <a:rPr lang="en-US" sz="2000" dirty="0" err="1" smtClean="0">
                  <a:solidFill>
                    <a:srgbClr val="000000"/>
                  </a:solidFill>
                  <a:latin typeface="+mn-lt"/>
                  <a:cs typeface="Symbol" charset="2"/>
                </a:rPr>
                <a:t>+Au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 -&gt; J/</a:t>
              </a:r>
              <a:r>
                <a:rPr lang="en-US" sz="20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y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  from PHENIX</a:t>
              </a:r>
              <a:endParaRPr lang="en-US" sz="2000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6216" y="202577"/>
            <a:ext cx="3872524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Triple differential J/</a:t>
            </a:r>
            <a:r>
              <a:rPr lang="en-US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y</a:t>
            </a:r>
          </a:p>
          <a:p>
            <a:pPr>
              <a:buNone/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d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ata in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d+A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collisions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568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244600"/>
            <a:ext cx="89662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8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Au+Au</a:t>
            </a:r>
            <a:r>
              <a:rPr lang="en-US" dirty="0" smtClean="0"/>
              <a:t> </a:t>
            </a:r>
            <a:r>
              <a:rPr lang="en-US" dirty="0" err="1" smtClean="0"/>
              <a:t>dijet</a:t>
            </a:r>
            <a:r>
              <a:rPr lang="en-US" dirty="0" smtClean="0"/>
              <a:t> imbalance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47"/>
          <a:stretch/>
        </p:blipFill>
        <p:spPr>
          <a:xfrm>
            <a:off x="33869" y="800099"/>
            <a:ext cx="4690533" cy="3805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167" r="2778"/>
          <a:stretch/>
        </p:blipFill>
        <p:spPr>
          <a:xfrm>
            <a:off x="4605867" y="817032"/>
            <a:ext cx="4538133" cy="3805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38" y="4730691"/>
            <a:ext cx="4207929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Larger imbalance in </a:t>
            </a:r>
            <a:r>
              <a:rPr lang="en-US" sz="2400" dirty="0" err="1" smtClean="0">
                <a:latin typeface="+mn-lt"/>
              </a:rPr>
              <a:t>Au+Au</a:t>
            </a:r>
            <a:r>
              <a:rPr lang="en-US" sz="2400" dirty="0" smtClean="0">
                <a:latin typeface="+mn-lt"/>
              </a:rPr>
              <a:t> than in </a:t>
            </a:r>
            <a:r>
              <a:rPr lang="en-US" sz="2400" dirty="0" err="1" smtClean="0">
                <a:latin typeface="+mn-lt"/>
              </a:rPr>
              <a:t>p+p</a:t>
            </a:r>
            <a:endParaRPr lang="en-US" sz="2400" dirty="0" smtClean="0">
              <a:latin typeface="+mn-lt"/>
            </a:endParaRPr>
          </a:p>
          <a:p>
            <a:pPr>
              <a:buNone/>
            </a:pPr>
            <a:endParaRPr lang="en-US" sz="24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2" y="4645801"/>
            <a:ext cx="439419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Decrease constituent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threshold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2 to 0.2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GeV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/c) -&gt; imbalance vanishes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Jet softening &amp; broadening!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1214" y="-372526"/>
            <a:ext cx="800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040" y="165100"/>
            <a:ext cx="7432040" cy="457200"/>
          </a:xfrm>
        </p:spPr>
        <p:txBody>
          <a:bodyPr/>
          <a:lstStyle/>
          <a:p>
            <a:r>
              <a:rPr lang="en-US" dirty="0" smtClean="0"/>
              <a:t>Interactions with plasma?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68" y="2446209"/>
            <a:ext cx="8362632" cy="1731243"/>
          </a:xfrm>
        </p:spPr>
        <p:txBody>
          <a:bodyPr/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a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 is not small so coupling is strong!</a:t>
            </a:r>
          </a:p>
          <a:p>
            <a:r>
              <a:rPr lang="en-US" sz="2000" dirty="0" smtClean="0"/>
              <a:t>In </a:t>
            </a:r>
            <a:r>
              <a:rPr lang="en-US" sz="2000" dirty="0" err="1" smtClean="0"/>
              <a:t>AdS</a:t>
            </a:r>
            <a:r>
              <a:rPr lang="en-US" sz="2000" dirty="0" smtClean="0"/>
              <a:t>/CFT: QGP field</a:t>
            </a:r>
            <a:r>
              <a:rPr lang="en-US" sz="2000" dirty="0"/>
              <a:t> </a:t>
            </a:r>
            <a:r>
              <a:rPr lang="en-US" sz="2000" dirty="0" smtClean="0"/>
              <a:t>is modeled as ∞ strongly coupled</a:t>
            </a:r>
          </a:p>
          <a:p>
            <a:pPr lvl="1"/>
            <a:r>
              <a:rPr lang="en-US" sz="2000" dirty="0" smtClean="0"/>
              <a:t>q &amp; g interact </a:t>
            </a:r>
            <a:r>
              <a:rPr lang="en-US" sz="2000" dirty="0"/>
              <a:t>with this QGP as with a tiny black hole</a:t>
            </a:r>
          </a:p>
          <a:p>
            <a:pPr lvl="1"/>
            <a:r>
              <a:rPr lang="en-US" sz="2000" dirty="0" smtClean="0"/>
              <a:t>No particles to hit, none can survive inside. </a:t>
            </a:r>
            <a:r>
              <a:rPr lang="en-US" sz="2000" dirty="0" err="1" smtClean="0"/>
              <a:t>Eloss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/>
              <a:t> collective excitations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0168" y="1430546"/>
            <a:ext cx="8697912" cy="1015663"/>
          </a:xfrm>
          <a:prstGeom prst="rect">
            <a:avLst/>
          </a:prstGeom>
          <a:solidFill>
            <a:srgbClr val="FFFFCC"/>
          </a:solidFill>
          <a:ln w="9525">
            <a:solidFill>
              <a:srgbClr val="FB291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rgbClr val="077315"/>
                </a:solidFill>
              </a:rPr>
              <a:t>In plasma: interactions among charges of multiple particles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rgbClr val="077315"/>
                </a:solidFill>
              </a:rPr>
              <a:t>  charge is spread, screened in characteristic (Debye) length,</a:t>
            </a:r>
            <a:r>
              <a:rPr lang="en-US" sz="2000" dirty="0">
                <a:solidFill>
                  <a:srgbClr val="077315"/>
                </a:solidFill>
                <a:latin typeface="Symbol" pitchFamily="-110" charset="2"/>
              </a:rPr>
              <a:t> </a:t>
            </a:r>
            <a:r>
              <a:rPr lang="en-US" sz="2000" dirty="0" err="1">
                <a:solidFill>
                  <a:srgbClr val="077315"/>
                </a:solidFill>
                <a:latin typeface="Symbol" pitchFamily="-110" charset="2"/>
              </a:rPr>
              <a:t>l</a:t>
            </a:r>
            <a:r>
              <a:rPr lang="en-US" sz="2000" baseline="-25000" dirty="0" err="1">
                <a:solidFill>
                  <a:srgbClr val="077315"/>
                </a:solidFill>
              </a:rPr>
              <a:t>D</a:t>
            </a:r>
            <a:r>
              <a:rPr lang="en-US" sz="2000" baseline="-25000" dirty="0">
                <a:solidFill>
                  <a:srgbClr val="077315"/>
                </a:solidFill>
              </a:rPr>
              <a:t>  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i="1" dirty="0" smtClean="0">
                <a:solidFill>
                  <a:srgbClr val="077315"/>
                </a:solidFill>
              </a:rPr>
              <a:t>       also the case for </a:t>
            </a:r>
            <a:r>
              <a:rPr lang="en-US" sz="2000" i="1" dirty="0">
                <a:solidFill>
                  <a:srgbClr val="077315"/>
                </a:solidFill>
              </a:rPr>
              <a:t>strong</a:t>
            </a:r>
            <a:r>
              <a:rPr lang="en-US" sz="2000" i="1" dirty="0" smtClean="0">
                <a:solidFill>
                  <a:srgbClr val="077315"/>
                </a:solidFill>
              </a:rPr>
              <a:t>, rather than </a:t>
            </a:r>
            <a:r>
              <a:rPr lang="en-US" sz="2000" i="1" dirty="0">
                <a:solidFill>
                  <a:srgbClr val="077315"/>
                </a:solidFill>
              </a:rPr>
              <a:t>EM </a:t>
            </a:r>
            <a:r>
              <a:rPr lang="en-US" sz="2000" i="1" dirty="0" smtClean="0">
                <a:solidFill>
                  <a:srgbClr val="077315"/>
                </a:solidFill>
              </a:rPr>
              <a:t>force … Effect on collisions?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768" y="648214"/>
            <a:ext cx="490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n-lt"/>
              </a:rPr>
              <a:t> radiation (</a:t>
            </a:r>
            <a:r>
              <a:rPr lang="en-US" sz="2000" dirty="0">
                <a:latin typeface="+mn-lt"/>
              </a:rPr>
              <a:t>bremsstrahlung</a:t>
            </a:r>
            <a:r>
              <a:rPr lang="en-US" sz="2000" dirty="0" smtClean="0">
                <a:latin typeface="+mn-lt"/>
              </a:rPr>
              <a:t>)</a:t>
            </a:r>
          </a:p>
          <a:p>
            <a:r>
              <a:rPr lang="en-US" sz="2000" dirty="0" smtClean="0">
                <a:latin typeface="+mn-lt"/>
              </a:rPr>
              <a:t> collisional energy loss</a:t>
            </a:r>
            <a:endParaRPr lang="en-US" sz="2000" dirty="0">
              <a:latin typeface="+mn-lt"/>
            </a:endParaRP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298768" y="4155441"/>
            <a:ext cx="8470900" cy="2641600"/>
            <a:chOff x="256" y="597"/>
            <a:chExt cx="5336" cy="1664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2"/>
            <a:srcRect r="2051"/>
            <a:stretch>
              <a:fillRect/>
            </a:stretch>
          </p:blipFill>
          <p:spPr bwMode="auto">
            <a:xfrm>
              <a:off x="256" y="597"/>
              <a:ext cx="5336" cy="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4447" y="1333"/>
              <a:ext cx="2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i="0" dirty="0" err="1" smtClean="0">
                  <a:solidFill>
                    <a:srgbClr val="C802C3"/>
                  </a:solidFill>
                  <a:latin typeface="Symbol" pitchFamily="-110" charset="2"/>
                  <a:sym typeface="Symbol" pitchFamily="-110" charset="2"/>
                </a:rPr>
                <a:t></a:t>
              </a:r>
              <a:endParaRPr lang="en-US" sz="2400" i="0" dirty="0">
                <a:solidFill>
                  <a:srgbClr val="C802C3"/>
                </a:solidFill>
                <a:latin typeface="Symbol" pitchFamily="-110" charset="2"/>
                <a:sym typeface="Symbol" pitchFamily="-110" charset="2"/>
              </a:endParaRPr>
            </a:p>
          </p:txBody>
        </p:sp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70168" y="5842318"/>
            <a:ext cx="108585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800" b="0" dirty="0">
                <a:solidFill>
                  <a:schemeClr val="tx1"/>
                </a:solidFill>
              </a:rPr>
              <a:t>S. </a:t>
            </a:r>
            <a:r>
              <a:rPr lang="en-US" sz="1800" b="0" dirty="0" err="1">
                <a:solidFill>
                  <a:schemeClr val="tx1"/>
                </a:solidFill>
              </a:rPr>
              <a:t>Gubser</a:t>
            </a: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CEFB0-30E0-3A47-912B-BB1839C0B47D}" type="slidenum">
              <a:rPr lang="en-US"/>
              <a:pPr/>
              <a:t>38</a:t>
            </a:fld>
            <a:endParaRPr lang="en-US"/>
          </a:p>
        </p:txBody>
      </p:sp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Many types of strongly coupled matter</a:t>
            </a: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812800"/>
            <a:ext cx="8166100" cy="822325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i="1">
                <a:solidFill>
                  <a:schemeClr val="tx2"/>
                </a:solidFill>
              </a:rPr>
              <a:t>Quark gluon plasma is like other systems with strong coupling - all flow and exhibit phase transitions</a:t>
            </a:r>
            <a:endParaRPr lang="en-US"/>
          </a:p>
        </p:txBody>
      </p:sp>
      <p:pic>
        <p:nvPicPr>
          <p:cNvPr id="1090564" name="Picture 4" descr="images"/>
          <p:cNvPicPr>
            <a:picLocks noChangeAspect="1" noChangeArrowheads="1"/>
          </p:cNvPicPr>
          <p:nvPr/>
        </p:nvPicPr>
        <p:blipFill>
          <a:blip r:embed="rId3"/>
          <a:srcRect t="53310"/>
          <a:stretch>
            <a:fillRect/>
          </a:stretch>
        </p:blipFill>
        <p:spPr bwMode="auto">
          <a:xfrm>
            <a:off x="0" y="2057400"/>
            <a:ext cx="3582988" cy="1304925"/>
          </a:xfrm>
          <a:prstGeom prst="rect">
            <a:avLst/>
          </a:prstGeom>
          <a:noFill/>
        </p:spPr>
      </p:pic>
      <p:sp>
        <p:nvSpPr>
          <p:cNvPr id="1090565" name="Rectangle 5"/>
          <p:cNvSpPr>
            <a:spLocks noChangeArrowheads="1"/>
          </p:cNvSpPr>
          <p:nvPr/>
        </p:nvSpPr>
        <p:spPr bwMode="auto">
          <a:xfrm>
            <a:off x="3582988" y="1736725"/>
            <a:ext cx="2749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latin typeface="Arial" charset="0"/>
              </a:rPr>
              <a:t>Cold atoms: coldest &amp; hottest matter on earth are alike!</a:t>
            </a:r>
          </a:p>
        </p:txBody>
      </p:sp>
      <p:sp>
        <p:nvSpPr>
          <p:cNvPr id="1090566" name="Rectangle 6"/>
          <p:cNvSpPr>
            <a:spLocks noChangeArrowheads="1"/>
          </p:cNvSpPr>
          <p:nvPr/>
        </p:nvSpPr>
        <p:spPr bwMode="auto">
          <a:xfrm>
            <a:off x="85725" y="3708400"/>
            <a:ext cx="34972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latin typeface="Arial" charset="0"/>
              </a:rPr>
              <a:t>Dusty plasmas &amp; warm, dense plasmas</a:t>
            </a:r>
          </a:p>
          <a:p>
            <a:pPr>
              <a:buFont typeface="Monotype Sorts" charset="2"/>
              <a:buNone/>
            </a:pPr>
            <a:r>
              <a:rPr lang="en-US" sz="2400">
                <a:latin typeface="Arial" charset="0"/>
              </a:rPr>
              <a:t>have liquid and even crystalline phases</a:t>
            </a:r>
          </a:p>
        </p:txBody>
      </p:sp>
      <p:sp>
        <p:nvSpPr>
          <p:cNvPr id="1090567" name="Rectangle 7"/>
          <p:cNvSpPr>
            <a:spLocks noChangeArrowheads="1"/>
          </p:cNvSpPr>
          <p:nvPr/>
        </p:nvSpPr>
        <p:spPr bwMode="auto">
          <a:xfrm>
            <a:off x="6159500" y="4279900"/>
            <a:ext cx="29845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latin typeface="Arial" charset="0"/>
              </a:rPr>
              <a:t>Strongly correlated condensed matter:</a:t>
            </a:r>
          </a:p>
          <a:p>
            <a:pPr>
              <a:buFont typeface="Monotype Sorts" charset="2"/>
              <a:buNone/>
            </a:pPr>
            <a:r>
              <a:rPr lang="en-US" sz="2400">
                <a:latin typeface="Arial" charset="0"/>
              </a:rPr>
              <a:t>liquid crystal phases and superconductors   </a:t>
            </a:r>
          </a:p>
        </p:txBody>
      </p:sp>
      <p:pic>
        <p:nvPicPr>
          <p:cNvPr id="1090568" name="Picture 3" descr="perfect-liquid-3-140px.jpg">
            <a:hlinkClick r:id="rId4" tooltip="click to start video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2688" y="4795838"/>
            <a:ext cx="1887537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69" name="Picture 9" descr="DNA-liquid-crystal-300"/>
          <p:cNvPicPr>
            <a:picLocks noChangeAspect="1" noChangeArrowheads="1"/>
          </p:cNvPicPr>
          <p:nvPr/>
        </p:nvPicPr>
        <p:blipFill>
          <a:blip r:embed="rId6"/>
          <a:srcRect l="33093" t="9752" r="33272" b="45750"/>
          <a:stretch>
            <a:fillRect/>
          </a:stretch>
        </p:blipFill>
        <p:spPr bwMode="auto">
          <a:xfrm>
            <a:off x="6281738" y="1546225"/>
            <a:ext cx="2781300" cy="2759075"/>
          </a:xfrm>
          <a:prstGeom prst="rect">
            <a:avLst/>
          </a:prstGeom>
          <a:noFill/>
        </p:spPr>
      </p:pic>
      <p:pic>
        <p:nvPicPr>
          <p:cNvPr id="1090570" name="Picture 10"/>
          <p:cNvPicPr>
            <a:picLocks noChangeAspect="1" noChangeArrowheads="1"/>
          </p:cNvPicPr>
          <p:nvPr/>
        </p:nvPicPr>
        <p:blipFill>
          <a:blip r:embed="rId7"/>
          <a:srcRect t="20811"/>
          <a:stretch>
            <a:fillRect/>
          </a:stretch>
        </p:blipFill>
        <p:spPr bwMode="auto">
          <a:xfrm>
            <a:off x="3722688" y="3311525"/>
            <a:ext cx="188753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85725" y="4134656"/>
            <a:ext cx="8977313" cy="265303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buFont typeface="Monotype Sorts" pitchFamily="-110" charset="2"/>
              <a:buNone/>
            </a:pPr>
            <a:r>
              <a:rPr lang="en-US" sz="3200" i="1" dirty="0" smtClean="0">
                <a:solidFill>
                  <a:schemeClr val="accent2"/>
                </a:solidFill>
              </a:rPr>
              <a:t>In all these cases have a competition:</a:t>
            </a:r>
          </a:p>
          <a:p>
            <a:pPr>
              <a:buFont typeface="Monotype Sorts" pitchFamily="-110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Attractive forces </a:t>
            </a:r>
            <a:r>
              <a:rPr lang="en-US" dirty="0" err="1" smtClean="0">
                <a:solidFill>
                  <a:schemeClr val="accent2"/>
                </a:solidFill>
                <a:sym typeface="Symbol" pitchFamily="-110" charset="2"/>
              </a:rPr>
              <a:t></a:t>
            </a:r>
            <a:r>
              <a:rPr lang="en-US" dirty="0" smtClean="0">
                <a:solidFill>
                  <a:schemeClr val="accent2"/>
                </a:solidFill>
              </a:rPr>
              <a:t> repulsive force or kinetic energy</a:t>
            </a:r>
          </a:p>
          <a:p>
            <a:pPr>
              <a:buFont typeface="Monotype Sorts" pitchFamily="-110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  </a:t>
            </a: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dirty="0" smtClean="0">
                <a:solidFill>
                  <a:schemeClr val="accent2"/>
                </a:solidFill>
              </a:rPr>
              <a:t>igh </a:t>
            </a:r>
            <a:r>
              <a:rPr lang="en-US" dirty="0" err="1" smtClean="0">
                <a:solidFill>
                  <a:schemeClr val="accent2"/>
                </a:solidFill>
              </a:rPr>
              <a:t>T</a:t>
            </a:r>
            <a:r>
              <a:rPr lang="en-US" baseline="-25000" dirty="0" err="1" smtClean="0">
                <a:solidFill>
                  <a:schemeClr val="accent2"/>
                </a:solidFill>
              </a:rPr>
              <a:t>c</a:t>
            </a:r>
            <a:r>
              <a:rPr lang="en-US" dirty="0" smtClean="0">
                <a:solidFill>
                  <a:schemeClr val="accent2"/>
                </a:solidFill>
              </a:rPr>
              <a:t> superconductors: magnetic vs. potential energy</a:t>
            </a:r>
            <a:endParaRPr lang="en-US" dirty="0" smtClean="0"/>
          </a:p>
          <a:p>
            <a:pPr>
              <a:buFont typeface="Monotype Sorts" pitchFamily="-110" charset="2"/>
              <a:buNone/>
            </a:pPr>
            <a:r>
              <a:rPr lang="en-US" dirty="0" smtClean="0">
                <a:solidFill>
                  <a:srgbClr val="000000"/>
                </a:solidFill>
              </a:rPr>
              <a:t>Result:  many-body interactions, not </a:t>
            </a:r>
            <a:r>
              <a:rPr lang="en-US" dirty="0" err="1" smtClean="0">
                <a:solidFill>
                  <a:srgbClr val="000000"/>
                </a:solidFill>
              </a:rPr>
              <a:t>pairwise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</a:p>
          <a:p>
            <a:pPr>
              <a:buFont typeface="Monotype Sorts" pitchFamily="-110" charset="2"/>
              <a:buNone/>
            </a:pPr>
            <a:r>
              <a:rPr lang="en-US" dirty="0" smtClean="0">
                <a:solidFill>
                  <a:srgbClr val="C802C3"/>
                </a:solidFill>
              </a:rPr>
              <a:t>     QCD is a great test lab: we </a:t>
            </a:r>
            <a:r>
              <a:rPr lang="en-US" i="1" dirty="0" smtClean="0">
                <a:solidFill>
                  <a:srgbClr val="C802C3"/>
                </a:solidFill>
              </a:rPr>
              <a:t>know</a:t>
            </a:r>
            <a:r>
              <a:rPr lang="en-US" dirty="0" smtClean="0">
                <a:solidFill>
                  <a:srgbClr val="C802C3"/>
                </a:solidFill>
              </a:rPr>
              <a:t> the </a:t>
            </a:r>
            <a:r>
              <a:rPr lang="en-US" dirty="0" err="1" smtClean="0">
                <a:solidFill>
                  <a:srgbClr val="C802C3"/>
                </a:solidFill>
              </a:rPr>
              <a:t>Lagrangian</a:t>
            </a:r>
            <a:r>
              <a:rPr lang="en-US" dirty="0" smtClean="0">
                <a:solidFill>
                  <a:srgbClr val="C802C3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Transport: search for the lost energy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1038" y="787400"/>
            <a:ext cx="7772400" cy="549381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If </a:t>
            </a:r>
            <a:r>
              <a:rPr lang="en-US" dirty="0" err="1" smtClean="0">
                <a:solidFill>
                  <a:srgbClr val="FF0000"/>
                </a:solidFill>
              </a:rPr>
              <a:t>AdS</a:t>
            </a:r>
            <a:r>
              <a:rPr lang="en-US" dirty="0" smtClean="0">
                <a:solidFill>
                  <a:srgbClr val="FF0000"/>
                </a:solidFill>
              </a:rPr>
              <a:t>/CFT is right, don’t produce any gluons!</a:t>
            </a:r>
          </a:p>
          <a:p>
            <a:r>
              <a:rPr lang="en-US" dirty="0" smtClean="0"/>
              <a:t>If gluon radiation/splitting is enhanced by QGP: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extra gluons at small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ngles (in/near jet cone)</a:t>
            </a:r>
          </a:p>
          <a:p>
            <a:pPr lvl="1"/>
            <a:r>
              <a:rPr lang="en-US" dirty="0" smtClean="0"/>
              <a:t>	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				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				radiated gluons </a:t>
            </a:r>
            <a:r>
              <a:rPr lang="en-US" dirty="0" err="1" smtClean="0">
                <a:solidFill>
                  <a:schemeClr val="accent2"/>
                </a:solidFill>
              </a:rPr>
              <a:t>thermalize</a:t>
            </a:r>
            <a:r>
              <a:rPr lang="en-US" dirty="0" smtClean="0">
                <a:solidFill>
                  <a:schemeClr val="accent2"/>
                </a:solidFill>
              </a:rPr>
              <a:t> in	 			medium (i.e. they’re gone!)</a:t>
            </a:r>
          </a:p>
          <a:p>
            <a:pPr lvl="1"/>
            <a:endParaRPr lang="en-US" dirty="0" smtClean="0">
              <a:solidFill>
                <a:schemeClr val="accent2"/>
              </a:solidFill>
            </a:endParaRP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rgbClr val="339933"/>
                </a:solidFill>
              </a:rPr>
              <a:t>remain correlated with leading</a:t>
            </a:r>
          </a:p>
          <a:p>
            <a:pPr lvl="1"/>
            <a:r>
              <a:rPr lang="en-US" dirty="0" err="1" smtClean="0">
                <a:solidFill>
                  <a:srgbClr val="339933"/>
                </a:solidFill>
              </a:rPr>
              <a:t>parton</a:t>
            </a:r>
            <a:r>
              <a:rPr lang="en-US" dirty="0" smtClean="0">
                <a:solidFill>
                  <a:srgbClr val="339933"/>
                </a:solidFill>
              </a:rPr>
              <a:t>, but broaden/change jet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83036-18D9-0940-84B0-6306D632A474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123060" y="3000917"/>
            <a:ext cx="1947937" cy="1605248"/>
            <a:chOff x="1968" y="816"/>
            <a:chExt cx="3696" cy="3408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90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87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29"/>
            <p:cNvGrpSpPr>
              <a:grpSpLocks noChangeAspect="1"/>
            </p:cNvGrpSpPr>
            <p:nvPr/>
          </p:nvGrpSpPr>
          <p:grpSpPr bwMode="auto">
            <a:xfrm rot="-4182604">
              <a:off x="3461" y="3142"/>
              <a:ext cx="452" cy="57"/>
              <a:chOff x="804" y="3206"/>
              <a:chExt cx="2344" cy="314"/>
            </a:xfrm>
          </p:grpSpPr>
          <p:sp>
            <p:nvSpPr>
              <p:cNvPr id="80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41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5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47"/>
            <p:cNvGrpSpPr>
              <a:grpSpLocks/>
            </p:cNvGrpSpPr>
            <p:nvPr/>
          </p:nvGrpSpPr>
          <p:grpSpPr bwMode="auto">
            <a:xfrm>
              <a:off x="3530" y="2628"/>
              <a:ext cx="382" cy="60"/>
              <a:chOff x="3264" y="2881"/>
              <a:chExt cx="326" cy="60"/>
            </a:xfrm>
          </p:grpSpPr>
          <p:sp>
            <p:nvSpPr>
              <p:cNvPr id="70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53"/>
            <p:cNvGrpSpPr>
              <a:grpSpLocks/>
            </p:cNvGrpSpPr>
            <p:nvPr/>
          </p:nvGrpSpPr>
          <p:grpSpPr bwMode="auto">
            <a:xfrm>
              <a:off x="3482" y="2820"/>
              <a:ext cx="382" cy="60"/>
              <a:chOff x="3264" y="2881"/>
              <a:chExt cx="326" cy="60"/>
            </a:xfrm>
          </p:grpSpPr>
          <p:sp>
            <p:nvSpPr>
              <p:cNvPr id="65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59"/>
            <p:cNvGrpSpPr>
              <a:grpSpLocks/>
            </p:cNvGrpSpPr>
            <p:nvPr/>
          </p:nvGrpSpPr>
          <p:grpSpPr bwMode="auto">
            <a:xfrm rot="5045631">
              <a:off x="3615" y="3309"/>
              <a:ext cx="382" cy="60"/>
              <a:chOff x="3264" y="2881"/>
              <a:chExt cx="326" cy="60"/>
            </a:xfrm>
          </p:grpSpPr>
          <p:sp>
            <p:nvSpPr>
              <p:cNvPr id="60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65"/>
            <p:cNvGrpSpPr>
              <a:grpSpLocks/>
            </p:cNvGrpSpPr>
            <p:nvPr/>
          </p:nvGrpSpPr>
          <p:grpSpPr bwMode="auto">
            <a:xfrm rot="7829463">
              <a:off x="3199" y="3268"/>
              <a:ext cx="382" cy="60"/>
              <a:chOff x="3264" y="2881"/>
              <a:chExt cx="326" cy="60"/>
            </a:xfrm>
          </p:grpSpPr>
          <p:sp>
            <p:nvSpPr>
              <p:cNvPr id="55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6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7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rcRect t="9733" b="7181"/>
          <a:stretch>
            <a:fillRect/>
          </a:stretch>
        </p:blipFill>
        <p:spPr>
          <a:xfrm>
            <a:off x="4889500" y="1731245"/>
            <a:ext cx="1295400" cy="160388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4409119"/>
            <a:ext cx="1676400" cy="2315029"/>
          </a:xfrm>
          <a:prstGeom prst="rect">
            <a:avLst/>
          </a:prstGeom>
        </p:spPr>
      </p:pic>
      <p:sp>
        <p:nvSpPr>
          <p:cNvPr id="95" name="Oval 94"/>
          <p:cNvSpPr/>
          <p:nvPr/>
        </p:nvSpPr>
        <p:spPr bwMode="auto">
          <a:xfrm>
            <a:off x="6908800" y="4695065"/>
            <a:ext cx="546100" cy="81673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-109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68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: discovery of large energy loss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Raa_tshi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316"/>
            <a:ext cx="4605867" cy="32865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8268" y="1185162"/>
            <a:ext cx="4250266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R</a:t>
            </a:r>
            <a:r>
              <a:rPr lang="en-US" sz="2400" baseline="-25000" dirty="0" smtClean="0">
                <a:latin typeface="+mn-lt"/>
              </a:rPr>
              <a:t>AA</a:t>
            </a:r>
            <a:r>
              <a:rPr lang="en-US" sz="2400" dirty="0" smtClean="0">
                <a:latin typeface="+mn-lt"/>
              </a:rPr>
              <a:t> flat to 20 </a:t>
            </a:r>
            <a:r>
              <a:rPr lang="en-US" sz="2400" dirty="0" err="1" smtClean="0">
                <a:latin typeface="+mn-lt"/>
              </a:rPr>
              <a:t>GeV</a:t>
            </a:r>
            <a:r>
              <a:rPr lang="en-US" sz="2400" dirty="0" smtClean="0">
                <a:latin typeface="+mn-lt"/>
              </a:rPr>
              <a:t>/c </a:t>
            </a:r>
            <a:r>
              <a:rPr lang="en-US" sz="2400" dirty="0" err="1" smtClean="0">
                <a:latin typeface="+mn-lt"/>
              </a:rPr>
              <a:t>p</a:t>
            </a:r>
            <a:r>
              <a:rPr lang="en-US" sz="2400" baseline="-25000" dirty="0" err="1" smtClean="0">
                <a:latin typeface="+mn-lt"/>
              </a:rPr>
              <a:t>T</a:t>
            </a:r>
            <a:endParaRPr lang="en-US" sz="2400" baseline="-25000" dirty="0" smtClean="0">
              <a:latin typeface="+mn-lt"/>
            </a:endParaRPr>
          </a:p>
          <a:p>
            <a:pPr>
              <a:buNone/>
            </a:pPr>
            <a:r>
              <a:rPr lang="en-US" sz="2400" dirty="0" smtClean="0">
                <a:latin typeface="+mn-lt"/>
                <a:ea typeface="Wingdings"/>
                <a:cs typeface="Wingdings"/>
                <a:sym typeface="Wingdings"/>
              </a:rPr>
              <a:t>Depends on spectral shape</a:t>
            </a:r>
          </a:p>
          <a:p>
            <a:pPr>
              <a:buNone/>
            </a:pPr>
            <a:endParaRPr lang="en-US" sz="2400" dirty="0" smtClean="0">
              <a:latin typeface="+mn-lt"/>
              <a:ea typeface="Wingdings"/>
              <a:cs typeface="Wingdings"/>
              <a:sym typeface="Wingding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1" y="3183467"/>
            <a:ext cx="8991599" cy="3664996"/>
            <a:chOff x="152401" y="3183467"/>
            <a:chExt cx="8991599" cy="36649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2667" y="3183467"/>
              <a:ext cx="4741333" cy="36649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1" y="4146833"/>
              <a:ext cx="4250266" cy="2529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+mn-lt"/>
                </a:rPr>
                <a:t>less flat at LHC!</a:t>
              </a:r>
            </a:p>
            <a:p>
              <a:pPr>
                <a:buNone/>
              </a:pPr>
              <a:endParaRPr lang="en-US" sz="2400" dirty="0" smtClean="0">
                <a:latin typeface="+mn-lt"/>
              </a:endParaRPr>
            </a:p>
            <a:p>
              <a:pPr>
                <a:buNone/>
              </a:pPr>
              <a:r>
                <a:rPr lang="en-US" sz="2400" dirty="0" smtClean="0">
                  <a:latin typeface="+mn-lt"/>
                </a:rPr>
                <a:t>Note this is for h</a:t>
              </a:r>
              <a:r>
                <a:rPr lang="en-US" sz="2400" baseline="30000" dirty="0" smtClean="0">
                  <a:latin typeface="+mn-lt"/>
                </a:rPr>
                <a:t>±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smtClean="0">
                  <a:latin typeface="+mn-lt"/>
                </a:rPr>
                <a:t>; particle composition changes!</a:t>
              </a:r>
            </a:p>
            <a:p>
              <a:pPr>
                <a:buNone/>
              </a:pPr>
              <a:r>
                <a:rPr lang="en-US" sz="2400" dirty="0" smtClean="0">
                  <a:latin typeface="+mn-lt"/>
                </a:rPr>
                <a:t>Also, spectral slope changes with g/q ratio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1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uonSpin-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29" y="881951"/>
            <a:ext cx="1920240" cy="1984248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84150"/>
            <a:ext cx="7772400" cy="457200"/>
          </a:xfrm>
        </p:spPr>
        <p:txBody>
          <a:bodyPr/>
          <a:lstStyle/>
          <a:p>
            <a:r>
              <a:rPr lang="en-US" dirty="0" smtClean="0"/>
              <a:t>Hot, dense </a:t>
            </a:r>
            <a:r>
              <a:rPr lang="en-US" dirty="0" err="1" smtClean="0"/>
              <a:t>gluonic</a:t>
            </a:r>
            <a:r>
              <a:rPr lang="en-US" dirty="0" smtClean="0"/>
              <a:t> matter: surprising Are cold dense gluons weird too?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0034" y="1004911"/>
            <a:ext cx="7393751" cy="5138328"/>
          </a:xfrm>
        </p:spPr>
        <p:txBody>
          <a:bodyPr/>
          <a:lstStyle/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r>
              <a:rPr lang="en-US" dirty="0" smtClean="0">
                <a:solidFill>
                  <a:srgbClr val="008000"/>
                </a:solidFill>
              </a:rPr>
              <a:t>Look deep in </a:t>
            </a:r>
            <a:r>
              <a:rPr lang="en-US" dirty="0">
                <a:solidFill>
                  <a:srgbClr val="008000"/>
                </a:solidFill>
              </a:rPr>
              <a:t>a </a:t>
            </a:r>
            <a:r>
              <a:rPr lang="en-US" dirty="0" smtClean="0">
                <a:solidFill>
                  <a:srgbClr val="008000"/>
                </a:solidFill>
              </a:rPr>
              <a:t>nucleus: gluons are numerous</a:t>
            </a:r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 smtClean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 smtClean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0" lvl="2" indent="0">
              <a:spcBef>
                <a:spcPts val="900"/>
              </a:spcBef>
              <a:buSzTx/>
              <a:buNone/>
            </a:pPr>
            <a:endParaRPr lang="en-US" dirty="0"/>
          </a:p>
          <a:p>
            <a:pPr marL="0" lvl="2" indent="0">
              <a:spcBef>
                <a:spcPts val="900"/>
              </a:spcBef>
              <a:buSzTx/>
              <a:buNone/>
            </a:pPr>
            <a:endParaRPr lang="en-US" dirty="0" smtClean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r>
              <a:rPr lang="en-US" i="1" dirty="0" smtClean="0">
                <a:solidFill>
                  <a:srgbClr val="FF0000"/>
                </a:solidFill>
              </a:rPr>
              <a:t>At high density</a:t>
            </a:r>
            <a:endParaRPr lang="en-US" i="1" dirty="0">
              <a:solidFill>
                <a:srgbClr val="FF0000"/>
              </a:solidFill>
            </a:endParaRPr>
          </a:p>
          <a:p>
            <a:pPr marL="0" lvl="2" indent="0">
              <a:spcBef>
                <a:spcPts val="900"/>
              </a:spcBef>
              <a:buSzTx/>
            </a:pP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        what then?</a:t>
            </a:r>
            <a:endParaRPr lang="en-US" i="1" dirty="0">
              <a:solidFill>
                <a:srgbClr val="FF0000"/>
              </a:solidFill>
            </a:endParaRPr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84120" y="1568235"/>
            <a:ext cx="3086721" cy="2662847"/>
            <a:chOff x="3165527" y="3805226"/>
            <a:chExt cx="2940352" cy="2445577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65527" y="3805226"/>
              <a:ext cx="2387600" cy="2278063"/>
            </a:xfrm>
            <a:prstGeom prst="rect">
              <a:avLst/>
            </a:prstGeom>
            <a:noFill/>
          </p:spPr>
        </p:pic>
        <p:cxnSp>
          <p:nvCxnSpPr>
            <p:cNvPr id="10" name="Straight Arrow Connector 9"/>
            <p:cNvCxnSpPr/>
            <p:nvPr/>
          </p:nvCxnSpPr>
          <p:spPr bwMode="auto">
            <a:xfrm rot="16200000" flipH="1">
              <a:off x="4655002" y="5397373"/>
              <a:ext cx="316770" cy="90811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267447" y="5826807"/>
              <a:ext cx="838432" cy="42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1" kern="1200" dirty="0" smtClean="0"/>
                <a:t>1/Q</a:t>
              </a:r>
              <a:r>
                <a:rPr lang="en-US" sz="2400" b="1" kern="1200" baseline="-25000" dirty="0" smtClean="0"/>
                <a:t>S</a:t>
              </a:r>
              <a:r>
                <a:rPr lang="en-US" sz="2400" b="1" kern="1200" baseline="30000" dirty="0" smtClean="0"/>
                <a:t>2</a:t>
              </a:r>
              <a:endParaRPr lang="en-US" sz="2400" b="1" kern="1200" baseline="30000" dirty="0"/>
            </a:p>
          </p:txBody>
        </p:sp>
        <p:sp>
          <p:nvSpPr>
            <p:cNvPr id="12" name="Donut 11"/>
            <p:cNvSpPr/>
            <p:nvPr/>
          </p:nvSpPr>
          <p:spPr bwMode="auto">
            <a:xfrm>
              <a:off x="4135037" y="5483840"/>
              <a:ext cx="372731" cy="367592"/>
            </a:xfrm>
            <a:prstGeom prst="don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kern="1200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974008" y="1679790"/>
            <a:ext cx="4545673" cy="4212282"/>
            <a:chOff x="3974008" y="1500312"/>
            <a:chExt cx="4545673" cy="4212282"/>
          </a:xfrm>
        </p:grpSpPr>
        <p:grpSp>
          <p:nvGrpSpPr>
            <p:cNvPr id="13" name="Group 12"/>
            <p:cNvGrpSpPr/>
            <p:nvPr/>
          </p:nvGrpSpPr>
          <p:grpSpPr>
            <a:xfrm>
              <a:off x="4254880" y="1833026"/>
              <a:ext cx="4264801" cy="3354844"/>
              <a:chOff x="1366838" y="855663"/>
              <a:chExt cx="8323262" cy="6551612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3100" y="18700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350" y="23907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2903538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Line 4"/>
              <p:cNvSpPr>
                <a:spLocks noChangeShapeType="1"/>
              </p:cNvSpPr>
              <p:nvPr/>
            </p:nvSpPr>
            <p:spPr bwMode="auto">
              <a:xfrm flipH="1">
                <a:off x="2628900" y="2947988"/>
                <a:ext cx="4672013" cy="1682750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18" name="Rectangle 17"/>
              <p:cNvSpPr>
                <a:spLocks/>
              </p:cNvSpPr>
              <p:nvPr/>
            </p:nvSpPr>
            <p:spPr bwMode="auto">
              <a:xfrm>
                <a:off x="1905000" y="1447800"/>
                <a:ext cx="741363" cy="5786438"/>
              </a:xfrm>
              <a:prstGeom prst="rect">
                <a:avLst/>
              </a:prstGeom>
              <a:solidFill>
                <a:srgbClr val="999999"/>
              </a:solidFill>
              <a:ln w="9525">
                <a:solidFill>
                  <a:srgbClr val="999999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19" name="Picture 1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200" y="5918200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3875" y="5905500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8975" y="5900738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4576763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350" y="42830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2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0088" y="3913188"/>
                <a:ext cx="1223962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>
                <a:off x="1901825" y="7232650"/>
                <a:ext cx="5826125" cy="1588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26" name="Line 14"/>
              <p:cNvSpPr>
                <a:spLocks noChangeShapeType="1"/>
              </p:cNvSpPr>
              <p:nvPr/>
            </p:nvSpPr>
            <p:spPr bwMode="auto">
              <a:xfrm flipV="1">
                <a:off x="1901825" y="855663"/>
                <a:ext cx="1588" cy="6396037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27" name="Picture 2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9563" y="6970713"/>
                <a:ext cx="1217612" cy="436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Text Box 17"/>
              <p:cNvSpPr txBox="1">
                <a:spLocks noChangeArrowheads="1"/>
              </p:cNvSpPr>
              <p:nvPr/>
            </p:nvSpPr>
            <p:spPr bwMode="auto">
              <a:xfrm rot="20400000">
                <a:off x="3290887" y="1652771"/>
                <a:ext cx="2087562" cy="458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i="1" kern="1200" dirty="0" smtClean="0">
                    <a:solidFill>
                      <a:srgbClr val="800000"/>
                    </a:solidFill>
                    <a:latin typeface="Lucida Handwrit" charset="0"/>
                  </a:rPr>
                  <a:t>Saturation</a:t>
                </a:r>
              </a:p>
            </p:txBody>
          </p:sp>
          <p:sp>
            <p:nvSpPr>
              <p:cNvPr id="29" name="Text Box 18"/>
              <p:cNvSpPr txBox="1">
                <a:spLocks noChangeArrowheads="1"/>
              </p:cNvSpPr>
              <p:nvPr/>
            </p:nvSpPr>
            <p:spPr bwMode="auto">
              <a:xfrm rot="16200000">
                <a:off x="7049861" y="5133180"/>
                <a:ext cx="1008062" cy="471487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sz="2400" b="0" kern="1200" dirty="0" smtClean="0">
                    <a:solidFill>
                      <a:schemeClr val="tx1"/>
                    </a:solidFill>
                    <a:latin typeface="Lucida Handwrit" charset="0"/>
                  </a:rPr>
                  <a:t>BFKL</a:t>
                </a:r>
              </a:p>
            </p:txBody>
          </p:sp>
          <p:sp>
            <p:nvSpPr>
              <p:cNvPr id="30" name="Text Box 19"/>
              <p:cNvSpPr txBox="1">
                <a:spLocks noChangeArrowheads="1"/>
              </p:cNvSpPr>
              <p:nvPr/>
            </p:nvSpPr>
            <p:spPr bwMode="auto">
              <a:xfrm>
                <a:off x="7924436" y="5667865"/>
                <a:ext cx="1289049" cy="471486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sz="2400" b="0" kern="1200" dirty="0" smtClean="0">
                    <a:solidFill>
                      <a:schemeClr val="tx1"/>
                    </a:solidFill>
                    <a:latin typeface="Lucida Handwrit" charset="0"/>
                  </a:rPr>
                  <a:t>DGLAP</a:t>
                </a:r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>
                <a:off x="7398975" y="6483349"/>
                <a:ext cx="1371601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 flipV="1">
                <a:off x="7372033" y="5334001"/>
                <a:ext cx="1587" cy="1146175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33" name="Picture 3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838" y="2466975"/>
                <a:ext cx="355600" cy="2901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33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6488" y="2481263"/>
                <a:ext cx="2233612" cy="720725"/>
              </a:xfrm>
              <a:prstGeom prst="rect">
                <a:avLst/>
              </a:prstGeom>
              <a:blipFill dpi="0" rotWithShape="0">
                <a:blip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4677356" y="5250929"/>
              <a:ext cx="3686209" cy="46166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0" i="1" dirty="0" smtClean="0">
                  <a:solidFill>
                    <a:schemeClr val="tx1"/>
                  </a:solidFill>
                </a:rPr>
                <a:t>Increasing probe energy </a:t>
              </a:r>
              <a:r>
                <a:rPr lang="en-US" sz="2400" b="0" i="1" dirty="0" smtClean="0">
                  <a:solidFill>
                    <a:schemeClr val="tx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en-US" sz="2400" b="0" i="1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2314398" y="3159922"/>
              <a:ext cx="3780886" cy="46166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0" i="1" dirty="0" smtClean="0">
                  <a:solidFill>
                    <a:schemeClr val="tx1"/>
                  </a:solidFill>
                </a:rPr>
                <a:t>Smaller gluon momentum</a:t>
              </a:r>
              <a:r>
                <a:rPr lang="en-US" sz="2400" b="0" i="1" dirty="0" smtClean="0">
                  <a:solidFill>
                    <a:schemeClr val="tx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en-US" sz="2400" b="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5095" y="5542813"/>
            <a:ext cx="3770760" cy="798512"/>
            <a:chOff x="3220045" y="1210733"/>
            <a:chExt cx="3770760" cy="798512"/>
          </a:xfrm>
          <a:solidFill>
            <a:srgbClr val="CCFFCC"/>
          </a:solidFill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645" y="1210733"/>
              <a:ext cx="1695978" cy="76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045" y="1210733"/>
              <a:ext cx="1424565" cy="79851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4591645" y="1413200"/>
              <a:ext cx="338554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49045" y="1433562"/>
              <a:ext cx="341760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23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31" y="133350"/>
            <a:ext cx="9017000" cy="457200"/>
          </a:xfrm>
        </p:spPr>
        <p:txBody>
          <a:bodyPr/>
          <a:lstStyle/>
          <a:p>
            <a:r>
              <a:rPr lang="en-US" sz="2800" dirty="0" smtClean="0"/>
              <a:t>See hints at RHIC for saturation of gluons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-55220" y="723427"/>
            <a:ext cx="4395883" cy="2158999"/>
            <a:chOff x="3836988" y="1081710"/>
            <a:chExt cx="5278437" cy="2146112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6216650" y="1106488"/>
              <a:ext cx="912813" cy="1676400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00804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5300663" y="1868488"/>
              <a:ext cx="11430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6443663" y="1716088"/>
              <a:ext cx="2286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6672263" y="1716088"/>
              <a:ext cx="3048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6977063" y="1214438"/>
              <a:ext cx="669925" cy="6540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6659563" y="1106488"/>
              <a:ext cx="39370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6062663" y="1868488"/>
              <a:ext cx="3810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 flipV="1">
              <a:off x="6977063" y="1868488"/>
              <a:ext cx="3048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5208588" y="1290638"/>
              <a:ext cx="228600" cy="762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5286375" y="1443038"/>
              <a:ext cx="74613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5284788" y="1671638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5357813" y="1163638"/>
              <a:ext cx="307975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5284788" y="1824038"/>
              <a:ext cx="74612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7307263" y="1368677"/>
              <a:ext cx="1808162" cy="96628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b="1" dirty="0">
                  <a:latin typeface="Comic Sans MS" pitchFamily="66" charset="0"/>
                </a:rPr>
                <a:t>P</a:t>
              </a:r>
              <a:r>
                <a:rPr lang="en-US" sz="1400" b="1" baseline="-25000" dirty="0">
                  <a:latin typeface="Comic Sans MS" pitchFamily="66" charset="0"/>
                </a:rPr>
                <a:t>T</a:t>
              </a:r>
              <a:r>
                <a:rPr lang="en-US" sz="1400" b="1" dirty="0">
                  <a:latin typeface="Comic Sans MS" pitchFamily="66" charset="0"/>
                </a:rPr>
                <a:t> is balanced by many gluons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836988" y="1081710"/>
              <a:ext cx="1447800" cy="124811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Dilute </a:t>
              </a:r>
              <a:r>
                <a:rPr lang="en-US" sz="1400" dirty="0" err="1">
                  <a:latin typeface="Comic Sans MS" pitchFamily="66" charset="0"/>
                </a:rPr>
                <a:t>parton</a:t>
              </a:r>
              <a:r>
                <a:rPr lang="en-US" sz="1400" dirty="0">
                  <a:latin typeface="Comic Sans MS" pitchFamily="66" charset="0"/>
                </a:rPr>
                <a:t> system (deuteron)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961188" y="2360179"/>
              <a:ext cx="1447800" cy="86764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Dense gluon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field (Au)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5437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5818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" cstate="print"/>
          <a:srcRect r="8019"/>
          <a:stretch>
            <a:fillRect/>
          </a:stretch>
        </p:blipFill>
        <p:spPr bwMode="auto">
          <a:xfrm>
            <a:off x="4237325" y="703402"/>
            <a:ext cx="4906675" cy="25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00" y="3232295"/>
            <a:ext cx="4851400" cy="259559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74751" y="3546384"/>
            <a:ext cx="4117849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cs typeface="Calibri"/>
              </a:rPr>
              <a:t>QCD Compton scattering to find out </a:t>
            </a: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en-US" b="0" i="1" dirty="0" err="1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Calibri"/>
                <a:cs typeface="Calibri"/>
              </a:rPr>
              <a:t>q+g</a:t>
            </a: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Calibri"/>
                <a:cs typeface="Calibri"/>
              </a:rPr>
              <a:t> -&gt; </a:t>
            </a:r>
            <a:r>
              <a:rPr lang="en-US" b="0" i="1" dirty="0" err="1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Calibri"/>
                <a:cs typeface="Calibri"/>
              </a:rPr>
              <a:t>q+</a:t>
            </a:r>
            <a:r>
              <a:rPr lang="en-US" b="0" i="1" dirty="0" err="1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Calibri"/>
                <a:cs typeface="Calibri"/>
              </a:rPr>
              <a:t>)</a:t>
            </a: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  <a:p>
            <a:pPr>
              <a:buNone/>
            </a:pPr>
            <a:r>
              <a:rPr lang="en-US" b="0" i="1" u="sng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Calibri"/>
                <a:cs typeface="Calibri"/>
              </a:rPr>
              <a:t>no final state effects on </a:t>
            </a:r>
            <a:r>
              <a:rPr lang="en-US" b="0" i="1" u="sng" dirty="0" err="1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b="0" i="1" u="sng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Calibri"/>
                <a:cs typeface="Calibri"/>
              </a:rPr>
              <a:t>!</a:t>
            </a:r>
          </a:p>
          <a:p>
            <a:pPr>
              <a:buNone/>
            </a:pP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/>
                <a:cs typeface="Calibri"/>
              </a:rPr>
              <a:t>Being measured now…</a:t>
            </a:r>
            <a:endParaRPr lang="en-US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278" y="2653851"/>
            <a:ext cx="319360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Saturated gluon field is</a:t>
            </a: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e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asier to equilibrate???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0182" y="5826616"/>
            <a:ext cx="7426436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But – incoming </a:t>
            </a:r>
            <a:r>
              <a:rPr lang="en-US" i="1" dirty="0" err="1">
                <a:solidFill>
                  <a:schemeClr val="tx1"/>
                </a:solidFill>
                <a:latin typeface="Calibri"/>
                <a:cs typeface="Calibri"/>
              </a:rPr>
              <a:t>parton</a:t>
            </a:r>
            <a:r>
              <a:rPr lang="en-US" i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dynamics are still confusing (</a:t>
            </a:r>
            <a:r>
              <a:rPr lang="en-US" i="1" dirty="0">
                <a:solidFill>
                  <a:schemeClr val="tx1"/>
                </a:solidFill>
                <a:latin typeface="Calibri"/>
                <a:cs typeface="Calibri"/>
              </a:rPr>
              <a:t>the probe loses energy)</a:t>
            </a:r>
          </a:p>
        </p:txBody>
      </p:sp>
    </p:spTree>
    <p:extLst>
      <p:ext uri="{BB962C8B-B14F-4D97-AF65-F5344CB8AC3E}">
        <p14:creationId xmlns:p14="http://schemas.microsoft.com/office/powerpoint/2010/main" val="2780954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A3B32-18CE-0F48-B4E9-95282260068B}" type="slidenum">
              <a:rPr lang="en-US"/>
              <a:pPr/>
              <a:t>42</a:t>
            </a:fld>
            <a:endParaRPr lang="en-US"/>
          </a:p>
        </p:txBody>
      </p:sp>
      <p:sp>
        <p:nvSpPr>
          <p:cNvPr id="94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a raging debate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552" y="608843"/>
            <a:ext cx="8275638" cy="6066276"/>
          </a:xfrm>
        </p:spPr>
        <p:txBody>
          <a:bodyPr/>
          <a:lstStyle/>
          <a:p>
            <a:r>
              <a:rPr lang="en-US" dirty="0"/>
              <a:t>Just </a:t>
            </a:r>
            <a:r>
              <a:rPr lang="en-US" i="1" dirty="0"/>
              <a:t>WHAT</a:t>
            </a:r>
            <a:r>
              <a:rPr lang="en-US" dirty="0" smtClean="0"/>
              <a:t> is inside </a:t>
            </a:r>
            <a:r>
              <a:rPr lang="en-US" dirty="0"/>
              <a:t>the hot dense</a:t>
            </a:r>
            <a:r>
              <a:rPr lang="en-US" dirty="0" smtClean="0"/>
              <a:t> QCD plasma?</a:t>
            </a:r>
          </a:p>
          <a:p>
            <a:pPr lvl="1"/>
            <a:r>
              <a:rPr lang="en-US" dirty="0"/>
              <a:t>                   </a:t>
            </a:r>
            <a:r>
              <a:rPr lang="en-US" dirty="0">
                <a:solidFill>
                  <a:schemeClr val="accent2"/>
                </a:solidFill>
              </a:rPr>
              <a:t>Individual gluons</a:t>
            </a:r>
            <a:r>
              <a:rPr lang="en-US" dirty="0" smtClean="0">
                <a:solidFill>
                  <a:schemeClr val="accent2"/>
                </a:solidFill>
              </a:rPr>
              <a:t>?</a:t>
            </a:r>
            <a:endParaRPr lang="en-US" dirty="0" smtClean="0"/>
          </a:p>
          <a:p>
            <a:pPr lvl="1"/>
            <a:r>
              <a:rPr lang="en-US" dirty="0"/>
              <a:t>      </a:t>
            </a:r>
            <a:r>
              <a:rPr lang="en-US" dirty="0" smtClean="0"/>
              <a:t>  </a:t>
            </a:r>
            <a:r>
              <a:rPr lang="en-US" dirty="0">
                <a:solidFill>
                  <a:schemeClr val="accent2"/>
                </a:solidFill>
              </a:rPr>
              <a:t>Pure fields</a:t>
            </a:r>
            <a:r>
              <a:rPr lang="en-US" dirty="0" smtClean="0">
                <a:solidFill>
                  <a:schemeClr val="accent2"/>
                </a:solidFill>
              </a:rPr>
              <a:t>?</a:t>
            </a:r>
          </a:p>
          <a:p>
            <a:pPr lvl="1"/>
            <a:endParaRPr lang="en-US" dirty="0" smtClean="0"/>
          </a:p>
          <a:p>
            <a:pPr lvl="1"/>
            <a:r>
              <a:rPr lang="en-US" dirty="0">
                <a:solidFill>
                  <a:schemeClr val="accent2"/>
                </a:solidFill>
              </a:rPr>
              <a:t>Multi-gluons that continuously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         split </a:t>
            </a:r>
            <a:r>
              <a:rPr lang="en-US" dirty="0">
                <a:solidFill>
                  <a:schemeClr val="accent2"/>
                </a:solidFill>
              </a:rPr>
              <a:t>&amp; re-form</a:t>
            </a:r>
            <a:r>
              <a:rPr lang="en-US" dirty="0" smtClean="0">
                <a:solidFill>
                  <a:schemeClr val="accent2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</a:t>
            </a:r>
            <a:r>
              <a:rPr lang="en-US" dirty="0">
                <a:solidFill>
                  <a:schemeClr val="accent2"/>
                </a:solidFill>
              </a:rPr>
              <a:t>.e. composite </a:t>
            </a:r>
            <a:r>
              <a:rPr lang="en-US" dirty="0" err="1">
                <a:solidFill>
                  <a:schemeClr val="accent2"/>
                </a:solidFill>
              </a:rPr>
              <a:t>quasiparticles</a:t>
            </a:r>
            <a:endParaRPr lang="en-US" dirty="0"/>
          </a:p>
          <a:p>
            <a:pPr lvl="1"/>
            <a:r>
              <a:rPr lang="en-US" dirty="0"/>
              <a:t>  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/>
                </a:solidFill>
              </a:rPr>
              <a:t>(</a:t>
            </a:r>
            <a:r>
              <a:rPr lang="en-US" dirty="0">
                <a:solidFill>
                  <a:schemeClr val="accent2"/>
                </a:solidFill>
              </a:rPr>
              <a:t>in classical liquids voids fill this role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Energy loss: </a:t>
            </a:r>
            <a:r>
              <a:rPr lang="en-US" dirty="0" err="1" smtClean="0">
                <a:solidFill>
                  <a:srgbClr val="FF0000"/>
                </a:solidFill>
              </a:rPr>
              <a:t>radiative</a:t>
            </a:r>
            <a:r>
              <a:rPr lang="en-US" dirty="0" smtClean="0">
                <a:solidFill>
                  <a:srgbClr val="FF0000"/>
                </a:solidFill>
              </a:rPr>
              <a:t>? elastic?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Excite collective modes in QGP?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/>
              <a:t>D</a:t>
            </a:r>
            <a:r>
              <a:rPr lang="en-US" dirty="0" smtClean="0"/>
              <a:t>ynamical properties of this new material?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Viscosity, speed of sound, diffusion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 i.e. transport of momentum, energy &amp; particles</a:t>
            </a:r>
          </a:p>
        </p:txBody>
      </p:sp>
      <p:pic>
        <p:nvPicPr>
          <p:cNvPr id="5" name="Picture 8" descr="gas_liquid"/>
          <p:cNvPicPr>
            <a:picLocks noChangeAspect="1" noChangeArrowheads="1"/>
          </p:cNvPicPr>
          <p:nvPr/>
        </p:nvPicPr>
        <p:blipFill>
          <a:blip r:embed="rId3"/>
          <a:srcRect l="62778" t="18471" r="9723" b="5652"/>
          <a:stretch>
            <a:fillRect/>
          </a:stretch>
        </p:blipFill>
        <p:spPr bwMode="auto">
          <a:xfrm rot="16200000">
            <a:off x="6362700" y="1062944"/>
            <a:ext cx="2052638" cy="2662238"/>
          </a:xfrm>
          <a:prstGeom prst="rect">
            <a:avLst/>
          </a:prstGeom>
          <a:noFill/>
        </p:spPr>
      </p:pic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6057900" y="3658518"/>
            <a:ext cx="2776948" cy="1408265"/>
            <a:chOff x="0" y="0"/>
            <a:chExt cx="4310063" cy="2276475"/>
          </a:xfrm>
        </p:grpSpPr>
        <p:sp>
          <p:nvSpPr>
            <p:cNvPr id="7" name="Line 36"/>
            <p:cNvSpPr>
              <a:spLocks noChangeShapeType="1"/>
            </p:cNvSpPr>
            <p:nvPr/>
          </p:nvSpPr>
          <p:spPr bwMode="auto">
            <a:xfrm>
              <a:off x="433489" y="1217281"/>
              <a:ext cx="3461146" cy="1589"/>
            </a:xfrm>
            <a:prstGeom prst="line">
              <a:avLst/>
            </a:prstGeom>
            <a:noFill/>
            <a:ln w="38100" cap="flat" cmpd="sng">
              <a:solidFill>
                <a:srgbClr val="AB27A9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oup 37"/>
            <p:cNvGrpSpPr>
              <a:grpSpLocks/>
            </p:cNvGrpSpPr>
            <p:nvPr/>
          </p:nvGrpSpPr>
          <p:grpSpPr bwMode="auto">
            <a:xfrm>
              <a:off x="1020507" y="630095"/>
              <a:ext cx="232550" cy="587187"/>
              <a:chOff x="0" y="0"/>
              <a:chExt cx="232550" cy="587187"/>
            </a:xfrm>
          </p:grpSpPr>
          <p:sp>
            <p:nvSpPr>
              <p:cNvPr id="29" name="AutoShape 38"/>
              <p:cNvSpPr>
                <a:spLocks/>
              </p:cNvSpPr>
              <p:nvPr/>
            </p:nvSpPr>
            <p:spPr bwMode="auto">
              <a:xfrm>
                <a:off x="0" y="0"/>
                <a:ext cx="232550" cy="234875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D6D6EB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marL="39688" defTabSz="914400"/>
                <a:endParaRPr lang="en-US">
                  <a:latin typeface="Gill Sans" pitchFamily="-84" charset="0"/>
                  <a:ea typeface="Gill Sans" pitchFamily="-84" charset="0"/>
                  <a:cs typeface="Gill Sans" pitchFamily="-84" charset="0"/>
                  <a:sym typeface="Gill Sans" pitchFamily="-84" charset="0"/>
                </a:endParaRPr>
              </a:p>
            </p:txBody>
          </p:sp>
          <p:sp>
            <p:nvSpPr>
              <p:cNvPr id="30" name="Line 39"/>
              <p:cNvSpPr>
                <a:spLocks noChangeShapeType="1"/>
              </p:cNvSpPr>
              <p:nvPr/>
            </p:nvSpPr>
            <p:spPr bwMode="auto">
              <a:xfrm>
                <a:off x="117498" y="234874"/>
                <a:ext cx="1589" cy="352313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40"/>
            <p:cNvGrpSpPr>
              <a:grpSpLocks/>
            </p:cNvGrpSpPr>
            <p:nvPr/>
          </p:nvGrpSpPr>
          <p:grpSpPr bwMode="auto">
            <a:xfrm>
              <a:off x="1781371" y="630095"/>
              <a:ext cx="232551" cy="587187"/>
              <a:chOff x="0" y="0"/>
              <a:chExt cx="232550" cy="587187"/>
            </a:xfrm>
          </p:grpSpPr>
          <p:sp>
            <p:nvSpPr>
              <p:cNvPr id="27" name="AutoShape 41"/>
              <p:cNvSpPr>
                <a:spLocks/>
              </p:cNvSpPr>
              <p:nvPr/>
            </p:nvSpPr>
            <p:spPr bwMode="auto">
              <a:xfrm>
                <a:off x="0" y="0"/>
                <a:ext cx="232550" cy="234875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D6D6EB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marL="39688" defTabSz="914400"/>
                <a:endParaRPr lang="en-US">
                  <a:latin typeface="Gill Sans" pitchFamily="-84" charset="0"/>
                  <a:ea typeface="Gill Sans" pitchFamily="-84" charset="0"/>
                  <a:cs typeface="Gill Sans" pitchFamily="-84" charset="0"/>
                  <a:sym typeface="Gill Sans" pitchFamily="-84" charset="0"/>
                </a:endParaRPr>
              </a:p>
            </p:txBody>
          </p:sp>
          <p:sp>
            <p:nvSpPr>
              <p:cNvPr id="28" name="Line 42"/>
              <p:cNvSpPr>
                <a:spLocks noChangeShapeType="1"/>
              </p:cNvSpPr>
              <p:nvPr/>
            </p:nvSpPr>
            <p:spPr bwMode="auto">
              <a:xfrm>
                <a:off x="117498" y="234874"/>
                <a:ext cx="1589" cy="352313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 rot="10800000">
              <a:off x="1957477" y="1689289"/>
              <a:ext cx="232550" cy="587186"/>
              <a:chOff x="0" y="0"/>
              <a:chExt cx="232550" cy="587186"/>
            </a:xfrm>
          </p:grpSpPr>
          <p:sp>
            <p:nvSpPr>
              <p:cNvPr id="25" name="AutoShape 44"/>
              <p:cNvSpPr>
                <a:spLocks/>
              </p:cNvSpPr>
              <p:nvPr/>
            </p:nvSpPr>
            <p:spPr bwMode="auto">
              <a:xfrm>
                <a:off x="0" y="0"/>
                <a:ext cx="232550" cy="234875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D6D6EB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marL="39688" defTabSz="914400"/>
                <a:endParaRPr lang="en-US">
                  <a:latin typeface="Gill Sans" pitchFamily="-84" charset="0"/>
                  <a:ea typeface="Gill Sans" pitchFamily="-84" charset="0"/>
                  <a:cs typeface="Gill Sans" pitchFamily="-84" charset="0"/>
                  <a:sym typeface="Gill Sans" pitchFamily="-84" charset="0"/>
                </a:endParaRPr>
              </a:p>
            </p:txBody>
          </p:sp>
          <p:sp>
            <p:nvSpPr>
              <p:cNvPr id="26" name="Line 45"/>
              <p:cNvSpPr>
                <a:spLocks noChangeShapeType="1"/>
              </p:cNvSpPr>
              <p:nvPr/>
            </p:nvSpPr>
            <p:spPr bwMode="auto">
              <a:xfrm>
                <a:off x="115910" y="234874"/>
                <a:ext cx="1589" cy="352312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>
              <a:off x="2485792" y="630095"/>
              <a:ext cx="232551" cy="587187"/>
              <a:chOff x="0" y="0"/>
              <a:chExt cx="232550" cy="587187"/>
            </a:xfrm>
          </p:grpSpPr>
          <p:sp>
            <p:nvSpPr>
              <p:cNvPr id="23" name="AutoShape 47"/>
              <p:cNvSpPr>
                <a:spLocks/>
              </p:cNvSpPr>
              <p:nvPr/>
            </p:nvSpPr>
            <p:spPr bwMode="auto">
              <a:xfrm>
                <a:off x="0" y="0"/>
                <a:ext cx="232550" cy="234875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D6D6EB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marL="39688" defTabSz="914400"/>
                <a:endParaRPr lang="en-US">
                  <a:latin typeface="Gill Sans" pitchFamily="-84" charset="0"/>
                  <a:ea typeface="Gill Sans" pitchFamily="-84" charset="0"/>
                  <a:cs typeface="Gill Sans" pitchFamily="-84" charset="0"/>
                  <a:sym typeface="Gill Sans" pitchFamily="-84" charset="0"/>
                </a:endParaRPr>
              </a:p>
            </p:txBody>
          </p:sp>
          <p:sp>
            <p:nvSpPr>
              <p:cNvPr id="24" name="Line 48"/>
              <p:cNvSpPr>
                <a:spLocks noChangeShapeType="1"/>
              </p:cNvSpPr>
              <p:nvPr/>
            </p:nvSpPr>
            <p:spPr bwMode="auto">
              <a:xfrm>
                <a:off x="117498" y="234874"/>
                <a:ext cx="1589" cy="352313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49"/>
            <p:cNvGrpSpPr>
              <a:grpSpLocks/>
            </p:cNvGrpSpPr>
            <p:nvPr/>
          </p:nvGrpSpPr>
          <p:grpSpPr bwMode="auto">
            <a:xfrm rot="10800000">
              <a:off x="2661898" y="1689289"/>
              <a:ext cx="232550" cy="587186"/>
              <a:chOff x="0" y="0"/>
              <a:chExt cx="232550" cy="587186"/>
            </a:xfrm>
          </p:grpSpPr>
          <p:sp>
            <p:nvSpPr>
              <p:cNvPr id="21" name="AutoShape 50"/>
              <p:cNvSpPr>
                <a:spLocks/>
              </p:cNvSpPr>
              <p:nvPr/>
            </p:nvSpPr>
            <p:spPr bwMode="auto">
              <a:xfrm>
                <a:off x="0" y="0"/>
                <a:ext cx="232550" cy="234875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D6D6EB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marL="39688" defTabSz="914400"/>
                <a:endParaRPr lang="en-US">
                  <a:latin typeface="Gill Sans" pitchFamily="-84" charset="0"/>
                  <a:ea typeface="Gill Sans" pitchFamily="-84" charset="0"/>
                  <a:cs typeface="Gill Sans" pitchFamily="-84" charset="0"/>
                  <a:sym typeface="Gill Sans" pitchFamily="-84" charset="0"/>
                </a:endParaRPr>
              </a:p>
            </p:txBody>
          </p:sp>
          <p:sp>
            <p:nvSpPr>
              <p:cNvPr id="22" name="Line 51"/>
              <p:cNvSpPr>
                <a:spLocks noChangeShapeType="1"/>
              </p:cNvSpPr>
              <p:nvPr/>
            </p:nvSpPr>
            <p:spPr bwMode="auto">
              <a:xfrm>
                <a:off x="115910" y="234874"/>
                <a:ext cx="1589" cy="352312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ne 52"/>
            <p:cNvSpPr>
              <a:spLocks noChangeShapeType="1"/>
            </p:cNvSpPr>
            <p:nvPr/>
          </p:nvSpPr>
          <p:spPr bwMode="auto">
            <a:xfrm>
              <a:off x="1314016" y="1217282"/>
              <a:ext cx="467357" cy="472008"/>
            </a:xfrm>
            <a:prstGeom prst="line">
              <a:avLst/>
            </a:prstGeom>
            <a:noFill/>
            <a:ln w="38100" cap="flat" cmpd="sng">
              <a:solidFill>
                <a:srgbClr val="00A500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53"/>
            <p:cNvSpPr>
              <a:spLocks noChangeShapeType="1"/>
            </p:cNvSpPr>
            <p:nvPr/>
          </p:nvSpPr>
          <p:spPr bwMode="auto">
            <a:xfrm>
              <a:off x="1781371" y="1689289"/>
              <a:ext cx="1702352" cy="1589"/>
            </a:xfrm>
            <a:prstGeom prst="line">
              <a:avLst/>
            </a:prstGeom>
            <a:noFill/>
            <a:ln w="38100" cap="flat" cmpd="sng">
              <a:solidFill>
                <a:srgbClr val="00A5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utoShape 54"/>
            <p:cNvSpPr>
              <a:spLocks/>
            </p:cNvSpPr>
            <p:nvPr/>
          </p:nvSpPr>
          <p:spPr bwMode="auto">
            <a:xfrm>
              <a:off x="0" y="867228"/>
              <a:ext cx="406397" cy="558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>
              <a:prstTxWarp prst="textNoShape">
                <a:avLst/>
              </a:prstTxWarp>
            </a:bodyPr>
            <a:lstStyle/>
            <a:p>
              <a:pPr marL="65088" defTabSz="1300163">
                <a:spcBef>
                  <a:spcPts val="1700"/>
                </a:spcBef>
                <a:buClr>
                  <a:srgbClr val="000000"/>
                </a:buClr>
                <a:buFont typeface="Tahoma" pitchFamily="-84" charset="0"/>
                <a:buNone/>
              </a:pPr>
              <a:r>
                <a:rPr lang="en-US" sz="2800">
                  <a:latin typeface="Tahoma" pitchFamily="-84" charset="0"/>
                  <a:ea typeface="Tahoma" pitchFamily="-84" charset="0"/>
                  <a:cs typeface="Tahoma" pitchFamily="-84" charset="0"/>
                  <a:sym typeface="Tahoma" pitchFamily="-84" charset="0"/>
                </a:rPr>
                <a:t>q</a:t>
              </a:r>
              <a:endParaRPr lang="en-US"/>
            </a:p>
          </p:txBody>
        </p:sp>
        <p:sp>
          <p:nvSpPr>
            <p:cNvPr id="16" name="AutoShape 55"/>
            <p:cNvSpPr>
              <a:spLocks/>
            </p:cNvSpPr>
            <p:nvPr/>
          </p:nvSpPr>
          <p:spPr bwMode="auto">
            <a:xfrm>
              <a:off x="3901407" y="867228"/>
              <a:ext cx="408656" cy="558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>
              <a:prstTxWarp prst="textNoShape">
                <a:avLst/>
              </a:prstTxWarp>
            </a:bodyPr>
            <a:lstStyle/>
            <a:p>
              <a:pPr marL="65088" defTabSz="1300163">
                <a:spcBef>
                  <a:spcPts val="1700"/>
                </a:spcBef>
                <a:buClr>
                  <a:srgbClr val="000000"/>
                </a:buClr>
                <a:buFont typeface="Tahoma" pitchFamily="-84" charset="0"/>
                <a:buNone/>
              </a:pPr>
              <a:r>
                <a:rPr lang="en-US" sz="2800">
                  <a:latin typeface="Tahoma" pitchFamily="-84" charset="0"/>
                  <a:ea typeface="Tahoma" pitchFamily="-84" charset="0"/>
                  <a:cs typeface="Tahoma" pitchFamily="-84" charset="0"/>
                  <a:sym typeface="Tahoma" pitchFamily="-84" charset="0"/>
                </a:rPr>
                <a:t>q</a:t>
              </a:r>
              <a:endParaRPr lang="en-US"/>
            </a:p>
          </p:txBody>
        </p:sp>
        <p:sp>
          <p:nvSpPr>
            <p:cNvPr id="17" name="AutoShape 56"/>
            <p:cNvSpPr>
              <a:spLocks/>
            </p:cNvSpPr>
            <p:nvPr/>
          </p:nvSpPr>
          <p:spPr bwMode="auto">
            <a:xfrm>
              <a:off x="3576290" y="1409246"/>
              <a:ext cx="410913" cy="558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>
              <a:prstTxWarp prst="textNoShape">
                <a:avLst/>
              </a:prstTxWarp>
            </a:bodyPr>
            <a:lstStyle/>
            <a:p>
              <a:pPr marL="65088" defTabSz="1300163">
                <a:spcBef>
                  <a:spcPts val="1700"/>
                </a:spcBef>
                <a:buClr>
                  <a:srgbClr val="000000"/>
                </a:buClr>
                <a:buFont typeface="Tahoma" pitchFamily="-84" charset="0"/>
                <a:buNone/>
              </a:pPr>
              <a:r>
                <a:rPr lang="en-US" sz="2800">
                  <a:latin typeface="Tahoma" pitchFamily="-84" charset="0"/>
                  <a:ea typeface="Tahoma" pitchFamily="-84" charset="0"/>
                  <a:cs typeface="Tahoma" pitchFamily="-84" charset="0"/>
                  <a:sym typeface="Tahoma" pitchFamily="-84" charset="0"/>
                </a:rPr>
                <a:t>g</a:t>
              </a:r>
              <a:endParaRPr lang="en-US"/>
            </a:p>
          </p:txBody>
        </p:sp>
        <p:sp>
          <p:nvSpPr>
            <p:cNvPr id="18" name="Line 57"/>
            <p:cNvSpPr>
              <a:spLocks noChangeShapeType="1"/>
            </p:cNvSpPr>
            <p:nvPr/>
          </p:nvSpPr>
          <p:spPr bwMode="auto">
            <a:xfrm flipH="1">
              <a:off x="905361" y="271009"/>
              <a:ext cx="941486" cy="1588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58"/>
            <p:cNvSpPr>
              <a:spLocks noChangeShapeType="1"/>
            </p:cNvSpPr>
            <p:nvPr/>
          </p:nvSpPr>
          <p:spPr bwMode="auto">
            <a:xfrm>
              <a:off x="2600938" y="271009"/>
              <a:ext cx="941487" cy="1588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AutoShape 59"/>
            <p:cNvSpPr>
              <a:spLocks/>
            </p:cNvSpPr>
            <p:nvPr/>
          </p:nvSpPr>
          <p:spPr bwMode="auto">
            <a:xfrm>
              <a:off x="1944492" y="0"/>
              <a:ext cx="558801" cy="5182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>
              <a:prstTxWarp prst="textNoShape">
                <a:avLst/>
              </a:prstTxWarp>
            </a:bodyPr>
            <a:lstStyle/>
            <a:p>
              <a:pPr marL="65088" algn="ctr" defTabSz="1300163">
                <a:spcBef>
                  <a:spcPts val="1600"/>
                </a:spcBef>
                <a:buClr>
                  <a:srgbClr val="000000"/>
                </a:buClr>
                <a:buFont typeface="Times New Roman" pitchFamily="-84" charset="0"/>
                <a:buNone/>
              </a:pPr>
              <a:r>
                <a:rPr lang="en-US" sz="2800" b="1" i="1">
                  <a:latin typeface="Times New Roman" pitchFamily="-84" charset="0"/>
                  <a:ea typeface="Times New Roman" pitchFamily="-84" charset="0"/>
                  <a:cs typeface="Times New Roman" pitchFamily="-84" charset="0"/>
                  <a:sym typeface="Times New Roman" pitchFamily="-84" charset="0"/>
                </a:rPr>
                <a:t>L</a:t>
              </a:r>
              <a:endParaRPr lang="en-US"/>
            </a:p>
          </p:txBody>
        </p:sp>
      </p:grp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0754" y="3740150"/>
            <a:ext cx="3096366" cy="161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Quarks stop, too!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3437" t="19655" r="45008" b="15288"/>
          <a:stretch/>
        </p:blipFill>
        <p:spPr>
          <a:xfrm>
            <a:off x="1701621" y="1287517"/>
            <a:ext cx="5532130" cy="45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9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17317" y="5188941"/>
            <a:ext cx="2906450" cy="1391968"/>
            <a:chOff x="5765801" y="4792450"/>
            <a:chExt cx="3407848" cy="15660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5801" y="4792450"/>
              <a:ext cx="2743200" cy="15236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02032" y="4961790"/>
              <a:ext cx="1371617" cy="38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1" dirty="0" smtClean="0">
                  <a:solidFill>
                    <a:srgbClr val="800080"/>
                  </a:solidFill>
                </a:rPr>
                <a:t>In vacuum</a:t>
              </a:r>
              <a:endParaRPr lang="en-US" sz="1600" i="1" dirty="0">
                <a:solidFill>
                  <a:srgbClr val="80008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02033" y="5977578"/>
              <a:ext cx="1358461" cy="38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1" dirty="0" smtClean="0">
                  <a:solidFill>
                    <a:srgbClr val="800080"/>
                  </a:solidFill>
                </a:rPr>
                <a:t>In nucleus</a:t>
              </a:r>
              <a:endParaRPr lang="en-US" sz="1600" i="1" dirty="0">
                <a:solidFill>
                  <a:srgbClr val="80008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745" r="4590" b="3342"/>
          <a:stretch/>
        </p:blipFill>
        <p:spPr>
          <a:xfrm>
            <a:off x="6496530" y="3237251"/>
            <a:ext cx="2087667" cy="1721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83" y="133350"/>
            <a:ext cx="8766091" cy="457200"/>
          </a:xfrm>
        </p:spPr>
        <p:txBody>
          <a:bodyPr/>
          <a:lstStyle/>
          <a:p>
            <a:r>
              <a:rPr lang="en-US" dirty="0" smtClean="0"/>
              <a:t>Probe nucleons &amp; nuclei with electrons!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35" y="922863"/>
            <a:ext cx="7759700" cy="5780043"/>
          </a:xfrm>
        </p:spPr>
        <p:txBody>
          <a:bodyPr/>
          <a:lstStyle/>
          <a:p>
            <a:pPr marL="342900" indent="-342900">
              <a:buFont typeface="Wingdings" charset="2"/>
              <a:buChar char="§"/>
            </a:pPr>
            <a:r>
              <a:rPr lang="en-US" u="sng" dirty="0" smtClean="0"/>
              <a:t>How many gluons are there?</a:t>
            </a:r>
          </a:p>
          <a:p>
            <a:pPr marL="803067" lvl="4" indent="0">
              <a:buNone/>
            </a:pPr>
            <a:r>
              <a:rPr lang="en-US" i="1" dirty="0" smtClean="0">
                <a:solidFill>
                  <a:srgbClr val="800080"/>
                </a:solidFill>
              </a:rPr>
              <a:t>Measure </a:t>
            </a:r>
            <a:r>
              <a:rPr lang="en-US" i="1" dirty="0" err="1" smtClean="0">
                <a:solidFill>
                  <a:srgbClr val="800080"/>
                </a:solidFill>
              </a:rPr>
              <a:t>e+p</a:t>
            </a:r>
            <a:r>
              <a:rPr lang="en-US" i="1" dirty="0" smtClean="0">
                <a:solidFill>
                  <a:srgbClr val="800080"/>
                </a:solidFill>
              </a:rPr>
              <a:t>, </a:t>
            </a:r>
            <a:r>
              <a:rPr lang="en-US" i="1" dirty="0" err="1" smtClean="0">
                <a:solidFill>
                  <a:srgbClr val="800080"/>
                </a:solidFill>
              </a:rPr>
              <a:t>e+A</a:t>
            </a:r>
            <a:r>
              <a:rPr lang="en-US" i="1" dirty="0" smtClean="0">
                <a:solidFill>
                  <a:srgbClr val="800080"/>
                </a:solidFill>
              </a:rPr>
              <a:t> </a:t>
            </a:r>
            <a:r>
              <a:rPr lang="en-US" i="1" dirty="0" smtClean="0">
                <a:solidFill>
                  <a:srgbClr val="80008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>
                <a:solidFill>
                  <a:srgbClr val="800080"/>
                </a:solidFill>
                <a:sym typeface="Wingdings"/>
              </a:rPr>
              <a:t> </a:t>
            </a:r>
            <a:r>
              <a:rPr lang="en-US" i="1" dirty="0" smtClean="0">
                <a:solidFill>
                  <a:srgbClr val="800080"/>
                </a:solidFill>
                <a:sym typeface="Wingdings"/>
              </a:rPr>
              <a:t>e</a:t>
            </a:r>
          </a:p>
          <a:p>
            <a:pPr marL="803067" lvl="4" indent="0">
              <a:buNone/>
            </a:pPr>
            <a:endParaRPr lang="en-US" i="1" dirty="0" smtClean="0">
              <a:solidFill>
                <a:srgbClr val="800080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u="sng" dirty="0" smtClean="0"/>
              <a:t>How are they distributed?</a:t>
            </a:r>
          </a:p>
          <a:p>
            <a:pPr marL="230128" lvl="2" indent="0">
              <a:buNone/>
            </a:pPr>
            <a:r>
              <a:rPr lang="en-US" dirty="0"/>
              <a:t>		</a:t>
            </a:r>
            <a:r>
              <a:rPr lang="en-US" dirty="0" smtClean="0">
                <a:solidFill>
                  <a:srgbClr val="FF0000"/>
                </a:solidFill>
              </a:rPr>
              <a:t>In space? In momentum?</a:t>
            </a:r>
          </a:p>
          <a:p>
            <a:pPr marL="230128" lvl="2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i="1" dirty="0">
                <a:solidFill>
                  <a:srgbClr val="800080"/>
                </a:solidFill>
              </a:rPr>
              <a:t>Measure </a:t>
            </a:r>
            <a:r>
              <a:rPr lang="en-US" i="1" dirty="0" err="1">
                <a:solidFill>
                  <a:srgbClr val="800080"/>
                </a:solidFill>
              </a:rPr>
              <a:t>e+p</a:t>
            </a:r>
            <a:r>
              <a:rPr lang="en-US" i="1" dirty="0">
                <a:solidFill>
                  <a:srgbClr val="800080"/>
                </a:solidFill>
              </a:rPr>
              <a:t>, </a:t>
            </a:r>
            <a:r>
              <a:rPr lang="en-US" i="1" dirty="0" err="1">
                <a:solidFill>
                  <a:srgbClr val="800080"/>
                </a:solidFill>
              </a:rPr>
              <a:t>e+A</a:t>
            </a:r>
            <a:r>
              <a:rPr lang="en-US" i="1" dirty="0">
                <a:solidFill>
                  <a:srgbClr val="800080"/>
                </a:solidFill>
              </a:rPr>
              <a:t> </a:t>
            </a:r>
            <a:r>
              <a:rPr lang="en-US" i="1" dirty="0">
                <a:solidFill>
                  <a:srgbClr val="80008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>
                <a:solidFill>
                  <a:srgbClr val="800080"/>
                </a:solidFill>
                <a:sym typeface="Wingdings"/>
              </a:rPr>
              <a:t> </a:t>
            </a:r>
            <a:r>
              <a:rPr lang="en-US" i="1" dirty="0" smtClean="0">
                <a:solidFill>
                  <a:srgbClr val="800080"/>
                </a:solidFill>
                <a:sym typeface="Wingdings"/>
              </a:rPr>
              <a:t>e + hadrons, e + </a:t>
            </a:r>
            <a:r>
              <a:rPr lang="en-US" i="1" dirty="0" smtClean="0">
                <a:solidFill>
                  <a:srgbClr val="800080"/>
                </a:solidFill>
                <a:latin typeface="Symbol" charset="2"/>
                <a:cs typeface="Symbol" charset="2"/>
                <a:sym typeface="Wingdings"/>
              </a:rPr>
              <a:t>g </a:t>
            </a:r>
            <a:r>
              <a:rPr lang="en-US" i="1" dirty="0" smtClean="0">
                <a:solidFill>
                  <a:srgbClr val="800080"/>
                </a:solidFill>
                <a:cs typeface="Symbol" charset="2"/>
                <a:sym typeface="Wingdings"/>
              </a:rPr>
              <a:t>or J/</a:t>
            </a:r>
            <a:r>
              <a:rPr lang="en-US" i="1" dirty="0" smtClean="0">
                <a:solidFill>
                  <a:srgbClr val="800080"/>
                </a:solidFill>
                <a:latin typeface="Symbol" charset="2"/>
                <a:cs typeface="Symbol" charset="2"/>
                <a:sym typeface="Wingdings"/>
              </a:rPr>
              <a:t>y</a:t>
            </a:r>
            <a:endParaRPr lang="en-US" i="1" dirty="0" smtClean="0">
              <a:solidFill>
                <a:srgbClr val="800080"/>
              </a:solidFill>
              <a:latin typeface="Symbol" charset="2"/>
              <a:cs typeface="Symbol" charset="2"/>
            </a:endParaRP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u="sng" dirty="0" smtClean="0"/>
              <a:t>How are they correlated inside nucleus?</a:t>
            </a:r>
          </a:p>
          <a:p>
            <a:pPr marL="857030" lvl="4" indent="0">
              <a:buNone/>
            </a:pPr>
            <a:r>
              <a:rPr lang="en-US" i="1" dirty="0" smtClean="0">
                <a:solidFill>
                  <a:srgbClr val="800080"/>
                </a:solidFill>
              </a:rPr>
              <a:t>Measure </a:t>
            </a:r>
            <a:r>
              <a:rPr lang="en-US" i="1" dirty="0" err="1" smtClean="0">
                <a:solidFill>
                  <a:srgbClr val="800080"/>
                </a:solidFill>
              </a:rPr>
              <a:t>e+p</a:t>
            </a:r>
            <a:r>
              <a:rPr lang="en-US" i="1" dirty="0" smtClean="0">
                <a:solidFill>
                  <a:srgbClr val="800080"/>
                </a:solidFill>
              </a:rPr>
              <a:t>, </a:t>
            </a:r>
            <a:r>
              <a:rPr lang="en-US" i="1" dirty="0" err="1" smtClean="0">
                <a:solidFill>
                  <a:srgbClr val="800080"/>
                </a:solidFill>
              </a:rPr>
              <a:t>e+A</a:t>
            </a:r>
            <a:r>
              <a:rPr lang="en-US" i="1" dirty="0" smtClean="0">
                <a:solidFill>
                  <a:srgbClr val="800080"/>
                </a:solidFill>
              </a:rPr>
              <a:t> </a:t>
            </a:r>
            <a:r>
              <a:rPr lang="en-US" i="1" dirty="0" smtClean="0">
                <a:solidFill>
                  <a:srgbClr val="80008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rgbClr val="800080"/>
                </a:solidFill>
                <a:sym typeface="Wingdings"/>
              </a:rPr>
              <a:t> </a:t>
            </a:r>
          </a:p>
          <a:p>
            <a:pPr marL="857030" lvl="4" indent="0">
              <a:buNone/>
            </a:pPr>
            <a:r>
              <a:rPr lang="en-US" i="1" dirty="0" smtClean="0">
                <a:solidFill>
                  <a:srgbClr val="800080"/>
                </a:solidFill>
                <a:sym typeface="Wingdings"/>
              </a:rPr>
              <a:t>    e + ≥ 2 hadrons</a:t>
            </a:r>
          </a:p>
          <a:p>
            <a:pPr marL="857030" lvl="4" indent="0">
              <a:buNone/>
            </a:pPr>
            <a:endParaRPr lang="en-US" dirty="0" smtClean="0"/>
          </a:p>
          <a:p>
            <a:pPr marL="342900" indent="-342900">
              <a:buFont typeface="Wingdings" charset="2"/>
              <a:buChar char="§"/>
            </a:pPr>
            <a:r>
              <a:rPr lang="en-US" u="sng" dirty="0" smtClean="0"/>
              <a:t>What’s gluon range inside a nucleus?</a:t>
            </a:r>
          </a:p>
          <a:p>
            <a:pPr marL="566591" lvl="3" indent="0">
              <a:buNone/>
            </a:pPr>
            <a:r>
              <a:rPr lang="en-US" dirty="0" smtClean="0"/>
              <a:t>	</a:t>
            </a:r>
            <a:r>
              <a:rPr lang="en-US" i="1" dirty="0" smtClean="0">
                <a:solidFill>
                  <a:srgbClr val="800080"/>
                </a:solidFill>
              </a:rPr>
              <a:t>Measure hadron production</a:t>
            </a:r>
          </a:p>
          <a:p>
            <a:pPr marL="342900" indent="-342900">
              <a:buFont typeface="Wingdings" charset="2"/>
              <a:buChar char="§"/>
            </a:pPr>
            <a:endParaRPr lang="en-US" dirty="0" smtClean="0"/>
          </a:p>
        </p:txBody>
      </p:sp>
      <p:pic>
        <p:nvPicPr>
          <p:cNvPr id="8" name="Picture 7" descr="D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1041400"/>
            <a:ext cx="1579033" cy="14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4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195"/>
          <a:stretch/>
        </p:blipFill>
        <p:spPr>
          <a:xfrm>
            <a:off x="615656" y="938790"/>
            <a:ext cx="8219536" cy="53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6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692917" y="1396417"/>
            <a:ext cx="4101200" cy="3917669"/>
            <a:chOff x="209680" y="1272225"/>
            <a:chExt cx="4101200" cy="3917669"/>
          </a:xfrm>
        </p:grpSpPr>
        <p:grpSp>
          <p:nvGrpSpPr>
            <p:cNvPr id="15" name="Group 14"/>
            <p:cNvGrpSpPr/>
            <p:nvPr/>
          </p:nvGrpSpPr>
          <p:grpSpPr>
            <a:xfrm>
              <a:off x="209680" y="1272225"/>
              <a:ext cx="4101200" cy="3917669"/>
              <a:chOff x="4824350" y="615358"/>
              <a:chExt cx="4190480" cy="3657590"/>
            </a:xfrm>
          </p:grpSpPr>
          <p:pic>
            <p:nvPicPr>
              <p:cNvPr id="16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4350" y="615358"/>
                <a:ext cx="4190480" cy="349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967745" y="4044348"/>
                <a:ext cx="1648916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997671" y="4329381"/>
              <a:ext cx="877163" cy="33855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800000"/>
                  </a:solidFill>
                </a:rPr>
                <a:t>DGLAP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997671" y="4216230"/>
              <a:ext cx="877163" cy="0"/>
            </a:xfrm>
            <a:prstGeom prst="straightConnector1">
              <a:avLst/>
            </a:prstGeom>
            <a:ln w="28575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086642" y="3355252"/>
              <a:ext cx="0" cy="742447"/>
            </a:xfrm>
            <a:prstGeom prst="straightConnector1">
              <a:avLst/>
            </a:prstGeom>
            <a:ln w="28575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235207" y="3635114"/>
              <a:ext cx="690213" cy="33855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800000"/>
                  </a:solidFill>
                </a:rPr>
                <a:t>BFKL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1086642" y="1832672"/>
              <a:ext cx="0" cy="1416403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235207" y="2585248"/>
              <a:ext cx="1233531" cy="33855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BK/JMWLK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133350"/>
            <a:ext cx="8085469" cy="457200"/>
          </a:xfrm>
        </p:spPr>
        <p:txBody>
          <a:bodyPr/>
          <a:lstStyle/>
          <a:p>
            <a:r>
              <a:rPr lang="en-US" dirty="0" smtClean="0"/>
              <a:t>Structure deep inside nuclei?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073" y="714480"/>
            <a:ext cx="8287780" cy="4838248"/>
          </a:xfrm>
        </p:spPr>
        <p:txBody>
          <a:bodyPr/>
          <a:lstStyle/>
          <a:p>
            <a:r>
              <a:rPr lang="en-US" dirty="0" smtClean="0"/>
              <a:t>High gluon density, small coupling at low </a:t>
            </a:r>
            <a:r>
              <a:rPr lang="en-US" dirty="0" err="1" smtClean="0"/>
              <a:t>x</a:t>
            </a:r>
            <a:r>
              <a:rPr lang="en-US" dirty="0" smtClean="0"/>
              <a:t> (p</a:t>
            </a:r>
            <a:r>
              <a:rPr lang="en-US" baseline="-25000" dirty="0" smtClean="0"/>
              <a:t>g</a:t>
            </a:r>
            <a:r>
              <a:rPr lang="en-US" dirty="0" smtClean="0"/>
              <a:t>/</a:t>
            </a:r>
            <a:r>
              <a:rPr lang="en-US" dirty="0" err="1" smtClean="0"/>
              <a:t>p</a:t>
            </a:r>
            <a:r>
              <a:rPr lang="en-US" baseline="-25000" dirty="0" err="1" smtClean="0"/>
              <a:t>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More in nuclei than nucleons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Can describe saturated</a:t>
            </a:r>
          </a:p>
          <a:p>
            <a:pPr lvl="1"/>
            <a:r>
              <a:rPr lang="en-US" dirty="0" smtClean="0"/>
              <a:t>gluon distribution as a field</a:t>
            </a:r>
          </a:p>
          <a:p>
            <a:r>
              <a:rPr lang="en-US" dirty="0" smtClean="0"/>
              <a:t>Easier to equilibrate if we start from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81038" y="1739526"/>
            <a:ext cx="1630510" cy="1929034"/>
            <a:chOff x="4758265" y="3270587"/>
            <a:chExt cx="1630510" cy="19290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98" y="4399521"/>
              <a:ext cx="1403412" cy="8001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45478" y="3286222"/>
              <a:ext cx="1458632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/>
                  <a:cs typeface="Calibri"/>
                </a:rPr>
                <a:t>Linear QCD</a:t>
              </a:r>
            </a:p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/>
                  <a:cs typeface="Calibri"/>
                </a:rPr>
                <a:t>BFKL: gluon </a:t>
              </a:r>
            </a:p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/>
                  <a:cs typeface="Calibri"/>
                </a:rPr>
                <a:t>emission</a:t>
              </a:r>
              <a:endParaRPr lang="en-US" sz="18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58265" y="3270587"/>
              <a:ext cx="1630510" cy="1919307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21819" y="1741355"/>
            <a:ext cx="1762733" cy="1919307"/>
            <a:chOff x="6942743" y="3270587"/>
            <a:chExt cx="1762733" cy="19193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2743" y="4383449"/>
              <a:ext cx="1749773" cy="80644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42744" y="3270587"/>
              <a:ext cx="1762732" cy="12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  <a:cs typeface="Calibri"/>
                </a:rPr>
                <a:t>Nonlinear QCD</a:t>
              </a:r>
            </a:p>
            <a:p>
              <a:pPr>
                <a:buNone/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  <a:cs typeface="Calibri"/>
                </a:rPr>
                <a:t>BK/JMWLK gluon recombination</a:t>
              </a:r>
              <a:endParaRPr lang="en-US" sz="18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71760" y="3270587"/>
              <a:ext cx="1733715" cy="1919307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81038" y="6229350"/>
            <a:ext cx="6070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See Ann. Rev. </a:t>
            </a:r>
            <a:r>
              <a:rPr lang="en-US" sz="1600" dirty="0" err="1" smtClean="0">
                <a:solidFill>
                  <a:srgbClr val="000000"/>
                </a:solidFill>
              </a:rPr>
              <a:t>Nucl</a:t>
            </a:r>
            <a:r>
              <a:rPr lang="en-US" sz="1600" dirty="0" smtClean="0">
                <a:solidFill>
                  <a:srgbClr val="000000"/>
                </a:solidFill>
              </a:rPr>
              <a:t> Part (60) 2010 F. </a:t>
            </a:r>
            <a:r>
              <a:rPr lang="en-US" sz="1600" dirty="0" err="1" smtClean="0">
                <a:solidFill>
                  <a:srgbClr val="000000"/>
                </a:solidFill>
              </a:rPr>
              <a:t>Gelis</a:t>
            </a:r>
            <a:r>
              <a:rPr lang="en-US" sz="1600" dirty="0" smtClean="0">
                <a:solidFill>
                  <a:srgbClr val="000000"/>
                </a:solidFill>
              </a:rPr>
              <a:t> et al., , arXiv:1002.0333)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5123" y="3728089"/>
            <a:ext cx="247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</a:rPr>
              <a:t>McLerran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Venugopalan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6098" y="5566534"/>
            <a:ext cx="5981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What effects of incoming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parton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dynamics?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longer 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70" y="698212"/>
            <a:ext cx="7772400" cy="9048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An electron-ion collider</a:t>
            </a:r>
          </a:p>
          <a:p>
            <a:pPr>
              <a:buNone/>
            </a:pPr>
            <a:r>
              <a:rPr lang="en-US" dirty="0" smtClean="0"/>
              <a:t> probe structure directly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176"/>
          <a:stretch/>
        </p:blipFill>
        <p:spPr>
          <a:xfrm>
            <a:off x="349720" y="1630687"/>
            <a:ext cx="3290104" cy="4269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9037" y="759767"/>
            <a:ext cx="410944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Enhance Q</a:t>
            </a:r>
            <a:r>
              <a:rPr lang="en-US" sz="2000" baseline="-25000" dirty="0" smtClean="0"/>
              <a:t>S </a:t>
            </a:r>
            <a:r>
              <a:rPr lang="en-US" sz="2000" dirty="0" smtClean="0"/>
              <a:t>with A, not energy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167" y="1179927"/>
            <a:ext cx="4033927" cy="3893336"/>
          </a:xfrm>
          <a:prstGeom prst="rect">
            <a:avLst/>
          </a:prstGeom>
        </p:spPr>
      </p:pic>
      <p:pic>
        <p:nvPicPr>
          <p:cNvPr id="9" name="Picture 6" descr="image5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" y="2360781"/>
            <a:ext cx="5044778" cy="438291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8F2F9-D2AC-934A-8A9C-71E3DEC8B0F3}" type="slidenum">
              <a:rPr lang="en-US"/>
              <a:pPr/>
              <a:t>48</a:t>
            </a:fld>
            <a:endParaRPr lang="en-US"/>
          </a:p>
        </p:txBody>
      </p:sp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8101013" cy="457200"/>
          </a:xfrm>
        </p:spPr>
        <p:txBody>
          <a:bodyPr/>
          <a:lstStyle/>
          <a:p>
            <a:r>
              <a:rPr lang="en-US"/>
              <a:t>Surprise: large heavy quark energy loss!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28613" y="968375"/>
            <a:ext cx="4535487" cy="3133725"/>
            <a:chOff x="2693" y="392"/>
            <a:chExt cx="2635" cy="1577"/>
          </a:xfrm>
        </p:grpSpPr>
        <p:pic>
          <p:nvPicPr>
            <p:cNvPr id="993304" name="Picture 24" descr="1_RAA_C0010_2"/>
            <p:cNvPicPr>
              <a:picLocks noChangeAspect="1" noChangeArrowheads="1"/>
            </p:cNvPicPr>
            <p:nvPr/>
          </p:nvPicPr>
          <p:blipFill>
            <a:blip r:embed="rId3"/>
            <a:srcRect l="4230" t="8408" r="6892" b="1237"/>
            <a:stretch>
              <a:fillRect/>
            </a:stretch>
          </p:blipFill>
          <p:spPr bwMode="auto">
            <a:xfrm>
              <a:off x="2693" y="392"/>
              <a:ext cx="2635" cy="1577"/>
            </a:xfrm>
            <a:prstGeom prst="rect">
              <a:avLst/>
            </a:prstGeom>
            <a:noFill/>
          </p:spPr>
        </p:pic>
        <p:sp>
          <p:nvSpPr>
            <p:cNvPr id="993305" name="Text Box 25"/>
            <p:cNvSpPr txBox="1">
              <a:spLocks noChangeArrowheads="1"/>
            </p:cNvSpPr>
            <p:nvPr/>
          </p:nvSpPr>
          <p:spPr bwMode="auto">
            <a:xfrm>
              <a:off x="2990" y="428"/>
              <a:ext cx="2148" cy="3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Monotype Sorts" pitchFamily="-110" charset="2"/>
                <a:buNone/>
              </a:pPr>
              <a:r>
                <a:rPr lang="en-US" sz="2000">
                  <a:solidFill>
                    <a:srgbClr val="339933"/>
                  </a:solidFill>
                </a:rPr>
                <a:t>Non photonic electrons   </a:t>
              </a:r>
              <a:endParaRPr lang="en-US" sz="2000">
                <a:solidFill>
                  <a:schemeClr val="tx1"/>
                </a:solidFill>
              </a:endParaRPr>
            </a:p>
            <a:p>
              <a:pPr>
                <a:buFont typeface="Monotype Sorts" pitchFamily="-110" charset="2"/>
                <a:buNone/>
              </a:pPr>
              <a:r>
                <a:rPr lang="en-US" sz="2000">
                  <a:solidFill>
                    <a:schemeClr val="tx1"/>
                  </a:solidFill>
                </a:rPr>
                <a:t>                               </a:t>
              </a:r>
              <a:r>
                <a:rPr lang="en-US" sz="2000">
                  <a:latin typeface="Symbol" pitchFamily="-110" charset="2"/>
                  <a:sym typeface="Symbol" pitchFamily="-110" charset="2"/>
                </a:rPr>
                <a:t></a:t>
              </a:r>
              <a:r>
                <a:rPr lang="en-US" sz="2000" baseline="30000"/>
                <a:t>0</a:t>
              </a:r>
              <a:r>
                <a:rPr lang="en-US" sz="2000"/>
                <a:t>, </a:t>
              </a:r>
              <a:r>
                <a:rPr lang="en-US" sz="2000">
                  <a:solidFill>
                    <a:schemeClr val="accent2"/>
                  </a:solidFill>
                  <a:latin typeface="Symbol" pitchFamily="-110" charset="2"/>
                  <a:sym typeface="Symbol" pitchFamily="-110" charset="2"/>
                </a:rPr>
                <a:t></a:t>
              </a:r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993306" name="Line 26"/>
            <p:cNvSpPr>
              <a:spLocks noChangeShapeType="1"/>
            </p:cNvSpPr>
            <p:nvPr/>
          </p:nvSpPr>
          <p:spPr bwMode="auto">
            <a:xfrm>
              <a:off x="3144" y="619"/>
              <a:ext cx="0" cy="293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93307" name="Rectangle 27"/>
            <p:cNvSpPr>
              <a:spLocks noChangeArrowheads="1"/>
            </p:cNvSpPr>
            <p:nvPr/>
          </p:nvSpPr>
          <p:spPr bwMode="auto">
            <a:xfrm>
              <a:off x="4263" y="908"/>
              <a:ext cx="949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93308" name="Line 28"/>
            <p:cNvSpPr>
              <a:spLocks noChangeShapeType="1"/>
            </p:cNvSpPr>
            <p:nvPr/>
          </p:nvSpPr>
          <p:spPr bwMode="auto">
            <a:xfrm>
              <a:off x="4318" y="824"/>
              <a:ext cx="240" cy="78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993309" name="Text Box 29"/>
          <p:cNvSpPr txBox="1">
            <a:spLocks noChangeArrowheads="1"/>
          </p:cNvSpPr>
          <p:nvPr/>
        </p:nvSpPr>
        <p:spPr bwMode="auto">
          <a:xfrm>
            <a:off x="839788" y="5072063"/>
            <a:ext cx="7380287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i="1">
                <a:solidFill>
                  <a:srgbClr val="C802C3"/>
                </a:solidFill>
              </a:rPr>
              <a:t>Who ordered that?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solidFill>
                  <a:schemeClr val="tx2"/>
                </a:solidFill>
              </a:rPr>
              <a:t>Mix of radiation + collisions (diffusion)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solidFill>
                  <a:schemeClr val="tx2"/>
                </a:solidFill>
              </a:rPr>
              <a:t>	but collisions with what?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solidFill>
                  <a:schemeClr val="tx2"/>
                </a:solidFill>
              </a:rPr>
              <a:t>Drag force of strongly coupled plasma on moving quark?</a:t>
            </a:r>
          </a:p>
        </p:txBody>
      </p:sp>
      <p:sp>
        <p:nvSpPr>
          <p:cNvPr id="993310" name="Rectangle 30"/>
          <p:cNvSpPr>
            <a:spLocks noChangeArrowheads="1"/>
          </p:cNvSpPr>
          <p:nvPr/>
        </p:nvSpPr>
        <p:spPr bwMode="auto">
          <a:xfrm>
            <a:off x="2951163" y="2679700"/>
            <a:ext cx="1751012" cy="260350"/>
          </a:xfrm>
          <a:prstGeom prst="rect">
            <a:avLst/>
          </a:prstGeom>
          <a:gradFill rotWithShape="1">
            <a:gsLst>
              <a:gs pos="0">
                <a:srgbClr val="FFCC00">
                  <a:alpha val="19000"/>
                </a:srgbClr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11" name="Rectangle 31"/>
          <p:cNvSpPr>
            <a:spLocks noChangeArrowheads="1"/>
          </p:cNvSpPr>
          <p:nvPr/>
        </p:nvSpPr>
        <p:spPr bwMode="auto">
          <a:xfrm>
            <a:off x="3030538" y="1800225"/>
            <a:ext cx="1590675" cy="201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93312" name="Rectangle 32"/>
          <p:cNvSpPr>
            <a:spLocks noChangeArrowheads="1"/>
          </p:cNvSpPr>
          <p:nvPr/>
        </p:nvSpPr>
        <p:spPr bwMode="auto">
          <a:xfrm>
            <a:off x="942975" y="4198938"/>
            <a:ext cx="72993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chemeClr val="tx1"/>
                </a:solidFill>
                <a:ea typeface="Lucida Grande" pitchFamily="-110" charset="0"/>
                <a:cs typeface="Lucida Grande" pitchFamily="-110" charset="0"/>
              </a:rPr>
              <a:t>►</a:t>
            </a:r>
            <a:r>
              <a:rPr lang="en-US" sz="2400" dirty="0">
                <a:solidFill>
                  <a:schemeClr val="tx1"/>
                </a:solidFill>
              </a:rPr>
              <a:t> more energy loss than gluon radiation can explain!</a:t>
            </a:r>
            <a:endParaRPr lang="en-US" sz="2000" i="1" dirty="0">
              <a:solidFill>
                <a:schemeClr val="folHlink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chemeClr val="tx1"/>
                </a:solidFill>
                <a:ea typeface="Lucida Grande" pitchFamily="-110" charset="0"/>
                <a:cs typeface="Lucida Grande" pitchFamily="-110" charset="0"/>
              </a:rPr>
              <a:t>►</a:t>
            </a:r>
            <a:r>
              <a:rPr lang="en-US" sz="2400" dirty="0">
                <a:solidFill>
                  <a:schemeClr val="tx1"/>
                </a:solidFill>
              </a:rPr>
              <a:t> charm</a:t>
            </a:r>
            <a:r>
              <a:rPr lang="en-US" sz="2400" i="1" dirty="0">
                <a:solidFill>
                  <a:schemeClr val="folHlink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quarks flow along with the</a:t>
            </a:r>
            <a:r>
              <a:rPr lang="en-US" sz="2400" dirty="0" smtClean="0">
                <a:solidFill>
                  <a:schemeClr val="tx1"/>
                </a:solidFill>
              </a:rPr>
              <a:t> QGP liquid!!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864100" y="946150"/>
            <a:ext cx="3922713" cy="2941638"/>
            <a:chOff x="241" y="2467"/>
            <a:chExt cx="2471" cy="1853"/>
          </a:xfrm>
        </p:grpSpPr>
        <p:pic>
          <p:nvPicPr>
            <p:cNvPr id="99331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1" y="2467"/>
              <a:ext cx="2471" cy="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316" name="Text Box 36"/>
            <p:cNvSpPr txBox="1">
              <a:spLocks noChangeArrowheads="1"/>
            </p:cNvSpPr>
            <p:nvPr/>
          </p:nvSpPr>
          <p:spPr bwMode="auto">
            <a:xfrm>
              <a:off x="1949" y="2629"/>
              <a:ext cx="546" cy="256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/>
                <a:t>b + c !</a:t>
              </a:r>
            </a:p>
          </p:txBody>
        </p:sp>
        <p:sp>
          <p:nvSpPr>
            <p:cNvPr id="993317" name="Line 37"/>
            <p:cNvSpPr>
              <a:spLocks noChangeShapeType="1"/>
            </p:cNvSpPr>
            <p:nvPr/>
          </p:nvSpPr>
          <p:spPr bwMode="auto">
            <a:xfrm>
              <a:off x="2144" y="2885"/>
              <a:ext cx="0" cy="28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Fragmentation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2925" y="3092485"/>
            <a:ext cx="42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" y="3287175"/>
            <a:ext cx="3437033" cy="1547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183" y="5445219"/>
            <a:ext cx="3831762" cy="1040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9924" y="720318"/>
            <a:ext cx="57655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3200" i="1" dirty="0" smtClean="0">
                <a:solidFill>
                  <a:srgbClr val="FF0000"/>
                </a:solidFill>
              </a:rPr>
              <a:t>D(z) = 1/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N</a:t>
            </a:r>
            <a:r>
              <a:rPr lang="en-US" altLang="ja-JP" sz="3200" i="1" baseline="-25000" dirty="0" err="1" smtClean="0">
                <a:solidFill>
                  <a:srgbClr val="FF0000"/>
                </a:solidFill>
              </a:rPr>
              <a:t>jet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 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dN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(z)/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dz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; z = 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3200" i="1" baseline="-25000" dirty="0" err="1" smtClean="0">
                <a:solidFill>
                  <a:srgbClr val="FF0000"/>
                </a:solidFill>
              </a:rPr>
              <a:t>had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/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3200" i="1" baseline="-25000" dirty="0" err="1" smtClean="0">
                <a:solidFill>
                  <a:srgbClr val="FF0000"/>
                </a:solidFill>
              </a:rPr>
              <a:t>jet</a:t>
            </a:r>
            <a:endParaRPr lang="en-US" altLang="ja-JP" sz="3200" i="1" baseline="-250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Measure: count partners per trigger as fraction of trigger momentum</a:t>
            </a:r>
            <a:r>
              <a:rPr lang="en-US" altLang="ja-JP" sz="2800" dirty="0" smtClean="0">
                <a:solidFill>
                  <a:schemeClr val="tx1"/>
                </a:solidFill>
              </a:rPr>
              <a:t>   </a:t>
            </a:r>
          </a:p>
          <a:p>
            <a:pPr>
              <a:buNone/>
            </a:pPr>
            <a:endParaRPr lang="en-US" altLang="ja-JP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            </a:t>
            </a:r>
            <a:r>
              <a:rPr lang="en-US" altLang="ja-JP" sz="2800" dirty="0" smtClean="0">
                <a:solidFill>
                  <a:schemeClr val="tx1"/>
                </a:solidFill>
              </a:rPr>
              <a:t>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z</a:t>
            </a:r>
            <a:r>
              <a:rPr lang="en-US" altLang="ja-JP" sz="2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altLang="ja-JP" sz="2800" dirty="0" smtClean="0">
                <a:solidFill>
                  <a:schemeClr val="tx1"/>
                </a:solidFill>
              </a:rPr>
              <a:t> =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p</a:t>
            </a:r>
            <a:r>
              <a:rPr lang="en-US" altLang="ja-JP" sz="2800" baseline="-25000" dirty="0" err="1" smtClean="0">
                <a:solidFill>
                  <a:schemeClr val="tx1"/>
                </a:solidFill>
              </a:rPr>
              <a:t>Ta</a:t>
            </a:r>
            <a:r>
              <a:rPr lang="en-US" altLang="ja-JP" sz="2800" dirty="0" smtClean="0">
                <a:solidFill>
                  <a:schemeClr val="tx1"/>
                </a:solidFill>
              </a:rPr>
              <a:t>/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p</a:t>
            </a:r>
            <a:r>
              <a:rPr lang="en-US" altLang="ja-JP" sz="2800" baseline="-25000" dirty="0" err="1" smtClean="0">
                <a:solidFill>
                  <a:schemeClr val="tx1"/>
                </a:solidFill>
              </a:rPr>
              <a:t>Tt</a:t>
            </a:r>
            <a:r>
              <a:rPr lang="en-US" altLang="ja-JP" sz="2800" baseline="-25000" dirty="0" smtClean="0">
                <a:solidFill>
                  <a:schemeClr val="tx1"/>
                </a:solidFill>
              </a:rPr>
              <a:t>  </a:t>
            </a:r>
            <a:r>
              <a:rPr lang="en-US" altLang="ja-JP" sz="2800" dirty="0" smtClean="0">
                <a:solidFill>
                  <a:schemeClr val="tx1"/>
                </a:solidFill>
              </a:rPr>
              <a:t>~ z for </a:t>
            </a:r>
            <a:r>
              <a:rPr lang="en-US" altLang="ja-JP" sz="2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sz="2800" dirty="0" smtClean="0">
                <a:solidFill>
                  <a:schemeClr val="tx1"/>
                </a:solidFill>
              </a:rPr>
              <a:t> trigger</a:t>
            </a:r>
            <a:endParaRPr lang="en-US" altLang="ja-JP" sz="2800" baseline="-250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sz="2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               x</a:t>
            </a:r>
            <a:r>
              <a:rPr lang="en-US" altLang="ja-JP" sz="2800" dirty="0" smtClean="0">
                <a:solidFill>
                  <a:schemeClr val="tx1"/>
                </a:solidFill>
              </a:rPr>
              <a:t> = ln(1/z</a:t>
            </a:r>
            <a:r>
              <a:rPr lang="en-US" altLang="ja-JP" sz="2800" baseline="-25000" dirty="0" smtClean="0">
                <a:solidFill>
                  <a:schemeClr val="tx1"/>
                </a:solidFill>
              </a:rPr>
              <a:t>T</a:t>
            </a:r>
            <a:r>
              <a:rPr lang="en-US" altLang="ja-JP" sz="2800" dirty="0" smtClean="0">
                <a:solidFill>
                  <a:schemeClr val="tx1"/>
                </a:solidFill>
              </a:rPr>
              <a:t>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33609" y="744416"/>
            <a:ext cx="2800091" cy="2354464"/>
            <a:chOff x="1968" y="816"/>
            <a:chExt cx="3696" cy="3408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93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5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90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29"/>
            <p:cNvGrpSpPr>
              <a:grpSpLocks noChangeAspect="1"/>
            </p:cNvGrpSpPr>
            <p:nvPr/>
          </p:nvGrpSpPr>
          <p:grpSpPr bwMode="auto">
            <a:xfrm rot="-4182604">
              <a:off x="3381" y="3124"/>
              <a:ext cx="452" cy="49"/>
              <a:chOff x="804" y="3206"/>
              <a:chExt cx="2344" cy="314"/>
            </a:xfrm>
          </p:grpSpPr>
          <p:sp>
            <p:nvSpPr>
              <p:cNvPr id="83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" name="Group 44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8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47"/>
            <p:cNvGrpSpPr>
              <a:grpSpLocks/>
            </p:cNvGrpSpPr>
            <p:nvPr/>
          </p:nvGrpSpPr>
          <p:grpSpPr bwMode="auto">
            <a:xfrm>
              <a:off x="3526" y="2628"/>
              <a:ext cx="382" cy="60"/>
              <a:chOff x="3264" y="2881"/>
              <a:chExt cx="326" cy="60"/>
            </a:xfrm>
          </p:grpSpPr>
          <p:sp>
            <p:nvSpPr>
              <p:cNvPr id="73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53"/>
            <p:cNvGrpSpPr>
              <a:grpSpLocks/>
            </p:cNvGrpSpPr>
            <p:nvPr/>
          </p:nvGrpSpPr>
          <p:grpSpPr bwMode="auto">
            <a:xfrm>
              <a:off x="3478" y="2820"/>
              <a:ext cx="382" cy="60"/>
              <a:chOff x="3264" y="2881"/>
              <a:chExt cx="326" cy="60"/>
            </a:xfrm>
          </p:grpSpPr>
          <p:sp>
            <p:nvSpPr>
              <p:cNvPr id="68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59"/>
            <p:cNvGrpSpPr>
              <a:grpSpLocks/>
            </p:cNvGrpSpPr>
            <p:nvPr/>
          </p:nvGrpSpPr>
          <p:grpSpPr bwMode="auto">
            <a:xfrm rot="5045631">
              <a:off x="3611" y="3309"/>
              <a:ext cx="382" cy="60"/>
              <a:chOff x="3264" y="2881"/>
              <a:chExt cx="326" cy="60"/>
            </a:xfrm>
          </p:grpSpPr>
          <p:sp>
            <p:nvSpPr>
              <p:cNvPr id="63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65"/>
            <p:cNvGrpSpPr>
              <a:grpSpLocks/>
            </p:cNvGrpSpPr>
            <p:nvPr/>
          </p:nvGrpSpPr>
          <p:grpSpPr bwMode="auto">
            <a:xfrm rot="7829463">
              <a:off x="3195" y="3272"/>
              <a:ext cx="382" cy="60"/>
              <a:chOff x="3264" y="2881"/>
              <a:chExt cx="326" cy="60"/>
            </a:xfrm>
          </p:grpSpPr>
          <p:sp>
            <p:nvSpPr>
              <p:cNvPr id="58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8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0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3481358" y="4883900"/>
            <a:ext cx="5523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Modification factor similar to R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AA</a:t>
            </a:r>
            <a:r>
              <a:rPr lang="en-US" altLang="ja-JP" dirty="0" smtClean="0">
                <a:solidFill>
                  <a:schemeClr val="tx1"/>
                </a:solidFill>
              </a:rPr>
              <a:t>:</a:t>
            </a:r>
            <a:endParaRPr lang="en-US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30699" y="5470619"/>
            <a:ext cx="3761183" cy="134806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latin typeface="Calibri"/>
                <a:cs typeface="Calibri"/>
              </a:rPr>
              <a:t>FFn</a:t>
            </a:r>
            <a:r>
              <a:rPr lang="en-US" sz="2400" dirty="0" smtClean="0">
                <a:latin typeface="Calibri"/>
                <a:cs typeface="Calibri"/>
              </a:rPr>
              <a:t> experimental challenge:</a:t>
            </a:r>
          </a:p>
          <a:p>
            <a:pPr>
              <a:buNone/>
            </a:pPr>
            <a:r>
              <a:rPr lang="en-US" sz="2400" dirty="0">
                <a:latin typeface="Calibri"/>
                <a:cs typeface="Calibri"/>
              </a:rPr>
              <a:t>m</a:t>
            </a:r>
            <a:r>
              <a:rPr lang="en-US" sz="2400" dirty="0" smtClean="0">
                <a:latin typeface="Calibri"/>
                <a:cs typeface="Calibri"/>
              </a:rPr>
              <a:t>easure the </a:t>
            </a:r>
            <a:r>
              <a:rPr lang="en-US" sz="2400" dirty="0" err="1" smtClean="0">
                <a:latin typeface="Calibri"/>
                <a:cs typeface="Calibri"/>
              </a:rPr>
              <a:t>parton</a:t>
            </a:r>
            <a:r>
              <a:rPr lang="en-US" sz="2400" dirty="0" smtClean="0">
                <a:latin typeface="Calibri"/>
                <a:cs typeface="Calibri"/>
              </a:rPr>
              <a:t> p</a:t>
            </a:r>
          </a:p>
          <a:p>
            <a:pPr>
              <a:buNone/>
            </a:pPr>
            <a:r>
              <a:rPr lang="en-US" sz="2400" i="1" dirty="0" smtClean="0">
                <a:latin typeface="Calibri"/>
                <a:cs typeface="Calibri"/>
              </a:rPr>
              <a:t>Use trigger </a:t>
            </a:r>
            <a:r>
              <a:rPr lang="en-US" sz="2400" i="1" dirty="0" smtClean="0">
                <a:latin typeface="Symbol" charset="2"/>
                <a:cs typeface="Symbol" charset="2"/>
              </a:rPr>
              <a:t>g</a:t>
            </a:r>
            <a:r>
              <a:rPr lang="en-US" sz="2400" i="1" dirty="0" smtClean="0">
                <a:latin typeface="Calibri"/>
                <a:cs typeface="Calibri"/>
              </a:rPr>
              <a:t> or jet</a:t>
            </a:r>
          </a:p>
        </p:txBody>
      </p:sp>
    </p:spTree>
    <p:extLst>
      <p:ext uri="{BB962C8B-B14F-4D97-AF65-F5344CB8AC3E}">
        <p14:creationId xmlns:p14="http://schemas.microsoft.com/office/powerpoint/2010/main" val="85167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677" y="590550"/>
            <a:ext cx="4107485" cy="397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hifts in the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spectrum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8933"/>
            <a:ext cx="3776133" cy="3784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5599" y="4755463"/>
            <a:ext cx="3708402" cy="1988237"/>
          </a:xfrm>
          <a:prstGeom prst="rect">
            <a:avLst/>
          </a:prstGeom>
          <a:solidFill>
            <a:srgbClr val="E2E6E6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 smtClean="0"/>
              <a:t>δp</a:t>
            </a:r>
            <a:r>
              <a:rPr lang="en-US" baseline="-25000" dirty="0" err="1" smtClean="0"/>
              <a:t>T</a:t>
            </a:r>
            <a:r>
              <a:rPr lang="en-US" dirty="0" smtClean="0"/>
              <a:t>/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proportional to energy density </a:t>
            </a:r>
          </a:p>
          <a:p>
            <a:pPr>
              <a:buNone/>
            </a:pPr>
            <a:r>
              <a:rPr lang="en-US" dirty="0" smtClean="0"/>
              <a:t>= 20-30% @ high </a:t>
            </a:r>
            <a:r>
              <a:rPr lang="en-US" dirty="0" smtClean="0">
                <a:latin typeface="Symbol" charset="2"/>
                <a:cs typeface="Symbol" charset="2"/>
              </a:rPr>
              <a:t>et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</a:p>
          <a:p>
            <a:pPr>
              <a:buNone/>
            </a:pPr>
            <a:r>
              <a:rPr lang="en-US" dirty="0" smtClean="0"/>
              <a:t>weak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dependence</a:t>
            </a:r>
            <a:endParaRPr lang="en-US" dirty="0">
              <a:latin typeface="+mn-lt"/>
              <a:cs typeface="Symbol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0880" y="742947"/>
            <a:ext cx="1929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rgbClr val="000000"/>
                </a:solidFill>
              </a:rPr>
              <a:t>arXiv:1509.0673</a:t>
            </a:r>
            <a:endParaRPr lang="en-US" sz="2000" b="0" dirty="0">
              <a:solidFill>
                <a:srgbClr val="0000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557832"/>
              </p:ext>
            </p:extLst>
          </p:nvPr>
        </p:nvGraphicFramePr>
        <p:xfrm>
          <a:off x="83974" y="4750662"/>
          <a:ext cx="5060364" cy="183591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99598"/>
                <a:gridCol w="906903"/>
                <a:gridCol w="1254702"/>
                <a:gridCol w="1199161"/>
              </a:tblGrid>
              <a:tr h="42067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Jet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s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pectrum Shift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Periph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(60-80%)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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Central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544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200" baseline="30000" dirty="0" err="1" smtClean="0">
                          <a:latin typeface="Times New Roman"/>
                          <a:cs typeface="Times New Roman"/>
                        </a:rPr>
                        <a:t>ch</a:t>
                      </a:r>
                      <a:r>
                        <a:rPr lang="en-US" sz="1200" baseline="-25000" dirty="0" err="1" smtClean="0">
                          <a:latin typeface="Times New Roman"/>
                          <a:cs typeface="Times New Roman"/>
                        </a:rPr>
                        <a:t>T,jet</a:t>
                      </a:r>
                      <a:r>
                        <a:rPr lang="en-US" sz="1200" baseline="-250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range [</a:t>
                      </a:r>
                      <a:r>
                        <a:rPr lang="en-US" sz="1200" dirty="0" err="1" smtClean="0">
                          <a:latin typeface="Times New Roman"/>
                          <a:cs typeface="Times New Roman"/>
                        </a:rPr>
                        <a:t>GeV</a:t>
                      </a: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Shift R=0.3 [</a:t>
                      </a:r>
                      <a:r>
                        <a:rPr lang="en-US" sz="1200" b="1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GeV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]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Shift R=0.5 [</a:t>
                      </a:r>
                      <a:r>
                        <a:rPr lang="en-US" sz="1200" b="1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GeV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]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solidFill>
                      <a:srgbClr val="8EB4E3"/>
                    </a:solidFill>
                  </a:tcPr>
                </a:tc>
              </a:tr>
              <a:tr h="3690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/>
                          <a:cs typeface="Times New Roman"/>
                        </a:rPr>
                        <a:t>Au+Au</a:t>
                      </a: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 @ 200 </a:t>
                      </a:r>
                      <a:r>
                        <a:rPr lang="en-US" sz="1200" dirty="0" err="1" smtClean="0">
                          <a:latin typeface="Times New Roman"/>
                          <a:cs typeface="Times New Roman"/>
                        </a:rPr>
                        <a:t>GeV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[10,20]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-6.3 </a:t>
                      </a: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± 0.6 ± 0.8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-3.8 </a:t>
                      </a: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± 0.5 ± 1.8</a:t>
                      </a: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078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/>
                          <a:cs typeface="Times New Roman"/>
                        </a:rPr>
                        <a:t>Pb+Pb</a:t>
                      </a: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 @ 2.76 </a:t>
                      </a:r>
                      <a:r>
                        <a:rPr lang="en-US" sz="1200" dirty="0" err="1" smtClean="0">
                          <a:latin typeface="Times New Roman"/>
                          <a:cs typeface="Times New Roman"/>
                        </a:rPr>
                        <a:t>TeV</a:t>
                      </a:r>
                      <a:endParaRPr lang="en-US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 smtClean="0">
                          <a:latin typeface="Times New Roman"/>
                          <a:cs typeface="Times New Roman"/>
                        </a:rPr>
                        <a:t>ALICE JHEP</a:t>
                      </a:r>
                      <a:r>
                        <a:rPr lang="en-US" sz="1000" i="1" baseline="0" dirty="0" smtClean="0">
                          <a:latin typeface="Times New Roman"/>
                          <a:cs typeface="Times New Roman"/>
                        </a:rPr>
                        <a:t> 09 (2015) 70</a:t>
                      </a:r>
                      <a:endParaRPr lang="en-US" sz="1000" i="1" dirty="0" smtClean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>
                          <a:latin typeface="Times New Roman"/>
                          <a:cs typeface="Times New Roman"/>
                        </a:rPr>
                        <a:t>[60,100]</a:t>
                      </a:r>
                    </a:p>
                  </a:txBody>
                  <a:tcPr marL="45720" marR="4572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-8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± 2</a:t>
                      </a: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33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26B2-7AEA-9A41-998E-B3779FAF2CD1}" type="slidenum">
              <a:rPr lang="en-US"/>
              <a:pPr/>
              <a:t>50</a:t>
            </a:fld>
            <a:endParaRPr lang="en-US"/>
          </a:p>
        </p:txBody>
      </p:sp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What are the properties of  hot QCD matter?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763588"/>
            <a:ext cx="7772400" cy="3200400"/>
          </a:xfrm>
        </p:spPr>
        <p:txBody>
          <a:bodyPr/>
          <a:lstStyle/>
          <a:p>
            <a:r>
              <a:rPr lang="en-US" u="sng" dirty="0"/>
              <a:t>thermodynamic </a:t>
            </a:r>
            <a:r>
              <a:rPr lang="en-US" dirty="0"/>
              <a:t>(equilibrium</a:t>
            </a:r>
            <a:r>
              <a:rPr lang="en-US" u="sng" dirty="0"/>
              <a:t>)</a:t>
            </a:r>
          </a:p>
          <a:p>
            <a:pPr lvl="1"/>
            <a:r>
              <a:rPr lang="en-US" dirty="0"/>
              <a:t>T, P, </a:t>
            </a:r>
            <a:r>
              <a:rPr lang="en-US" dirty="0" err="1">
                <a:latin typeface="Symbol" charset="2"/>
              </a:rPr>
              <a:t>r</a:t>
            </a:r>
            <a:endParaRPr lang="en-US" dirty="0">
              <a:latin typeface="Symbol" charset="2"/>
            </a:endParaRPr>
          </a:p>
          <a:p>
            <a:pPr lvl="1"/>
            <a:r>
              <a:rPr lang="en-US" dirty="0"/>
              <a:t>EOS (relation between T, P, V, energy density)</a:t>
            </a:r>
          </a:p>
          <a:p>
            <a:pPr lvl="1"/>
            <a:r>
              <a:rPr lang="en-US" dirty="0" err="1"/>
              <a:t>v</a:t>
            </a:r>
            <a:r>
              <a:rPr lang="en-US" baseline="-25000" dirty="0" err="1"/>
              <a:t>sound</a:t>
            </a:r>
            <a:r>
              <a:rPr lang="en-US" dirty="0"/>
              <a:t>, static screening length</a:t>
            </a:r>
          </a:p>
          <a:p>
            <a:pPr lvl="1"/>
            <a:endParaRPr lang="en-US" dirty="0"/>
          </a:p>
          <a:p>
            <a:r>
              <a:rPr lang="en-US" u="sng" dirty="0"/>
              <a:t>transport properties </a:t>
            </a:r>
            <a:r>
              <a:rPr lang="en-US" dirty="0"/>
              <a:t>(non-equilibrium)</a:t>
            </a:r>
            <a:r>
              <a:rPr lang="en-US" dirty="0">
                <a:solidFill>
                  <a:schemeClr val="accent2"/>
                </a:solidFill>
              </a:rPr>
              <a:t>*</a:t>
            </a:r>
          </a:p>
          <a:p>
            <a:pPr lvl="1"/>
            <a:r>
              <a:rPr lang="en-US" dirty="0"/>
              <a:t>particle number, energy, momentum, charge</a:t>
            </a:r>
          </a:p>
          <a:p>
            <a:pPr lvl="1"/>
            <a:r>
              <a:rPr lang="en-US" dirty="0"/>
              <a:t> </a:t>
            </a:r>
            <a:r>
              <a:rPr lang="en-US" i="1" dirty="0">
                <a:solidFill>
                  <a:schemeClr val="tx1"/>
                </a:solidFill>
              </a:rPr>
              <a:t>diffusion           sound      viscosity   conductivity</a:t>
            </a:r>
            <a:r>
              <a:rPr lang="en-US" i="1" dirty="0">
                <a:solidFill>
                  <a:srgbClr val="339933"/>
                </a:solidFill>
                <a:ea typeface="Times New Roman" charset="0"/>
                <a:cs typeface="Times New Roman" charset="0"/>
              </a:rPr>
              <a:t>    </a:t>
            </a:r>
          </a:p>
        </p:txBody>
      </p:sp>
      <p:sp>
        <p:nvSpPr>
          <p:cNvPr id="951300" name="Rectangle 4"/>
          <p:cNvSpPr>
            <a:spLocks noChangeArrowheads="1"/>
          </p:cNvSpPr>
          <p:nvPr/>
        </p:nvSpPr>
        <p:spPr bwMode="auto">
          <a:xfrm>
            <a:off x="207963" y="4230688"/>
            <a:ext cx="8697912" cy="1196975"/>
          </a:xfrm>
          <a:prstGeom prst="rect">
            <a:avLst/>
          </a:prstGeom>
          <a:solidFill>
            <a:srgbClr val="FFFFCC"/>
          </a:solidFill>
          <a:ln w="9525">
            <a:solidFill>
              <a:srgbClr val="FB291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>
                <a:solidFill>
                  <a:srgbClr val="077315"/>
                </a:solidFill>
              </a:rPr>
              <a:t>In plasma: interactions among charges of multiple particles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>
                <a:solidFill>
                  <a:srgbClr val="077315"/>
                </a:solidFill>
              </a:rPr>
              <a:t>  charge is spread, screened in characteristic (Debye) length,</a:t>
            </a:r>
            <a:r>
              <a:rPr lang="en-US" sz="2400">
                <a:solidFill>
                  <a:srgbClr val="077315"/>
                </a:solidFill>
                <a:latin typeface="Symbol" charset="2"/>
              </a:rPr>
              <a:t> l</a:t>
            </a:r>
            <a:r>
              <a:rPr lang="en-US" sz="2400" baseline="-25000">
                <a:solidFill>
                  <a:srgbClr val="077315"/>
                </a:solidFill>
              </a:rPr>
              <a:t>D  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solidFill>
                  <a:srgbClr val="077315"/>
                </a:solidFill>
              </a:rPr>
              <a:t> NB: we deal with strong, not EM force: exchange g instead of </a:t>
            </a:r>
            <a:r>
              <a:rPr lang="en-US" sz="2400" i="1">
                <a:solidFill>
                  <a:srgbClr val="077315"/>
                </a:solidFill>
                <a:latin typeface="Symbol" charset="2"/>
              </a:rPr>
              <a:t>g</a:t>
            </a:r>
            <a:endParaRPr lang="en-US" sz="2400" i="1" baseline="-25000">
              <a:solidFill>
                <a:srgbClr val="077315"/>
              </a:solidFill>
            </a:endParaRPr>
          </a:p>
        </p:txBody>
      </p:sp>
      <p:sp>
        <p:nvSpPr>
          <p:cNvPr id="951301" name="Text Box 5"/>
          <p:cNvSpPr txBox="1">
            <a:spLocks noChangeArrowheads="1"/>
          </p:cNvSpPr>
          <p:nvPr/>
        </p:nvSpPr>
        <p:spPr bwMode="auto">
          <a:xfrm>
            <a:off x="527050" y="5564188"/>
            <a:ext cx="7362825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 algn="r">
              <a:lnSpc>
                <a:spcPct val="85000"/>
              </a:lnSpc>
              <a:buClrTx/>
              <a:buSzPct val="60000"/>
              <a:buFontTx/>
              <a:buNone/>
            </a:pPr>
            <a:r>
              <a:rPr lang="en-US" sz="2400">
                <a:solidFill>
                  <a:schemeClr val="accent2"/>
                </a:solidFill>
              </a:rPr>
              <a:t>measuring these is new for nuclear/particle physics!</a:t>
            </a:r>
          </a:p>
          <a:p>
            <a:pPr lvl="1" algn="r">
              <a:lnSpc>
                <a:spcPct val="85000"/>
              </a:lnSpc>
              <a:buClrTx/>
              <a:buSzPct val="60000"/>
              <a:buFontTx/>
              <a:buNone/>
            </a:pPr>
            <a:r>
              <a:rPr lang="en-US" i="1">
                <a:solidFill>
                  <a:schemeClr val="accent2"/>
                </a:solidFill>
              </a:rPr>
              <a:t>Nature is nasty to us: does a time integral…</a:t>
            </a:r>
            <a:endParaRPr lang="en-US" i="1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/>
              <a:t>few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7" y="736600"/>
            <a:ext cx="8225895" cy="554921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What is the mechanism for this?</a:t>
            </a:r>
          </a:p>
          <a:p>
            <a:pPr lvl="1"/>
            <a:r>
              <a:rPr lang="en-US" dirty="0" smtClean="0"/>
              <a:t>Radiation vs. collisional energy loss vs. </a:t>
            </a:r>
            <a:r>
              <a:rPr lang="en-US" dirty="0" err="1" smtClean="0"/>
              <a:t>AdS</a:t>
            </a:r>
            <a:r>
              <a:rPr lang="en-US" dirty="0" smtClean="0"/>
              <a:t>/CFT picture?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Where does the lost energy go?</a:t>
            </a:r>
          </a:p>
          <a:p>
            <a:pPr lvl="1"/>
            <a:r>
              <a:rPr lang="en-US" dirty="0" smtClean="0"/>
              <a:t>Thermalized in the plasma? Broadened jets?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709333"/>
            <a:ext cx="3873500" cy="2222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677" y="2767871"/>
            <a:ext cx="3595697" cy="212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4393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Energy loss and medium density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1038" y="696923"/>
            <a:ext cx="8152518" cy="6010876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In dilute medium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Independent processes: </a:t>
            </a:r>
            <a:r>
              <a:rPr lang="en-US" dirty="0" err="1" smtClean="0">
                <a:latin typeface="Calibri"/>
                <a:cs typeface="Calibri"/>
              </a:rPr>
              <a:t>bremsstrahlung</a:t>
            </a:r>
            <a:r>
              <a:rPr lang="en-US" dirty="0" smtClean="0">
                <a:latin typeface="Calibri"/>
                <a:cs typeface="Calibri"/>
              </a:rPr>
              <a:t> &amp; scattering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Calculate probabilities and add them up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Independent radiations follow Bethe-</a:t>
            </a:r>
            <a:r>
              <a:rPr lang="en-US" dirty="0" err="1" smtClean="0">
                <a:latin typeface="Calibri"/>
                <a:cs typeface="Calibri"/>
              </a:rPr>
              <a:t>Heitler</a:t>
            </a:r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In dense medium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Mean free path is short: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 =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s/r</a:t>
            </a:r>
            <a:endParaRPr lang="en-US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Formation time of radiated gluon: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t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 = w</a:t>
            </a:r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/k</a:t>
            </a:r>
            <a:r>
              <a:rPr lang="en-US" baseline="-25000" dirty="0" smtClean="0">
                <a:solidFill>
                  <a:srgbClr val="660066"/>
                </a:solidFill>
                <a:latin typeface="Calibri"/>
                <a:cs typeface="Calibri"/>
              </a:rPr>
              <a:t>T</a:t>
            </a:r>
            <a:r>
              <a:rPr lang="en-US" baseline="30000" dirty="0" smtClean="0">
                <a:solidFill>
                  <a:srgbClr val="660066"/>
                </a:solidFill>
                <a:latin typeface="Calibri"/>
                <a:cs typeface="Calibri"/>
              </a:rPr>
              <a:t>2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Transverse momentum of radiated gluon: k</a:t>
            </a:r>
            <a:r>
              <a:rPr lang="en-US" baseline="-25000" dirty="0" smtClean="0">
                <a:solidFill>
                  <a:srgbClr val="660066"/>
                </a:solidFill>
                <a:latin typeface="Calibri"/>
                <a:cs typeface="Calibri"/>
              </a:rPr>
              <a:t>T</a:t>
            </a:r>
            <a:r>
              <a:rPr lang="en-US" baseline="30000" dirty="0" smtClean="0">
                <a:solidFill>
                  <a:srgbClr val="660066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=n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660066"/>
                </a:solidFill>
                <a:latin typeface="Calibri"/>
                <a:cs typeface="Calibri"/>
              </a:rPr>
              <a:t>2</a:t>
            </a:r>
          </a:p>
          <a:p>
            <a:pPr lvl="1">
              <a:buFont typeface="Symbol" pitchFamily="-110" charset="2"/>
              <a:buChar char=" "/>
            </a:pPr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# of collisions </a:t>
            </a:r>
            <a:r>
              <a:rPr lang="en-US" dirty="0" err="1" smtClean="0">
                <a:solidFill>
                  <a:srgbClr val="660066"/>
                </a:solidFill>
                <a:latin typeface="Calibri"/>
                <a:cs typeface="Calibri"/>
              </a:rPr>
              <a:t>n</a:t>
            </a:r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=L/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,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=typical </a:t>
            </a:r>
            <a:r>
              <a:rPr lang="en-US" dirty="0" err="1" smtClean="0">
                <a:solidFill>
                  <a:srgbClr val="660066"/>
                </a:solidFill>
                <a:latin typeface="Calibri"/>
                <a:cs typeface="Calibri"/>
              </a:rPr>
              <a:t>p</a:t>
            </a:r>
            <a:r>
              <a:rPr lang="en-US" baseline="-25000" dirty="0" err="1" smtClean="0">
                <a:solidFill>
                  <a:srgbClr val="660066"/>
                </a:solidFill>
                <a:latin typeface="Calibri"/>
                <a:cs typeface="Calibri"/>
              </a:rPr>
              <a:t>T</a:t>
            </a:r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 transfer in 1 scattering</a:t>
            </a:r>
          </a:p>
          <a:p>
            <a:pPr lvl="1">
              <a:buFont typeface="Symbol" pitchFamily="-110" charset="2"/>
              <a:buChar char=" "/>
            </a:pP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l,m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are properties of the medium, combine to </a:t>
            </a:r>
            <a:r>
              <a:rPr lang="en-US" dirty="0" err="1" smtClean="0">
                <a:solidFill>
                  <a:srgbClr val="660066"/>
                </a:solidFill>
                <a:latin typeface="Calibri"/>
                <a:cs typeface="Calibri"/>
              </a:rPr>
              <a:t>q</a:t>
            </a:r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= √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/l</a:t>
            </a:r>
          </a:p>
          <a:p>
            <a:r>
              <a:rPr lang="en-US" dirty="0" smtClean="0">
                <a:solidFill>
                  <a:schemeClr val="accent6"/>
                </a:solidFill>
                <a:latin typeface="Calibri"/>
                <a:cs typeface="Calibri"/>
              </a:rPr>
              <a:t>Coherent radiation in the dense medium!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  <a:latin typeface="Calibri"/>
                <a:cs typeface="Calibri"/>
              </a:rPr>
              <a:t>Next scattering takes place faster than gluon formation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  <a:latin typeface="Calibri"/>
                <a:cs typeface="Calibri"/>
              </a:rPr>
              <a:t>Add amplitudes for all multiple scatterings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  <a:latin typeface="Calibri"/>
                <a:cs typeface="Calibri"/>
              </a:rPr>
              <a:t>In QCD this increases the energy loss!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Calibri"/>
                <a:cs typeface="Calibri"/>
              </a:rPr>
              <a:t>   </a:t>
            </a:r>
            <a:r>
              <a:rPr lang="en-US" i="1" dirty="0" smtClean="0">
                <a:solidFill>
                  <a:schemeClr val="accent6"/>
                </a:solidFill>
                <a:latin typeface="Calibri"/>
                <a:cs typeface="Calibri"/>
              </a:rPr>
              <a:t>some evidence for coherence already in cold matter!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568575" flipH="1">
            <a:off x="7148949" y="3800917"/>
            <a:ext cx="283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660066"/>
                </a:solidFill>
              </a:rPr>
              <a:t>&lt;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7393274" y="5432778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929492" y="4330183"/>
            <a:ext cx="664170" cy="1588"/>
          </a:xfrm>
          <a:prstGeom prst="line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8" descr="gas_liquid"/>
          <p:cNvPicPr>
            <a:picLocks noChangeAspect="1" noChangeArrowheads="1"/>
          </p:cNvPicPr>
          <p:nvPr/>
        </p:nvPicPr>
        <p:blipFill>
          <a:blip r:embed="rId2"/>
          <a:srcRect l="62778" t="18471" r="9723" b="5652"/>
          <a:stretch>
            <a:fillRect/>
          </a:stretch>
        </p:blipFill>
        <p:spPr bwMode="auto">
          <a:xfrm rot="16200000">
            <a:off x="7216951" y="1862023"/>
            <a:ext cx="1442977" cy="1871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86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transport parameters in QGP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5410711"/>
          </a:xfrm>
        </p:spPr>
        <p:txBody>
          <a:bodyPr/>
          <a:lstStyle/>
          <a:p>
            <a:r>
              <a:rPr lang="en-US" dirty="0" smtClean="0"/>
              <a:t>q : transverse momentum diffusion</a:t>
            </a:r>
          </a:p>
          <a:p>
            <a:pPr lvl="2"/>
            <a:r>
              <a:rPr lang="en-US" i="1" dirty="0">
                <a:solidFill>
                  <a:srgbClr val="FF0000"/>
                </a:solidFill>
              </a:rPr>
              <a:t>mean </a:t>
            </a:r>
            <a:r>
              <a:rPr lang="en-US" i="1" dirty="0" err="1">
                <a:solidFill>
                  <a:srgbClr val="FF0000"/>
                </a:solidFill>
              </a:rPr>
              <a:t>p</a:t>
            </a:r>
            <a:r>
              <a:rPr 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i="1" dirty="0">
                <a:solidFill>
                  <a:srgbClr val="FF0000"/>
                </a:solidFill>
              </a:rPr>
              <a:t> transfer </a:t>
            </a:r>
            <a:r>
              <a:rPr lang="en-US" i="1" dirty="0" smtClean="0">
                <a:solidFill>
                  <a:srgbClr val="FF0000"/>
                </a:solidFill>
              </a:rPr>
              <a:t>from medium to </a:t>
            </a:r>
            <a:r>
              <a:rPr lang="en-US" i="1" dirty="0">
                <a:solidFill>
                  <a:srgbClr val="FF0000"/>
                </a:solidFill>
              </a:rPr>
              <a:t>the </a:t>
            </a:r>
            <a:r>
              <a:rPr lang="en-US" i="1" dirty="0" smtClean="0">
                <a:solidFill>
                  <a:srgbClr val="FF0000"/>
                </a:solidFill>
              </a:rPr>
              <a:t>probe</a:t>
            </a:r>
          </a:p>
          <a:p>
            <a:pPr lvl="2"/>
            <a:r>
              <a:rPr lang="en-US" i="1" dirty="0" smtClean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en-US" i="1" dirty="0" smtClean="0">
                <a:solidFill>
                  <a:srgbClr val="FF0000"/>
                </a:solidFill>
              </a:rPr>
              <a:t> 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dirty="0"/>
              <a:t>e</a:t>
            </a:r>
            <a:r>
              <a:rPr lang="en-US" dirty="0" smtClean="0"/>
              <a:t> : longitudinal drag</a:t>
            </a:r>
          </a:p>
          <a:p>
            <a:pPr lvl="2"/>
            <a:r>
              <a:rPr lang="en-US" i="1" dirty="0">
                <a:solidFill>
                  <a:srgbClr val="FF0000"/>
                </a:solidFill>
              </a:rPr>
              <a:t>f</a:t>
            </a:r>
            <a:r>
              <a:rPr lang="en-US" i="1" dirty="0" smtClean="0">
                <a:solidFill>
                  <a:srgbClr val="FF0000"/>
                </a:solidFill>
              </a:rPr>
              <a:t>rom collisions</a:t>
            </a:r>
            <a:endParaRPr lang="en-US" i="1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Key elements of momentum and energy transport in strongly coupled QCD matter!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Values are small in cold nuclear matter. Should increase in quark gluon plasma with increasing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982133" y="2319853"/>
            <a:ext cx="389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982133" y="822029"/>
            <a:ext cx="389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&gt;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1955026"/>
            <a:ext cx="3251200" cy="43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728" y="3357030"/>
            <a:ext cx="1663700" cy="48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2266" y="1945785"/>
            <a:ext cx="158248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&lt;D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E&gt; ~ L</a:t>
            </a:r>
            <a:r>
              <a:rPr lang="en-US" sz="2400" baseline="30000" dirty="0" smtClean="0">
                <a:solidFill>
                  <a:schemeClr val="tx1"/>
                </a:solidFill>
                <a:latin typeface="+mn-lt"/>
              </a:rPr>
              <a:t>2</a:t>
            </a:r>
            <a:endParaRPr lang="en-US" sz="2400" baseline="30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423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collaboration studied the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50"/>
            <a:ext cx="9144000" cy="3118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24" b="5472"/>
          <a:stretch/>
        </p:blipFill>
        <p:spPr>
          <a:xfrm>
            <a:off x="2374900" y="3709531"/>
            <a:ext cx="4381500" cy="3148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9531"/>
            <a:ext cx="2628900" cy="18034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56400" y="3630804"/>
            <a:ext cx="2269067" cy="2961627"/>
            <a:chOff x="6756400" y="3630804"/>
            <a:chExt cx="2269067" cy="2961627"/>
          </a:xfrm>
        </p:grpSpPr>
        <p:sp>
          <p:nvSpPr>
            <p:cNvPr id="3" name="TextBox 2"/>
            <p:cNvSpPr txBox="1"/>
            <p:nvPr/>
          </p:nvSpPr>
          <p:spPr>
            <a:xfrm>
              <a:off x="6756400" y="3767042"/>
              <a:ext cx="2269067" cy="2825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/>
              <a:r>
                <a:rPr lang="en-US" sz="2400" i="1" dirty="0" smtClean="0">
                  <a:latin typeface="+mn-lt"/>
                </a:rPr>
                <a:t>q large!</a:t>
              </a:r>
            </a:p>
            <a:p>
              <a:pPr marL="342900" indent="-342900"/>
              <a:r>
                <a:rPr lang="en-US" sz="2400" i="1" dirty="0">
                  <a:latin typeface="+mn-lt"/>
                </a:rPr>
                <a:t>d</a:t>
              </a:r>
              <a:r>
                <a:rPr lang="en-US" sz="2400" i="1" dirty="0" smtClean="0">
                  <a:latin typeface="+mn-lt"/>
                </a:rPr>
                <a:t>ecreases w/ √s</a:t>
              </a:r>
            </a:p>
            <a:p>
              <a:pPr marL="342900" indent="-342900"/>
              <a:r>
                <a:rPr lang="en-US" sz="2400" i="1" dirty="0" err="1" smtClean="0">
                  <a:latin typeface="+mn-lt"/>
                </a:rPr>
                <a:t>parton</a:t>
              </a:r>
              <a:r>
                <a:rPr lang="en-US" sz="2400" i="1" dirty="0" smtClean="0">
                  <a:latin typeface="+mn-lt"/>
                </a:rPr>
                <a:t> exchanges momentum w/medium</a:t>
              </a:r>
              <a:endParaRPr lang="en-US" sz="2400" i="1" dirty="0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7084983" y="3563831"/>
              <a:ext cx="389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&gt;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6128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55017</TotalTime>
  <Words>2473</Words>
  <Application>Microsoft Macintosh PowerPoint</Application>
  <PresentationFormat>Letter Paper (8.5x11 in)</PresentationFormat>
  <Paragraphs>488</Paragraphs>
  <Slides>50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Default Design</vt:lpstr>
      <vt:lpstr>Equation</vt:lpstr>
      <vt:lpstr>What have we learned from high pT probes?</vt:lpstr>
      <vt:lpstr>Outline</vt:lpstr>
      <vt:lpstr>Particle pT spectrum: power law shape</vt:lpstr>
      <vt:lpstr>RAA: discovery of large energy loss</vt:lpstr>
      <vt:lpstr>Shifts in the pT spectrum</vt:lpstr>
      <vt:lpstr>A few questions</vt:lpstr>
      <vt:lpstr>Energy loss and medium density</vt:lpstr>
      <vt:lpstr>Energy transport parameters in QGP</vt:lpstr>
      <vt:lpstr>JET collaboration studied the data</vt:lpstr>
      <vt:lpstr>Heavy Quarks lose energy, too!</vt:lpstr>
      <vt:lpstr>Questions</vt:lpstr>
      <vt:lpstr>b quark energy loss</vt:lpstr>
      <vt:lpstr>Where does the energy go?</vt:lpstr>
      <vt:lpstr>Now let’s consider Jet Fragmentation </vt:lpstr>
      <vt:lpstr>Fragmentation via g-h correlation</vt:lpstr>
      <vt:lpstr>STAR also sees soft particle enhancement</vt:lpstr>
      <vt:lpstr>LHC jet centers look collimated</vt:lpstr>
      <vt:lpstr>Are jets also broadened at LHC?</vt:lpstr>
      <vt:lpstr>Soft fragment excess at LHC</vt:lpstr>
      <vt:lpstr>Are these thermal recoil partons?</vt:lpstr>
      <vt:lpstr>How does energy flow to large angle?</vt:lpstr>
      <vt:lpstr>PowerPoint Presentation</vt:lpstr>
      <vt:lpstr>PowerPoint Presentation</vt:lpstr>
      <vt:lpstr>What happens inside the medium?</vt:lpstr>
      <vt:lpstr>Triple differential J/y data in d+A  </vt:lpstr>
      <vt:lpstr>but</vt:lpstr>
      <vt:lpstr>Oh oh!</vt:lpstr>
      <vt:lpstr>Why worry about “parton dynamics”?</vt:lpstr>
      <vt:lpstr>Change the beam!</vt:lpstr>
      <vt:lpstr>Use ions in electron-ion collider</vt:lpstr>
      <vt:lpstr>Conclusions</vt:lpstr>
      <vt:lpstr>PowerPoint Presentation</vt:lpstr>
      <vt:lpstr>PowerPoint Presentation</vt:lpstr>
      <vt:lpstr>PowerPoint Presentation</vt:lpstr>
      <vt:lpstr>PowerPoint Presentation</vt:lpstr>
      <vt:lpstr>Au+Au dijet imbalance</vt:lpstr>
      <vt:lpstr>Interactions with plasma?</vt:lpstr>
      <vt:lpstr>Many types of strongly coupled matter</vt:lpstr>
      <vt:lpstr>Transport: search for the lost energy</vt:lpstr>
      <vt:lpstr>Hot, dense gluonic matter: surprising Are cold dense gluons weird too?</vt:lpstr>
      <vt:lpstr>See hints at RHIC for saturation of gluons </vt:lpstr>
      <vt:lpstr>Currently a raging debate</vt:lpstr>
      <vt:lpstr>Heavy Quarks stop, too!</vt:lpstr>
      <vt:lpstr>Probe nucleons &amp; nuclei with electrons!</vt:lpstr>
      <vt:lpstr>EIC ideas</vt:lpstr>
      <vt:lpstr>Structure deep inside nuclei?</vt:lpstr>
      <vt:lpstr>In the longer term</vt:lpstr>
      <vt:lpstr>Surprise: large heavy quark energy loss!</vt:lpstr>
      <vt:lpstr>Jet Fragmentation function</vt:lpstr>
      <vt:lpstr>What are the properties of  hot QCD matter?</vt:lpstr>
    </vt:vector>
  </TitlesOfParts>
  <Company>SUNY @ Stony Brook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1653</cp:revision>
  <cp:lastPrinted>2009-02-09T19:54:30Z</cp:lastPrinted>
  <dcterms:created xsi:type="dcterms:W3CDTF">2014-03-26T13:49:04Z</dcterms:created>
  <dcterms:modified xsi:type="dcterms:W3CDTF">2016-09-22T08:47:32Z</dcterms:modified>
</cp:coreProperties>
</file>