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7"/>
  </p:notesMasterIdLst>
  <p:sldIdLst>
    <p:sldId id="1565" r:id="rId2"/>
    <p:sldId id="1584" r:id="rId3"/>
    <p:sldId id="1522" r:id="rId4"/>
    <p:sldId id="1591" r:id="rId5"/>
    <p:sldId id="1523" r:id="rId6"/>
    <p:sldId id="1545" r:id="rId7"/>
    <p:sldId id="1592" r:id="rId8"/>
    <p:sldId id="1580" r:id="rId9"/>
    <p:sldId id="1612" r:id="rId10"/>
    <p:sldId id="1554" r:id="rId11"/>
    <p:sldId id="1555" r:id="rId12"/>
    <p:sldId id="1556" r:id="rId13"/>
    <p:sldId id="1569" r:id="rId14"/>
    <p:sldId id="1570" r:id="rId15"/>
    <p:sldId id="1571" r:id="rId16"/>
    <p:sldId id="1574" r:id="rId17"/>
    <p:sldId id="1572" r:id="rId18"/>
    <p:sldId id="1622" r:id="rId19"/>
    <p:sldId id="1623" r:id="rId20"/>
    <p:sldId id="1614" r:id="rId21"/>
    <p:sldId id="1525" r:id="rId22"/>
    <p:sldId id="1615" r:id="rId23"/>
    <p:sldId id="1531" r:id="rId24"/>
    <p:sldId id="1606" r:id="rId25"/>
    <p:sldId id="1604" r:id="rId26"/>
    <p:sldId id="1534" r:id="rId27"/>
    <p:sldId id="1575" r:id="rId28"/>
    <p:sldId id="1624" r:id="rId29"/>
    <p:sldId id="1611" r:id="rId30"/>
    <p:sldId id="1576" r:id="rId31"/>
    <p:sldId id="1577" r:id="rId32"/>
    <p:sldId id="1535" r:id="rId33"/>
    <p:sldId id="1536" r:id="rId34"/>
    <p:sldId id="1537" r:id="rId35"/>
    <p:sldId id="160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4E6"/>
    <a:srgbClr val="B96E57"/>
    <a:srgbClr val="0033CC"/>
    <a:srgbClr val="000099"/>
    <a:srgbClr val="FFFF00"/>
    <a:srgbClr val="FF3399"/>
    <a:srgbClr val="336600"/>
    <a:srgbClr val="008000"/>
    <a:srgbClr val="FB1525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311" autoAdjust="0"/>
  </p:normalViewPr>
  <p:slideViewPr>
    <p:cSldViewPr>
      <p:cViewPr varScale="1">
        <p:scale>
          <a:sx n="84" d="100"/>
          <a:sy n="84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e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e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6.wmf"/><Relationship Id="rId1" Type="http://schemas.openxmlformats.org/officeDocument/2006/relationships/image" Target="../media/image105.e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6.wmf"/><Relationship Id="rId1" Type="http://schemas.openxmlformats.org/officeDocument/2006/relationships/image" Target="../media/image58.e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63.emf"/><Relationship Id="rId5" Type="http://schemas.openxmlformats.org/officeDocument/2006/relationships/image" Target="../media/image98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98.wmf"/><Relationship Id="rId1" Type="http://schemas.openxmlformats.org/officeDocument/2006/relationships/image" Target="../media/image96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120.wmf"/><Relationship Id="rId7" Type="http://schemas.openxmlformats.org/officeDocument/2006/relationships/image" Target="../media/image96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52.wmf"/><Relationship Id="rId1" Type="http://schemas.openxmlformats.org/officeDocument/2006/relationships/image" Target="../media/image55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688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67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40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872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0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60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92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06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735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272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0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B33AD-5FE9-41E5-83BF-D49528E7765C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224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7240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505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942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239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357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4449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704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047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104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370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063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202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219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3693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250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507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283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2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23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378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249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00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65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0B11C5-95B1-4BDA-8C6B-530BD73B7CB6}" type="datetime1">
              <a:rPr lang="en-US" smtClean="0"/>
              <a:t>9/22/2016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3D8D72-A96B-4EAF-AD3F-BFC90B034E82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99E3E8-CA60-4D5A-8E94-19EBDD84D602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D33B-2239-4ABC-8F0A-CC683E5C64E1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B4EAEB-570C-4D30-92C2-2DA57C673CC2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050DE6-25DC-41E4-B256-BEB42297CCD6}" type="datetime1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FCD9B9-8FD7-4524-AF33-797ABD9FFADE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77FF94-EE8C-4B0D-8A07-8EA3EABE8DD8}" type="datetime1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78FC44-AEC8-4C86-BC76-60D42EC8CD97}" type="datetime1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>
            <a:extLst/>
          </a:lstStyle>
          <a:p>
            <a:pPr>
              <a:defRPr/>
            </a:pPr>
            <a:fld id="{E51E6910-34D7-460D-8DD7-6A26CAB1E010}" type="datetime1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940F14E5-87E6-440D-809E-DF3962BBDE0C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CA5263D-8836-4786-A288-F72634637DB4}" type="datetime1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2C4453-7C8D-47C2-B51D-91D0980DBEF9}" type="datetime1">
              <a:rPr lang="en-US" smtClean="0"/>
              <a:t>9/22/2016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emf"/><Relationship Id="rId12" Type="http://schemas.openxmlformats.org/officeDocument/2006/relationships/image" Target="../media/image43.w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5.emf"/><Relationship Id="rId10" Type="http://schemas.openxmlformats.org/officeDocument/2006/relationships/image" Target="../media/image42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12" Type="http://schemas.openxmlformats.org/officeDocument/2006/relationships/image" Target="../media/image48.w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45.emf"/><Relationship Id="rId10" Type="http://schemas.openxmlformats.org/officeDocument/2006/relationships/image" Target="../media/image47.w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gif"/><Relationship Id="rId12" Type="http://schemas.openxmlformats.org/officeDocument/2006/relationships/image" Target="../media/image51.w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gif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45.emf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0.wmf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2.w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gif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53.gif"/><Relationship Id="rId10" Type="http://schemas.openxmlformats.org/officeDocument/2006/relationships/image" Target="../media/image52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6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28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0.wmf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27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6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32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65.wmf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31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hyperlink" Target="http://arxiv.org/abs/arXiv:1606.08071" TargetMode="Externa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wmf"/><Relationship Id="rId12" Type="http://schemas.openxmlformats.org/officeDocument/2006/relationships/image" Target="../media/image73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9.png"/><Relationship Id="rId5" Type="http://schemas.openxmlformats.org/officeDocument/2006/relationships/image" Target="../media/image72.jpe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aps.org/doi/10.1103/PhysRevLett.74.4400" TargetMode="External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wmf"/><Relationship Id="rId12" Type="http://schemas.openxmlformats.org/officeDocument/2006/relationships/image" Target="../media/image75.wmf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72.jpeg"/><Relationship Id="rId10" Type="http://schemas.openxmlformats.org/officeDocument/2006/relationships/hyperlink" Target="http://link.springer.com/10.1007/BF01560393" TargetMode="Externa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hyperlink" Target="http://arxiv.org/abs/arXiv:1410.2559" TargetMode="External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78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79.emf"/><Relationship Id="rId10" Type="http://schemas.openxmlformats.org/officeDocument/2006/relationships/image" Target="../media/image77.wmf"/><Relationship Id="rId4" Type="http://schemas.openxmlformats.org/officeDocument/2006/relationships/notesSlide" Target="../notesSlides/notesSlide22.xml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81.e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5.bin"/><Relationship Id="rId18" Type="http://schemas.openxmlformats.org/officeDocument/2006/relationships/hyperlink" Target="http://arxiv.org/abs/arXiv:1410.2559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12" Type="http://schemas.openxmlformats.org/officeDocument/2006/relationships/image" Target="../media/image87.png"/><Relationship Id="rId17" Type="http://schemas.openxmlformats.org/officeDocument/2006/relationships/image" Target="../media/image82.wmf"/><Relationship Id="rId2" Type="http://schemas.openxmlformats.org/officeDocument/2006/relationships/tags" Target="../tags/tag25.xml"/><Relationship Id="rId16" Type="http://schemas.openxmlformats.org/officeDocument/2006/relationships/oleObject" Target="../embeddings/oleObject330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emf"/><Relationship Id="rId11" Type="http://schemas.openxmlformats.org/officeDocument/2006/relationships/image" Target="../media/image83.wmf"/><Relationship Id="rId5" Type="http://schemas.openxmlformats.org/officeDocument/2006/relationships/image" Target="../media/image84.png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4.bin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82.wmf"/><Relationship Id="rId14" Type="http://schemas.openxmlformats.org/officeDocument/2006/relationships/image" Target="../media/image7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51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93.wmf"/><Relationship Id="rId7" Type="http://schemas.openxmlformats.org/officeDocument/2006/relationships/image" Target="../media/image95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890.png"/><Relationship Id="rId2" Type="http://schemas.openxmlformats.org/officeDocument/2006/relationships/tags" Target="../tags/tag26.xml"/><Relationship Id="rId16" Type="http://schemas.openxmlformats.org/officeDocument/2006/relationships/image" Target="../media/image89.png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0.png"/><Relationship Id="rId11" Type="http://schemas.openxmlformats.org/officeDocument/2006/relationships/image" Target="../media/image89.wmf"/><Relationship Id="rId5" Type="http://schemas.openxmlformats.org/officeDocument/2006/relationships/image" Target="../media/image94.e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92.wmf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810.png"/><Relationship Id="rId18" Type="http://schemas.openxmlformats.org/officeDocument/2006/relationships/image" Target="../media/image9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98.wmf"/><Relationship Id="rId17" Type="http://schemas.openxmlformats.org/officeDocument/2006/relationships/image" Target="../media/image99.wmf"/><Relationship Id="rId2" Type="http://schemas.openxmlformats.org/officeDocument/2006/relationships/tags" Target="../tags/tag27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103.emf"/><Relationship Id="rId10" Type="http://schemas.openxmlformats.org/officeDocument/2006/relationships/image" Target="../media/image101.emf"/><Relationship Id="rId19" Type="http://schemas.openxmlformats.org/officeDocument/2006/relationships/image" Target="../media/image99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100.emf"/><Relationship Id="rId14" Type="http://schemas.openxmlformats.org/officeDocument/2006/relationships/image" Target="../media/image10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7.emf"/><Relationship Id="rId5" Type="http://schemas.openxmlformats.org/officeDocument/2006/relationships/image" Target="../media/image24.emf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hyperlink" Target="http://arxiv.org/abs/arXiv:1606.08071" TargetMode="External"/><Relationship Id="rId18" Type="http://schemas.openxmlformats.org/officeDocument/2006/relationships/image" Target="../media/image10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10.png"/><Relationship Id="rId17" Type="http://schemas.openxmlformats.org/officeDocument/2006/relationships/oleObject" Target="../embeddings/oleObject60.bin"/><Relationship Id="rId2" Type="http://schemas.openxmlformats.org/officeDocument/2006/relationships/tags" Target="../tags/tag29.xml"/><Relationship Id="rId16" Type="http://schemas.openxmlformats.org/officeDocument/2006/relationships/image" Target="../media/image111.png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e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103.emf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61.bin"/><Relationship Id="rId4" Type="http://schemas.openxmlformats.org/officeDocument/2006/relationships/notesSlide" Target="../notesSlides/notesSlide28.xml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0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6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106.png"/><Relationship Id="rId2" Type="http://schemas.openxmlformats.org/officeDocument/2006/relationships/tags" Target="../tags/tag30.xml"/><Relationship Id="rId20" Type="http://schemas.openxmlformats.org/officeDocument/2006/relationships/hyperlink" Target="http://arxiv.org/abs/arXiv:1606.08071" TargetMode="Externa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emf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98.wmf"/><Relationship Id="rId19" Type="http://schemas.openxmlformats.org/officeDocument/2006/relationships/image" Target="../media/image107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0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68.bin"/><Relationship Id="rId26" Type="http://schemas.openxmlformats.org/officeDocument/2006/relationships/image" Target="../media/image111.e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10.wmf"/><Relationship Id="rId17" Type="http://schemas.openxmlformats.org/officeDocument/2006/relationships/image" Target="../media/image104.png"/><Relationship Id="rId25" Type="http://schemas.openxmlformats.org/officeDocument/2006/relationships/image" Target="../media/image98.wmf"/><Relationship Id="rId2" Type="http://schemas.openxmlformats.org/officeDocument/2006/relationships/tags" Target="../tags/tag31.xml"/><Relationship Id="rId16" Type="http://schemas.openxmlformats.org/officeDocument/2006/relationships/image" Target="../media/image106.png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emf"/><Relationship Id="rId24" Type="http://schemas.openxmlformats.org/officeDocument/2006/relationships/oleObject" Target="../embeddings/oleObject71.bin"/><Relationship Id="rId5" Type="http://schemas.openxmlformats.org/officeDocument/2006/relationships/oleObject" Target="../embeddings/oleObject67.bin"/><Relationship Id="rId23" Type="http://schemas.openxmlformats.org/officeDocument/2006/relationships/image" Target="../media/image96.wmf"/><Relationship Id="rId19" Type="http://schemas.openxmlformats.org/officeDocument/2006/relationships/image" Target="../media/image109.wmf"/><Relationship Id="rId4" Type="http://schemas.openxmlformats.org/officeDocument/2006/relationships/notesSlide" Target="../notesSlides/notesSlide30.xml"/><Relationship Id="rId22" Type="http://schemas.openxmlformats.org/officeDocument/2006/relationships/oleObject" Target="../embeddings/oleObject70.bin"/><Relationship Id="rId27" Type="http://schemas.openxmlformats.org/officeDocument/2006/relationships/hyperlink" Target="http://arxiv.org/abs/arXiv:1606.08071" TargetMode="Externa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oleObject" Target="../embeddings/oleObject74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13.wmf"/><Relationship Id="rId12" Type="http://schemas.openxmlformats.org/officeDocument/2006/relationships/image" Target="../media/image115.emf"/><Relationship Id="rId17" Type="http://schemas.openxmlformats.org/officeDocument/2006/relationships/image" Target="../media/image98.wmf"/><Relationship Id="rId2" Type="http://schemas.openxmlformats.org/officeDocument/2006/relationships/tags" Target="../tags/tag3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23.vml"/><Relationship Id="rId11" Type="http://schemas.openxmlformats.org/officeDocument/2006/relationships/image" Target="../media/image108.png"/><Relationship Id="rId24" Type="http://schemas.openxmlformats.org/officeDocument/2006/relationships/image" Target="../media/image114.wmf"/><Relationship Id="rId15" Type="http://schemas.openxmlformats.org/officeDocument/2006/relationships/image" Target="../media/image96.wmf"/><Relationship Id="rId23" Type="http://schemas.openxmlformats.org/officeDocument/2006/relationships/oleObject" Target="../embeddings/oleObject76.bin"/><Relationship Id="rId19" Type="http://schemas.openxmlformats.org/officeDocument/2006/relationships/image" Target="../media/image112.wmf"/><Relationship Id="rId4" Type="http://schemas.openxmlformats.org/officeDocument/2006/relationships/notesSlide" Target="../notesSlides/notesSlide31.xml"/><Relationship Id="rId14" Type="http://schemas.openxmlformats.org/officeDocument/2006/relationships/oleObject" Target="../embeddings/oleObject72.bin"/><Relationship Id="rId22" Type="http://schemas.openxmlformats.org/officeDocument/2006/relationships/hyperlink" Target="http://arxiv.org/abs/arXiv:1606.0807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11.png"/><Relationship Id="rId2" Type="http://schemas.openxmlformats.org/officeDocument/2006/relationships/tags" Target="../tags/tag3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7.emf"/><Relationship Id="rId5" Type="http://schemas.openxmlformats.org/officeDocument/2006/relationships/image" Target="../media/image870.png"/><Relationship Id="rId10" Type="http://schemas.openxmlformats.org/officeDocument/2006/relationships/image" Target="../media/image1120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23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85.bin"/><Relationship Id="rId7" Type="http://schemas.openxmlformats.org/officeDocument/2006/relationships/image" Target="../media/image118.wmf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83.bin"/><Relationship Id="rId2" Type="http://schemas.openxmlformats.org/officeDocument/2006/relationships/tags" Target="../tags/tag34.xml"/><Relationship Id="rId16" Type="http://schemas.openxmlformats.org/officeDocument/2006/relationships/image" Target="../media/image122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97.png"/><Relationship Id="rId15" Type="http://schemas.openxmlformats.org/officeDocument/2006/relationships/oleObject" Target="../embeddings/oleObject82.bin"/><Relationship Id="rId23" Type="http://schemas.openxmlformats.org/officeDocument/2006/relationships/image" Target="../media/image102.emf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84.bin"/><Relationship Id="rId4" Type="http://schemas.openxmlformats.org/officeDocument/2006/relationships/notesSlide" Target="../notesSlides/notesSlide33.xml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21.emf"/><Relationship Id="rId22" Type="http://schemas.openxmlformats.org/officeDocument/2006/relationships/image" Target="../media/image9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2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30.jpeg"/><Relationship Id="rId2" Type="http://schemas.openxmlformats.org/officeDocument/2006/relationships/tags" Target="../tags/tag35.xml"/><Relationship Id="rId16" Type="http://schemas.openxmlformats.org/officeDocument/2006/relationships/image" Target="../media/image129.png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26.wmf"/><Relationship Id="rId5" Type="http://schemas.openxmlformats.org/officeDocument/2006/relationships/image" Target="../media/image5.jpeg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88.bin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9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12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9.emf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jpeg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4.wmf"/><Relationship Id="rId5" Type="http://schemas.openxmlformats.org/officeDocument/2006/relationships/image" Target="../media/image60.png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7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2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11" Type="http://schemas.openxmlformats.org/officeDocument/2006/relationships/image" Target="../media/image28.png"/><Relationship Id="rId5" Type="http://schemas.openxmlformats.org/officeDocument/2006/relationships/image" Target="../media/image24.emf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emf"/><Relationship Id="rId12" Type="http://schemas.openxmlformats.org/officeDocument/2006/relationships/image" Target="../media/image22.wmf"/><Relationship Id="rId2" Type="http://schemas.openxmlformats.org/officeDocument/2006/relationships/tags" Target="../tags/tag9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3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2.emf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2400" i="0" dirty="0">
              <a:latin typeface="Comic Sans MS" pitchFamily="66" charset="0"/>
            </a:endParaRPr>
          </a:p>
          <a:p>
            <a:r>
              <a:rPr lang="en-US" sz="2400" b="1" i="0" dirty="0">
                <a:latin typeface="Comic Sans MS" panose="030F0702030302020204" pitchFamily="66" charset="0"/>
              </a:rPr>
              <a:t>Observation of the Critical Point in the Phase Diagram for Hot and Dense Nuclear Matter</a:t>
            </a:r>
            <a:endParaRPr lang="en-US" sz="2400" i="0" dirty="0">
              <a:latin typeface="Comic Sans MS" pitchFamily="66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38556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 International School of Physic, 38th Course, </a:t>
            </a:r>
            <a:r>
              <a:rPr lang="en-US" dirty="0" err="1" smtClean="0"/>
              <a:t>Erice</a:t>
            </a:r>
            <a:r>
              <a:rPr lang="en-US" dirty="0" smtClean="0"/>
              <a:t>, Sept. 16-24,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18273" y="2133600"/>
            <a:ext cx="31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Roy.Lacey@Stonybrook.edu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619" y="2667000"/>
            <a:ext cx="2976562" cy="1995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0490" y="4665940"/>
            <a:ext cx="5410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000099"/>
                </a:solidFill>
              </a:rPr>
              <a:t>Essential points;</a:t>
            </a:r>
            <a:endParaRPr lang="en-US" b="1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1" i="0" dirty="0" smtClean="0">
                <a:solidFill>
                  <a:srgbClr val="0070C0"/>
                </a:solidFill>
              </a:rPr>
              <a:t>Finite-Size Scaling provides an important “window” for locating and characterizing the CEP</a:t>
            </a:r>
          </a:p>
          <a:p>
            <a:pPr algn="l"/>
            <a:r>
              <a:rPr lang="en-US" sz="500" b="1" i="0" dirty="0">
                <a:solidFill>
                  <a:srgbClr val="0070C0"/>
                </a:solidFill>
              </a:rPr>
              <a:t> </a:t>
            </a:r>
            <a:r>
              <a:rPr lang="en-US" sz="500" b="1" i="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b="1" i="0" dirty="0" smtClean="0">
                <a:solidFill>
                  <a:srgbClr val="0070C0"/>
                </a:solidFill>
              </a:rPr>
              <a:t>The existence of the CEP is </a:t>
            </a:r>
            <a:r>
              <a:rPr lang="en-US" sz="1600" b="1" i="0" u="sng" dirty="0" smtClean="0">
                <a:solidFill>
                  <a:srgbClr val="0070C0"/>
                </a:solidFill>
              </a:rPr>
              <a:t>not</a:t>
            </a:r>
            <a:r>
              <a:rPr lang="en-US" sz="1600" b="1" i="0" dirty="0" smtClean="0">
                <a:solidFill>
                  <a:srgbClr val="0070C0"/>
                </a:solidFill>
              </a:rPr>
              <a:t> a moot point</a:t>
            </a:r>
            <a:endParaRPr lang="en-US" b="1" i="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980" y="2569586"/>
            <a:ext cx="3825086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00" b="1" i="0" u="sng" dirty="0" smtClean="0"/>
              <a:t>Outline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700" dirty="0" smtClean="0"/>
              <a:t>Introduction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Phase Diagram &amp; its ``landmarks”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700" dirty="0" smtClean="0"/>
              <a:t>Strategy for CEP search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Anatomical &amp; operational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700" dirty="0" smtClean="0"/>
              <a:t>Finite Size Scaling (FSS)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Basics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Scaling Examples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700" dirty="0" smtClean="0"/>
              <a:t>Results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FSS functions for susceptibility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FSS functions for fluctuations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500" dirty="0" smtClean="0"/>
              <a:t>Dynamic FSS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700" dirty="0" smtClean="0"/>
              <a:t>Epilogue</a:t>
            </a:r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-6120" y="2655570"/>
            <a:ext cx="9144000" cy="3155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194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11431" y="48609"/>
            <a:ext cx="3745231" cy="55367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Basics of Finite-Size Effects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2324"/>
          <a:stretch/>
        </p:blipFill>
        <p:spPr>
          <a:xfrm>
            <a:off x="1" y="870690"/>
            <a:ext cx="3429000" cy="200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09" y="0"/>
            <a:ext cx="4536394" cy="46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r="34523"/>
          <a:stretch/>
        </p:blipFill>
        <p:spPr>
          <a:xfrm>
            <a:off x="99060" y="3505200"/>
            <a:ext cx="3025140" cy="1828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5353048"/>
            <a:ext cx="665083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0" dirty="0" smtClean="0">
                <a:solidFill>
                  <a:srgbClr val="FF0000"/>
                </a:solidFill>
                <a:latin typeface="LiberationSans"/>
              </a:rPr>
              <a:t> </a:t>
            </a:r>
          </a:p>
          <a:p>
            <a:pPr algn="l"/>
            <a:r>
              <a:rPr lang="en-US" sz="2000" i="0" dirty="0" smtClean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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O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nly a pseudo-critical point is observed  shifted from the genuine CEP</a:t>
            </a:r>
            <a:endParaRPr lang="en-US" sz="2000" b="1" i="0" dirty="0" smtClean="0">
              <a:solidFill>
                <a:srgbClr val="FB1525"/>
              </a:solidFill>
              <a:latin typeface="LiberationSan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57200" y="5395913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23"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95913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208520" y="1234718"/>
            <a:ext cx="643890" cy="2281911"/>
            <a:chOff x="2655570" y="1581150"/>
            <a:chExt cx="643890" cy="195453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299460" y="158115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53740" y="198120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77540" y="2428947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17520" y="2849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655570" y="3230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340881" y="4526280"/>
            <a:ext cx="4818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4B14E6"/>
                </a:solidFill>
                <a:latin typeface="LiberationSans"/>
              </a:rPr>
              <a:t>note change in peak heights, </a:t>
            </a:r>
          </a:p>
          <a:p>
            <a:r>
              <a:rPr lang="en-US" sz="2000" b="1" i="0" dirty="0" smtClean="0">
                <a:solidFill>
                  <a:srgbClr val="4B14E6"/>
                </a:solidFill>
                <a:latin typeface="LiberationSans"/>
              </a:rPr>
              <a:t>positions 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&amp; </a:t>
            </a:r>
            <a:r>
              <a:rPr lang="en-US" sz="2000" b="1" i="0" dirty="0" smtClean="0">
                <a:solidFill>
                  <a:srgbClr val="4B14E6"/>
                </a:solidFill>
                <a:latin typeface="LiberationSans"/>
              </a:rPr>
              <a:t>widths </a:t>
            </a:r>
          </a:p>
          <a:p>
            <a:r>
              <a:rPr lang="en-US" sz="2000" b="1" i="0" dirty="0" smtClean="0">
                <a:solidFill>
                  <a:srgbClr val="002060"/>
                </a:solidFill>
                <a:latin typeface="LiberationSans"/>
                <a:sym typeface="Wingdings" panose="05000000000000000000" pitchFamily="2" charset="2"/>
              </a:rPr>
              <a:t> A curse of Finite-Size Effects (FSE)</a:t>
            </a:r>
            <a:r>
              <a:rPr lang="en-US" sz="2000" b="1" i="0" dirty="0" smtClean="0">
                <a:solidFill>
                  <a:srgbClr val="002060"/>
                </a:solidFill>
                <a:latin typeface="LiberationSans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54430"/>
            <a:ext cx="79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T &gt; </a:t>
            </a:r>
            <a:r>
              <a:rPr lang="en-US" b="1" i="0" dirty="0" err="1" smtClean="0"/>
              <a:t>T</a:t>
            </a:r>
            <a:r>
              <a:rPr lang="en-US" b="1" i="0" baseline="-25000" dirty="0" err="1" smtClean="0"/>
              <a:t>c</a:t>
            </a:r>
            <a:endParaRPr lang="en-US" b="1" i="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-76200" y="3779520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T close to </a:t>
            </a:r>
            <a:r>
              <a:rPr lang="en-US" b="1" i="0" dirty="0" err="1" smtClean="0"/>
              <a:t>T</a:t>
            </a:r>
            <a:r>
              <a:rPr lang="en-US" b="1" i="0" baseline="-25000" dirty="0" err="1" smtClean="0"/>
              <a:t>c</a:t>
            </a:r>
            <a:endParaRPr lang="en-US" b="1" i="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1" y="3008011"/>
            <a:ext cx="400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002060"/>
                </a:solidFill>
                <a:latin typeface="LiberationSans"/>
                <a:sym typeface="Wingdings" panose="05000000000000000000" pitchFamily="2" charset="2"/>
              </a:rPr>
              <a:t>L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 </a:t>
            </a:r>
            <a:r>
              <a:rPr lang="en-US" sz="2000" b="1" i="0" dirty="0" smtClean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characterizes the system size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7369" y="768059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/>
              <a:t>I</a:t>
            </a:r>
            <a:r>
              <a:rPr lang="en-US" sz="2000" b="1" i="0" dirty="0" smtClean="0"/>
              <a:t>llustration</a:t>
            </a:r>
            <a:endParaRPr lang="en-US" sz="2000" b="1" i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188921" y="845537"/>
            <a:ext cx="2416634" cy="2189179"/>
            <a:chOff x="5188921" y="845537"/>
            <a:chExt cx="2416634" cy="2189179"/>
          </a:xfrm>
        </p:grpSpPr>
        <p:sp>
          <p:nvSpPr>
            <p:cNvPr id="8" name="TextBox 7"/>
            <p:cNvSpPr txBox="1"/>
            <p:nvPr/>
          </p:nvSpPr>
          <p:spPr>
            <a:xfrm>
              <a:off x="6637020" y="845537"/>
              <a:ext cx="968535" cy="40011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</a:t>
              </a:r>
              <a:r>
                <a:rPr lang="en-US" sz="2000" dirty="0" smtClean="0"/>
                <a:t>arge L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8921" y="2634606"/>
              <a:ext cx="997389" cy="40011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small L</a:t>
              </a:r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78458" y="1245870"/>
              <a:ext cx="1097804" cy="1633856"/>
            </a:xfrm>
            <a:custGeom>
              <a:avLst/>
              <a:gdLst>
                <a:gd name="connsiteX0" fmla="*/ 1072410 w 1079192"/>
                <a:gd name="connsiteY0" fmla="*/ 0 h 1594162"/>
                <a:gd name="connsiteX1" fmla="*/ 1003830 w 1079192"/>
                <a:gd name="connsiteY1" fmla="*/ 720090 h 1594162"/>
                <a:gd name="connsiteX2" fmla="*/ 535200 w 1079192"/>
                <a:gd name="connsiteY2" fmla="*/ 1314450 h 1594162"/>
                <a:gd name="connsiteX3" fmla="*/ 43710 w 1079192"/>
                <a:gd name="connsiteY3" fmla="*/ 1565910 h 1594162"/>
                <a:gd name="connsiteX4" fmla="*/ 55140 w 1079192"/>
                <a:gd name="connsiteY4" fmla="*/ 1577340 h 159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192" h="1594162">
                  <a:moveTo>
                    <a:pt x="1072410" y="0"/>
                  </a:moveTo>
                  <a:cubicBezTo>
                    <a:pt x="1082887" y="250507"/>
                    <a:pt x="1093365" y="501015"/>
                    <a:pt x="1003830" y="720090"/>
                  </a:cubicBezTo>
                  <a:cubicBezTo>
                    <a:pt x="914295" y="939165"/>
                    <a:pt x="695220" y="1173480"/>
                    <a:pt x="535200" y="1314450"/>
                  </a:cubicBezTo>
                  <a:cubicBezTo>
                    <a:pt x="375180" y="1455420"/>
                    <a:pt x="123720" y="1522095"/>
                    <a:pt x="43710" y="1565910"/>
                  </a:cubicBezTo>
                  <a:cubicBezTo>
                    <a:pt x="-36300" y="1609725"/>
                    <a:pt x="9420" y="1593532"/>
                    <a:pt x="55140" y="1577340"/>
                  </a:cubicBezTo>
                </a:path>
              </a:pathLst>
            </a:custGeom>
            <a:noFill/>
            <a:ln w="12700"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2932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44" y="1199345"/>
            <a:ext cx="3622936" cy="246359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200" y="66192"/>
            <a:ext cx="41910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curse of Finite-Size effects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39368" y="3562744"/>
            <a:ext cx="23917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 </a:t>
            </a:r>
            <a:r>
              <a:rPr lang="en-US" sz="1600" dirty="0" err="1" smtClean="0"/>
              <a:t>Fraga</a:t>
            </a:r>
            <a:r>
              <a:rPr lang="en-US" sz="1600" dirty="0" smtClean="0"/>
              <a:t> et. al.</a:t>
            </a:r>
          </a:p>
          <a:p>
            <a:r>
              <a:rPr lang="en-US" sz="1400" b="1" i="0" dirty="0"/>
              <a:t>J. </a:t>
            </a:r>
            <a:r>
              <a:rPr lang="en-US" sz="1400" b="1" i="0" dirty="0" err="1"/>
              <a:t>Phys.G</a:t>
            </a:r>
            <a:r>
              <a:rPr lang="en-US" sz="1400" b="1" i="0" dirty="0"/>
              <a:t> 38:085101</a:t>
            </a:r>
            <a:r>
              <a:rPr lang="en-US" sz="1400" b="1" i="0" dirty="0" smtClean="0"/>
              <a:t>, 2011</a:t>
            </a:r>
            <a:endParaRPr lang="en-US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6558" y="2187299"/>
            <a:ext cx="2141157" cy="2115140"/>
            <a:chOff x="1219200" y="2362200"/>
            <a:chExt cx="2590800" cy="1981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19200" y="2362200"/>
              <a:ext cx="685800" cy="1981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219200" y="2667000"/>
              <a:ext cx="1371600" cy="167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219200" y="2895600"/>
              <a:ext cx="2590800" cy="1447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1430" y="4302439"/>
            <a:ext cx="352661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smtClean="0"/>
              <a:t>Displacement of pseudo-first-order </a:t>
            </a:r>
            <a:r>
              <a:rPr lang="en-US" sz="2000" i="0" dirty="0"/>
              <a:t>transition lines </a:t>
            </a:r>
            <a:r>
              <a:rPr lang="en-US" sz="2000" i="0" dirty="0" smtClean="0"/>
              <a:t>and CEP due to finite-size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629" y="577956"/>
            <a:ext cx="2549689" cy="2199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073" y="603402"/>
            <a:ext cx="2330927" cy="1928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611" y="3037037"/>
            <a:ext cx="2782506" cy="25919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6115" y="3605176"/>
            <a:ext cx="15953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FSE on temp </a:t>
            </a:r>
          </a:p>
          <a:p>
            <a:r>
              <a:rPr lang="en-US" dirty="0" smtClean="0"/>
              <a:t>dependence</a:t>
            </a:r>
          </a:p>
          <a:p>
            <a:r>
              <a:rPr lang="en-US" dirty="0"/>
              <a:t>o</a:t>
            </a:r>
            <a:r>
              <a:rPr lang="en-US" dirty="0" smtClean="0"/>
              <a:t>f minimum</a:t>
            </a:r>
          </a:p>
          <a:p>
            <a:r>
              <a:rPr lang="en-US" dirty="0" smtClean="0"/>
              <a:t>~ </a:t>
            </a:r>
            <a:r>
              <a:rPr lang="en-US" sz="2000" dirty="0" smtClean="0"/>
              <a:t>L</a:t>
            </a:r>
            <a:r>
              <a:rPr lang="en-US" sz="2000" baseline="30000" dirty="0" smtClean="0"/>
              <a:t>2.5n</a:t>
            </a:r>
            <a:endParaRPr lang="en-US" sz="200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4245125" y="-41639"/>
            <a:ext cx="502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latin typeface="CMBX12"/>
              </a:rPr>
              <a:t>Finite-size </a:t>
            </a:r>
            <a:r>
              <a:rPr lang="en-US" i="0" dirty="0">
                <a:latin typeface="CMBX12"/>
              </a:rPr>
              <a:t>effects </a:t>
            </a:r>
            <a:r>
              <a:rPr lang="en-US" i="0" dirty="0" smtClean="0">
                <a:latin typeface="CMBX12"/>
              </a:rPr>
              <a:t>on </a:t>
            </a:r>
            <a:r>
              <a:rPr lang="en-US" i="0" dirty="0">
                <a:latin typeface="CMBX12"/>
              </a:rPr>
              <a:t>the sixth order </a:t>
            </a:r>
            <a:r>
              <a:rPr lang="en-US" i="0" dirty="0" smtClean="0">
                <a:latin typeface="CMBX12"/>
              </a:rPr>
              <a:t>cumulant</a:t>
            </a:r>
          </a:p>
          <a:p>
            <a:r>
              <a:rPr lang="en-US" i="0" dirty="0" smtClean="0">
                <a:latin typeface="CMBX12"/>
              </a:rPr>
              <a:t>-- 3D </a:t>
            </a:r>
            <a:r>
              <a:rPr lang="en-US" i="0" dirty="0" err="1" smtClean="0">
                <a:latin typeface="CMBX12"/>
              </a:rPr>
              <a:t>Ising</a:t>
            </a:r>
            <a:r>
              <a:rPr lang="en-US" i="0" dirty="0" smtClean="0">
                <a:latin typeface="CMBX12"/>
              </a:rPr>
              <a:t> model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00631" y="2715574"/>
            <a:ext cx="329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808080"/>
                </a:solidFill>
                <a:latin typeface="Times New Roman" panose="02020603050405020304" pitchFamily="18" charset="0"/>
              </a:rPr>
              <a:t>Pan </a:t>
            </a:r>
            <a:r>
              <a:rPr lang="en-US" i="0" dirty="0" err="1" smtClean="0">
                <a:solidFill>
                  <a:srgbClr val="808080"/>
                </a:solidFill>
                <a:latin typeface="Times New Roman" panose="02020603050405020304" pitchFamily="18" charset="0"/>
              </a:rPr>
              <a:t>Xue</a:t>
            </a:r>
            <a:r>
              <a:rPr lang="en-US" i="0" dirty="0" smtClean="0">
                <a:solidFill>
                  <a:srgbClr val="808080"/>
                </a:solidFill>
                <a:latin typeface="Times New Roman" panose="02020603050405020304" pitchFamily="18" charset="0"/>
              </a:rPr>
              <a:t> et al arXiv:1604.06858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338060" y="2354580"/>
            <a:ext cx="1200150" cy="1258626"/>
          </a:xfrm>
          <a:custGeom>
            <a:avLst/>
            <a:gdLst>
              <a:gd name="connsiteX0" fmla="*/ 982980 w 1200150"/>
              <a:gd name="connsiteY0" fmla="*/ 0 h 1258626"/>
              <a:gd name="connsiteX1" fmla="*/ 1200150 w 1200150"/>
              <a:gd name="connsiteY1" fmla="*/ 525780 h 1258626"/>
              <a:gd name="connsiteX2" fmla="*/ 982980 w 1200150"/>
              <a:gd name="connsiteY2" fmla="*/ 1143000 h 1258626"/>
              <a:gd name="connsiteX3" fmla="*/ 0 w 1200150"/>
              <a:gd name="connsiteY3" fmla="*/ 1257300 h 1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258626">
                <a:moveTo>
                  <a:pt x="982980" y="0"/>
                </a:moveTo>
                <a:cubicBezTo>
                  <a:pt x="1091565" y="167640"/>
                  <a:pt x="1200150" y="335280"/>
                  <a:pt x="1200150" y="525780"/>
                </a:cubicBezTo>
                <a:cubicBezTo>
                  <a:pt x="1200150" y="716280"/>
                  <a:pt x="1183005" y="1021080"/>
                  <a:pt x="982980" y="1143000"/>
                </a:cubicBezTo>
                <a:cubicBezTo>
                  <a:pt x="782955" y="1264920"/>
                  <a:pt x="391477" y="1261110"/>
                  <a:pt x="0" y="12573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99673" y="952500"/>
            <a:ext cx="444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Influence of FSE on the phase diagram</a:t>
            </a:r>
            <a:endParaRPr lang="en-US" b="1" i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55970" y="637692"/>
            <a:ext cx="0" cy="189787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13372926">
            <a:off x="5960574" y="895863"/>
            <a:ext cx="1200150" cy="1258626"/>
          </a:xfrm>
          <a:custGeom>
            <a:avLst/>
            <a:gdLst>
              <a:gd name="connsiteX0" fmla="*/ 982980 w 1200150"/>
              <a:gd name="connsiteY0" fmla="*/ 0 h 1258626"/>
              <a:gd name="connsiteX1" fmla="*/ 1200150 w 1200150"/>
              <a:gd name="connsiteY1" fmla="*/ 525780 h 1258626"/>
              <a:gd name="connsiteX2" fmla="*/ 982980 w 1200150"/>
              <a:gd name="connsiteY2" fmla="*/ 1143000 h 1258626"/>
              <a:gd name="connsiteX3" fmla="*/ 0 w 1200150"/>
              <a:gd name="connsiteY3" fmla="*/ 1257300 h 1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258626">
                <a:moveTo>
                  <a:pt x="982980" y="0"/>
                </a:moveTo>
                <a:cubicBezTo>
                  <a:pt x="1091565" y="167640"/>
                  <a:pt x="1200150" y="335280"/>
                  <a:pt x="1200150" y="525780"/>
                </a:cubicBezTo>
                <a:cubicBezTo>
                  <a:pt x="1200150" y="716280"/>
                  <a:pt x="1183005" y="1021080"/>
                  <a:pt x="982980" y="1143000"/>
                </a:cubicBezTo>
                <a:cubicBezTo>
                  <a:pt x="782955" y="1264920"/>
                  <a:pt x="391477" y="1261110"/>
                  <a:pt x="0" y="12573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3600" y="5540295"/>
            <a:ext cx="70378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 flawless measurement, sensitive to FSE, can </a:t>
            </a:r>
            <a:r>
              <a:rPr lang="en-US" b="1" i="0" u="sng" dirty="0">
                <a:solidFill>
                  <a:srgbClr val="002060"/>
                </a:solidFill>
                <a:sym typeface="Wingdings" panose="05000000000000000000" pitchFamily="2" charset="2"/>
              </a:rPr>
              <a:t>N</a:t>
            </a:r>
            <a:r>
              <a:rPr lang="en-US" b="1" i="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ot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locate and characterize the CEP directl</a:t>
            </a:r>
            <a:r>
              <a:rPr lang="en-US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B1525"/>
                </a:solidFill>
                <a:sym typeface="Wingdings" panose="05000000000000000000" pitchFamily="2" charset="2"/>
              </a:rPr>
              <a:t>One solution  exploit FSE</a:t>
            </a:r>
            <a:endParaRPr lang="en-US" sz="2000" dirty="0">
              <a:solidFill>
                <a:srgbClr val="FB152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1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16" grpId="0"/>
      <p:bldP spid="21" grpId="0"/>
      <p:bldP spid="23" grpId="0" animBg="1"/>
      <p:bldP spid="24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6200" y="-15240"/>
            <a:ext cx="3962400" cy="7772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Blessings of Finite-Size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0690"/>
            <a:ext cx="4414475" cy="2009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589861"/>
            <a:ext cx="4620184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352799" y="5325070"/>
            <a:ext cx="579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b="1" i="0" dirty="0" smtClean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The scaling of these dependencies give access to the CEP’s location, critical exponents and scaling function.</a:t>
            </a:r>
            <a:endParaRPr lang="en-US" b="1" i="0" dirty="0" smtClean="0">
              <a:solidFill>
                <a:srgbClr val="FF0000"/>
              </a:solidFill>
              <a:latin typeface="Liberation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550" y="-23157"/>
            <a:ext cx="4433799" cy="1284760"/>
          </a:xfrm>
          <a:prstGeom prst="rect">
            <a:avLst/>
          </a:prstGeom>
          <a:solidFill>
            <a:srgbClr val="99D25A"/>
          </a:solidFill>
        </p:spPr>
      </p:pic>
      <p:grpSp>
        <p:nvGrpSpPr>
          <p:cNvPr id="7" name="Group 6"/>
          <p:cNvGrpSpPr/>
          <p:nvPr/>
        </p:nvGrpSpPr>
        <p:grpSpPr>
          <a:xfrm>
            <a:off x="4675912" y="1577743"/>
            <a:ext cx="4468088" cy="3680057"/>
            <a:chOff x="4675912" y="1295400"/>
            <a:chExt cx="4468088" cy="36800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75912" y="1295400"/>
              <a:ext cx="4468088" cy="36800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10200" y="2971800"/>
              <a:ext cx="45719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449879"/>
              </p:ext>
            </p:extLst>
          </p:nvPr>
        </p:nvGraphicFramePr>
        <p:xfrm>
          <a:off x="5047615" y="1280160"/>
          <a:ext cx="4011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897" name="Equation" r:id="rId9" imgW="2501640" imgH="253800" progId="Equation.DSMT4">
                  <p:embed/>
                </p:oleObj>
              </mc:Choice>
              <mc:Fallback>
                <p:oleObj name="Equation" r:id="rId9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615" y="1280160"/>
                        <a:ext cx="4011613" cy="374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23900" y="5418660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898" name="Equation" r:id="rId11" imgW="1015920" imgH="279360" progId="Equation.DSMT4">
                  <p:embed/>
                </p:oleObj>
              </mc:Choice>
              <mc:Fallback>
                <p:oleObj name="Equation" r:id="rId11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418660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76277" y="1596390"/>
            <a:ext cx="3582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M. Suzuki, </a:t>
            </a:r>
            <a:r>
              <a:rPr lang="en-US" sz="1400" b="1" i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1142, 1977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930517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  <a:latin typeface="LiberationSans"/>
              </a:rPr>
              <a:t>Finite-size effects have a specific influence on the </a:t>
            </a:r>
            <a:r>
              <a:rPr lang="en-US" sz="2000" b="1" i="0" dirty="0" err="1" smtClean="0">
                <a:solidFill>
                  <a:srgbClr val="FF0000"/>
                </a:solidFill>
                <a:latin typeface="LiberationSans"/>
              </a:rPr>
              <a:t>succeptibility</a:t>
            </a:r>
            <a:r>
              <a:rPr lang="en-US" sz="2000" b="1" i="0" smtClean="0">
                <a:solidFill>
                  <a:srgbClr val="FF0000"/>
                </a:solidFill>
                <a:latin typeface="LiberationSans"/>
              </a:rPr>
              <a:t> </a:t>
            </a:r>
            <a:endParaRPr lang="en-US" sz="2000" b="1" i="0" dirty="0" smtClean="0">
              <a:solidFill>
                <a:srgbClr val="FF0000"/>
              </a:solidFill>
              <a:latin typeface="Liberation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6400" y="2458856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L scales </a:t>
            </a:r>
            <a:endParaRPr lang="en-US" sz="2000" b="1" i="0" dirty="0" smtClean="0">
              <a:solidFill>
                <a:srgbClr val="4B14E6"/>
              </a:solidFill>
              <a:latin typeface="LiberationSans"/>
              <a:sym typeface="Wingdings" panose="05000000000000000000" pitchFamily="2" charset="2"/>
            </a:endParaRPr>
          </a:p>
          <a:p>
            <a:r>
              <a:rPr lang="en-US" sz="2000" b="1" i="0" dirty="0" smtClean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the 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volume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8600" y="3352800"/>
            <a:ext cx="838200" cy="1"/>
          </a:xfrm>
          <a:prstGeom prst="straightConnector1">
            <a:avLst/>
          </a:prstGeom>
          <a:ln w="57150" cmpd="dbl"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29400" y="12700"/>
            <a:ext cx="1905000" cy="368300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4089298" y="3309821"/>
            <a:ext cx="2308457" cy="368300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29400" y="393700"/>
            <a:ext cx="1905000" cy="368300"/>
          </a:xfrm>
          <a:prstGeom prst="rect">
            <a:avLst/>
          </a:prstGeom>
          <a:solidFill>
            <a:srgbClr val="4B14E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4140" y="3226835"/>
            <a:ext cx="990600" cy="368300"/>
          </a:xfrm>
          <a:prstGeom prst="rect">
            <a:avLst/>
          </a:prstGeom>
          <a:solidFill>
            <a:srgbClr val="4B14E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24400" y="773430"/>
            <a:ext cx="3810000" cy="368300"/>
          </a:xfrm>
          <a:prstGeom prst="rect">
            <a:avLst/>
          </a:prstGeom>
          <a:solidFill>
            <a:srgbClr val="FB152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11340" y="4648200"/>
            <a:ext cx="838200" cy="368300"/>
          </a:xfrm>
          <a:prstGeom prst="rect">
            <a:avLst/>
          </a:prstGeom>
          <a:solidFill>
            <a:srgbClr val="FB152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177858" y="47942"/>
            <a:ext cx="2146742" cy="582628"/>
            <a:chOff x="4086549" y="47942"/>
            <a:chExt cx="2146742" cy="582628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336668"/>
                </p:ext>
              </p:extLst>
            </p:nvPr>
          </p:nvGraphicFramePr>
          <p:xfrm>
            <a:off x="4770135" y="47942"/>
            <a:ext cx="70326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7899" name="Equation" r:id="rId13" imgW="533160" imgH="203040" progId="Equation.DSMT4">
                    <p:embed/>
                  </p:oleObj>
                </mc:Choice>
                <mc:Fallback>
                  <p:oleObj name="Equation" r:id="rId13" imgW="5331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70135" y="47942"/>
                          <a:ext cx="703262" cy="268287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9000"/>
                          </a:srgb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086549" y="261238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  <a:r>
                <a:rPr lang="en-US" b="1" dirty="0" smtClean="0"/>
                <a:t>ritical exponents</a:t>
              </a:r>
              <a:endParaRPr lang="en-US" b="1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61158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5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120" y="228600"/>
            <a:ext cx="3948316" cy="1144084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6374" y="6405191"/>
            <a:ext cx="707232" cy="365125"/>
          </a:xfrm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88434"/>
            <a:ext cx="5638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Model demonstration of Finite-Size Scaling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50" y="1390400"/>
            <a:ext cx="3912098" cy="4015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5830" y="5539512"/>
                <a:ext cx="7784160" cy="87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0" dirty="0" smtClean="0">
                    <a:solidFill>
                      <a:srgbClr val="FB1525"/>
                    </a:solidFill>
                    <a:latin typeface="LiberationSans"/>
                  </a:rPr>
                  <a:t>Finite-Size Scaling of the peak position  gives the location of the deconfinement transition and the critical exponent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000" b="1" i="0" dirty="0" smtClean="0">
                    <a:solidFill>
                      <a:srgbClr val="FB1525"/>
                    </a:solidFill>
                    <a:latin typeface="LiberationSans"/>
                  </a:rPr>
                  <a:t> </a:t>
                </a:r>
              </a:p>
              <a:p>
                <a:r>
                  <a:rPr lang="en-US" sz="1100" b="1" i="0" dirty="0" smtClean="0">
                    <a:solidFill>
                      <a:srgbClr val="0033CC"/>
                    </a:solidFill>
                    <a:latin typeface="LiberationSans"/>
                  </a:rPr>
                  <a:t> </a:t>
                </a:r>
                <a:endParaRPr lang="en-US" sz="1100" b="1" i="0" dirty="0">
                  <a:solidFill>
                    <a:srgbClr val="0033CC"/>
                  </a:solidFill>
                  <a:latin typeface="LiberationSan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30" y="5539512"/>
                <a:ext cx="7784160" cy="877163"/>
              </a:xfrm>
              <a:prstGeom prst="rect">
                <a:avLst/>
              </a:prstGeom>
              <a:blipFill rotWithShape="0">
                <a:blip r:embed="rId7"/>
                <a:stretch>
                  <a:fillRect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09120" y="869395"/>
            <a:ext cx="3796368" cy="43500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66460" y="1225271"/>
            <a:ext cx="4301340" cy="4395074"/>
            <a:chOff x="4711692" y="1396126"/>
            <a:chExt cx="4301340" cy="4395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1692" y="1396126"/>
              <a:ext cx="4301340" cy="439507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273040" y="2209800"/>
              <a:ext cx="762000" cy="0"/>
            </a:xfrm>
            <a:prstGeom prst="straightConnector1">
              <a:avLst/>
            </a:prstGeom>
            <a:ln w="28575" cmpd="thinThick">
              <a:solidFill>
                <a:srgbClr val="FF3399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076694" y="2085069"/>
            <a:ext cx="519694" cy="286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7880" name="Equation" r:id="rId9" imgW="368280" imgH="203040" progId="Equation.DSMT4">
                    <p:embed/>
                  </p:oleObj>
                </mc:Choice>
                <mc:Fallback>
                  <p:oleObj name="Equation" r:id="rId9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76694" y="2085069"/>
                          <a:ext cx="519694" cy="28672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72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655570" y="2323765"/>
            <a:ext cx="643890" cy="1954530"/>
            <a:chOff x="2655570" y="1581150"/>
            <a:chExt cx="643890" cy="195453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99460" y="158115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53740" y="198120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77540" y="2428947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17520" y="2849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655570" y="3230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467662"/>
              </p:ext>
            </p:extLst>
          </p:nvPr>
        </p:nvGraphicFramePr>
        <p:xfrm>
          <a:off x="7028510" y="3293556"/>
          <a:ext cx="622300" cy="26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881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8510" y="3293556"/>
                        <a:ext cx="622300" cy="264349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624638"/>
                <a:ext cx="4538312" cy="707886"/>
              </a:xfrm>
              <a:prstGeom prst="rect">
                <a:avLst/>
              </a:prstGeom>
              <a:solidFill>
                <a:srgbClr val="FFFF00">
                  <a:alpha val="33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Locating the CEP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dirty="0" smtClean="0"/>
                  <a:t> via  </a:t>
                </a:r>
              </a:p>
              <a:p>
                <a:r>
                  <a:rPr lang="en-US" sz="2000" dirty="0"/>
                  <a:t>t</a:t>
                </a:r>
                <a:r>
                  <a:rPr lang="en-US" sz="2000" dirty="0" smtClean="0"/>
                  <a:t>he susceptibility --  2D-Ising model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24638"/>
                <a:ext cx="4538312" cy="707886"/>
              </a:xfrm>
              <a:prstGeom prst="rect">
                <a:avLst/>
              </a:prstGeom>
              <a:blipFill rotWithShape="0">
                <a:blip r:embed="rId13"/>
                <a:stretch>
                  <a:fillRect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68426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8831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361" y="729119"/>
            <a:ext cx="4423929" cy="1281900"/>
          </a:xfrm>
          <a:prstGeom prst="rect">
            <a:avLst/>
          </a:prstGeom>
        </p:spPr>
      </p:pic>
      <p:pic>
        <p:nvPicPr>
          <p:cNvPr id="3741698" name="Picture 2" descr="http://www.astro.uni-bonn.de/~rcbruens/simulationen/ising/Image1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790542" cy="37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1700" name="Picture 4" descr="http://www.astro.uni-bonn.de/~rcbruens/simulationen/ising/Image18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42" y="2194121"/>
            <a:ext cx="4355410" cy="32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452473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 smtClean="0">
                <a:solidFill>
                  <a:srgbClr val="0033CC"/>
                </a:solidFill>
                <a:latin typeface="LiberationSans"/>
              </a:rPr>
              <a:t>Finite-Size Scaling of the peak heights give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17880" y="704850"/>
            <a:ext cx="2145120" cy="43500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94866"/>
              </p:ext>
            </p:extLst>
          </p:nvPr>
        </p:nvGraphicFramePr>
        <p:xfrm>
          <a:off x="6629400" y="3298402"/>
          <a:ext cx="839788" cy="24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8981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29400" y="3298402"/>
                        <a:ext cx="839788" cy="249294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14700" y="5390861"/>
            <a:ext cx="48768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0" u="sng" dirty="0" smtClean="0">
                <a:solidFill>
                  <a:srgbClr val="FB1525"/>
                </a:solidFill>
                <a:latin typeface="LiberationSans"/>
              </a:rPr>
              <a:t>Recall;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 these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c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ritical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exponents reflect the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static universality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class and the order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of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the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627934"/>
                <a:ext cx="4442370" cy="707886"/>
              </a:xfrm>
              <a:prstGeom prst="rect">
                <a:avLst/>
              </a:prstGeom>
              <a:solidFill>
                <a:srgbClr val="FFFF00">
                  <a:alpha val="33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Extracton of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2000" dirty="0" smtClean="0"/>
                  <a:t> via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susceptibility </a:t>
                </a:r>
              </a:p>
              <a:p>
                <a:r>
                  <a:rPr lang="en-US" sz="2000" dirty="0" smtClean="0"/>
                  <a:t>--  2D-Ising model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7934"/>
                <a:ext cx="4442370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962" t="-66379" r="-962" b="-5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0" y="88434"/>
            <a:ext cx="5638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Model demonstration of Finite-Size Scaling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712025"/>
            <a:ext cx="1828800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3263976"/>
            <a:ext cx="1828800" cy="0"/>
          </a:xfrm>
          <a:prstGeom prst="line">
            <a:avLst/>
          </a:prstGeom>
          <a:ln w="19050">
            <a:solidFill>
              <a:srgbClr val="FB152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3552700"/>
            <a:ext cx="1828800" cy="0"/>
          </a:xfrm>
          <a:prstGeom prst="line">
            <a:avLst/>
          </a:prstGeom>
          <a:ln w="19050">
            <a:solidFill>
              <a:srgbClr val="4B14E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61292"/>
              </p:ext>
            </p:extLst>
          </p:nvPr>
        </p:nvGraphicFramePr>
        <p:xfrm>
          <a:off x="1775459" y="4879023"/>
          <a:ext cx="479981" cy="31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8982" name="Equation" r:id="rId11" imgW="317160" imgH="203040" progId="Equation.DSMT4">
                  <p:embed/>
                </p:oleObj>
              </mc:Choice>
              <mc:Fallback>
                <p:oleObj name="Equation" r:id="rId11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75459" y="4879023"/>
                        <a:ext cx="479981" cy="319309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 rot="701384">
            <a:off x="4457701" y="2121448"/>
            <a:ext cx="1712802" cy="678902"/>
          </a:xfrm>
          <a:custGeom>
            <a:avLst/>
            <a:gdLst>
              <a:gd name="connsiteX0" fmla="*/ 0 w 2144931"/>
              <a:gd name="connsiteY0" fmla="*/ 507452 h 507452"/>
              <a:gd name="connsiteX1" fmla="*/ 457200 w 2144931"/>
              <a:gd name="connsiteY1" fmla="*/ 244562 h 507452"/>
              <a:gd name="connsiteX2" fmla="*/ 720090 w 2144931"/>
              <a:gd name="connsiteY2" fmla="*/ 130262 h 507452"/>
              <a:gd name="connsiteX3" fmla="*/ 1188720 w 2144931"/>
              <a:gd name="connsiteY3" fmla="*/ 4532 h 507452"/>
              <a:gd name="connsiteX4" fmla="*/ 2045970 w 2144931"/>
              <a:gd name="connsiteY4" fmla="*/ 301712 h 507452"/>
              <a:gd name="connsiteX5" fmla="*/ 2091690 w 2144931"/>
              <a:gd name="connsiteY5" fmla="*/ 347432 h 50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4931" h="507452">
                <a:moveTo>
                  <a:pt x="0" y="507452"/>
                </a:moveTo>
                <a:cubicBezTo>
                  <a:pt x="168592" y="407439"/>
                  <a:pt x="337185" y="307427"/>
                  <a:pt x="457200" y="244562"/>
                </a:cubicBezTo>
                <a:cubicBezTo>
                  <a:pt x="577215" y="181697"/>
                  <a:pt x="598170" y="170267"/>
                  <a:pt x="720090" y="130262"/>
                </a:cubicBezTo>
                <a:cubicBezTo>
                  <a:pt x="842010" y="90257"/>
                  <a:pt x="967740" y="-24043"/>
                  <a:pt x="1188720" y="4532"/>
                </a:cubicBezTo>
                <a:cubicBezTo>
                  <a:pt x="1409700" y="33107"/>
                  <a:pt x="1895475" y="244562"/>
                  <a:pt x="2045970" y="301712"/>
                </a:cubicBezTo>
                <a:cubicBezTo>
                  <a:pt x="2196465" y="358862"/>
                  <a:pt x="2144077" y="353147"/>
                  <a:pt x="2091690" y="34743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52886"/>
              </p:ext>
            </p:extLst>
          </p:nvPr>
        </p:nvGraphicFramePr>
        <p:xfrm>
          <a:off x="3625314" y="1226236"/>
          <a:ext cx="1035056" cy="274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8983" name="Equation" r:id="rId13" imgW="177480" imgH="253800" progId="Equation.DSMT4">
                  <p:embed/>
                </p:oleObj>
              </mc:Choice>
              <mc:Fallback>
                <p:oleObj name="Equation" r:id="rId13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25314" y="1226236"/>
                        <a:ext cx="1035056" cy="274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1606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7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3741698" name="Picture 2" descr="http://www.astro.uni-bonn.de/~rcbruens/simulationen/ising/Image18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1172939"/>
            <a:ext cx="44135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2722" name="Picture 2" descr="http://www.astro.uni-bonn.de/~rcbruens/simulationen/ising/Image18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03" y="3200400"/>
            <a:ext cx="4423929" cy="35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635401"/>
              </p:ext>
            </p:extLst>
          </p:nvPr>
        </p:nvGraphicFramePr>
        <p:xfrm>
          <a:off x="6239916" y="1091898"/>
          <a:ext cx="1727694" cy="36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094" name="Equation" r:id="rId7" imgW="1143000" imgH="241200" progId="Equation.DSMT4">
                  <p:embed/>
                </p:oleObj>
              </mc:Choice>
              <mc:Fallback>
                <p:oleObj name="Equation" r:id="rId7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916" y="1091898"/>
                        <a:ext cx="1727694" cy="363522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0" y="88434"/>
            <a:ext cx="5638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Model demonstration of Finite-Size Scaling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3949" y="604212"/>
            <a:ext cx="4254691" cy="707886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Extracton of the scaling function for </a:t>
            </a:r>
          </a:p>
          <a:p>
            <a:r>
              <a:rPr lang="en-US" sz="2000" dirty="0" smtClean="0"/>
              <a:t>the susceptibility --  2D-Ising model</a:t>
            </a:r>
            <a:endParaRPr lang="en-US" sz="2000" dirty="0"/>
          </a:p>
        </p:txBody>
      </p:sp>
      <p:sp>
        <p:nvSpPr>
          <p:cNvPr id="3" name="Arc 2"/>
          <p:cNvSpPr/>
          <p:nvPr/>
        </p:nvSpPr>
        <p:spPr>
          <a:xfrm>
            <a:off x="2834640" y="2864579"/>
            <a:ext cx="3048000" cy="1989361"/>
          </a:xfrm>
          <a:prstGeom prst="arc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61343"/>
              </p:ext>
            </p:extLst>
          </p:nvPr>
        </p:nvGraphicFramePr>
        <p:xfrm>
          <a:off x="3554047" y="1464644"/>
          <a:ext cx="1035056" cy="274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095" name="Equation" r:id="rId9" imgW="177480" imgH="253800" progId="Equation.DSMT4">
                  <p:embed/>
                </p:oleObj>
              </mc:Choice>
              <mc:Fallback>
                <p:oleObj name="Equation" r:id="rId9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4047" y="1464644"/>
                        <a:ext cx="1035056" cy="274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30604"/>
              </p:ext>
            </p:extLst>
          </p:nvPr>
        </p:nvGraphicFramePr>
        <p:xfrm>
          <a:off x="5106492" y="654628"/>
          <a:ext cx="4011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096" name="Equation" r:id="rId11" imgW="2501640" imgH="253800" progId="Equation.DSMT4">
                  <p:embed/>
                </p:oleObj>
              </mc:Choice>
              <mc:Fallback>
                <p:oleObj name="Equation" r:id="rId11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492" y="654628"/>
                        <a:ext cx="4011613" cy="374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232955" y="2000250"/>
            <a:ext cx="3941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The susceptibility observed for different system sizes, can be re-scaled to an identical </a:t>
            </a:r>
            <a:r>
              <a:rPr lang="en-US" sz="2000" b="1" i="0" u="sng" dirty="0" smtClean="0">
                <a:solidFill>
                  <a:srgbClr val="FB1525"/>
                </a:solidFill>
                <a:latin typeface="LiberationSans"/>
              </a:rPr>
              <a:t>Scaling function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83226"/>
              </p:ext>
            </p:extLst>
          </p:nvPr>
        </p:nvGraphicFramePr>
        <p:xfrm>
          <a:off x="4563030" y="3029091"/>
          <a:ext cx="6699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097" name="Equation" r:id="rId13" imgW="444240" imgH="228600" progId="Equation.DSMT4">
                  <p:embed/>
                </p:oleObj>
              </mc:Choice>
              <mc:Fallback>
                <p:oleObj name="Equation" r:id="rId13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3030" y="3029091"/>
                        <a:ext cx="669925" cy="3587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894070" y="1491583"/>
            <a:ext cx="272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Times New Roman" panose="02020603050405020304" pitchFamily="18" charset="0"/>
              </a:rPr>
              <a:t>M. Suzuki, </a:t>
            </a:r>
            <a:endParaRPr lang="en-US" sz="1400" b="1" i="0" dirty="0" smtClean="0">
              <a:latin typeface="Times New Roman" panose="02020603050405020304" pitchFamily="18" charset="0"/>
            </a:endParaRPr>
          </a:p>
          <a:p>
            <a:r>
              <a:rPr lang="en-US" sz="1400" b="1" i="0" dirty="0" err="1" smtClean="0"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latin typeface="Times New Roman" panose="02020603050405020304" pitchFamily="18" charset="0"/>
              </a:rPr>
              <a:t>1142, 1977</a:t>
            </a:r>
            <a:endParaRPr lang="en-US" sz="14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0205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51282"/>
          <a:stretch/>
        </p:blipFill>
        <p:spPr>
          <a:xfrm>
            <a:off x="76200" y="1820784"/>
            <a:ext cx="3733800" cy="392850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20431"/>
              </p:ext>
            </p:extLst>
          </p:nvPr>
        </p:nvGraphicFramePr>
        <p:xfrm>
          <a:off x="5410200" y="1219200"/>
          <a:ext cx="363061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94" name="SPW 13.0 Graph" r:id="rId6" imgW="3630216" imgH="4457863" progId="SigmaPlotGraphicObject.12">
                  <p:embed/>
                </p:oleObj>
              </mc:Choice>
              <mc:Fallback>
                <p:oleObj name="SPW 13.0 Graph" r:id="rId6" imgW="3630216" imgH="4457863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1219200"/>
                        <a:ext cx="3630613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13413"/>
              </p:ext>
            </p:extLst>
          </p:nvPr>
        </p:nvGraphicFramePr>
        <p:xfrm>
          <a:off x="5880100" y="1206500"/>
          <a:ext cx="2895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95" name="Equation" r:id="rId8" imgW="2057400" imgH="241200" progId="Equation.DSMT4">
                  <p:embed/>
                </p:oleObj>
              </mc:Choice>
              <mc:Fallback>
                <p:oleObj name="Equation" r:id="rId8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206500"/>
                        <a:ext cx="2895600" cy="3365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19761" y="5447543"/>
            <a:ext cx="7643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u="sng" dirty="0" smtClean="0">
                <a:solidFill>
                  <a:srgbClr val="FB1525"/>
                </a:solidFill>
                <a:latin typeface="LiberationSans"/>
              </a:rPr>
              <a:t>Corollary:</a:t>
            </a:r>
          </a:p>
          <a:p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               Scaling function can be used to extract critical exponents and the location of the CEP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88434"/>
            <a:ext cx="5638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Model demonstration of Finite-Size Scaling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" y="844266"/>
            <a:ext cx="4386137" cy="707886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Extracton of the scaling function for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ritical fluctuations --  3D-Ising model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21230" y="2164775"/>
            <a:ext cx="1417320" cy="269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84139" y="2048119"/>
            <a:ext cx="2193678" cy="923330"/>
            <a:chOff x="3600635" y="2245536"/>
            <a:chExt cx="2193678" cy="9233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886200" y="3124200"/>
              <a:ext cx="1600200" cy="7620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00635" y="2245536"/>
              <a:ext cx="21936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Values for the CEP </a:t>
              </a:r>
            </a:p>
            <a:p>
              <a:r>
                <a:rPr lang="en-US" dirty="0" smtClean="0"/>
                <a:t>+</a:t>
              </a:r>
            </a:p>
            <a:p>
              <a:r>
                <a:rPr lang="en-US" dirty="0" smtClean="0"/>
                <a:t>Critical exponents</a:t>
              </a:r>
              <a:endParaRPr lang="en-US" dirty="0"/>
            </a:p>
          </p:txBody>
        </p:sp>
      </p:grp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14172"/>
              </p:ext>
            </p:extLst>
          </p:nvPr>
        </p:nvGraphicFramePr>
        <p:xfrm>
          <a:off x="4902200" y="719138"/>
          <a:ext cx="42132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96" name="Equation" r:id="rId10" imgW="2628720" imgH="253800" progId="Equation.DSMT4">
                  <p:embed/>
                </p:oleObj>
              </mc:Choice>
              <mc:Fallback>
                <p:oleObj name="Equation" r:id="rId10" imgW="262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719138"/>
                        <a:ext cx="4213225" cy="374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67626"/>
              </p:ext>
            </p:extLst>
          </p:nvPr>
        </p:nvGraphicFramePr>
        <p:xfrm>
          <a:off x="4375150" y="3098800"/>
          <a:ext cx="7270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97"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75150" y="3098800"/>
                        <a:ext cx="727075" cy="3587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091476" y="29310"/>
            <a:ext cx="282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3399"/>
                </a:solidFill>
              </a:rPr>
              <a:t>**Fluctuations </a:t>
            </a:r>
            <a:r>
              <a:rPr lang="en-US" b="1" i="0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 </a:t>
            </a:r>
            <a:r>
              <a:rPr lang="en-US" b="1" i="0" dirty="0" smtClean="0">
                <a:solidFill>
                  <a:srgbClr val="FF3399"/>
                </a:solidFill>
              </a:rPr>
              <a:t>susceptibility ratio**</a:t>
            </a:r>
            <a:endParaRPr lang="en-US" dirty="0">
              <a:solidFill>
                <a:srgbClr val="FF339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523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801" t="852" r="-1" b="-852"/>
          <a:stretch/>
        </p:blipFill>
        <p:spPr>
          <a:xfrm>
            <a:off x="76200" y="1878588"/>
            <a:ext cx="3533311" cy="360781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23916"/>
              </p:ext>
            </p:extLst>
          </p:nvPr>
        </p:nvGraphicFramePr>
        <p:xfrm>
          <a:off x="5410200" y="1229535"/>
          <a:ext cx="3656013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218" name="SPW 13.0 Graph" r:id="rId6" imgW="3656120" imgH="4459303" progId="SigmaPlotGraphicObject.12">
                  <p:embed/>
                </p:oleObj>
              </mc:Choice>
              <mc:Fallback>
                <p:oleObj name="SPW 13.0 Graph" r:id="rId6" imgW="3656120" imgH="4459303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1229535"/>
                        <a:ext cx="3656013" cy="445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9702" y="812394"/>
            <a:ext cx="4386137" cy="707886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Extracton of the scaling function for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ritical fluctuations --  3D-Ising model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14700" y="2228027"/>
            <a:ext cx="2193678" cy="923330"/>
            <a:chOff x="3600635" y="2245536"/>
            <a:chExt cx="2193678" cy="92333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886200" y="3124200"/>
              <a:ext cx="1600200" cy="7620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00635" y="2245536"/>
              <a:ext cx="21936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Values for the CEP </a:t>
              </a:r>
            </a:p>
            <a:p>
              <a:r>
                <a:rPr lang="en-US" dirty="0"/>
                <a:t>+</a:t>
              </a:r>
              <a:endParaRPr lang="en-US" dirty="0" smtClean="0"/>
            </a:p>
            <a:p>
              <a:r>
                <a:rPr lang="en-US" dirty="0" smtClean="0"/>
                <a:t>Critical exponents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916430" y="3048000"/>
            <a:ext cx="139827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19761" y="5232737"/>
            <a:ext cx="7643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u="sng" dirty="0" smtClean="0">
                <a:solidFill>
                  <a:srgbClr val="FB1525"/>
                </a:solidFill>
                <a:latin typeface="LiberationSans"/>
              </a:rPr>
              <a:t>Corollary:</a:t>
            </a:r>
          </a:p>
          <a:p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               Scaling function can be used to extract critical exponents and the location of the CEP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0" y="19854"/>
            <a:ext cx="5638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Model demonstration of Finite-Size Scaling</a:t>
            </a:r>
            <a:endParaRPr lang="en-US" sz="20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660338"/>
              </p:ext>
            </p:extLst>
          </p:nvPr>
        </p:nvGraphicFramePr>
        <p:xfrm>
          <a:off x="6035675" y="1284288"/>
          <a:ext cx="2898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219" name="Equation" r:id="rId8" imgW="2057400" imgH="241200" progId="Equation.DSMT4">
                  <p:embed/>
                </p:oleObj>
              </mc:Choice>
              <mc:Fallback>
                <p:oleObj name="Equation" r:id="rId8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1284288"/>
                        <a:ext cx="2898775" cy="3365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020770"/>
              </p:ext>
            </p:extLst>
          </p:nvPr>
        </p:nvGraphicFramePr>
        <p:xfrm>
          <a:off x="4891088" y="838200"/>
          <a:ext cx="42132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220" name="Equation" r:id="rId10" imgW="2628720" imgH="253800" progId="Equation.DSMT4">
                  <p:embed/>
                </p:oleObj>
              </mc:Choice>
              <mc:Fallback>
                <p:oleObj name="Equation" r:id="rId10" imgW="262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838200"/>
                        <a:ext cx="4213225" cy="374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47306"/>
              </p:ext>
            </p:extLst>
          </p:nvPr>
        </p:nvGraphicFramePr>
        <p:xfrm>
          <a:off x="3933825" y="3241675"/>
          <a:ext cx="7270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221"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3825" y="3241675"/>
                        <a:ext cx="727075" cy="3206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054725" y="155474"/>
            <a:ext cx="282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3399"/>
                </a:solidFill>
              </a:rPr>
              <a:t>**Fluctuations </a:t>
            </a:r>
            <a:r>
              <a:rPr lang="en-US" b="1" i="0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 </a:t>
            </a:r>
            <a:r>
              <a:rPr lang="en-US" b="1" i="0" dirty="0" smtClean="0">
                <a:solidFill>
                  <a:srgbClr val="FF3399"/>
                </a:solidFill>
              </a:rPr>
              <a:t>susceptibility ratio**</a:t>
            </a:r>
            <a:endParaRPr lang="en-US" dirty="0">
              <a:solidFill>
                <a:srgbClr val="FF339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1909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2672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53280"/>
            <a:ext cx="28575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Experimental Results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200400" y="231184"/>
            <a:ext cx="26670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Strategy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94979" y="1683757"/>
            <a:ext cx="7334621" cy="1192610"/>
            <a:chOff x="742949" y="2641267"/>
            <a:chExt cx="3276600" cy="1891863"/>
          </a:xfrm>
        </p:grpSpPr>
        <p:sp>
          <p:nvSpPr>
            <p:cNvPr id="59" name="Rounded Rectangle 58"/>
            <p:cNvSpPr/>
            <p:nvPr/>
          </p:nvSpPr>
          <p:spPr>
            <a:xfrm>
              <a:off x="742949" y="2641267"/>
              <a:ext cx="3276600" cy="1891863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2599" y="3105261"/>
              <a:ext cx="3146250" cy="96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0" dirty="0" smtClean="0"/>
                <a:t>Extract  </a:t>
              </a:r>
              <a:r>
                <a:rPr lang="en-US" sz="2200" b="1" i="0" u="sng" dirty="0" smtClean="0"/>
                <a:t>scaling functions</a:t>
              </a:r>
              <a:r>
                <a:rPr lang="en-US" sz="2200" b="1" i="0" dirty="0" smtClean="0"/>
                <a:t> for the susceptibility and critical fluctuations (susceptibility ratios)?</a:t>
              </a:r>
            </a:p>
          </p:txBody>
        </p:sp>
      </p:grpSp>
      <p:cxnSp>
        <p:nvCxnSpPr>
          <p:cNvPr id="61" name="Straight Arrow Connector 60"/>
          <p:cNvCxnSpPr>
            <a:stCxn id="54" idx="4"/>
          </p:cNvCxnSpPr>
          <p:nvPr/>
        </p:nvCxnSpPr>
        <p:spPr>
          <a:xfrm flipH="1">
            <a:off x="4527550" y="1069384"/>
            <a:ext cx="6350" cy="625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29718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The scaling functions for the susceptibility and critical fluctuations (susceptibility ratios) should result from the same values of the CEP and critical exponents! </a:t>
            </a:r>
            <a:endParaRPr lang="en-US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" y="4438650"/>
                <a:ext cx="3839513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33CC"/>
                    </a:solidFill>
                  </a:rPr>
                  <a:t>Interferometry 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measurements </a:t>
                </a:r>
                <a:endParaRPr lang="en-US" b="1" dirty="0">
                  <a:solidFill>
                    <a:srgbClr val="0033CC"/>
                  </a:solidFill>
                </a:endParaRPr>
              </a:p>
              <a:p>
                <a:pPr algn="l"/>
                <a:r>
                  <a:rPr lang="en-US" b="1" dirty="0">
                    <a:solidFill>
                      <a:srgbClr val="0033CC"/>
                    </a:solidFill>
                  </a:rPr>
                  <a:t>u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sed as </a:t>
                </a:r>
                <a:r>
                  <a:rPr lang="en-US" b="1" dirty="0">
                    <a:solidFill>
                      <a:srgbClr val="0033CC"/>
                    </a:solidFill>
                  </a:rPr>
                  <a:t>a susceptibility (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) probe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" y="4438650"/>
                <a:ext cx="383951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68" t="-3704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28600" y="5109388"/>
            <a:ext cx="351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Phys.Rev.Lett. 114 (2015) no.14, 142301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4781679" y="4478119"/>
            <a:ext cx="4057521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Fluctuations measurements </a:t>
            </a:r>
            <a:endParaRPr lang="en-US" b="1" dirty="0">
              <a:solidFill>
                <a:srgbClr val="0033CC"/>
              </a:solidFill>
            </a:endParaRPr>
          </a:p>
          <a:p>
            <a:pPr algn="l"/>
            <a:r>
              <a:rPr lang="en-US" b="1" dirty="0">
                <a:solidFill>
                  <a:srgbClr val="0033CC"/>
                </a:solidFill>
              </a:rPr>
              <a:t>u</a:t>
            </a:r>
            <a:r>
              <a:rPr lang="en-US" b="1" dirty="0" smtClean="0">
                <a:solidFill>
                  <a:srgbClr val="0033CC"/>
                </a:solidFill>
              </a:rPr>
              <a:t>sed as </a:t>
            </a:r>
            <a:r>
              <a:rPr lang="en-US" b="1" dirty="0">
                <a:solidFill>
                  <a:srgbClr val="0033CC"/>
                </a:solidFill>
              </a:rPr>
              <a:t>a </a:t>
            </a:r>
            <a:r>
              <a:rPr lang="en-US" b="1" dirty="0" smtClean="0">
                <a:solidFill>
                  <a:srgbClr val="0033CC"/>
                </a:solidFill>
              </a:rPr>
              <a:t>susceptibility-ratio </a:t>
            </a:r>
            <a:r>
              <a:rPr lang="en-US" b="1" dirty="0">
                <a:solidFill>
                  <a:srgbClr val="0033CC"/>
                </a:solidFill>
              </a:rPr>
              <a:t>probe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5000" y="5145107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6699CC"/>
                </a:solidFill>
                <a:latin typeface="arial" panose="020B0604020202020204" pitchFamily="34" charset="0"/>
                <a:hlinkClick r:id="rId5"/>
              </a:rPr>
              <a:t>arXiv:1606.08071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82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" grpId="0" animBg="1"/>
      <p:bldP spid="20" grpId="0"/>
      <p:bldP spid="22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19761" y="5232737"/>
            <a:ext cx="7643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At the CEP the inverse compressibility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 0</a:t>
            </a:r>
          </a:p>
          <a:p>
            <a:pPr algn="l"/>
            <a:r>
              <a:rPr lang="en-US" sz="2000" b="1" i="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      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Scaling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function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provides an independent measure!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0" y="31284"/>
            <a:ext cx="51054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Statistical Mechanics – Not </a:t>
            </a:r>
            <a:r>
              <a:rPr lang="en-US" sz="2000" b="1" i="0" dirty="0" smtClean="0">
                <a:solidFill>
                  <a:srgbClr val="4B14E6"/>
                </a:solidFill>
              </a:rPr>
              <a:t>serendipity</a:t>
            </a:r>
            <a:endParaRPr lang="en-US" sz="2000" b="1" i="0" dirty="0">
              <a:solidFill>
                <a:srgbClr val="4B14E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00" y="9906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an isothermal change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04838" y="1430853"/>
          <a:ext cx="27559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74" name="Equation" r:id="rId5" imgW="1955520" imgH="685800" progId="Equation.DSMT4">
                  <p:embed/>
                </p:oleObj>
              </mc:Choice>
              <mc:Fallback>
                <p:oleObj name="Equation" r:id="rId5" imgW="1955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430853"/>
                        <a:ext cx="2755900" cy="9572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873125" y="2995312"/>
          <a:ext cx="248761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75" name="Equation" r:id="rId7" imgW="1765080" imgH="1041120" progId="Equation.DSMT4">
                  <p:embed/>
                </p:oleObj>
              </mc:Choice>
              <mc:Fallback>
                <p:oleObj name="Equation" r:id="rId7" imgW="17650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995312"/>
                        <a:ext cx="2487613" cy="14541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594725"/>
            <a:ext cx="448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partition function one can show that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-20834" y="4568199"/>
            <a:ext cx="427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compressibility diverges at the CEP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440573" y="1692276"/>
            <a:ext cx="4637809" cy="3359635"/>
            <a:chOff x="4440573" y="1692276"/>
            <a:chExt cx="4637809" cy="33596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23209" y="1911148"/>
              <a:ext cx="4340200" cy="314076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40573" y="1692276"/>
              <a:ext cx="46378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/>
                <a:t>Stoki´c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Friman</a:t>
              </a:r>
              <a:r>
                <a:rPr lang="en-US" sz="1200" b="1" dirty="0" smtClean="0"/>
                <a:t>, </a:t>
              </a:r>
              <a:r>
                <a:rPr lang="en-US" sz="1200" b="1" dirty="0"/>
                <a:t>and K. </a:t>
              </a:r>
              <a:r>
                <a:rPr lang="en-US" sz="1200" b="1" dirty="0" err="1" smtClean="0"/>
                <a:t>Redlich</a:t>
              </a:r>
              <a:r>
                <a:rPr lang="en-US" sz="1200" b="1" dirty="0" smtClean="0"/>
                <a:t>, </a:t>
              </a:r>
              <a:r>
                <a:rPr lang="en-US" sz="1200" b="1" i="0" dirty="0"/>
                <a:t>Phys.Lett.B673:192-196,2009</a:t>
              </a:r>
              <a:endParaRPr lang="en-US" sz="12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90600" y="605641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Compressibility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844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0068E-7A3D-4C75-BD69-36CF831903B8}" type="slidenum">
              <a:rPr lang="en-US"/>
              <a:pPr/>
              <a:t>2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2678" name="AutoShape 38"/>
          <p:cNvSpPr>
            <a:spLocks noChangeArrowheads="1"/>
          </p:cNvSpPr>
          <p:nvPr/>
        </p:nvSpPr>
        <p:spPr bwMode="auto">
          <a:xfrm>
            <a:off x="4495800" y="1219200"/>
            <a:ext cx="4572000" cy="396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11700" y="1447800"/>
            <a:ext cx="4191000" cy="3352800"/>
            <a:chOff x="3120" y="912"/>
            <a:chExt cx="2640" cy="2112"/>
          </a:xfrm>
        </p:grpSpPr>
        <p:sp>
          <p:nvSpPr>
            <p:cNvPr id="11282" name="Rectangle 12"/>
            <p:cNvSpPr>
              <a:spLocks noChangeArrowheads="1"/>
            </p:cNvSpPr>
            <p:nvPr/>
          </p:nvSpPr>
          <p:spPr bwMode="auto">
            <a:xfrm>
              <a:off x="3120" y="912"/>
              <a:ext cx="2640" cy="21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83" name="Picture 13" descr="Phase_diagram_water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8" y="1008"/>
              <a:ext cx="2592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2668" name="Text Box 28"/>
          <p:cNvSpPr txBox="1">
            <a:spLocks noChangeArrowheads="1"/>
          </p:cNvSpPr>
          <p:nvPr/>
        </p:nvSpPr>
        <p:spPr bwMode="auto">
          <a:xfrm>
            <a:off x="192191" y="254913"/>
            <a:ext cx="499046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Characterizing the phases of matter</a:t>
            </a:r>
            <a:endParaRPr lang="en-US" sz="2200" dirty="0"/>
          </a:p>
        </p:txBody>
      </p:sp>
      <p:sp>
        <p:nvSpPr>
          <p:cNvPr id="11279" name="AutoShape 34"/>
          <p:cNvSpPr>
            <a:spLocks noChangeArrowheads="1"/>
          </p:cNvSpPr>
          <p:nvPr/>
        </p:nvSpPr>
        <p:spPr bwMode="auto">
          <a:xfrm>
            <a:off x="76200" y="152400"/>
            <a:ext cx="5181600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1712328"/>
            <a:ext cx="4267200" cy="2208876"/>
            <a:chOff x="152400" y="2169528"/>
            <a:chExt cx="4267200" cy="2123658"/>
          </a:xfrm>
        </p:grpSpPr>
        <p:sp>
          <p:nvSpPr>
            <p:cNvPr id="752665" name="Rectangle 25"/>
            <p:cNvSpPr>
              <a:spLocks noChangeArrowheads="1"/>
            </p:cNvSpPr>
            <p:nvPr/>
          </p:nvSpPr>
          <p:spPr bwMode="auto">
            <a:xfrm>
              <a:off x="152400" y="2169528"/>
              <a:ext cx="4114800" cy="21236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ja-JP" sz="2200" b="1" i="0" dirty="0">
                  <a:solidFill>
                    <a:srgbClr val="FFFF99"/>
                  </a:solidFill>
                  <a:latin typeface="Comic Sans MS" pitchFamily="66" charset="0"/>
                  <a:ea typeface="ＭＳ Ｐゴシック" pitchFamily="50" charset="-128"/>
                </a:rPr>
                <a:t>The location of the critical End point </a:t>
              </a:r>
              <a:r>
                <a:rPr lang="en-US" altLang="ja-JP" sz="2200" b="1" i="0" dirty="0" smtClean="0">
                  <a:solidFill>
                    <a:srgbClr val="FFFF99"/>
                  </a:solidFill>
                  <a:latin typeface="Comic Sans MS" pitchFamily="66" charset="0"/>
                  <a:ea typeface="ＭＳ Ｐゴシック" pitchFamily="50" charset="-128"/>
                </a:rPr>
                <a:t>(CEP) and </a:t>
              </a:r>
              <a:r>
                <a:rPr lang="en-US" altLang="ja-JP" sz="2200" b="1" i="0" dirty="0">
                  <a:solidFill>
                    <a:srgbClr val="FFFF99"/>
                  </a:solidFill>
                  <a:latin typeface="Comic Sans MS" pitchFamily="66" charset="0"/>
                  <a:ea typeface="ＭＳ Ｐゴシック" pitchFamily="50" charset="-128"/>
                </a:rPr>
                <a:t>the phase coexistence </a:t>
              </a:r>
              <a:r>
                <a:rPr lang="en-US" altLang="ja-JP" sz="2200" b="1" i="0" dirty="0" smtClean="0">
                  <a:solidFill>
                    <a:srgbClr val="FFFF99"/>
                  </a:solidFill>
                  <a:latin typeface="Comic Sans MS" pitchFamily="66" charset="0"/>
                  <a:ea typeface="ＭＳ Ｐゴシック" pitchFamily="50" charset="-128"/>
                </a:rPr>
                <a:t>regions </a:t>
              </a:r>
              <a:r>
                <a:rPr lang="en-US" altLang="ja-JP" sz="2200" b="1" i="0" dirty="0">
                  <a:solidFill>
                    <a:srgbClr val="FFFF99"/>
                  </a:solidFill>
                  <a:latin typeface="Comic Sans MS" pitchFamily="66" charset="0"/>
                  <a:ea typeface="ＭＳ Ｐゴシック" pitchFamily="50" charset="-128"/>
                </a:rPr>
                <a:t>are fundamental to the phase diagram of any substance</a:t>
              </a:r>
              <a:r>
                <a:rPr lang="en-US" altLang="ja-JP" sz="2200" b="1" dirty="0">
                  <a:solidFill>
                    <a:srgbClr val="FFFF99"/>
                  </a:solidFill>
                  <a:ea typeface="ＭＳ Ｐゴシック" pitchFamily="50" charset="-128"/>
                </a:rPr>
                <a:t> !</a:t>
              </a:r>
            </a:p>
          </p:txBody>
        </p:sp>
        <p:sp>
          <p:nvSpPr>
            <p:cNvPr id="752675" name="AutoShape 35"/>
            <p:cNvSpPr>
              <a:spLocks noChangeArrowheads="1"/>
            </p:cNvSpPr>
            <p:nvPr/>
          </p:nvSpPr>
          <p:spPr bwMode="auto">
            <a:xfrm>
              <a:off x="228600" y="2169529"/>
              <a:ext cx="4191000" cy="204301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4820" y="3921204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properties of each phase is also of fundamental interest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69" y="898803"/>
            <a:ext cx="4664753" cy="44011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6324600" y="335280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 smtClean="0"/>
              <a:t>End point of 1</a:t>
            </a:r>
            <a:r>
              <a:rPr lang="en-US" sz="1200" b="1" i="0" baseline="30000" dirty="0" smtClean="0"/>
              <a:t>st</a:t>
            </a:r>
            <a:r>
              <a:rPr lang="en-US" sz="1200" b="1" i="0" dirty="0" smtClean="0"/>
              <a:t> order</a:t>
            </a:r>
          </a:p>
          <a:p>
            <a:r>
              <a:rPr lang="en-US" sz="1200" b="1" i="0" dirty="0" smtClean="0"/>
              <a:t>(discontinuous) transition</a:t>
            </a:r>
            <a:endParaRPr lang="en-US" sz="1200" b="1" i="0" dirty="0"/>
          </a:p>
        </p:txBody>
      </p:sp>
      <p:sp>
        <p:nvSpPr>
          <p:cNvPr id="7" name="Freeform 6"/>
          <p:cNvSpPr/>
          <p:nvPr/>
        </p:nvSpPr>
        <p:spPr>
          <a:xfrm>
            <a:off x="6057899" y="3223260"/>
            <a:ext cx="2354132" cy="614065"/>
          </a:xfrm>
          <a:custGeom>
            <a:avLst/>
            <a:gdLst>
              <a:gd name="connsiteX0" fmla="*/ 68580 w 2194560"/>
              <a:gd name="connsiteY0" fmla="*/ 434340 h 640080"/>
              <a:gd name="connsiteX1" fmla="*/ 525780 w 2194560"/>
              <a:gd name="connsiteY1" fmla="*/ 137160 h 640080"/>
              <a:gd name="connsiteX2" fmla="*/ 777240 w 2194560"/>
              <a:gd name="connsiteY2" fmla="*/ 11430 h 640080"/>
              <a:gd name="connsiteX3" fmla="*/ 1874520 w 2194560"/>
              <a:gd name="connsiteY3" fmla="*/ 0 h 640080"/>
              <a:gd name="connsiteX4" fmla="*/ 2194560 w 2194560"/>
              <a:gd name="connsiteY4" fmla="*/ 22860 h 640080"/>
              <a:gd name="connsiteX5" fmla="*/ 2160270 w 2194560"/>
              <a:gd name="connsiteY5" fmla="*/ 640080 h 640080"/>
              <a:gd name="connsiteX6" fmla="*/ 651510 w 2194560"/>
              <a:gd name="connsiteY6" fmla="*/ 640080 h 640080"/>
              <a:gd name="connsiteX7" fmla="*/ 0 w 2194560"/>
              <a:gd name="connsiteY7" fmla="*/ 628650 h 640080"/>
              <a:gd name="connsiteX8" fmla="*/ 68580 w 2194560"/>
              <a:gd name="connsiteY8" fmla="*/ 43434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640080">
                <a:moveTo>
                  <a:pt x="68580" y="434340"/>
                </a:moveTo>
                <a:lnTo>
                  <a:pt x="525780" y="137160"/>
                </a:lnTo>
                <a:lnTo>
                  <a:pt x="777240" y="11430"/>
                </a:lnTo>
                <a:lnTo>
                  <a:pt x="1874520" y="0"/>
                </a:lnTo>
                <a:lnTo>
                  <a:pt x="2194560" y="22860"/>
                </a:lnTo>
                <a:lnTo>
                  <a:pt x="2160270" y="640080"/>
                </a:lnTo>
                <a:lnTo>
                  <a:pt x="651510" y="640080"/>
                </a:lnTo>
                <a:lnTo>
                  <a:pt x="0" y="628650"/>
                </a:lnTo>
                <a:lnTo>
                  <a:pt x="68580" y="43434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99000"/>
                  <a:lumOff val="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1411">
                <a:schemeClr val="tx2">
                  <a:lumMod val="20000"/>
                  <a:lumOff val="80000"/>
                </a:schemeClr>
              </a:gs>
              <a:gs pos="71000">
                <a:schemeClr val="bg1">
                  <a:lumMod val="75000"/>
                </a:schemeClr>
              </a:gs>
              <a:gs pos="89386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9036" y="1160443"/>
            <a:ext cx="260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diagram for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058150" y="2518410"/>
            <a:ext cx="228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19786" y="2701885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Critical Point</a:t>
            </a:r>
            <a:endParaRPr lang="en-US" sz="1400" b="1" i="0" dirty="0"/>
          </a:p>
        </p:txBody>
      </p:sp>
      <p:sp>
        <p:nvSpPr>
          <p:cNvPr id="6" name="Oval 5"/>
          <p:cNvSpPr/>
          <p:nvPr/>
        </p:nvSpPr>
        <p:spPr>
          <a:xfrm>
            <a:off x="6770370" y="3070860"/>
            <a:ext cx="228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44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78" grpId="0" animBg="1"/>
      <p:bldP spid="18" grpId="0"/>
      <p:bldP spid="5" grpId="0"/>
      <p:bldP spid="7" grpId="0" animBg="1"/>
      <p:bldP spid="25" grpId="0" animBg="1"/>
      <p:bldP spid="9" grpId="0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2672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24" name="Picture 25" descr="hb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4605" y="2438400"/>
            <a:ext cx="2895600" cy="2038350"/>
          </a:xfrm>
          <a:prstGeom prst="rect">
            <a:avLst/>
          </a:prstGeom>
          <a:noFill/>
        </p:spPr>
      </p:pic>
      <p:graphicFrame>
        <p:nvGraphicFramePr>
          <p:cNvPr id="28" name="Object 35"/>
          <p:cNvGraphicFramePr>
            <a:graphicFrameLocks noChangeAspect="1"/>
          </p:cNvGraphicFramePr>
          <p:nvPr>
            <p:extLst/>
          </p:nvPr>
        </p:nvGraphicFramePr>
        <p:xfrm>
          <a:off x="4289425" y="725488"/>
          <a:ext cx="42164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392" name="Equation" r:id="rId6" imgW="2425680" imgH="279360" progId="Equation.DSMT4">
                  <p:embed/>
                </p:oleObj>
              </mc:Choice>
              <mc:Fallback>
                <p:oleObj name="Equation" r:id="rId6" imgW="2425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725488"/>
                        <a:ext cx="42164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7040880" y="1183481"/>
            <a:ext cx="2057400" cy="1165225"/>
            <a:chOff x="1824" y="2882"/>
            <a:chExt cx="1296" cy="734"/>
          </a:xfrm>
        </p:grpSpPr>
        <p:sp>
          <p:nvSpPr>
            <p:cNvPr id="30" name="Line 36"/>
            <p:cNvSpPr>
              <a:spLocks noChangeShapeType="1"/>
            </p:cNvSpPr>
            <p:nvPr/>
          </p:nvSpPr>
          <p:spPr bwMode="auto">
            <a:xfrm rot="18090646" flipV="1">
              <a:off x="2418" y="2873"/>
              <a:ext cx="150" cy="1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824" y="3071"/>
              <a:ext cx="1296" cy="5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i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Source function</a:t>
              </a:r>
            </a:p>
            <a:p>
              <a:r>
                <a:rPr lang="en-US" sz="1600" b="1" i="0">
                  <a:solidFill>
                    <a:srgbClr val="0033CC"/>
                  </a:solidFill>
                  <a:latin typeface="Times New Roman" pitchFamily="18" charset="0"/>
                </a:rPr>
                <a:t>(Distribution of pair separations)</a:t>
              </a: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5509260" y="1106487"/>
            <a:ext cx="1562100" cy="769938"/>
            <a:chOff x="888" y="2840"/>
            <a:chExt cx="984" cy="485"/>
          </a:xfrm>
        </p:grpSpPr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1296" y="2840"/>
              <a:ext cx="576" cy="2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888" y="3088"/>
              <a:ext cx="89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Encodes FSI</a:t>
              </a:r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4124960" y="1106487"/>
            <a:ext cx="1336675" cy="1104900"/>
            <a:chOff x="16" y="2840"/>
            <a:chExt cx="842" cy="696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16" y="3088"/>
              <a:ext cx="842" cy="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Correlation</a:t>
              </a:r>
            </a:p>
            <a:p>
              <a:r>
                <a:rPr lang="en-US" b="1" i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function</a:t>
              </a:r>
              <a:r>
                <a:rPr lang="en-US" sz="2200" i="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68" y="2840"/>
              <a:ext cx="25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62600" y="39528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3D </a:t>
            </a:r>
            <a:r>
              <a:rPr lang="en-US" b="1" i="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Koonin</a:t>
            </a:r>
            <a:r>
              <a:rPr lang="en-US" b="1" i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Pratt Eqn.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45720"/>
            <a:ext cx="4038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Interferometry Measurements</a:t>
            </a:r>
            <a:endParaRPr lang="en-US" sz="2000" b="1" i="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87" y="3667780"/>
            <a:ext cx="2178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S. </a:t>
            </a:r>
            <a:r>
              <a:rPr lang="en-US" sz="1400" b="1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Afanasiev</a:t>
            </a:r>
            <a:r>
              <a:rPr lang="en-US" sz="14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et al. </a:t>
            </a:r>
          </a:p>
          <a:p>
            <a:r>
              <a:rPr lang="en-US" sz="14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PRL </a:t>
            </a:r>
            <a:r>
              <a:rPr lang="en-US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100 (2008) 232301</a:t>
            </a:r>
            <a:endParaRPr lang="en-US" sz="1400" dirty="0"/>
          </a:p>
        </p:txBody>
      </p:sp>
      <p:graphicFrame>
        <p:nvGraphicFramePr>
          <p:cNvPr id="25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86874"/>
              </p:ext>
            </p:extLst>
          </p:nvPr>
        </p:nvGraphicFramePr>
        <p:xfrm>
          <a:off x="225393" y="2650881"/>
          <a:ext cx="22002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393" name="Equation" r:id="rId8" imgW="1879560" imgH="431640" progId="Equation.DSMT4">
                  <p:embed/>
                </p:oleObj>
              </mc:Choice>
              <mc:Fallback>
                <p:oleObj name="Equation" r:id="rId8" imgW="1879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93" y="2650881"/>
                        <a:ext cx="2200275" cy="581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258" y="946323"/>
                <a:ext cx="36855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 smtClean="0">
                    <a:cs typeface="Arial" panose="020B0604020202020204" pitchFamily="34" charset="0"/>
                  </a:rPr>
                  <a:t>The space-time dimensions of the</a:t>
                </a:r>
              </a:p>
              <a:p>
                <a:pPr algn="l"/>
                <a:r>
                  <a:rPr lang="en-US" dirty="0" smtClean="0">
                    <a:cs typeface="Arial" panose="020B0604020202020204" pitchFamily="34" charset="0"/>
                  </a:rPr>
                  <a:t>Emitting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</m:t>
                        </m:r>
                      </m:sub>
                    </m:sSub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𝑇𝑠</m:t>
                        </m:r>
                      </m:sub>
                    </m:sSub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)</a:t>
                </a:r>
                <a:r>
                  <a:rPr lang="en-US" dirty="0" smtClean="0"/>
                  <a:t> </a:t>
                </a:r>
              </a:p>
              <a:p>
                <a:pPr algn="l"/>
                <a:r>
                  <a:rPr lang="en-US" dirty="0"/>
                  <a:t>c</a:t>
                </a:r>
                <a:r>
                  <a:rPr lang="en-US" dirty="0" smtClean="0"/>
                  <a:t>an be extracted from two-pion </a:t>
                </a:r>
              </a:p>
              <a:p>
                <a:pPr algn="l"/>
                <a:r>
                  <a:rPr lang="en-US" dirty="0" smtClean="0"/>
                  <a:t>correlation functions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" y="946323"/>
                <a:ext cx="3685561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1322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5660232" y="2514996"/>
                <a:ext cx="33528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Inversion of this integral </a:t>
                </a:r>
                <a:r>
                  <a:rPr lang="en-US" sz="2000" b="1" i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equation </a:t>
                </a:r>
                <a:r>
                  <a:rPr lang="en-US" sz="2000" b="1" i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sym typeface="Wingdings" pitchFamily="2" charset="2"/>
                  </a:rPr>
                  <a:t> </a:t>
                </a:r>
                <a:r>
                  <a:rPr lang="en-US" sz="2000" b="1" i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sym typeface="Wingdings" pitchFamily="2" charset="2"/>
                  </a:rPr>
                  <a:t>Source </a:t>
                </a:r>
                <a:r>
                  <a:rPr lang="en-US" sz="2000" b="1" i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sym typeface="Wingdings" pitchFamily="2" charset="2"/>
                  </a:rPr>
                  <a:t>Function</a:t>
                </a:r>
              </a:p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𝑇𝑜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𝑇𝑠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US" sz="2000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0232" y="2514996"/>
                <a:ext cx="3352800" cy="1015663"/>
              </a:xfrm>
              <a:prstGeom prst="rect">
                <a:avLst/>
              </a:prstGeom>
              <a:blipFill rotWithShape="0">
                <a:blip r:embed="rId11"/>
                <a:stretch>
                  <a:fillRect l="-2182" t="-4217" r="-1091" b="-102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3227705" y="3950994"/>
            <a:ext cx="1794510" cy="571500"/>
          </a:xfrm>
          <a:custGeom>
            <a:avLst/>
            <a:gdLst>
              <a:gd name="connsiteX0" fmla="*/ 0 w 1794510"/>
              <a:gd name="connsiteY0" fmla="*/ 422910 h 571500"/>
              <a:gd name="connsiteX1" fmla="*/ 285750 w 1794510"/>
              <a:gd name="connsiteY1" fmla="*/ 0 h 571500"/>
              <a:gd name="connsiteX2" fmla="*/ 1577340 w 1794510"/>
              <a:gd name="connsiteY2" fmla="*/ 45720 h 571500"/>
              <a:gd name="connsiteX3" fmla="*/ 1783080 w 1794510"/>
              <a:gd name="connsiteY3" fmla="*/ 434340 h 571500"/>
              <a:gd name="connsiteX4" fmla="*/ 1794510 w 1794510"/>
              <a:gd name="connsiteY4" fmla="*/ 571500 h 571500"/>
              <a:gd name="connsiteX5" fmla="*/ 468630 w 1794510"/>
              <a:gd name="connsiteY5" fmla="*/ 537210 h 571500"/>
              <a:gd name="connsiteX6" fmla="*/ 0 w 1794510"/>
              <a:gd name="connsiteY6" fmla="*/ 42291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510" h="571500">
                <a:moveTo>
                  <a:pt x="0" y="422910"/>
                </a:moveTo>
                <a:lnTo>
                  <a:pt x="285750" y="0"/>
                </a:lnTo>
                <a:lnTo>
                  <a:pt x="1577340" y="45720"/>
                </a:lnTo>
                <a:lnTo>
                  <a:pt x="1783080" y="434340"/>
                </a:lnTo>
                <a:lnTo>
                  <a:pt x="1794510" y="571500"/>
                </a:lnTo>
                <a:lnTo>
                  <a:pt x="468630" y="537210"/>
                </a:lnTo>
                <a:lnTo>
                  <a:pt x="0" y="4229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442" y="4241745"/>
            <a:ext cx="5345535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538" y="325924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q</a:t>
            </a:r>
            <a:r>
              <a:rPr lang="en-US" dirty="0" smtClean="0"/>
              <a:t> = </a:t>
            </a:r>
            <a:r>
              <a:rPr lang="en-US" b="1" i="0" dirty="0" smtClean="0"/>
              <a:t>p</a:t>
            </a:r>
            <a:r>
              <a:rPr lang="en-US" i="0" baseline="-25000" dirty="0" smtClean="0"/>
              <a:t>2</a:t>
            </a:r>
            <a:r>
              <a:rPr lang="en-US" dirty="0" smtClean="0"/>
              <a:t> – </a:t>
            </a:r>
            <a:r>
              <a:rPr lang="en-US" b="1" i="0" dirty="0" smtClean="0"/>
              <a:t>p</a:t>
            </a:r>
            <a:r>
              <a:rPr lang="en-US" i="0" baseline="-25000" dirty="0" smtClean="0"/>
              <a:t>1</a:t>
            </a:r>
            <a:endParaRPr lang="en-US" i="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-34290" y="2295489"/>
            <a:ext cx="3117072" cy="369332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pion correlation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6386" y="5353669"/>
            <a:ext cx="770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FB1525"/>
                </a:solidFill>
              </a:rPr>
              <a:t>Interferometry measurements give access to the space-time </a:t>
            </a:r>
          </a:p>
          <a:p>
            <a:r>
              <a:rPr lang="en-US" sz="2000" b="1" i="0" dirty="0">
                <a:solidFill>
                  <a:srgbClr val="FB1525"/>
                </a:solidFill>
              </a:rPr>
              <a:t>d</a:t>
            </a:r>
            <a:r>
              <a:rPr lang="en-US" sz="2000" b="1" i="0" dirty="0" smtClean="0">
                <a:solidFill>
                  <a:srgbClr val="FB1525"/>
                </a:solidFill>
              </a:rPr>
              <a:t>imensions of the emitting source produced in the collisions </a:t>
            </a:r>
            <a:endParaRPr lang="en-US" sz="2000" b="1" i="0" dirty="0">
              <a:solidFill>
                <a:srgbClr val="FB1525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3312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43" grpId="0"/>
      <p:bldP spid="44" grpId="0"/>
      <p:bldP spid="7" grpId="0"/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24" name="Picture 25" descr="hb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856" y="1450891"/>
            <a:ext cx="2160544" cy="1520909"/>
          </a:xfrm>
          <a:prstGeom prst="rect">
            <a:avLst/>
          </a:prstGeom>
          <a:noFill/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88452"/>
              </p:ext>
            </p:extLst>
          </p:nvPr>
        </p:nvGraphicFramePr>
        <p:xfrm>
          <a:off x="1169988" y="1499235"/>
          <a:ext cx="3325812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464" name="Equation" r:id="rId6" imgW="1688760" imgH="1701720" progId="Equation.DSMT4">
                  <p:embed/>
                </p:oleObj>
              </mc:Choice>
              <mc:Fallback>
                <p:oleObj name="Equation" r:id="rId6" imgW="168876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9988" y="1499235"/>
                        <a:ext cx="3325812" cy="335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6200" y="1010186"/>
            <a:ext cx="414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hlinkClick r:id="rId8"/>
              </a:rPr>
              <a:t>Chapman, Scotto, Heinz, PRL.74.4400 (95)</a:t>
            </a:r>
            <a:endParaRPr lang="en-US" sz="1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44189" y="3359234"/>
            <a:ext cx="4118611" cy="1365287"/>
            <a:chOff x="3124795" y="4267200"/>
            <a:chExt cx="3833577" cy="2019853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10000" y="4267200"/>
              <a:ext cx="0" cy="1447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29000" y="4267200"/>
              <a:ext cx="762000" cy="0"/>
            </a:xfrm>
            <a:prstGeom prst="line">
              <a:avLst/>
            </a:prstGeom>
            <a:ln>
              <a:solidFill>
                <a:srgbClr val="FB15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124795" y="5695116"/>
                  <a:ext cx="3833577" cy="591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</a:rPr>
                    <a:t>R</a:t>
                  </a:r>
                  <a:r>
                    <a:rPr lang="en-US" sz="2000" b="1" i="1" baseline="30000" dirty="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2000" b="1" i="1" baseline="-25000" dirty="0" smtClean="0">
                      <a:solidFill>
                        <a:srgbClr val="FF0000"/>
                      </a:solidFill>
                    </a:rPr>
                    <a:t>out </a:t>
                  </a:r>
                  <a:r>
                    <a:rPr lang="en-US" sz="2000" b="1" i="1" dirty="0" smtClean="0">
                      <a:solidFill>
                        <a:srgbClr val="FF0000"/>
                      </a:solidFill>
                    </a:rPr>
                    <a:t>- R</a:t>
                  </a:r>
                  <a:r>
                    <a:rPr lang="en-US" sz="2000" b="1" i="1" baseline="30000" dirty="0" smtClean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2000" b="1" i="1" baseline="-25000" dirty="0" smtClean="0">
                      <a:solidFill>
                        <a:srgbClr val="FF0000"/>
                      </a:solidFill>
                    </a:rPr>
                    <a:t>side</a:t>
                  </a:r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) sensitive to the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e>
                        <m:sub/>
                      </m:sSub>
                    </m:oMath>
                  </a14:m>
                  <a:endParaRPr lang="en-US" sz="20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795" y="5695116"/>
                  <a:ext cx="3833577" cy="5919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31" t="-7692" b="-2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600200" y="5193030"/>
            <a:ext cx="7467600" cy="101566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Specific non-monotonic patterns expected as a function of √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NN</a:t>
            </a:r>
            <a:endParaRPr lang="en-US" sz="2000" baseline="-25000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FF0000"/>
                </a:solidFill>
              </a:rPr>
              <a:t>A maximum for </a:t>
            </a:r>
            <a:r>
              <a:rPr lang="en-US" sz="2000" b="1" i="0" dirty="0">
                <a:solidFill>
                  <a:srgbClr val="FF0000"/>
                </a:solidFill>
              </a:rPr>
              <a:t>(</a:t>
            </a:r>
            <a:r>
              <a:rPr lang="en-US" sz="2000" b="1" i="0" dirty="0" smtClean="0">
                <a:solidFill>
                  <a:srgbClr val="FF0000"/>
                </a:solidFill>
              </a:rPr>
              <a:t>R</a:t>
            </a:r>
            <a:r>
              <a:rPr lang="en-US" sz="2000" b="1" i="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0" baseline="-25000" dirty="0" smtClean="0">
                <a:solidFill>
                  <a:srgbClr val="FF0000"/>
                </a:solidFill>
              </a:rPr>
              <a:t>out </a:t>
            </a:r>
            <a:r>
              <a:rPr lang="en-US" sz="2000" b="1" i="0" dirty="0" smtClean="0">
                <a:solidFill>
                  <a:srgbClr val="FF0000"/>
                </a:solidFill>
              </a:rPr>
              <a:t>- R</a:t>
            </a:r>
            <a:r>
              <a:rPr lang="en-US" sz="2000" b="1" i="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0" baseline="-25000" dirty="0" smtClean="0">
                <a:solidFill>
                  <a:srgbClr val="FF0000"/>
                </a:solidFill>
              </a:rPr>
              <a:t>side</a:t>
            </a:r>
            <a:r>
              <a:rPr lang="en-US" sz="2000" b="1" i="0" dirty="0">
                <a:solidFill>
                  <a:srgbClr val="FF0000"/>
                </a:solidFill>
              </a:rPr>
              <a:t>) </a:t>
            </a:r>
            <a:endParaRPr lang="en-US" sz="2000" b="1" i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00"/>
                </a:solidFill>
              </a:rPr>
              <a:t>A minimum for (</a:t>
            </a:r>
            <a:r>
              <a:rPr lang="en-US" sz="2000" b="1" i="0" dirty="0" err="1" smtClean="0">
                <a:solidFill>
                  <a:srgbClr val="003300"/>
                </a:solidFill>
              </a:rPr>
              <a:t>R</a:t>
            </a:r>
            <a:r>
              <a:rPr lang="en-US" sz="2000" b="1" i="0" baseline="-25000" dirty="0" err="1" smtClean="0">
                <a:solidFill>
                  <a:srgbClr val="003300"/>
                </a:solidFill>
              </a:rPr>
              <a:t>side</a:t>
            </a:r>
            <a:r>
              <a:rPr lang="en-US" sz="2000" b="1" i="0" baseline="-25000" dirty="0" smtClean="0">
                <a:solidFill>
                  <a:srgbClr val="003300"/>
                </a:solidFill>
              </a:rPr>
              <a:t> </a:t>
            </a:r>
            <a:r>
              <a:rPr lang="en-US" sz="2000" b="1" i="0" dirty="0" smtClean="0">
                <a:solidFill>
                  <a:srgbClr val="003300"/>
                </a:solidFill>
              </a:rPr>
              <a:t>- </a:t>
            </a:r>
            <a:r>
              <a:rPr lang="en-US" sz="2000" b="1" i="0" dirty="0" err="1" smtClean="0">
                <a:solidFill>
                  <a:srgbClr val="003300"/>
                </a:solidFill>
              </a:rPr>
              <a:t>R</a:t>
            </a:r>
            <a:r>
              <a:rPr lang="en-US" sz="2000" b="1" i="0" baseline="-25000" dirty="0" err="1" smtClean="0">
                <a:solidFill>
                  <a:srgbClr val="003300"/>
                </a:solidFill>
              </a:rPr>
              <a:t>initial</a:t>
            </a:r>
            <a:r>
              <a:rPr lang="en-US" sz="2000" b="1" i="0" dirty="0" smtClean="0">
                <a:solidFill>
                  <a:srgbClr val="003300"/>
                </a:solidFill>
              </a:rPr>
              <a:t>)/</a:t>
            </a:r>
            <a:r>
              <a:rPr lang="en-US" sz="2000" b="1" i="0" dirty="0" err="1" smtClean="0">
                <a:solidFill>
                  <a:srgbClr val="003300"/>
                </a:solidFill>
              </a:rPr>
              <a:t>R</a:t>
            </a:r>
            <a:r>
              <a:rPr lang="en-US" sz="2000" b="1" i="0" baseline="-25000" dirty="0" err="1" smtClean="0">
                <a:solidFill>
                  <a:srgbClr val="003300"/>
                </a:solidFill>
              </a:rPr>
              <a:t>long</a:t>
            </a:r>
            <a:endParaRPr lang="en-US" sz="2000" dirty="0">
              <a:solidFill>
                <a:srgbClr val="00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393" y="491490"/>
            <a:ext cx="3448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B14E6"/>
                </a:solidFill>
              </a:rPr>
              <a:t>Hung, </a:t>
            </a:r>
            <a:r>
              <a:rPr lang="en-US" sz="1600" dirty="0" err="1" smtClean="0">
                <a:solidFill>
                  <a:srgbClr val="4B14E6"/>
                </a:solidFill>
              </a:rPr>
              <a:t>Shuryak</a:t>
            </a:r>
            <a:r>
              <a:rPr lang="en-US" sz="1600" dirty="0">
                <a:solidFill>
                  <a:srgbClr val="4B14E6"/>
                </a:solidFill>
              </a:rPr>
              <a:t>, </a:t>
            </a:r>
            <a:r>
              <a:rPr lang="en-US" sz="1600" dirty="0" smtClean="0">
                <a:solidFill>
                  <a:srgbClr val="4B14E6"/>
                </a:solidFill>
              </a:rPr>
              <a:t>PRL. 75,4003 (95)  </a:t>
            </a:r>
            <a:endParaRPr lang="en-US" sz="1600" dirty="0">
              <a:solidFill>
                <a:srgbClr val="4B14E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031" y="1285756"/>
            <a:ext cx="333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0"/>
              </a:rPr>
              <a:t>Makhlin, Sinyukov, ZPC.39.69 (88)</a:t>
            </a:r>
            <a:endParaRPr lang="en-US" sz="1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32725" y="2436813"/>
          <a:ext cx="9461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465" name="Equation" r:id="rId11" imgW="596880" imgH="431640" progId="Equation.DSMT4">
                  <p:embed/>
                </p:oleObj>
              </mc:Choice>
              <mc:Fallback>
                <p:oleObj name="Equation" r:id="rId11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32725" y="2436813"/>
                        <a:ext cx="946150" cy="68103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882735" y="2062088"/>
            <a:ext cx="1295400" cy="605552"/>
          </a:xfrm>
          <a:prstGeom prst="roundRect">
            <a:avLst/>
          </a:prstGeom>
          <a:solidFill>
            <a:srgbClr val="99D25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838191" y="3318974"/>
            <a:ext cx="1295400" cy="605552"/>
          </a:xfrm>
          <a:prstGeom prst="roundRect">
            <a:avLst/>
          </a:prstGeom>
          <a:solidFill>
            <a:srgbClr val="99D25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8546" y="421205"/>
            <a:ext cx="3504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002060"/>
                </a:solidFill>
              </a:rPr>
              <a:t>The measured radii encode</a:t>
            </a:r>
          </a:p>
          <a:p>
            <a:r>
              <a:rPr lang="en-US" sz="2000" b="1" i="0" dirty="0" smtClean="0">
                <a:solidFill>
                  <a:srgbClr val="002060"/>
                </a:solidFill>
              </a:rPr>
              <a:t>space-time information for</a:t>
            </a:r>
          </a:p>
          <a:p>
            <a:r>
              <a:rPr lang="en-US" sz="2000" b="1" i="0" dirty="0">
                <a:solidFill>
                  <a:srgbClr val="002060"/>
                </a:solidFill>
              </a:rPr>
              <a:t>t</a:t>
            </a:r>
            <a:r>
              <a:rPr lang="en-US" sz="2000" b="1" i="0" dirty="0" smtClean="0">
                <a:solidFill>
                  <a:srgbClr val="002060"/>
                </a:solidFill>
              </a:rPr>
              <a:t>he reaction dynamics</a:t>
            </a:r>
            <a:endParaRPr lang="en-US" sz="2000" b="1" i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24400" y="3163907"/>
                <a:ext cx="447904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0033CC"/>
                    </a:solidFill>
                  </a:rPr>
                  <a:t>The divergence </a:t>
                </a:r>
                <a:r>
                  <a:rPr lang="en-US" b="1" dirty="0">
                    <a:solidFill>
                      <a:srgbClr val="0033CC"/>
                    </a:solidFill>
                  </a:rPr>
                  <a:t>of 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the susceptibility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/>
                    </m:sSub>
                  </m:oMath>
                </a14:m>
                <a:endParaRPr lang="en-US" dirty="0" smtClean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“softens’’ the sound speed </a:t>
                </a:r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s</a:t>
                </a:r>
                <a:endParaRPr lang="en-US" baseline="-25000" dirty="0" smtClean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e</a:t>
                </a:r>
                <a:r>
                  <a:rPr lang="en-US" dirty="0" smtClean="0"/>
                  <a:t>xtends the emission duration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163907"/>
                <a:ext cx="4479047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108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4879" y="4719777"/>
            <a:ext cx="373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/>
              <a:t>(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side</a:t>
            </a:r>
            <a:r>
              <a:rPr lang="en-US" b="1" baseline="-25000" dirty="0" smtClean="0"/>
              <a:t> </a:t>
            </a:r>
            <a:r>
              <a:rPr lang="en-US" b="1" dirty="0" smtClean="0"/>
              <a:t>-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init</a:t>
            </a:r>
            <a:r>
              <a:rPr lang="en-US" b="1" dirty="0" smtClean="0"/>
              <a:t>)/</a:t>
            </a:r>
            <a:r>
              <a:rPr lang="en-US" b="1" dirty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 sensitive </a:t>
            </a:r>
            <a:r>
              <a:rPr lang="en-US" b="1" dirty="0"/>
              <a:t>to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71012" y="2971800"/>
            <a:ext cx="1062157" cy="35314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13646" y="1680232"/>
            <a:ext cx="1197764" cy="1370906"/>
            <a:chOff x="3590786" y="1748812"/>
            <a:chExt cx="1197764" cy="1370906"/>
          </a:xfrm>
        </p:grpSpPr>
        <p:sp>
          <p:nvSpPr>
            <p:cNvPr id="8" name="TextBox 7"/>
            <p:cNvSpPr txBox="1"/>
            <p:nvPr/>
          </p:nvSpPr>
          <p:spPr>
            <a:xfrm>
              <a:off x="3590786" y="1748812"/>
              <a:ext cx="11977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dirty="0" smtClean="0"/>
                <a:t>mission</a:t>
              </a:r>
            </a:p>
            <a:p>
              <a:r>
                <a:rPr lang="en-US" sz="2000" dirty="0" smtClean="0"/>
                <a:t>duration</a:t>
              </a:r>
              <a:endParaRPr lang="en-US" sz="2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25498" y="2460812"/>
              <a:ext cx="256357" cy="658906"/>
            </a:xfrm>
            <a:custGeom>
              <a:avLst/>
              <a:gdLst>
                <a:gd name="connsiteX0" fmla="*/ 189121 w 256357"/>
                <a:gd name="connsiteY0" fmla="*/ 658906 h 658906"/>
                <a:gd name="connsiteX1" fmla="*/ 863 w 256357"/>
                <a:gd name="connsiteY1" fmla="*/ 282388 h 658906"/>
                <a:gd name="connsiteX2" fmla="*/ 256357 w 256357"/>
                <a:gd name="connsiteY2" fmla="*/ 0 h 6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357" h="658906">
                  <a:moveTo>
                    <a:pt x="189121" y="658906"/>
                  </a:moveTo>
                  <a:cubicBezTo>
                    <a:pt x="89389" y="525556"/>
                    <a:pt x="-10343" y="392206"/>
                    <a:pt x="863" y="282388"/>
                  </a:cubicBezTo>
                  <a:cubicBezTo>
                    <a:pt x="12069" y="172570"/>
                    <a:pt x="134213" y="86285"/>
                    <a:pt x="256357" y="0"/>
                  </a:cubicBezTo>
                </a:path>
              </a:pathLst>
            </a:custGeom>
            <a:noFill/>
            <a:ln w="19050"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9570" y="4434840"/>
            <a:ext cx="2466087" cy="861060"/>
            <a:chOff x="325654" y="4400550"/>
            <a:chExt cx="2466087" cy="861060"/>
          </a:xfrm>
        </p:grpSpPr>
        <p:sp>
          <p:nvSpPr>
            <p:cNvPr id="12" name="TextBox 11"/>
            <p:cNvSpPr txBox="1"/>
            <p:nvPr/>
          </p:nvSpPr>
          <p:spPr>
            <a:xfrm>
              <a:off x="325654" y="4553724"/>
              <a:ext cx="119776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emission</a:t>
              </a:r>
            </a:p>
            <a:p>
              <a:r>
                <a:rPr lang="en-US" sz="2000" dirty="0" smtClean="0"/>
                <a:t>lifetime</a:t>
              </a:r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23419" y="4400550"/>
              <a:ext cx="1268322" cy="571500"/>
            </a:xfrm>
            <a:custGeom>
              <a:avLst/>
              <a:gdLst>
                <a:gd name="connsiteX0" fmla="*/ 1144283 w 1364274"/>
                <a:gd name="connsiteY0" fmla="*/ 0 h 571500"/>
                <a:gd name="connsiteX1" fmla="*/ 1361453 w 1364274"/>
                <a:gd name="connsiteY1" fmla="*/ 285750 h 571500"/>
                <a:gd name="connsiteX2" fmla="*/ 1007123 w 1364274"/>
                <a:gd name="connsiteY2" fmla="*/ 525780 h 571500"/>
                <a:gd name="connsiteX3" fmla="*/ 127013 w 1364274"/>
                <a:gd name="connsiteY3" fmla="*/ 548640 h 571500"/>
                <a:gd name="connsiteX4" fmla="*/ 24143 w 1364274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274" h="571500">
                  <a:moveTo>
                    <a:pt x="1144283" y="0"/>
                  </a:moveTo>
                  <a:cubicBezTo>
                    <a:pt x="1264298" y="99060"/>
                    <a:pt x="1384313" y="198120"/>
                    <a:pt x="1361453" y="285750"/>
                  </a:cubicBezTo>
                  <a:cubicBezTo>
                    <a:pt x="1338593" y="373380"/>
                    <a:pt x="1212863" y="481965"/>
                    <a:pt x="1007123" y="525780"/>
                  </a:cubicBezTo>
                  <a:cubicBezTo>
                    <a:pt x="801383" y="569595"/>
                    <a:pt x="290843" y="541020"/>
                    <a:pt x="127013" y="548640"/>
                  </a:cubicBezTo>
                  <a:cubicBezTo>
                    <a:pt x="-36817" y="556260"/>
                    <a:pt x="-6337" y="563880"/>
                    <a:pt x="24143" y="571500"/>
                  </a:cubicBezTo>
                </a:path>
              </a:pathLst>
            </a:custGeom>
            <a:noFill/>
            <a:ln w="12700"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99571" y="736849"/>
            <a:ext cx="503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/>
              <a:t>T. </a:t>
            </a:r>
            <a:r>
              <a:rPr lang="en-US" sz="1600" b="1" i="0" dirty="0" err="1"/>
              <a:t>Csörgő</a:t>
            </a:r>
            <a:r>
              <a:rPr lang="en-US" sz="1600" i="0" dirty="0" smtClean="0"/>
              <a:t>. </a:t>
            </a:r>
            <a:r>
              <a:rPr lang="en-US" sz="1600" i="0" dirty="0"/>
              <a:t>and B. </a:t>
            </a:r>
            <a:r>
              <a:rPr lang="en-US" sz="1600" i="0" dirty="0" err="1" smtClean="0"/>
              <a:t>Lörstad</a:t>
            </a:r>
            <a:r>
              <a:rPr lang="en-US" sz="1600" i="0" dirty="0" smtClean="0"/>
              <a:t>, PRC54 </a:t>
            </a:r>
            <a:r>
              <a:rPr lang="en-US" sz="1600" i="0" dirty="0"/>
              <a:t>(1996) 1390-1403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0" y="0"/>
            <a:ext cx="509016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Interferometry as a susceptibility probe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4942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 animBg="1"/>
      <p:bldP spid="2" grpId="0"/>
      <p:bldP spid="15" grpId="0"/>
      <p:bldP spid="3" grpId="0" animBg="1"/>
      <p:bldP spid="18" grpId="0" animBg="1"/>
      <p:bldP spid="5" grpId="0"/>
      <p:bldP spid="6" grpId="0"/>
      <p:bldP spid="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Rout-Rside_019_logo.pdf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r="-502"/>
          <a:stretch/>
        </p:blipFill>
        <p:spPr>
          <a:xfrm>
            <a:off x="838200" y="329688"/>
            <a:ext cx="5912644" cy="3861312"/>
          </a:xfr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53340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√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𝑵𝑵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 dependence of interferometry  signal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5334000" cy="480120"/>
              </a:xfrm>
              <a:prstGeom prst="roundRect">
                <a:avLst/>
              </a:prstGeom>
              <a:blipFill rotWithShape="0">
                <a:blip r:embed="rId6"/>
                <a:stretch>
                  <a:fillRect l="-114" b="-10000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430805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18476" y="2495550"/>
            <a:ext cx="237372" cy="570275"/>
          </a:xfrm>
          <a:prstGeom prst="ellipse">
            <a:avLst/>
          </a:prstGeom>
          <a:solidFill>
            <a:srgbClr val="FFFF6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4406" y="1676400"/>
            <a:ext cx="237372" cy="570275"/>
          </a:xfrm>
          <a:prstGeom prst="ellipse">
            <a:avLst/>
          </a:prstGeom>
          <a:solidFill>
            <a:srgbClr val="FFFF6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7338" y="4206942"/>
            <a:ext cx="876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</a:rPr>
              <a:t>The measurements validate the expected non-monotonic patterns!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239000" y="1063625"/>
          <a:ext cx="1066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424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063625"/>
                        <a:ext cx="1066800" cy="4603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779895" y="1643063"/>
          <a:ext cx="22558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425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895" y="1643063"/>
                        <a:ext cx="2255838" cy="5334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13423"/>
              </p:ext>
            </p:extLst>
          </p:nvPr>
        </p:nvGraphicFramePr>
        <p:xfrm>
          <a:off x="6804977" y="2286000"/>
          <a:ext cx="22399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426" name="Equation" r:id="rId11" imgW="1307880" imgH="507960" progId="Equation.DSMT4">
                  <p:embed/>
                </p:oleObj>
              </mc:Choice>
              <mc:Fallback>
                <p:oleObj name="Equation" r:id="rId11" imgW="1307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977" y="2286000"/>
                        <a:ext cx="2239963" cy="8683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633219" y="4965528"/>
            <a:ext cx="697737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900" b="1" i="0" dirty="0" smtClean="0">
                <a:solidFill>
                  <a:srgbClr val="002060"/>
                </a:solidFill>
              </a:rPr>
              <a:t>Confirm the expected patterns for Finite-Size-Effects?</a:t>
            </a:r>
            <a:endParaRPr lang="en-US" sz="1900" b="1" i="0" u="sng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900" b="1" i="0" dirty="0" smtClean="0">
                <a:solidFill>
                  <a:srgbClr val="002060"/>
                </a:solidFill>
              </a:rPr>
              <a:t>Use </a:t>
            </a:r>
            <a:r>
              <a:rPr lang="en-US" sz="1900" b="1" i="0" u="sng" dirty="0" smtClean="0">
                <a:solidFill>
                  <a:srgbClr val="002060"/>
                </a:solidFill>
              </a:rPr>
              <a:t>Finite-Size Scaling</a:t>
            </a:r>
            <a:r>
              <a:rPr lang="en-US" sz="1900" b="1" i="0" dirty="0" smtClean="0">
                <a:solidFill>
                  <a:srgbClr val="002060"/>
                </a:solidFill>
              </a:rPr>
              <a:t> (FSS) to locate and characterize the CEP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6044" y="152371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arial" panose="020B0604020202020204" pitchFamily="34" charset="0"/>
              </a:rPr>
              <a:t>Lacey </a:t>
            </a:r>
            <a:r>
              <a:rPr lang="en-US" sz="1400" b="1" i="0" dirty="0" smtClean="0">
                <a:latin typeface="arial" panose="020B0604020202020204" pitchFamily="34" charset="0"/>
              </a:rPr>
              <a:t>QM2014</a:t>
            </a:r>
          </a:p>
          <a:p>
            <a:r>
              <a:rPr lang="en-US" sz="2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. </a:t>
            </a:r>
          </a:p>
          <a:p>
            <a:r>
              <a:rPr lang="en-US" sz="1400" b="1" i="0" dirty="0" err="1" smtClean="0">
                <a:latin typeface="arial" panose="020B0604020202020204" pitchFamily="34" charset="0"/>
              </a:rPr>
              <a:t>Adare</a:t>
            </a:r>
            <a:r>
              <a:rPr lang="en-US" sz="1400" b="1" i="0" dirty="0" smtClean="0">
                <a:latin typeface="arial" panose="020B0604020202020204" pitchFamily="34" charset="0"/>
              </a:rPr>
              <a:t> et. al. (PHENIX)</a:t>
            </a:r>
            <a:endParaRPr lang="en-US" sz="1400" b="1" i="0" dirty="0" smtClean="0">
              <a:latin typeface="arial" panose="020B0604020202020204" pitchFamily="34" charset="0"/>
              <a:hlinkClick r:id="rId13"/>
            </a:endParaRPr>
          </a:p>
          <a:p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  <a:hlinkClick r:id="rId13"/>
              </a:rPr>
              <a:t>arXiv:1410.2559</a:t>
            </a:r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73" y="4555744"/>
                <a:ext cx="6442405" cy="395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336600"/>
                    </a:solidFill>
                  </a:rPr>
                  <a:t>**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𝐥𝐨𝐧𝐠</m:t>
                        </m:r>
                      </m:sub>
                    </m:sSub>
                  </m:oMath>
                </a14:m>
                <a:r>
                  <a:rPr lang="en-US" b="1" i="0" dirty="0">
                    <a:solidFill>
                      <a:srgbClr val="3366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𝐨𝐮𝐭</m:t>
                        </m:r>
                      </m:sub>
                    </m:sSub>
                  </m:oMath>
                </a14:m>
                <a:r>
                  <a:rPr lang="en-US" b="1" i="0" dirty="0" smtClean="0">
                    <a:solidFill>
                      <a:srgbClr val="3366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𝐬𝐢𝐝𝐞</m:t>
                        </m:r>
                      </m:sub>
                    </m:sSub>
                  </m:oMath>
                </a14:m>
                <a:r>
                  <a:rPr lang="en-US" b="1" i="0" dirty="0" smtClean="0">
                    <a:solidFill>
                      <a:srgbClr val="336600"/>
                    </a:solidFill>
                  </a:rPr>
                  <a:t> [all] increase </a:t>
                </a:r>
                <a:r>
                  <a:rPr lang="en-US" b="1" i="0" dirty="0">
                    <a:solidFill>
                      <a:srgbClr val="3366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336600"/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𝐍𝐍</m:t>
                        </m:r>
                      </m:sub>
                    </m:sSub>
                  </m:oMath>
                </a14:m>
                <a:r>
                  <a:rPr lang="en-US" b="1" i="0" dirty="0" smtClean="0">
                    <a:solidFill>
                      <a:srgbClr val="336600"/>
                    </a:solidFill>
                  </a:rPr>
                  <a:t> **</a:t>
                </a:r>
                <a:endParaRPr lang="en-US" b="1" i="0" dirty="0">
                  <a:solidFill>
                    <a:srgbClr val="3366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3" y="4555744"/>
                <a:ext cx="6442405" cy="395686"/>
              </a:xfrm>
              <a:prstGeom prst="rect">
                <a:avLst/>
              </a:prstGeom>
              <a:blipFill rotWithShape="0">
                <a:blip r:embed="rId14"/>
                <a:stretch>
                  <a:fillRect l="-378" t="-6154" r="-378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981200" y="2819400"/>
            <a:ext cx="1143000" cy="57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218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5404"/>
            <a:ext cx="3733800" cy="4693396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317955" y="4030460"/>
            <a:ext cx="4211409" cy="646331"/>
            <a:chOff x="3761695" y="5802911"/>
            <a:chExt cx="4211409" cy="646331"/>
          </a:xfrm>
        </p:grpSpPr>
        <p:sp>
          <p:nvSpPr>
            <p:cNvPr id="5" name="Rectangle 4"/>
            <p:cNvSpPr/>
            <p:nvPr/>
          </p:nvSpPr>
          <p:spPr>
            <a:xfrm>
              <a:off x="3761695" y="5802911"/>
              <a:ext cx="42114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Perform </a:t>
              </a:r>
              <a:r>
                <a:rPr lang="en-US" b="1" i="0" dirty="0">
                  <a:solidFill>
                    <a:srgbClr val="FF0000"/>
                  </a:solidFill>
                  <a:sym typeface="Wingdings" panose="05000000000000000000" pitchFamily="2" charset="2"/>
                </a:rPr>
                <a:t>Finite-Size Scaling </a:t>
              </a:r>
              <a:r>
                <a:rPr lang="en-US" b="1" i="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analysis </a:t>
              </a:r>
            </a:p>
            <a:p>
              <a:r>
                <a:rPr lang="en-US" b="1" i="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with length scale 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6856993" y="6095387"/>
            <a:ext cx="7381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3548" name="Equation" r:id="rId6" imgW="393480" imgH="190440" progId="Equation.DSMT4">
                    <p:embed/>
                  </p:oleObj>
                </mc:Choice>
                <mc:Fallback>
                  <p:oleObj name="Equation" r:id="rId6" imgW="3934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6993" y="6095387"/>
                          <a:ext cx="738188" cy="323850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4901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76200" y="53280"/>
                <a:ext cx="55626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𝒅𝒆𝒑𝒆𝒏𝒅𝒆𝒏𝒄𝒆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𝑯𝑩𝑻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𝒆𝒙𝒄𝒊𝒕𝒂𝒕𝒊𝒐𝒏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𝒇𝒖𝒏𝒄𝒕𝒊𝒐𝒏𝒔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5562600" cy="48012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44713" y="985056"/>
            <a:ext cx="549928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dirty="0" smtClean="0">
                <a:solidFill>
                  <a:srgbClr val="6F6F6F"/>
                </a:solidFill>
              </a:rPr>
              <a:t>The data validate the expected patterns for Finite-Size </a:t>
            </a:r>
            <a:r>
              <a:rPr lang="en-US" sz="2000" b="1" i="0" dirty="0">
                <a:solidFill>
                  <a:srgbClr val="6F6F6F"/>
                </a:solidFill>
              </a:rPr>
              <a:t>E</a:t>
            </a:r>
            <a:r>
              <a:rPr lang="en-US" sz="2000" b="1" i="0" dirty="0" smtClean="0">
                <a:solidFill>
                  <a:srgbClr val="6F6F6F"/>
                </a:solidFill>
              </a:rPr>
              <a:t>ffects</a:t>
            </a:r>
          </a:p>
          <a:p>
            <a:pPr algn="l"/>
            <a:r>
              <a:rPr lang="en-US" sz="600" b="1" i="0" dirty="0">
                <a:solidFill>
                  <a:srgbClr val="FF0000"/>
                </a:solidFill>
              </a:rPr>
              <a:t> </a:t>
            </a:r>
            <a:endParaRPr lang="en-US" sz="600" b="1" i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b="1" i="0" u="sng" dirty="0" smtClean="0">
                <a:solidFill>
                  <a:srgbClr val="4B14E6"/>
                </a:solidFill>
              </a:rPr>
              <a:t>Max values decrease</a:t>
            </a:r>
            <a:r>
              <a:rPr lang="en-US" sz="2000" b="1" i="0" dirty="0" smtClean="0">
                <a:solidFill>
                  <a:srgbClr val="4B14E6"/>
                </a:solidFill>
              </a:rPr>
              <a:t> with </a:t>
            </a:r>
            <a:r>
              <a:rPr lang="en-US" sz="2000" b="1" i="0" u="sng" dirty="0">
                <a:solidFill>
                  <a:srgbClr val="4B14E6"/>
                </a:solidFill>
              </a:rPr>
              <a:t>decreasing</a:t>
            </a:r>
            <a:r>
              <a:rPr lang="en-US" sz="2000" b="1" i="0" dirty="0">
                <a:solidFill>
                  <a:srgbClr val="4B14E6"/>
                </a:solidFill>
              </a:rPr>
              <a:t> system size </a:t>
            </a:r>
            <a:endParaRPr lang="en-US" sz="2000" b="1" i="0" dirty="0" smtClean="0">
              <a:solidFill>
                <a:srgbClr val="4B14E6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b="1" i="0" u="sng" dirty="0" smtClean="0">
                <a:solidFill>
                  <a:srgbClr val="4B14E6"/>
                </a:solidFill>
              </a:rPr>
              <a:t>Peak positions shift</a:t>
            </a:r>
            <a:r>
              <a:rPr lang="en-US" sz="2000" b="1" i="0" dirty="0" smtClean="0">
                <a:solidFill>
                  <a:srgbClr val="4B14E6"/>
                </a:solidFill>
              </a:rPr>
              <a:t> with </a:t>
            </a:r>
            <a:r>
              <a:rPr lang="en-US" sz="2000" b="1" i="0" u="sng" dirty="0" smtClean="0">
                <a:solidFill>
                  <a:srgbClr val="4B14E6"/>
                </a:solidFill>
              </a:rPr>
              <a:t>decreasing</a:t>
            </a:r>
            <a:r>
              <a:rPr lang="en-US" sz="2000" b="1" i="0" dirty="0" smtClean="0">
                <a:solidFill>
                  <a:srgbClr val="4B14E6"/>
                </a:solidFill>
              </a:rPr>
              <a:t> system size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b="1" i="0" u="sng" dirty="0" smtClean="0">
                <a:solidFill>
                  <a:srgbClr val="4B14E6"/>
                </a:solidFill>
              </a:rPr>
              <a:t>Widths increase</a:t>
            </a:r>
            <a:r>
              <a:rPr lang="en-US" sz="2000" b="1" i="0" dirty="0" smtClean="0">
                <a:solidFill>
                  <a:srgbClr val="4B14E6"/>
                </a:solidFill>
              </a:rPr>
              <a:t> with </a:t>
            </a:r>
            <a:r>
              <a:rPr lang="en-US" sz="2000" b="1" i="0" u="sng" dirty="0" smtClean="0">
                <a:solidFill>
                  <a:srgbClr val="4B14E6"/>
                </a:solidFill>
              </a:rPr>
              <a:t>decreasing</a:t>
            </a:r>
            <a:r>
              <a:rPr lang="en-US" sz="2000" b="1" i="0" dirty="0" smtClean="0">
                <a:solidFill>
                  <a:srgbClr val="4B14E6"/>
                </a:solidFill>
              </a:rPr>
              <a:t> system size </a:t>
            </a:r>
          </a:p>
          <a:p>
            <a:r>
              <a:rPr lang="en-US" sz="900" b="1" i="0" dirty="0" smtClean="0">
                <a:solidFill>
                  <a:srgbClr val="FB1525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055" y="684581"/>
            <a:ext cx="351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Phys.Rev.Lett. 114 (2015) no.14, 142301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179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36720"/>
            <a:ext cx="1956628" cy="154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6200" y="53280"/>
            <a:ext cx="41910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Length Scale for Finite </a:t>
            </a:r>
            <a:r>
              <a:rPr lang="en-US" b="1" dirty="0">
                <a:solidFill>
                  <a:srgbClr val="0033CC"/>
                </a:solidFill>
              </a:rPr>
              <a:t>S</a:t>
            </a:r>
            <a:r>
              <a:rPr lang="en-US" b="1" dirty="0" smtClean="0">
                <a:solidFill>
                  <a:srgbClr val="0033CC"/>
                </a:solidFill>
              </a:rPr>
              <a:t>ize </a:t>
            </a:r>
            <a:r>
              <a:rPr lang="en-US" b="1" dirty="0">
                <a:solidFill>
                  <a:srgbClr val="0033CC"/>
                </a:solidFill>
              </a:rPr>
              <a:t>S</a:t>
            </a:r>
            <a:r>
              <a:rPr lang="en-US" b="1" dirty="0" smtClean="0">
                <a:solidFill>
                  <a:srgbClr val="0033CC"/>
                </a:solidFill>
              </a:rPr>
              <a:t>caling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421440"/>
            <a:ext cx="545211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16" name="Content Placeholder 6" descr="Rbar_scaling_phnx-b_logo.pdf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-1620"/>
          <a:stretch/>
        </p:blipFill>
        <p:spPr>
          <a:xfrm>
            <a:off x="0" y="2205991"/>
            <a:ext cx="9144000" cy="3737609"/>
          </a:xfrm>
        </p:spPr>
      </p:pic>
      <p:sp>
        <p:nvSpPr>
          <p:cNvPr id="4" name="Rectangle 3"/>
          <p:cNvSpPr/>
          <p:nvPr/>
        </p:nvSpPr>
        <p:spPr>
          <a:xfrm>
            <a:off x="6629400" y="2251593"/>
            <a:ext cx="2514600" cy="360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6025" y="755113"/>
            <a:ext cx="1552575" cy="692687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1864746" y="1598771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RMS widths of density distribution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9858" y="5737800"/>
            <a:ext cx="5500224" cy="400110"/>
            <a:chOff x="1339858" y="5734288"/>
            <a:chExt cx="5500224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339858" y="5734288"/>
              <a:ext cx="55002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srgbClr val="FF0000"/>
                  </a:solidFill>
                </a:rPr>
                <a:t>  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scales the full RHIC and LHC data sets </a:t>
              </a:r>
              <a:endParaRPr lang="en-US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1642110" y="5779770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8634" name="Equation" r:id="rId8" imgW="152280" imgH="190440" progId="Equation.DSMT4">
                    <p:embed/>
                  </p:oleObj>
                </mc:Choice>
                <mc:Fallback>
                  <p:oleObj name="Equation" r:id="rId8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110" y="5779770"/>
                          <a:ext cx="285750" cy="323850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4901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799262" y="3381517"/>
          <a:ext cx="2214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635" name="Equation" r:id="rId10" imgW="1180800" imgH="253800" progId="Equation.DSMT4">
                  <p:embed/>
                </p:oleObj>
              </mc:Choice>
              <mc:Fallback>
                <p:oleObj name="Equation" r:id="rId10" imgW="1180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2" y="3381517"/>
                        <a:ext cx="2214563" cy="4318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441825" y="9357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latin typeface="CMR9"/>
              </a:rPr>
              <a:t>i</a:t>
            </a:r>
            <a:r>
              <a:rPr lang="en-US" i="0" dirty="0" smtClean="0">
                <a:latin typeface="CMR9"/>
              </a:rPr>
              <a:t>s a </a:t>
            </a:r>
            <a:r>
              <a:rPr lang="en-US" i="0" dirty="0">
                <a:latin typeface="CMR9"/>
              </a:rPr>
              <a:t>characteristic length scale of the </a:t>
            </a:r>
            <a:endParaRPr lang="en-US" i="0" dirty="0" smtClean="0">
              <a:latin typeface="CMR9"/>
            </a:endParaRPr>
          </a:p>
          <a:p>
            <a:r>
              <a:rPr lang="en-US" i="0" dirty="0" smtClean="0">
                <a:latin typeface="CMR9"/>
              </a:rPr>
              <a:t>initial-state </a:t>
            </a:r>
            <a:r>
              <a:rPr lang="en-US" i="0" dirty="0">
                <a:latin typeface="CMR9"/>
              </a:rPr>
              <a:t>transverse size,</a:t>
            </a:r>
            <a:endParaRPr lang="en-US" dirty="0"/>
          </a:p>
        </p:txBody>
      </p:sp>
      <p:pic>
        <p:nvPicPr>
          <p:cNvPr id="3701811" name="Picture 5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20123"/>
            <a:ext cx="1981200" cy="129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38739"/>
              </p:ext>
            </p:extLst>
          </p:nvPr>
        </p:nvGraphicFramePr>
        <p:xfrm>
          <a:off x="4507230" y="948690"/>
          <a:ext cx="285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636" name="Equation" r:id="rId13" imgW="152280" imgH="190440" progId="Equation.DSMT4">
                  <p:embed/>
                </p:oleObj>
              </mc:Choice>
              <mc:Fallback>
                <p:oleObj name="Equation" r:id="rId13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230" y="948690"/>
                        <a:ext cx="285750" cy="3238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149201" y="4168914"/>
            <a:ext cx="1537600" cy="707886"/>
            <a:chOff x="7149201" y="4168914"/>
            <a:chExt cx="153760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149201" y="4168914"/>
                  <a:ext cx="153760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0" dirty="0" smtClean="0">
                      <a:solidFill>
                        <a:srgbClr val="4B14E6"/>
                      </a:solidFill>
                      <a:latin typeface="LiberationSans"/>
                      <a:sym typeface="Wingdings" panose="05000000000000000000" pitchFamily="2" charset="2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B14E6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a14:m>
                  <a:r>
                    <a:rPr lang="en-US" sz="2000" b="1" i="0" dirty="0" smtClean="0">
                      <a:solidFill>
                        <a:srgbClr val="4B14E6"/>
                      </a:solidFill>
                      <a:latin typeface="LiberationSans"/>
                      <a:sym typeface="Wingdings" panose="05000000000000000000" pitchFamily="2" charset="2"/>
                    </a:rPr>
                    <a:t> </a:t>
                  </a:r>
                  <a:r>
                    <a:rPr lang="en-US" sz="2000" b="1" i="0" dirty="0">
                      <a:solidFill>
                        <a:srgbClr val="4B14E6"/>
                      </a:solidFill>
                      <a:latin typeface="LiberationSans"/>
                      <a:sym typeface="Wingdings" panose="05000000000000000000" pitchFamily="2" charset="2"/>
                    </a:rPr>
                    <a:t>scales </a:t>
                  </a:r>
                  <a:endParaRPr lang="en-US" sz="2000" b="1" i="0" dirty="0" smtClean="0">
                    <a:solidFill>
                      <a:srgbClr val="4B14E6"/>
                    </a:solidFill>
                    <a:latin typeface="LiberationSans"/>
                    <a:sym typeface="Wingdings" panose="05000000000000000000" pitchFamily="2" charset="2"/>
                  </a:endParaRPr>
                </a:p>
                <a:p>
                  <a:r>
                    <a:rPr lang="en-US" sz="2000" b="1" i="0" dirty="0" smtClean="0">
                      <a:solidFill>
                        <a:srgbClr val="4B14E6"/>
                      </a:solidFill>
                      <a:latin typeface="LiberationSans"/>
                      <a:sym typeface="Wingdings" panose="05000000000000000000" pitchFamily="2" charset="2"/>
                    </a:rPr>
                    <a:t>the </a:t>
                  </a:r>
                  <a:r>
                    <a:rPr lang="en-US" sz="2000" b="1" i="0" dirty="0">
                      <a:solidFill>
                        <a:srgbClr val="4B14E6"/>
                      </a:solidFill>
                      <a:latin typeface="LiberationSans"/>
                      <a:sym typeface="Wingdings" panose="05000000000000000000" pitchFamily="2" charset="2"/>
                    </a:rPr>
                    <a:t>volume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201" y="4168914"/>
                  <a:ext cx="1537600" cy="70788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365" t="-4310" r="-3571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58050" y="4198620"/>
                <a:ext cx="285750" cy="323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78637" name="Equation" r:id="rId15" imgW="152280" imgH="190440" progId="Equation.DSMT4">
                        <p:embed/>
                      </p:oleObj>
                    </mc:Choice>
                    <mc:Fallback>
                      <p:oleObj name="Equation" r:id="rId15" imgW="152280" imgH="1904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58050" y="4198620"/>
                              <a:ext cx="285750" cy="323850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49019"/>
                              </a:srgbClr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58050" y="4198620"/>
                <a:ext cx="285750" cy="323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77977" name="Equation" r:id="rId16" imgW="152280" imgH="190440" progId="Equation.DSMT4">
                        <p:embed/>
                      </p:oleObj>
                    </mc:Choice>
                    <mc:Fallback>
                      <p:oleObj name="Equation" r:id="rId16" imgW="152280" imgH="1904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58050" y="4198620"/>
                              <a:ext cx="285750" cy="323850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49019"/>
                              </a:srgbClr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8" name="Rectangle 7"/>
          <p:cNvSpPr/>
          <p:nvPr/>
        </p:nvSpPr>
        <p:spPr>
          <a:xfrm>
            <a:off x="3048000" y="4533487"/>
            <a:ext cx="1219200" cy="58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40553" y="-29938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arial" panose="020B0604020202020204" pitchFamily="34" charset="0"/>
              </a:rPr>
              <a:t>Lacey </a:t>
            </a:r>
            <a:r>
              <a:rPr lang="en-US" sz="1400" b="1" i="0" dirty="0" smtClean="0">
                <a:latin typeface="arial" panose="020B0604020202020204" pitchFamily="34" charset="0"/>
              </a:rPr>
              <a:t>QM2014</a:t>
            </a:r>
          </a:p>
          <a:p>
            <a:r>
              <a:rPr lang="en-US" sz="2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. </a:t>
            </a:r>
          </a:p>
          <a:p>
            <a:r>
              <a:rPr lang="en-US" sz="1400" b="1" i="0" dirty="0" err="1" smtClean="0">
                <a:latin typeface="arial" panose="020B0604020202020204" pitchFamily="34" charset="0"/>
              </a:rPr>
              <a:t>Adare</a:t>
            </a:r>
            <a:r>
              <a:rPr lang="en-US" sz="1400" b="1" i="0" dirty="0" smtClean="0">
                <a:latin typeface="arial" panose="020B0604020202020204" pitchFamily="34" charset="0"/>
              </a:rPr>
              <a:t> et. al. (PHENIX)</a:t>
            </a:r>
            <a:endParaRPr lang="en-US" sz="1400" b="1" i="0" dirty="0" smtClean="0">
              <a:latin typeface="arial" panose="020B0604020202020204" pitchFamily="34" charset="0"/>
              <a:hlinkClick r:id="rId18"/>
            </a:endParaRPr>
          </a:p>
          <a:p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  <a:hlinkClick r:id="rId18"/>
              </a:rPr>
              <a:t>arXiv:1410.2559</a:t>
            </a:r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6487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4806903" cy="4267200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41850"/>
                <a:ext cx="46482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𝑬𝒙𝒕𝒓𝒂𝒄𝒕𝒊𝒐𝒏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𝒐𝒇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𝑪𝑬𝑷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 &amp; </m:t>
                    </m:r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critical exponents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850"/>
                <a:ext cx="4648200" cy="480120"/>
              </a:xfrm>
              <a:prstGeom prst="round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381" y="1169669"/>
            <a:ext cx="4284691" cy="396319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969807" y="1365763"/>
          <a:ext cx="968490" cy="31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14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9807" y="1365763"/>
                        <a:ext cx="968490" cy="3153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7373905" y="1547872"/>
          <a:ext cx="805610" cy="3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15" name="Equation" r:id="rId10" imgW="457200" imgH="203040" progId="Equation.DSMT4">
                  <p:embed/>
                </p:oleObj>
              </mc:Choice>
              <mc:Fallback>
                <p:oleObj name="Equation" r:id="rId10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73905" y="1547872"/>
                        <a:ext cx="805610" cy="357387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810" y="4908729"/>
            <a:ext cx="5859296" cy="9233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The critical exponents validate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/>
              <a:t>the 3D </a:t>
            </a:r>
            <a:r>
              <a:rPr lang="en-US" b="1" dirty="0" err="1" smtClean="0"/>
              <a:t>Ising</a:t>
            </a:r>
            <a:r>
              <a:rPr lang="en-US" b="1" dirty="0" smtClean="0"/>
              <a:t> </a:t>
            </a:r>
            <a:r>
              <a:rPr lang="en-US" b="1" dirty="0"/>
              <a:t>m</a:t>
            </a:r>
            <a:r>
              <a:rPr lang="en-US" b="1" dirty="0" smtClean="0"/>
              <a:t>odel (static) universality class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 for CEP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286000" y="5910580"/>
          <a:ext cx="3431894" cy="41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16" name="Equation" r:id="rId12" imgW="1981080" imgH="241200" progId="Equation.DSMT4">
                  <p:embed/>
                </p:oleObj>
              </mc:Choice>
              <mc:Fallback>
                <p:oleObj name="Equation" r:id="rId12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0" y="5910580"/>
                        <a:ext cx="3431894" cy="418447"/>
                      </a:xfrm>
                      <a:prstGeom prst="rect">
                        <a:avLst/>
                      </a:prstGeom>
                      <a:solidFill>
                        <a:srgbClr val="4B14E6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605088" y="3532188"/>
          <a:ext cx="16192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17" name="Equation" r:id="rId14" imgW="1155600" imgH="266400" progId="Equation.DSMT4">
                  <p:embed/>
                </p:oleObj>
              </mc:Choice>
              <mc:Fallback>
                <p:oleObj name="Equation" r:id="rId14" imgW="1155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05088" y="3532188"/>
                        <a:ext cx="1619250" cy="373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36944" y="5436748"/>
                <a:ext cx="3319371" cy="652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4B14E6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solidFill>
                              <a:srgbClr val="4B14E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4B14E6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0" dirty="0">
                                <a:solidFill>
                                  <a:srgbClr val="4B14E6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 dirty="0">
                                <a:solidFill>
                                  <a:srgbClr val="4B14E6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>
                    <a:solidFill>
                      <a:srgbClr val="4B14E6"/>
                    </a:solidFill>
                  </a:rPr>
                  <a:t> &amp; chemical freeze-out</a:t>
                </a:r>
              </a:p>
              <a:p>
                <a:r>
                  <a:rPr lang="en-US" b="1" dirty="0" smtClean="0">
                    <a:solidFill>
                      <a:srgbClr val="4B14E6"/>
                    </a:solidFill>
                  </a:rPr>
                  <a:t>systematics</a:t>
                </a:r>
                <a:r>
                  <a:rPr lang="en-US" dirty="0" smtClean="0">
                    <a:solidFill>
                      <a:srgbClr val="4B14E6"/>
                    </a:solidFill>
                  </a:rPr>
                  <a:t>)</a:t>
                </a:r>
                <a:endParaRPr lang="en-US" dirty="0">
                  <a:solidFill>
                    <a:srgbClr val="4B14E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44" y="5436748"/>
                <a:ext cx="3319371" cy="652230"/>
              </a:xfrm>
              <a:prstGeom prst="rect">
                <a:avLst/>
              </a:prstGeom>
              <a:blipFill rotWithShape="0">
                <a:blip r:embed="rId16"/>
                <a:stretch>
                  <a:fillRect l="-550" t="-5607" r="-550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71017" y="4550927"/>
                <a:ext cx="5176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FB1525"/>
                    </a:solidFill>
                  </a:rPr>
                  <a:t>** Same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b="1" i="0" dirty="0" smtClean="0">
                    <a:solidFill>
                      <a:srgbClr val="FB1525"/>
                    </a:solidFill>
                  </a:rPr>
                  <a:t> value from analysis of the widths **</a:t>
                </a:r>
                <a:endParaRPr lang="en-US" b="1" i="0" dirty="0">
                  <a:solidFill>
                    <a:srgbClr val="FB152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017" y="4550927"/>
                <a:ext cx="5176417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71" t="-10000" r="-4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5299" y="10540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slope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4667" y="3236523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intercept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11530"/>
              </p:ext>
            </p:extLst>
          </p:nvPr>
        </p:nvGraphicFramePr>
        <p:xfrm>
          <a:off x="6105674" y="822298"/>
          <a:ext cx="1748104" cy="39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18" name="Equation" r:id="rId18" imgW="1447560" imgH="330120" progId="Equation.DSMT4">
                  <p:embed/>
                </p:oleObj>
              </mc:Choice>
              <mc:Fallback>
                <p:oleObj name="Equation" r:id="rId18" imgW="1447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05674" y="822298"/>
                        <a:ext cx="1748104" cy="398108"/>
                      </a:xfrm>
                      <a:prstGeom prst="rect">
                        <a:avLst/>
                      </a:prstGeom>
                      <a:solidFill>
                        <a:srgbClr val="4BEA36">
                          <a:alpha val="6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96083"/>
              </p:ext>
            </p:extLst>
          </p:nvPr>
        </p:nvGraphicFramePr>
        <p:xfrm>
          <a:off x="5717894" y="423477"/>
          <a:ext cx="2599759" cy="37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19" name="Equation" r:id="rId20" imgW="1866600" imgH="266400" progId="Equation.DSMT4">
                  <p:embed/>
                </p:oleObj>
              </mc:Choice>
              <mc:Fallback>
                <p:oleObj name="Equation" r:id="rId20" imgW="1866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17894" y="423477"/>
                        <a:ext cx="2599759" cy="371394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334000" y="58008"/>
            <a:ext cx="351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Phys.Rev.Lett. 114 (2015) no.14, 142301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137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8936" y="6400800"/>
            <a:ext cx="532786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71567" y="1656434"/>
          <a:ext cx="879841" cy="2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530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567" y="1656434"/>
                        <a:ext cx="879841" cy="286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83631" y="1656224"/>
          <a:ext cx="636265" cy="28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531" name="Equation" r:id="rId7" imgW="457200" imgH="203040" progId="Equation.DSMT4">
                  <p:embed/>
                </p:oleObj>
              </mc:Choice>
              <mc:Fallback>
                <p:oleObj name="Equation" r:id="rId7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3631" y="1656224"/>
                        <a:ext cx="636265" cy="282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" y="676870"/>
            <a:ext cx="357410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3D </a:t>
            </a:r>
            <a:r>
              <a:rPr lang="en-US" b="1" dirty="0" err="1" smtClean="0"/>
              <a:t>Ising</a:t>
            </a:r>
            <a:r>
              <a:rPr lang="en-US" b="1" dirty="0" smtClean="0"/>
              <a:t> Model (static) universality class for CEP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480120"/>
            <a:ext cx="5181600" cy="5010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51" y="4279181"/>
            <a:ext cx="3788049" cy="716878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75783" y="1994953"/>
          <a:ext cx="2880588" cy="35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532" name="Equation" r:id="rId11" imgW="1981080" imgH="241200" progId="Equation.DSMT4">
                  <p:embed/>
                </p:oleObj>
              </mc:Choice>
              <mc:Fallback>
                <p:oleObj name="Equation" r:id="rId11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783" y="1994953"/>
                        <a:ext cx="2880588" cy="3512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72200" y="681990"/>
            <a:ext cx="0" cy="3911263"/>
          </a:xfrm>
          <a:prstGeom prst="line">
            <a:avLst/>
          </a:prstGeom>
          <a:ln w="41275" cmpd="thickThin">
            <a:solidFill>
              <a:srgbClr val="FB1525"/>
            </a:solidFill>
            <a:prstDash val="lg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8510" y="651510"/>
            <a:ext cx="0" cy="3911263"/>
          </a:xfrm>
          <a:prstGeom prst="line">
            <a:avLst/>
          </a:prstGeom>
          <a:ln w="41275" cmpd="thickThin">
            <a:solidFill>
              <a:srgbClr val="FB1525"/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96610" y="3321478"/>
            <a:ext cx="0" cy="866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809" y="3334437"/>
                <a:ext cx="2560573" cy="97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i="0" dirty="0" smtClean="0">
                    <a:solidFill>
                      <a:srgbClr val="FF3300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𝛎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</m:oMath>
                </a14:m>
                <a:endParaRPr lang="en-US" b="1" i="0" dirty="0">
                  <a:solidFill>
                    <a:srgbClr val="FF33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 to obtain Scaling </a:t>
                </a: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sub>
                    </m:sSub>
                  </m:oMath>
                </a14:m>
                <a:endParaRPr lang="en-US" b="1" i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09" y="3334437"/>
                <a:ext cx="2560573" cy="974369"/>
              </a:xfrm>
              <a:prstGeom prst="rect">
                <a:avLst/>
              </a:prstGeom>
              <a:blipFill rotWithShape="0">
                <a:blip r:embed="rId13"/>
                <a:stretch>
                  <a:fillRect l="-2143" t="-250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9509" y="5379720"/>
            <a:ext cx="40463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</a:rPr>
              <a:t>**</a:t>
            </a:r>
            <a:r>
              <a:rPr lang="en-US" sz="2000" b="1" dirty="0" smtClean="0">
                <a:solidFill>
                  <a:srgbClr val="FF3399"/>
                </a:solidFill>
              </a:rPr>
              <a:t>Scaling function validates</a:t>
            </a:r>
          </a:p>
          <a:p>
            <a:r>
              <a:rPr lang="en-US" sz="2000" b="1" dirty="0" smtClean="0">
                <a:solidFill>
                  <a:srgbClr val="FF3399"/>
                </a:solidFill>
              </a:rPr>
              <a:t>the location of the CEP and </a:t>
            </a:r>
          </a:p>
          <a:p>
            <a:r>
              <a:rPr lang="en-US" sz="2000" b="1" dirty="0">
                <a:solidFill>
                  <a:srgbClr val="FF3399"/>
                </a:solidFill>
              </a:rPr>
              <a:t>t</a:t>
            </a:r>
            <a:r>
              <a:rPr lang="en-US" sz="2000" b="1" dirty="0" smtClean="0">
                <a:solidFill>
                  <a:srgbClr val="FF3399"/>
                </a:solidFill>
              </a:rPr>
              <a:t>he (static) critical exponents**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809" y="5031280"/>
            <a:ext cx="2024121" cy="2546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739" y="5340563"/>
            <a:ext cx="2043171" cy="260137"/>
          </a:xfrm>
          <a:prstGeom prst="rect">
            <a:avLst/>
          </a:prstGeom>
        </p:spPr>
      </p:pic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71795"/>
              </p:ext>
            </p:extLst>
          </p:nvPr>
        </p:nvGraphicFramePr>
        <p:xfrm>
          <a:off x="413002" y="2447030"/>
          <a:ext cx="1998806" cy="34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533" name="Equation" r:id="rId16" imgW="1371600" imgH="253800" progId="Equation.DSMT4">
                  <p:embed/>
                </p:oleObj>
              </mc:Choice>
              <mc:Fallback>
                <p:oleObj name="Equation" r:id="rId16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02" y="2447030"/>
                        <a:ext cx="1998806" cy="340591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6200" y="2749570"/>
            <a:ext cx="272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Times New Roman" panose="02020603050405020304" pitchFamily="18" charset="0"/>
              </a:rPr>
              <a:t>M. Suzuki, </a:t>
            </a:r>
            <a:endParaRPr lang="en-US" sz="1400" b="1" i="0" dirty="0" smtClean="0">
              <a:latin typeface="Times New Roman" panose="02020603050405020304" pitchFamily="18" charset="0"/>
            </a:endParaRPr>
          </a:p>
          <a:p>
            <a:r>
              <a:rPr lang="en-US" sz="1400" b="1" i="0" dirty="0" err="1" smtClean="0"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latin typeface="Times New Roman" panose="02020603050405020304" pitchFamily="18" charset="0"/>
              </a:rPr>
              <a:t>1142, 1977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632" y="5574030"/>
                <a:ext cx="2856102" cy="40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/>
                    </m:sSup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𝐚𝐧𝐟</m:t>
                    </m:r>
                  </m:oMath>
                </a14:m>
                <a:r>
                  <a:rPr lang="en-US" b="1" i="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are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rgbClr val="FB1525"/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b="1" i="0" dirty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𝐍𝐍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32" y="5574030"/>
                <a:ext cx="2856102" cy="403316"/>
              </a:xfrm>
              <a:prstGeom prst="rect">
                <a:avLst/>
              </a:prstGeom>
              <a:blipFill rotWithShape="0">
                <a:blip r:embed="rId18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76200" y="41850"/>
                <a:ext cx="42672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𝑬𝒙𝒕𝒓𝒂𝒄𝒕𝒊𝒐𝒏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𝒕𝒉𝒆</m:t>
                      </m:r>
                      <m:r>
                        <a:rPr lang="en-US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𝒔𝒄𝒂𝒍𝒊𝒏𝒈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𝒇𝒖𝒏𝒄𝒕𝒊𝒐𝒏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850"/>
                <a:ext cx="4267200" cy="480120"/>
              </a:xfrm>
              <a:prstGeom prst="roundRect">
                <a:avLst/>
              </a:prstGeom>
              <a:blipFill rotWithShape="0">
                <a:blip r:embed="rId19"/>
                <a:stretch>
                  <a:fillRect r="-571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912786" y="278487"/>
            <a:ext cx="351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Phys.Rev.Lett. 114 (2015) no.14, 142301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96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8936" y="6400800"/>
            <a:ext cx="532786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0" y="53280"/>
                <a:ext cx="21336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𝑭𝒍𝒖𝒄𝒕𝒂𝒕𝒊𝒐𝒏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𝑫𝒂𝒕𝒂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0"/>
                <a:ext cx="2133600" cy="4801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4496" t="24149" r="61338" b="61985"/>
          <a:stretch/>
        </p:blipFill>
        <p:spPr>
          <a:xfrm>
            <a:off x="59690" y="1928633"/>
            <a:ext cx="2631802" cy="720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54979" t="24149" r="6471" b="64868"/>
          <a:stretch/>
        </p:blipFill>
        <p:spPr>
          <a:xfrm>
            <a:off x="36830" y="2857935"/>
            <a:ext cx="3140390" cy="5710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-40065" y="685800"/>
            <a:ext cx="3850065" cy="957582"/>
            <a:chOff x="-98410" y="1424445"/>
            <a:chExt cx="3891975" cy="104174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/>
            <a:srcRect l="34786" t="9476" r="21157" b="77319"/>
            <a:stretch/>
          </p:blipFill>
          <p:spPr>
            <a:xfrm>
              <a:off x="135965" y="1780391"/>
              <a:ext cx="3657600" cy="685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-98410" y="1424445"/>
              <a:ext cx="3531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u="sng" dirty="0" err="1" smtClean="0">
                  <a:solidFill>
                    <a:srgbClr val="002060"/>
                  </a:solidFill>
                </a:rPr>
                <a:t>Cumulants</a:t>
              </a:r>
              <a:r>
                <a:rPr lang="en-US" b="1" i="0" u="sng" dirty="0" smtClean="0">
                  <a:solidFill>
                    <a:srgbClr val="002060"/>
                  </a:solidFill>
                </a:rPr>
                <a:t> of the distributions</a:t>
              </a:r>
              <a:endParaRPr lang="en-US" u="sng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54861"/>
          <a:stretch/>
        </p:blipFill>
        <p:spPr>
          <a:xfrm>
            <a:off x="2187596" y="4060418"/>
            <a:ext cx="1979248" cy="9080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/>
          <a:srcRect r="45139"/>
          <a:stretch/>
        </p:blipFill>
        <p:spPr>
          <a:xfrm>
            <a:off x="0" y="3588356"/>
            <a:ext cx="2299296" cy="86793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886199" y="5144274"/>
            <a:ext cx="5140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S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caling functions are derived </a:t>
            </a:r>
          </a:p>
          <a:p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from these data</a:t>
            </a:r>
            <a:endParaRPr lang="en-US" sz="2000" b="1" dirty="0">
              <a:solidFill>
                <a:srgbClr val="FB1525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86200" y="970091"/>
            <a:ext cx="5140519" cy="4139815"/>
            <a:chOff x="3886200" y="501461"/>
            <a:chExt cx="5140519" cy="4139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200" y="703633"/>
              <a:ext cx="5140519" cy="393764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632960" y="501461"/>
              <a:ext cx="35977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(STAR) </a:t>
              </a:r>
              <a:r>
                <a:rPr lang="en-US" sz="1400" b="1" i="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Phys.Rev.Lett</a:t>
              </a:r>
              <a:r>
                <a:rPr lang="en-US" sz="1400" b="1" i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112 (2014) 032302</a:t>
              </a:r>
              <a:endParaRPr lang="en-US" sz="14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-94386" y="5014036"/>
            <a:ext cx="445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3399"/>
                </a:solidFill>
              </a:rPr>
              <a:t>**Fluctuations </a:t>
            </a:r>
            <a:r>
              <a:rPr lang="en-US" b="1" i="0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 </a:t>
            </a:r>
            <a:r>
              <a:rPr lang="en-US" b="1" i="0" dirty="0" smtClean="0">
                <a:solidFill>
                  <a:srgbClr val="FF3399"/>
                </a:solidFill>
              </a:rPr>
              <a:t>susceptibility ratio**</a:t>
            </a:r>
            <a:endParaRPr lang="en-US" dirty="0">
              <a:solidFill>
                <a:srgbClr val="FF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8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44862" y="0"/>
          <a:ext cx="5799138" cy="365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04" name="SPW 13.0 Graph" r:id="rId5" imgW="7025493" imgH="4431949" progId="SigmaPlotGraphicObject.12">
                  <p:embed/>
                </p:oleObj>
              </mc:Choice>
              <mc:Fallback>
                <p:oleObj name="SPW 13.0 Graph" r:id="rId5" imgW="7025493" imgH="44319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4862" y="0"/>
                        <a:ext cx="5799138" cy="365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848320"/>
            <a:ext cx="3344862" cy="89255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b="1" dirty="0" smtClean="0"/>
              <a:t>Fluctuation measurements</a:t>
            </a:r>
          </a:p>
          <a:p>
            <a:pPr algn="l"/>
            <a:r>
              <a:rPr lang="en-US" b="1" dirty="0" smtClean="0"/>
              <a:t>                  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            + 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8936" y="6400800"/>
            <a:ext cx="532786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51577" y="1176374"/>
          <a:ext cx="879841" cy="2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05" name="Equation" r:id="rId7" imgW="545760" imgH="177480" progId="Equation.DSMT4">
                  <p:embed/>
                </p:oleObj>
              </mc:Choice>
              <mc:Fallback>
                <p:oleObj name="Equation" r:id="rId7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577" y="1176374"/>
                        <a:ext cx="879841" cy="286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55793" y="1697773"/>
          <a:ext cx="2880588" cy="35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06" name="Equation" r:id="rId9" imgW="1981080" imgH="241200" progId="Equation.DSMT4">
                  <p:embed/>
                </p:oleObj>
              </mc:Choice>
              <mc:Fallback>
                <p:oleObj name="Equation" r:id="rId9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793" y="1697773"/>
                        <a:ext cx="2880588" cy="3512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5071" y="4292162"/>
                <a:ext cx="2437783" cy="9789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i="0" dirty="0" smtClean="0">
                    <a:solidFill>
                      <a:srgbClr val="FF3300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𝐚𝐧𝐝</m:t>
                    </m:r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𝛎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solidFill>
                    <a:srgbClr val="FF33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 to obtain Scaling </a:t>
                </a: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sub>
                    </m:sSub>
                  </m:oMath>
                </a14:m>
                <a:endParaRPr lang="en-US" b="1" i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071" y="4292162"/>
                <a:ext cx="2437783" cy="978986"/>
              </a:xfrm>
              <a:prstGeom prst="rect">
                <a:avLst/>
              </a:prstGeom>
              <a:blipFill rotWithShape="0">
                <a:blip r:embed="rId11"/>
                <a:stretch>
                  <a:fillRect l="-1741" t="-613" b="-55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49414" y="4012213"/>
            <a:ext cx="39491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3399"/>
                </a:solidFill>
              </a:rPr>
              <a:t>** The compressibility diverges at the CEP **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Validation of the location of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the CEP and the (static)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critical exponents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374" y="2786377"/>
            <a:ext cx="272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Times New Roman" panose="02020603050405020304" pitchFamily="18" charset="0"/>
              </a:rPr>
              <a:t>M. Suzuki, </a:t>
            </a:r>
            <a:endParaRPr lang="en-US" sz="1400" b="1" i="0" dirty="0" smtClean="0">
              <a:latin typeface="Times New Roman" panose="02020603050405020304" pitchFamily="18" charset="0"/>
            </a:endParaRPr>
          </a:p>
          <a:p>
            <a:r>
              <a:rPr lang="en-US" sz="1400" b="1" i="0" dirty="0" err="1" smtClean="0"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latin typeface="Times New Roman" panose="02020603050405020304" pitchFamily="18" charset="0"/>
              </a:rPr>
              <a:t>1142, 1977</a:t>
            </a:r>
            <a:endParaRPr lang="en-US" sz="1400" b="1" dirty="0"/>
          </a:p>
        </p:txBody>
      </p:sp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3883963" y="3279962"/>
            <a:ext cx="383810" cy="1012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0" y="53280"/>
                <a:ext cx="34290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𝑭𝒍𝒖𝒄𝒕𝒂𝒕𝒊𝒐𝒏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0"/>
                <a:ext cx="3429000" cy="480120"/>
              </a:xfrm>
              <a:prstGeom prst="roundRect">
                <a:avLst/>
              </a:prstGeom>
              <a:blipFill rotWithShape="0">
                <a:blip r:embed="rId12"/>
                <a:stretch>
                  <a:fillRect r="-1241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50" y="3277435"/>
            <a:ext cx="3352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33CC"/>
                </a:solidFill>
              </a:rPr>
              <a:t>The scaling functions for the </a:t>
            </a:r>
            <a:r>
              <a:rPr lang="en-US" sz="1600" b="1" dirty="0" smtClean="0">
                <a:solidFill>
                  <a:srgbClr val="0033CC"/>
                </a:solidFill>
              </a:rPr>
              <a:t>critical </a:t>
            </a:r>
            <a:r>
              <a:rPr lang="en-US" sz="1600" b="1" dirty="0">
                <a:solidFill>
                  <a:srgbClr val="0033CC"/>
                </a:solidFill>
              </a:rPr>
              <a:t>fluctuations should result from the same values </a:t>
            </a:r>
            <a:r>
              <a:rPr lang="en-US" sz="1600" b="1" dirty="0" smtClean="0">
                <a:solidFill>
                  <a:srgbClr val="0033CC"/>
                </a:solidFill>
              </a:rPr>
              <a:t>of the CEP </a:t>
            </a:r>
            <a:r>
              <a:rPr lang="en-US" sz="1600" b="1" dirty="0">
                <a:solidFill>
                  <a:srgbClr val="0033CC"/>
                </a:solidFill>
              </a:rPr>
              <a:t>and critical exponents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7031" y="80727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6699CC"/>
                </a:solidFill>
                <a:latin typeface="arial" panose="020B0604020202020204" pitchFamily="34" charset="0"/>
                <a:hlinkClick r:id="rId13"/>
              </a:rPr>
              <a:t>arXiv:1606.08071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7596" y="533400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Compressibility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837" y="4526740"/>
            <a:ext cx="2024121" cy="2546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767" y="4836023"/>
            <a:ext cx="2043171" cy="2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92340" y="5069490"/>
                <a:ext cx="2856102" cy="40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/>
                    </m:sSup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𝐚𝐧𝐟</m:t>
                    </m:r>
                  </m:oMath>
                </a14:m>
                <a:r>
                  <a:rPr lang="en-US" b="1" i="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are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1" i="0" dirty="0">
                        <a:solidFill>
                          <a:srgbClr val="FB1525"/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b="1" i="0" dirty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𝐍𝐍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40" y="5069490"/>
                <a:ext cx="2856102" cy="403316"/>
              </a:xfrm>
              <a:prstGeom prst="rect">
                <a:avLst/>
              </a:prstGeom>
              <a:blipFill rotWithShape="0">
                <a:blip r:embed="rId1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2"/>
          <p:cNvGraphicFramePr>
            <a:graphicFrameLocks noChangeAspect="1"/>
          </p:cNvGraphicFramePr>
          <p:nvPr>
            <p:extLst/>
          </p:nvPr>
        </p:nvGraphicFramePr>
        <p:xfrm>
          <a:off x="233363" y="2495550"/>
          <a:ext cx="3000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07" name="Equation" r:id="rId17" imgW="2057400" imgH="241200" progId="Equation.DSMT4">
                  <p:embed/>
                </p:oleObj>
              </mc:Choice>
              <mc:Fallback>
                <p:oleObj name="Equation" r:id="rId17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495550"/>
                        <a:ext cx="3000375" cy="323850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/>
          </p:nvPr>
        </p:nvGraphicFramePr>
        <p:xfrm>
          <a:off x="655638" y="2139950"/>
          <a:ext cx="20351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08" name="Equation" r:id="rId19" imgW="1396800" imgH="253800" progId="Equation.DSMT4">
                  <p:embed/>
                </p:oleObj>
              </mc:Choice>
              <mc:Fallback>
                <p:oleObj name="Equation" r:id="rId19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139950"/>
                        <a:ext cx="2035175" cy="341312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10104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462225"/>
              </p:ext>
            </p:extLst>
          </p:nvPr>
        </p:nvGraphicFramePr>
        <p:xfrm>
          <a:off x="6060415" y="3177202"/>
          <a:ext cx="2678738" cy="328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45" name="SPW 13.0 Graph" r:id="rId5" imgW="3630216" imgH="4457863" progId="SigmaPlotGraphicObject.12">
                  <p:embed/>
                </p:oleObj>
              </mc:Choice>
              <mc:Fallback>
                <p:oleObj name="SPW 13.0 Graph" r:id="rId5" imgW="3630216" imgH="4457863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0415" y="3177202"/>
                        <a:ext cx="2678738" cy="3288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76870"/>
            <a:ext cx="351253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Fluctuation measurements</a:t>
            </a:r>
          </a:p>
          <a:p>
            <a:pPr algn="l"/>
            <a:r>
              <a:rPr lang="en-US" b="1" dirty="0" smtClean="0"/>
              <a:t>                  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            + 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8936" y="6400800"/>
            <a:ext cx="532786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6844"/>
              </p:ext>
            </p:extLst>
          </p:nvPr>
        </p:nvGraphicFramePr>
        <p:xfrm>
          <a:off x="451577" y="1004924"/>
          <a:ext cx="879841" cy="2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46" name="Equation" r:id="rId7" imgW="545760" imgH="177480" progId="Equation.DSMT4">
                  <p:embed/>
                </p:oleObj>
              </mc:Choice>
              <mc:Fallback>
                <p:oleObj name="Equation" r:id="rId7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577" y="1004924"/>
                        <a:ext cx="879841" cy="286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30564"/>
              </p:ext>
            </p:extLst>
          </p:nvPr>
        </p:nvGraphicFramePr>
        <p:xfrm>
          <a:off x="255793" y="1526323"/>
          <a:ext cx="2880588" cy="35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47" name="Equation" r:id="rId9" imgW="1981080" imgH="241200" progId="Equation.DSMT4">
                  <p:embed/>
                </p:oleObj>
              </mc:Choice>
              <mc:Fallback>
                <p:oleObj name="Equation" r:id="rId9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793" y="1526323"/>
                        <a:ext cx="2880588" cy="3512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5071" y="4292162"/>
                <a:ext cx="2437783" cy="9789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i="0" dirty="0" smtClean="0">
                    <a:solidFill>
                      <a:srgbClr val="FF3300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𝐚𝐧𝐝</m:t>
                    </m:r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𝛎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solidFill>
                    <a:srgbClr val="FF33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 to obtain Scaling </a:t>
                </a: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sub>
                    </m:sSub>
                  </m:oMath>
                </a14:m>
                <a:endParaRPr lang="en-US" b="1" i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071" y="4292162"/>
                <a:ext cx="2437783" cy="978986"/>
              </a:xfrm>
              <a:prstGeom prst="rect">
                <a:avLst/>
              </a:prstGeom>
              <a:blipFill rotWithShape="0">
                <a:blip r:embed="rId11"/>
                <a:stretch>
                  <a:fillRect l="-1741" t="-613" b="-55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67000" y="5334000"/>
            <a:ext cx="3535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99"/>
                </a:solidFill>
              </a:rPr>
              <a:t>** </a:t>
            </a:r>
            <a:r>
              <a:rPr lang="en-US" b="1" dirty="0" smtClean="0">
                <a:solidFill>
                  <a:srgbClr val="FF3399"/>
                </a:solidFill>
              </a:rPr>
              <a:t>Validation of the location of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the CEP and the (static)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critical exponents **</a:t>
            </a: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41694"/>
              </p:ext>
            </p:extLst>
          </p:nvPr>
        </p:nvGraphicFramePr>
        <p:xfrm>
          <a:off x="233363" y="2312988"/>
          <a:ext cx="3000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48" name="Equation" r:id="rId12" imgW="2057400" imgH="241200" progId="Equation.DSMT4">
                  <p:embed/>
                </p:oleObj>
              </mc:Choice>
              <mc:Fallback>
                <p:oleObj name="Equation" r:id="rId12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312988"/>
                        <a:ext cx="3000375" cy="323850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51374" y="2614927"/>
            <a:ext cx="272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Times New Roman" panose="02020603050405020304" pitchFamily="18" charset="0"/>
              </a:rPr>
              <a:t>M. Suzuki, </a:t>
            </a:r>
            <a:endParaRPr lang="en-US" sz="1400" b="1" i="0" dirty="0" smtClean="0">
              <a:latin typeface="Times New Roman" panose="02020603050405020304" pitchFamily="18" charset="0"/>
            </a:endParaRPr>
          </a:p>
          <a:p>
            <a:r>
              <a:rPr lang="en-US" sz="1400" b="1" i="0" dirty="0" err="1" smtClean="0"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latin typeface="Times New Roman" panose="02020603050405020304" pitchFamily="18" charset="0"/>
              </a:rPr>
              <a:t>1142, 1977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6883" y="76200"/>
            <a:ext cx="5914891" cy="34290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3883963" y="3279962"/>
            <a:ext cx="383810" cy="1012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0" y="53280"/>
                <a:ext cx="34290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𝑭𝒍𝒖𝒄𝒕𝒂𝒕𝒊𝒐𝒏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0"/>
                <a:ext cx="3429000" cy="480120"/>
              </a:xfrm>
              <a:prstGeom prst="roundRect">
                <a:avLst/>
              </a:prstGeom>
              <a:blipFill rotWithShape="0">
                <a:blip r:embed="rId17"/>
                <a:stretch>
                  <a:fillRect r="-709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50" y="3277435"/>
            <a:ext cx="3352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33CC"/>
                </a:solidFill>
              </a:rPr>
              <a:t>The scaling functions for the </a:t>
            </a:r>
            <a:r>
              <a:rPr lang="en-US" sz="1600" b="1" dirty="0" smtClean="0">
                <a:solidFill>
                  <a:srgbClr val="0033CC"/>
                </a:solidFill>
              </a:rPr>
              <a:t>critical </a:t>
            </a:r>
            <a:r>
              <a:rPr lang="en-US" sz="1600" b="1" dirty="0">
                <a:solidFill>
                  <a:srgbClr val="0033CC"/>
                </a:solidFill>
              </a:rPr>
              <a:t>fluctuations should result from the same values </a:t>
            </a:r>
            <a:r>
              <a:rPr lang="en-US" sz="1600" b="1" dirty="0" smtClean="0">
                <a:solidFill>
                  <a:srgbClr val="0033CC"/>
                </a:solidFill>
              </a:rPr>
              <a:t>of the CEP </a:t>
            </a:r>
            <a:r>
              <a:rPr lang="en-US" sz="1600" b="1" dirty="0">
                <a:solidFill>
                  <a:srgbClr val="0033CC"/>
                </a:solidFill>
              </a:rPr>
              <a:t>and critical exponents</a:t>
            </a:r>
            <a:endParaRPr lang="en-US" sz="1600" dirty="0">
              <a:solidFill>
                <a:srgbClr val="0033CC"/>
              </a:solidFill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10764"/>
              </p:ext>
            </p:extLst>
          </p:nvPr>
        </p:nvGraphicFramePr>
        <p:xfrm>
          <a:off x="655638" y="1957388"/>
          <a:ext cx="20351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49" name="Equation" r:id="rId18" imgW="1396800" imgH="253800" progId="Equation.DSMT4">
                  <p:embed/>
                </p:oleObj>
              </mc:Choice>
              <mc:Fallback>
                <p:oleObj name="Equation" r:id="rId18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957388"/>
                        <a:ext cx="2035175" cy="341312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937511" y="139451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6699CC"/>
                </a:solidFill>
                <a:latin typeface="arial" panose="020B0604020202020204" pitchFamily="34" charset="0"/>
                <a:hlinkClick r:id="rId20"/>
              </a:rPr>
              <a:t>arXiv:1606.08071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31955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11" name="Picture 15" descr="fig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573"/>
            <a:ext cx="36312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40530" y="1748790"/>
            <a:ext cx="4745832" cy="1015663"/>
          </a:xfrm>
          <a:prstGeom prst="rect">
            <a:avLst/>
          </a:prstGeom>
          <a:noFill/>
          <a:ln>
            <a:solidFill>
              <a:srgbClr val="FB152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new insights do we have on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CEP “landmark</a:t>
            </a:r>
            <a:r>
              <a:rPr lang="en-US" sz="2000" b="1" dirty="0" smtClean="0">
                <a:solidFill>
                  <a:srgbClr val="FF0000"/>
                </a:solidFill>
              </a:rPr>
              <a:t>” from the RHIC beam energy scan (BES-I)?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82072" y="2781604"/>
                <a:ext cx="4804125" cy="2076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Its location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𝑐𝑒𝑝</m:t>
                        </m:r>
                      </m:sup>
                    </m:sSup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𝑐𝑒𝑝</m:t>
                        </m:r>
                      </m:sup>
                    </m:sSubSup>
                  </m:oMath>
                </a14:m>
                <a:r>
                  <a:rPr lang="en-US" sz="2000" dirty="0" smtClean="0"/>
                  <a:t>)?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Its </a:t>
                </a:r>
                <a:r>
                  <a:rPr lang="en-US" sz="2000" dirty="0"/>
                  <a:t>s</a:t>
                </a:r>
                <a:r>
                  <a:rPr lang="en-US" sz="2000" dirty="0" smtClean="0"/>
                  <a:t>tatic critical exponents -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sz="2000" dirty="0" smtClean="0"/>
                  <a:t>Static universality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lass?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sz="2000" dirty="0" smtClean="0"/>
                  <a:t>Order of the transition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Dynamic critical exponent/s – z?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sz="2000" dirty="0" smtClean="0"/>
                  <a:t>Dynamic universality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lass?</a:t>
                </a:r>
              </a:p>
              <a:p>
                <a:pPr algn="l"/>
                <a:r>
                  <a:rPr lang="en-US" sz="7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72" y="2781604"/>
                <a:ext cx="4804125" cy="2076146"/>
              </a:xfrm>
              <a:prstGeom prst="rect">
                <a:avLst/>
              </a:prstGeom>
              <a:blipFill rotWithShape="0">
                <a:blip r:embed="rId5"/>
                <a:stretch>
                  <a:fillRect t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57200" y="1879607"/>
            <a:ext cx="1497330" cy="1645920"/>
          </a:xfrm>
          <a:custGeom>
            <a:avLst/>
            <a:gdLst>
              <a:gd name="connsiteX0" fmla="*/ 11430 w 1497330"/>
              <a:gd name="connsiteY0" fmla="*/ 160020 h 1645920"/>
              <a:gd name="connsiteX1" fmla="*/ 22860 w 1497330"/>
              <a:gd name="connsiteY1" fmla="*/ 1463040 h 1645920"/>
              <a:gd name="connsiteX2" fmla="*/ 560070 w 1497330"/>
              <a:gd name="connsiteY2" fmla="*/ 1520190 h 1645920"/>
              <a:gd name="connsiteX3" fmla="*/ 880110 w 1497330"/>
              <a:gd name="connsiteY3" fmla="*/ 1565910 h 1645920"/>
              <a:gd name="connsiteX4" fmla="*/ 1097280 w 1497330"/>
              <a:gd name="connsiteY4" fmla="*/ 1645920 h 1645920"/>
              <a:gd name="connsiteX5" fmla="*/ 1188720 w 1497330"/>
              <a:gd name="connsiteY5" fmla="*/ 1645920 h 1645920"/>
              <a:gd name="connsiteX6" fmla="*/ 1497330 w 1497330"/>
              <a:gd name="connsiteY6" fmla="*/ 1280160 h 1645920"/>
              <a:gd name="connsiteX7" fmla="*/ 491490 w 1497330"/>
              <a:gd name="connsiteY7" fmla="*/ 125730 h 1645920"/>
              <a:gd name="connsiteX8" fmla="*/ 388620 w 1497330"/>
              <a:gd name="connsiteY8" fmla="*/ 0 h 1645920"/>
              <a:gd name="connsiteX9" fmla="*/ 0 w 1497330"/>
              <a:gd name="connsiteY9" fmla="*/ 11430 h 1645920"/>
              <a:gd name="connsiteX10" fmla="*/ 0 w 1497330"/>
              <a:gd name="connsiteY10" fmla="*/ 1143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7330" h="1645920">
                <a:moveTo>
                  <a:pt x="11430" y="160020"/>
                </a:moveTo>
                <a:lnTo>
                  <a:pt x="22860" y="1463040"/>
                </a:lnTo>
                <a:lnTo>
                  <a:pt x="560070" y="1520190"/>
                </a:lnTo>
                <a:lnTo>
                  <a:pt x="880110" y="1565910"/>
                </a:lnTo>
                <a:lnTo>
                  <a:pt x="1097280" y="1645920"/>
                </a:lnTo>
                <a:lnTo>
                  <a:pt x="1188720" y="1645920"/>
                </a:lnTo>
                <a:lnTo>
                  <a:pt x="1497330" y="1280160"/>
                </a:lnTo>
                <a:lnTo>
                  <a:pt x="491490" y="125730"/>
                </a:lnTo>
                <a:lnTo>
                  <a:pt x="388620" y="0"/>
                </a:lnTo>
                <a:lnTo>
                  <a:pt x="0" y="11430"/>
                </a:lnTo>
                <a:lnTo>
                  <a:pt x="0" y="11430"/>
                </a:lnTo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0251367">
            <a:off x="1098494" y="2594502"/>
            <a:ext cx="3348733" cy="1008750"/>
          </a:xfrm>
          <a:custGeom>
            <a:avLst/>
            <a:gdLst>
              <a:gd name="connsiteX0" fmla="*/ 0 w 3234690"/>
              <a:gd name="connsiteY0" fmla="*/ 0 h 1584747"/>
              <a:gd name="connsiteX1" fmla="*/ 834390 w 3234690"/>
              <a:gd name="connsiteY1" fmla="*/ 1348740 h 1584747"/>
              <a:gd name="connsiteX2" fmla="*/ 1588770 w 3234690"/>
              <a:gd name="connsiteY2" fmla="*/ 1508760 h 1584747"/>
              <a:gd name="connsiteX3" fmla="*/ 3234690 w 3234690"/>
              <a:gd name="connsiteY3" fmla="*/ 525780 h 15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690" h="1584747">
                <a:moveTo>
                  <a:pt x="0" y="0"/>
                </a:moveTo>
                <a:cubicBezTo>
                  <a:pt x="284797" y="548640"/>
                  <a:pt x="569595" y="1097280"/>
                  <a:pt x="834390" y="1348740"/>
                </a:cubicBezTo>
                <a:cubicBezTo>
                  <a:pt x="1099185" y="1600200"/>
                  <a:pt x="1188720" y="1645920"/>
                  <a:pt x="1588770" y="1508760"/>
                </a:cubicBezTo>
                <a:cubicBezTo>
                  <a:pt x="1988820" y="1371600"/>
                  <a:pt x="2611755" y="948690"/>
                  <a:pt x="3234690" y="525780"/>
                </a:cubicBezTo>
              </a:path>
            </a:pathLst>
          </a:custGeom>
          <a:noFill/>
          <a:ln w="19050">
            <a:solidFill>
              <a:srgbClr val="FB1525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30251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QCD Phase Diagram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950427" y="4671375"/>
            <a:ext cx="5067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0" dirty="0" smtClean="0">
                <a:solidFill>
                  <a:srgbClr val="FF0000"/>
                </a:solidFill>
              </a:rPr>
              <a:t>All are required to fully characterize </a:t>
            </a:r>
          </a:p>
          <a:p>
            <a:r>
              <a:rPr lang="en-US" sz="2200" b="1" i="0" dirty="0" smtClean="0">
                <a:solidFill>
                  <a:srgbClr val="FF0000"/>
                </a:solidFill>
              </a:rPr>
              <a:t>the CEP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5206685"/>
            <a:ext cx="56268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0" u="sng" dirty="0" smtClean="0">
                <a:solidFill>
                  <a:schemeClr val="accent5">
                    <a:lumMod val="50000"/>
                  </a:schemeClr>
                </a:solidFill>
              </a:rPr>
              <a:t>Focus:</a:t>
            </a:r>
          </a:p>
          <a:p>
            <a:pPr algn="l"/>
            <a:r>
              <a:rPr lang="en-US" sz="2000" b="1" i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0" dirty="0" smtClean="0">
                <a:solidFill>
                  <a:schemeClr val="accent5">
                    <a:lumMod val="50000"/>
                  </a:schemeClr>
                </a:solidFill>
              </a:rPr>
              <a:t>          The use of  Finite-Size/time Scaling to </a:t>
            </a:r>
          </a:p>
          <a:p>
            <a:pPr algn="l"/>
            <a:r>
              <a:rPr lang="en-US" sz="2000" b="1" i="0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sz="2000" b="1" i="0" dirty="0" smtClean="0">
                <a:solidFill>
                  <a:schemeClr val="accent5">
                    <a:lumMod val="50000"/>
                  </a:schemeClr>
                </a:solidFill>
              </a:rPr>
              <a:t>ocate and characterize the CEP! </a:t>
            </a:r>
            <a:endParaRPr lang="en-US" sz="20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33400" y="574469"/>
            <a:ext cx="78486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i="0" dirty="0" smtClean="0">
                <a:solidFill>
                  <a:schemeClr val="tx2"/>
                </a:solidFill>
              </a:rPr>
              <a:t>Quantitative study of  the QCD phase diagram is a current focus of our field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692" y="1348680"/>
            <a:ext cx="26548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0" u="sng" dirty="0" smtClean="0">
                <a:solidFill>
                  <a:srgbClr val="4B14E6"/>
                </a:solidFill>
              </a:rPr>
              <a:t>Essential question:</a:t>
            </a:r>
            <a:endParaRPr lang="en-US" sz="2100" b="1" i="0" u="sng" dirty="0">
              <a:solidFill>
                <a:srgbClr val="4B14E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7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 animBg="1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8936" y="6400800"/>
            <a:ext cx="532786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1274" y="2859461"/>
            <a:ext cx="272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Times New Roman" panose="02020603050405020304" pitchFamily="18" charset="0"/>
              </a:rPr>
              <a:t>M. Suzuki, </a:t>
            </a:r>
            <a:endParaRPr lang="en-US" sz="1400" b="1" i="0" dirty="0" smtClean="0">
              <a:latin typeface="Times New Roman" panose="02020603050405020304" pitchFamily="18" charset="0"/>
            </a:endParaRPr>
          </a:p>
          <a:p>
            <a:r>
              <a:rPr lang="en-US" sz="1400" b="1" i="0" dirty="0" err="1" smtClean="0"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latin typeface="Times New Roman" panose="02020603050405020304" pitchFamily="18" charset="0"/>
              </a:rPr>
              <a:t>1142, 1977</a:t>
            </a:r>
            <a:endParaRPr lang="en-US" sz="1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165612"/>
              </p:ext>
            </p:extLst>
          </p:nvPr>
        </p:nvGraphicFramePr>
        <p:xfrm>
          <a:off x="6222067" y="2971800"/>
          <a:ext cx="286287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61" name="SPW 13.0 Graph" r:id="rId5" imgW="3656120" imgH="4459303" progId="SigmaPlotGraphicObject.12">
                  <p:embed/>
                </p:oleObj>
              </mc:Choice>
              <mc:Fallback>
                <p:oleObj name="SPW 13.0 Graph" r:id="rId5" imgW="3656120" imgH="4459303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2067" y="2971800"/>
                        <a:ext cx="286287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0" y="53280"/>
                <a:ext cx="34290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𝑭𝒍𝒖𝒄𝒕𝒂𝒕𝒊𝒐𝒏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0"/>
                <a:ext cx="3429000" cy="480120"/>
              </a:xfrm>
              <a:prstGeom prst="roundRect">
                <a:avLst/>
              </a:prstGeom>
              <a:blipFill rotWithShape="0">
                <a:blip r:embed="rId16"/>
                <a:stretch>
                  <a:fillRect r="-709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133" y="3957768"/>
                <a:ext cx="2437783" cy="978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i="0" dirty="0" smtClean="0">
                    <a:solidFill>
                      <a:srgbClr val="FF3300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𝐚𝐧𝐝</m:t>
                    </m:r>
                    <m:r>
                      <a:rPr lang="en-US" b="1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𝛎</m:t>
                    </m:r>
                    <m:r>
                      <a:rPr lang="en-US" b="1" i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solidFill>
                    <a:srgbClr val="FF33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 to obtain Scaling </a:t>
                </a:r>
              </a:p>
              <a:p>
                <a:r>
                  <a:rPr lang="en-US" b="1" i="0" dirty="0" smtClean="0">
                    <a:solidFill>
                      <a:srgbClr val="FF3300"/>
                    </a:solidFill>
                  </a:rPr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sub>
                    </m:sSub>
                  </m:oMath>
                </a14:m>
                <a:endParaRPr lang="en-US" b="1" i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3" y="3957768"/>
                <a:ext cx="2437783" cy="978986"/>
              </a:xfrm>
              <a:prstGeom prst="rect">
                <a:avLst/>
              </a:prstGeom>
              <a:blipFill rotWithShape="0">
                <a:blip r:embed="rId17"/>
                <a:stretch>
                  <a:fillRect l="-2250" t="-1242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263581" y="4979239"/>
            <a:ext cx="3557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99"/>
                </a:solidFill>
              </a:rPr>
              <a:t>**</a:t>
            </a:r>
            <a:r>
              <a:rPr lang="en-US" b="1" dirty="0" smtClean="0">
                <a:solidFill>
                  <a:srgbClr val="FF3399"/>
                </a:solidFill>
              </a:rPr>
              <a:t>further validation of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the location of the CEP and </a:t>
            </a:r>
          </a:p>
          <a:p>
            <a:r>
              <a:rPr lang="en-US" b="1" dirty="0">
                <a:solidFill>
                  <a:srgbClr val="FF3399"/>
                </a:solidFill>
              </a:rPr>
              <a:t>t</a:t>
            </a:r>
            <a:r>
              <a:rPr lang="en-US" b="1" dirty="0" smtClean="0">
                <a:solidFill>
                  <a:srgbClr val="FF3399"/>
                </a:solidFill>
              </a:rPr>
              <a:t>he (static) critical exponents**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76870"/>
            <a:ext cx="351253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Fluctuation measurements</a:t>
            </a:r>
          </a:p>
          <a:p>
            <a:pPr algn="l"/>
            <a:r>
              <a:rPr lang="en-US" b="1" dirty="0" smtClean="0"/>
              <a:t>                  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            + </a:t>
            </a: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744493"/>
              </p:ext>
            </p:extLst>
          </p:nvPr>
        </p:nvGraphicFramePr>
        <p:xfrm>
          <a:off x="211138" y="2414588"/>
          <a:ext cx="3000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62" name="Equation" r:id="rId18" imgW="2057400" imgH="241200" progId="Equation.DSMT4">
                  <p:embed/>
                </p:oleObj>
              </mc:Choice>
              <mc:Fallback>
                <p:oleObj name="Equation" r:id="rId18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2414588"/>
                        <a:ext cx="3000375" cy="323850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26444"/>
              </p:ext>
            </p:extLst>
          </p:nvPr>
        </p:nvGraphicFramePr>
        <p:xfrm>
          <a:off x="631825" y="2057400"/>
          <a:ext cx="20351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63" name="Equation" r:id="rId20" imgW="1396800" imgH="253800" progId="Equation.DSMT4">
                  <p:embed/>
                </p:oleObj>
              </mc:Choice>
              <mc:Fallback>
                <p:oleObj name="Equation" r:id="rId20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2057400"/>
                        <a:ext cx="2035175" cy="341313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934269"/>
              </p:ext>
            </p:extLst>
          </p:nvPr>
        </p:nvGraphicFramePr>
        <p:xfrm>
          <a:off x="475700" y="1002807"/>
          <a:ext cx="879841" cy="2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64" name="Equation" r:id="rId22" imgW="545760" imgH="177480" progId="Equation.DSMT4">
                  <p:embed/>
                </p:oleObj>
              </mc:Choice>
              <mc:Fallback>
                <p:oleObj name="Equation" r:id="rId22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5700" y="1002807"/>
                        <a:ext cx="879841" cy="286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01129"/>
              </p:ext>
            </p:extLst>
          </p:nvPr>
        </p:nvGraphicFramePr>
        <p:xfrm>
          <a:off x="221503" y="1583473"/>
          <a:ext cx="2880588" cy="35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65" name="Equation" r:id="rId24" imgW="1981080" imgH="241200" progId="Equation.DSMT4">
                  <p:embed/>
                </p:oleObj>
              </mc:Choice>
              <mc:Fallback>
                <p:oleObj name="Equation" r:id="rId24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1503" y="1583473"/>
                        <a:ext cx="2880588" cy="3512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53032" y="12700"/>
            <a:ext cx="5790968" cy="33342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937511" y="59441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6699CC"/>
                </a:solidFill>
                <a:latin typeface="arial" panose="020B0604020202020204" pitchFamily="34" charset="0"/>
                <a:hlinkClick r:id="rId27"/>
              </a:rPr>
              <a:t>arXiv:1606.08071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79236" y="3215528"/>
            <a:ext cx="1452352" cy="740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37249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8936" y="6400800"/>
            <a:ext cx="532786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199" y="53280"/>
                <a:ext cx="2980172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𝑻𝒆𝒔𝒕𝒔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3280"/>
                <a:ext cx="2980172" cy="48012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6200" y="2667000"/>
            <a:ext cx="272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latin typeface="Times New Roman" panose="02020603050405020304" pitchFamily="18" charset="0"/>
              </a:rPr>
              <a:t>M. Suzuki, </a:t>
            </a:r>
            <a:endParaRPr lang="en-US" sz="1400" b="1" i="0" dirty="0" smtClean="0">
              <a:latin typeface="Times New Roman" panose="02020603050405020304" pitchFamily="18" charset="0"/>
            </a:endParaRPr>
          </a:p>
          <a:p>
            <a:r>
              <a:rPr lang="en-US" sz="1400" b="1" i="0" dirty="0" err="1" smtClean="0"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latin typeface="Times New Roman" panose="02020603050405020304" pitchFamily="18" charset="0"/>
              </a:rPr>
              <a:t>. Phys. 58, </a:t>
            </a:r>
            <a:r>
              <a:rPr lang="en-US" sz="1400" b="1" i="0" dirty="0" smtClean="0">
                <a:latin typeface="Times New Roman" panose="02020603050405020304" pitchFamily="18" charset="0"/>
              </a:rPr>
              <a:t>1142, 1977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0754" y="-41269"/>
            <a:ext cx="5513246" cy="3466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460" y="3632950"/>
                <a:ext cx="4752667" cy="104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i="0" dirty="0" smtClean="0">
                    <a:solidFill>
                      <a:srgbClr val="FF3300"/>
                    </a:solidFill>
                  </a:rPr>
                  <a:t>Use </a:t>
                </a:r>
                <a:r>
                  <a:rPr lang="en-US" sz="2000" b="1" i="0" u="sng" dirty="0">
                    <a:solidFill>
                      <a:srgbClr val="FF3300"/>
                    </a:solidFill>
                  </a:rPr>
                  <a:t>i</a:t>
                </a:r>
                <a:r>
                  <a:rPr lang="en-US" sz="2000" b="1" i="0" u="sng" dirty="0" smtClean="0">
                    <a:solidFill>
                      <a:srgbClr val="FF3300"/>
                    </a:solidFill>
                  </a:rPr>
                  <a:t>ncorrect</a:t>
                </a:r>
                <a:r>
                  <a:rPr lang="en-US" sz="2000" b="1" i="0" dirty="0" smtClean="0">
                    <a:solidFill>
                      <a:srgbClr val="FF3300"/>
                    </a:solidFill>
                  </a:rPr>
                  <a:t> values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</m:oMath>
                </a14:m>
                <a:r>
                  <a:rPr lang="en-US" sz="2000" b="1" i="0" dirty="0" smtClean="0">
                    <a:solidFill>
                      <a:srgbClr val="FF33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sz="2000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sz="2000" b="1" i="0" dirty="0" smtClean="0">
                    <a:solidFill>
                      <a:srgbClr val="FF3300"/>
                    </a:solidFill>
                  </a:rPr>
                  <a:t> to obtain Scaling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000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sub>
                    </m:sSub>
                  </m:oMath>
                </a14:m>
                <a:endParaRPr lang="en-US" b="1" i="0" dirty="0" smtClean="0"/>
              </a:p>
              <a:p>
                <a:pPr algn="l"/>
                <a:endParaRPr lang="en-US" b="1" i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0" y="3632950"/>
                <a:ext cx="4752667" cy="1046569"/>
              </a:xfrm>
              <a:prstGeom prst="rect">
                <a:avLst/>
              </a:prstGeom>
              <a:blipFill rotWithShape="0">
                <a:blip r:embed="rId13"/>
                <a:stretch>
                  <a:fillRect l="-1412" t="-1744" r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00647" y="4724400"/>
            <a:ext cx="2900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</a:rPr>
              <a:t>** </a:t>
            </a:r>
            <a:r>
              <a:rPr lang="en-US" sz="2000" b="1" dirty="0" smtClean="0">
                <a:solidFill>
                  <a:srgbClr val="FF3399"/>
                </a:solidFill>
              </a:rPr>
              <a:t>Invalidate </a:t>
            </a:r>
            <a:r>
              <a:rPr lang="en-US" sz="2000" b="1" u="sng" dirty="0" smtClean="0">
                <a:solidFill>
                  <a:srgbClr val="FF3399"/>
                </a:solidFill>
              </a:rPr>
              <a:t>incorrect</a:t>
            </a:r>
            <a:r>
              <a:rPr lang="en-US" sz="2000" b="1" dirty="0" smtClean="0">
                <a:solidFill>
                  <a:srgbClr val="FF3399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FF3399"/>
                </a:solidFill>
              </a:rPr>
              <a:t>CEP</a:t>
            </a:r>
            <a:r>
              <a:rPr lang="en-US" sz="2000" b="1" dirty="0">
                <a:solidFill>
                  <a:srgbClr val="FF3399"/>
                </a:solidFill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</a:rPr>
              <a:t>location **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38400" y="3225806"/>
            <a:ext cx="1268138" cy="431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76870"/>
            <a:ext cx="351253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Fluctuation measurements  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</a:t>
            </a:r>
          </a:p>
          <a:p>
            <a:pPr algn="l"/>
            <a:r>
              <a:rPr lang="en-US" b="1" dirty="0" smtClean="0"/>
              <a:t>                     +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4113"/>
              </p:ext>
            </p:extLst>
          </p:nvPr>
        </p:nvGraphicFramePr>
        <p:xfrm>
          <a:off x="440147" y="1004924"/>
          <a:ext cx="879841" cy="2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09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0147" y="1004924"/>
                        <a:ext cx="879841" cy="286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86097"/>
              </p:ext>
            </p:extLst>
          </p:nvPr>
        </p:nvGraphicFramePr>
        <p:xfrm>
          <a:off x="190414" y="1527235"/>
          <a:ext cx="2880588" cy="35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10" name="Equation" r:id="rId16" imgW="1981080" imgH="241200" progId="Equation.DSMT4">
                  <p:embed/>
                </p:oleObj>
              </mc:Choice>
              <mc:Fallback>
                <p:oleObj name="Equation" r:id="rId16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0414" y="1527235"/>
                        <a:ext cx="2880588" cy="3512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57705"/>
              </p:ext>
            </p:extLst>
          </p:nvPr>
        </p:nvGraphicFramePr>
        <p:xfrm>
          <a:off x="176213" y="2300288"/>
          <a:ext cx="3000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11" name="Equation" r:id="rId18" imgW="2057400" imgH="241200" progId="Equation.DSMT4">
                  <p:embed/>
                </p:oleObj>
              </mc:Choice>
              <mc:Fallback>
                <p:oleObj name="Equation" r:id="rId18" imgW="2057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300288"/>
                        <a:ext cx="3000375" cy="323850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02899"/>
              </p:ext>
            </p:extLst>
          </p:nvPr>
        </p:nvGraphicFramePr>
        <p:xfrm>
          <a:off x="598488" y="1943100"/>
          <a:ext cx="20351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12" name="Equation" r:id="rId20" imgW="1396800" imgH="253800" progId="Equation.DSMT4">
                  <p:embed/>
                </p:oleObj>
              </mc:Choice>
              <mc:Fallback>
                <p:oleObj name="Equation" r:id="rId20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943100"/>
                        <a:ext cx="2035175" cy="341313"/>
                      </a:xfrm>
                      <a:prstGeom prst="rect">
                        <a:avLst/>
                      </a:prstGeom>
                      <a:solidFill>
                        <a:srgbClr val="4BEA36">
                          <a:alpha val="9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960371" y="-9139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6699CC"/>
                </a:solidFill>
                <a:latin typeface="arial" panose="020B0604020202020204" pitchFamily="34" charset="0"/>
                <a:hlinkClick r:id="rId22"/>
              </a:rPr>
              <a:t>arXiv:1606.08071</a:t>
            </a:r>
            <a:endParaRPr lang="en-US" sz="14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62787"/>
              </p:ext>
            </p:extLst>
          </p:nvPr>
        </p:nvGraphicFramePr>
        <p:xfrm>
          <a:off x="381739" y="4407350"/>
          <a:ext cx="30114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13" name="Equation" r:id="rId23" imgW="2070000" imgH="507960" progId="Equation.DSMT4">
                  <p:embed/>
                </p:oleObj>
              </mc:Choice>
              <mc:Fallback>
                <p:oleObj name="Equation" r:id="rId23" imgW="2070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1739" y="4407350"/>
                        <a:ext cx="3011487" cy="738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4158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11430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000" b="1" dirty="0" smtClean="0">
                    <a:solidFill>
                      <a:srgbClr val="0033CC"/>
                    </a:solidFill>
                    <a:ea typeface="Cambria Math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𝑭𝑨𝑸</m:t>
                    </m:r>
                  </m:oMath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1143000" cy="480120"/>
              </a:xfrm>
              <a:prstGeom prst="roundRect">
                <a:avLst/>
              </a:prstGeom>
              <a:blipFill rotWithShape="0">
                <a:blip r:embed="rId5"/>
                <a:stretch>
                  <a:fillRect l="-3723" b="-13750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277872"/>
            <a:ext cx="1392688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200" y="884434"/>
                <a:ext cx="7808462" cy="73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</m:oMath>
                </a14:m>
                <a:r>
                  <a:rPr lang="en-US" sz="2000" i="0" dirty="0" smtClean="0">
                    <a:latin typeface="CMR10"/>
                  </a:rPr>
                  <a:t> diverges at the CEP</a:t>
                </a:r>
              </a:p>
              <a:p>
                <a:r>
                  <a:rPr lang="en-US" sz="2000" i="0" dirty="0">
                    <a:latin typeface="CMR10"/>
                  </a:rPr>
                  <a:t>s</a:t>
                </a:r>
                <a:r>
                  <a:rPr lang="en-US" sz="2000" i="0" dirty="0" smtClean="0">
                    <a:latin typeface="CMR10"/>
                  </a:rPr>
                  <a:t>o relaxation </a:t>
                </a:r>
                <a:r>
                  <a:rPr lang="en-US" sz="2000" i="0" dirty="0">
                    <a:latin typeface="CMR10"/>
                  </a:rPr>
                  <a:t>of the order parameter </a:t>
                </a:r>
                <a:r>
                  <a:rPr lang="en-US" sz="2000" i="0" dirty="0" smtClean="0">
                    <a:latin typeface="CMR10"/>
                  </a:rPr>
                  <a:t>could be </a:t>
                </a:r>
                <a:r>
                  <a:rPr lang="en-US" sz="2000" i="0" dirty="0">
                    <a:latin typeface="CMR10"/>
                  </a:rPr>
                  <a:t>anomalously slow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84434"/>
                <a:ext cx="7808462" cy="731547"/>
              </a:xfrm>
              <a:prstGeom prst="rect">
                <a:avLst/>
              </a:prstGeom>
              <a:blipFill rotWithShape="0">
                <a:blip r:embed="rId7"/>
                <a:stretch>
                  <a:fillRect t="-41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78856"/>
              </p:ext>
            </p:extLst>
          </p:nvPr>
        </p:nvGraphicFramePr>
        <p:xfrm>
          <a:off x="1357703" y="1967960"/>
          <a:ext cx="7635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292"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7703" y="1967960"/>
                        <a:ext cx="763588" cy="428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872" y="2577951"/>
            <a:ext cx="358662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0" dirty="0" smtClean="0">
                <a:solidFill>
                  <a:schemeClr val="bg2">
                    <a:lumMod val="25000"/>
                  </a:schemeClr>
                </a:solidFill>
              </a:rPr>
              <a:t>Non-linear dynamics </a:t>
            </a:r>
            <a:r>
              <a:rPr lang="en-US" sz="2000" b="1" i="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en-US" sz="2000" b="1" i="0" dirty="0" smtClean="0">
                <a:solidFill>
                  <a:schemeClr val="bg2">
                    <a:lumMod val="25000"/>
                  </a:schemeClr>
                </a:solidFill>
              </a:rPr>
              <a:t>   Multiple slow modes </a:t>
            </a:r>
          </a:p>
          <a:p>
            <a:r>
              <a:rPr lang="en-US" b="1" dirty="0" err="1" smtClean="0">
                <a:solidFill>
                  <a:srgbClr val="0033CC"/>
                </a:solidFill>
              </a:rPr>
              <a:t>z</a:t>
            </a:r>
            <a:r>
              <a:rPr lang="en-US" b="1" baseline="-25000" dirty="0" err="1" smtClean="0">
                <a:solidFill>
                  <a:srgbClr val="0033CC"/>
                </a:solidFill>
              </a:rPr>
              <a:t>T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</a:rPr>
              <a:t>~ </a:t>
            </a:r>
            <a:r>
              <a:rPr lang="en-US" b="1" dirty="0" smtClean="0">
                <a:solidFill>
                  <a:srgbClr val="0033CC"/>
                </a:solidFill>
              </a:rPr>
              <a:t>3, </a:t>
            </a:r>
            <a:r>
              <a:rPr lang="en-US" b="1" dirty="0" err="1" smtClean="0">
                <a:solidFill>
                  <a:srgbClr val="0033CC"/>
                </a:solidFill>
              </a:rPr>
              <a:t>z</a:t>
            </a:r>
            <a:r>
              <a:rPr lang="en-US" b="1" baseline="-25000" dirty="0" err="1" smtClean="0">
                <a:solidFill>
                  <a:srgbClr val="0033CC"/>
                </a:solidFill>
              </a:rPr>
              <a:t>v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</a:rPr>
              <a:t>~ </a:t>
            </a:r>
            <a:r>
              <a:rPr lang="en-US" b="1" dirty="0" smtClean="0">
                <a:solidFill>
                  <a:srgbClr val="0033CC"/>
                </a:solidFill>
              </a:rPr>
              <a:t>2,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</a:rPr>
              <a:t>z</a:t>
            </a:r>
            <a:r>
              <a:rPr lang="en-US" b="1" baseline="-25000" dirty="0" err="1" smtClean="0">
                <a:solidFill>
                  <a:srgbClr val="FF3399"/>
                </a:solidFill>
              </a:rPr>
              <a:t>s</a:t>
            </a: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</a:rPr>
              <a:t>~ -</a:t>
            </a:r>
            <a:r>
              <a:rPr lang="en-US" b="1" dirty="0" smtClean="0">
                <a:solidFill>
                  <a:srgbClr val="FF3399"/>
                </a:solidFill>
              </a:rPr>
              <a:t>0.8</a:t>
            </a:r>
          </a:p>
          <a:p>
            <a:r>
              <a:rPr lang="en-US" sz="500" dirty="0" smtClean="0"/>
              <a:t> </a:t>
            </a:r>
          </a:p>
          <a:p>
            <a:r>
              <a:rPr lang="en-US" b="1" i="0" dirty="0" err="1">
                <a:solidFill>
                  <a:srgbClr val="FF3399"/>
                </a:solidFill>
              </a:rPr>
              <a:t>z</a:t>
            </a:r>
            <a:r>
              <a:rPr lang="en-US" b="1" i="0" baseline="-25000" dirty="0" err="1">
                <a:solidFill>
                  <a:srgbClr val="FF3399"/>
                </a:solidFill>
              </a:rPr>
              <a:t>s</a:t>
            </a:r>
            <a:r>
              <a:rPr lang="en-US" b="1" i="0" dirty="0">
                <a:solidFill>
                  <a:srgbClr val="FF3399"/>
                </a:solidFill>
              </a:rPr>
              <a:t> </a:t>
            </a:r>
            <a:r>
              <a:rPr lang="en-US" b="1" i="0" dirty="0" smtClean="0">
                <a:solidFill>
                  <a:srgbClr val="FF3399"/>
                </a:solidFill>
              </a:rPr>
              <a:t>&lt; 0 - </a:t>
            </a:r>
            <a:r>
              <a:rPr lang="en-US" b="1" i="0" dirty="0">
                <a:solidFill>
                  <a:srgbClr val="FF3399"/>
                </a:solidFill>
              </a:rPr>
              <a:t>Critical speeding </a:t>
            </a:r>
            <a:r>
              <a:rPr lang="en-US" b="1" i="0" dirty="0" smtClean="0">
                <a:solidFill>
                  <a:srgbClr val="FF3399"/>
                </a:solidFill>
              </a:rPr>
              <a:t>up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    z </a:t>
            </a:r>
            <a:r>
              <a:rPr lang="en-US" b="1" dirty="0">
                <a:solidFill>
                  <a:srgbClr val="0033CC"/>
                </a:solidFill>
              </a:rPr>
              <a:t>&gt; 0  - Critical slowing </a:t>
            </a:r>
            <a:r>
              <a:rPr lang="en-US" b="1" dirty="0" smtClean="0">
                <a:solidFill>
                  <a:srgbClr val="0033CC"/>
                </a:solidFill>
              </a:rPr>
              <a:t>down</a:t>
            </a:r>
            <a:endParaRPr lang="en-US" b="1" i="0" dirty="0">
              <a:solidFill>
                <a:srgbClr val="FF3399"/>
              </a:solidFill>
            </a:endParaRPr>
          </a:p>
          <a:p>
            <a:r>
              <a:rPr lang="en-US" sz="100" b="1" dirty="0" smtClean="0"/>
              <a:t> </a:t>
            </a:r>
          </a:p>
          <a:p>
            <a:r>
              <a:rPr lang="en-US" sz="200" dirty="0"/>
              <a:t> </a:t>
            </a:r>
          </a:p>
          <a:p>
            <a:pPr algn="l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Y. Minami - </a:t>
            </a:r>
            <a:r>
              <a:rPr lang="en-US" sz="1400" b="1" i="0" dirty="0" err="1"/>
              <a:t>Phys.Rev</a:t>
            </a:r>
            <a:r>
              <a:rPr lang="en-US" sz="1400" b="1" i="0" dirty="0"/>
              <a:t>. </a:t>
            </a:r>
            <a:r>
              <a:rPr lang="en-US" sz="1400" b="1" i="0" dirty="0" smtClean="0"/>
              <a:t>D83 (2011</a:t>
            </a:r>
            <a:r>
              <a:rPr lang="en-US" sz="1400" b="1" i="0" dirty="0"/>
              <a:t>) 094019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79290" y="3708308"/>
                <a:ext cx="3563989" cy="726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eg.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 (</a:t>
                </a:r>
                <a:r>
                  <a:rPr lang="en-US" sz="2000" b="1" i="0" dirty="0" smtClean="0"/>
                  <a:t>without FTE</a:t>
                </a:r>
                <a:r>
                  <a:rPr lang="en-US" sz="2000" dirty="0" smtClean="0"/>
                  <a:t>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0" dirty="0" smtClean="0">
                    <a:solidFill>
                      <a:srgbClr val="FB1525"/>
                    </a:solidFill>
                  </a:rPr>
                  <a:t> (with FTE)</a:t>
                </a:r>
                <a:endParaRPr lang="en-US" sz="2000" b="1" i="0" dirty="0">
                  <a:solidFill>
                    <a:srgbClr val="FB1525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90" y="3708308"/>
                <a:ext cx="3563989" cy="726417"/>
              </a:xfrm>
              <a:prstGeom prst="rect">
                <a:avLst/>
              </a:prstGeom>
              <a:blipFill rotWithShape="0">
                <a:blip r:embed="rId10"/>
                <a:stretch>
                  <a:fillRect l="-1880" t="-2521" r="-1880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084140" y="2697639"/>
            <a:ext cx="3889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Significant signal attenuation for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short-lived processes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with </a:t>
            </a:r>
            <a:r>
              <a:rPr lang="en-US" sz="2000" dirty="0" err="1">
                <a:solidFill>
                  <a:srgbClr val="002060"/>
                </a:solidFill>
              </a:rPr>
              <a:t>z</a:t>
            </a:r>
            <a:r>
              <a:rPr lang="en-US" sz="2000" baseline="-25000" dirty="0" err="1">
                <a:solidFill>
                  <a:srgbClr val="002060"/>
                </a:solidFill>
              </a:rPr>
              <a:t>T</a:t>
            </a:r>
            <a:r>
              <a:rPr lang="en-US" sz="2000" dirty="0">
                <a:solidFill>
                  <a:srgbClr val="002060"/>
                </a:solidFill>
              </a:rPr>
              <a:t> ~ </a:t>
            </a:r>
            <a:r>
              <a:rPr lang="en-US" sz="2000" dirty="0" smtClean="0">
                <a:solidFill>
                  <a:srgbClr val="002060"/>
                </a:solidFill>
              </a:rPr>
              <a:t>3 or </a:t>
            </a:r>
            <a:r>
              <a:rPr lang="en-US" sz="2000" dirty="0" err="1">
                <a:solidFill>
                  <a:srgbClr val="002060"/>
                </a:solidFill>
              </a:rPr>
              <a:t>z</a:t>
            </a:r>
            <a:r>
              <a:rPr lang="en-US" sz="2000" baseline="-25000" dirty="0" err="1">
                <a:solidFill>
                  <a:srgbClr val="002060"/>
                </a:solidFill>
              </a:rPr>
              <a:t>v</a:t>
            </a:r>
            <a:r>
              <a:rPr lang="en-US" sz="2000" dirty="0">
                <a:solidFill>
                  <a:srgbClr val="002060"/>
                </a:solidFill>
              </a:rPr>
              <a:t> ~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2133" y="540799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/>
              <a:t>Dynamic Finite-Size Scaling (DFSS) can be used to estimate the dynamic critical exponent  z </a:t>
            </a:r>
          </a:p>
          <a:p>
            <a:r>
              <a:rPr lang="en-US" sz="2000" b="1" i="0" dirty="0" smtClean="0">
                <a:sym typeface="Wingdings" panose="05000000000000000000" pitchFamily="2" charset="2"/>
              </a:rPr>
              <a:t> </a:t>
            </a:r>
            <a:r>
              <a:rPr lang="en-US" sz="2000" b="1" i="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employed in this study</a:t>
            </a:r>
            <a:endParaRPr lang="en-US" sz="2000" b="1" i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21291" y="1752000"/>
            <a:ext cx="2625148" cy="646331"/>
            <a:chOff x="2426091" y="2579628"/>
            <a:chExt cx="2625148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199449" y="2579628"/>
              <a:ext cx="185179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ynamic 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ritical exponent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2426091" y="2902794"/>
              <a:ext cx="773358" cy="0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181600" y="1973330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0070C0"/>
                </a:solidFill>
              </a:rPr>
              <a:t>An important consequence</a:t>
            </a:r>
            <a:endParaRPr lang="en-US" sz="2000" b="1" i="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828" y="5038947"/>
            <a:ext cx="774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B1525"/>
                </a:solidFill>
              </a:rPr>
              <a:t>The value of the dynamic critical exponent/s is crucial for HIC </a:t>
            </a:r>
            <a:endParaRPr lang="en-US" sz="2000" b="1" dirty="0">
              <a:solidFill>
                <a:srgbClr val="FB152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3170" y="4434725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3399"/>
                </a:solidFill>
              </a:rPr>
              <a:t> </a:t>
            </a:r>
            <a:r>
              <a:rPr lang="en-US" b="1" i="0" dirty="0" smtClean="0">
                <a:solidFill>
                  <a:srgbClr val="FF3399"/>
                </a:solidFill>
              </a:rPr>
              <a:t>**Note that observables driven by the sound mode </a:t>
            </a:r>
          </a:p>
          <a:p>
            <a:r>
              <a:rPr lang="en-US" b="1" i="0" dirty="0" smtClean="0">
                <a:solidFill>
                  <a:srgbClr val="FF3399"/>
                </a:solidFill>
              </a:rPr>
              <a:t>would </a:t>
            </a:r>
            <a:r>
              <a:rPr lang="en-US" b="1" i="0" u="sng" dirty="0" smtClean="0">
                <a:solidFill>
                  <a:srgbClr val="FF3399"/>
                </a:solidFill>
              </a:rPr>
              <a:t>NOT</a:t>
            </a:r>
            <a:r>
              <a:rPr lang="en-US" b="1" i="0" dirty="0" smtClean="0">
                <a:solidFill>
                  <a:srgbClr val="FF3399"/>
                </a:solidFill>
              </a:rPr>
              <a:t> be similarly attenuated**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96713" y="267037"/>
            <a:ext cx="54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Finite-Time </a:t>
            </a:r>
            <a:r>
              <a:rPr lang="en-US" sz="2400" dirty="0"/>
              <a:t>E</a:t>
            </a:r>
            <a:r>
              <a:rPr lang="en-US" sz="2400" dirty="0" smtClean="0"/>
              <a:t>ffects (FTE)?</a:t>
            </a:r>
            <a:endParaRPr lang="en-US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7510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7" grpId="0"/>
      <p:bldP spid="38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41148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𝑫𝒚𝒏𝒂𝒎𝒊𝒄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4114800" cy="4801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29917" y="6416675"/>
            <a:ext cx="53568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48531" y="2324358"/>
            <a:ext cx="192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 smtClean="0">
                <a:solidFill>
                  <a:srgbClr val="FB1525"/>
                </a:solidFill>
              </a:rPr>
              <a:t>DFSS ansatz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" y="753070"/>
            <a:ext cx="357410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0549" y="1555750"/>
          <a:ext cx="3489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78" name="Equation" r:id="rId6" imgW="1981080" imgH="241200" progId="Equation.DSMT4">
                  <p:embed/>
                </p:oleObj>
              </mc:Choice>
              <mc:Fallback>
                <p:oleObj name="Equation" r:id="rId6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49" y="1555750"/>
                        <a:ext cx="3489325" cy="425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7101" y="2594863"/>
                <a:ext cx="3519441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a</a:t>
                </a:r>
                <a:r>
                  <a:rPr lang="en-US" sz="2000" dirty="0" smtClean="0"/>
                  <a:t>t time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</a:t>
                </a:r>
                <a:r>
                  <a:rPr lang="en-US" sz="2000" dirty="0" smtClean="0"/>
                  <a:t>hen T is near </a:t>
                </a:r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cep</a:t>
                </a:r>
                <a:endParaRPr lang="en-US" sz="2000" baseline="-25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101" y="2594863"/>
                <a:ext cx="3519441" cy="513282"/>
              </a:xfrm>
              <a:prstGeom prst="rect">
                <a:avLst/>
              </a:prstGeom>
              <a:blipFill rotWithShape="0">
                <a:blip r:embed="rId8"/>
                <a:stretch>
                  <a:fillRect l="-190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809782"/>
              </p:ext>
            </p:extLst>
          </p:nvPr>
        </p:nvGraphicFramePr>
        <p:xfrm>
          <a:off x="17463" y="3048000"/>
          <a:ext cx="35655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79" name="Equation" r:id="rId9" imgW="1904760" imgH="279360" progId="Equation.DSMT4">
                  <p:embed/>
                </p:oleObj>
              </mc:Choice>
              <mc:Fallback>
                <p:oleObj name="Equation" r:id="rId9" imgW="1904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463" y="3048000"/>
                        <a:ext cx="3565525" cy="52228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8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88924" y="4809808"/>
          <a:ext cx="2925764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80" name="Equation" r:id="rId11" imgW="1562040" imgH="279360" progId="Equation.DSMT4">
                  <p:embed/>
                </p:oleObj>
              </mc:Choice>
              <mc:Fallback>
                <p:oleObj name="Equation" r:id="rId11" imgW="156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8924" y="4809808"/>
                        <a:ext cx="2925764" cy="5238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8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1535499" y="3991487"/>
            <a:ext cx="0" cy="866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52978" y="3930244"/>
            <a:ext cx="118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</a:t>
            </a:r>
            <a:endParaRPr lang="en-US" sz="2800" dirty="0" smtClean="0"/>
          </a:p>
          <a:p>
            <a:r>
              <a:rPr lang="en-US" sz="2000" dirty="0" smtClean="0"/>
              <a:t>T </a:t>
            </a:r>
            <a:r>
              <a:rPr lang="en-US" sz="2000" dirty="0"/>
              <a:t>=</a:t>
            </a:r>
            <a:r>
              <a:rPr lang="en-US" sz="2000" dirty="0" smtClean="0"/>
              <a:t>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endParaRPr lang="en-US" baseline="-250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14089" y="998041"/>
          <a:ext cx="5474272" cy="42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81" name="SPW 13.0 Graph" r:id="rId13" imgW="6879421" imgH="5282060" progId="SigmaPlotGraphicObject.12">
                  <p:embed/>
                </p:oleObj>
              </mc:Choice>
              <mc:Fallback>
                <p:oleObj name="SPW 13.0 Graph" r:id="rId13" imgW="6879421" imgH="5282060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4089" y="998041"/>
                        <a:ext cx="5474272" cy="42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20917783">
            <a:off x="2654682" y="4736273"/>
            <a:ext cx="3864756" cy="610526"/>
          </a:xfrm>
          <a:custGeom>
            <a:avLst/>
            <a:gdLst>
              <a:gd name="connsiteX0" fmla="*/ 0 w 3234690"/>
              <a:gd name="connsiteY0" fmla="*/ 0 h 1584747"/>
              <a:gd name="connsiteX1" fmla="*/ 834390 w 3234690"/>
              <a:gd name="connsiteY1" fmla="*/ 1348740 h 1584747"/>
              <a:gd name="connsiteX2" fmla="*/ 1588770 w 3234690"/>
              <a:gd name="connsiteY2" fmla="*/ 1508760 h 1584747"/>
              <a:gd name="connsiteX3" fmla="*/ 3234690 w 3234690"/>
              <a:gd name="connsiteY3" fmla="*/ 525780 h 15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4690" h="1584747">
                <a:moveTo>
                  <a:pt x="0" y="0"/>
                </a:moveTo>
                <a:cubicBezTo>
                  <a:pt x="284797" y="548640"/>
                  <a:pt x="569595" y="1097280"/>
                  <a:pt x="834390" y="1348740"/>
                </a:cubicBezTo>
                <a:cubicBezTo>
                  <a:pt x="1099185" y="1600200"/>
                  <a:pt x="1188720" y="1645920"/>
                  <a:pt x="1588770" y="1508760"/>
                </a:cubicBezTo>
                <a:cubicBezTo>
                  <a:pt x="1988820" y="1371600"/>
                  <a:pt x="2611755" y="948690"/>
                  <a:pt x="3234690" y="525780"/>
                </a:cubicBezTo>
              </a:path>
            </a:pathLst>
          </a:custGeom>
          <a:noFill/>
          <a:ln w="19050">
            <a:solidFill>
              <a:srgbClr val="FB1525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629401" y="1545838"/>
          <a:ext cx="914400" cy="29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82" name="Equation" r:id="rId15" imgW="545760" imgH="177480" progId="Equation.DSMT4">
                  <p:embed/>
                </p:oleObj>
              </mc:Choice>
              <mc:Fallback>
                <p:oleObj name="Equation" r:id="rId15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29401" y="1545838"/>
                        <a:ext cx="914400" cy="2972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0307" y="5334576"/>
            <a:ext cx="4078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B1525"/>
                </a:solidFill>
              </a:rPr>
              <a:t>The magnitude of z is similar to the predicted value for </a:t>
            </a:r>
            <a:r>
              <a:rPr lang="en-US" sz="2000" b="1" i="0" dirty="0" err="1" smtClean="0">
                <a:solidFill>
                  <a:srgbClr val="FB1525"/>
                </a:solidFill>
              </a:rPr>
              <a:t>z</a:t>
            </a:r>
            <a:r>
              <a:rPr lang="en-US" sz="2000" b="1" i="0" baseline="-25000" dirty="0" err="1" smtClean="0">
                <a:solidFill>
                  <a:srgbClr val="FB1525"/>
                </a:solidFill>
              </a:rPr>
              <a:t>s</a:t>
            </a:r>
            <a:r>
              <a:rPr lang="en-US" sz="2000" b="1" i="0" dirty="0" smtClean="0">
                <a:solidFill>
                  <a:srgbClr val="FB1525"/>
                </a:solidFill>
              </a:rPr>
              <a:t> but the sign is opposite</a:t>
            </a:r>
            <a:endParaRPr lang="en-US" sz="2000" b="1" i="0" dirty="0">
              <a:solidFill>
                <a:srgbClr val="FB152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2942" y="457200"/>
            <a:ext cx="482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</a:rPr>
              <a:t>**</a:t>
            </a:r>
            <a:r>
              <a:rPr lang="en-US" sz="2200" b="1" dirty="0">
                <a:solidFill>
                  <a:srgbClr val="FF3399"/>
                </a:solidFill>
              </a:rPr>
              <a:t>E</a:t>
            </a:r>
            <a:r>
              <a:rPr lang="en-US" sz="2200" b="1" dirty="0" smtClean="0">
                <a:solidFill>
                  <a:srgbClr val="FF3399"/>
                </a:solidFill>
              </a:rPr>
              <a:t>xperimental estimate of the dynamic critical exponent**</a:t>
            </a:r>
            <a:endParaRPr lang="en-US" sz="2200" b="1" dirty="0">
              <a:solidFill>
                <a:srgbClr val="FF3399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513730" y="5192713"/>
          <a:ext cx="1070609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83" name="Equation" r:id="rId17" imgW="609480" imgH="253800" progId="Equation.DSMT4">
                  <p:embed/>
                </p:oleObj>
              </mc:Choice>
              <mc:Fallback>
                <p:oleObj name="Equation" r:id="rId17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13730" y="5192713"/>
                        <a:ext cx="1070609" cy="4460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89223" y="5382280"/>
            <a:ext cx="3064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M. Suzuki, </a:t>
            </a:r>
            <a:endParaRPr lang="en-US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1600" b="1" i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Prog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16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Theor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58, </a:t>
            </a:r>
            <a:r>
              <a:rPr lang="en-US" sz="1600" b="1" i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1142, 1977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597691" y="1203250"/>
          <a:ext cx="879841" cy="2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84" name="Equation" r:id="rId19" imgW="545760" imgH="177480" progId="Equation.DSMT4">
                  <p:embed/>
                </p:oleObj>
              </mc:Choice>
              <mc:Fallback>
                <p:oleObj name="Equation" r:id="rId19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7691" y="1203250"/>
                        <a:ext cx="879841" cy="286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809755" y="1203040"/>
          <a:ext cx="636265" cy="28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985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9755" y="1203040"/>
                        <a:ext cx="636265" cy="282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9968" y="3570202"/>
            <a:ext cx="2024121" cy="25462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5516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31" grpId="0"/>
      <p:bldP spid="25" grpId="0" animBg="1"/>
      <p:bldP spid="3" grpId="0"/>
      <p:bldP spid="9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34</a:t>
            </a:fld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17"/>
          <p:cNvGrpSpPr/>
          <p:nvPr/>
        </p:nvGrpSpPr>
        <p:grpSpPr>
          <a:xfrm>
            <a:off x="152399" y="76200"/>
            <a:ext cx="1676401" cy="533400"/>
            <a:chOff x="2976153" y="264225"/>
            <a:chExt cx="2419649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Epilogue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395" y="609600"/>
            <a:ext cx="5400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B1525"/>
                </a:solidFill>
              </a:rPr>
              <a:t>Strong experimental indication for the CEP and its location</a:t>
            </a:r>
            <a:endParaRPr lang="en-US" sz="2000" b="1" dirty="0">
              <a:solidFill>
                <a:srgbClr val="FB152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2243" y="635675"/>
            <a:ext cx="3861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b="1" dirty="0" smtClean="0">
                <a:solidFill>
                  <a:srgbClr val="4B14E6"/>
                </a:solidFill>
              </a:rPr>
              <a:t>New Data </a:t>
            </a:r>
            <a:r>
              <a:rPr lang="en-US" b="1" dirty="0">
                <a:solidFill>
                  <a:srgbClr val="4B14E6"/>
                </a:solidFill>
              </a:rPr>
              <a:t>from </a:t>
            </a:r>
            <a:r>
              <a:rPr lang="en-US" b="1" dirty="0" smtClean="0">
                <a:solidFill>
                  <a:srgbClr val="4B14E6"/>
                </a:solidFill>
              </a:rPr>
              <a:t>RHIC (BES-II) together </a:t>
            </a:r>
            <a:r>
              <a:rPr lang="en-US" b="1" dirty="0">
                <a:solidFill>
                  <a:srgbClr val="4B14E6"/>
                </a:solidFill>
              </a:rPr>
              <a:t>with </a:t>
            </a:r>
            <a:r>
              <a:rPr lang="en-US" b="1" dirty="0" smtClean="0">
                <a:solidFill>
                  <a:srgbClr val="4B14E6"/>
                </a:solidFill>
              </a:rPr>
              <a:t>theoretical modeling, can provide crucial validation tests for the coexistence regions, as well as to firm-up characterization of the CEP!</a:t>
            </a:r>
          </a:p>
        </p:txBody>
      </p:sp>
      <p:pic>
        <p:nvPicPr>
          <p:cNvPr id="28" name="Picture 15" descr="fig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72185"/>
            <a:ext cx="3194075" cy="32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799047" y="1747588"/>
          <a:ext cx="849154" cy="27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44"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9047" y="1747588"/>
                        <a:ext cx="849154" cy="2764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3810000" y="2092162"/>
          <a:ext cx="688218" cy="30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45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2092162"/>
                        <a:ext cx="688218" cy="3053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880" y="1580851"/>
            <a:ext cx="357410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3D </a:t>
            </a:r>
            <a:r>
              <a:rPr lang="en-US" b="1" dirty="0" err="1"/>
              <a:t>Ising</a:t>
            </a:r>
            <a:r>
              <a:rPr lang="en-US" b="1" dirty="0"/>
              <a:t> Model (static) universality class for </a:t>
            </a:r>
            <a:r>
              <a:rPr lang="en-US" b="1" dirty="0" smtClean="0"/>
              <a:t>CEP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206927" y="2530376"/>
          <a:ext cx="3489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46" name="Equation" r:id="rId10" imgW="1981080" imgH="241200" progId="Equation.DSMT4">
                  <p:embed/>
                </p:oleObj>
              </mc:Choice>
              <mc:Fallback>
                <p:oleObj name="Equation" r:id="rId10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927" y="2530376"/>
                        <a:ext cx="3489325" cy="425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76200" y="120650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(Dynamic) Finite-Size </a:t>
            </a:r>
            <a:r>
              <a:rPr lang="en-US" u="sng" dirty="0" err="1" smtClean="0"/>
              <a:t>Scalig</a:t>
            </a:r>
            <a:r>
              <a:rPr lang="en-US" u="sng" dirty="0" smtClean="0"/>
              <a:t> analysis</a:t>
            </a:r>
            <a:endParaRPr lang="en-US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268292" y="1445244"/>
          <a:ext cx="805820" cy="171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47" name="Equation" r:id="rId12" imgW="177480" imgH="253800" progId="Equation.DSMT4">
                  <p:embed/>
                </p:oleObj>
              </mc:Choice>
              <mc:Fallback>
                <p:oleObj name="Equation" r:id="rId12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68292" y="1445244"/>
                        <a:ext cx="805820" cy="171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3371850" y="2308860"/>
            <a:ext cx="2026113" cy="2297430"/>
          </a:xfrm>
          <a:custGeom>
            <a:avLst/>
            <a:gdLst>
              <a:gd name="connsiteX0" fmla="*/ 1611630 w 2026113"/>
              <a:gd name="connsiteY0" fmla="*/ 0 h 2297430"/>
              <a:gd name="connsiteX1" fmla="*/ 1908810 w 2026113"/>
              <a:gd name="connsiteY1" fmla="*/ 160020 h 2297430"/>
              <a:gd name="connsiteX2" fmla="*/ 1943100 w 2026113"/>
              <a:gd name="connsiteY2" fmla="*/ 445770 h 2297430"/>
              <a:gd name="connsiteX3" fmla="*/ 834390 w 2026113"/>
              <a:gd name="connsiteY3" fmla="*/ 1371600 h 2297430"/>
              <a:gd name="connsiteX4" fmla="*/ 0 w 2026113"/>
              <a:gd name="connsiteY4" fmla="*/ 2297430 h 2297430"/>
              <a:gd name="connsiteX5" fmla="*/ 0 w 2026113"/>
              <a:gd name="connsiteY5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113" h="2297430">
                <a:moveTo>
                  <a:pt x="1611630" y="0"/>
                </a:moveTo>
                <a:cubicBezTo>
                  <a:pt x="1732597" y="42862"/>
                  <a:pt x="1853565" y="85725"/>
                  <a:pt x="1908810" y="160020"/>
                </a:cubicBezTo>
                <a:cubicBezTo>
                  <a:pt x="1964055" y="234315"/>
                  <a:pt x="2122170" y="243840"/>
                  <a:pt x="1943100" y="445770"/>
                </a:cubicBezTo>
                <a:cubicBezTo>
                  <a:pt x="1764030" y="647700"/>
                  <a:pt x="1158240" y="1062990"/>
                  <a:pt x="834390" y="1371600"/>
                </a:cubicBezTo>
                <a:cubicBezTo>
                  <a:pt x="510540" y="1680210"/>
                  <a:pt x="0" y="2297430"/>
                  <a:pt x="0" y="2297430"/>
                </a:cubicBezTo>
                <a:lnTo>
                  <a:pt x="0" y="2297430"/>
                </a:lnTo>
              </a:path>
            </a:pathLst>
          </a:custGeom>
          <a:noFill/>
          <a:ln w="28575">
            <a:solidFill>
              <a:srgbClr val="CAE8A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3021211"/>
            <a:ext cx="251222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Landmark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Crossover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Deconfinement </a:t>
            </a:r>
          </a:p>
          <a:p>
            <a:pPr algn="l"/>
            <a:r>
              <a:rPr lang="en-US" dirty="0" smtClean="0"/>
              <a:t>    validated</a:t>
            </a:r>
            <a:endParaRPr lang="en-US" baseline="-250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(Static) Universality</a:t>
            </a:r>
          </a:p>
          <a:p>
            <a:pPr algn="l"/>
            <a:r>
              <a:rPr lang="en-US" dirty="0" smtClean="0"/>
              <a:t>     class validated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CC"/>
                </a:solidFill>
              </a:rPr>
              <a:t>Model H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dynamic</a:t>
            </a:r>
          </a:p>
          <a:p>
            <a:pPr algn="l"/>
            <a:r>
              <a:rPr lang="en-US" sz="1600" dirty="0" smtClean="0">
                <a:solidFill>
                  <a:srgbClr val="0033CC"/>
                </a:solidFill>
              </a:rPr>
              <a:t>Universality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class </a:t>
            </a:r>
          </a:p>
          <a:p>
            <a:pPr algn="l"/>
            <a:r>
              <a:rPr lang="en-US" sz="1600" dirty="0" smtClean="0">
                <a:solidFill>
                  <a:srgbClr val="0033CC"/>
                </a:solidFill>
              </a:rPr>
              <a:t>invalidated?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Other implications! </a:t>
            </a: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65184">
            <a:off x="2902320" y="4557876"/>
            <a:ext cx="351121" cy="218580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18" descr="Image result for image of world recru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3825875" y="2522538"/>
          <a:ext cx="822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848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25875" y="2522538"/>
                        <a:ext cx="822325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113452" y="5057074"/>
            <a:ext cx="2545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B1525"/>
                </a:solidFill>
              </a:rPr>
              <a:t>Much additional work required to get to “the end of the line”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2098" y="2971800"/>
            <a:ext cx="3381901" cy="1940435"/>
            <a:chOff x="5762098" y="2777808"/>
            <a:chExt cx="3381901" cy="1940435"/>
          </a:xfrm>
        </p:grpSpPr>
        <p:pic>
          <p:nvPicPr>
            <p:cNvPr id="3789192" name="Picture 1416" descr="Highlight of the day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098" y="2777808"/>
              <a:ext cx="3381901" cy="1940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110" y="3212148"/>
              <a:ext cx="423571" cy="423571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81457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 animBg="1"/>
      <p:bldP spid="6" grpId="0"/>
      <p:bldP spid="7" grpId="0" animBg="1"/>
      <p:bldP spid="8" grpId="0"/>
      <p:bldP spid="33" grpId="0" animBg="1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417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143" y="4625842"/>
            <a:ext cx="2315700" cy="1394000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32637" y="5892927"/>
            <a:ext cx="6602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FF0000"/>
                </a:solidFill>
                <a:latin typeface="LiberationSans"/>
              </a:rPr>
              <a:t>The critical end point is characterized by singular behavior at  T = </a:t>
            </a:r>
            <a:r>
              <a:rPr lang="en-US" sz="2000" b="1" i="0" dirty="0" err="1" smtClean="0">
                <a:solidFill>
                  <a:srgbClr val="FF0000"/>
                </a:solidFill>
                <a:latin typeface="LiberationSans"/>
              </a:rPr>
              <a:t>T</a:t>
            </a:r>
            <a:r>
              <a:rPr lang="en-US" sz="2000" b="1" i="0" baseline="-25000" dirty="0" err="1" smtClean="0">
                <a:solidFill>
                  <a:srgbClr val="FF0000"/>
                </a:solidFill>
                <a:latin typeface="LiberationSans"/>
              </a:rPr>
              <a:t>c</a:t>
            </a:r>
            <a:r>
              <a:rPr lang="en-US" sz="2000" b="1" i="0" baseline="-25000" dirty="0" smtClean="0">
                <a:solidFill>
                  <a:srgbClr val="FF0000"/>
                </a:solidFill>
                <a:latin typeface="LiberationSans"/>
              </a:rPr>
              <a:t>+/-</a:t>
            </a:r>
            <a:endParaRPr lang="en-US" sz="2000" b="1" baseline="-25000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" y="45720"/>
            <a:ext cx="3070860" cy="4188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The CEP “Landmark”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0231" y="3328248"/>
            <a:ext cx="3462105" cy="1856568"/>
            <a:chOff x="2446575" y="2738372"/>
            <a:chExt cx="4247885" cy="231894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404964"/>
                </p:ext>
              </p:extLst>
            </p:nvPr>
          </p:nvGraphicFramePr>
          <p:xfrm>
            <a:off x="2512516" y="3229115"/>
            <a:ext cx="4181944" cy="1828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9144" name="Equation" r:id="rId6" imgW="2565360" imgH="1002960" progId="Equation.DSMT4">
                    <p:embed/>
                  </p:oleObj>
                </mc:Choice>
                <mc:Fallback>
                  <p:oleObj name="Equation" r:id="rId6" imgW="2565360" imgH="1002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2516" y="3229115"/>
                          <a:ext cx="4181944" cy="1828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446575" y="2738372"/>
              <a:ext cx="4073699" cy="480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b="1" i="0" u="sng" dirty="0" smtClean="0"/>
                <a:t>3D-Ising Universality Class</a:t>
              </a:r>
              <a:endParaRPr lang="en-US" sz="1900" b="1" i="0" u="sng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" y="3518097"/>
            <a:ext cx="2744029" cy="21749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60607" y="505065"/>
            <a:ext cx="3108607" cy="2607187"/>
            <a:chOff x="-29606" y="505065"/>
            <a:chExt cx="3108607" cy="2607187"/>
          </a:xfrm>
        </p:grpSpPr>
        <p:grpSp>
          <p:nvGrpSpPr>
            <p:cNvPr id="2" name="Group 1"/>
            <p:cNvGrpSpPr/>
            <p:nvPr/>
          </p:nvGrpSpPr>
          <p:grpSpPr>
            <a:xfrm>
              <a:off x="-29606" y="505065"/>
              <a:ext cx="3108607" cy="2607187"/>
              <a:chOff x="-29606" y="505065"/>
              <a:chExt cx="3108607" cy="260718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29606" y="505065"/>
                <a:ext cx="31086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rgbClr val="7030A0"/>
                    </a:solidFill>
                  </a:rPr>
                  <a:t>T</a:t>
                </a:r>
                <a:r>
                  <a:rPr lang="en-US" b="1" i="0" dirty="0" smtClean="0">
                    <a:solidFill>
                      <a:srgbClr val="7030A0"/>
                    </a:solidFill>
                  </a:rPr>
                  <a:t>ransitions are anomalous</a:t>
                </a:r>
              </a:p>
              <a:p>
                <a:r>
                  <a:rPr lang="en-US" b="1" i="0" dirty="0">
                    <a:solidFill>
                      <a:srgbClr val="7030A0"/>
                    </a:solidFill>
                  </a:rPr>
                  <a:t>n</a:t>
                </a:r>
                <a:r>
                  <a:rPr lang="en-US" b="1" i="0" dirty="0" smtClean="0">
                    <a:solidFill>
                      <a:srgbClr val="7030A0"/>
                    </a:solidFill>
                  </a:rPr>
                  <a:t>ear the CEP</a:t>
                </a:r>
                <a:endParaRPr lang="en-US" b="1" i="0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3868674" name="Picture 2" descr="Image result for images of critical opalescenc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11" y="1102476"/>
                <a:ext cx="2276475" cy="2009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825171" y="1140806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i="0" baseline="-25000" dirty="0">
                <a:solidFill>
                  <a:srgbClr val="336600"/>
                </a:solidFill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89591"/>
              </p:ext>
            </p:extLst>
          </p:nvPr>
        </p:nvGraphicFramePr>
        <p:xfrm>
          <a:off x="3140529" y="5270500"/>
          <a:ext cx="33575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145" name="Equation" r:id="rId10" imgW="2527200" imgH="279360" progId="Equation.DSMT4">
                  <p:embed/>
                </p:oleObj>
              </mc:Choice>
              <mc:Fallback>
                <p:oleObj name="Equation" r:id="rId10" imgW="252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40529" y="5270500"/>
                        <a:ext cx="3357562" cy="406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  <a:alpha val="3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9414" y="1463040"/>
            <a:ext cx="1497525" cy="8771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i="0" dirty="0" smtClean="0"/>
              <a:t>Critical </a:t>
            </a:r>
          </a:p>
          <a:p>
            <a:r>
              <a:rPr lang="en-US" sz="1700" b="1" i="0" dirty="0"/>
              <a:t>o</a:t>
            </a:r>
            <a:r>
              <a:rPr lang="en-US" sz="1700" b="1" i="0" dirty="0" smtClean="0"/>
              <a:t>palescence</a:t>
            </a:r>
          </a:p>
          <a:p>
            <a:r>
              <a:rPr lang="en-US" sz="1700" b="1" i="0" dirty="0" smtClean="0">
                <a:solidFill>
                  <a:srgbClr val="336600"/>
                </a:solidFill>
              </a:rPr>
              <a:t> [CO</a:t>
            </a:r>
            <a:r>
              <a:rPr lang="en-US" sz="1700" b="1" i="0" baseline="-25000" dirty="0" smtClean="0">
                <a:solidFill>
                  <a:srgbClr val="336600"/>
                </a:solidFill>
              </a:rPr>
              <a:t>2</a:t>
            </a:r>
            <a:r>
              <a:rPr lang="en-US" sz="1700" b="1" i="0" dirty="0" smtClean="0">
                <a:solidFill>
                  <a:srgbClr val="336600"/>
                </a:solidFill>
              </a:rPr>
              <a:t>]</a:t>
            </a:r>
            <a:endParaRPr lang="en-US" sz="1700" b="1" i="0" dirty="0">
              <a:solidFill>
                <a:srgbClr val="3366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14450" y="2217420"/>
            <a:ext cx="2114550" cy="858545"/>
          </a:xfrm>
          <a:custGeom>
            <a:avLst/>
            <a:gdLst>
              <a:gd name="connsiteX0" fmla="*/ 2114550 w 2114550"/>
              <a:gd name="connsiteY0" fmla="*/ 125730 h 858545"/>
              <a:gd name="connsiteX1" fmla="*/ 1977390 w 2114550"/>
              <a:gd name="connsiteY1" fmla="*/ 651510 h 858545"/>
              <a:gd name="connsiteX2" fmla="*/ 1325880 w 2114550"/>
              <a:gd name="connsiteY2" fmla="*/ 822960 h 858545"/>
              <a:gd name="connsiteX3" fmla="*/ 0 w 2114550"/>
              <a:gd name="connsiteY3" fmla="*/ 0 h 8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550" h="858545">
                <a:moveTo>
                  <a:pt x="2114550" y="125730"/>
                </a:moveTo>
                <a:cubicBezTo>
                  <a:pt x="2111692" y="330517"/>
                  <a:pt x="2108835" y="535305"/>
                  <a:pt x="1977390" y="651510"/>
                </a:cubicBezTo>
                <a:cubicBezTo>
                  <a:pt x="1845945" y="767715"/>
                  <a:pt x="1655445" y="931545"/>
                  <a:pt x="1325880" y="822960"/>
                </a:cubicBezTo>
                <a:cubicBezTo>
                  <a:pt x="996315" y="714375"/>
                  <a:pt x="498157" y="357187"/>
                  <a:pt x="0" y="0"/>
                </a:cubicBezTo>
              </a:path>
            </a:pathLst>
          </a:custGeom>
          <a:noFill/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8445" y="3224591"/>
            <a:ext cx="2400158" cy="1488379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29937"/>
              </p:ext>
            </p:extLst>
          </p:nvPr>
        </p:nvGraphicFramePr>
        <p:xfrm>
          <a:off x="339725" y="3171825"/>
          <a:ext cx="23463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146" name="Equation" r:id="rId13" imgW="1892160" imgH="228600" progId="Equation.DSMT4">
                  <p:embed/>
                </p:oleObj>
              </mc:Choice>
              <mc:Fallback>
                <p:oleObj name="Equation" r:id="rId13" imgW="1892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9725" y="3171825"/>
                        <a:ext cx="2346325" cy="3095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  <a:alpha val="3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200" y="-40958"/>
                <a:ext cx="523902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900" i="0" dirty="0" smtClean="0">
                    <a:solidFill>
                      <a:srgbClr val="4B14E6"/>
                    </a:solidFill>
                    <a:latin typeface="Verdana" panose="020B0604030504040204" pitchFamily="34" charset="0"/>
                  </a:rPr>
                  <a:t>Large scale correlated fluctuations of the order parameter [OP] develop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i="0" dirty="0" smtClean="0">
                    <a:latin typeface="Verdana" panose="020B0604030504040204" pitchFamily="34" charset="0"/>
                  </a:rPr>
                  <a:t>The </a:t>
                </a:r>
                <a:r>
                  <a:rPr lang="en-US" i="0" dirty="0">
                    <a:latin typeface="Verdana" panose="020B0604030504040204" pitchFamily="34" charset="0"/>
                  </a:rPr>
                  <a:t>correlation </a:t>
                </a:r>
                <a:r>
                  <a:rPr lang="en-US" sz="1700" i="0" dirty="0">
                    <a:latin typeface="Verdana" panose="020B0604030504040204" pitchFamily="34" charset="0"/>
                  </a:rPr>
                  <a:t>length</a:t>
                </a:r>
                <a:r>
                  <a:rPr lang="en-US" i="0" dirty="0">
                    <a:latin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1700" i="0" dirty="0" smtClean="0">
                    <a:latin typeface="Verdana" panose="020B0604030504040204" pitchFamily="34" charset="0"/>
                  </a:rPr>
                  <a:t>“diverges”</a:t>
                </a:r>
                <a:r>
                  <a:rPr lang="en-US" sz="1700" i="0" dirty="0" smtClean="0">
                    <a:solidFill>
                      <a:srgbClr val="444444"/>
                    </a:solidFill>
                    <a:latin typeface="Verdana" panose="020B0604030504040204" pitchFamily="34" charset="0"/>
                  </a:rPr>
                  <a:t> </a:t>
                </a:r>
              </a:p>
              <a:p>
                <a:pPr lvl="1" algn="l"/>
                <a:r>
                  <a:rPr lang="en-US" sz="1700" i="0" dirty="0">
                    <a:solidFill>
                      <a:srgbClr val="444444"/>
                    </a:solidFill>
                    <a:latin typeface="Verdana" panose="020B0604030504040204" pitchFamily="34" charset="0"/>
                  </a:rPr>
                  <a:t> </a:t>
                </a:r>
                <a:r>
                  <a:rPr lang="en-US" sz="1700" i="0" dirty="0" smtClean="0">
                    <a:solidFill>
                      <a:srgbClr val="444444"/>
                    </a:solidFill>
                    <a:latin typeface="Verdana" panose="020B0604030504040204" pitchFamily="34" charset="0"/>
                  </a:rPr>
                  <a:t>and renders microscopic </a:t>
                </a:r>
                <a:r>
                  <a:rPr lang="en-US" sz="1700" i="0" dirty="0">
                    <a:solidFill>
                      <a:srgbClr val="444444"/>
                    </a:solidFill>
                    <a:latin typeface="Verdana" panose="020B0604030504040204" pitchFamily="34" charset="0"/>
                  </a:rPr>
                  <a:t>details </a:t>
                </a:r>
                <a:r>
                  <a:rPr lang="en-US" sz="1700" i="0" dirty="0" smtClean="0">
                    <a:solidFill>
                      <a:srgbClr val="444444"/>
                    </a:solidFill>
                    <a:latin typeface="Verdana" panose="020B0604030504040204" pitchFamily="34" charset="0"/>
                  </a:rPr>
                  <a:t>    irrelevant  for critical behavior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0" dirty="0" smtClean="0">
                    <a:solidFill>
                      <a:srgbClr val="444444"/>
                    </a:solidFill>
                    <a:latin typeface="Verdana" panose="020B0604030504040204" pitchFamily="34" charset="0"/>
                  </a:rPr>
                  <a:t>.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900" i="0" dirty="0">
                    <a:solidFill>
                      <a:srgbClr val="4B14E6"/>
                    </a:solidFill>
                    <a:latin typeface="Verdana" panose="020B0604030504040204" pitchFamily="34" charset="0"/>
                  </a:rPr>
                  <a:t>O</a:t>
                </a:r>
                <a:r>
                  <a:rPr lang="en-US" sz="1900" i="0" dirty="0" smtClean="0">
                    <a:solidFill>
                      <a:srgbClr val="4B14E6"/>
                    </a:solidFill>
                    <a:latin typeface="Verdana" panose="020B0604030504040204" pitchFamily="34" charset="0"/>
                  </a:rPr>
                  <a:t>nly the structure of the correlations matter –</a:t>
                </a:r>
                <a:r>
                  <a:rPr lang="en-US" sz="1900" i="0" dirty="0" smtClean="0">
                    <a:solidFill>
                      <a:srgbClr val="4B14E6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 spatial dimension (d) tensor character </a:t>
                </a:r>
                <a:r>
                  <a:rPr lang="en-US" sz="1900" i="0" dirty="0" smtClean="0">
                    <a:solidFill>
                      <a:srgbClr val="4B14E6"/>
                    </a:solidFill>
                    <a:latin typeface="Verdana" panose="020B0604030504040204" pitchFamily="34" charset="0"/>
                  </a:rPr>
                  <a:t>(n) of the OP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ü"/>
                </a:pPr>
                <a:r>
                  <a:rPr lang="en-US" sz="1700" b="1" i="0" dirty="0" smtClean="0">
                    <a:sym typeface="Wingdings" panose="05000000000000000000" pitchFamily="2" charset="2"/>
                  </a:rPr>
                  <a:t>Diverse systems can be grouped into universality classes (d, n) displaying the same static/dynamic behavior</a:t>
                </a:r>
                <a:r>
                  <a:rPr lang="en-US" sz="1700" b="1" i="0" dirty="0">
                    <a:sym typeface="Wingdings" panose="05000000000000000000" pitchFamily="2" charset="2"/>
                  </a:rPr>
                  <a:t> </a:t>
                </a:r>
                <a:r>
                  <a:rPr lang="en-US" sz="1700" b="1" i="0" dirty="0" smtClean="0">
                    <a:sym typeface="Wingdings" panose="05000000000000000000" pitchFamily="2" charset="2"/>
                  </a:rPr>
                  <a:t> characterized by critical exponents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-40958"/>
                <a:ext cx="5239021" cy="3416320"/>
              </a:xfrm>
              <a:prstGeom prst="rect">
                <a:avLst/>
              </a:prstGeom>
              <a:blipFill rotWithShape="0">
                <a:blip r:embed="rId15"/>
                <a:stretch>
                  <a:fillRect l="-931" t="-1070" b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937634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6816" y="6405777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48" y="25289"/>
            <a:ext cx="3888659" cy="52467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 smtClean="0">
                <a:solidFill>
                  <a:srgbClr val="320CD6"/>
                </a:solidFill>
              </a:rPr>
              <a:t>QCD </a:t>
            </a:r>
            <a:r>
              <a:rPr lang="en-US" sz="2200" b="1" dirty="0" err="1" smtClean="0">
                <a:solidFill>
                  <a:srgbClr val="320CD6"/>
                </a:solidFill>
              </a:rPr>
              <a:t>Knowns</a:t>
            </a:r>
            <a:r>
              <a:rPr lang="en-US" sz="2200" b="1" dirty="0" smtClean="0">
                <a:solidFill>
                  <a:srgbClr val="320CD6"/>
                </a:solidFill>
              </a:rPr>
              <a:t> &amp; unknowns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49" y="671374"/>
                <a:ext cx="5683800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i="0" u="sng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Known </a:t>
                </a:r>
                <a:r>
                  <a:rPr lang="en-US" sz="2000" b="1" i="0" u="sng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known</a:t>
                </a:r>
                <a:endParaRPr lang="en-US" sz="2000" b="1" i="0" u="sng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US" sz="2000" b="1" i="0" dirty="0" smtClean="0">
                    <a:solidFill>
                      <a:srgbClr val="336600"/>
                    </a:solidFill>
                  </a:rPr>
                  <a:t>Theory consensus on the static </a:t>
                </a:r>
              </a:p>
              <a:p>
                <a:pPr algn="l"/>
                <a:r>
                  <a:rPr lang="en-US" sz="2000" b="1" i="0" dirty="0">
                    <a:solidFill>
                      <a:srgbClr val="336600"/>
                    </a:solidFill>
                  </a:rPr>
                  <a:t>u</a:t>
                </a:r>
                <a:r>
                  <a:rPr lang="en-US" sz="2000" b="1" i="0" dirty="0" smtClean="0">
                    <a:solidFill>
                      <a:srgbClr val="336600"/>
                    </a:solidFill>
                  </a:rPr>
                  <a:t>niversality class for the CEP</a:t>
                </a:r>
              </a:p>
              <a:p>
                <a:pPr algn="l"/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n-US" dirty="0"/>
                  <a:t> </a:t>
                </a:r>
                <a:r>
                  <a:rPr lang="en-US" dirty="0" smtClean="0"/>
                  <a:t> 3D-Ising </a:t>
                </a:r>
                <a:r>
                  <a:rPr lang="en-US" i="0" dirty="0" smtClean="0"/>
                  <a:t>Z(2),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0.63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1.2</m:t>
                    </m:r>
                  </m:oMath>
                </a14:m>
                <a:endParaRPr lang="en-US" b="0" i="0" dirty="0" smtClean="0"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1400" b="1" i="0" dirty="0" smtClean="0">
                    <a:solidFill>
                      <a:srgbClr val="6F6F6F"/>
                    </a:solidFill>
                  </a:rPr>
                  <a:t>   Summary</a:t>
                </a:r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</a:rPr>
                  <a:t> - M. A. </a:t>
                </a:r>
                <a:r>
                  <a:rPr lang="en-US" sz="1400" b="1" i="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Stephanov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</a:rPr>
                  <a:t>Int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. J. Mod. Phys. A 20, 4387 (2005)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671374"/>
                <a:ext cx="5683800" cy="1508105"/>
              </a:xfrm>
              <a:prstGeom prst="rect">
                <a:avLst/>
              </a:prstGeom>
              <a:blipFill rotWithShape="0">
                <a:blip r:embed="rId5"/>
                <a:stretch>
                  <a:fillRect l="-1072" t="-161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64381" y="4300834"/>
            <a:ext cx="47943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00" dirty="0" smtClean="0"/>
              <a:t> </a:t>
            </a:r>
            <a:endParaRPr lang="en-US" sz="5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b="1" i="0" dirty="0" smtClean="0">
                <a:solidFill>
                  <a:srgbClr val="7030A0"/>
                </a:solidFill>
              </a:rPr>
              <a:t>Three slow modes (NL)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214A1E"/>
                </a:solidFill>
              </a:rPr>
              <a:t>z</a:t>
            </a:r>
            <a:r>
              <a:rPr lang="en-US" b="1" baseline="-25000" dirty="0" err="1" smtClean="0">
                <a:solidFill>
                  <a:srgbClr val="214A1E"/>
                </a:solidFill>
              </a:rPr>
              <a:t>T</a:t>
            </a:r>
            <a:r>
              <a:rPr lang="en-US" b="1" dirty="0" smtClean="0">
                <a:solidFill>
                  <a:srgbClr val="214A1E"/>
                </a:solidFill>
              </a:rPr>
              <a:t> ~ 3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214A1E"/>
                </a:solidFill>
              </a:rPr>
              <a:t>z</a:t>
            </a:r>
            <a:r>
              <a:rPr lang="en-US" b="1" baseline="-25000" dirty="0" err="1" smtClean="0">
                <a:solidFill>
                  <a:srgbClr val="214A1E"/>
                </a:solidFill>
              </a:rPr>
              <a:t>v</a:t>
            </a:r>
            <a:r>
              <a:rPr lang="en-US" b="1" dirty="0" smtClean="0">
                <a:solidFill>
                  <a:srgbClr val="214A1E"/>
                </a:solidFill>
              </a:rPr>
              <a:t> ~ 2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FB1525"/>
                </a:solidFill>
              </a:rPr>
              <a:t>z</a:t>
            </a:r>
            <a:r>
              <a:rPr lang="en-US" b="1" baseline="-25000" dirty="0" err="1" smtClean="0">
                <a:solidFill>
                  <a:srgbClr val="FB1525"/>
                </a:solidFill>
              </a:rPr>
              <a:t>s</a:t>
            </a:r>
            <a:r>
              <a:rPr lang="en-US" b="1" dirty="0" smtClean="0">
                <a:solidFill>
                  <a:srgbClr val="FB1525"/>
                </a:solidFill>
              </a:rPr>
              <a:t> ~ -0.8   [critical speeding-up]</a:t>
            </a:r>
          </a:p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Y. Minami - </a:t>
            </a:r>
            <a:r>
              <a:rPr lang="en-US" sz="1400" b="1" i="0" dirty="0" err="1" smtClean="0"/>
              <a:t>Phys.Rev</a:t>
            </a:r>
            <a:r>
              <a:rPr lang="en-US" sz="1400" b="1" i="0" dirty="0"/>
              <a:t>. </a:t>
            </a:r>
            <a:r>
              <a:rPr lang="en-US" sz="1400" b="1" i="0" dirty="0" smtClean="0"/>
              <a:t>D83  </a:t>
            </a:r>
            <a:r>
              <a:rPr lang="en-US" sz="1400" b="1" i="0" dirty="0"/>
              <a:t>(2011) 094019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15240" y="2241253"/>
                <a:ext cx="7802880" cy="2453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i="0" u="sng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Known unknowns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b="1" i="0" dirty="0" smtClean="0">
                    <a:solidFill>
                      <a:srgbClr val="4B14E6"/>
                    </a:solidFill>
                  </a:rPr>
                  <a:t>L</a:t>
                </a:r>
                <a:r>
                  <a:rPr lang="en-US" sz="2000" b="1" i="0" dirty="0" smtClean="0">
                    <a:solidFill>
                      <a:srgbClr val="4B14E6"/>
                    </a:solidFill>
                    <a:effectLst/>
                  </a:rPr>
                  <a:t>ocation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sz="20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p>
                    <m:sSubSup>
                      <m:sSubSupPr>
                        <m:ctrlPr>
                          <a:rPr lang="en-US" sz="2000" b="1" i="1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sz="20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sz="2000" b="1" i="0">
                            <a:solidFill>
                              <a:srgbClr val="4B14E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𝐜𝐞𝐩</m:t>
                        </m:r>
                      </m:sup>
                    </m:sSubSup>
                  </m:oMath>
                </a14:m>
                <a:r>
                  <a:rPr lang="en-US" sz="2000" b="1" i="0" dirty="0">
                    <a:solidFill>
                      <a:srgbClr val="4B14E6"/>
                    </a:solidFill>
                    <a:effectLst/>
                  </a:rPr>
                  <a:t>) </a:t>
                </a:r>
                <a:r>
                  <a:rPr lang="en-US" sz="2000" b="1" i="0" dirty="0" smtClean="0">
                    <a:solidFill>
                      <a:srgbClr val="4B14E6"/>
                    </a:solidFill>
                    <a:effectLst/>
                  </a:rPr>
                  <a:t>of the CEP?</a:t>
                </a:r>
              </a:p>
              <a:p>
                <a:pPr algn="l"/>
                <a:r>
                  <a:rPr lang="en-US" sz="2000" i="0" dirty="0" smtClean="0"/>
                  <a:t>    </a:t>
                </a:r>
                <a:r>
                  <a:rPr lang="en-US" sz="1400" b="1" i="0" dirty="0" smtClean="0">
                    <a:solidFill>
                      <a:srgbClr val="6F6F6F"/>
                    </a:solidFill>
                  </a:rPr>
                  <a:t>Summary</a:t>
                </a:r>
                <a:r>
                  <a:rPr lang="en-US" sz="1400" b="1" i="0" dirty="0" smtClean="0"/>
                  <a:t> - M</a:t>
                </a:r>
                <a:r>
                  <a:rPr lang="en-US" sz="1400" b="1" i="0" dirty="0"/>
                  <a:t>. A. </a:t>
                </a:r>
                <a:r>
                  <a:rPr lang="en-US" sz="1400" b="1" i="0" dirty="0" err="1" smtClean="0"/>
                  <a:t>Stephanov</a:t>
                </a:r>
                <a:r>
                  <a:rPr lang="en-US" sz="1400" b="1" i="0" dirty="0" smtClean="0"/>
                  <a:t>  Int</a:t>
                </a:r>
                <a:r>
                  <a:rPr lang="en-US" sz="1400" b="1" i="0" dirty="0"/>
                  <a:t>. J. Mod. Phys. A 20, 4387 (2005)</a:t>
                </a:r>
                <a:endParaRPr lang="en-US" sz="1400" b="1" dirty="0"/>
              </a:p>
              <a:p>
                <a:pPr algn="l"/>
                <a:r>
                  <a:rPr lang="en-US" sz="500" b="1" i="0" dirty="0" smtClean="0">
                    <a:solidFill>
                      <a:srgbClr val="4B14E6"/>
                    </a:solidFill>
                    <a:effectLst/>
                  </a:rPr>
                  <a:t> 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4B14E6"/>
                    </a:solidFill>
                  </a:rPr>
                  <a:t>Dynamic Universality class for the 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CEP?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b="1" i="0" dirty="0">
                    <a:solidFill>
                      <a:srgbClr val="7030A0"/>
                    </a:solidFill>
                  </a:rPr>
                  <a:t>One slow mode (</a:t>
                </a:r>
                <a:r>
                  <a:rPr lang="en-US" b="1" i="0" dirty="0" smtClean="0">
                    <a:solidFill>
                      <a:srgbClr val="7030A0"/>
                    </a:solidFill>
                  </a:rPr>
                  <a:t>L),    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z </a:t>
                </a:r>
                <a:r>
                  <a:rPr lang="en-US" b="1" dirty="0">
                    <a:solidFill>
                      <a:srgbClr val="7030A0"/>
                    </a:solidFill>
                  </a:rPr>
                  <a:t>~ 3 -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Model H</a:t>
                </a:r>
              </a:p>
              <a:p>
                <a:pPr algn="l"/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      Son 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&amp; </a:t>
                </a:r>
                <a:r>
                  <a:rPr lang="en-US" sz="1400" b="1" i="0" dirty="0" err="1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Stephanov</a:t>
                </a:r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, </a:t>
                </a:r>
                <a:r>
                  <a:rPr lang="en-US" sz="1400" b="1" i="0" dirty="0" err="1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Phys.Rev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. D70 (2004) </a:t>
                </a:r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056001</a:t>
                </a:r>
              </a:p>
              <a:p>
                <a:pPr algn="l"/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      Moore 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&amp; </a:t>
                </a:r>
                <a:r>
                  <a:rPr lang="en-US" sz="1400" b="1" i="0" dirty="0" err="1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Saremi</a:t>
                </a:r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, </a:t>
                </a:r>
                <a:r>
                  <a:rPr lang="en-US" sz="1400" b="1" i="0" dirty="0" smtClean="0">
                    <a:solidFill>
                      <a:schemeClr val="tx2">
                        <a:lumMod val="75000"/>
                      </a:schemeClr>
                    </a:solidFill>
                  </a:rPr>
                  <a:t>JHEP </a:t>
                </a:r>
                <a:r>
                  <a:rPr lang="en-US" sz="1400" b="1" i="0" dirty="0">
                    <a:solidFill>
                      <a:schemeClr val="tx2">
                        <a:lumMod val="75000"/>
                      </a:schemeClr>
                    </a:solidFill>
                  </a:rPr>
                  <a:t>0809, 015 (2008)</a:t>
                </a:r>
                <a:r>
                  <a:rPr lang="en-US" sz="800" b="1" i="0" dirty="0">
                    <a:solidFill>
                      <a:schemeClr val="tx2">
                        <a:lumMod val="75000"/>
                      </a:schemeClr>
                    </a:solidFill>
                    <a:latin typeface="Lucida Grande"/>
                  </a:rPr>
                  <a:t> </a:t>
                </a:r>
                <a:endParaRPr lang="en-US" sz="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800100" lvl="1" indent="-342900" algn="l">
                  <a:buFont typeface="Wingdings" panose="05000000000000000000" pitchFamily="2" charset="2"/>
                  <a:buChar char="ü"/>
                </a:pPr>
                <a:endParaRPr lang="en-US" sz="2000" b="1" dirty="0">
                  <a:solidFill>
                    <a:srgbClr val="4B14E6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2241253"/>
                <a:ext cx="7802880" cy="2453107"/>
              </a:xfrm>
              <a:prstGeom prst="rect">
                <a:avLst/>
              </a:prstGeom>
              <a:blipFill rotWithShape="0">
                <a:blip r:embed="rId6"/>
                <a:stretch>
                  <a:fillRect l="-7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926330" y="116792"/>
            <a:ext cx="4293870" cy="6003710"/>
            <a:chOff x="3392994" y="-2431189"/>
            <a:chExt cx="4293870" cy="600371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1719494"/>
                </p:ext>
              </p:extLst>
            </p:nvPr>
          </p:nvGraphicFramePr>
          <p:xfrm>
            <a:off x="3392994" y="-2431189"/>
            <a:ext cx="1426473" cy="6003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4749" name="Equation" r:id="rId7" imgW="177480" imgH="253800" progId="Equation.DSMT4">
                    <p:embed/>
                  </p:oleObj>
                </mc:Choice>
                <mc:Fallback>
                  <p:oleObj name="Equation" r:id="rId7" imgW="177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92994" y="-2431189"/>
                          <a:ext cx="1426473" cy="60037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693737" y="109001"/>
              <a:ext cx="29931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Experimental verification </a:t>
              </a:r>
              <a:endParaRPr lang="en-US" b="1" dirty="0" smtClean="0">
                <a:solidFill>
                  <a:srgbClr val="FF0000"/>
                </a:solidFill>
                <a:sym typeface="Wingdings" panose="05000000000000000000" pitchFamily="2" charset="2"/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and characterization 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of </a:t>
              </a:r>
              <a:endParaRPr lang="en-US" b="1" dirty="0" smtClean="0">
                <a:solidFill>
                  <a:srgbClr val="FF0000"/>
                </a:solidFill>
                <a:sym typeface="Wingdings" panose="05000000000000000000" pitchFamily="2" charset="2"/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the 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CEP is an imperative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00990" y="4933670"/>
                <a:ext cx="3223960" cy="92333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Ongoing beam energy scans to probe a large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(T,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domain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90" y="4933670"/>
                <a:ext cx="3223960" cy="923330"/>
              </a:xfrm>
              <a:prstGeom prst="rect">
                <a:avLst/>
              </a:prstGeom>
              <a:blipFill rotWithShape="0">
                <a:blip r:embed="rId9"/>
                <a:stretch>
                  <a:fillRect t="-2597" r="-1507" b="-8442"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526178" y="3550920"/>
            <a:ext cx="9652" cy="1276070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716283" y="4694360"/>
            <a:ext cx="3086553" cy="536553"/>
            <a:chOff x="1866448" y="4666818"/>
            <a:chExt cx="3086553" cy="53655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1541189"/>
                </p:ext>
              </p:extLst>
            </p:nvPr>
          </p:nvGraphicFramePr>
          <p:xfrm>
            <a:off x="1866448" y="4666818"/>
            <a:ext cx="375587" cy="536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4750" name="Equation" r:id="rId10" imgW="177480" imgH="253800" progId="Equation.DSMT4">
                    <p:embed/>
                  </p:oleObj>
                </mc:Choice>
                <mc:Fallback>
                  <p:oleObj name="Equation" r:id="rId10" imgW="177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66448" y="4666818"/>
                          <a:ext cx="375587" cy="536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2242035" y="4739708"/>
              <a:ext cx="27109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solidFill>
                    <a:srgbClr val="FB1525"/>
                  </a:solidFill>
                </a:rPr>
                <a:t>[critical </a:t>
              </a:r>
              <a:r>
                <a:rPr lang="en-US" b="1" dirty="0" smtClean="0">
                  <a:solidFill>
                    <a:srgbClr val="FB1525"/>
                  </a:solidFill>
                </a:rPr>
                <a:t>slowing down]</a:t>
              </a:r>
              <a:endParaRPr lang="en-US" b="1" dirty="0">
                <a:solidFill>
                  <a:srgbClr val="FB1525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3350" y="76438"/>
            <a:ext cx="2120954" cy="1553756"/>
            <a:chOff x="2951375" y="3392971"/>
            <a:chExt cx="2120954" cy="1553756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010576"/>
                </p:ext>
              </p:extLst>
            </p:nvPr>
          </p:nvGraphicFramePr>
          <p:xfrm>
            <a:off x="3351425" y="3773733"/>
            <a:ext cx="1323807" cy="1172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4751" name="Equation" r:id="rId12" imgW="1002960" imgH="888840" progId="Equation.DSMT4">
                    <p:embed/>
                  </p:oleObj>
                </mc:Choice>
                <mc:Fallback>
                  <p:oleObj name="Equation" r:id="rId12" imgW="1002960" imgH="888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51425" y="3773733"/>
                          <a:ext cx="1323807" cy="117299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9000"/>
                          </a:srgb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2951375" y="3392971"/>
              <a:ext cx="2120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u="sng" dirty="0" smtClean="0"/>
                <a:t>Scaling relations</a:t>
              </a:r>
              <a:endParaRPr lang="en-US" b="1" i="0" u="sng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8709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006090" y="6421280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199" y="22861"/>
            <a:ext cx="3124201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Operational Strategy</a:t>
            </a:r>
            <a:r>
              <a:rPr lang="en-US" sz="2000" dirty="0" smtClean="0"/>
              <a:t>(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0" y="1013698"/>
            <a:ext cx="3657600" cy="4499372"/>
            <a:chOff x="5181600" y="912614"/>
            <a:chExt cx="3657600" cy="449937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022866"/>
              <a:ext cx="3657600" cy="4389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420024" y="912614"/>
                  <a:ext cx="32976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008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𝐁</m:t>
                          </m:r>
                        </m:sub>
                      </m:sSub>
                    </m:oMath>
                  </a14:m>
                  <a:r>
                    <a:rPr lang="en-US" b="1" dirty="0">
                      <a:solidFill>
                        <a:srgbClr val="008000"/>
                      </a:solidFill>
                    </a:rPr>
                    <a:t>,T</a:t>
                  </a:r>
                  <a:r>
                    <a:rPr lang="en-US" b="1" dirty="0" smtClean="0">
                      <a:solidFill>
                        <a:srgbClr val="008000"/>
                      </a:solidFill>
                    </a:rPr>
                    <a:t>) at chemical freeze-out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024" y="912614"/>
                  <a:ext cx="329763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09" t="-8197" r="-110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7980" y="5479459"/>
                <a:ext cx="4386970" cy="374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>
                    <a:sym typeface="Wingdings" pitchFamily="2" charset="2"/>
                  </a:rPr>
                  <a:t>RHIC</a:t>
                </a:r>
                <a:r>
                  <a:rPr lang="en-US" b="1" baseline="-25000" dirty="0">
                    <a:sym typeface="Wingdings" pitchFamily="2" charset="2"/>
                  </a:rPr>
                  <a:t>BES</a:t>
                </a:r>
                <a:r>
                  <a:rPr lang="en-US" b="1" dirty="0">
                    <a:sym typeface="Wingdings" pitchFamily="2" charset="2"/>
                  </a:rPr>
                  <a:t> to LHC 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360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  <a:sym typeface="Wingdings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>
                                <a:latin typeface="Cambria Math"/>
                                <a:sym typeface="Wingdings" pitchFamily="2" charset="2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>
                    <a:sym typeface="Wingdings" pitchFamily="2" charset="2"/>
                  </a:rPr>
                  <a:t> increase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80" y="5479459"/>
                <a:ext cx="4386970" cy="374526"/>
              </a:xfrm>
              <a:prstGeom prst="rect">
                <a:avLst/>
              </a:prstGeom>
              <a:blipFill rotWithShape="0">
                <a:blip r:embed="rId6"/>
                <a:stretch>
                  <a:fillRect l="-1111" t="-9836" r="-4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12658" y="3913907"/>
            <a:ext cx="2026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/>
              <a:t>J. </a:t>
            </a:r>
            <a:r>
              <a:rPr lang="en-US" sz="1200" b="1" dirty="0" err="1" smtClean="0"/>
              <a:t>Cleymans</a:t>
            </a:r>
            <a:r>
              <a:rPr lang="en-US" sz="1200" b="1" dirty="0" smtClean="0"/>
              <a:t> et al. </a:t>
            </a:r>
          </a:p>
          <a:p>
            <a:pPr algn="l"/>
            <a:r>
              <a:rPr lang="en-US" sz="1200" b="1" dirty="0" smtClean="0"/>
              <a:t>Phys</a:t>
            </a:r>
            <a:r>
              <a:rPr lang="en-US" sz="1200" b="1" dirty="0"/>
              <a:t>. Rev. C73, </a:t>
            </a:r>
            <a:r>
              <a:rPr lang="en-US" sz="1200" b="1" dirty="0" smtClean="0"/>
              <a:t>034905</a:t>
            </a:r>
          </a:p>
          <a:p>
            <a:pPr marL="228600" indent="-228600" algn="l">
              <a:buAutoNum type="alphaUcPeriod"/>
            </a:pPr>
            <a:r>
              <a:rPr lang="en-US" sz="1200" b="1" dirty="0" err="1" smtClean="0"/>
              <a:t>Andronic</a:t>
            </a:r>
            <a:r>
              <a:rPr lang="en-US" sz="1200" b="1" dirty="0"/>
              <a:t> </a:t>
            </a:r>
            <a:r>
              <a:rPr lang="en-US" sz="1200" b="1" dirty="0" smtClean="0"/>
              <a:t>et al.</a:t>
            </a:r>
          </a:p>
          <a:p>
            <a:pPr algn="l"/>
            <a:r>
              <a:rPr lang="fr-FR" sz="1200" b="1" dirty="0" smtClean="0"/>
              <a:t>Acta. </a:t>
            </a:r>
            <a:r>
              <a:rPr lang="fr-FR" sz="1200" b="1" dirty="0" err="1" smtClean="0"/>
              <a:t>Phys.Polon</a:t>
            </a:r>
            <a:r>
              <a:rPr lang="fr-FR" sz="1200" b="1" dirty="0"/>
              <a:t>. B40, </a:t>
            </a:r>
            <a:endParaRPr lang="fr-FR" sz="1200" b="1" dirty="0" smtClean="0"/>
          </a:p>
          <a:p>
            <a:pPr algn="l"/>
            <a:r>
              <a:rPr lang="fr-FR" sz="1200" b="1" dirty="0" smtClean="0"/>
              <a:t>1005 </a:t>
            </a:r>
            <a:r>
              <a:rPr lang="fr-FR" sz="1200" b="1" dirty="0"/>
              <a:t>(2009</a:t>
            </a:r>
            <a:r>
              <a:rPr lang="fr-FR" sz="1200" b="1" dirty="0" smtClean="0"/>
              <a:t>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57606" y="5820534"/>
                <a:ext cx="5968301" cy="651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B1525"/>
                    </a:solidFill>
                    <a:sym typeface="Wingdings" pitchFamily="2" charset="2"/>
                  </a:rPr>
                  <a:t>Vary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FB1525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FB1525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i="0" dirty="0">
                    <a:solidFill>
                      <a:srgbClr val="FB1525"/>
                    </a:solidFill>
                    <a:sym typeface="Wingdings" pitchFamily="2" charset="2"/>
                  </a:rPr>
                  <a:t> </a:t>
                </a:r>
                <a:r>
                  <a:rPr lang="en-US" b="1" i="0" dirty="0" smtClean="0">
                    <a:solidFill>
                      <a:srgbClr val="FB1525"/>
                    </a:solidFill>
                    <a:sym typeface="Wingdings" pitchFamily="2" charset="2"/>
                  </a:rPr>
                  <a:t> to explore the </a:t>
                </a:r>
                <a:r>
                  <a:rPr lang="en-US" b="1" i="0" dirty="0">
                    <a:solidFill>
                      <a:srgbClr val="FB1525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b="1" i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>
                            <a:solidFill>
                              <a:srgbClr val="FB1525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0">
                            <a:solidFill>
                              <a:srgbClr val="FB1525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i="0" dirty="0" smtClean="0">
                    <a:solidFill>
                      <a:srgbClr val="FB1525"/>
                    </a:solidFill>
                  </a:rPr>
                  <a:t>)</a:t>
                </a:r>
                <a:r>
                  <a:rPr lang="en-US" b="1" i="0" dirty="0">
                    <a:solidFill>
                      <a:srgbClr val="FB1525"/>
                    </a:solidFill>
                    <a:sym typeface="Wingdings" pitchFamily="2" charset="2"/>
                  </a:rPr>
                  <a:t>-</a:t>
                </a:r>
                <a:r>
                  <a:rPr lang="en-US" b="1" i="0" dirty="0" smtClean="0">
                    <a:solidFill>
                      <a:srgbClr val="FB1525"/>
                    </a:solidFill>
                  </a:rPr>
                  <a:t>plane for </a:t>
                </a:r>
              </a:p>
              <a:p>
                <a:r>
                  <a:rPr lang="en-US" b="1" i="0" u="sng" dirty="0">
                    <a:solidFill>
                      <a:srgbClr val="FB1525"/>
                    </a:solidFill>
                  </a:rPr>
                  <a:t>e</a:t>
                </a:r>
                <a:r>
                  <a:rPr lang="en-US" b="1" i="0" u="sng" dirty="0" smtClean="0">
                    <a:solidFill>
                      <a:srgbClr val="FB1525"/>
                    </a:solidFill>
                  </a:rPr>
                  <a:t>xperimental signatures</a:t>
                </a:r>
                <a:r>
                  <a:rPr lang="en-US" b="1" i="0" dirty="0" smtClean="0">
                    <a:solidFill>
                      <a:srgbClr val="FB1525"/>
                    </a:solidFill>
                  </a:rPr>
                  <a:t> which could signal the CEP</a:t>
                </a:r>
                <a:r>
                  <a:rPr lang="en-US" b="1" i="0" dirty="0" smtClean="0">
                    <a:solidFill>
                      <a:srgbClr val="FB1525"/>
                    </a:solidFill>
                    <a:sym typeface="Wingdings" pitchFamily="2" charset="2"/>
                  </a:rPr>
                  <a:t> </a:t>
                </a:r>
                <a:endParaRPr lang="en-US" b="1" i="0" dirty="0">
                  <a:solidFill>
                    <a:srgbClr val="FB1525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06" y="5820534"/>
                <a:ext cx="5968301" cy="651525"/>
              </a:xfrm>
              <a:prstGeom prst="rect">
                <a:avLst/>
              </a:prstGeom>
              <a:blipFill rotWithShape="0">
                <a:blip r:embed="rId7"/>
                <a:stretch>
                  <a:fillRect l="-409" t="-56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1322310"/>
            <a:ext cx="4330337" cy="41282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47" y="922146"/>
            <a:ext cx="4554405" cy="3998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682" y="4821475"/>
                <a:ext cx="488851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4B14E6"/>
                    </a:solidFill>
                  </a:rPr>
                  <a:t>LHC </a:t>
                </a:r>
                <a:r>
                  <a:rPr lang="en-US" b="1" dirty="0" smtClean="0">
                    <a:solidFill>
                      <a:srgbClr val="4B14E6"/>
                    </a:solidFill>
                    <a:sym typeface="Wingdings" pitchFamily="2" charset="2"/>
                  </a:rPr>
                  <a:t> access to high T 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4B14E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4B14E6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4B14E6"/>
                            </a:solidFill>
                            <a:latin typeface="Cambria Math"/>
                            <a:sym typeface="Wingdings" pitchFamily="2" charset="2"/>
                          </a:rPr>
                          <m:t>𝑩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400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RHIC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</a:t>
                </a:r>
                <a:r>
                  <a:rPr lang="en-US" b="1" dirty="0" smtClean="0">
                    <a:sym typeface="Wingdings" pitchFamily="2" charset="2"/>
                  </a:rPr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access to different systems and</a:t>
                </a:r>
              </a:p>
              <a:p>
                <a:pPr algn="l"/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broad domain of  the </a:t>
                </a:r>
                <a:r>
                  <a:rPr lang="en-US" b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,T)-plane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2" y="4821475"/>
                <a:ext cx="4888518" cy="984885"/>
              </a:xfrm>
              <a:prstGeom prst="rect">
                <a:avLst/>
              </a:prstGeom>
              <a:blipFill rotWithShape="0">
                <a:blip r:embed="rId10"/>
                <a:stretch>
                  <a:fillRect l="-998" t="-3727" r="-249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-107355" y="360304"/>
            <a:ext cx="8977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chemeClr val="bg2">
                    <a:lumMod val="25000"/>
                  </a:schemeClr>
                </a:solidFill>
              </a:rPr>
              <a:t>Near the CEP, </a:t>
            </a: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</a:rPr>
              <a:t>anomalous </a:t>
            </a:r>
            <a:r>
              <a:rPr lang="en-US" sz="2000" b="1" i="0" dirty="0" smtClean="0">
                <a:solidFill>
                  <a:schemeClr val="bg2">
                    <a:lumMod val="25000"/>
                  </a:schemeClr>
                </a:solidFill>
              </a:rPr>
              <a:t>transitions can influence reaction dynamics and thermodynamics </a:t>
            </a: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i="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experimental signatures for the CEP</a:t>
            </a:r>
            <a:endParaRPr lang="en-US" sz="2000" b="1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00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496" t="24149" r="51446" b="21563"/>
          <a:stretch/>
        </p:blipFill>
        <p:spPr>
          <a:xfrm>
            <a:off x="187598" y="2861310"/>
            <a:ext cx="3393802" cy="2819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37349" y="52040"/>
            <a:ext cx="3810000" cy="37420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Anatomy of search strategy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9938" y="438150"/>
            <a:ext cx="8185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FB1525"/>
                </a:solidFill>
              </a:rPr>
              <a:t>Anomalous transitions </a:t>
            </a:r>
            <a:r>
              <a:rPr lang="en-US" sz="2000" b="1" i="0" dirty="0">
                <a:solidFill>
                  <a:srgbClr val="FB1525"/>
                </a:solidFill>
              </a:rPr>
              <a:t>n</a:t>
            </a:r>
            <a:r>
              <a:rPr lang="en-US" sz="2000" b="1" i="0" dirty="0" smtClean="0">
                <a:solidFill>
                  <a:srgbClr val="FB1525"/>
                </a:solidFill>
              </a:rPr>
              <a:t>ear the CEP </a:t>
            </a:r>
            <a:r>
              <a:rPr lang="en-US" sz="2000" b="1" i="0" dirty="0" smtClean="0">
                <a:solidFill>
                  <a:srgbClr val="FB1525"/>
                </a:solidFill>
                <a:sym typeface="Wingdings" panose="05000000000000000000" pitchFamily="2" charset="2"/>
              </a:rPr>
              <a:t>lead to critical fluctuations of the conserved charges (q = Q, B, S)</a:t>
            </a:r>
            <a:endParaRPr lang="en-US" sz="2000" b="1" i="0" dirty="0">
              <a:solidFill>
                <a:srgbClr val="FB1525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54979" t="24149" r="6471" b="21563"/>
          <a:stretch/>
        </p:blipFill>
        <p:spPr>
          <a:xfrm>
            <a:off x="3642857" y="2857935"/>
            <a:ext cx="3140390" cy="2822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657600" y="1141023"/>
            <a:ext cx="5494020" cy="1525977"/>
            <a:chOff x="3571964" y="1190446"/>
            <a:chExt cx="5494020" cy="1525977"/>
          </a:xfrm>
        </p:grpSpPr>
        <p:grpSp>
          <p:nvGrpSpPr>
            <p:cNvPr id="6" name="Group 5"/>
            <p:cNvGrpSpPr/>
            <p:nvPr/>
          </p:nvGrpSpPr>
          <p:grpSpPr>
            <a:xfrm>
              <a:off x="3886200" y="1429393"/>
              <a:ext cx="5179784" cy="1287030"/>
              <a:chOff x="3964216" y="846570"/>
              <a:chExt cx="5179784" cy="128703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6270" y="846570"/>
                <a:ext cx="4296601" cy="843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4216" y="1793708"/>
                <a:ext cx="5179784" cy="339892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71964" y="1190446"/>
              <a:ext cx="5298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 dirty="0" smtClean="0">
                  <a:solidFill>
                    <a:srgbClr val="002060"/>
                  </a:solidFill>
                </a:rPr>
                <a:t>The moments of the distributions grow as powers of</a:t>
              </a:r>
              <a:endParaRPr lang="en-US" sz="1600" b="1" i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6238" y="1424445"/>
            <a:ext cx="3799803" cy="1041746"/>
            <a:chOff x="-6238" y="1424445"/>
            <a:chExt cx="3799803" cy="10417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34786" t="9476" r="21157" b="77319"/>
            <a:stretch/>
          </p:blipFill>
          <p:spPr>
            <a:xfrm>
              <a:off x="135965" y="1780391"/>
              <a:ext cx="3657600" cy="685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-6238" y="1424445"/>
              <a:ext cx="334739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b="1" i="0" u="sng" dirty="0" err="1" smtClean="0">
                  <a:solidFill>
                    <a:srgbClr val="002060"/>
                  </a:solidFill>
                </a:rPr>
                <a:t>Cumulants</a:t>
              </a:r>
              <a:r>
                <a:rPr lang="en-US" sz="1700" b="1" i="0" u="sng" dirty="0" smtClean="0">
                  <a:solidFill>
                    <a:srgbClr val="002060"/>
                  </a:solidFill>
                </a:rPr>
                <a:t> of the distributions</a:t>
              </a:r>
              <a:endParaRPr lang="en-US" sz="1700" u="sng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54861"/>
          <a:stretch/>
        </p:blipFill>
        <p:spPr>
          <a:xfrm>
            <a:off x="7037332" y="3694343"/>
            <a:ext cx="1880712" cy="8628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254611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sng" dirty="0" smtClean="0">
                <a:solidFill>
                  <a:srgbClr val="002060"/>
                </a:solidFill>
              </a:rPr>
              <a:t>Familiar cumulant ratios</a:t>
            </a:r>
            <a:endParaRPr lang="en-US" u="sng" dirty="0">
              <a:solidFill>
                <a:srgbClr val="00206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27120"/>
              </p:ext>
            </p:extLst>
          </p:nvPr>
        </p:nvGraphicFramePr>
        <p:xfrm>
          <a:off x="3383280" y="1599262"/>
          <a:ext cx="1097280" cy="40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49" name="Equation" r:id="rId9" imgW="749160" imgH="279360" progId="Equation.DSMT4">
                  <p:embed/>
                </p:oleObj>
              </mc:Choice>
              <mc:Fallback>
                <p:oleObj name="Equation" r:id="rId9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280" y="1599262"/>
                        <a:ext cx="1097280" cy="40797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r="45139"/>
          <a:stretch/>
        </p:blipFill>
        <p:spPr>
          <a:xfrm>
            <a:off x="6828040" y="2804347"/>
            <a:ext cx="2299296" cy="867930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effectLst>
            <a:glow rad="127000">
              <a:srgbClr val="FFFF00"/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16499"/>
                <a:ext cx="691649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0" u="sng" dirty="0" smtClean="0">
                    <a:solidFill>
                      <a:srgbClr val="008000"/>
                    </a:solidFill>
                    <a:latin typeface="LiberationSans"/>
                  </a:rPr>
                  <a:t>A pervasive </a:t>
                </a:r>
                <a:r>
                  <a:rPr lang="en-US" b="1" i="0" u="sng" dirty="0">
                    <a:solidFill>
                      <a:srgbClr val="008000"/>
                    </a:solidFill>
                    <a:latin typeface="LiberationSans"/>
                  </a:rPr>
                  <a:t>idea</a:t>
                </a:r>
                <a:r>
                  <a:rPr lang="en-US" b="1" i="0" dirty="0">
                    <a:solidFill>
                      <a:srgbClr val="008000"/>
                    </a:solidFill>
                    <a:latin typeface="LiberationSans"/>
                  </a:rPr>
                  <a:t> </a:t>
                </a:r>
                <a:r>
                  <a:rPr lang="en-US" b="1" i="0" dirty="0">
                    <a:solidFill>
                      <a:srgbClr val="008000"/>
                    </a:solidFill>
                    <a:latin typeface="LiberationSans"/>
                    <a:sym typeface="Wingdings" panose="05000000000000000000" pitchFamily="2" charset="2"/>
                  </a:rPr>
                  <a:t> </a:t>
                </a:r>
                <a:r>
                  <a:rPr lang="en-US" b="1" i="0" dirty="0">
                    <a:solidFill>
                      <a:srgbClr val="008000"/>
                    </a:solidFill>
                    <a:latin typeface="LiberationSans"/>
                  </a:rPr>
                  <a:t>use beam energy scans to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b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</a:rPr>
                  <a:t>T, and </a:t>
                </a:r>
                <a:r>
                  <a:rPr lang="en-US" b="1" dirty="0">
                    <a:solidFill>
                      <a:srgbClr val="008000"/>
                    </a:solidFill>
                  </a:rPr>
                  <a:t>search for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enhanced/non-monotonic fluctuation patterns</a:t>
                </a:r>
              </a:p>
              <a:p>
                <a:r>
                  <a:rPr lang="en-US" sz="1600" b="1" dirty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Proviso  Finite size/time effects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16499"/>
                <a:ext cx="6916497" cy="892552"/>
              </a:xfrm>
              <a:prstGeom prst="rect">
                <a:avLst/>
              </a:prstGeom>
              <a:blipFill rotWithShape="0">
                <a:blip r:embed="rId11"/>
                <a:stretch>
                  <a:fillRect l="-88" t="-411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686551" y="4599708"/>
            <a:ext cx="2567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3399"/>
                </a:solidFill>
              </a:rPr>
              <a:t>**Fluctuations can be </a:t>
            </a:r>
          </a:p>
          <a:p>
            <a:r>
              <a:rPr lang="en-US" b="1" i="0" dirty="0">
                <a:solidFill>
                  <a:srgbClr val="FF3399"/>
                </a:solidFill>
              </a:rPr>
              <a:t>e</a:t>
            </a:r>
            <a:r>
              <a:rPr lang="en-US" b="1" i="0" dirty="0" smtClean="0">
                <a:solidFill>
                  <a:srgbClr val="FF3399"/>
                </a:solidFill>
              </a:rPr>
              <a:t>xpressed as a ratio </a:t>
            </a:r>
          </a:p>
          <a:p>
            <a:r>
              <a:rPr lang="en-US" b="1" i="0" dirty="0" smtClean="0">
                <a:solidFill>
                  <a:srgbClr val="FF3399"/>
                </a:solidFill>
              </a:rPr>
              <a:t>of susceptibilities**</a:t>
            </a:r>
            <a:endParaRPr lang="en-US" dirty="0">
              <a:solidFill>
                <a:srgbClr val="FF3399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94004"/>
              </p:ext>
            </p:extLst>
          </p:nvPr>
        </p:nvGraphicFramePr>
        <p:xfrm>
          <a:off x="8881232" y="1181190"/>
          <a:ext cx="1873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50" name="Equation" r:id="rId12" imgW="126720" imgH="203040" progId="Equation.DSMT4">
                  <p:embed/>
                </p:oleObj>
              </mc:Choice>
              <mc:Fallback>
                <p:oleObj name="Equation" r:id="rId12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1232" y="1181190"/>
                        <a:ext cx="187325" cy="2968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7015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2860" y="4199446"/>
                <a:ext cx="929640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i="0" dirty="0" smtClean="0">
                    <a:solidFill>
                      <a:schemeClr val="bg2">
                        <a:lumMod val="25000"/>
                      </a:schemeClr>
                    </a:solidFill>
                    <a:latin typeface="LiberationSans"/>
                  </a:rPr>
                  <a:t>Other thermodynamic quantities show (power law) divergences</a:t>
                </a:r>
                <a:endParaRPr lang="en-US" sz="2000" i="0" dirty="0" smtClean="0">
                  <a:solidFill>
                    <a:schemeClr val="bg2">
                      <a:lumMod val="25000"/>
                    </a:schemeClr>
                  </a:solidFill>
                  <a:latin typeface="LiberationSans"/>
                </a:endParaRPr>
              </a:p>
              <a:p>
                <a:r>
                  <a:rPr lang="en-US" sz="300" i="0" dirty="0">
                    <a:solidFill>
                      <a:srgbClr val="FF0000"/>
                    </a:solidFill>
                    <a:latin typeface="LiberationSans"/>
                  </a:rPr>
                  <a:t> </a:t>
                </a:r>
                <a:endParaRPr lang="en-US" sz="300" i="0" dirty="0" smtClean="0">
                  <a:solidFill>
                    <a:srgbClr val="FF0000"/>
                  </a:solidFill>
                  <a:latin typeface="LiberationSans"/>
                </a:endParaRPr>
              </a:p>
              <a:p>
                <a:r>
                  <a:rPr lang="en-US" sz="2000" b="1" i="0" u="sng" dirty="0" smtClean="0">
                    <a:solidFill>
                      <a:srgbClr val="008000"/>
                    </a:solidFill>
                    <a:latin typeface="LiberationSans"/>
                  </a:rPr>
                  <a:t>Similarly</a:t>
                </a:r>
                <a:r>
                  <a:rPr lang="en-US" sz="2000" b="1" i="0" dirty="0" smtClean="0">
                    <a:solidFill>
                      <a:srgbClr val="008000"/>
                    </a:solidFill>
                    <a:latin typeface="LiberationSans"/>
                    <a:sym typeface="Wingdings" panose="05000000000000000000" pitchFamily="2" charset="2"/>
                  </a:rPr>
                  <a:t>    </a:t>
                </a:r>
                <a:r>
                  <a:rPr lang="en-US" sz="2000" b="1" i="0" dirty="0" smtClean="0">
                    <a:solidFill>
                      <a:srgbClr val="008000"/>
                    </a:solidFill>
                    <a:latin typeface="LiberationSans"/>
                  </a:rPr>
                  <a:t>use beam energy scans to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</m:oMath>
                </a14:m>
                <a:r>
                  <a:rPr lang="en-US" sz="2000" b="1" dirty="0" smtClean="0">
                    <a:solidFill>
                      <a:srgbClr val="008000"/>
                    </a:solidFill>
                  </a:rPr>
                  <a:t>T, and search for the     influence of such divergences on reaction dynamics!</a:t>
                </a:r>
                <a:endParaRPr lang="en-US" sz="1000" b="1" dirty="0" smtClean="0">
                  <a:solidFill>
                    <a:srgbClr val="008000"/>
                  </a:solidFill>
                </a:endParaRPr>
              </a:p>
              <a:p>
                <a:r>
                  <a:rPr lang="en-US" sz="400" b="1" dirty="0">
                    <a:solidFill>
                      <a:srgbClr val="008000"/>
                    </a:solidFill>
                  </a:rPr>
                  <a:t> </a:t>
                </a:r>
                <a:endParaRPr lang="en-US" sz="400" b="1" dirty="0" smtClean="0">
                  <a:solidFill>
                    <a:srgbClr val="008000"/>
                  </a:solidFill>
                </a:endParaRPr>
              </a:p>
              <a:p>
                <a:pPr algn="l"/>
                <a:r>
                  <a:rPr lang="en-US" sz="2000" b="1" i="0" dirty="0" smtClean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b="1" i="0" u="sng" dirty="0" smtClean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Important </a:t>
                </a:r>
                <a:r>
                  <a:rPr lang="en-US" sz="2000" b="1" u="sng" dirty="0" smtClean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proviso:</a:t>
                </a:r>
                <a:endParaRPr lang="en-US" sz="2000" b="1" i="0" u="sng" dirty="0" smtClean="0">
                  <a:solidFill>
                    <a:srgbClr val="FB1525"/>
                  </a:solidFill>
                  <a:sym typeface="Wingdings" panose="05000000000000000000" pitchFamily="2" charset="2"/>
                </a:endParaRPr>
              </a:p>
              <a:p>
                <a:pPr lvl="2"/>
                <a:r>
                  <a:rPr lang="en-US" sz="2000" b="1" dirty="0" smtClean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        Finite size/time effects can significantly dampen divergences   weak non-monotonic response?</a:t>
                </a:r>
                <a:endParaRPr lang="en-US" sz="2000" dirty="0">
                  <a:solidFill>
                    <a:srgbClr val="FB1525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" y="4199446"/>
                <a:ext cx="9296400" cy="2077492"/>
              </a:xfrm>
              <a:prstGeom prst="rect">
                <a:avLst/>
              </a:prstGeom>
              <a:blipFill rotWithShape="0">
                <a:blip r:embed="rId5"/>
                <a:stretch>
                  <a:fillRect l="-656" t="-1466" r="-1049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7210"/>
            <a:ext cx="3986659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962" y="-84879"/>
            <a:ext cx="4311038" cy="351387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6200" y="6794"/>
            <a:ext cx="381000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Anatomy of search strategy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31638" y="392668"/>
                <a:ext cx="655885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0" dirty="0" smtClean="0"/>
                  <a:t>O</a:t>
                </a:r>
                <a:endParaRPr lang="en-US" b="1" i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8" y="392668"/>
                <a:ext cx="655885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64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2250" y="284600"/>
            <a:ext cx="1367100" cy="40120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2160" y="838200"/>
            <a:ext cx="1701900" cy="38760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29961"/>
              </p:ext>
            </p:extLst>
          </p:nvPr>
        </p:nvGraphicFramePr>
        <p:xfrm>
          <a:off x="4189148" y="3440430"/>
          <a:ext cx="1287627" cy="47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307" name="Equation" r:id="rId11" imgW="749160" imgH="279360" progId="Equation.DSMT4">
                  <p:embed/>
                </p:oleObj>
              </mc:Choice>
              <mc:Fallback>
                <p:oleObj name="Equation" r:id="rId11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148" y="3440430"/>
                        <a:ext cx="1287627" cy="47875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46317"/>
              </p:ext>
            </p:extLst>
          </p:nvPr>
        </p:nvGraphicFramePr>
        <p:xfrm>
          <a:off x="7825581" y="796290"/>
          <a:ext cx="9604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308" name="Equation" r:id="rId13" imgW="558720" imgH="279360" progId="Equation.DSMT4">
                  <p:embed/>
                </p:oleObj>
              </mc:Choice>
              <mc:Fallback>
                <p:oleObj name="Equation" r:id="rId13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581" y="796290"/>
                        <a:ext cx="960437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391657"/>
              </p:ext>
            </p:extLst>
          </p:nvPr>
        </p:nvGraphicFramePr>
        <p:xfrm>
          <a:off x="2683016" y="1331946"/>
          <a:ext cx="9175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309" name="Equation" r:id="rId15" imgW="533160" imgH="266400" progId="Equation.DSMT4">
                  <p:embed/>
                </p:oleObj>
              </mc:Choice>
              <mc:Fallback>
                <p:oleObj name="Equation" r:id="rId15" imgW="533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016" y="1331946"/>
                        <a:ext cx="917575" cy="4587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83143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 International School of Physic, 38th Course, Erice, Sept. 16-24, 2016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574530"/>
            <a:ext cx="89711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i="0" u="sng" dirty="0" smtClean="0">
                <a:solidFill>
                  <a:srgbClr val="00B0F0"/>
                </a:solidFill>
                <a:latin typeface="LiberationSans"/>
              </a:rPr>
              <a:t>A Convenient Fact: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100" dirty="0" smtClean="0">
                <a:latin typeface="LiberationSans"/>
              </a:rPr>
              <a:t>The </a:t>
            </a:r>
            <a:r>
              <a:rPr lang="en-US" sz="2100" b="1" dirty="0" smtClean="0">
                <a:latin typeface="LiberationSans"/>
              </a:rPr>
              <a:t>effects of finite size</a:t>
            </a:r>
            <a:r>
              <a:rPr lang="en-US" sz="2100" dirty="0" smtClean="0">
                <a:latin typeface="LiberationSans"/>
              </a:rPr>
              <a:t> lead to specific volume dependencies which can be leveraged, </a:t>
            </a:r>
            <a:r>
              <a:rPr lang="en-US" sz="2100" dirty="0" smtClean="0">
                <a:latin typeface="LiberationSans"/>
                <a:sym typeface="Wingdings" panose="05000000000000000000" pitchFamily="2" charset="2"/>
              </a:rPr>
              <a:t>via scaling, to locate and characterize the CEP  </a:t>
            </a:r>
            <a:r>
              <a:rPr lang="en-US" sz="2100" dirty="0" smtClean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 </a:t>
            </a:r>
            <a:r>
              <a:rPr lang="en-US" sz="2100" b="1" dirty="0" smtClean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This constitutes the only credible approach to date!</a:t>
            </a:r>
            <a:endParaRPr lang="en-US" sz="2100" b="1" dirty="0">
              <a:solidFill>
                <a:srgbClr val="FB1525"/>
              </a:solidFill>
              <a:latin typeface="LiberationSans"/>
            </a:endParaRPr>
          </a:p>
          <a:p>
            <a:endParaRPr lang="en-US" sz="2100" b="1" i="0" dirty="0" smtClean="0">
              <a:solidFill>
                <a:srgbClr val="FB1525"/>
              </a:solidFill>
              <a:latin typeface="Liberatio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" y="892315"/>
            <a:ext cx="9050655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i="0" u="sng" dirty="0">
                <a:solidFill>
                  <a:srgbClr val="00B0F0"/>
                </a:solidFill>
              </a:rPr>
              <a:t>I</a:t>
            </a:r>
            <a:r>
              <a:rPr lang="en-US" sz="2100" b="1" i="0" u="sng" dirty="0" smtClean="0">
                <a:solidFill>
                  <a:srgbClr val="00B0F0"/>
                </a:solidFill>
              </a:rPr>
              <a:t>nconvenient truths:</a:t>
            </a:r>
          </a:p>
          <a:p>
            <a:pPr lvl="1" algn="l"/>
            <a:r>
              <a:rPr lang="en-US" sz="1050" dirty="0" smtClean="0"/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100" dirty="0"/>
              <a:t>Finite-size and finite-time effects </a:t>
            </a:r>
            <a:r>
              <a:rPr lang="en-US" sz="2100" dirty="0" smtClean="0"/>
              <a:t>complicate </a:t>
            </a:r>
            <a:r>
              <a:rPr lang="en-US" sz="2100" dirty="0"/>
              <a:t>the </a:t>
            </a:r>
            <a:r>
              <a:rPr lang="en-US" sz="2100" dirty="0" smtClean="0"/>
              <a:t>search and characterization of the CEP</a:t>
            </a:r>
          </a:p>
          <a:p>
            <a:pPr lvl="1" algn="l"/>
            <a:r>
              <a:rPr lang="en-US" sz="600" dirty="0"/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dirty="0" smtClean="0"/>
              <a:t>They impose non-negligible constraints on the magnitude </a:t>
            </a:r>
            <a:r>
              <a:rPr lang="en-US" b="1" dirty="0"/>
              <a:t>of  </a:t>
            </a:r>
            <a:r>
              <a:rPr lang="en-US" b="1" dirty="0" smtClean="0"/>
              <a:t>ξ.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100" b="1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100" dirty="0" smtClean="0"/>
              <a:t>The </a:t>
            </a:r>
            <a:r>
              <a:rPr lang="en-US" sz="2100" dirty="0"/>
              <a:t>observation of non-monotonic signatures, while </a:t>
            </a:r>
            <a:r>
              <a:rPr lang="en-US" sz="2100" dirty="0" smtClean="0"/>
              <a:t>helpful, </a:t>
            </a:r>
            <a:r>
              <a:rPr lang="en-US" sz="2100" dirty="0"/>
              <a:t>is neither necessary nor sufficient for identification and characterization of the CEP.</a:t>
            </a:r>
          </a:p>
          <a:p>
            <a:pPr lvl="1" algn="l"/>
            <a:r>
              <a:rPr lang="en-US" sz="400" dirty="0"/>
              <a:t> </a:t>
            </a:r>
            <a:r>
              <a:rPr lang="en-US" sz="900" dirty="0"/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b="1" dirty="0" smtClean="0"/>
              <a:t>he prevailing practice to associate the onset of non-monotonic </a:t>
            </a:r>
            <a:r>
              <a:rPr lang="en-US" b="1" dirty="0"/>
              <a:t>signatures </a:t>
            </a:r>
            <a:r>
              <a:rPr lang="en-US" b="1" dirty="0" smtClean="0"/>
              <a:t>with the actual location of the CEP is a </a:t>
            </a:r>
            <a:r>
              <a:rPr lang="en-US" b="1" dirty="0"/>
              <a:t>``gimmick’’ </a:t>
            </a:r>
            <a:r>
              <a:rPr lang="en-US" dirty="0" smtClean="0"/>
              <a:t>.</a:t>
            </a:r>
            <a:endParaRPr lang="en-US" dirty="0"/>
          </a:p>
          <a:p>
            <a:pPr marL="1657350" lvl="3" indent="-285750" algn="l">
              <a:buFont typeface="Wingdings" panose="05000000000000000000" pitchFamily="2" charset="2"/>
              <a:buChar char="ü"/>
            </a:pPr>
            <a:endParaRPr lang="en-US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1910" y="58229"/>
            <a:ext cx="384429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320CD6"/>
                </a:solidFill>
              </a:rPr>
              <a:t>Anatomy of search strategy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058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121521</TotalTime>
  <Words>2965</Words>
  <Application>Microsoft Office PowerPoint</Application>
  <PresentationFormat>On-screen Show (4:3)</PresentationFormat>
  <Paragraphs>528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ＭＳ Ｐゴシック</vt:lpstr>
      <vt:lpstr>arial</vt:lpstr>
      <vt:lpstr>arial</vt:lpstr>
      <vt:lpstr>Cambria Math</vt:lpstr>
      <vt:lpstr>CMBX12</vt:lpstr>
      <vt:lpstr>CMR10</vt:lpstr>
      <vt:lpstr>CMR9</vt:lpstr>
      <vt:lpstr>Comic Sans MS</vt:lpstr>
      <vt:lpstr>LiberationSans</vt:lpstr>
      <vt:lpstr>Lucida Grande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SPW 13.0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Roy Lacey</cp:lastModifiedBy>
  <cp:revision>3538</cp:revision>
  <dcterms:created xsi:type="dcterms:W3CDTF">2005-01-31T05:41:58Z</dcterms:created>
  <dcterms:modified xsi:type="dcterms:W3CDTF">2016-09-22T09:01:23Z</dcterms:modified>
</cp:coreProperties>
</file>