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53" r:id="rId3"/>
    <p:sldId id="359" r:id="rId4"/>
    <p:sldId id="364" r:id="rId5"/>
    <p:sldId id="365" r:id="rId6"/>
    <p:sldId id="355" r:id="rId7"/>
    <p:sldId id="326" r:id="rId8"/>
    <p:sldId id="328" r:id="rId9"/>
    <p:sldId id="329" r:id="rId10"/>
    <p:sldId id="356" r:id="rId11"/>
    <p:sldId id="342" r:id="rId12"/>
    <p:sldId id="304" r:id="rId13"/>
    <p:sldId id="305" r:id="rId14"/>
    <p:sldId id="322" r:id="rId15"/>
    <p:sldId id="330" r:id="rId16"/>
    <p:sldId id="332" r:id="rId17"/>
    <p:sldId id="335" r:id="rId18"/>
    <p:sldId id="308" r:id="rId19"/>
    <p:sldId id="280" r:id="rId20"/>
    <p:sldId id="367" r:id="rId21"/>
    <p:sldId id="345" r:id="rId22"/>
    <p:sldId id="358" r:id="rId23"/>
    <p:sldId id="346" r:id="rId24"/>
    <p:sldId id="347" r:id="rId25"/>
    <p:sldId id="366" r:id="rId26"/>
    <p:sldId id="357" r:id="rId27"/>
    <p:sldId id="307" r:id="rId28"/>
    <p:sldId id="343" r:id="rId29"/>
    <p:sldId id="354" r:id="rId30"/>
    <p:sldId id="360" r:id="rId31"/>
    <p:sldId id="362" r:id="rId32"/>
  </p:sldIdLst>
  <p:sldSz cx="12192000" cy="6858000"/>
  <p:notesSz cx="6858000" cy="9144000"/>
  <p:custDataLst>
    <p:tags r:id="rId3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105"/>
    <a:srgbClr val="382C94"/>
    <a:srgbClr val="FFFFCC"/>
    <a:srgbClr val="342A1C"/>
    <a:srgbClr val="474399"/>
    <a:srgbClr val="BAC711"/>
    <a:srgbClr val="9D454D"/>
    <a:srgbClr val="DB2E0B"/>
    <a:srgbClr val="D5D00C"/>
    <a:srgbClr val="96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ABB9B6-05DF-4CEE-BBFA-34D850018225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6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FA-1B43-44B0-874F-DD54D3FDAE09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C3A-5935-4CB1-9385-CDE9951246FD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D833-0821-4CB7-83E1-567B9F4D7FC1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F020-734C-403E-80D2-9920151DFD3D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E3AC-AC1A-458A-B6BD-B2EAA23B38CE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FD2E-E41B-47D4-85BF-ED1EE3FC304A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3984-AA1F-457E-BB15-5E3F80BA13AE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03BD-8FD5-49E7-8180-BF89F14F5B7F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5B75-AA75-4E66-A7AE-86A45468D71B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7AF9-5FE6-4E13-A96E-73C7356BE092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86A-7654-4C0E-B6DF-42B47AB0A4B6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711D-70EF-4FDD-BE23-4F7A134DC442}" type="datetime1">
              <a:rPr kumimoji="1" lang="ja-JP" altLang="en-US" smtClean="0"/>
              <a:t>2018/9/20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6.xml"/><Relationship Id="rId7" Type="http://schemas.openxmlformats.org/officeDocument/2006/relationships/image" Target="../media/image2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5" Type="http://schemas.openxmlformats.org/officeDocument/2006/relationships/tags" Target="../tags/tag48.xml"/><Relationship Id="rId10" Type="http://schemas.openxmlformats.org/officeDocument/2006/relationships/image" Target="../media/image31.png"/><Relationship Id="rId4" Type="http://schemas.openxmlformats.org/officeDocument/2006/relationships/tags" Target="../tags/tag47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51.xml"/><Relationship Id="rId7" Type="http://schemas.openxmlformats.org/officeDocument/2006/relationships/image" Target="../media/image3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9.png"/><Relationship Id="rId5" Type="http://schemas.openxmlformats.org/officeDocument/2006/relationships/tags" Target="../tags/tag56.xml"/><Relationship Id="rId10" Type="http://schemas.openxmlformats.org/officeDocument/2006/relationships/image" Target="../media/image38.png"/><Relationship Id="rId4" Type="http://schemas.openxmlformats.org/officeDocument/2006/relationships/tags" Target="../tags/tag55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4.png"/><Relationship Id="rId26" Type="http://schemas.openxmlformats.org/officeDocument/2006/relationships/image" Target="../media/image41.png"/><Relationship Id="rId3" Type="http://schemas.openxmlformats.org/officeDocument/2006/relationships/tags" Target="../tags/tag60.xml"/><Relationship Id="rId21" Type="http://schemas.openxmlformats.org/officeDocument/2006/relationships/image" Target="../media/image47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tags" Target="../tags/tag59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50.png"/><Relationship Id="rId5" Type="http://schemas.openxmlformats.org/officeDocument/2006/relationships/tags" Target="../tags/tag62.xml"/><Relationship Id="rId15" Type="http://schemas.openxmlformats.org/officeDocument/2006/relationships/image" Target="../media/image36.png"/><Relationship Id="rId23" Type="http://schemas.openxmlformats.org/officeDocument/2006/relationships/image" Target="../media/image49.png"/><Relationship Id="rId10" Type="http://schemas.openxmlformats.org/officeDocument/2006/relationships/tags" Target="../tags/tag67.xml"/><Relationship Id="rId19" Type="http://schemas.openxmlformats.org/officeDocument/2006/relationships/image" Target="../media/image45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6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55.png"/><Relationship Id="rId5" Type="http://schemas.openxmlformats.org/officeDocument/2006/relationships/tags" Target="../tags/tag74.xml"/><Relationship Id="rId10" Type="http://schemas.openxmlformats.org/officeDocument/2006/relationships/image" Target="../media/image54.png"/><Relationship Id="rId4" Type="http://schemas.openxmlformats.org/officeDocument/2006/relationships/tags" Target="../tags/tag73.xm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60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63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image" Target="../media/image3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image" Target="../media/image2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5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4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3.png"/><Relationship Id="rId5" Type="http://schemas.openxmlformats.org/officeDocument/2006/relationships/tags" Target="../tags/tag115.xml"/><Relationship Id="rId10" Type="http://schemas.openxmlformats.org/officeDocument/2006/relationships/image" Target="../media/image72.png"/><Relationship Id="rId4" Type="http://schemas.openxmlformats.org/officeDocument/2006/relationships/tags" Target="../tags/tag114.xml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89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88.png"/><Relationship Id="rId5" Type="http://schemas.openxmlformats.org/officeDocument/2006/relationships/tags" Target="../tags/tag125.xml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tags" Target="../tags/tag124.xml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6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1.png"/><Relationship Id="rId5" Type="http://schemas.openxmlformats.org/officeDocument/2006/relationships/tags" Target="../tags/tag38.xml"/><Relationship Id="rId10" Type="http://schemas.openxmlformats.org/officeDocument/2006/relationships/image" Target="../media/image10.png"/><Relationship Id="rId4" Type="http://schemas.openxmlformats.org/officeDocument/2006/relationships/tags" Target="../tags/tag3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image" Target="../media/image2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7510" y="4877279"/>
            <a:ext cx="8168973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The International School of Nuclear Physics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40</a:t>
            </a:r>
            <a:r>
              <a:rPr lang="en-US" altLang="ja-JP" baseline="30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course “The Strong Interaction: From Quarks and Gluons to Nuclei and Stars” </a:t>
            </a:r>
          </a:p>
          <a:p>
            <a:pPr>
              <a:lnSpc>
                <a:spcPct val="150000"/>
              </a:lnSpc>
            </a:pPr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Erice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Sicily, Italy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September 20, 2018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1021" y="2636411"/>
            <a:ext cx="9908212" cy="158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              </a:t>
            </a:r>
            <a:r>
              <a:rPr lang="ja-JP" altLang="en-US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　　　　　　　　　　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                         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</a:p>
          <a:p>
            <a:pPr algn="ctr">
              <a:lnSpc>
                <a:spcPts val="3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Phys. Lett. B </a:t>
            </a:r>
            <a:r>
              <a:rPr lang="en-US" altLang="ja-JP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772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194 (2017).</a:t>
            </a:r>
            <a:r>
              <a:rPr lang="ja-JP" altLang="en-US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　　　　　　　　　　　　　　　　　　              　　　　</a:t>
            </a:r>
            <a:endParaRPr kumimoji="1" lang="en-US" altLang="ja-JP" sz="16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5347" y="1877773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JAEA</a:t>
            </a:r>
            <a:endParaRPr lang="en-US" altLang="ja-JP" sz="2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66EFABA5-E576-49F6-8910-F388A91C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85" y="4941926"/>
            <a:ext cx="3170356" cy="15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181BFE-A061-4DD1-BDA5-666265CFB99F}"/>
              </a:ext>
            </a:extLst>
          </p:cNvPr>
          <p:cNvSpPr txBox="1"/>
          <p:nvPr/>
        </p:nvSpPr>
        <p:spPr>
          <a:xfrm>
            <a:off x="197705" y="207969"/>
            <a:ext cx="1187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The φ meson in nuclear matter and the strangeness content of the nucleon</a:t>
            </a:r>
            <a:endParaRPr kumimoji="1" lang="ja-JP" altLang="en-US" sz="4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87" y="3116127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Makes use of the analytic properties of the correlation function: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321276" y="2371380"/>
            <a:ext cx="3214534" cy="2392609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600" baseline="30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46" y="1812053"/>
            <a:ext cx="6391484" cy="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 flipH="1">
            <a:off x="7376984" y="1550850"/>
            <a:ext cx="973642" cy="36873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167816" y="1675343"/>
            <a:ext cx="182810" cy="23221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62" y="1390549"/>
            <a:ext cx="2615104" cy="3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52" name="直線矢印コネクタ 51"/>
          <p:cNvCxnSpPr/>
          <p:nvPr/>
        </p:nvCxnSpPr>
        <p:spPr>
          <a:xfrm flipH="1">
            <a:off x="8644609" y="2787117"/>
            <a:ext cx="486821" cy="27168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9131430" y="2565769"/>
            <a:ext cx="195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s</a:t>
            </a:r>
            <a:r>
              <a:rPr kumimoji="1" lang="en-US" altLang="ja-JP" dirty="0">
                <a:solidFill>
                  <a:schemeClr val="bg1"/>
                </a:solidFill>
              </a:rPr>
              <a:t>pectral function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54" y="4163144"/>
            <a:ext cx="2297338" cy="13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38" y="5653100"/>
            <a:ext cx="2866303" cy="10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6" name="下矢印 121855"/>
          <p:cNvSpPr/>
          <p:nvPr/>
        </p:nvSpPr>
        <p:spPr>
          <a:xfrm rot="2550217">
            <a:off x="5016629" y="3741178"/>
            <a:ext cx="333846" cy="296562"/>
          </a:xfrm>
          <a:prstGeom prst="downArrow">
            <a:avLst>
              <a:gd name="adj1" fmla="val 31761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57" name="右中かっこ 121856"/>
          <p:cNvSpPr/>
          <p:nvPr/>
        </p:nvSpPr>
        <p:spPr>
          <a:xfrm>
            <a:off x="7451332" y="4163144"/>
            <a:ext cx="543279" cy="1388526"/>
          </a:xfrm>
          <a:prstGeom prst="rightBrace">
            <a:avLst>
              <a:gd name="adj1" fmla="val 515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167816" y="4483036"/>
            <a:ext cx="247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scalar condensates: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167816" y="4807846"/>
            <a:ext cx="291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trivial dispersion relation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9" name="右中かっこ 58"/>
          <p:cNvSpPr/>
          <p:nvPr/>
        </p:nvSpPr>
        <p:spPr>
          <a:xfrm>
            <a:off x="7476045" y="5653100"/>
            <a:ext cx="543279" cy="1009525"/>
          </a:xfrm>
          <a:prstGeom prst="rightBrace">
            <a:avLst>
              <a:gd name="adj1" fmla="val 515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167815" y="5795654"/>
            <a:ext cx="3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non-scalar condensates: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167816" y="6120464"/>
            <a:ext cx="327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non-trivial dispersion relation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" grpId="0" animBg="1"/>
      <p:bldP spid="121857" grpId="0" animBg="1"/>
      <p:bldP spid="57" grpId="0"/>
      <p:bldP spid="58" grpId="0"/>
      <p:bldP spid="59" grpId="0" animBg="1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1995514" y="190429"/>
            <a:ext cx="9520983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operator product expansion (OPE) 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3895235" y="4078889"/>
            <a:ext cx="618738" cy="3456000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433144" y="6116258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D0E4A54-96CA-4A06-A986-395F6462F8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40" y="3001417"/>
            <a:ext cx="4028423" cy="1487710"/>
          </a:xfrm>
          <a:prstGeom prst="rect">
            <a:avLst/>
          </a:prstGeom>
          <a:noFill/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1897C86-43EF-4B99-828E-7278B9AB20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83" y="4552946"/>
            <a:ext cx="2866303" cy="10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42949" y="1706882"/>
            <a:ext cx="71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S. </a:t>
            </a:r>
            <a:r>
              <a:rPr lang="en-US" altLang="ja-JP" dirty="0" err="1">
                <a:solidFill>
                  <a:schemeClr val="bg1"/>
                </a:solidFill>
              </a:rPr>
              <a:t>Durr</a:t>
            </a:r>
            <a:r>
              <a:rPr lang="en-US" altLang="ja-JP" dirty="0">
                <a:solidFill>
                  <a:schemeClr val="bg1"/>
                </a:solidFill>
              </a:rPr>
              <a:t> et al. (BMW Collaboration),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172001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68" y="2235612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1935317" y="1771805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2949" y="2686587"/>
            <a:ext cx="677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Y.-B. Yang et al. (</a:t>
            </a:r>
            <a:r>
              <a:rPr lang="el-GR" altLang="ja-JP" dirty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>
                <a:solidFill>
                  <a:schemeClr val="bg1"/>
                </a:solidFill>
              </a:rPr>
              <a:t>QCD Collaboration), Phys. Rev. D </a:t>
            </a:r>
            <a:r>
              <a:rPr lang="en-US" altLang="ja-JP" b="1" dirty="0">
                <a:solidFill>
                  <a:schemeClr val="bg1"/>
                </a:solidFill>
              </a:rPr>
              <a:t>94</a:t>
            </a:r>
            <a:r>
              <a:rPr lang="en-US" altLang="ja-JP" dirty="0">
                <a:solidFill>
                  <a:schemeClr val="bg1"/>
                </a:solidFill>
              </a:rPr>
              <a:t>, 054503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1935317" y="275151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42949" y="3678434"/>
            <a:ext cx="787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A. Abdel-</a:t>
            </a:r>
            <a:r>
              <a:rPr lang="en-US" altLang="ja-JP" dirty="0" err="1">
                <a:solidFill>
                  <a:schemeClr val="bg1"/>
                </a:solidFill>
              </a:rPr>
              <a:t>Rehim</a:t>
            </a:r>
            <a:r>
              <a:rPr lang="en-US" altLang="ja-JP" dirty="0">
                <a:solidFill>
                  <a:schemeClr val="bg1"/>
                </a:solidFill>
              </a:rPr>
              <a:t> et al. (</a:t>
            </a:r>
            <a:r>
              <a:rPr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>
                <a:solidFill>
                  <a:schemeClr val="bg1"/>
                </a:solidFill>
              </a:rPr>
              <a:t> Collaboration),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252001 (2016).</a:t>
            </a:r>
          </a:p>
        </p:txBody>
      </p:sp>
      <p:sp>
        <p:nvSpPr>
          <p:cNvPr id="11" name="星 5 10"/>
          <p:cNvSpPr/>
          <p:nvPr/>
        </p:nvSpPr>
        <p:spPr>
          <a:xfrm>
            <a:off x="1935318" y="3743357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2" y="4117833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97" y="160189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results from lattice QCD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2949" y="4709673"/>
            <a:ext cx="82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G.S. Bali et al. (</a:t>
            </a:r>
            <a:r>
              <a:rPr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RQCD</a:t>
            </a:r>
            <a:r>
              <a:rPr lang="en-US" altLang="ja-JP" dirty="0">
                <a:solidFill>
                  <a:schemeClr val="bg1"/>
                </a:solidFill>
              </a:rPr>
              <a:t> Collaboration), Phys. Rev. D </a:t>
            </a:r>
            <a:r>
              <a:rPr lang="en-US" altLang="ja-JP" b="1" dirty="0">
                <a:solidFill>
                  <a:schemeClr val="bg1"/>
                </a:solidFill>
              </a:rPr>
              <a:t>93</a:t>
            </a:r>
            <a:r>
              <a:rPr lang="en-US" altLang="ja-JP" dirty="0">
                <a:solidFill>
                  <a:schemeClr val="bg1"/>
                </a:solidFill>
              </a:rPr>
              <a:t>, 094504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星 5 14 1"/>
          <p:cNvSpPr/>
          <p:nvPr/>
        </p:nvSpPr>
        <p:spPr>
          <a:xfrm>
            <a:off x="1935318" y="4774596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81" y="5151311"/>
            <a:ext cx="232482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224078" y="2148860"/>
            <a:ext cx="262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(Feynman-Hellmann)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10916" y="3114722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10916" y="4089294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10916" y="5003590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78" y="3219521"/>
            <a:ext cx="3412244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949870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A26B27-1ABA-408F-82B7-F1AB3B0ED684}"/>
              </a:ext>
            </a:extLst>
          </p:cNvPr>
          <p:cNvSpPr txBox="1"/>
          <p:nvPr/>
        </p:nvSpPr>
        <p:spPr>
          <a:xfrm>
            <a:off x="2642949" y="5541317"/>
            <a:ext cx="82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N. Yamanaka et al. (</a:t>
            </a:r>
            <a:r>
              <a:rPr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JLQCD</a:t>
            </a:r>
            <a:r>
              <a:rPr lang="en-US" altLang="ja-JP" dirty="0">
                <a:solidFill>
                  <a:schemeClr val="bg1"/>
                </a:solidFill>
              </a:rPr>
              <a:t> Collaboration), arXiv:1805.10507 [hep-</a:t>
            </a:r>
            <a:r>
              <a:rPr lang="en-US" altLang="ja-JP" dirty="0" err="1">
                <a:solidFill>
                  <a:schemeClr val="bg1"/>
                </a:solidFill>
              </a:rPr>
              <a:t>lat</a:t>
            </a:r>
            <a:r>
              <a:rPr lang="en-US" altLang="ja-JP" dirty="0">
                <a:solidFill>
                  <a:schemeClr val="bg1"/>
                </a:solidFill>
              </a:rPr>
              <a:t>].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星 5 14 2">
            <a:extLst>
              <a:ext uri="{FF2B5EF4-FFF2-40B4-BE49-F238E27FC236}">
                <a16:creationId xmlns:a16="http://schemas.microsoft.com/office/drawing/2014/main" id="{5B132A56-FFDA-4808-BF51-CE38AD70C894}"/>
              </a:ext>
            </a:extLst>
          </p:cNvPr>
          <p:cNvSpPr/>
          <p:nvPr/>
        </p:nvSpPr>
        <p:spPr>
          <a:xfrm>
            <a:off x="1935318" y="560624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809005-AF0E-46F3-A55E-707943E770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81" y="5982955"/>
            <a:ext cx="2716327" cy="247450"/>
          </a:xfrm>
          <a:prstGeom prst="rect">
            <a:avLst/>
          </a:prstGeom>
          <a:noFill/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A63D4B-A8E6-4F02-8A96-5A53468863E6}"/>
              </a:ext>
            </a:extLst>
          </p:cNvPr>
          <p:cNvSpPr txBox="1"/>
          <p:nvPr/>
        </p:nvSpPr>
        <p:spPr>
          <a:xfrm>
            <a:off x="9010916" y="5835234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0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577" y="309881"/>
            <a:ext cx="7168764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The basic problem to be solved</a:t>
            </a: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V="1">
            <a:off x="3620530" y="2060575"/>
            <a:ext cx="386321" cy="69730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178970" y="269217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given</a:t>
            </a:r>
            <a:r>
              <a:rPr lang="en-US" altLang="ja-JP" dirty="0"/>
              <a:t>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099469" y="2997469"/>
            <a:ext cx="2808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(but only incomplete and with error)</a:t>
            </a: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8759826" y="2077562"/>
            <a:ext cx="21590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8896135" y="2726371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H="1" flipV="1">
            <a:off x="7703039" y="2060575"/>
            <a:ext cx="0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271239" y="2852737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“Kernel”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305430" y="3858959"/>
            <a:ext cx="4301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This is an ill-posed problem.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943792" y="4426313"/>
            <a:ext cx="6551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But, one may have additional information on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ρ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), which can help to constrain the problem:</a:t>
            </a:r>
            <a:endParaRPr lang="el-GR" altLang="ja-JP" sz="2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788977" y="5402611"/>
            <a:ext cx="1823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- Positivity: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790715" y="5903618"/>
            <a:ext cx="266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- Asymptotic values: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05" y="1317570"/>
            <a:ext cx="6261953" cy="8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12" y="5494723"/>
            <a:ext cx="1152250" cy="2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12" y="5995557"/>
            <a:ext cx="2641049" cy="2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89100" grpId="0"/>
      <p:bldP spid="89101" grpId="0"/>
      <p:bldP spid="89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974774" y="1218713"/>
            <a:ext cx="748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How can one include this additional information and find the most probable image of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ρ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)?</a:t>
            </a:r>
            <a:endParaRPr lang="el-GR" altLang="ja-JP" sz="2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414268" y="2198363"/>
            <a:ext cx="3095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→ Bayes’ Theorem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flipV="1">
            <a:off x="5246445" y="3569385"/>
            <a:ext cx="879054" cy="95126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178528" y="4495645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likelihood function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H="1" flipV="1">
            <a:off x="7661062" y="3605108"/>
            <a:ext cx="503238" cy="7921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7465214" y="4445592"/>
            <a:ext cx="187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prior probability</a:t>
            </a:r>
          </a:p>
        </p:txBody>
      </p:sp>
      <p:sp>
        <p:nvSpPr>
          <p:cNvPr id="144395" name="Rectangle 11"/>
          <p:cNvSpPr>
            <a:spLocks noGrp="1" noChangeArrowheads="1"/>
          </p:cNvSpPr>
          <p:nvPr>
            <p:ph type="title"/>
          </p:nvPr>
        </p:nvSpPr>
        <p:spPr>
          <a:xfrm>
            <a:off x="2483941" y="230092"/>
            <a:ext cx="8229600" cy="7921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The Maximum Entropy Method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44" y="3217809"/>
            <a:ext cx="5229829" cy="8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10" y="5778916"/>
            <a:ext cx="592330" cy="3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46" y="5536851"/>
            <a:ext cx="2847073" cy="8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4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(using MEM)</a:t>
            </a: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</a:p>
        </p:txBody>
      </p:sp>
    </p:spTree>
    <p:extLst>
      <p:ext uri="{BB962C8B-B14F-4D97-AF65-F5344CB8AC3E}">
        <p14:creationId xmlns:p14="http://schemas.microsoft.com/office/powerpoint/2010/main" val="417798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1535438" y="1677741"/>
            <a:ext cx="254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44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44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39544" y="3839387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</a:rPr>
              <a:t>m</a:t>
            </a:r>
            <a:r>
              <a:rPr lang="el-GR" altLang="ja-JP" sz="3600" baseline="-250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1019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39544" y="4485718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</a:rPr>
              <a:t>Γ</a:t>
            </a:r>
            <a:r>
              <a:rPr lang="el-GR" altLang="ja-JP" sz="3600" baseline="-250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4.3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154289" y="1329816"/>
            <a:ext cx="4941173" cy="4323852"/>
            <a:chOff x="6477676" y="2600433"/>
            <a:chExt cx="4466948" cy="386273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9633027" y="3961187"/>
              <a:ext cx="1311597" cy="1124058"/>
              <a:chOff x="8054399" y="2688591"/>
              <a:chExt cx="1324377" cy="1148981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3" name="フローチャート: 結合子 12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" name="フローチャート: 結合子 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5" name="フローチャート: 結合子 4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6" name="図 45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0" name="グループ化 59"/>
            <p:cNvGrpSpPr/>
            <p:nvPr/>
          </p:nvGrpSpPr>
          <p:grpSpPr>
            <a:xfrm>
              <a:off x="7359911" y="5307359"/>
              <a:ext cx="1283583" cy="1155813"/>
              <a:chOff x="7438079" y="4562659"/>
              <a:chExt cx="1283583" cy="1155813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1" name="フローチャート: 結合子 5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グループ化 55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57" name="フローチャート: 結合子 5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1" name="グループ化 70"/>
            <p:cNvGrpSpPr/>
            <p:nvPr/>
          </p:nvGrpSpPr>
          <p:grpSpPr>
            <a:xfrm>
              <a:off x="9162643" y="2706879"/>
              <a:ext cx="1283583" cy="1155813"/>
              <a:chOff x="7438079" y="4562659"/>
              <a:chExt cx="1283583" cy="1155813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9" name="フローチャート: 結合子 7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0" name="図 79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77" name="フローチャート: 結合子 7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8" name="図 77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4" name="グループ化 7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75" name="フローチャート: 結合子 7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6" name="図 75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1" name="グループ化 80"/>
            <p:cNvGrpSpPr/>
            <p:nvPr/>
          </p:nvGrpSpPr>
          <p:grpSpPr>
            <a:xfrm>
              <a:off x="8486731" y="4540163"/>
              <a:ext cx="1283583" cy="1155813"/>
              <a:chOff x="7438079" y="4562659"/>
              <a:chExt cx="1283583" cy="1155813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89" name="フローチャート: 結合子 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0" name="図 89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グループ化 8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87" name="フローチャート: 結合子 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8" name="図 87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85" name="フローチャート: 結合子 8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6" name="図 85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1" name="グループ化 90"/>
            <p:cNvGrpSpPr/>
            <p:nvPr/>
          </p:nvGrpSpPr>
          <p:grpSpPr>
            <a:xfrm>
              <a:off x="6549007" y="3253211"/>
              <a:ext cx="1283583" cy="1155813"/>
              <a:chOff x="7438079" y="4562659"/>
              <a:chExt cx="1283583" cy="1155813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99" name="フローチャート: 結合子 9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0" name="図 99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97" name="フローチャート: 結合子 9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8" name="図 97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95" name="フローチャート: 結合子 9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6" name="図 95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1" name="グループ化 100"/>
            <p:cNvGrpSpPr/>
            <p:nvPr/>
          </p:nvGrpSpPr>
          <p:grpSpPr>
            <a:xfrm>
              <a:off x="6477676" y="4369894"/>
              <a:ext cx="1368728" cy="1142393"/>
              <a:chOff x="8054399" y="2688591"/>
              <a:chExt cx="1324377" cy="1148981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09" name="フローチャート: 結合子 10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0" name="図 109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07" name="フローチャート: 結合子 10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8" name="図 107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4" name="グループ化 10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05" name="フローチャート: 結合子 10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6" name="図 105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1" name="グループ化 110"/>
            <p:cNvGrpSpPr/>
            <p:nvPr/>
          </p:nvGrpSpPr>
          <p:grpSpPr>
            <a:xfrm>
              <a:off x="9510833" y="5178108"/>
              <a:ext cx="1356320" cy="1164904"/>
              <a:chOff x="8054399" y="2688591"/>
              <a:chExt cx="1324377" cy="1148981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19" name="フローチャート: 結合子 11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0" name="図 119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グループ化 11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17" name="フローチャート: 結合子 11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8" name="図 117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15" name="フローチャート: 結合子 11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6" name="図 115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1" name="グループ化 120"/>
            <p:cNvGrpSpPr/>
            <p:nvPr/>
          </p:nvGrpSpPr>
          <p:grpSpPr>
            <a:xfrm>
              <a:off x="7694044" y="2600433"/>
              <a:ext cx="1357311" cy="1177755"/>
              <a:chOff x="8054399" y="2688591"/>
              <a:chExt cx="1324377" cy="114898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29" name="フローチャート: 結合子 12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30" name="図 129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27" name="フローチャート: 結合子 12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8" name="図 127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グループ化 12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25" name="フローチャート: 結合子 1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6" name="図 125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1" name="グループ化 140"/>
            <p:cNvGrpSpPr/>
            <p:nvPr/>
          </p:nvGrpSpPr>
          <p:grpSpPr>
            <a:xfrm>
              <a:off x="8239291" y="3928340"/>
              <a:ext cx="1188073" cy="529264"/>
              <a:chOff x="1895142" y="3691115"/>
              <a:chExt cx="1318458" cy="593646"/>
            </a:xfrm>
          </p:grpSpPr>
          <p:sp>
            <p:nvSpPr>
              <p:cNvPr id="142" name="フローチャート: 結合子 141"/>
              <p:cNvSpPr/>
              <p:nvPr/>
            </p:nvSpPr>
            <p:spPr>
              <a:xfrm>
                <a:off x="2595762" y="3691637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ローチャート: 結合子 142"/>
              <p:cNvSpPr/>
              <p:nvPr/>
            </p:nvSpPr>
            <p:spPr>
              <a:xfrm>
                <a:off x="1895142" y="3691115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4" name="図 143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424" y="3837572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45" name="図 14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185" y="3827823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" name="グループ化 2"/>
          <p:cNvGrpSpPr/>
          <p:nvPr/>
        </p:nvGrpSpPr>
        <p:grpSpPr>
          <a:xfrm>
            <a:off x="1963786" y="2768423"/>
            <a:ext cx="1318458" cy="593646"/>
            <a:chOff x="1895142" y="3691115"/>
            <a:chExt cx="1318458" cy="593646"/>
          </a:xfrm>
        </p:grpSpPr>
        <p:sp>
          <p:nvSpPr>
            <p:cNvPr id="9" name="フローチャート: 結合子 8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50" y="384216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87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AFCD4A-AB8D-4F4E-8C9D-C1A379176B9B}"/>
              </a:ext>
            </a:extLst>
          </p:cNvPr>
          <p:cNvSpPr txBox="1"/>
          <p:nvPr/>
        </p:nvSpPr>
        <p:spPr>
          <a:xfrm>
            <a:off x="1457297" y="271304"/>
            <a:ext cx="1023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about the effect of non-zero momentum? </a:t>
            </a:r>
            <a:endParaRPr kumimoji="1" lang="en-US" altLang="ja-JP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右矢印 6">
            <a:extLst>
              <a:ext uri="{FF2B5EF4-FFF2-40B4-BE49-F238E27FC236}">
                <a16:creationId xmlns:a16="http://schemas.microsoft.com/office/drawing/2014/main" id="{DB82F3DB-EB7D-44DD-8226-89DC730C2BFA}"/>
              </a:ext>
            </a:extLst>
          </p:cNvPr>
          <p:cNvSpPr/>
          <p:nvPr/>
        </p:nvSpPr>
        <p:spPr>
          <a:xfrm>
            <a:off x="401387" y="2700117"/>
            <a:ext cx="518984" cy="383059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9E4E65-C9A5-41B3-B665-83C58EB8CF0B}"/>
              </a:ext>
            </a:extLst>
          </p:cNvPr>
          <p:cNvSpPr txBox="1"/>
          <p:nvPr/>
        </p:nvSpPr>
        <p:spPr>
          <a:xfrm>
            <a:off x="1296757" y="2630036"/>
            <a:ext cx="51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Non-trivial dispersion relation?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右矢印 8">
            <a:extLst>
              <a:ext uri="{FF2B5EF4-FFF2-40B4-BE49-F238E27FC236}">
                <a16:creationId xmlns:a16="http://schemas.microsoft.com/office/drawing/2014/main" id="{8A601A1C-1337-4112-B218-1FE474CE06FA}"/>
              </a:ext>
            </a:extLst>
          </p:cNvPr>
          <p:cNvSpPr/>
          <p:nvPr/>
        </p:nvSpPr>
        <p:spPr>
          <a:xfrm>
            <a:off x="401387" y="2039857"/>
            <a:ext cx="518984" cy="383059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D846F0-DAE4-4F70-A382-D0990752ED21}"/>
              </a:ext>
            </a:extLst>
          </p:cNvPr>
          <p:cNvSpPr txBox="1"/>
          <p:nvPr/>
        </p:nvSpPr>
        <p:spPr>
          <a:xfrm>
            <a:off x="1296757" y="1969776"/>
            <a:ext cx="603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Target of the E16 experiment at J-PARC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上下矢印 1">
            <a:extLst>
              <a:ext uri="{FF2B5EF4-FFF2-40B4-BE49-F238E27FC236}">
                <a16:creationId xmlns:a16="http://schemas.microsoft.com/office/drawing/2014/main" id="{3DF3322A-BD7A-480A-B411-B7A36EC6D352}"/>
              </a:ext>
            </a:extLst>
          </p:cNvPr>
          <p:cNvSpPr/>
          <p:nvPr/>
        </p:nvSpPr>
        <p:spPr>
          <a:xfrm>
            <a:off x="3485254" y="3429000"/>
            <a:ext cx="387346" cy="718773"/>
          </a:xfrm>
          <a:prstGeom prst="upDownArrow">
            <a:avLst>
              <a:gd name="adj1" fmla="val 3039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CB6BE3-5C52-4A05-9F2F-2542DC793992}"/>
              </a:ext>
            </a:extLst>
          </p:cNvPr>
          <p:cNvSpPr txBox="1"/>
          <p:nvPr/>
        </p:nvSpPr>
        <p:spPr>
          <a:xfrm>
            <a:off x="1583283" y="4374709"/>
            <a:ext cx="484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Non-scalar operators in OPE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9FB8B5-2ED6-4043-8CF0-AFCD1F4506F2}"/>
              </a:ext>
            </a:extLst>
          </p:cNvPr>
          <p:cNvSpPr txBox="1"/>
          <p:nvPr/>
        </p:nvSpPr>
        <p:spPr>
          <a:xfrm>
            <a:off x="1296757" y="4965886"/>
            <a:ext cx="4840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(non-zero only in a Lorentz violating environment)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D7268F3-572B-48D1-A616-D07A449B31FA}"/>
              </a:ext>
            </a:extLst>
          </p:cNvPr>
          <p:cNvGrpSpPr/>
          <p:nvPr/>
        </p:nvGrpSpPr>
        <p:grpSpPr>
          <a:xfrm>
            <a:off x="7333527" y="2048373"/>
            <a:ext cx="4363173" cy="3670638"/>
            <a:chOff x="6477676" y="2600433"/>
            <a:chExt cx="4466948" cy="386273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56808F9-C497-46DE-AFAD-7B3736C2C532}"/>
                </a:ext>
              </a:extLst>
            </p:cNvPr>
            <p:cNvGrpSpPr/>
            <p:nvPr/>
          </p:nvGrpSpPr>
          <p:grpSpPr>
            <a:xfrm>
              <a:off x="9633027" y="3961187"/>
              <a:ext cx="1311597" cy="1124058"/>
              <a:chOff x="8054399" y="2688591"/>
              <a:chExt cx="1324377" cy="1148981"/>
            </a:xfrm>
          </p:grpSpPr>
          <p:grpSp>
            <p:nvGrpSpPr>
              <p:cNvPr id="90" name="グループ化 89">
                <a:extLst>
                  <a:ext uri="{FF2B5EF4-FFF2-40B4-BE49-F238E27FC236}">
                    <a16:creationId xmlns:a16="http://schemas.microsoft.com/office/drawing/2014/main" id="{190D2DC0-7843-42B8-995F-20CFD4B184A9}"/>
                  </a:ext>
                </a:extLst>
              </p:cNvPr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97" name="フローチャート: 結合子 96">
                  <a:extLst>
                    <a:ext uri="{FF2B5EF4-FFF2-40B4-BE49-F238E27FC236}">
                      <a16:creationId xmlns:a16="http://schemas.microsoft.com/office/drawing/2014/main" id="{AC6D5F26-BA86-472E-A2A6-A30FC9D1B9E1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EF634319-3AC6-426F-AF8E-2203AAFF3E3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AF74504C-A21A-4F8A-991C-E2B71B22E539}"/>
                  </a:ext>
                </a:extLst>
              </p:cNvPr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95" name="フローチャート: 結合子 94">
                  <a:extLst>
                    <a:ext uri="{FF2B5EF4-FFF2-40B4-BE49-F238E27FC236}">
                      <a16:creationId xmlns:a16="http://schemas.microsoft.com/office/drawing/2014/main" id="{F58C3777-E832-40FE-8F7B-390AD104A47D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6" name="図 95">
                  <a:extLst>
                    <a:ext uri="{FF2B5EF4-FFF2-40B4-BE49-F238E27FC236}">
                      <a16:creationId xmlns:a16="http://schemas.microsoft.com/office/drawing/2014/main" id="{D2BB89CB-18B9-4CEA-A813-08925515E73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3A4A6CDA-1659-426C-8C52-CE01C4F2A126}"/>
                  </a:ext>
                </a:extLst>
              </p:cNvPr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93" name="フローチャート: 結合子 92">
                  <a:extLst>
                    <a:ext uri="{FF2B5EF4-FFF2-40B4-BE49-F238E27FC236}">
                      <a16:creationId xmlns:a16="http://schemas.microsoft.com/office/drawing/2014/main" id="{F33154BF-D9B5-4EA3-8494-258167DD3788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3B62F7EA-A177-4969-87B4-248BD846C4B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E87E3291-6F5C-4DA9-8A8D-01F7F57616CC}"/>
                </a:ext>
              </a:extLst>
            </p:cNvPr>
            <p:cNvGrpSpPr/>
            <p:nvPr/>
          </p:nvGrpSpPr>
          <p:grpSpPr>
            <a:xfrm>
              <a:off x="7359911" y="5307359"/>
              <a:ext cx="1283583" cy="1155813"/>
              <a:chOff x="7438079" y="4562659"/>
              <a:chExt cx="1283583" cy="1155813"/>
            </a:xfrm>
          </p:grpSpPr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32CDA31C-030F-4E23-B539-42513D16D71E}"/>
                  </a:ext>
                </a:extLst>
              </p:cNvPr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88" name="フローチャート: 結合子 87">
                  <a:extLst>
                    <a:ext uri="{FF2B5EF4-FFF2-40B4-BE49-F238E27FC236}">
                      <a16:creationId xmlns:a16="http://schemas.microsoft.com/office/drawing/2014/main" id="{DDCE53C7-48A1-47AC-9C76-71D5BD6CA0E0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9" name="図 88">
                  <a:extLst>
                    <a:ext uri="{FF2B5EF4-FFF2-40B4-BE49-F238E27FC236}">
                      <a16:creationId xmlns:a16="http://schemas.microsoft.com/office/drawing/2014/main" id="{76932543-FF86-4024-A805-4279BF98C7E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EE4A95CA-AA91-47DE-874F-71B4053A3A43}"/>
                  </a:ext>
                </a:extLst>
              </p:cNvPr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86" name="フローチャート: 結合子 85">
                  <a:extLst>
                    <a:ext uri="{FF2B5EF4-FFF2-40B4-BE49-F238E27FC236}">
                      <a16:creationId xmlns:a16="http://schemas.microsoft.com/office/drawing/2014/main" id="{409293D2-5136-42B8-A966-D42214D5ACFB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7" name="図 86">
                  <a:extLst>
                    <a:ext uri="{FF2B5EF4-FFF2-40B4-BE49-F238E27FC236}">
                      <a16:creationId xmlns:a16="http://schemas.microsoft.com/office/drawing/2014/main" id="{FD7C7959-A37E-4C2A-AF4C-D16AAF73CF0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1C578AE4-C0A2-497A-A0C8-EB0D92FCC016}"/>
                  </a:ext>
                </a:extLst>
              </p:cNvPr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84" name="フローチャート: 結合子 83">
                  <a:extLst>
                    <a:ext uri="{FF2B5EF4-FFF2-40B4-BE49-F238E27FC236}">
                      <a16:creationId xmlns:a16="http://schemas.microsoft.com/office/drawing/2014/main" id="{83BF0293-1C5E-4EC3-8BBE-1DD316AC53D4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5" name="図 84">
                  <a:extLst>
                    <a:ext uri="{FF2B5EF4-FFF2-40B4-BE49-F238E27FC236}">
                      <a16:creationId xmlns:a16="http://schemas.microsoft.com/office/drawing/2014/main" id="{6A737950-B802-4DEF-88E7-A441B7691D4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77AA76C-739C-4325-AD0F-F07A62D5E965}"/>
                </a:ext>
              </a:extLst>
            </p:cNvPr>
            <p:cNvGrpSpPr/>
            <p:nvPr/>
          </p:nvGrpSpPr>
          <p:grpSpPr>
            <a:xfrm>
              <a:off x="9162643" y="2706879"/>
              <a:ext cx="1283583" cy="1155813"/>
              <a:chOff x="7438079" y="4562659"/>
              <a:chExt cx="1283583" cy="1155813"/>
            </a:xfrm>
          </p:grpSpPr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B3BAFE7B-5B50-4862-A5CC-B7EAB4D7813F}"/>
                  </a:ext>
                </a:extLst>
              </p:cNvPr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9" name="フローチャート: 結合子 78">
                  <a:extLst>
                    <a:ext uri="{FF2B5EF4-FFF2-40B4-BE49-F238E27FC236}">
                      <a16:creationId xmlns:a16="http://schemas.microsoft.com/office/drawing/2014/main" id="{F0A18851-E6A5-4627-A7FD-41C809198006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0" name="図 79">
                  <a:extLst>
                    <a:ext uri="{FF2B5EF4-FFF2-40B4-BE49-F238E27FC236}">
                      <a16:creationId xmlns:a16="http://schemas.microsoft.com/office/drawing/2014/main" id="{A1572C5A-76B4-449F-8DD5-3C37A0BDF3A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2C7320BC-D49C-40A3-988F-F9BB7F6DC17D}"/>
                  </a:ext>
                </a:extLst>
              </p:cNvPr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77" name="フローチャート: 結合子 76">
                  <a:extLst>
                    <a:ext uri="{FF2B5EF4-FFF2-40B4-BE49-F238E27FC236}">
                      <a16:creationId xmlns:a16="http://schemas.microsoft.com/office/drawing/2014/main" id="{87C2705A-21ED-415C-A4B9-3D5A23AC3F2E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8" name="図 77">
                  <a:extLst>
                    <a:ext uri="{FF2B5EF4-FFF2-40B4-BE49-F238E27FC236}">
                      <a16:creationId xmlns:a16="http://schemas.microsoft.com/office/drawing/2014/main" id="{5A82462B-C195-40C3-B69C-5C48E3C34B2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BFAD9687-D638-4392-8D97-7294D95FF1DE}"/>
                  </a:ext>
                </a:extLst>
              </p:cNvPr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75" name="フローチャート: 結合子 74">
                  <a:extLst>
                    <a:ext uri="{FF2B5EF4-FFF2-40B4-BE49-F238E27FC236}">
                      <a16:creationId xmlns:a16="http://schemas.microsoft.com/office/drawing/2014/main" id="{23A6BC2A-B559-42AC-9C64-93F66624B838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6" name="図 75">
                  <a:extLst>
                    <a:ext uri="{FF2B5EF4-FFF2-40B4-BE49-F238E27FC236}">
                      <a16:creationId xmlns:a16="http://schemas.microsoft.com/office/drawing/2014/main" id="{9583B8E8-21F2-4011-9D04-B89DA0CED73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F4AAC48-3971-4BEF-A446-53FFFE3CD0CB}"/>
                </a:ext>
              </a:extLst>
            </p:cNvPr>
            <p:cNvGrpSpPr/>
            <p:nvPr/>
          </p:nvGrpSpPr>
          <p:grpSpPr>
            <a:xfrm>
              <a:off x="8486731" y="4540163"/>
              <a:ext cx="1283583" cy="1155813"/>
              <a:chOff x="7438079" y="4562659"/>
              <a:chExt cx="1283583" cy="1155813"/>
            </a:xfrm>
          </p:grpSpPr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815C2412-2EA0-4D4A-B34A-D38F338A9D21}"/>
                  </a:ext>
                </a:extLst>
              </p:cNvPr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0" name="フローチャート: 結合子 69">
                  <a:extLst>
                    <a:ext uri="{FF2B5EF4-FFF2-40B4-BE49-F238E27FC236}">
                      <a16:creationId xmlns:a16="http://schemas.microsoft.com/office/drawing/2014/main" id="{1CF7510B-38A9-43C8-BA31-1B6232E60E60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1" name="図 70">
                  <a:extLst>
                    <a:ext uri="{FF2B5EF4-FFF2-40B4-BE49-F238E27FC236}">
                      <a16:creationId xmlns:a16="http://schemas.microsoft.com/office/drawing/2014/main" id="{2617D3A5-A77B-40D0-9846-F2F4A0B2D18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E126D021-34EC-4ED6-922F-D915EFCA242E}"/>
                  </a:ext>
                </a:extLst>
              </p:cNvPr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68" name="フローチャート: 結合子 67">
                  <a:extLst>
                    <a:ext uri="{FF2B5EF4-FFF2-40B4-BE49-F238E27FC236}">
                      <a16:creationId xmlns:a16="http://schemas.microsoft.com/office/drawing/2014/main" id="{0B993C8C-3DD8-4EB4-B45B-C9F23139B9C4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9" name="図 68">
                  <a:extLst>
                    <a:ext uri="{FF2B5EF4-FFF2-40B4-BE49-F238E27FC236}">
                      <a16:creationId xmlns:a16="http://schemas.microsoft.com/office/drawing/2014/main" id="{EB8D0FF6-9C56-4E44-B75B-2641D17ABF6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6E1B6AA6-4277-4B30-AD8B-601133AE04AD}"/>
                  </a:ext>
                </a:extLst>
              </p:cNvPr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66" name="フローチャート: 結合子 65">
                  <a:extLst>
                    <a:ext uri="{FF2B5EF4-FFF2-40B4-BE49-F238E27FC236}">
                      <a16:creationId xmlns:a16="http://schemas.microsoft.com/office/drawing/2014/main" id="{C24EF542-1300-49BD-8C68-EF4B8C087CCD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7" name="図 66">
                  <a:extLst>
                    <a:ext uri="{FF2B5EF4-FFF2-40B4-BE49-F238E27FC236}">
                      <a16:creationId xmlns:a16="http://schemas.microsoft.com/office/drawing/2014/main" id="{EFE1C2AD-F212-4396-B73F-A19B2157216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F0AA316-384E-40FA-823D-52AAD062FCE5}"/>
                </a:ext>
              </a:extLst>
            </p:cNvPr>
            <p:cNvGrpSpPr/>
            <p:nvPr/>
          </p:nvGrpSpPr>
          <p:grpSpPr>
            <a:xfrm>
              <a:off x="6549007" y="3253211"/>
              <a:ext cx="1283583" cy="1155813"/>
              <a:chOff x="7438079" y="4562659"/>
              <a:chExt cx="1283583" cy="1155813"/>
            </a:xfrm>
          </p:grpSpPr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87216ABB-1F14-48D7-BB7E-CF732F343929}"/>
                  </a:ext>
                </a:extLst>
              </p:cNvPr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61" name="フローチャート: 結合子 60">
                  <a:extLst>
                    <a:ext uri="{FF2B5EF4-FFF2-40B4-BE49-F238E27FC236}">
                      <a16:creationId xmlns:a16="http://schemas.microsoft.com/office/drawing/2014/main" id="{D5266560-56E9-41D9-9DF9-D2418B05F703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2" name="図 61">
                  <a:extLst>
                    <a:ext uri="{FF2B5EF4-FFF2-40B4-BE49-F238E27FC236}">
                      <a16:creationId xmlns:a16="http://schemas.microsoft.com/office/drawing/2014/main" id="{09AB17D5-EB2E-4517-AF2D-E9318DE1A54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AA38967D-C566-40FC-920A-3DAA259B9008}"/>
                  </a:ext>
                </a:extLst>
              </p:cNvPr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9" name="フローチャート: 結合子 58">
                  <a:extLst>
                    <a:ext uri="{FF2B5EF4-FFF2-40B4-BE49-F238E27FC236}">
                      <a16:creationId xmlns:a16="http://schemas.microsoft.com/office/drawing/2014/main" id="{8B760223-5CA0-4237-A21F-4F977509994E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0" name="図 59">
                  <a:extLst>
                    <a:ext uri="{FF2B5EF4-FFF2-40B4-BE49-F238E27FC236}">
                      <a16:creationId xmlns:a16="http://schemas.microsoft.com/office/drawing/2014/main" id="{1C03A888-38C9-44C5-B6FE-4AEC5AAB5CD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9F98AD63-186B-47F9-BA4E-5B576819E279}"/>
                  </a:ext>
                </a:extLst>
              </p:cNvPr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57" name="フローチャート: 結合子 56">
                  <a:extLst>
                    <a:ext uri="{FF2B5EF4-FFF2-40B4-BE49-F238E27FC236}">
                      <a16:creationId xmlns:a16="http://schemas.microsoft.com/office/drawing/2014/main" id="{D7D79132-F04E-479F-A0AB-A5FAD33EE402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8" name="図 57">
                  <a:extLst>
                    <a:ext uri="{FF2B5EF4-FFF2-40B4-BE49-F238E27FC236}">
                      <a16:creationId xmlns:a16="http://schemas.microsoft.com/office/drawing/2014/main" id="{DB891E38-CD38-4E88-B355-DE2DC98EFE6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EF6D72DA-B1C9-42D2-9000-22B4F04F7F08}"/>
                </a:ext>
              </a:extLst>
            </p:cNvPr>
            <p:cNvGrpSpPr/>
            <p:nvPr/>
          </p:nvGrpSpPr>
          <p:grpSpPr>
            <a:xfrm>
              <a:off x="6477676" y="4369894"/>
              <a:ext cx="1368728" cy="1142393"/>
              <a:chOff x="8054399" y="2688591"/>
              <a:chExt cx="1324377" cy="1148981"/>
            </a:xfrm>
          </p:grpSpPr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1C72D596-26FF-4A8D-9227-8F59581692E9}"/>
                  </a:ext>
                </a:extLst>
              </p:cNvPr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52" name="フローチャート: 結合子 51">
                  <a:extLst>
                    <a:ext uri="{FF2B5EF4-FFF2-40B4-BE49-F238E27FC236}">
                      <a16:creationId xmlns:a16="http://schemas.microsoft.com/office/drawing/2014/main" id="{D85FBAA5-645D-4467-84D4-0EE60F6F122D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3" name="図 52">
                  <a:extLst>
                    <a:ext uri="{FF2B5EF4-FFF2-40B4-BE49-F238E27FC236}">
                      <a16:creationId xmlns:a16="http://schemas.microsoft.com/office/drawing/2014/main" id="{3305BEEF-487F-42A4-87D6-B20E4A83541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BD7CD6E9-577A-4946-B0B5-A960289A04D8}"/>
                  </a:ext>
                </a:extLst>
              </p:cNvPr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0" name="フローチャート: 結合子 49">
                  <a:extLst>
                    <a:ext uri="{FF2B5EF4-FFF2-40B4-BE49-F238E27FC236}">
                      <a16:creationId xmlns:a16="http://schemas.microsoft.com/office/drawing/2014/main" id="{90E5AB4C-699D-4DF3-96ED-D9606681A0A3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1" name="図 50">
                  <a:extLst>
                    <a:ext uri="{FF2B5EF4-FFF2-40B4-BE49-F238E27FC236}">
                      <a16:creationId xmlns:a16="http://schemas.microsoft.com/office/drawing/2014/main" id="{B1CFEC44-9B3E-4B09-B85D-400968F13C8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E5B57BBE-6F0F-467A-B7D8-530C1219880F}"/>
                  </a:ext>
                </a:extLst>
              </p:cNvPr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8" name="フローチャート: 結合子 47">
                  <a:extLst>
                    <a:ext uri="{FF2B5EF4-FFF2-40B4-BE49-F238E27FC236}">
                      <a16:creationId xmlns:a16="http://schemas.microsoft.com/office/drawing/2014/main" id="{25C3EF43-1566-44C8-A6FC-A7A3A649900F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>
                  <a:extLst>
                    <a:ext uri="{FF2B5EF4-FFF2-40B4-BE49-F238E27FC236}">
                      <a16:creationId xmlns:a16="http://schemas.microsoft.com/office/drawing/2014/main" id="{6317D59C-1D53-49B0-B8A0-5FE969CC31C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C159631D-6B9A-49C3-8CAE-B99092781C9A}"/>
                </a:ext>
              </a:extLst>
            </p:cNvPr>
            <p:cNvGrpSpPr/>
            <p:nvPr/>
          </p:nvGrpSpPr>
          <p:grpSpPr>
            <a:xfrm>
              <a:off x="9510833" y="5178108"/>
              <a:ext cx="1356320" cy="1164904"/>
              <a:chOff x="8054399" y="2688591"/>
              <a:chExt cx="1324377" cy="1148981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6CE0F862-3418-48E8-95AC-95547AEACEF4}"/>
                  </a:ext>
                </a:extLst>
              </p:cNvPr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3" name="フローチャート: 結合子 42">
                  <a:extLst>
                    <a:ext uri="{FF2B5EF4-FFF2-40B4-BE49-F238E27FC236}">
                      <a16:creationId xmlns:a16="http://schemas.microsoft.com/office/drawing/2014/main" id="{87B4E672-2EE6-4096-BF5E-036C1C29FE26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4" name="図 43">
                  <a:extLst>
                    <a:ext uri="{FF2B5EF4-FFF2-40B4-BE49-F238E27FC236}">
                      <a16:creationId xmlns:a16="http://schemas.microsoft.com/office/drawing/2014/main" id="{B5E69BBE-B463-46E1-8F06-7386EB02E37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1C918423-8CAB-4ABD-A6ED-57E61EB5A78B}"/>
                  </a:ext>
                </a:extLst>
              </p:cNvPr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41" name="フローチャート: 結合子 40">
                  <a:extLst>
                    <a:ext uri="{FF2B5EF4-FFF2-40B4-BE49-F238E27FC236}">
                      <a16:creationId xmlns:a16="http://schemas.microsoft.com/office/drawing/2014/main" id="{ECE0885A-65E5-427D-BF55-E1AA032009E2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2" name="図 41">
                  <a:extLst>
                    <a:ext uri="{FF2B5EF4-FFF2-40B4-BE49-F238E27FC236}">
                      <a16:creationId xmlns:a16="http://schemas.microsoft.com/office/drawing/2014/main" id="{D8AC7EA8-7E3C-455F-8E1B-FDFC4CAB88B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BEBA2B35-37AA-4D51-9BDD-B3831CBD757B}"/>
                  </a:ext>
                </a:extLst>
              </p:cNvPr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39" name="フローチャート: 結合子 38">
                  <a:extLst>
                    <a:ext uri="{FF2B5EF4-FFF2-40B4-BE49-F238E27FC236}">
                      <a16:creationId xmlns:a16="http://schemas.microsoft.com/office/drawing/2014/main" id="{77B09931-D0E0-4C8B-B90F-990D9F3E5080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0" name="図 39">
                  <a:extLst>
                    <a:ext uri="{FF2B5EF4-FFF2-40B4-BE49-F238E27FC236}">
                      <a16:creationId xmlns:a16="http://schemas.microsoft.com/office/drawing/2014/main" id="{C9D0ACE5-6BEA-4DB6-BB72-409697B830D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C08650F-0515-4C77-BD5F-841A2B18B13F}"/>
                </a:ext>
              </a:extLst>
            </p:cNvPr>
            <p:cNvGrpSpPr/>
            <p:nvPr/>
          </p:nvGrpSpPr>
          <p:grpSpPr>
            <a:xfrm>
              <a:off x="7694044" y="2600433"/>
              <a:ext cx="1357311" cy="1177755"/>
              <a:chOff x="8054399" y="2688591"/>
              <a:chExt cx="1324377" cy="1148981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37CF4A9F-DFA0-48FC-9250-AC79EEC5B1F7}"/>
                  </a:ext>
                </a:extLst>
              </p:cNvPr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34" name="フローチャート: 結合子 33">
                  <a:extLst>
                    <a:ext uri="{FF2B5EF4-FFF2-40B4-BE49-F238E27FC236}">
                      <a16:creationId xmlns:a16="http://schemas.microsoft.com/office/drawing/2014/main" id="{429FCB7E-155A-4DAC-8A25-0160FA442CF0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5" name="図 34">
                  <a:extLst>
                    <a:ext uri="{FF2B5EF4-FFF2-40B4-BE49-F238E27FC236}">
                      <a16:creationId xmlns:a16="http://schemas.microsoft.com/office/drawing/2014/main" id="{C307A508-9378-4064-A1AF-739949A7F6A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128112B4-9301-4B0D-BEED-8033BBC91DAE}"/>
                  </a:ext>
                </a:extLst>
              </p:cNvPr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32" name="フローチャート: 結合子 31">
                  <a:extLst>
                    <a:ext uri="{FF2B5EF4-FFF2-40B4-BE49-F238E27FC236}">
                      <a16:creationId xmlns:a16="http://schemas.microsoft.com/office/drawing/2014/main" id="{89024883-5861-4DB0-887C-05876E191C52}"/>
                    </a:ext>
                  </a:extLst>
                </p:cNvPr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3" name="図 32">
                  <a:extLst>
                    <a:ext uri="{FF2B5EF4-FFF2-40B4-BE49-F238E27FC236}">
                      <a16:creationId xmlns:a16="http://schemas.microsoft.com/office/drawing/2014/main" id="{4B188FBC-F9C8-41D0-9061-3CBD6C3781C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A5E36B4B-9092-46A8-A52D-7881B9B84DE2}"/>
                  </a:ext>
                </a:extLst>
              </p:cNvPr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30" name="フローチャート: 結合子 29">
                  <a:extLst>
                    <a:ext uri="{FF2B5EF4-FFF2-40B4-BE49-F238E27FC236}">
                      <a16:creationId xmlns:a16="http://schemas.microsoft.com/office/drawing/2014/main" id="{2A99B33E-E681-4375-BFED-715F0003EC5F}"/>
                    </a:ext>
                  </a:extLst>
                </p:cNvPr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1" name="図 30">
                  <a:extLst>
                    <a:ext uri="{FF2B5EF4-FFF2-40B4-BE49-F238E27FC236}">
                      <a16:creationId xmlns:a16="http://schemas.microsoft.com/office/drawing/2014/main" id="{CBBABA3B-BE17-4308-AB83-0E7C70E492D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FDAA311-2BE4-44DF-B9F5-A2787B5FE336}"/>
                </a:ext>
              </a:extLst>
            </p:cNvPr>
            <p:cNvGrpSpPr/>
            <p:nvPr/>
          </p:nvGrpSpPr>
          <p:grpSpPr>
            <a:xfrm>
              <a:off x="8239291" y="3928340"/>
              <a:ext cx="1188073" cy="529264"/>
              <a:chOff x="1895142" y="3691115"/>
              <a:chExt cx="1318458" cy="593646"/>
            </a:xfrm>
          </p:grpSpPr>
          <p:sp>
            <p:nvSpPr>
              <p:cNvPr id="23" name="フローチャート: 結合子 22">
                <a:extLst>
                  <a:ext uri="{FF2B5EF4-FFF2-40B4-BE49-F238E27FC236}">
                    <a16:creationId xmlns:a16="http://schemas.microsoft.com/office/drawing/2014/main" id="{4B2AD8B2-C85F-4921-8C49-9601F0267052}"/>
                  </a:ext>
                </a:extLst>
              </p:cNvPr>
              <p:cNvSpPr/>
              <p:nvPr/>
            </p:nvSpPr>
            <p:spPr>
              <a:xfrm>
                <a:off x="2595762" y="3691637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ローチャート: 結合子 23">
                <a:extLst>
                  <a:ext uri="{FF2B5EF4-FFF2-40B4-BE49-F238E27FC236}">
                    <a16:creationId xmlns:a16="http://schemas.microsoft.com/office/drawing/2014/main" id="{9FE33748-98CA-4A75-AE4B-E9E12CD8A767}"/>
                  </a:ext>
                </a:extLst>
              </p:cNvPr>
              <p:cNvSpPr/>
              <p:nvPr/>
            </p:nvSpPr>
            <p:spPr>
              <a:xfrm>
                <a:off x="1895142" y="3691115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237E4321-CB5D-43D8-B5B6-C633E88CD1D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424" y="3837572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B40387B6-49AD-4933-8E13-32A4AECE55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185" y="3827823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sp>
        <p:nvSpPr>
          <p:cNvPr id="99" name="右矢印 5">
            <a:extLst>
              <a:ext uri="{FF2B5EF4-FFF2-40B4-BE49-F238E27FC236}">
                <a16:creationId xmlns:a16="http://schemas.microsoft.com/office/drawing/2014/main" id="{063AE35A-7FE1-4F7C-9AC0-39247470EBC9}"/>
              </a:ext>
            </a:extLst>
          </p:cNvPr>
          <p:cNvSpPr/>
          <p:nvPr/>
        </p:nvSpPr>
        <p:spPr>
          <a:xfrm>
            <a:off x="10341807" y="3222471"/>
            <a:ext cx="1174492" cy="671701"/>
          </a:xfrm>
          <a:prstGeom prst="rightArrow">
            <a:avLst>
              <a:gd name="adj1" fmla="val 3717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37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56298" y="227013"/>
            <a:ext cx="984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Condensates that appear in the vector channel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454" y="1110811"/>
            <a:ext cx="4157832" cy="35847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658" y="1080568"/>
            <a:ext cx="3899008" cy="35847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14556" y="1578649"/>
            <a:ext cx="112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scalar</a:t>
            </a:r>
          </a:p>
        </p:txBody>
      </p:sp>
      <p:sp>
        <p:nvSpPr>
          <p:cNvPr id="9" name="右中かっこ 8"/>
          <p:cNvSpPr/>
          <p:nvPr/>
        </p:nvSpPr>
        <p:spPr>
          <a:xfrm>
            <a:off x="4966840" y="1558247"/>
            <a:ext cx="365445" cy="679621"/>
          </a:xfrm>
          <a:prstGeom prst="rightBrace">
            <a:avLst>
              <a:gd name="adj1" fmla="val 358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 flipH="1">
            <a:off x="7685903" y="1495169"/>
            <a:ext cx="410497" cy="1062679"/>
          </a:xfrm>
          <a:prstGeom prst="rightBrace">
            <a:avLst>
              <a:gd name="adj1" fmla="val 35833"/>
              <a:gd name="adj2" fmla="val 360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/>
          <p:cNvSpPr/>
          <p:nvPr/>
        </p:nvSpPr>
        <p:spPr>
          <a:xfrm>
            <a:off x="5066596" y="2395419"/>
            <a:ext cx="365445" cy="2206824"/>
          </a:xfrm>
          <a:prstGeom prst="rightBrace">
            <a:avLst>
              <a:gd name="adj1" fmla="val 358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/>
          <p:cNvSpPr/>
          <p:nvPr/>
        </p:nvSpPr>
        <p:spPr>
          <a:xfrm flipH="1">
            <a:off x="7585773" y="2678214"/>
            <a:ext cx="510627" cy="1893786"/>
          </a:xfrm>
          <a:prstGeom prst="rightBrace">
            <a:avLst>
              <a:gd name="adj1" fmla="val 35833"/>
              <a:gd name="adj2" fmla="val 4021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0358" y="3162649"/>
            <a:ext cx="179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non-scalar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870" y="5088395"/>
            <a:ext cx="148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</a:t>
            </a:r>
            <a:r>
              <a:rPr lang="el-GR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ρ</a:t>
            </a:r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, </a:t>
            </a:r>
            <a:r>
              <a:rPr lang="el-GR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ω</a:t>
            </a:r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:</a:t>
            </a:r>
            <a:endParaRPr lang="en-US" altLang="ja-JP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03" y="5165496"/>
            <a:ext cx="2391478" cy="4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50" y="5159505"/>
            <a:ext cx="50749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13" y="5160564"/>
            <a:ext cx="2977077" cy="4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066113" y="5864060"/>
            <a:ext cx="148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</a:t>
            </a:r>
            <a:r>
              <a:rPr lang="el-GR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:</a:t>
            </a:r>
            <a:endParaRPr lang="en-US" altLang="ja-JP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22" y="5903240"/>
            <a:ext cx="2371961" cy="4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27" y="5986849"/>
            <a:ext cx="381000" cy="2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12" y="5864060"/>
            <a:ext cx="2977077" cy="4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8394787" y="2609313"/>
            <a:ext cx="2989452" cy="2086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62307" y="4665327"/>
            <a:ext cx="288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OPE not yet available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433068" y="267194"/>
            <a:ext cx="484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 calculation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54" y="1210302"/>
            <a:ext cx="5921843" cy="46019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58594" y="1187099"/>
            <a:ext cx="395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Mass singularities in chiral limit!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31" y="2222530"/>
            <a:ext cx="3188389" cy="7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9" name="グループ化 38"/>
          <p:cNvGrpSpPr/>
          <p:nvPr/>
        </p:nvGrpSpPr>
        <p:grpSpPr>
          <a:xfrm>
            <a:off x="8800608" y="4333860"/>
            <a:ext cx="1405895" cy="1832804"/>
            <a:chOff x="8733833" y="3399539"/>
            <a:chExt cx="1405895" cy="1832804"/>
          </a:xfrm>
        </p:grpSpPr>
        <p:sp>
          <p:nvSpPr>
            <p:cNvPr id="12" name="円/楕円 11"/>
            <p:cNvSpPr/>
            <p:nvPr/>
          </p:nvSpPr>
          <p:spPr>
            <a:xfrm>
              <a:off x="8769051" y="4027765"/>
              <a:ext cx="1198605" cy="10503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9368353" y="3399539"/>
              <a:ext cx="137400" cy="616410"/>
              <a:chOff x="7466524" y="4027765"/>
              <a:chExt cx="137400" cy="616410"/>
            </a:xfrm>
          </p:grpSpPr>
          <p:sp>
            <p:nvSpPr>
              <p:cNvPr id="14" name="フリーフォーム 13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10002328" y="3719560"/>
              <a:ext cx="137400" cy="616410"/>
              <a:chOff x="7466524" y="4027765"/>
              <a:chExt cx="137400" cy="616410"/>
            </a:xfrm>
            <a:scene3d>
              <a:camera prst="orthographicFront">
                <a:rot lat="0" lon="0" rev="19799999"/>
              </a:camera>
              <a:lightRig rig="threePt" dir="t"/>
            </a:scene3d>
          </p:grpSpPr>
          <p:sp>
            <p:nvSpPr>
              <p:cNvPr id="19" name="フリーフォーム 18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8733833" y="3607811"/>
              <a:ext cx="137400" cy="616410"/>
              <a:chOff x="7466524" y="4027765"/>
              <a:chExt cx="137400" cy="616410"/>
            </a:xfrm>
            <a:scene3d>
              <a:camera prst="orthographicFront">
                <a:rot lat="0" lon="0" rev="1800000"/>
              </a:camera>
              <a:lightRig rig="threePt" dir="t"/>
            </a:scene3d>
          </p:grpSpPr>
          <p:sp>
            <p:nvSpPr>
              <p:cNvPr id="23" name="フリーフォーム 22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9127395" y="4893276"/>
              <a:ext cx="481914" cy="3390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9047559" y="4940909"/>
              <a:ext cx="159672" cy="164223"/>
              <a:chOff x="7550944" y="5754663"/>
              <a:chExt cx="159672" cy="164223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 flipV="1">
                <a:off x="7550944" y="5754663"/>
                <a:ext cx="159672" cy="14828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7550944" y="5754663"/>
                <a:ext cx="159672" cy="1642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コネクタ 33"/>
            <p:cNvCxnSpPr/>
            <p:nvPr/>
          </p:nvCxnSpPr>
          <p:spPr>
            <a:xfrm flipV="1">
              <a:off x="9569840" y="4925681"/>
              <a:ext cx="159672" cy="1482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569840" y="4925681"/>
              <a:ext cx="159672" cy="1642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図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30" y="6208864"/>
            <a:ext cx="1446325" cy="2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下矢印 39"/>
          <p:cNvSpPr/>
          <p:nvPr/>
        </p:nvSpPr>
        <p:spPr>
          <a:xfrm>
            <a:off x="10063000" y="3342972"/>
            <a:ext cx="522281" cy="769914"/>
          </a:xfrm>
          <a:prstGeom prst="downArrow">
            <a:avLst>
              <a:gd name="adj1" fmla="val 35805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58455" y="3369770"/>
            <a:ext cx="330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Subtract corresponding quark condensate contribution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154437" y="5997130"/>
            <a:ext cx="615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S. Kim and S.H. Lee, </a:t>
            </a:r>
            <a:r>
              <a:rPr lang="en-US" altLang="ja-JP" sz="2000" dirty="0" err="1">
                <a:solidFill>
                  <a:schemeClr val="bg1"/>
                </a:solidFill>
              </a:rPr>
              <a:t>Nucl</a:t>
            </a:r>
            <a:r>
              <a:rPr lang="en-US" altLang="ja-JP" sz="2000" dirty="0">
                <a:solidFill>
                  <a:schemeClr val="bg1"/>
                </a:solidFill>
              </a:rPr>
              <a:t>. Phys. </a:t>
            </a:r>
            <a:r>
              <a:rPr lang="en-US" altLang="ja-JP" sz="2000" b="1" dirty="0">
                <a:solidFill>
                  <a:schemeClr val="bg1"/>
                </a:solidFill>
              </a:rPr>
              <a:t>679</a:t>
            </a:r>
            <a:r>
              <a:rPr lang="en-US" altLang="ja-JP" sz="2000" dirty="0">
                <a:solidFill>
                  <a:schemeClr val="bg1"/>
                </a:solidFill>
              </a:rPr>
              <a:t>, 517 (2001).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6000" y="6344963"/>
            <a:ext cx="6932141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Phys. Lett. B </a:t>
            </a:r>
            <a:r>
              <a:rPr lang="en-US" altLang="ja-JP" sz="20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772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194 (2017).</a:t>
            </a:r>
          </a:p>
          <a:p>
            <a:pPr algn="ctr">
              <a:lnSpc>
                <a:spcPts val="3000"/>
              </a:lnSpc>
            </a:pPr>
            <a:endParaRPr lang="en-US" altLang="ja-JP" sz="20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5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37868" y="212765"/>
            <a:ext cx="23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 result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7" y="2371158"/>
            <a:ext cx="5440948" cy="37547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0" y="1145756"/>
            <a:ext cx="4810161" cy="12254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154" y="1145756"/>
            <a:ext cx="4242559" cy="5001212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5682342" y="3113314"/>
            <a:ext cx="1230086" cy="707572"/>
          </a:xfrm>
          <a:prstGeom prst="rightArrow">
            <a:avLst>
              <a:gd name="adj1" fmla="val 284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9204" y="6348168"/>
            <a:ext cx="10035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Phys. Lett. B </a:t>
            </a:r>
            <a:r>
              <a:rPr lang="en-US" altLang="ja-JP" sz="20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772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194 (2017).</a:t>
            </a:r>
          </a:p>
        </p:txBody>
      </p:sp>
    </p:spTree>
    <p:extLst>
      <p:ext uri="{BB962C8B-B14F-4D97-AF65-F5344CB8AC3E}">
        <p14:creationId xmlns:p14="http://schemas.microsoft.com/office/powerpoint/2010/main" val="243567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05814" y="279550"/>
            <a:ext cx="165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Next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796" y="2203522"/>
            <a:ext cx="3112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Carry out numerical analysis and make predictions for the E16 experiment at J-PARC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34" y="1336399"/>
            <a:ext cx="3826127" cy="5027124"/>
          </a:xfrm>
          <a:prstGeom prst="rect">
            <a:avLst/>
          </a:prstGeom>
        </p:spPr>
      </p:pic>
      <p:sp>
        <p:nvSpPr>
          <p:cNvPr id="2" name="フリーフォーム 1"/>
          <p:cNvSpPr/>
          <p:nvPr/>
        </p:nvSpPr>
        <p:spPr>
          <a:xfrm>
            <a:off x="5262473" y="4285098"/>
            <a:ext cx="2769419" cy="1618736"/>
          </a:xfrm>
          <a:custGeom>
            <a:avLst/>
            <a:gdLst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372497 w 2421924"/>
              <a:gd name="connsiteY5" fmla="*/ 852617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416309 w 2421924"/>
              <a:gd name="connsiteY5" fmla="*/ 864974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1924" h="1618736">
                <a:moveTo>
                  <a:pt x="0" y="0"/>
                </a:moveTo>
                <a:lnTo>
                  <a:pt x="0" y="0"/>
                </a:lnTo>
                <a:lnTo>
                  <a:pt x="518984" y="0"/>
                </a:lnTo>
                <a:lnTo>
                  <a:pt x="1210962" y="210065"/>
                </a:lnTo>
                <a:lnTo>
                  <a:pt x="1952368" y="580768"/>
                </a:lnTo>
                <a:lnTo>
                  <a:pt x="2416309" y="864974"/>
                </a:lnTo>
                <a:cubicBezTo>
                  <a:pt x="2418181" y="1116228"/>
                  <a:pt x="2420052" y="1367482"/>
                  <a:pt x="2421924" y="1618736"/>
                </a:cubicBezTo>
                <a:lnTo>
                  <a:pt x="1754659" y="1000898"/>
                </a:lnTo>
                <a:lnTo>
                  <a:pt x="1371600" y="630195"/>
                </a:lnTo>
                <a:lnTo>
                  <a:pt x="939114" y="345990"/>
                </a:lnTo>
                <a:lnTo>
                  <a:pt x="543697" y="148282"/>
                </a:lnTo>
                <a:lnTo>
                  <a:pt x="284205" y="74141"/>
                </a:lnTo>
                <a:lnTo>
                  <a:pt x="74141" y="12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59194" y="5257503"/>
            <a:ext cx="63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?</a:t>
            </a:r>
          </a:p>
        </p:txBody>
      </p:sp>
      <p:sp>
        <p:nvSpPr>
          <p:cNvPr id="8" name="フリーフォーム 7"/>
          <p:cNvSpPr/>
          <p:nvPr/>
        </p:nvSpPr>
        <p:spPr>
          <a:xfrm flipV="1">
            <a:off x="5295806" y="3015049"/>
            <a:ext cx="2769419" cy="1270049"/>
          </a:xfrm>
          <a:custGeom>
            <a:avLst/>
            <a:gdLst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372497 w 2421924"/>
              <a:gd name="connsiteY5" fmla="*/ 852617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416309 w 2421924"/>
              <a:gd name="connsiteY5" fmla="*/ 864974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1924" h="1618736">
                <a:moveTo>
                  <a:pt x="0" y="0"/>
                </a:moveTo>
                <a:lnTo>
                  <a:pt x="0" y="0"/>
                </a:lnTo>
                <a:lnTo>
                  <a:pt x="518984" y="0"/>
                </a:lnTo>
                <a:lnTo>
                  <a:pt x="1210962" y="210065"/>
                </a:lnTo>
                <a:lnTo>
                  <a:pt x="1952368" y="580768"/>
                </a:lnTo>
                <a:lnTo>
                  <a:pt x="2416309" y="864974"/>
                </a:lnTo>
                <a:cubicBezTo>
                  <a:pt x="2418181" y="1116228"/>
                  <a:pt x="2420052" y="1367482"/>
                  <a:pt x="2421924" y="1618736"/>
                </a:cubicBezTo>
                <a:lnTo>
                  <a:pt x="1754659" y="1000898"/>
                </a:lnTo>
                <a:lnTo>
                  <a:pt x="1371600" y="630195"/>
                </a:lnTo>
                <a:lnTo>
                  <a:pt x="939114" y="345990"/>
                </a:lnTo>
                <a:lnTo>
                  <a:pt x="543697" y="148282"/>
                </a:lnTo>
                <a:lnTo>
                  <a:pt x="284205" y="74141"/>
                </a:lnTo>
                <a:lnTo>
                  <a:pt x="74141" y="12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98914" y="3003742"/>
            <a:ext cx="63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?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6912" y="3650073"/>
            <a:ext cx="347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condensate is most important for determining the momentum dependence?</a:t>
            </a:r>
          </a:p>
        </p:txBody>
      </p:sp>
    </p:spTree>
    <p:extLst>
      <p:ext uri="{BB962C8B-B14F-4D97-AF65-F5344CB8AC3E}">
        <p14:creationId xmlns:p14="http://schemas.microsoft.com/office/powerpoint/2010/main" val="5337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53000" y="132366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en-US" altLang="ja-JP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4659779">
            <a:off x="4755750" y="4002052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179" y="3404299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nucleon: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50282" y="4268015"/>
            <a:ext cx="597135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Increasing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matter</a:t>
            </a: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7" y="4295552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下矢印 19"/>
          <p:cNvSpPr/>
          <p:nvPr/>
        </p:nvSpPr>
        <p:spPr bwMode="auto">
          <a:xfrm rot="17676537">
            <a:off x="4755750" y="4617529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50282" y="4883492"/>
            <a:ext cx="62192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Decreasing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matter</a:t>
            </a: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55" y="4911970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星 5 24"/>
          <p:cNvSpPr/>
          <p:nvPr/>
        </p:nvSpPr>
        <p:spPr>
          <a:xfrm>
            <a:off x="171228" y="346504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734C43-D318-4F28-954E-EE4E83956657}"/>
              </a:ext>
            </a:extLst>
          </p:cNvPr>
          <p:cNvSpPr txBox="1"/>
          <p:nvPr/>
        </p:nvSpPr>
        <p:spPr>
          <a:xfrm>
            <a:off x="492179" y="1373887"/>
            <a:ext cx="1143856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 hadronic models, meson spectra are typically modified in a complicated manner: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broadening, mass shifts, additional peaks</a:t>
            </a:r>
          </a:p>
        </p:txBody>
      </p:sp>
      <p:sp>
        <p:nvSpPr>
          <p:cNvPr id="29" name="星 5 24">
            <a:extLst>
              <a:ext uri="{FF2B5EF4-FFF2-40B4-BE49-F238E27FC236}">
                <a16:creationId xmlns:a16="http://schemas.microsoft.com/office/drawing/2014/main" id="{C6744972-7C42-4FBF-9C7C-A432EB1CA9C4}"/>
              </a:ext>
            </a:extLst>
          </p:cNvPr>
          <p:cNvSpPr/>
          <p:nvPr/>
        </p:nvSpPr>
        <p:spPr>
          <a:xfrm>
            <a:off x="171228" y="1434628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9E5B83-AF2C-4DE1-AEA0-9C79A90AE990}"/>
              </a:ext>
            </a:extLst>
          </p:cNvPr>
          <p:cNvSpPr txBox="1"/>
          <p:nvPr/>
        </p:nvSpPr>
        <p:spPr>
          <a:xfrm>
            <a:off x="492179" y="2385103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Vector meson spectral  functions are hard to measure experimentally: systematic measurements are important/necessary!</a:t>
            </a:r>
          </a:p>
        </p:txBody>
      </p:sp>
      <p:sp>
        <p:nvSpPr>
          <p:cNvPr id="21" name="星 5 24">
            <a:extLst>
              <a:ext uri="{FF2B5EF4-FFF2-40B4-BE49-F238E27FC236}">
                <a16:creationId xmlns:a16="http://schemas.microsoft.com/office/drawing/2014/main" id="{4A759CC4-DE63-4BCD-8FF0-BD6A4962F13C}"/>
              </a:ext>
            </a:extLst>
          </p:cNvPr>
          <p:cNvSpPr/>
          <p:nvPr/>
        </p:nvSpPr>
        <p:spPr>
          <a:xfrm>
            <a:off x="171228" y="2445844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67FD02-2509-49FF-8E1F-30C619BAA2A2}"/>
              </a:ext>
            </a:extLst>
          </p:cNvPr>
          <p:cNvSpPr txBox="1"/>
          <p:nvPr/>
        </p:nvSpPr>
        <p:spPr>
          <a:xfrm>
            <a:off x="492179" y="5559389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Next goal: make predictions about the behavior of 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in nuclear matter with finite momentum </a:t>
            </a:r>
          </a:p>
        </p:txBody>
      </p:sp>
      <p:sp>
        <p:nvSpPr>
          <p:cNvPr id="30" name="星 5 24">
            <a:extLst>
              <a:ext uri="{FF2B5EF4-FFF2-40B4-BE49-F238E27FC236}">
                <a16:creationId xmlns:a16="http://schemas.microsoft.com/office/drawing/2014/main" id="{C145E954-3DFD-4EB7-936C-33EA6F37AB2C}"/>
              </a:ext>
            </a:extLst>
          </p:cNvPr>
          <p:cNvSpPr/>
          <p:nvPr/>
        </p:nvSpPr>
        <p:spPr>
          <a:xfrm>
            <a:off x="171228" y="562013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7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79811" y="2905540"/>
            <a:ext cx="357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en-US" altLang="ja-JP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15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4E59F2-A4A3-4D41-96E7-0B34D08B20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4" y="765174"/>
            <a:ext cx="4483530" cy="6962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203" name="Line 5">
            <a:extLst>
              <a:ext uri="{FF2B5EF4-FFF2-40B4-BE49-F238E27FC236}">
                <a16:creationId xmlns:a16="http://schemas.microsoft.com/office/drawing/2014/main" id="{23561E94-68EE-4F28-96CB-8404CB871C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2538" y="1052513"/>
            <a:ext cx="2159000" cy="12239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D84DBA41-5ED6-4D67-A055-22DE2358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2349501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>
                <a:solidFill>
                  <a:schemeClr val="bg1"/>
                </a:solidFill>
              </a:rPr>
              <a:t>likelihood function</a:t>
            </a:r>
          </a:p>
        </p:txBody>
      </p:sp>
      <p:sp>
        <p:nvSpPr>
          <p:cNvPr id="51205" name="Line 7">
            <a:extLst>
              <a:ext uri="{FF2B5EF4-FFF2-40B4-BE49-F238E27FC236}">
                <a16:creationId xmlns:a16="http://schemas.microsoft.com/office/drawing/2014/main" id="{A4E18AE8-D983-48CF-A9A5-DDCA587F93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9963" y="1125538"/>
            <a:ext cx="647700" cy="12239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06" name="Text Box 8">
            <a:extLst>
              <a:ext uri="{FF2B5EF4-FFF2-40B4-BE49-F238E27FC236}">
                <a16:creationId xmlns:a16="http://schemas.microsoft.com/office/drawing/2014/main" id="{DF4CBE82-1554-419A-9921-3114128F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349501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u="sng" dirty="0">
                <a:solidFill>
                  <a:schemeClr val="bg1"/>
                </a:solidFill>
              </a:rPr>
              <a:t>prior probability</a:t>
            </a:r>
          </a:p>
        </p:txBody>
      </p:sp>
      <p:sp>
        <p:nvSpPr>
          <p:cNvPr id="51207" name="Text Box 9">
            <a:extLst>
              <a:ext uri="{FF2B5EF4-FFF2-40B4-BE49-F238E27FC236}">
                <a16:creationId xmlns:a16="http://schemas.microsoft.com/office/drawing/2014/main" id="{5DB97E7B-A255-41B1-A2B2-01A1BA6F3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6381750"/>
            <a:ext cx="6624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200" dirty="0" err="1">
                <a:solidFill>
                  <a:schemeClr val="bg1"/>
                </a:solidFill>
              </a:rPr>
              <a:t>M.Asakawa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T.Hatsuda</a:t>
            </a:r>
            <a:r>
              <a:rPr lang="en-US" altLang="ja-JP" sz="1200" dirty="0">
                <a:solidFill>
                  <a:schemeClr val="bg1"/>
                </a:solidFill>
              </a:rPr>
              <a:t> and </a:t>
            </a:r>
            <a:r>
              <a:rPr lang="en-US" altLang="ja-JP" sz="1200" dirty="0" err="1">
                <a:solidFill>
                  <a:schemeClr val="bg1"/>
                </a:solidFill>
              </a:rPr>
              <a:t>Y.Nakahara</a:t>
            </a:r>
            <a:r>
              <a:rPr lang="en-US" altLang="ja-JP" sz="1200" dirty="0">
                <a:solidFill>
                  <a:schemeClr val="bg1"/>
                </a:solidFill>
              </a:rPr>
              <a:t>, Prog. Part. </a:t>
            </a:r>
            <a:r>
              <a:rPr lang="en-US" altLang="ja-JP" sz="1200" dirty="0" err="1">
                <a:solidFill>
                  <a:schemeClr val="bg1"/>
                </a:solidFill>
              </a:rPr>
              <a:t>Nucl</a:t>
            </a:r>
            <a:r>
              <a:rPr lang="en-US" altLang="ja-JP" sz="1200" dirty="0">
                <a:solidFill>
                  <a:schemeClr val="bg1"/>
                </a:solidFill>
              </a:rPr>
              <a:t>. Phys. 46, 459 (2001).</a:t>
            </a:r>
          </a:p>
        </p:txBody>
      </p:sp>
      <p:sp>
        <p:nvSpPr>
          <p:cNvPr id="51208" name="Text Box 10">
            <a:extLst>
              <a:ext uri="{FF2B5EF4-FFF2-40B4-BE49-F238E27FC236}">
                <a16:creationId xmlns:a16="http://schemas.microsoft.com/office/drawing/2014/main" id="{F60EDA0C-39C3-402F-A1E6-AE033056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6164264"/>
            <a:ext cx="612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200" dirty="0">
                <a:solidFill>
                  <a:schemeClr val="bg1"/>
                </a:solidFill>
              </a:rPr>
              <a:t>M. </a:t>
            </a:r>
            <a:r>
              <a:rPr lang="en-US" altLang="ja-JP" sz="1200" dirty="0" err="1">
                <a:solidFill>
                  <a:schemeClr val="bg1"/>
                </a:solidFill>
              </a:rPr>
              <a:t>Jarrel</a:t>
            </a:r>
            <a:r>
              <a:rPr lang="en-US" altLang="ja-JP" sz="1200" dirty="0">
                <a:solidFill>
                  <a:schemeClr val="bg1"/>
                </a:solidFill>
              </a:rPr>
              <a:t> and J.E. </a:t>
            </a:r>
            <a:r>
              <a:rPr lang="en-US" altLang="ja-JP" sz="1200" dirty="0" err="1">
                <a:solidFill>
                  <a:schemeClr val="bg1"/>
                </a:solidFill>
              </a:rPr>
              <a:t>Gubernatis</a:t>
            </a:r>
            <a:r>
              <a:rPr lang="en-US" altLang="ja-JP" sz="1200" dirty="0">
                <a:solidFill>
                  <a:schemeClr val="bg1"/>
                </a:solidFill>
              </a:rPr>
              <a:t>, Phys. Rep. 269, 133 (1996).</a:t>
            </a:r>
          </a:p>
        </p:txBody>
      </p:sp>
      <p:sp>
        <p:nvSpPr>
          <p:cNvPr id="51209" name="Text Box 11">
            <a:extLst>
              <a:ext uri="{FF2B5EF4-FFF2-40B4-BE49-F238E27FC236}">
                <a16:creationId xmlns:a16="http://schemas.microsoft.com/office/drawing/2014/main" id="{595C8191-8F80-4596-AF05-055744A7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868863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Corresponds to ordinary </a:t>
            </a:r>
            <a:r>
              <a:rPr lang="el-GR" altLang="ja-JP" sz="1400" dirty="0">
                <a:solidFill>
                  <a:schemeClr val="bg1"/>
                </a:solidFill>
              </a:rPr>
              <a:t>χ</a:t>
            </a:r>
            <a:r>
              <a:rPr lang="en-US" altLang="ja-JP" sz="1400" baseline="30000" dirty="0">
                <a:solidFill>
                  <a:schemeClr val="bg1"/>
                </a:solidFill>
              </a:rPr>
              <a:t>2</a:t>
            </a:r>
            <a:r>
              <a:rPr lang="en-US" altLang="ja-JP" sz="1400" dirty="0">
                <a:solidFill>
                  <a:schemeClr val="bg1"/>
                </a:solidFill>
              </a:rPr>
              <a:t>-fitting.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4E8CD4-F617-4AFA-A2B1-BFC299C3AC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8" y="2924177"/>
            <a:ext cx="2507966" cy="4063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211" name="Text Box 15">
            <a:extLst>
              <a:ext uri="{FF2B5EF4-FFF2-40B4-BE49-F238E27FC236}">
                <a16:creationId xmlns:a16="http://schemas.microsoft.com/office/drawing/2014/main" id="{6AC9126E-A0AF-420A-B398-78C5FFB7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4652963"/>
            <a:ext cx="230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(Shannon-Jaynes entropy)</a:t>
            </a:r>
          </a:p>
        </p:txBody>
      </p:sp>
      <p:sp>
        <p:nvSpPr>
          <p:cNvPr id="51212" name="Text Box 17">
            <a:extLst>
              <a:ext uri="{FF2B5EF4-FFF2-40B4-BE49-F238E27FC236}">
                <a16:creationId xmlns:a16="http://schemas.microsoft.com/office/drawing/2014/main" id="{1659343A-9ED9-4992-A557-E7651ABB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2292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“default model”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23E47A5-EDF9-40C3-80C7-1B173E4D18C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2852740"/>
            <a:ext cx="2151194" cy="3973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214" name="Line 19">
            <a:extLst>
              <a:ext uri="{FF2B5EF4-FFF2-40B4-BE49-F238E27FC236}">
                <a16:creationId xmlns:a16="http://schemas.microsoft.com/office/drawing/2014/main" id="{5F35ABB3-6D98-4F2C-ABD9-BAC607C52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276475"/>
            <a:ext cx="0" cy="36004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58AF2E2-448E-4715-92CB-A6F4A95897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6" y="3860800"/>
            <a:ext cx="4240671" cy="57698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1CEEF27-6F1E-48DD-B31A-671E912B28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65" y="3573464"/>
            <a:ext cx="782571" cy="2478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AC44A6D-D108-4461-953D-1FF2BE9BBD9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2" y="3933826"/>
            <a:ext cx="3956199" cy="5066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56D712-37B3-4429-8766-56B7B5588D7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6" y="3644901"/>
            <a:ext cx="776549" cy="24391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219" name="Line 16">
            <a:extLst>
              <a:ext uri="{FF2B5EF4-FFF2-40B4-BE49-F238E27FC236}">
                <a16:creationId xmlns:a16="http://schemas.microsoft.com/office/drawing/2014/main" id="{475A8706-081C-49FD-B89C-1038A194DF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4788" y="4365626"/>
            <a:ext cx="43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1396802" y="222550"/>
            <a:ext cx="6265412" cy="558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        Linear 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91401" y="1125935"/>
            <a:ext cx="149224" cy="954088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 flipV="1">
            <a:off x="6996113" y="1424387"/>
            <a:ext cx="395288" cy="178592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1" y="270441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  <p:bldP spid="1290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81870" y="160904"/>
            <a:ext cx="825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mesons in experiment </a:t>
            </a:r>
            <a:endParaRPr kumimoji="1" lang="ja-JP" altLang="en-US" sz="4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2316699" y="1873821"/>
            <a:ext cx="4613491" cy="3379967"/>
            <a:chOff x="864889" y="2195812"/>
            <a:chExt cx="4003674" cy="3031096"/>
          </a:xfrm>
        </p:grpSpPr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3017445" y="3868736"/>
              <a:ext cx="462781" cy="3104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3480226" y="2303604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3480226" y="3868736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1045194" y="3667046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342992" y="4328558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4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3216909" y="2195812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4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3142933" y="3989223"/>
              <a:ext cx="513358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422162" y="5626087"/>
            <a:ext cx="199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E325 (KEK)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E16 (J-PARC)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01CFA8E-EAF3-41E5-9EB2-3789C2A77688}"/>
              </a:ext>
            </a:extLst>
          </p:cNvPr>
          <p:cNvSpPr txBox="1"/>
          <p:nvPr/>
        </p:nvSpPr>
        <p:spPr>
          <a:xfrm>
            <a:off x="2795443" y="1087534"/>
            <a:ext cx="793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One method: proton induced interactions on nuclei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2B1E939-D503-445B-9E9D-30D2C154BC66}"/>
              </a:ext>
            </a:extLst>
          </p:cNvPr>
          <p:cNvCxnSpPr>
            <a:cxnSpLocks/>
          </p:cNvCxnSpPr>
          <p:nvPr/>
        </p:nvCxnSpPr>
        <p:spPr>
          <a:xfrm>
            <a:off x="3649579" y="3099814"/>
            <a:ext cx="689811" cy="8786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EA3B26-14BE-47FD-952C-FF7FD18D6402}"/>
              </a:ext>
            </a:extLst>
          </p:cNvPr>
          <p:cNvSpPr txBox="1"/>
          <p:nvPr/>
        </p:nvSpPr>
        <p:spPr>
          <a:xfrm>
            <a:off x="1495947" y="2654584"/>
            <a:ext cx="32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l</a:t>
            </a:r>
            <a:r>
              <a:rPr kumimoji="1" lang="en-US" altLang="ja-JP" sz="2000" dirty="0">
                <a:solidFill>
                  <a:schemeClr val="bg1"/>
                </a:solidFill>
              </a:rPr>
              <a:t>ow (</a:t>
            </a:r>
            <a:r>
              <a:rPr lang="en-US" altLang="ja-JP" sz="2000" dirty="0">
                <a:solidFill>
                  <a:schemeClr val="bg1"/>
                </a:solidFill>
              </a:rPr>
              <a:t>zero?) temperature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CB6618-CA6A-4E50-BC94-F63A7FE0357F}"/>
              </a:ext>
            </a:extLst>
          </p:cNvPr>
          <p:cNvSpPr txBox="1"/>
          <p:nvPr/>
        </p:nvSpPr>
        <p:spPr>
          <a:xfrm>
            <a:off x="7753381" y="2232834"/>
            <a:ext cx="32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n</a:t>
            </a:r>
            <a:r>
              <a:rPr kumimoji="1" lang="en-US" altLang="ja-JP" sz="2000" dirty="0">
                <a:solidFill>
                  <a:schemeClr val="bg1"/>
                </a:solidFill>
              </a:rPr>
              <a:t>o strong interaction</a:t>
            </a:r>
          </a:p>
          <a:p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3BFF8218-7F66-4C4B-A9FB-01FFCD7A0F7F}"/>
              </a:ext>
            </a:extLst>
          </p:cNvPr>
          <p:cNvSpPr/>
          <p:nvPr/>
        </p:nvSpPr>
        <p:spPr>
          <a:xfrm>
            <a:off x="8802440" y="2664991"/>
            <a:ext cx="348936" cy="489204"/>
          </a:xfrm>
          <a:prstGeom prst="downArrow">
            <a:avLst>
              <a:gd name="adj1" fmla="val 26829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DB527D-2BFE-4B85-881C-C4AA030145D4}"/>
              </a:ext>
            </a:extLst>
          </p:cNvPr>
          <p:cNvSpPr txBox="1"/>
          <p:nvPr/>
        </p:nvSpPr>
        <p:spPr>
          <a:xfrm>
            <a:off x="7104962" y="3236377"/>
            <a:ext cx="3743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n</a:t>
            </a:r>
            <a:r>
              <a:rPr kumimoji="1" lang="en-US" altLang="ja-JP" sz="2000" dirty="0">
                <a:solidFill>
                  <a:schemeClr val="bg1"/>
                </a:solidFill>
              </a:rPr>
              <a:t>o dist</a:t>
            </a:r>
            <a:r>
              <a:rPr lang="en-US" altLang="ja-JP" sz="2000" dirty="0">
                <a:solidFill>
                  <a:schemeClr val="bg1"/>
                </a:solidFill>
              </a:rPr>
              <a:t>ortion of signal due to interaction with nuclear medium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6174911-727A-4349-86E3-7FCFBCCF77DE}"/>
              </a:ext>
            </a:extLst>
          </p:cNvPr>
          <p:cNvCxnSpPr>
            <a:cxnSpLocks/>
          </p:cNvCxnSpPr>
          <p:nvPr/>
        </p:nvCxnSpPr>
        <p:spPr>
          <a:xfrm flipH="1">
            <a:off x="5642448" y="2859505"/>
            <a:ext cx="1998744" cy="71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81F7FBF-A62D-4349-97A5-2E38DC830D00}"/>
              </a:ext>
            </a:extLst>
          </p:cNvPr>
          <p:cNvCxnSpPr>
            <a:cxnSpLocks/>
          </p:cNvCxnSpPr>
          <p:nvPr/>
        </p:nvCxnSpPr>
        <p:spPr>
          <a:xfrm flipH="1">
            <a:off x="6424116" y="3043050"/>
            <a:ext cx="1247570" cy="10116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F03F92C-4FA3-427D-B46C-0FF1FB0C0455}"/>
              </a:ext>
            </a:extLst>
          </p:cNvPr>
          <p:cNvCxnSpPr>
            <a:cxnSpLocks/>
          </p:cNvCxnSpPr>
          <p:nvPr/>
        </p:nvCxnSpPr>
        <p:spPr>
          <a:xfrm>
            <a:off x="5502775" y="4667241"/>
            <a:ext cx="1315120" cy="86728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7CE9033-AC2A-46A3-8A9B-F11638CDF170}"/>
              </a:ext>
            </a:extLst>
          </p:cNvPr>
          <p:cNvSpPr txBox="1"/>
          <p:nvPr/>
        </p:nvSpPr>
        <p:spPr>
          <a:xfrm>
            <a:off x="6905121" y="5293035"/>
            <a:ext cx="32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a</a:t>
            </a:r>
            <a:r>
              <a:rPr kumimoji="1" lang="en-US" altLang="ja-JP" sz="2000" dirty="0">
                <a:solidFill>
                  <a:schemeClr val="bg1"/>
                </a:solidFill>
              </a:rPr>
              <a:t>pproximate density:     normal nuclear density </a:t>
            </a:r>
            <a:r>
              <a:rPr kumimoji="1" lang="el-GR" altLang="ja-JP" sz="2000" dirty="0">
                <a:solidFill>
                  <a:schemeClr val="bg1"/>
                </a:solidFill>
              </a:rPr>
              <a:t>ρ</a:t>
            </a:r>
            <a:r>
              <a:rPr kumimoji="1" lang="en-US" altLang="ja-JP" sz="2000" baseline="-25000" dirty="0">
                <a:solidFill>
                  <a:schemeClr val="bg1"/>
                </a:solidFill>
              </a:rPr>
              <a:t>0</a:t>
            </a:r>
            <a:r>
              <a:rPr kumimoji="1" lang="en-US" altLang="ja-JP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5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 animBg="1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199870" y="1233075"/>
            <a:ext cx="4992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How can it be measured?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How is this complicated behavior related to the change of QCD condensates?</a:t>
            </a:r>
          </a:p>
        </p:txBody>
      </p:sp>
    </p:spTree>
    <p:extLst>
      <p:ext uri="{BB962C8B-B14F-4D97-AF65-F5344CB8AC3E}">
        <p14:creationId xmlns:p14="http://schemas.microsoft.com/office/powerpoint/2010/main" val="963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79465F-ACE9-4A99-93C5-614D4F7A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315E3B-F596-4F39-A170-3F4FFD6950F6}"/>
              </a:ext>
            </a:extLst>
          </p:cNvPr>
          <p:cNvSpPr txBox="1"/>
          <p:nvPr/>
        </p:nvSpPr>
        <p:spPr>
          <a:xfrm>
            <a:off x="3096027" y="165885"/>
            <a:ext cx="651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However, some caution is needed </a:t>
            </a:r>
            <a:r>
              <a:rPr kumimoji="1"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2D324CA-F672-4059-931B-31D9E8213469}"/>
              </a:ext>
            </a:extLst>
          </p:cNvPr>
          <p:cNvGrpSpPr/>
          <p:nvPr/>
        </p:nvGrpSpPr>
        <p:grpSpPr>
          <a:xfrm>
            <a:off x="1696583" y="1081392"/>
            <a:ext cx="7157910" cy="4870730"/>
            <a:chOff x="864889" y="1840705"/>
            <a:chExt cx="4898175" cy="3386203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92FB3EBE-4A9F-4CE4-9C02-1FA26D66BD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EB554DDD-7E37-4660-A91B-02C8500515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6FEE5F4D-4CD0-434A-A02A-6B1BBF8602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454053"/>
              <a:ext cx="1080959" cy="725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8BC96268-CE66-4359-B8BF-5C7D1E576D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98404" y="1902086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15">
              <a:extLst>
                <a:ext uri="{FF2B5EF4-FFF2-40B4-BE49-F238E27FC236}">
                  <a16:creationId xmlns:a16="http://schemas.microsoft.com/office/drawing/2014/main" id="{4F6E36F4-016E-43EF-A3CC-6C7FDF70B0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8404" y="3467220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35648E30-6077-47DD-848F-247F4C64776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19721" y="3780109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C9E9AB49-003B-4FDF-B74D-0FB9B73B1EB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59248" y="3678786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4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A57C6059-98B8-4892-B678-8C11B7CE53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88756" y="1840705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4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5FAABFBD-DF2C-462F-A2EF-4E6B520119D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23547" y="4035695"/>
              <a:ext cx="513358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</p:grp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5DED9F-9ACE-4040-BD27-95EA54BA2D9E}"/>
              </a:ext>
            </a:extLst>
          </p:cNvPr>
          <p:cNvCxnSpPr>
            <a:cxnSpLocks/>
          </p:cNvCxnSpPr>
          <p:nvPr/>
        </p:nvCxnSpPr>
        <p:spPr>
          <a:xfrm>
            <a:off x="3542800" y="3383227"/>
            <a:ext cx="689811" cy="8786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D298B6-3783-4690-A1AB-CFD20DB5089E}"/>
              </a:ext>
            </a:extLst>
          </p:cNvPr>
          <p:cNvSpPr txBox="1"/>
          <p:nvPr/>
        </p:nvSpPr>
        <p:spPr>
          <a:xfrm>
            <a:off x="1439923" y="2576545"/>
            <a:ext cx="3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Non-trivial                         non-equilibrium process??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CE3B549-79D9-4B77-8FE1-5A9C8BFB086D}"/>
              </a:ext>
            </a:extLst>
          </p:cNvPr>
          <p:cNvCxnSpPr>
            <a:cxnSpLocks/>
          </p:cNvCxnSpPr>
          <p:nvPr/>
        </p:nvCxnSpPr>
        <p:spPr>
          <a:xfrm>
            <a:off x="6183730" y="5265435"/>
            <a:ext cx="1003133" cy="4054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2A39B7-53CC-4FDB-A60B-930E5A92057A}"/>
              </a:ext>
            </a:extLst>
          </p:cNvPr>
          <p:cNvSpPr txBox="1"/>
          <p:nvPr/>
        </p:nvSpPr>
        <p:spPr>
          <a:xfrm>
            <a:off x="7204960" y="5516421"/>
            <a:ext cx="32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 density much below </a:t>
            </a:r>
            <a:r>
              <a:rPr kumimoji="1" lang="el-GR" altLang="ja-JP" sz="2000" dirty="0">
                <a:solidFill>
                  <a:schemeClr val="bg1"/>
                </a:solidFill>
              </a:rPr>
              <a:t>ρ</a:t>
            </a:r>
            <a:r>
              <a:rPr kumimoji="1" lang="en-US" altLang="ja-JP" sz="2000" baseline="-25000" dirty="0">
                <a:solidFill>
                  <a:schemeClr val="bg1"/>
                </a:solidFill>
              </a:rPr>
              <a:t>0</a:t>
            </a:r>
            <a:r>
              <a:rPr kumimoji="1" lang="en-US" altLang="ja-JP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8F61F7-EBE4-41C8-999E-E9603079ADA3}"/>
              </a:ext>
            </a:extLst>
          </p:cNvPr>
          <p:cNvSpPr txBox="1"/>
          <p:nvPr/>
        </p:nvSpPr>
        <p:spPr>
          <a:xfrm>
            <a:off x="7150284" y="1394980"/>
            <a:ext cx="374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large probability of vector meson decay outside of the nucleus</a:t>
            </a:r>
            <a:endParaRPr kumimoji="1" lang="en-US" altLang="ja-JP" sz="2000" dirty="0">
              <a:solidFill>
                <a:schemeClr val="bg1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E704B16-020A-40C1-8219-6D23AAF28264}"/>
              </a:ext>
            </a:extLst>
          </p:cNvPr>
          <p:cNvCxnSpPr>
            <a:cxnSpLocks/>
          </p:cNvCxnSpPr>
          <p:nvPr/>
        </p:nvCxnSpPr>
        <p:spPr>
          <a:xfrm flipH="1">
            <a:off x="6719116" y="2214103"/>
            <a:ext cx="1551834" cy="3241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D200922-7199-43FC-91A9-3E8C0C4B6B3A}"/>
              </a:ext>
            </a:extLst>
          </p:cNvPr>
          <p:cNvCxnSpPr>
            <a:cxnSpLocks/>
          </p:cNvCxnSpPr>
          <p:nvPr/>
        </p:nvCxnSpPr>
        <p:spPr>
          <a:xfrm flipH="1">
            <a:off x="7479890" y="2221524"/>
            <a:ext cx="1131209" cy="1397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EB37EB-75B1-430B-946F-EEC23BD49422}"/>
              </a:ext>
            </a:extLst>
          </p:cNvPr>
          <p:cNvSpPr txBox="1"/>
          <p:nvPr/>
        </p:nvSpPr>
        <p:spPr>
          <a:xfrm>
            <a:off x="0" y="108427"/>
            <a:ext cx="48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Example from HADES:   </a:t>
            </a:r>
            <a:r>
              <a:rPr kumimoji="1"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873CC20-6D19-465C-B953-1B1D2600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876" y="108427"/>
            <a:ext cx="5735535" cy="66411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05E978-7C6F-4FFE-98CD-51CFF27C5BE4}"/>
              </a:ext>
            </a:extLst>
          </p:cNvPr>
          <p:cNvSpPr txBox="1"/>
          <p:nvPr/>
        </p:nvSpPr>
        <p:spPr>
          <a:xfrm>
            <a:off x="256674" y="6296526"/>
            <a:ext cx="40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O. Buss </a:t>
            </a:r>
            <a:r>
              <a:rPr kumimoji="1" lang="en-US" altLang="ja-JP" i="1" dirty="0">
                <a:solidFill>
                  <a:schemeClr val="bg1"/>
                </a:solidFill>
              </a:rPr>
              <a:t>et. </a:t>
            </a:r>
            <a:r>
              <a:rPr lang="en-US" altLang="ja-JP" i="1" dirty="0">
                <a:solidFill>
                  <a:schemeClr val="bg1"/>
                </a:solidFill>
              </a:rPr>
              <a:t>al.</a:t>
            </a:r>
            <a:r>
              <a:rPr lang="en-US" altLang="ja-JP" dirty="0">
                <a:solidFill>
                  <a:schemeClr val="bg1"/>
                </a:solidFill>
              </a:rPr>
              <a:t>, Phys. Rept. </a:t>
            </a:r>
            <a:r>
              <a:rPr lang="en-US" altLang="ja-JP" b="1" dirty="0">
                <a:solidFill>
                  <a:schemeClr val="bg1"/>
                </a:solidFill>
              </a:rPr>
              <a:t>512</a:t>
            </a:r>
            <a:r>
              <a:rPr lang="en-US" altLang="ja-JP" dirty="0">
                <a:solidFill>
                  <a:schemeClr val="bg1"/>
                </a:solidFill>
              </a:rPr>
              <a:t>, 1 (2012).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3B103A-2BE8-426C-A667-4D35DA11D757}"/>
              </a:ext>
            </a:extLst>
          </p:cNvPr>
          <p:cNvSpPr txBox="1"/>
          <p:nvPr/>
        </p:nvSpPr>
        <p:spPr>
          <a:xfrm>
            <a:off x="180353" y="1477930"/>
            <a:ext cx="34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p</a:t>
            </a:r>
            <a:r>
              <a:rPr kumimoji="1" lang="en-US" altLang="ja-JP" dirty="0">
                <a:solidFill>
                  <a:schemeClr val="bg1"/>
                </a:solidFill>
              </a:rPr>
              <a:t> + </a:t>
            </a:r>
            <a:r>
              <a:rPr kumimoji="1" lang="en-US" altLang="ja-JP" dirty="0" err="1">
                <a:solidFill>
                  <a:schemeClr val="bg1"/>
                </a:solidFill>
              </a:rPr>
              <a:t>Nb</a:t>
            </a:r>
            <a:r>
              <a:rPr kumimoji="1" lang="en-US" altLang="ja-JP" dirty="0">
                <a:solidFill>
                  <a:schemeClr val="bg1"/>
                </a:solidFill>
              </a:rPr>
              <a:t> collisions at </a:t>
            </a:r>
            <a:r>
              <a:rPr kumimoji="1" lang="en-US" altLang="ja-JP" dirty="0" err="1">
                <a:solidFill>
                  <a:schemeClr val="bg1"/>
                </a:solidFill>
              </a:rPr>
              <a:t>E</a:t>
            </a:r>
            <a:r>
              <a:rPr kumimoji="1" lang="en-US" altLang="ja-JP" baseline="-25000" dirty="0" err="1">
                <a:solidFill>
                  <a:schemeClr val="bg1"/>
                </a:solidFill>
              </a:rPr>
              <a:t>kin</a:t>
            </a:r>
            <a:r>
              <a:rPr kumimoji="1" lang="en-US" altLang="ja-JP" dirty="0">
                <a:solidFill>
                  <a:schemeClr val="bg1"/>
                </a:solidFill>
              </a:rPr>
              <a:t> = 3.5 GeV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F678A99-04B8-4A8A-AC43-AF50DFFD9EF5}"/>
              </a:ext>
            </a:extLst>
          </p:cNvPr>
          <p:cNvCxnSpPr>
            <a:cxnSpLocks/>
          </p:cNvCxnSpPr>
          <p:nvPr/>
        </p:nvCxnSpPr>
        <p:spPr>
          <a:xfrm>
            <a:off x="729794" y="1847262"/>
            <a:ext cx="360948" cy="54506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61C3C2-C8DD-4304-8110-8BFB168E5CD1}"/>
              </a:ext>
            </a:extLst>
          </p:cNvPr>
          <p:cNvSpPr txBox="1"/>
          <p:nvPr/>
        </p:nvSpPr>
        <p:spPr>
          <a:xfrm>
            <a:off x="1090742" y="2216594"/>
            <a:ext cx="2003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Niobium (</a:t>
            </a:r>
            <a:r>
              <a:rPr kumimoji="1" lang="ja-JP" altLang="en-US" dirty="0">
                <a:solidFill>
                  <a:schemeClr val="bg1"/>
                </a:solidFill>
              </a:rPr>
              <a:t>ニオブ</a:t>
            </a:r>
            <a:r>
              <a:rPr kumimoji="1" lang="en-US" altLang="ja-JP" dirty="0">
                <a:solidFill>
                  <a:schemeClr val="bg1"/>
                </a:solidFill>
              </a:rPr>
              <a:t>):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41 protons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52 neutrons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2F08D8-F9EE-4F36-A9C5-0FE6B069A534}"/>
              </a:ext>
            </a:extLst>
          </p:cNvPr>
          <p:cNvSpPr txBox="1"/>
          <p:nvPr/>
        </p:nvSpPr>
        <p:spPr>
          <a:xfrm>
            <a:off x="3492958" y="704127"/>
            <a:ext cx="20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v</a:t>
            </a:r>
            <a:r>
              <a:rPr kumimoji="1" lang="en-US" altLang="ja-JP" dirty="0">
                <a:solidFill>
                  <a:schemeClr val="bg1"/>
                </a:solidFill>
              </a:rPr>
              <a:t>acuum spectral functions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67DB0F-5103-4624-A1A9-56FF740F3300}"/>
              </a:ext>
            </a:extLst>
          </p:cNvPr>
          <p:cNvSpPr txBox="1"/>
          <p:nvPr/>
        </p:nvSpPr>
        <p:spPr>
          <a:xfrm>
            <a:off x="3216893" y="2235420"/>
            <a:ext cx="227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c</a:t>
            </a:r>
            <a:r>
              <a:rPr kumimoji="1" lang="en-US" altLang="ja-JP" dirty="0">
                <a:solidFill>
                  <a:schemeClr val="bg1"/>
                </a:solidFill>
              </a:rPr>
              <a:t>ollisional broadening for </a:t>
            </a:r>
            <a:r>
              <a:rPr kumimoji="1" lang="el-GR" altLang="ja-JP" dirty="0">
                <a:solidFill>
                  <a:schemeClr val="bg1"/>
                </a:solidFill>
              </a:rPr>
              <a:t>ρ</a:t>
            </a:r>
            <a:r>
              <a:rPr kumimoji="1" lang="en-US" altLang="ja-JP" dirty="0">
                <a:solidFill>
                  <a:schemeClr val="bg1"/>
                </a:solidFill>
              </a:rPr>
              <a:t> meson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7A74F6-0065-4FAC-B0F4-90ECD639C6A4}"/>
              </a:ext>
            </a:extLst>
          </p:cNvPr>
          <p:cNvSpPr txBox="1"/>
          <p:nvPr/>
        </p:nvSpPr>
        <p:spPr>
          <a:xfrm>
            <a:off x="3996699" y="3748729"/>
            <a:ext cx="136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>
                <a:solidFill>
                  <a:schemeClr val="bg1"/>
                </a:solidFill>
              </a:rPr>
              <a:t>ass shift for </a:t>
            </a:r>
            <a:r>
              <a:rPr kumimoji="1" lang="el-GR" altLang="ja-JP" dirty="0">
                <a:solidFill>
                  <a:schemeClr val="bg1"/>
                </a:solidFill>
              </a:rPr>
              <a:t>ρ</a:t>
            </a:r>
            <a:r>
              <a:rPr kumimoji="1" lang="en-US" altLang="ja-JP" dirty="0">
                <a:solidFill>
                  <a:schemeClr val="bg1"/>
                </a:solidFill>
              </a:rPr>
              <a:t> meson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BCC977-3C99-4B77-A671-D60915713414}"/>
              </a:ext>
            </a:extLst>
          </p:cNvPr>
          <p:cNvSpPr txBox="1"/>
          <p:nvPr/>
        </p:nvSpPr>
        <p:spPr>
          <a:xfrm>
            <a:off x="2808096" y="5289699"/>
            <a:ext cx="284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collisional broadening + m</a:t>
            </a:r>
            <a:r>
              <a:rPr kumimoji="1" lang="en-US" altLang="ja-JP" dirty="0">
                <a:solidFill>
                  <a:schemeClr val="bg1"/>
                </a:solidFill>
              </a:rPr>
              <a:t>ass shift for </a:t>
            </a:r>
            <a:r>
              <a:rPr kumimoji="1" lang="el-GR" altLang="ja-JP" dirty="0">
                <a:solidFill>
                  <a:schemeClr val="bg1"/>
                </a:solidFill>
              </a:rPr>
              <a:t>ρ</a:t>
            </a:r>
            <a:r>
              <a:rPr kumimoji="1" lang="en-US" altLang="ja-JP" dirty="0">
                <a:solidFill>
                  <a:schemeClr val="bg1"/>
                </a:solidFill>
              </a:rPr>
              <a:t> meson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3F86D424-44DA-484C-8828-D6954AD60E74}"/>
              </a:ext>
            </a:extLst>
          </p:cNvPr>
          <p:cNvSpPr/>
          <p:nvPr/>
        </p:nvSpPr>
        <p:spPr>
          <a:xfrm>
            <a:off x="8159843" y="2206119"/>
            <a:ext cx="385011" cy="946621"/>
          </a:xfrm>
          <a:prstGeom prst="downArrow">
            <a:avLst>
              <a:gd name="adj1" fmla="val 2916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A98F969-4F0A-4857-9176-6DD31FF1FE8F}"/>
              </a:ext>
            </a:extLst>
          </p:cNvPr>
          <p:cNvSpPr/>
          <p:nvPr/>
        </p:nvSpPr>
        <p:spPr>
          <a:xfrm>
            <a:off x="6727064" y="943111"/>
            <a:ext cx="3074742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7B4B8C-E203-446A-B70F-73104A28B3D0}"/>
              </a:ext>
            </a:extLst>
          </p:cNvPr>
          <p:cNvSpPr txBox="1"/>
          <p:nvPr/>
        </p:nvSpPr>
        <p:spPr>
          <a:xfrm>
            <a:off x="6693647" y="935646"/>
            <a:ext cx="3108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F0000"/>
                </a:solidFill>
              </a:rPr>
              <a:t>All are consistent with data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E9BEFE7-6FAF-45FF-9D63-2E1A08DE9C99}"/>
              </a:ext>
            </a:extLst>
          </p:cNvPr>
          <p:cNvSpPr/>
          <p:nvPr/>
        </p:nvSpPr>
        <p:spPr>
          <a:xfrm>
            <a:off x="6433447" y="3295106"/>
            <a:ext cx="3705832" cy="26409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DB4A1A-8CA9-4610-A9DD-3A8858153784}"/>
              </a:ext>
            </a:extLst>
          </p:cNvPr>
          <p:cNvSpPr txBox="1"/>
          <p:nvPr/>
        </p:nvSpPr>
        <p:spPr>
          <a:xfrm>
            <a:off x="6421400" y="3381485"/>
            <a:ext cx="3791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0000"/>
                </a:solidFill>
              </a:rPr>
              <a:t>No definite conclusion about the finite density behavior of the </a:t>
            </a:r>
            <a:r>
              <a:rPr lang="el-GR" altLang="ja-JP" sz="3200" dirty="0">
                <a:solidFill>
                  <a:srgbClr val="FF0000"/>
                </a:solidFill>
              </a:rPr>
              <a:t>ρ</a:t>
            </a:r>
            <a:r>
              <a:rPr lang="en-US" altLang="ja-JP" sz="3200" dirty="0">
                <a:solidFill>
                  <a:srgbClr val="FF0000"/>
                </a:solidFill>
              </a:rPr>
              <a:t> can be drawn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 animBg="1"/>
      <p:bldP spid="21" grpId="0" animBg="1"/>
      <p:bldP spid="18" grpId="0"/>
      <p:bldP spid="22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917" y="144676"/>
            <a:ext cx="6889632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</a:t>
            </a:r>
            <a:r>
              <a:rPr lang="el-GR" altLang="ja-JP" sz="3200" dirty="0">
                <a:solidFill>
                  <a:schemeClr val="bg1"/>
                </a:solidFill>
                <a:latin typeface="+mn-lt"/>
              </a:rPr>
              <a:t>φ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74236" y="626183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hadronic models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F65BDE-2B23-49D7-BE77-B94F6CFE1A2A}"/>
              </a:ext>
            </a:extLst>
          </p:cNvPr>
          <p:cNvGrpSpPr/>
          <p:nvPr/>
        </p:nvGrpSpPr>
        <p:grpSpPr>
          <a:xfrm>
            <a:off x="380284" y="1417982"/>
            <a:ext cx="4200378" cy="4796918"/>
            <a:chOff x="380284" y="1730803"/>
            <a:chExt cx="4200378" cy="4796918"/>
          </a:xfrm>
        </p:grpSpPr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8A4CC423-4D6E-474F-84F5-7AC34D6DA55D}"/>
                </a:ext>
              </a:extLst>
            </p:cNvPr>
            <p:cNvCxnSpPr>
              <a:cxnSpLocks/>
            </p:cNvCxnSpPr>
            <p:nvPr/>
          </p:nvCxnSpPr>
          <p:spPr>
            <a:xfrm>
              <a:off x="2447596" y="5096619"/>
              <a:ext cx="0" cy="7186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A8D17FB-F5E0-48A6-9DD6-88AAC9863199}"/>
                </a:ext>
              </a:extLst>
            </p:cNvPr>
            <p:cNvGrpSpPr/>
            <p:nvPr/>
          </p:nvGrpSpPr>
          <p:grpSpPr>
            <a:xfrm>
              <a:off x="380284" y="1730803"/>
              <a:ext cx="4200378" cy="3717497"/>
              <a:chOff x="351708" y="1306905"/>
              <a:chExt cx="5681772" cy="4826310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1D37664-1B96-4F79-872B-D4D7E83D0944}"/>
                  </a:ext>
                </a:extLst>
              </p:cNvPr>
              <p:cNvGrpSpPr/>
              <p:nvPr/>
            </p:nvGrpSpPr>
            <p:grpSpPr>
              <a:xfrm>
                <a:off x="3398815" y="2430921"/>
                <a:ext cx="762789" cy="780426"/>
                <a:chOff x="4487699" y="1109367"/>
                <a:chExt cx="762789" cy="780426"/>
              </a:xfrm>
            </p:grpSpPr>
            <p:sp>
              <p:nvSpPr>
                <p:cNvPr id="20" name="円/楕円 83">
                  <a:extLst>
                    <a:ext uri="{FF2B5EF4-FFF2-40B4-BE49-F238E27FC236}">
                      <a16:creationId xmlns:a16="http://schemas.microsoft.com/office/drawing/2014/main" id="{828616CF-70CA-4E7E-B1B7-F3E318FBB8FF}"/>
                    </a:ext>
                  </a:extLst>
                </p:cNvPr>
                <p:cNvSpPr/>
                <p:nvPr/>
              </p:nvSpPr>
              <p:spPr>
                <a:xfrm>
                  <a:off x="4487699" y="1128773"/>
                  <a:ext cx="762789" cy="76102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5DFA56ED-AAA2-4EB6-94E2-6DC95063875D}"/>
                    </a:ext>
                  </a:extLst>
                </p:cNvPr>
                <p:cNvSpPr txBox="1"/>
                <p:nvPr/>
              </p:nvSpPr>
              <p:spPr>
                <a:xfrm>
                  <a:off x="4611425" y="1109367"/>
                  <a:ext cx="530838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P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88CE4E25-D0F8-4803-9993-9A7251C2A9CE}"/>
                  </a:ext>
                </a:extLst>
              </p:cNvPr>
              <p:cNvGrpSpPr/>
              <p:nvPr/>
            </p:nvGrpSpPr>
            <p:grpSpPr>
              <a:xfrm>
                <a:off x="2241968" y="2434376"/>
                <a:ext cx="762789" cy="791763"/>
                <a:chOff x="6124403" y="1296870"/>
                <a:chExt cx="762789" cy="791763"/>
              </a:xfrm>
            </p:grpSpPr>
            <p:sp>
              <p:nvSpPr>
                <p:cNvPr id="23" name="円/楕円 80">
                  <a:extLst>
                    <a:ext uri="{FF2B5EF4-FFF2-40B4-BE49-F238E27FC236}">
                      <a16:creationId xmlns:a16="http://schemas.microsoft.com/office/drawing/2014/main" id="{3717123E-9B3F-4787-BBD9-104F783A178C}"/>
                    </a:ext>
                  </a:extLst>
                </p:cNvPr>
                <p:cNvSpPr/>
                <p:nvPr/>
              </p:nvSpPr>
              <p:spPr>
                <a:xfrm>
                  <a:off x="6124403" y="1327613"/>
                  <a:ext cx="762789" cy="76102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80DFCC69-8F50-4DA3-BE7D-92D64D64A941}"/>
                    </a:ext>
                  </a:extLst>
                </p:cNvPr>
                <p:cNvSpPr txBox="1"/>
                <p:nvPr/>
              </p:nvSpPr>
              <p:spPr>
                <a:xfrm>
                  <a:off x="6197348" y="1296870"/>
                  <a:ext cx="530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N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5" name="フリーフォーム 3">
                <a:extLst>
                  <a:ext uri="{FF2B5EF4-FFF2-40B4-BE49-F238E27FC236}">
                    <a16:creationId xmlns:a16="http://schemas.microsoft.com/office/drawing/2014/main" id="{35A6D8AC-49A1-4FF0-8803-FA239C0CF25D}"/>
                  </a:ext>
                </a:extLst>
              </p:cNvPr>
              <p:cNvSpPr/>
              <p:nvPr/>
            </p:nvSpPr>
            <p:spPr>
              <a:xfrm>
                <a:off x="351708" y="2098345"/>
                <a:ext cx="1754660" cy="444858"/>
              </a:xfrm>
              <a:custGeom>
                <a:avLst/>
                <a:gdLst>
                  <a:gd name="connsiteX0" fmla="*/ 0 w 2137719"/>
                  <a:gd name="connsiteY0" fmla="*/ 275894 h 461274"/>
                  <a:gd name="connsiteX1" fmla="*/ 271848 w 2137719"/>
                  <a:gd name="connsiteY1" fmla="*/ 4045 h 461274"/>
                  <a:gd name="connsiteX2" fmla="*/ 630194 w 2137719"/>
                  <a:gd name="connsiteY2" fmla="*/ 461245 h 461274"/>
                  <a:gd name="connsiteX3" fmla="*/ 939113 w 2137719"/>
                  <a:gd name="connsiteY3" fmla="*/ 28759 h 461274"/>
                  <a:gd name="connsiteX4" fmla="*/ 1223319 w 2137719"/>
                  <a:gd name="connsiteY4" fmla="*/ 411818 h 461274"/>
                  <a:gd name="connsiteX5" fmla="*/ 1495167 w 2137719"/>
                  <a:gd name="connsiteY5" fmla="*/ 16402 h 461274"/>
                  <a:gd name="connsiteX6" fmla="*/ 1841157 w 2137719"/>
                  <a:gd name="connsiteY6" fmla="*/ 424175 h 461274"/>
                  <a:gd name="connsiteX7" fmla="*/ 2137719 w 2137719"/>
                  <a:gd name="connsiteY7" fmla="*/ 16402 h 461274"/>
                  <a:gd name="connsiteX8" fmla="*/ 2137719 w 2137719"/>
                  <a:gd name="connsiteY8" fmla="*/ 16402 h 461274"/>
                  <a:gd name="connsiteX0" fmla="*/ 0 w 2137719"/>
                  <a:gd name="connsiteY0" fmla="*/ 275894 h 485964"/>
                  <a:gd name="connsiteX1" fmla="*/ 271848 w 2137719"/>
                  <a:gd name="connsiteY1" fmla="*/ 4045 h 485964"/>
                  <a:gd name="connsiteX2" fmla="*/ 630194 w 2137719"/>
                  <a:gd name="connsiteY2" fmla="*/ 461245 h 485964"/>
                  <a:gd name="connsiteX3" fmla="*/ 939113 w 2137719"/>
                  <a:gd name="connsiteY3" fmla="*/ 28759 h 485964"/>
                  <a:gd name="connsiteX4" fmla="*/ 1210963 w 2137719"/>
                  <a:gd name="connsiteY4" fmla="*/ 485958 h 485964"/>
                  <a:gd name="connsiteX5" fmla="*/ 1495167 w 2137719"/>
                  <a:gd name="connsiteY5" fmla="*/ 16402 h 485964"/>
                  <a:gd name="connsiteX6" fmla="*/ 1841157 w 2137719"/>
                  <a:gd name="connsiteY6" fmla="*/ 424175 h 485964"/>
                  <a:gd name="connsiteX7" fmla="*/ 2137719 w 2137719"/>
                  <a:gd name="connsiteY7" fmla="*/ 16402 h 485964"/>
                  <a:gd name="connsiteX8" fmla="*/ 2137719 w 2137719"/>
                  <a:gd name="connsiteY8" fmla="*/ 16402 h 485964"/>
                  <a:gd name="connsiteX0" fmla="*/ 0 w 2038865"/>
                  <a:gd name="connsiteY0" fmla="*/ 395721 h 482223"/>
                  <a:gd name="connsiteX1" fmla="*/ 172994 w 2038865"/>
                  <a:gd name="connsiteY1" fmla="*/ 304 h 482223"/>
                  <a:gd name="connsiteX2" fmla="*/ 531340 w 2038865"/>
                  <a:gd name="connsiteY2" fmla="*/ 457504 h 482223"/>
                  <a:gd name="connsiteX3" fmla="*/ 840259 w 2038865"/>
                  <a:gd name="connsiteY3" fmla="*/ 25018 h 482223"/>
                  <a:gd name="connsiteX4" fmla="*/ 1112109 w 2038865"/>
                  <a:gd name="connsiteY4" fmla="*/ 482217 h 482223"/>
                  <a:gd name="connsiteX5" fmla="*/ 1396313 w 2038865"/>
                  <a:gd name="connsiteY5" fmla="*/ 12661 h 482223"/>
                  <a:gd name="connsiteX6" fmla="*/ 1742303 w 2038865"/>
                  <a:gd name="connsiteY6" fmla="*/ 420434 h 482223"/>
                  <a:gd name="connsiteX7" fmla="*/ 2038865 w 2038865"/>
                  <a:gd name="connsiteY7" fmla="*/ 12661 h 482223"/>
                  <a:gd name="connsiteX8" fmla="*/ 2038865 w 2038865"/>
                  <a:gd name="connsiteY8" fmla="*/ 12661 h 482223"/>
                  <a:gd name="connsiteX0" fmla="*/ 0 w 2038865"/>
                  <a:gd name="connsiteY0" fmla="*/ 395751 h 482253"/>
                  <a:gd name="connsiteX1" fmla="*/ 172994 w 2038865"/>
                  <a:gd name="connsiteY1" fmla="*/ 334 h 482253"/>
                  <a:gd name="connsiteX2" fmla="*/ 531340 w 2038865"/>
                  <a:gd name="connsiteY2" fmla="*/ 457534 h 482253"/>
                  <a:gd name="connsiteX3" fmla="*/ 840259 w 2038865"/>
                  <a:gd name="connsiteY3" fmla="*/ 25048 h 482253"/>
                  <a:gd name="connsiteX4" fmla="*/ 1112109 w 2038865"/>
                  <a:gd name="connsiteY4" fmla="*/ 482247 h 482253"/>
                  <a:gd name="connsiteX5" fmla="*/ 1396313 w 2038865"/>
                  <a:gd name="connsiteY5" fmla="*/ 12691 h 482253"/>
                  <a:gd name="connsiteX6" fmla="*/ 1742303 w 2038865"/>
                  <a:gd name="connsiteY6" fmla="*/ 420464 h 482253"/>
                  <a:gd name="connsiteX7" fmla="*/ 2038865 w 2038865"/>
                  <a:gd name="connsiteY7" fmla="*/ 12691 h 482253"/>
                  <a:gd name="connsiteX8" fmla="*/ 2038865 w 2038865"/>
                  <a:gd name="connsiteY8" fmla="*/ 12691 h 482253"/>
                  <a:gd name="connsiteX0" fmla="*/ 0 w 2038865"/>
                  <a:gd name="connsiteY0" fmla="*/ 395751 h 494605"/>
                  <a:gd name="connsiteX1" fmla="*/ 172994 w 2038865"/>
                  <a:gd name="connsiteY1" fmla="*/ 334 h 494605"/>
                  <a:gd name="connsiteX2" fmla="*/ 531340 w 2038865"/>
                  <a:gd name="connsiteY2" fmla="*/ 457534 h 494605"/>
                  <a:gd name="connsiteX3" fmla="*/ 840259 w 2038865"/>
                  <a:gd name="connsiteY3" fmla="*/ 25048 h 494605"/>
                  <a:gd name="connsiteX4" fmla="*/ 1112109 w 2038865"/>
                  <a:gd name="connsiteY4" fmla="*/ 482247 h 494605"/>
                  <a:gd name="connsiteX5" fmla="*/ 1396313 w 2038865"/>
                  <a:gd name="connsiteY5" fmla="*/ 12691 h 494605"/>
                  <a:gd name="connsiteX6" fmla="*/ 1705232 w 2038865"/>
                  <a:gd name="connsiteY6" fmla="*/ 494605 h 494605"/>
                  <a:gd name="connsiteX7" fmla="*/ 2038865 w 2038865"/>
                  <a:gd name="connsiteY7" fmla="*/ 12691 h 494605"/>
                  <a:gd name="connsiteX8" fmla="*/ 2038865 w 2038865"/>
                  <a:gd name="connsiteY8" fmla="*/ 12691 h 494605"/>
                  <a:gd name="connsiteX0" fmla="*/ 0 w 2041616"/>
                  <a:gd name="connsiteY0" fmla="*/ 415704 h 514558"/>
                  <a:gd name="connsiteX1" fmla="*/ 172994 w 2041616"/>
                  <a:gd name="connsiteY1" fmla="*/ 20287 h 514558"/>
                  <a:gd name="connsiteX2" fmla="*/ 531340 w 2041616"/>
                  <a:gd name="connsiteY2" fmla="*/ 477487 h 514558"/>
                  <a:gd name="connsiteX3" fmla="*/ 840259 w 2041616"/>
                  <a:gd name="connsiteY3" fmla="*/ 45001 h 514558"/>
                  <a:gd name="connsiteX4" fmla="*/ 1112109 w 2041616"/>
                  <a:gd name="connsiteY4" fmla="*/ 502200 h 514558"/>
                  <a:gd name="connsiteX5" fmla="*/ 1396313 w 2041616"/>
                  <a:gd name="connsiteY5" fmla="*/ 32644 h 514558"/>
                  <a:gd name="connsiteX6" fmla="*/ 1705232 w 2041616"/>
                  <a:gd name="connsiteY6" fmla="*/ 514558 h 514558"/>
                  <a:gd name="connsiteX7" fmla="*/ 2038865 w 2041616"/>
                  <a:gd name="connsiteY7" fmla="*/ 32644 h 514558"/>
                  <a:gd name="connsiteX8" fmla="*/ 1853513 w 2041616"/>
                  <a:gd name="connsiteY8" fmla="*/ 45001 h 514558"/>
                  <a:gd name="connsiteX0" fmla="*/ 0 w 2038865"/>
                  <a:gd name="connsiteY0" fmla="*/ 395752 h 494606"/>
                  <a:gd name="connsiteX1" fmla="*/ 172994 w 2038865"/>
                  <a:gd name="connsiteY1" fmla="*/ 335 h 494606"/>
                  <a:gd name="connsiteX2" fmla="*/ 531340 w 2038865"/>
                  <a:gd name="connsiteY2" fmla="*/ 457535 h 494606"/>
                  <a:gd name="connsiteX3" fmla="*/ 840259 w 2038865"/>
                  <a:gd name="connsiteY3" fmla="*/ 25049 h 494606"/>
                  <a:gd name="connsiteX4" fmla="*/ 1112109 w 2038865"/>
                  <a:gd name="connsiteY4" fmla="*/ 482248 h 494606"/>
                  <a:gd name="connsiteX5" fmla="*/ 1396313 w 2038865"/>
                  <a:gd name="connsiteY5" fmla="*/ 12692 h 494606"/>
                  <a:gd name="connsiteX6" fmla="*/ 1705232 w 2038865"/>
                  <a:gd name="connsiteY6" fmla="*/ 494606 h 494606"/>
                  <a:gd name="connsiteX7" fmla="*/ 2038865 w 2038865"/>
                  <a:gd name="connsiteY7" fmla="*/ 12692 h 494606"/>
                  <a:gd name="connsiteX0" fmla="*/ 0 w 1940011"/>
                  <a:gd name="connsiteY0" fmla="*/ 395752 h 494638"/>
                  <a:gd name="connsiteX1" fmla="*/ 172994 w 1940011"/>
                  <a:gd name="connsiteY1" fmla="*/ 335 h 494638"/>
                  <a:gd name="connsiteX2" fmla="*/ 531340 w 1940011"/>
                  <a:gd name="connsiteY2" fmla="*/ 457535 h 494638"/>
                  <a:gd name="connsiteX3" fmla="*/ 840259 w 1940011"/>
                  <a:gd name="connsiteY3" fmla="*/ 25049 h 494638"/>
                  <a:gd name="connsiteX4" fmla="*/ 1112109 w 1940011"/>
                  <a:gd name="connsiteY4" fmla="*/ 482248 h 494638"/>
                  <a:gd name="connsiteX5" fmla="*/ 1396313 w 1940011"/>
                  <a:gd name="connsiteY5" fmla="*/ 12692 h 494638"/>
                  <a:gd name="connsiteX6" fmla="*/ 1705232 w 1940011"/>
                  <a:gd name="connsiteY6" fmla="*/ 494606 h 494638"/>
                  <a:gd name="connsiteX7" fmla="*/ 1940011 w 1940011"/>
                  <a:gd name="connsiteY7" fmla="*/ 37406 h 494638"/>
                  <a:gd name="connsiteX0" fmla="*/ 0 w 1977081"/>
                  <a:gd name="connsiteY0" fmla="*/ 494333 h 494365"/>
                  <a:gd name="connsiteX1" fmla="*/ 210064 w 1977081"/>
                  <a:gd name="connsiteY1" fmla="*/ 62 h 494365"/>
                  <a:gd name="connsiteX2" fmla="*/ 568410 w 1977081"/>
                  <a:gd name="connsiteY2" fmla="*/ 457262 h 494365"/>
                  <a:gd name="connsiteX3" fmla="*/ 877329 w 1977081"/>
                  <a:gd name="connsiteY3" fmla="*/ 24776 h 494365"/>
                  <a:gd name="connsiteX4" fmla="*/ 1149179 w 1977081"/>
                  <a:gd name="connsiteY4" fmla="*/ 481975 h 494365"/>
                  <a:gd name="connsiteX5" fmla="*/ 1433383 w 1977081"/>
                  <a:gd name="connsiteY5" fmla="*/ 12419 h 494365"/>
                  <a:gd name="connsiteX6" fmla="*/ 1742302 w 1977081"/>
                  <a:gd name="connsiteY6" fmla="*/ 494333 h 494365"/>
                  <a:gd name="connsiteX7" fmla="*/ 1977081 w 1977081"/>
                  <a:gd name="connsiteY7" fmla="*/ 37133 h 494365"/>
                  <a:gd name="connsiteX0" fmla="*/ 0 w 1890584"/>
                  <a:gd name="connsiteY0" fmla="*/ 494333 h 494365"/>
                  <a:gd name="connsiteX1" fmla="*/ 123567 w 1890584"/>
                  <a:gd name="connsiteY1" fmla="*/ 62 h 494365"/>
                  <a:gd name="connsiteX2" fmla="*/ 481913 w 1890584"/>
                  <a:gd name="connsiteY2" fmla="*/ 457262 h 494365"/>
                  <a:gd name="connsiteX3" fmla="*/ 790832 w 1890584"/>
                  <a:gd name="connsiteY3" fmla="*/ 24776 h 494365"/>
                  <a:gd name="connsiteX4" fmla="*/ 1062682 w 1890584"/>
                  <a:gd name="connsiteY4" fmla="*/ 481975 h 494365"/>
                  <a:gd name="connsiteX5" fmla="*/ 1346886 w 1890584"/>
                  <a:gd name="connsiteY5" fmla="*/ 12419 h 494365"/>
                  <a:gd name="connsiteX6" fmla="*/ 1655805 w 1890584"/>
                  <a:gd name="connsiteY6" fmla="*/ 494333 h 494365"/>
                  <a:gd name="connsiteX7" fmla="*/ 1890584 w 1890584"/>
                  <a:gd name="connsiteY7" fmla="*/ 37133 h 494365"/>
                  <a:gd name="connsiteX0" fmla="*/ 0 w 1890584"/>
                  <a:gd name="connsiteY0" fmla="*/ 494333 h 494333"/>
                  <a:gd name="connsiteX1" fmla="*/ 123567 w 1890584"/>
                  <a:gd name="connsiteY1" fmla="*/ 62 h 494333"/>
                  <a:gd name="connsiteX2" fmla="*/ 481913 w 1890584"/>
                  <a:gd name="connsiteY2" fmla="*/ 457262 h 494333"/>
                  <a:gd name="connsiteX3" fmla="*/ 790832 w 1890584"/>
                  <a:gd name="connsiteY3" fmla="*/ 24776 h 494333"/>
                  <a:gd name="connsiteX4" fmla="*/ 1062682 w 1890584"/>
                  <a:gd name="connsiteY4" fmla="*/ 481975 h 494333"/>
                  <a:gd name="connsiteX5" fmla="*/ 1346886 w 1890584"/>
                  <a:gd name="connsiteY5" fmla="*/ 12419 h 494333"/>
                  <a:gd name="connsiteX6" fmla="*/ 1631092 w 1890584"/>
                  <a:gd name="connsiteY6" fmla="*/ 444906 h 494333"/>
                  <a:gd name="connsiteX7" fmla="*/ 1890584 w 1890584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81975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57262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81922 h 481922"/>
                  <a:gd name="connsiteX1" fmla="*/ 222421 w 1841157"/>
                  <a:gd name="connsiteY1" fmla="*/ 24721 h 481922"/>
                  <a:gd name="connsiteX2" fmla="*/ 481913 w 1841157"/>
                  <a:gd name="connsiteY2" fmla="*/ 444851 h 481922"/>
                  <a:gd name="connsiteX3" fmla="*/ 790832 w 1841157"/>
                  <a:gd name="connsiteY3" fmla="*/ 12365 h 481922"/>
                  <a:gd name="connsiteX4" fmla="*/ 1062682 w 1841157"/>
                  <a:gd name="connsiteY4" fmla="*/ 444851 h 481922"/>
                  <a:gd name="connsiteX5" fmla="*/ 1346886 w 1841157"/>
                  <a:gd name="connsiteY5" fmla="*/ 8 h 481922"/>
                  <a:gd name="connsiteX6" fmla="*/ 1631092 w 1841157"/>
                  <a:gd name="connsiteY6" fmla="*/ 432495 h 481922"/>
                  <a:gd name="connsiteX7" fmla="*/ 1841157 w 1841157"/>
                  <a:gd name="connsiteY7" fmla="*/ 24722 h 481922"/>
                  <a:gd name="connsiteX0" fmla="*/ 0 w 1804087"/>
                  <a:gd name="connsiteY0" fmla="*/ 383068 h 444858"/>
                  <a:gd name="connsiteX1" fmla="*/ 185351 w 1804087"/>
                  <a:gd name="connsiteY1" fmla="*/ 24721 h 444858"/>
                  <a:gd name="connsiteX2" fmla="*/ 444843 w 1804087"/>
                  <a:gd name="connsiteY2" fmla="*/ 444851 h 444858"/>
                  <a:gd name="connsiteX3" fmla="*/ 753762 w 1804087"/>
                  <a:gd name="connsiteY3" fmla="*/ 12365 h 444858"/>
                  <a:gd name="connsiteX4" fmla="*/ 1025612 w 1804087"/>
                  <a:gd name="connsiteY4" fmla="*/ 444851 h 444858"/>
                  <a:gd name="connsiteX5" fmla="*/ 1309816 w 1804087"/>
                  <a:gd name="connsiteY5" fmla="*/ 8 h 444858"/>
                  <a:gd name="connsiteX6" fmla="*/ 1594022 w 1804087"/>
                  <a:gd name="connsiteY6" fmla="*/ 432495 h 444858"/>
                  <a:gd name="connsiteX7" fmla="*/ 1804087 w 1804087"/>
                  <a:gd name="connsiteY7" fmla="*/ 24722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660" h="444858">
                    <a:moveTo>
                      <a:pt x="0" y="383068"/>
                    </a:moveTo>
                    <a:cubicBezTo>
                      <a:pt x="58694" y="244055"/>
                      <a:pt x="111211" y="14424"/>
                      <a:pt x="185351" y="24721"/>
                    </a:cubicBezTo>
                    <a:cubicBezTo>
                      <a:pt x="259491" y="35018"/>
                      <a:pt x="350108" y="446910"/>
                      <a:pt x="444843" y="444851"/>
                    </a:cubicBezTo>
                    <a:cubicBezTo>
                      <a:pt x="539578" y="442792"/>
                      <a:pt x="656967" y="12365"/>
                      <a:pt x="753762" y="12365"/>
                    </a:cubicBezTo>
                    <a:cubicBezTo>
                      <a:pt x="850557" y="12365"/>
                      <a:pt x="932936" y="446910"/>
                      <a:pt x="1025612" y="444851"/>
                    </a:cubicBezTo>
                    <a:cubicBezTo>
                      <a:pt x="1118288" y="442792"/>
                      <a:pt x="1215081" y="2067"/>
                      <a:pt x="1309816" y="8"/>
                    </a:cubicBezTo>
                    <a:cubicBezTo>
                      <a:pt x="1404551" y="-2051"/>
                      <a:pt x="1519881" y="403663"/>
                      <a:pt x="1594022" y="432495"/>
                    </a:cubicBezTo>
                    <a:cubicBezTo>
                      <a:pt x="1668163" y="461327"/>
                      <a:pt x="1729947" y="251263"/>
                      <a:pt x="1754660" y="173003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FD16E2B-3E61-4A1F-A737-F9D2C71E1A59}"/>
                  </a:ext>
                </a:extLst>
              </p:cNvPr>
              <p:cNvCxnSpPr/>
              <p:nvPr/>
            </p:nvCxnSpPr>
            <p:spPr>
              <a:xfrm>
                <a:off x="2106368" y="2320774"/>
                <a:ext cx="217478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675928C5-2C0B-4857-9BA4-502D36015FBE}"/>
                  </a:ext>
                </a:extLst>
              </p:cNvPr>
              <p:cNvCxnSpPr/>
              <p:nvPr/>
            </p:nvCxnSpPr>
            <p:spPr>
              <a:xfrm>
                <a:off x="2105200" y="2245855"/>
                <a:ext cx="217478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フリーフォーム 6">
                <a:extLst>
                  <a:ext uri="{FF2B5EF4-FFF2-40B4-BE49-F238E27FC236}">
                    <a16:creationId xmlns:a16="http://schemas.microsoft.com/office/drawing/2014/main" id="{58495EE4-5430-44BF-B274-DF9626DE3ED1}"/>
                  </a:ext>
                </a:extLst>
              </p:cNvPr>
              <p:cNvSpPr/>
              <p:nvPr/>
            </p:nvSpPr>
            <p:spPr>
              <a:xfrm rot="10800000">
                <a:off x="4278820" y="2067744"/>
                <a:ext cx="1754660" cy="444858"/>
              </a:xfrm>
              <a:custGeom>
                <a:avLst/>
                <a:gdLst>
                  <a:gd name="connsiteX0" fmla="*/ 0 w 2137719"/>
                  <a:gd name="connsiteY0" fmla="*/ 275894 h 461274"/>
                  <a:gd name="connsiteX1" fmla="*/ 271848 w 2137719"/>
                  <a:gd name="connsiteY1" fmla="*/ 4045 h 461274"/>
                  <a:gd name="connsiteX2" fmla="*/ 630194 w 2137719"/>
                  <a:gd name="connsiteY2" fmla="*/ 461245 h 461274"/>
                  <a:gd name="connsiteX3" fmla="*/ 939113 w 2137719"/>
                  <a:gd name="connsiteY3" fmla="*/ 28759 h 461274"/>
                  <a:gd name="connsiteX4" fmla="*/ 1223319 w 2137719"/>
                  <a:gd name="connsiteY4" fmla="*/ 411818 h 461274"/>
                  <a:gd name="connsiteX5" fmla="*/ 1495167 w 2137719"/>
                  <a:gd name="connsiteY5" fmla="*/ 16402 h 461274"/>
                  <a:gd name="connsiteX6" fmla="*/ 1841157 w 2137719"/>
                  <a:gd name="connsiteY6" fmla="*/ 424175 h 461274"/>
                  <a:gd name="connsiteX7" fmla="*/ 2137719 w 2137719"/>
                  <a:gd name="connsiteY7" fmla="*/ 16402 h 461274"/>
                  <a:gd name="connsiteX8" fmla="*/ 2137719 w 2137719"/>
                  <a:gd name="connsiteY8" fmla="*/ 16402 h 461274"/>
                  <a:gd name="connsiteX0" fmla="*/ 0 w 2137719"/>
                  <a:gd name="connsiteY0" fmla="*/ 275894 h 485964"/>
                  <a:gd name="connsiteX1" fmla="*/ 271848 w 2137719"/>
                  <a:gd name="connsiteY1" fmla="*/ 4045 h 485964"/>
                  <a:gd name="connsiteX2" fmla="*/ 630194 w 2137719"/>
                  <a:gd name="connsiteY2" fmla="*/ 461245 h 485964"/>
                  <a:gd name="connsiteX3" fmla="*/ 939113 w 2137719"/>
                  <a:gd name="connsiteY3" fmla="*/ 28759 h 485964"/>
                  <a:gd name="connsiteX4" fmla="*/ 1210963 w 2137719"/>
                  <a:gd name="connsiteY4" fmla="*/ 485958 h 485964"/>
                  <a:gd name="connsiteX5" fmla="*/ 1495167 w 2137719"/>
                  <a:gd name="connsiteY5" fmla="*/ 16402 h 485964"/>
                  <a:gd name="connsiteX6" fmla="*/ 1841157 w 2137719"/>
                  <a:gd name="connsiteY6" fmla="*/ 424175 h 485964"/>
                  <a:gd name="connsiteX7" fmla="*/ 2137719 w 2137719"/>
                  <a:gd name="connsiteY7" fmla="*/ 16402 h 485964"/>
                  <a:gd name="connsiteX8" fmla="*/ 2137719 w 2137719"/>
                  <a:gd name="connsiteY8" fmla="*/ 16402 h 485964"/>
                  <a:gd name="connsiteX0" fmla="*/ 0 w 2038865"/>
                  <a:gd name="connsiteY0" fmla="*/ 395721 h 482223"/>
                  <a:gd name="connsiteX1" fmla="*/ 172994 w 2038865"/>
                  <a:gd name="connsiteY1" fmla="*/ 304 h 482223"/>
                  <a:gd name="connsiteX2" fmla="*/ 531340 w 2038865"/>
                  <a:gd name="connsiteY2" fmla="*/ 457504 h 482223"/>
                  <a:gd name="connsiteX3" fmla="*/ 840259 w 2038865"/>
                  <a:gd name="connsiteY3" fmla="*/ 25018 h 482223"/>
                  <a:gd name="connsiteX4" fmla="*/ 1112109 w 2038865"/>
                  <a:gd name="connsiteY4" fmla="*/ 482217 h 482223"/>
                  <a:gd name="connsiteX5" fmla="*/ 1396313 w 2038865"/>
                  <a:gd name="connsiteY5" fmla="*/ 12661 h 482223"/>
                  <a:gd name="connsiteX6" fmla="*/ 1742303 w 2038865"/>
                  <a:gd name="connsiteY6" fmla="*/ 420434 h 482223"/>
                  <a:gd name="connsiteX7" fmla="*/ 2038865 w 2038865"/>
                  <a:gd name="connsiteY7" fmla="*/ 12661 h 482223"/>
                  <a:gd name="connsiteX8" fmla="*/ 2038865 w 2038865"/>
                  <a:gd name="connsiteY8" fmla="*/ 12661 h 482223"/>
                  <a:gd name="connsiteX0" fmla="*/ 0 w 2038865"/>
                  <a:gd name="connsiteY0" fmla="*/ 395751 h 482253"/>
                  <a:gd name="connsiteX1" fmla="*/ 172994 w 2038865"/>
                  <a:gd name="connsiteY1" fmla="*/ 334 h 482253"/>
                  <a:gd name="connsiteX2" fmla="*/ 531340 w 2038865"/>
                  <a:gd name="connsiteY2" fmla="*/ 457534 h 482253"/>
                  <a:gd name="connsiteX3" fmla="*/ 840259 w 2038865"/>
                  <a:gd name="connsiteY3" fmla="*/ 25048 h 482253"/>
                  <a:gd name="connsiteX4" fmla="*/ 1112109 w 2038865"/>
                  <a:gd name="connsiteY4" fmla="*/ 482247 h 482253"/>
                  <a:gd name="connsiteX5" fmla="*/ 1396313 w 2038865"/>
                  <a:gd name="connsiteY5" fmla="*/ 12691 h 482253"/>
                  <a:gd name="connsiteX6" fmla="*/ 1742303 w 2038865"/>
                  <a:gd name="connsiteY6" fmla="*/ 420464 h 482253"/>
                  <a:gd name="connsiteX7" fmla="*/ 2038865 w 2038865"/>
                  <a:gd name="connsiteY7" fmla="*/ 12691 h 482253"/>
                  <a:gd name="connsiteX8" fmla="*/ 2038865 w 2038865"/>
                  <a:gd name="connsiteY8" fmla="*/ 12691 h 482253"/>
                  <a:gd name="connsiteX0" fmla="*/ 0 w 2038865"/>
                  <a:gd name="connsiteY0" fmla="*/ 395751 h 494605"/>
                  <a:gd name="connsiteX1" fmla="*/ 172994 w 2038865"/>
                  <a:gd name="connsiteY1" fmla="*/ 334 h 494605"/>
                  <a:gd name="connsiteX2" fmla="*/ 531340 w 2038865"/>
                  <a:gd name="connsiteY2" fmla="*/ 457534 h 494605"/>
                  <a:gd name="connsiteX3" fmla="*/ 840259 w 2038865"/>
                  <a:gd name="connsiteY3" fmla="*/ 25048 h 494605"/>
                  <a:gd name="connsiteX4" fmla="*/ 1112109 w 2038865"/>
                  <a:gd name="connsiteY4" fmla="*/ 482247 h 494605"/>
                  <a:gd name="connsiteX5" fmla="*/ 1396313 w 2038865"/>
                  <a:gd name="connsiteY5" fmla="*/ 12691 h 494605"/>
                  <a:gd name="connsiteX6" fmla="*/ 1705232 w 2038865"/>
                  <a:gd name="connsiteY6" fmla="*/ 494605 h 494605"/>
                  <a:gd name="connsiteX7" fmla="*/ 2038865 w 2038865"/>
                  <a:gd name="connsiteY7" fmla="*/ 12691 h 494605"/>
                  <a:gd name="connsiteX8" fmla="*/ 2038865 w 2038865"/>
                  <a:gd name="connsiteY8" fmla="*/ 12691 h 494605"/>
                  <a:gd name="connsiteX0" fmla="*/ 0 w 2041616"/>
                  <a:gd name="connsiteY0" fmla="*/ 415704 h 514558"/>
                  <a:gd name="connsiteX1" fmla="*/ 172994 w 2041616"/>
                  <a:gd name="connsiteY1" fmla="*/ 20287 h 514558"/>
                  <a:gd name="connsiteX2" fmla="*/ 531340 w 2041616"/>
                  <a:gd name="connsiteY2" fmla="*/ 477487 h 514558"/>
                  <a:gd name="connsiteX3" fmla="*/ 840259 w 2041616"/>
                  <a:gd name="connsiteY3" fmla="*/ 45001 h 514558"/>
                  <a:gd name="connsiteX4" fmla="*/ 1112109 w 2041616"/>
                  <a:gd name="connsiteY4" fmla="*/ 502200 h 514558"/>
                  <a:gd name="connsiteX5" fmla="*/ 1396313 w 2041616"/>
                  <a:gd name="connsiteY5" fmla="*/ 32644 h 514558"/>
                  <a:gd name="connsiteX6" fmla="*/ 1705232 w 2041616"/>
                  <a:gd name="connsiteY6" fmla="*/ 514558 h 514558"/>
                  <a:gd name="connsiteX7" fmla="*/ 2038865 w 2041616"/>
                  <a:gd name="connsiteY7" fmla="*/ 32644 h 514558"/>
                  <a:gd name="connsiteX8" fmla="*/ 1853513 w 2041616"/>
                  <a:gd name="connsiteY8" fmla="*/ 45001 h 514558"/>
                  <a:gd name="connsiteX0" fmla="*/ 0 w 2038865"/>
                  <a:gd name="connsiteY0" fmla="*/ 395752 h 494606"/>
                  <a:gd name="connsiteX1" fmla="*/ 172994 w 2038865"/>
                  <a:gd name="connsiteY1" fmla="*/ 335 h 494606"/>
                  <a:gd name="connsiteX2" fmla="*/ 531340 w 2038865"/>
                  <a:gd name="connsiteY2" fmla="*/ 457535 h 494606"/>
                  <a:gd name="connsiteX3" fmla="*/ 840259 w 2038865"/>
                  <a:gd name="connsiteY3" fmla="*/ 25049 h 494606"/>
                  <a:gd name="connsiteX4" fmla="*/ 1112109 w 2038865"/>
                  <a:gd name="connsiteY4" fmla="*/ 482248 h 494606"/>
                  <a:gd name="connsiteX5" fmla="*/ 1396313 w 2038865"/>
                  <a:gd name="connsiteY5" fmla="*/ 12692 h 494606"/>
                  <a:gd name="connsiteX6" fmla="*/ 1705232 w 2038865"/>
                  <a:gd name="connsiteY6" fmla="*/ 494606 h 494606"/>
                  <a:gd name="connsiteX7" fmla="*/ 2038865 w 2038865"/>
                  <a:gd name="connsiteY7" fmla="*/ 12692 h 494606"/>
                  <a:gd name="connsiteX0" fmla="*/ 0 w 1940011"/>
                  <a:gd name="connsiteY0" fmla="*/ 395752 h 494638"/>
                  <a:gd name="connsiteX1" fmla="*/ 172994 w 1940011"/>
                  <a:gd name="connsiteY1" fmla="*/ 335 h 494638"/>
                  <a:gd name="connsiteX2" fmla="*/ 531340 w 1940011"/>
                  <a:gd name="connsiteY2" fmla="*/ 457535 h 494638"/>
                  <a:gd name="connsiteX3" fmla="*/ 840259 w 1940011"/>
                  <a:gd name="connsiteY3" fmla="*/ 25049 h 494638"/>
                  <a:gd name="connsiteX4" fmla="*/ 1112109 w 1940011"/>
                  <a:gd name="connsiteY4" fmla="*/ 482248 h 494638"/>
                  <a:gd name="connsiteX5" fmla="*/ 1396313 w 1940011"/>
                  <a:gd name="connsiteY5" fmla="*/ 12692 h 494638"/>
                  <a:gd name="connsiteX6" fmla="*/ 1705232 w 1940011"/>
                  <a:gd name="connsiteY6" fmla="*/ 494606 h 494638"/>
                  <a:gd name="connsiteX7" fmla="*/ 1940011 w 1940011"/>
                  <a:gd name="connsiteY7" fmla="*/ 37406 h 494638"/>
                  <a:gd name="connsiteX0" fmla="*/ 0 w 1977081"/>
                  <a:gd name="connsiteY0" fmla="*/ 494333 h 494365"/>
                  <a:gd name="connsiteX1" fmla="*/ 210064 w 1977081"/>
                  <a:gd name="connsiteY1" fmla="*/ 62 h 494365"/>
                  <a:gd name="connsiteX2" fmla="*/ 568410 w 1977081"/>
                  <a:gd name="connsiteY2" fmla="*/ 457262 h 494365"/>
                  <a:gd name="connsiteX3" fmla="*/ 877329 w 1977081"/>
                  <a:gd name="connsiteY3" fmla="*/ 24776 h 494365"/>
                  <a:gd name="connsiteX4" fmla="*/ 1149179 w 1977081"/>
                  <a:gd name="connsiteY4" fmla="*/ 481975 h 494365"/>
                  <a:gd name="connsiteX5" fmla="*/ 1433383 w 1977081"/>
                  <a:gd name="connsiteY5" fmla="*/ 12419 h 494365"/>
                  <a:gd name="connsiteX6" fmla="*/ 1742302 w 1977081"/>
                  <a:gd name="connsiteY6" fmla="*/ 494333 h 494365"/>
                  <a:gd name="connsiteX7" fmla="*/ 1977081 w 1977081"/>
                  <a:gd name="connsiteY7" fmla="*/ 37133 h 494365"/>
                  <a:gd name="connsiteX0" fmla="*/ 0 w 1890584"/>
                  <a:gd name="connsiteY0" fmla="*/ 494333 h 494365"/>
                  <a:gd name="connsiteX1" fmla="*/ 123567 w 1890584"/>
                  <a:gd name="connsiteY1" fmla="*/ 62 h 494365"/>
                  <a:gd name="connsiteX2" fmla="*/ 481913 w 1890584"/>
                  <a:gd name="connsiteY2" fmla="*/ 457262 h 494365"/>
                  <a:gd name="connsiteX3" fmla="*/ 790832 w 1890584"/>
                  <a:gd name="connsiteY3" fmla="*/ 24776 h 494365"/>
                  <a:gd name="connsiteX4" fmla="*/ 1062682 w 1890584"/>
                  <a:gd name="connsiteY4" fmla="*/ 481975 h 494365"/>
                  <a:gd name="connsiteX5" fmla="*/ 1346886 w 1890584"/>
                  <a:gd name="connsiteY5" fmla="*/ 12419 h 494365"/>
                  <a:gd name="connsiteX6" fmla="*/ 1655805 w 1890584"/>
                  <a:gd name="connsiteY6" fmla="*/ 494333 h 494365"/>
                  <a:gd name="connsiteX7" fmla="*/ 1890584 w 1890584"/>
                  <a:gd name="connsiteY7" fmla="*/ 37133 h 494365"/>
                  <a:gd name="connsiteX0" fmla="*/ 0 w 1890584"/>
                  <a:gd name="connsiteY0" fmla="*/ 494333 h 494333"/>
                  <a:gd name="connsiteX1" fmla="*/ 123567 w 1890584"/>
                  <a:gd name="connsiteY1" fmla="*/ 62 h 494333"/>
                  <a:gd name="connsiteX2" fmla="*/ 481913 w 1890584"/>
                  <a:gd name="connsiteY2" fmla="*/ 457262 h 494333"/>
                  <a:gd name="connsiteX3" fmla="*/ 790832 w 1890584"/>
                  <a:gd name="connsiteY3" fmla="*/ 24776 h 494333"/>
                  <a:gd name="connsiteX4" fmla="*/ 1062682 w 1890584"/>
                  <a:gd name="connsiteY4" fmla="*/ 481975 h 494333"/>
                  <a:gd name="connsiteX5" fmla="*/ 1346886 w 1890584"/>
                  <a:gd name="connsiteY5" fmla="*/ 12419 h 494333"/>
                  <a:gd name="connsiteX6" fmla="*/ 1631092 w 1890584"/>
                  <a:gd name="connsiteY6" fmla="*/ 444906 h 494333"/>
                  <a:gd name="connsiteX7" fmla="*/ 1890584 w 1890584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81975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57262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81922 h 481922"/>
                  <a:gd name="connsiteX1" fmla="*/ 222421 w 1841157"/>
                  <a:gd name="connsiteY1" fmla="*/ 24721 h 481922"/>
                  <a:gd name="connsiteX2" fmla="*/ 481913 w 1841157"/>
                  <a:gd name="connsiteY2" fmla="*/ 444851 h 481922"/>
                  <a:gd name="connsiteX3" fmla="*/ 790832 w 1841157"/>
                  <a:gd name="connsiteY3" fmla="*/ 12365 h 481922"/>
                  <a:gd name="connsiteX4" fmla="*/ 1062682 w 1841157"/>
                  <a:gd name="connsiteY4" fmla="*/ 444851 h 481922"/>
                  <a:gd name="connsiteX5" fmla="*/ 1346886 w 1841157"/>
                  <a:gd name="connsiteY5" fmla="*/ 8 h 481922"/>
                  <a:gd name="connsiteX6" fmla="*/ 1631092 w 1841157"/>
                  <a:gd name="connsiteY6" fmla="*/ 432495 h 481922"/>
                  <a:gd name="connsiteX7" fmla="*/ 1841157 w 1841157"/>
                  <a:gd name="connsiteY7" fmla="*/ 24722 h 481922"/>
                  <a:gd name="connsiteX0" fmla="*/ 0 w 1804087"/>
                  <a:gd name="connsiteY0" fmla="*/ 383068 h 444858"/>
                  <a:gd name="connsiteX1" fmla="*/ 185351 w 1804087"/>
                  <a:gd name="connsiteY1" fmla="*/ 24721 h 444858"/>
                  <a:gd name="connsiteX2" fmla="*/ 444843 w 1804087"/>
                  <a:gd name="connsiteY2" fmla="*/ 444851 h 444858"/>
                  <a:gd name="connsiteX3" fmla="*/ 753762 w 1804087"/>
                  <a:gd name="connsiteY3" fmla="*/ 12365 h 444858"/>
                  <a:gd name="connsiteX4" fmla="*/ 1025612 w 1804087"/>
                  <a:gd name="connsiteY4" fmla="*/ 444851 h 444858"/>
                  <a:gd name="connsiteX5" fmla="*/ 1309816 w 1804087"/>
                  <a:gd name="connsiteY5" fmla="*/ 8 h 444858"/>
                  <a:gd name="connsiteX6" fmla="*/ 1594022 w 1804087"/>
                  <a:gd name="connsiteY6" fmla="*/ 432495 h 444858"/>
                  <a:gd name="connsiteX7" fmla="*/ 1804087 w 1804087"/>
                  <a:gd name="connsiteY7" fmla="*/ 24722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660" h="444858">
                    <a:moveTo>
                      <a:pt x="0" y="383068"/>
                    </a:moveTo>
                    <a:cubicBezTo>
                      <a:pt x="58694" y="244055"/>
                      <a:pt x="111211" y="14424"/>
                      <a:pt x="185351" y="24721"/>
                    </a:cubicBezTo>
                    <a:cubicBezTo>
                      <a:pt x="259491" y="35018"/>
                      <a:pt x="350108" y="446910"/>
                      <a:pt x="444843" y="444851"/>
                    </a:cubicBezTo>
                    <a:cubicBezTo>
                      <a:pt x="539578" y="442792"/>
                      <a:pt x="656967" y="12365"/>
                      <a:pt x="753762" y="12365"/>
                    </a:cubicBezTo>
                    <a:cubicBezTo>
                      <a:pt x="850557" y="12365"/>
                      <a:pt x="932936" y="446910"/>
                      <a:pt x="1025612" y="444851"/>
                    </a:cubicBezTo>
                    <a:cubicBezTo>
                      <a:pt x="1118288" y="442792"/>
                      <a:pt x="1215081" y="2067"/>
                      <a:pt x="1309816" y="8"/>
                    </a:cubicBezTo>
                    <a:cubicBezTo>
                      <a:pt x="1404551" y="-2051"/>
                      <a:pt x="1519881" y="403663"/>
                      <a:pt x="1594022" y="432495"/>
                    </a:cubicBezTo>
                    <a:cubicBezTo>
                      <a:pt x="1668163" y="461327"/>
                      <a:pt x="1729947" y="251263"/>
                      <a:pt x="1754660" y="173003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7">
                <a:extLst>
                  <a:ext uri="{FF2B5EF4-FFF2-40B4-BE49-F238E27FC236}">
                    <a16:creationId xmlns:a16="http://schemas.microsoft.com/office/drawing/2014/main" id="{3A315725-3321-4CB2-A4F0-BCF41DC044D0}"/>
                  </a:ext>
                </a:extLst>
              </p:cNvPr>
              <p:cNvSpPr/>
              <p:nvPr/>
            </p:nvSpPr>
            <p:spPr>
              <a:xfrm>
                <a:off x="1997200" y="2209855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8">
                <a:extLst>
                  <a:ext uri="{FF2B5EF4-FFF2-40B4-BE49-F238E27FC236}">
                    <a16:creationId xmlns:a16="http://schemas.microsoft.com/office/drawing/2014/main" id="{99698BE9-4EEB-4F24-A289-9D04CFC59DC8}"/>
                  </a:ext>
                </a:extLst>
              </p:cNvPr>
              <p:cNvSpPr/>
              <p:nvPr/>
            </p:nvSpPr>
            <p:spPr>
              <a:xfrm>
                <a:off x="4199670" y="2191226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50">
                <a:extLst>
                  <a:ext uri="{FF2B5EF4-FFF2-40B4-BE49-F238E27FC236}">
                    <a16:creationId xmlns:a16="http://schemas.microsoft.com/office/drawing/2014/main" id="{9FBED465-5EBF-4BF2-944F-20A66BD60906}"/>
                  </a:ext>
                </a:extLst>
              </p:cNvPr>
              <p:cNvSpPr/>
              <p:nvPr/>
            </p:nvSpPr>
            <p:spPr>
              <a:xfrm>
                <a:off x="2937577" y="2023441"/>
                <a:ext cx="510034" cy="51898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697F49B7-F8F9-45E5-AF48-D6C669B150C1}"/>
                  </a:ext>
                </a:extLst>
              </p:cNvPr>
              <p:cNvCxnSpPr>
                <a:stCxn id="31" idx="6"/>
              </p:cNvCxnSpPr>
              <p:nvPr/>
            </p:nvCxnSpPr>
            <p:spPr>
              <a:xfrm>
                <a:off x="3447611" y="2282933"/>
                <a:ext cx="916768" cy="182232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CC1ECFD-84AE-4C3B-8E23-0EDAF1B0FBD4}"/>
                  </a:ext>
                </a:extLst>
              </p:cNvPr>
              <p:cNvCxnSpPr/>
              <p:nvPr/>
            </p:nvCxnSpPr>
            <p:spPr>
              <a:xfrm flipH="1">
                <a:off x="2013842" y="2282933"/>
                <a:ext cx="919789" cy="182232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円/楕円 54">
                <a:extLst>
                  <a:ext uri="{FF2B5EF4-FFF2-40B4-BE49-F238E27FC236}">
                    <a16:creationId xmlns:a16="http://schemas.microsoft.com/office/drawing/2014/main" id="{5554B873-1962-470F-9412-B244A7F6FD58}"/>
                  </a:ext>
                </a:extLst>
              </p:cNvPr>
              <p:cNvSpPr/>
              <p:nvPr/>
            </p:nvSpPr>
            <p:spPr>
              <a:xfrm>
                <a:off x="1833150" y="3437676"/>
                <a:ext cx="2712504" cy="269553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A24851E2-949B-4D66-85BA-D8C2C7092926}"/>
                  </a:ext>
                </a:extLst>
              </p:cNvPr>
              <p:cNvCxnSpPr/>
              <p:nvPr/>
            </p:nvCxnSpPr>
            <p:spPr>
              <a:xfrm>
                <a:off x="3993660" y="4785445"/>
                <a:ext cx="857507" cy="23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D59EF4C8-6CDA-43A9-BD19-35A395712E5E}"/>
                  </a:ext>
                </a:extLst>
              </p:cNvPr>
              <p:cNvCxnSpPr/>
              <p:nvPr/>
            </p:nvCxnSpPr>
            <p:spPr>
              <a:xfrm flipV="1">
                <a:off x="1614141" y="4785445"/>
                <a:ext cx="725368" cy="1267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フリーフォーム 64">
                <a:extLst>
                  <a:ext uri="{FF2B5EF4-FFF2-40B4-BE49-F238E27FC236}">
                    <a16:creationId xmlns:a16="http://schemas.microsoft.com/office/drawing/2014/main" id="{E2E44662-A938-4882-9979-BFB8C4847CEB}"/>
                  </a:ext>
                </a:extLst>
              </p:cNvPr>
              <p:cNvSpPr/>
              <p:nvPr/>
            </p:nvSpPr>
            <p:spPr>
              <a:xfrm>
                <a:off x="2330301" y="4084935"/>
                <a:ext cx="1692875" cy="704344"/>
              </a:xfrm>
              <a:custGeom>
                <a:avLst/>
                <a:gdLst>
                  <a:gd name="connsiteX0" fmla="*/ 0 w 1692875"/>
                  <a:gd name="connsiteY0" fmla="*/ 691987 h 704344"/>
                  <a:gd name="connsiteX1" fmla="*/ 741405 w 1692875"/>
                  <a:gd name="connsiteY1" fmla="*/ 9 h 704344"/>
                  <a:gd name="connsiteX2" fmla="*/ 1692875 w 1692875"/>
                  <a:gd name="connsiteY2" fmla="*/ 704344 h 704344"/>
                  <a:gd name="connsiteX0" fmla="*/ 0 w 1692875"/>
                  <a:gd name="connsiteY0" fmla="*/ 691987 h 704344"/>
                  <a:gd name="connsiteX1" fmla="*/ 889686 w 1692875"/>
                  <a:gd name="connsiteY1" fmla="*/ 9 h 704344"/>
                  <a:gd name="connsiteX2" fmla="*/ 1692875 w 1692875"/>
                  <a:gd name="connsiteY2" fmla="*/ 704344 h 704344"/>
                  <a:gd name="connsiteX0" fmla="*/ 0 w 1692875"/>
                  <a:gd name="connsiteY0" fmla="*/ 691987 h 704344"/>
                  <a:gd name="connsiteX1" fmla="*/ 827902 w 1692875"/>
                  <a:gd name="connsiteY1" fmla="*/ 9 h 704344"/>
                  <a:gd name="connsiteX2" fmla="*/ 1692875 w 1692875"/>
                  <a:gd name="connsiteY2" fmla="*/ 704344 h 70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875" h="704344">
                    <a:moveTo>
                      <a:pt x="0" y="691987"/>
                    </a:moveTo>
                    <a:cubicBezTo>
                      <a:pt x="229629" y="344968"/>
                      <a:pt x="545756" y="-2050"/>
                      <a:pt x="827902" y="9"/>
                    </a:cubicBezTo>
                    <a:cubicBezTo>
                      <a:pt x="1110048" y="2068"/>
                      <a:pt x="1358213" y="353206"/>
                      <a:pt x="1692875" y="704344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67">
                <a:extLst>
                  <a:ext uri="{FF2B5EF4-FFF2-40B4-BE49-F238E27FC236}">
                    <a16:creationId xmlns:a16="http://schemas.microsoft.com/office/drawing/2014/main" id="{725C2D40-AAB3-4061-AA0C-EE7CEDC0895D}"/>
                  </a:ext>
                </a:extLst>
              </p:cNvPr>
              <p:cNvSpPr/>
              <p:nvPr/>
            </p:nvSpPr>
            <p:spPr>
              <a:xfrm>
                <a:off x="2342657" y="4801637"/>
                <a:ext cx="481914" cy="395416"/>
              </a:xfrm>
              <a:custGeom>
                <a:avLst/>
                <a:gdLst>
                  <a:gd name="connsiteX0" fmla="*/ 0 w 568411"/>
                  <a:gd name="connsiteY0" fmla="*/ 0 h 407773"/>
                  <a:gd name="connsiteX1" fmla="*/ 271849 w 568411"/>
                  <a:gd name="connsiteY1" fmla="*/ 308919 h 407773"/>
                  <a:gd name="connsiteX2" fmla="*/ 568411 w 568411"/>
                  <a:gd name="connsiteY2" fmla="*/ 407773 h 407773"/>
                  <a:gd name="connsiteX0" fmla="*/ 0 w 568411"/>
                  <a:gd name="connsiteY0" fmla="*/ 0 h 407773"/>
                  <a:gd name="connsiteX1" fmla="*/ 185352 w 568411"/>
                  <a:gd name="connsiteY1" fmla="*/ 259492 h 407773"/>
                  <a:gd name="connsiteX2" fmla="*/ 568411 w 568411"/>
                  <a:gd name="connsiteY2" fmla="*/ 407773 h 407773"/>
                  <a:gd name="connsiteX0" fmla="*/ 0 w 469557"/>
                  <a:gd name="connsiteY0" fmla="*/ 0 h 407773"/>
                  <a:gd name="connsiteX1" fmla="*/ 185352 w 469557"/>
                  <a:gd name="connsiteY1" fmla="*/ 259492 h 407773"/>
                  <a:gd name="connsiteX2" fmla="*/ 469557 w 469557"/>
                  <a:gd name="connsiteY2" fmla="*/ 407773 h 407773"/>
                  <a:gd name="connsiteX0" fmla="*/ 0 w 481914"/>
                  <a:gd name="connsiteY0" fmla="*/ 0 h 395416"/>
                  <a:gd name="connsiteX1" fmla="*/ 197709 w 481914"/>
                  <a:gd name="connsiteY1" fmla="*/ 247135 h 395416"/>
                  <a:gd name="connsiteX2" fmla="*/ 481914 w 481914"/>
                  <a:gd name="connsiteY2" fmla="*/ 395416 h 39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914" h="395416">
                    <a:moveTo>
                      <a:pt x="0" y="0"/>
                    </a:moveTo>
                    <a:cubicBezTo>
                      <a:pt x="88557" y="120478"/>
                      <a:pt x="117390" y="181232"/>
                      <a:pt x="197709" y="247135"/>
                    </a:cubicBezTo>
                    <a:cubicBezTo>
                      <a:pt x="278028" y="313038"/>
                      <a:pt x="381000" y="379970"/>
                      <a:pt x="481914" y="395416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68">
                <a:extLst>
                  <a:ext uri="{FF2B5EF4-FFF2-40B4-BE49-F238E27FC236}">
                    <a16:creationId xmlns:a16="http://schemas.microsoft.com/office/drawing/2014/main" id="{14A412C6-B065-4AB6-A5C2-830D3B2CB6CB}"/>
                  </a:ext>
                </a:extLst>
              </p:cNvPr>
              <p:cNvSpPr/>
              <p:nvPr/>
            </p:nvSpPr>
            <p:spPr>
              <a:xfrm>
                <a:off x="3479478" y="4789279"/>
                <a:ext cx="506628" cy="444844"/>
              </a:xfrm>
              <a:custGeom>
                <a:avLst/>
                <a:gdLst>
                  <a:gd name="connsiteX0" fmla="*/ 0 w 395417"/>
                  <a:gd name="connsiteY0" fmla="*/ 383060 h 383060"/>
                  <a:gd name="connsiteX1" fmla="*/ 296563 w 395417"/>
                  <a:gd name="connsiteY1" fmla="*/ 284206 h 383060"/>
                  <a:gd name="connsiteX2" fmla="*/ 395417 w 395417"/>
                  <a:gd name="connsiteY2" fmla="*/ 0 h 383060"/>
                  <a:gd name="connsiteX0" fmla="*/ 0 w 531342"/>
                  <a:gd name="connsiteY0" fmla="*/ 444844 h 444844"/>
                  <a:gd name="connsiteX1" fmla="*/ 432488 w 531342"/>
                  <a:gd name="connsiteY1" fmla="*/ 284206 h 444844"/>
                  <a:gd name="connsiteX2" fmla="*/ 531342 w 531342"/>
                  <a:gd name="connsiteY2" fmla="*/ 0 h 444844"/>
                  <a:gd name="connsiteX0" fmla="*/ 0 w 531342"/>
                  <a:gd name="connsiteY0" fmla="*/ 444844 h 444844"/>
                  <a:gd name="connsiteX1" fmla="*/ 358348 w 531342"/>
                  <a:gd name="connsiteY1" fmla="*/ 284206 h 444844"/>
                  <a:gd name="connsiteX2" fmla="*/ 531342 w 531342"/>
                  <a:gd name="connsiteY2" fmla="*/ 0 h 444844"/>
                  <a:gd name="connsiteX0" fmla="*/ 0 w 481915"/>
                  <a:gd name="connsiteY0" fmla="*/ 444844 h 444844"/>
                  <a:gd name="connsiteX1" fmla="*/ 358348 w 481915"/>
                  <a:gd name="connsiteY1" fmla="*/ 284206 h 444844"/>
                  <a:gd name="connsiteX2" fmla="*/ 481915 w 481915"/>
                  <a:gd name="connsiteY2" fmla="*/ 0 h 444844"/>
                  <a:gd name="connsiteX0" fmla="*/ 0 w 506628"/>
                  <a:gd name="connsiteY0" fmla="*/ 444844 h 444844"/>
                  <a:gd name="connsiteX1" fmla="*/ 358348 w 506628"/>
                  <a:gd name="connsiteY1" fmla="*/ 284206 h 444844"/>
                  <a:gd name="connsiteX2" fmla="*/ 506628 w 506628"/>
                  <a:gd name="connsiteY2" fmla="*/ 0 h 44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628" h="444844">
                    <a:moveTo>
                      <a:pt x="0" y="444844"/>
                    </a:moveTo>
                    <a:cubicBezTo>
                      <a:pt x="115330" y="427338"/>
                      <a:pt x="273910" y="358347"/>
                      <a:pt x="358348" y="284206"/>
                    </a:cubicBezTo>
                    <a:cubicBezTo>
                      <a:pt x="442786" y="210065"/>
                      <a:pt x="490152" y="110181"/>
                      <a:pt x="506628" y="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69">
                <a:extLst>
                  <a:ext uri="{FF2B5EF4-FFF2-40B4-BE49-F238E27FC236}">
                    <a16:creationId xmlns:a16="http://schemas.microsoft.com/office/drawing/2014/main" id="{02E2CFCB-04AE-4B3E-B291-703793C0DEDF}"/>
                  </a:ext>
                </a:extLst>
              </p:cNvPr>
              <p:cNvSpPr/>
              <p:nvPr/>
            </p:nvSpPr>
            <p:spPr>
              <a:xfrm>
                <a:off x="2283606" y="4672202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70">
                <a:extLst>
                  <a:ext uri="{FF2B5EF4-FFF2-40B4-BE49-F238E27FC236}">
                    <a16:creationId xmlns:a16="http://schemas.microsoft.com/office/drawing/2014/main" id="{D7E50AAC-CC2C-4F72-93D5-39B5A91149C5}"/>
                  </a:ext>
                </a:extLst>
              </p:cNvPr>
              <p:cNvSpPr/>
              <p:nvPr/>
            </p:nvSpPr>
            <p:spPr>
              <a:xfrm>
                <a:off x="3881073" y="4690501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71">
                <a:extLst>
                  <a:ext uri="{FF2B5EF4-FFF2-40B4-BE49-F238E27FC236}">
                    <a16:creationId xmlns:a16="http://schemas.microsoft.com/office/drawing/2014/main" id="{40AEDC20-FF3D-487A-9512-FD2783A7B248}"/>
                  </a:ext>
                </a:extLst>
              </p:cNvPr>
              <p:cNvSpPr/>
              <p:nvPr/>
            </p:nvSpPr>
            <p:spPr>
              <a:xfrm>
                <a:off x="2822946" y="4974632"/>
                <a:ext cx="650353" cy="566536"/>
              </a:xfrm>
              <a:prstGeom prst="ellipse">
                <a:avLst/>
              </a:prstGeom>
              <a:pattFill prst="wdDnDiag">
                <a:fgClr>
                  <a:schemeClr val="accent1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F8268BE6-7BF7-4819-BE01-43722E5EE32E}"/>
                  </a:ext>
                </a:extLst>
              </p:cNvPr>
              <p:cNvCxnSpPr>
                <a:endCxn id="42" idx="3"/>
              </p:cNvCxnSpPr>
              <p:nvPr/>
            </p:nvCxnSpPr>
            <p:spPr>
              <a:xfrm flipV="1">
                <a:off x="2363925" y="5458201"/>
                <a:ext cx="554263" cy="2559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44A35C07-B519-42D0-8744-D3098F3CD58C}"/>
                  </a:ext>
                </a:extLst>
              </p:cNvPr>
              <p:cNvCxnSpPr>
                <a:endCxn id="42" idx="5"/>
              </p:cNvCxnSpPr>
              <p:nvPr/>
            </p:nvCxnSpPr>
            <p:spPr>
              <a:xfrm flipH="1" flipV="1">
                <a:off x="3378057" y="5458201"/>
                <a:ext cx="595692" cy="2673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3659A101-FFF2-47AB-86EC-BF1E4787CD1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011" y="1446422"/>
                <a:ext cx="283207" cy="447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201045C1-3A52-42E3-9387-DCEE28B391C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948" y="3721701"/>
                <a:ext cx="404199" cy="225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0982C24D-0B50-4BC4-8891-8B0D46816F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2440" y="5083972"/>
                <a:ext cx="368492" cy="16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61F8C15C-D013-49FC-83E9-8D086D3DF72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203" y="5097791"/>
                <a:ext cx="368492" cy="16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1E46A588-7952-4EB8-8E73-EB0AA77A31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332" y="5703578"/>
                <a:ext cx="226747" cy="17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31BAAABA-1925-4F4F-9A98-55EF3B30D75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843" y="5715009"/>
                <a:ext cx="226747" cy="17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31C5CA2B-BE30-4468-95D9-922FB7D0B871}"/>
                  </a:ext>
                </a:extLst>
              </p:cNvPr>
              <p:cNvGrpSpPr/>
              <p:nvPr/>
            </p:nvGrpSpPr>
            <p:grpSpPr>
              <a:xfrm>
                <a:off x="2185518" y="1355078"/>
                <a:ext cx="762789" cy="777613"/>
                <a:chOff x="4487699" y="1112180"/>
                <a:chExt cx="762789" cy="777613"/>
              </a:xfrm>
            </p:grpSpPr>
            <p:sp>
              <p:nvSpPr>
                <p:cNvPr id="53" name="円/楕円 73">
                  <a:extLst>
                    <a:ext uri="{FF2B5EF4-FFF2-40B4-BE49-F238E27FC236}">
                      <a16:creationId xmlns:a16="http://schemas.microsoft.com/office/drawing/2014/main" id="{3FA132E8-63AF-4D18-AF5D-9DF3DB734963}"/>
                    </a:ext>
                  </a:extLst>
                </p:cNvPr>
                <p:cNvSpPr/>
                <p:nvPr/>
              </p:nvSpPr>
              <p:spPr>
                <a:xfrm>
                  <a:off x="4487699" y="1128773"/>
                  <a:ext cx="762789" cy="76102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4F6911FE-474A-4E4B-B3F4-096B87D4EE52}"/>
                    </a:ext>
                  </a:extLst>
                </p:cNvPr>
                <p:cNvSpPr txBox="1"/>
                <p:nvPr/>
              </p:nvSpPr>
              <p:spPr>
                <a:xfrm>
                  <a:off x="4594181" y="1112180"/>
                  <a:ext cx="530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P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113D431E-7DB6-40F6-9C83-ACC881CCB904}"/>
                  </a:ext>
                </a:extLst>
              </p:cNvPr>
              <p:cNvGrpSpPr/>
              <p:nvPr/>
            </p:nvGrpSpPr>
            <p:grpSpPr>
              <a:xfrm>
                <a:off x="3466490" y="1306905"/>
                <a:ext cx="762789" cy="790880"/>
                <a:chOff x="6124403" y="1297753"/>
                <a:chExt cx="762789" cy="790880"/>
              </a:xfrm>
            </p:grpSpPr>
            <p:sp>
              <p:nvSpPr>
                <p:cNvPr id="56" name="円/楕円 76">
                  <a:extLst>
                    <a:ext uri="{FF2B5EF4-FFF2-40B4-BE49-F238E27FC236}">
                      <a16:creationId xmlns:a16="http://schemas.microsoft.com/office/drawing/2014/main" id="{54C9DCD6-DC91-4D0D-9121-03F82AB4C0DE}"/>
                    </a:ext>
                  </a:extLst>
                </p:cNvPr>
                <p:cNvSpPr/>
                <p:nvPr/>
              </p:nvSpPr>
              <p:spPr>
                <a:xfrm>
                  <a:off x="6124403" y="1327613"/>
                  <a:ext cx="762789" cy="76102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02E76F99-2837-4A64-BD4E-304DA78A5583}"/>
                    </a:ext>
                  </a:extLst>
                </p:cNvPr>
                <p:cNvSpPr txBox="1"/>
                <p:nvPr/>
              </p:nvSpPr>
              <p:spPr>
                <a:xfrm>
                  <a:off x="6202083" y="1297753"/>
                  <a:ext cx="530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N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61" name="テキスト ボックス 1">
              <a:extLst>
                <a:ext uri="{FF2B5EF4-FFF2-40B4-BE49-F238E27FC236}">
                  <a16:creationId xmlns:a16="http://schemas.microsoft.com/office/drawing/2014/main" id="{ABB57D9F-1CFA-4C6D-B698-637BB015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663" y="5819835"/>
              <a:ext cx="25953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dirty="0">
                  <a:solidFill>
                    <a:schemeClr val="bg1"/>
                  </a:solidFill>
                  <a:latin typeface="+mn-lt"/>
                </a:rPr>
                <a:t>Forward KN (or KN) scattering amplitude</a:t>
              </a:r>
              <a:endParaRPr lang="ja-JP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6A46A58-8106-4631-8680-EC032C4BE15C}"/>
                </a:ext>
              </a:extLst>
            </p:cNvPr>
            <p:cNvCxnSpPr/>
            <p:nvPr/>
          </p:nvCxnSpPr>
          <p:spPr>
            <a:xfrm>
              <a:off x="2430000" y="5894306"/>
              <a:ext cx="12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3BEBF888-0647-4F90-AC67-CC1D98ACED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9222" y="1671905"/>
            <a:ext cx="5562494" cy="3982169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0AF7D4B7-2DD8-4E27-969C-12C996FB4828}"/>
              </a:ext>
            </a:extLst>
          </p:cNvPr>
          <p:cNvSpPr/>
          <p:nvPr/>
        </p:nvSpPr>
        <p:spPr>
          <a:xfrm>
            <a:off x="4709523" y="3277994"/>
            <a:ext cx="1121756" cy="645220"/>
          </a:xfrm>
          <a:prstGeom prst="rightArrow">
            <a:avLst>
              <a:gd name="adj1" fmla="val 40055"/>
              <a:gd name="adj2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4C1409A-3927-4D23-8C39-AFCF00C0187B}"/>
              </a:ext>
            </a:extLst>
          </p:cNvPr>
          <p:cNvSpPr txBox="1"/>
          <p:nvPr/>
        </p:nvSpPr>
        <p:spPr>
          <a:xfrm>
            <a:off x="7121963" y="6053683"/>
            <a:ext cx="468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5059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038" y="133550"/>
            <a:ext cx="6602173" cy="646113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</a:t>
            </a:r>
            <a:r>
              <a:rPr lang="el-GR" altLang="ja-JP" sz="3200" dirty="0">
                <a:solidFill>
                  <a:schemeClr val="bg1"/>
                </a:solidFill>
                <a:latin typeface="+mn-lt"/>
              </a:rPr>
              <a:t>φ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69" y="1281849"/>
            <a:ext cx="4820874" cy="47692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83708" y="6142363"/>
            <a:ext cx="458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D. Cabrera, A.N. Hiller Blin and M.J. Vicente </a:t>
            </a:r>
            <a:r>
              <a:rPr lang="en-US" altLang="ja-JP" sz="1600" dirty="0" err="1">
                <a:solidFill>
                  <a:schemeClr val="bg1"/>
                </a:solidFill>
              </a:rPr>
              <a:t>Vacas</a:t>
            </a:r>
            <a:r>
              <a:rPr lang="en-US" altLang="ja-JP" sz="1600" dirty="0">
                <a:solidFill>
                  <a:schemeClr val="bg1"/>
                </a:solidFill>
              </a:rPr>
              <a:t>, Phys. Rev. C </a:t>
            </a:r>
            <a:r>
              <a:rPr lang="en-US" altLang="ja-JP" sz="1600" b="1" dirty="0">
                <a:solidFill>
                  <a:schemeClr val="bg1"/>
                </a:solidFill>
              </a:rPr>
              <a:t>95</a:t>
            </a:r>
            <a:r>
              <a:rPr lang="en-US" altLang="ja-JP" sz="1600" dirty="0">
                <a:solidFill>
                  <a:schemeClr val="bg1"/>
                </a:solidFill>
              </a:rPr>
              <a:t>, 015201 (2017).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74236" y="626183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hadronic models</a:t>
            </a:r>
          </a:p>
        </p:txBody>
      </p:sp>
      <p:sp>
        <p:nvSpPr>
          <p:cNvPr id="2" name="円/楕円 1"/>
          <p:cNvSpPr/>
          <p:nvPr/>
        </p:nvSpPr>
        <p:spPr>
          <a:xfrm>
            <a:off x="5118204" y="3558296"/>
            <a:ext cx="1112907" cy="398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716918" y="2174789"/>
            <a:ext cx="1441086" cy="1361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373749" y="1713124"/>
            <a:ext cx="394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large dependence on details of the model incorporating Baryon - Vector meson interaction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57915" y="3137007"/>
            <a:ext cx="338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Spin-Flavor Symmetry extension of standard flavor SU(3)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57915" y="3858911"/>
            <a:ext cx="261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Hidden Local Symmetry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68154" y="3137007"/>
            <a:ext cx="80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SU(6):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28000" y="3858911"/>
            <a:ext cx="80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HLS</a:t>
            </a:r>
            <a:r>
              <a:rPr kumimoji="1" lang="en-US" altLang="ja-JP" dirty="0">
                <a:solidFill>
                  <a:schemeClr val="bg1"/>
                </a:solidFill>
              </a:rPr>
              <a:t>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158004" y="4439800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Common features: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158004" y="5009670"/>
            <a:ext cx="4781916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strong broadening, small negative mass shift 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901543" y="5009670"/>
            <a:ext cx="5127171" cy="6461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01543" y="6142363"/>
            <a:ext cx="458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D. Cabrera, A.N. Hiller Blin and M.J. Vicente </a:t>
            </a:r>
            <a:r>
              <a:rPr lang="en-US" altLang="ja-JP" sz="1600" dirty="0" err="1">
                <a:solidFill>
                  <a:schemeClr val="bg1"/>
                </a:solidFill>
              </a:rPr>
              <a:t>Vacas</a:t>
            </a:r>
            <a:r>
              <a:rPr lang="en-US" altLang="ja-JP" sz="1600" dirty="0">
                <a:solidFill>
                  <a:schemeClr val="bg1"/>
                </a:solidFill>
              </a:rPr>
              <a:t>, Phys. Rev. C </a:t>
            </a:r>
            <a:r>
              <a:rPr lang="en-US" altLang="ja-JP" sz="1600" b="1" dirty="0">
                <a:solidFill>
                  <a:schemeClr val="bg1"/>
                </a:solidFill>
              </a:rPr>
              <a:t>96</a:t>
            </a:r>
            <a:r>
              <a:rPr lang="en-US" altLang="ja-JP" sz="1600" dirty="0">
                <a:solidFill>
                  <a:schemeClr val="bg1"/>
                </a:solidFill>
              </a:rPr>
              <a:t>, 034618 (2017).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06817" y="5877480"/>
            <a:ext cx="136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See also: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132" y="36540"/>
            <a:ext cx="636187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</a:t>
            </a:r>
            <a:r>
              <a:rPr lang="el-GR" altLang="ja-JP" sz="3200" dirty="0">
                <a:solidFill>
                  <a:schemeClr val="bg1"/>
                </a:solidFill>
                <a:latin typeface="+mn-lt"/>
              </a:rPr>
              <a:t>φ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19522" y="464606"/>
            <a:ext cx="4847592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</a:t>
            </a:r>
            <a:r>
              <a:rPr lang="en-US" altLang="ja-JP" sz="2000">
                <a:solidFill>
                  <a:schemeClr val="bg1"/>
                </a:solidFill>
                <a:latin typeface="+mn-lt"/>
              </a:rPr>
              <a:t>on the quark-meson coupling model</a:t>
            </a:r>
            <a:endParaRPr lang="en-US" altLang="ja-JP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1" y="620189"/>
            <a:ext cx="3423770" cy="531004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352348" y="1764900"/>
            <a:ext cx="3377441" cy="4954087"/>
            <a:chOff x="4738012" y="1305199"/>
            <a:chExt cx="3377441" cy="495408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012" y="1305199"/>
              <a:ext cx="3377441" cy="2478184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8012" y="3782141"/>
              <a:ext cx="3377441" cy="2477145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216000" y="5976000"/>
            <a:ext cx="398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J.J. </a:t>
            </a:r>
            <a:r>
              <a:rPr kumimoji="1" lang="en-US" altLang="ja-JP" sz="1200" dirty="0" err="1">
                <a:solidFill>
                  <a:schemeClr val="bg1"/>
                </a:solidFill>
              </a:rPr>
              <a:t>Cobos</a:t>
            </a:r>
            <a:r>
              <a:rPr kumimoji="1" lang="en-US" altLang="ja-JP" sz="1200" dirty="0">
                <a:solidFill>
                  <a:schemeClr val="bg1"/>
                </a:solidFill>
              </a:rPr>
              <a:t>-Martinez, K. Tsushima, G. </a:t>
            </a:r>
            <a:r>
              <a:rPr kumimoji="1" lang="en-US" altLang="ja-JP" sz="1200" dirty="0" err="1">
                <a:solidFill>
                  <a:schemeClr val="bg1"/>
                </a:solidFill>
              </a:rPr>
              <a:t>Krein</a:t>
            </a:r>
            <a:r>
              <a:rPr kumimoji="1" lang="en-US" altLang="ja-JP" sz="1200" dirty="0">
                <a:solidFill>
                  <a:schemeClr val="bg1"/>
                </a:solidFill>
              </a:rPr>
              <a:t> and A.W. Thomas, Phys. Lett. B 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771</a:t>
            </a:r>
            <a:r>
              <a:rPr kumimoji="1" lang="en-US" altLang="ja-JP" sz="1200" dirty="0">
                <a:solidFill>
                  <a:schemeClr val="bg1"/>
                </a:solidFill>
              </a:rPr>
              <a:t>, 113 (2017).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J.J. </a:t>
            </a:r>
            <a:r>
              <a:rPr lang="en-US" altLang="ja-JP" sz="1200" dirty="0" err="1">
                <a:solidFill>
                  <a:schemeClr val="bg1"/>
                </a:solidFill>
              </a:rPr>
              <a:t>Cobos</a:t>
            </a:r>
            <a:r>
              <a:rPr lang="en-US" altLang="ja-JP" sz="1200" dirty="0">
                <a:solidFill>
                  <a:schemeClr val="bg1"/>
                </a:solidFill>
              </a:rPr>
              <a:t>-Martinez, K. Tsushima, G. </a:t>
            </a:r>
            <a:r>
              <a:rPr lang="en-US" altLang="ja-JP" sz="1200" dirty="0" err="1">
                <a:solidFill>
                  <a:schemeClr val="bg1"/>
                </a:solidFill>
              </a:rPr>
              <a:t>Krein</a:t>
            </a:r>
            <a:r>
              <a:rPr lang="en-US" altLang="ja-JP" sz="1200" dirty="0">
                <a:solidFill>
                  <a:schemeClr val="bg1"/>
                </a:solidFill>
              </a:rPr>
              <a:t> and A.W. Thomas, Phys. Rev. C  </a:t>
            </a:r>
            <a:r>
              <a:rPr lang="en-US" altLang="ja-JP" sz="1200" b="1" dirty="0">
                <a:solidFill>
                  <a:schemeClr val="bg1"/>
                </a:solidFill>
              </a:rPr>
              <a:t>96</a:t>
            </a:r>
            <a:r>
              <a:rPr lang="en-US" altLang="ja-JP" sz="1200" dirty="0">
                <a:solidFill>
                  <a:schemeClr val="bg1"/>
                </a:solidFill>
              </a:rPr>
              <a:t>, 035201 (2017).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585" y="1142128"/>
            <a:ext cx="3218967" cy="591363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3699546" y="3275212"/>
            <a:ext cx="553359" cy="407772"/>
          </a:xfrm>
          <a:prstGeom prst="rightArrow">
            <a:avLst>
              <a:gd name="adj1" fmla="val 25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7804488" y="3275212"/>
            <a:ext cx="553359" cy="407772"/>
          </a:xfrm>
          <a:prstGeom prst="rightArrow">
            <a:avLst>
              <a:gd name="adj1" fmla="val 25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546" y="1173021"/>
            <a:ext cx="3661161" cy="4204382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5400000">
            <a:off x="9910246" y="5276528"/>
            <a:ext cx="553359" cy="407772"/>
          </a:xfrm>
          <a:prstGeom prst="rightArrow">
            <a:avLst>
              <a:gd name="adj1" fmla="val 25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710629" y="5667171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Some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bound states might exist, but they have a large width</a:t>
            </a:r>
            <a:endParaRPr lang="en-US" altLang="ja-JP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8634428" y="6211887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→ difficult to observe experimentally ?</a:t>
            </a:r>
            <a:endParaRPr lang="en-US" altLang="ja-JP" sz="1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5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62642" y="93086"/>
            <a:ext cx="865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developments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0697" y="1076741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90977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measured 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45117" y="30465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1984829" y="46610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891497" y="56874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   (only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4227968" y="56874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4678482" y="46557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33" name="左右矢印 32"/>
          <p:cNvSpPr/>
          <p:nvPr/>
        </p:nvSpPr>
        <p:spPr bwMode="auto">
          <a:xfrm>
            <a:off x="6039005" y="3744964"/>
            <a:ext cx="1223962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68" y="2840776"/>
            <a:ext cx="4633130" cy="261803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24" y="4712545"/>
            <a:ext cx="5553937" cy="1603387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586957" y="5636536"/>
            <a:ext cx="430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Y. </a:t>
            </a:r>
            <a:r>
              <a:rPr lang="en-US" altLang="ja-JP" dirty="0" err="1">
                <a:solidFill>
                  <a:schemeClr val="bg1"/>
                </a:solidFill>
              </a:rPr>
              <a:t>Morino</a:t>
            </a:r>
            <a:r>
              <a:rPr lang="en-US" altLang="ja-JP" dirty="0">
                <a:solidFill>
                  <a:schemeClr val="bg1"/>
                </a:solidFill>
              </a:rPr>
              <a:t> et. al. (J-PARC E16 Collaboration), JPS Conf. Proc. 8, 022009 (2015).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 animBg="1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2063750" y="3176588"/>
            <a:ext cx="3276600" cy="3213100"/>
          </a:xfrm>
          <a:prstGeom prst="ellipse">
            <a:avLst/>
          </a:prstGeom>
          <a:noFill/>
          <a:ln w="762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09923" name="Picture 3" descr="fitfigb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40014" y="655638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&lt;1.25 (Slow)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19738" y="65563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1.25&lt;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&lt;1.75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255001" y="630238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1.75&lt;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 (Fast)</a:t>
            </a:r>
            <a:endParaRPr lang="en-US" altLang="ja-JP" sz="2400" b="1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-2254115">
            <a:off x="3000376" y="4471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1847850" y="1160463"/>
            <a:ext cx="8820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063750" y="1016001"/>
            <a:ext cx="0" cy="5400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491038" y="58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-5400000">
            <a:off x="718344" y="4966494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Large Nucleus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773113" y="24542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Small Nucleus</a:t>
            </a:r>
          </a:p>
        </p:txBody>
      </p:sp>
      <p:pic>
        <p:nvPicPr>
          <p:cNvPr id="117775" name="Picture 15" descr="fitfigb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 descr="fitfigb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7" name="Text Box 18" descr="新聞紙"/>
          <p:cNvSpPr txBox="1">
            <a:spLocks noChangeArrowheads="1"/>
          </p:cNvSpPr>
          <p:nvPr/>
        </p:nvSpPr>
        <p:spPr bwMode="auto">
          <a:xfrm>
            <a:off x="1524000" y="0"/>
            <a:ext cx="9144000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rgbClr val="000000"/>
                </a:solidFill>
                <a:latin typeface="Century" panose="02040604050505020304" pitchFamily="18" charset="0"/>
              </a:rPr>
              <a:t>Fitting Results</a:t>
            </a:r>
          </a:p>
        </p:txBody>
      </p:sp>
      <p:sp>
        <p:nvSpPr>
          <p:cNvPr id="16" name="テキスト ボックス 24">
            <a:extLst>
              <a:ext uri="{FF2B5EF4-FFF2-40B4-BE49-F238E27FC236}">
                <a16:creationId xmlns:a16="http://schemas.microsoft.com/office/drawing/2014/main" id="{FA80EF99-FA34-478F-B875-C1187F4A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37" y="6414056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6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66556" y="149984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Conclusions</a:t>
            </a: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438645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15733" y="2559390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3419015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4575541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176443" y="1937180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13043" y="1838755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3965350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3866925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904092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2008455" y="5748506"/>
            <a:ext cx="883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Fit to experimental data is performed with a simple </a:t>
            </a:r>
            <a:r>
              <a:rPr lang="en-US" altLang="ja-JP" sz="2000" dirty="0" err="1">
                <a:solidFill>
                  <a:schemeClr val="bg1"/>
                </a:solidFill>
                <a:latin typeface="+mn-lt"/>
              </a:rPr>
              <a:t>Breit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-Wigner parametrization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2008455" y="5399385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Caution!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2008455" y="6113782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Too simple??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29" y="1914565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2" y="3125232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3864977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5109976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15"/>
  <p:tag name="DEFAULTHEIGHT" val="4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q}\, \Gamma(D,G) q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24.9802"/>
  <p:tag name="PICTUREFILESIZE" val="94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g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97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G^a \,\Gamma(D,G) G^a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6.9603"/>
  <p:tag name="PICTUREFILESIZE" val="104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s}\, \Gamma(D,G) s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23.9602"/>
  <p:tag name="PICTUREFILESIZE" val="90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meq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77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G^a \,\Gamma(D,G) G^a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6.9603"/>
  <p:tag name="PICTUREFILESIZE" val="104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&#10;$, &#10;$\log\Biggl( \frac{\mu^2}{m^2} \Biggr)$, ...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3.0003"/>
  <p:tag name="PICTUREFILESIZE" val="110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q}\, \Gamma(D,G) q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847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l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g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890.1387"/>
  <p:tag name="ORIGINALWIDTH" val="5732.284"/>
  <p:tag name="LATEXADDIN" val="\documentclass{slides}\pagestyle{empty}&#10;\begin{document}&#10;$&#10;P[\rho|G,I]=\frac{P[G|\rho,I]P[\rho|I]}{P[G|I]}&#10;$&#10;\end{document}&#10;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777.6528"/>
  <p:tag name="ORIGINALWIDTH" val="4800.15"/>
  <p:tag name="LATEXADDIN" val="\documentclass{slides}\pagestyle{empty}&#10;\begin{document}&#10;$&#10;P[G|\rho,I]=\frac{1}{Z_L}e^{-L[\rho]}&#10;$&#10;\end{document}&#10;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740.1575"/>
  <p:tag name="ORIGINALWIDTH" val="4007.499"/>
  <p:tag name="LATEXADDIN" val="\documentclass{slides}\pagestyle{empty}&#10;\begin{document}&#10;$&#10;P[\rho | I] = \frac{1}{Z_s}e^{\alpha S[\rho]}&#10;$&#10;\end{document}&#10;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554.556"/>
  <p:tag name="ORIGINALWIDTH" val="11425.57"/>
  <p:tag name="LATEXADDIN" val="\documentclass{slides}\pagestyle{empty}&#10;\begin{document}&#10;$&#10;\frac{1}{2(M_{\mathrm{max}}-M_{\mathrm{min}})}&#10;\displaystyle \int_{M_{\mathrm{min}}}^{M_{\mathrm{max}}}&#10;dM  &#10;\frac{\Biggl[ G_{OPE}(M)-G_{\rho}(M)\Biggr]^2}{\sigma^2(M)}&#10;$&#10;\end{document}&#10;"/>
  <p:tag name="IGUANATEXSIZE" val="20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85.9393"/>
  <p:tag name="ORIGINALWIDTH" val="1534.308"/>
  <p:tag name="LATEXADDIN" val="\documentclass{slides}\pagestyle{empty}&#10;\begin{document}&#10;$&#10;S[\rho]=&#10;$&#10;\end{document}&#10;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99.1"/>
  <p:tag name="ORIGINALWIDTH" val="9364.079"/>
  <p:tag name="LATEXADDIN" val="\documentclass{slides}\pagestyle{empty}&#10;\begin{document}&#10;$&#10;\displaystyle \int_{0}^{\infty} d \omega&#10;\Biggl[\rho(\omega) -m(\omega) &#10;-\rho(\omega)\log\Biggl(\frac{\rho(\omega)}{m(\omega)}\Biggr)&#10; \Biggr]&#10;$&#10;\end{document}&#10;"/>
  <p:tag name="IGUANATEXSIZE" val="20"/>
  <p:tag name="IGUANATEXCURSOR" val="2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85.9393"/>
  <p:tag name="ORIGINALWIDTH" val="1547.057"/>
  <p:tag name="LATEXADDIN" val="\documentclass{slides}\pagestyle{empty}&#10;\begin{document}&#10;$&#10;L[\rho]=&#10;$&#10;\end{document}&#10;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i \displaystyle \int d^4 x &#10;e^{iqx} \langle T[\chi(x) \bar{\chi}(0)] \rangle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1"/>
  <p:tag name="BOXHEIGHT" val="482"/>
  <p:tag name="BOXFONT" val="10"/>
  <p:tag name="BOXWRAP" val="False"/>
  <p:tag name="WORKAROUNDTRANSPARENCYBUG" val="False"/>
  <p:tag name="ALLOWFONTSUBSTITUTION" val="False"/>
  <p:tag name="BITMAPFORMAT" val="png256"/>
  <p:tag name="ORIGWIDTH" val="318.0006"/>
  <p:tag name="PICTUREFILESIZE" val="324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chi(x) =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6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\overline{q}q|0\rangle,\\&#10;\langle 0|G^a_{\mu\nu}G^{a\mu\nu}|0\rangle,\\&#10;\langle 0|\overline{q}\sigma_{\mu\nu}&#10;\frac{\lambda^a}{2}G^{a\mu\nu}q|0\rangle,\\&#10;\langle 0|\overline{q}q\overline{q}q|0\rangle,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433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\mathcal{ST} \overline{q} \gamma^{\alpha}iD^{\beta} q|0\rangle,\\&#10;\langle 0|\mathcal{ST} G^{a\alpha}_{\mu}G^{a\mu\beta}|0\rangle,\\&#10;\langle 0|\mathcal{ST} \overline{q} \gamma^{\alpha}iD^{\beta}iD^{\gamma}iD^{\delta}q|0\rangle&#10;$&#10;\end{document}&#10; 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4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482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43.419"/>
  <p:tag name="ORIGINALWIDTH" val="7157.855"/>
  <p:tag name="LATEXADDIN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&#10;$&#10;\end{document}&#10;"/>
  <p:tag name="IGUANATEXSIZE" val="20"/>
  <p:tag name="IGUANATEXCURSOR" val="3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\mathcal{ST} \overline{q} \gamma^{\alpha}iD^{\beta} q|0\rangle,\\&#10;\langle 0|\mathcal{ST} G^{a\alpha}_{\mu}G^{a\mu\beta}|0\rangle,\\&#10;\langle 0|\mathcal{ST} \overline{q} \gamma^{\alpha}iD^{\beta}iD^{\gamma}iD^{\delta}q|0\rangle&#10;$&#10;\end{document}&#10; 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4"/>
  <p:tag name="BOXHEIGHT" val="476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482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5(12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202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0.2(11.7)(3.5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73.0005"/>
  <p:tag name="PICTUREFILESIZE" val="171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94.9381"/>
  <p:tag name="ORIGINALWIDTH" val="5433.071"/>
  <p:tag name="LATEXADDIN" val="\documentclass{slides}\pagestyle{empty}&#10;\begin{document}&#10;$&#10;\sigma_{sN} = 17(18)(9)\,\mathrm{MeV}&#10;$&#10;\end{document}&#10;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M^2} \displaystyle \int^{\infty}_{0}ds&#10; e^{-\frac{s}{M^2}} \rho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12.0006"/>
  <p:tag name="PICTUREFILESIZE" val="265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 \ge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53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 = 0), \rho(\omega = \infty)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89.9604"/>
  <p:tag name="PICTUREFILESIZE" val="107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|G,I]=\frac{P[G|\rho,I]P[\rho|I]}{P[G|I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186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o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7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\delta P[\rho|G,I]}{\delta \rho} =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18.9802"/>
  <p:tag name="PICTUREFILESIZE" val="89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11319</TotalTime>
  <Words>1571</Words>
  <Application>Microsoft Office PowerPoint</Application>
  <PresentationFormat>ワイド画面</PresentationFormat>
  <Paragraphs>225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3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Tahoma</vt:lpstr>
      <vt:lpstr>Office Theme</vt:lpstr>
      <vt:lpstr>PowerPoint プレゼンテーション</vt:lpstr>
      <vt:lpstr>PowerPoint プレゼンテーション</vt:lpstr>
      <vt:lpstr>PowerPoint プレゼンテーション</vt:lpstr>
      <vt:lpstr>Recent theoretical works about the φ</vt:lpstr>
      <vt:lpstr>Recent theoretical works about the φ </vt:lpstr>
      <vt:lpstr>Recent theoretical works about the φ</vt:lpstr>
      <vt:lpstr>PowerPoint プレゼンテーション</vt:lpstr>
      <vt:lpstr>PowerPoint プレゼンテーション</vt:lpstr>
      <vt:lpstr>PowerPoint プレゼンテーション</vt:lpstr>
      <vt:lpstr>QCD sum rules</vt:lpstr>
      <vt:lpstr>More on the operator product expansion (OPE) </vt:lpstr>
      <vt:lpstr>Structure of QCD sum rules for the phi meson</vt:lpstr>
      <vt:lpstr>PowerPoint プレゼンテーション</vt:lpstr>
      <vt:lpstr>Recent results from lattice QCD</vt:lpstr>
      <vt:lpstr>The basic problem to be solved</vt:lpstr>
      <vt:lpstr>The Maximum Entropy Method</vt:lpstr>
      <vt:lpstr>Results of test-analysis (using MEM)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strangeness content of the nucleon: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453</cp:revision>
  <dcterms:created xsi:type="dcterms:W3CDTF">2015-06-06T17:53:30Z</dcterms:created>
  <dcterms:modified xsi:type="dcterms:W3CDTF">2018-09-20T10:29:01Z</dcterms:modified>
</cp:coreProperties>
</file>