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</p:sldMasterIdLst>
  <p:notesMasterIdLst>
    <p:notesMasterId r:id="rId49"/>
  </p:notesMasterIdLst>
  <p:sldIdLst>
    <p:sldId id="256" r:id="rId2"/>
    <p:sldId id="501" r:id="rId3"/>
    <p:sldId id="564" r:id="rId4"/>
    <p:sldId id="534" r:id="rId5"/>
    <p:sldId id="573" r:id="rId6"/>
    <p:sldId id="554" r:id="rId7"/>
    <p:sldId id="555" r:id="rId8"/>
    <p:sldId id="595" r:id="rId9"/>
    <p:sldId id="556" r:id="rId10"/>
    <p:sldId id="557" r:id="rId11"/>
    <p:sldId id="566" r:id="rId12"/>
    <p:sldId id="558" r:id="rId13"/>
    <p:sldId id="559" r:id="rId14"/>
    <p:sldId id="560" r:id="rId15"/>
    <p:sldId id="561" r:id="rId16"/>
    <p:sldId id="562" r:id="rId17"/>
    <p:sldId id="572" r:id="rId18"/>
    <p:sldId id="260" r:id="rId19"/>
    <p:sldId id="505" r:id="rId20"/>
    <p:sldId id="512" r:id="rId21"/>
    <p:sldId id="513" r:id="rId22"/>
    <p:sldId id="515" r:id="rId23"/>
    <p:sldId id="488" r:id="rId24"/>
    <p:sldId id="458" r:id="rId25"/>
    <p:sldId id="516" r:id="rId26"/>
    <p:sldId id="579" r:id="rId27"/>
    <p:sldId id="549" r:id="rId28"/>
    <p:sldId id="576" r:id="rId29"/>
    <p:sldId id="577" r:id="rId30"/>
    <p:sldId id="580" r:id="rId31"/>
    <p:sldId id="581" r:id="rId32"/>
    <p:sldId id="583" r:id="rId33"/>
    <p:sldId id="584" r:id="rId34"/>
    <p:sldId id="585" r:id="rId35"/>
    <p:sldId id="586" r:id="rId36"/>
    <p:sldId id="587" r:id="rId37"/>
    <p:sldId id="588" r:id="rId38"/>
    <p:sldId id="589" r:id="rId39"/>
    <p:sldId id="590" r:id="rId40"/>
    <p:sldId id="591" r:id="rId41"/>
    <p:sldId id="593" r:id="rId42"/>
    <p:sldId id="518" r:id="rId43"/>
    <p:sldId id="519" r:id="rId44"/>
    <p:sldId id="520" r:id="rId45"/>
    <p:sldId id="550" r:id="rId46"/>
    <p:sldId id="467" r:id="rId47"/>
    <p:sldId id="596" r:id="rId4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C6D9F1"/>
    <a:srgbClr val="E8F0F9"/>
    <a:srgbClr val="000099"/>
    <a:srgbClr val="C0B1A8"/>
    <a:srgbClr val="D3CECC"/>
    <a:srgbClr val="EAE5E2"/>
    <a:srgbClr val="008000"/>
    <a:srgbClr val="CC66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D27102A9-8310-4765-A935-A1911B00CA55}" styleName="浅色样式 1 - 强调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浅色样式 1 - 强调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浅色样式 1 - 强调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43" autoAdjust="0"/>
    <p:restoredTop sz="94414" autoAdjust="0"/>
  </p:normalViewPr>
  <p:slideViewPr>
    <p:cSldViewPr snapToGrid="0">
      <p:cViewPr>
        <p:scale>
          <a:sx n="60" d="100"/>
          <a:sy n="60" d="100"/>
        </p:scale>
        <p:origin x="640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34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wmf"/><Relationship Id="rId1" Type="http://schemas.openxmlformats.org/officeDocument/2006/relationships/image" Target="../media/image1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7535B6-1425-4371-B3A3-7D9603C87853}" type="datetimeFigureOut">
              <a:rPr lang="zh-CN" altLang="en-US" smtClean="0"/>
              <a:t>2019/9/22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2F2D2-C3A8-41CA-840B-C8E12E3DF1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9823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</a:pPr>
            <a:fld id="{3DBD6158-A18D-4156-9643-F50C7609A9FE}" type="slidenum">
              <a:rPr lang="en-US" altLang="zh-CN">
                <a:solidFill>
                  <a:srgbClr val="000000"/>
                </a:solidFill>
              </a:rPr>
              <a:pPr eaLnBrk="1" hangingPunct="1">
                <a:spcBef>
                  <a:spcPct val="0"/>
                </a:spcBef>
              </a:pPr>
              <a:t>2</a:t>
            </a:fld>
            <a:endParaRPr lang="en-US" altLang="zh-CN">
              <a:solidFill>
                <a:srgbClr val="000000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zh-CN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39302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2F2D2-C3A8-41CA-840B-C8E12E3DF13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2773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4773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4089F9A-35C1-4448-90CF-3839D21C8AE8}" type="slidenum">
              <a:rPr lang="zh-CN" altLang="en-US" smtClean="0"/>
              <a:pPr>
                <a:defRPr/>
              </a:pPr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74748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EBC002A-B0FF-4AB1-B1B7-F9D4F0861090}" type="slidenum">
              <a:rPr lang="zh-CN" altLang="en-US" smtClean="0"/>
              <a:pPr>
                <a:defRPr/>
              </a:pPr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99663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2F2D2-C3A8-41CA-840B-C8E12E3DF135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1701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82F2D2-C3A8-41CA-840B-C8E12E3DF135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42317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23FE472-4AE9-42E5-9826-FAED225AA188}" type="slidenum">
              <a:rPr lang="en-US" altLang="zh-CN"/>
              <a:pPr/>
              <a:t>47</a:t>
            </a:fld>
            <a:endParaRPr lang="en-US" altLang="zh-CN"/>
          </a:p>
        </p:txBody>
      </p:sp>
      <p:sp>
        <p:nvSpPr>
          <p:cNvPr id="354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3543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029427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4400" baseline="0">
                <a:ea typeface="微软雅黑" panose="020B0503020204020204" pitchFamily="34" charset="-122"/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100084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1pPr>
            <a:lvl2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2pPr>
            <a:lvl3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3pPr>
            <a:lvl4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4pPr>
            <a:lvl5pPr>
              <a:defRPr sz="2400" b="1" i="0">
                <a:latin typeface="Times New Roman" panose="02020603050405020304" pitchFamily="18" charset="0"/>
                <a:ea typeface="微软雅黑" panose="020B0503020204020204" pitchFamily="34" charset="-122"/>
              </a:defRPr>
            </a:lvl5pPr>
          </a:lstStyle>
          <a:p>
            <a:pPr lvl="0"/>
            <a:r>
              <a:rPr lang="zh-CN" altLang="en-US" dirty="0" smtClean="0"/>
              <a:t>单击此处编辑母版文本样式</a:t>
            </a:r>
          </a:p>
          <a:p>
            <a:pPr lvl="1"/>
            <a:r>
              <a:rPr lang="zh-CN" altLang="en-US" dirty="0" smtClean="0"/>
              <a:t>第二级</a:t>
            </a:r>
          </a:p>
          <a:p>
            <a:pPr lvl="2"/>
            <a:r>
              <a:rPr lang="zh-CN" altLang="en-US" dirty="0" smtClean="0"/>
              <a:t>第三级</a:t>
            </a:r>
          </a:p>
          <a:p>
            <a:pPr lvl="3"/>
            <a:r>
              <a:rPr lang="zh-CN" altLang="en-US" dirty="0" smtClean="0"/>
              <a:t>第四级</a:t>
            </a:r>
          </a:p>
          <a:p>
            <a:pPr lvl="4"/>
            <a:r>
              <a:rPr lang="zh-CN" altLang="en-US" dirty="0" smtClean="0"/>
              <a:t>第五级</a:t>
            </a:r>
            <a:endParaRPr lang="zh-CN" altLang="en-US" dirty="0"/>
          </a:p>
        </p:txBody>
      </p:sp>
      <p:sp>
        <p:nvSpPr>
          <p:cNvPr id="8" name="标题 7"/>
          <p:cNvSpPr>
            <a:spLocks noGrp="1"/>
          </p:cNvSpPr>
          <p:nvPr>
            <p:ph type="title"/>
          </p:nvPr>
        </p:nvSpPr>
        <p:spPr>
          <a:xfrm>
            <a:off x="0" y="30976"/>
            <a:ext cx="9144000" cy="733728"/>
          </a:xfrm>
          <a:noFill/>
        </p:spPr>
        <p:txBody>
          <a:bodyPr/>
          <a:lstStyle>
            <a:lvl1pPr>
              <a:defRPr sz="3600" baseline="0"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r>
              <a:rPr lang="zh-CN" altLang="en-US" dirty="0" smtClean="0"/>
              <a:t>单击此处编辑母版标题样式</a:t>
            </a:r>
            <a:endParaRPr lang="zh-CN" altLang="en-US" dirty="0"/>
          </a:p>
        </p:txBody>
      </p:sp>
      <p:cxnSp>
        <p:nvCxnSpPr>
          <p:cNvPr id="4" name="直接连接符 3"/>
          <p:cNvCxnSpPr/>
          <p:nvPr/>
        </p:nvCxnSpPr>
        <p:spPr bwMode="auto">
          <a:xfrm>
            <a:off x="0" y="764704"/>
            <a:ext cx="9144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6D9F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矩形 4"/>
          <p:cNvSpPr/>
          <p:nvPr userDrawn="1"/>
        </p:nvSpPr>
        <p:spPr>
          <a:xfrm>
            <a:off x="0" y="6630160"/>
            <a:ext cx="9144000" cy="227840"/>
          </a:xfrm>
          <a:prstGeom prst="rect">
            <a:avLst/>
          </a:prstGeom>
          <a:solidFill>
            <a:srgbClr val="C6D9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8352000" y="6642000"/>
            <a:ext cx="791072" cy="2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tIns="0" bIns="0" anchor="ctr">
            <a:spAutoFit/>
          </a:bodyPr>
          <a:lstStyle/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1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 </a:t>
            </a:r>
            <a:r>
              <a:rPr lang="en-US" altLang="zh-CN" sz="1400" b="1" i="1" dirty="0" smtClean="0">
                <a:solidFill>
                  <a:srgbClr val="0000CC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fld id="{1CEEA5D8-A167-44F9-85E3-5C9A7E390D15}" type="slidenum">
              <a:rPr lang="en-US" altLang="zh-CN" sz="1400" b="1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pPr algn="r">
                <a:spcBef>
                  <a:spcPct val="50000"/>
                </a:spcBef>
                <a:buFont typeface="Wingdings" pitchFamily="2" charset="2"/>
                <a:buNone/>
              </a:pPr>
              <a:t>‹#›</a:t>
            </a:fld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  </a:t>
            </a:r>
            <a:endParaRPr lang="en-US" altLang="zh-CN" sz="1400" b="1" dirty="0">
              <a:solidFill>
                <a:prstClr val="black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sp>
        <p:nvSpPr>
          <p:cNvPr id="7" name="Title Placeholder 1"/>
          <p:cNvSpPr txBox="1">
            <a:spLocks/>
          </p:cNvSpPr>
          <p:nvPr userDrawn="1"/>
        </p:nvSpPr>
        <p:spPr>
          <a:xfrm>
            <a:off x="522320" y="139336"/>
            <a:ext cx="7957566" cy="656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+mj-cs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575151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 bwMode="auto">
          <a:xfrm>
            <a:off x="0" y="6642000"/>
            <a:ext cx="9144000" cy="216000"/>
          </a:xfrm>
          <a:prstGeom prst="rect">
            <a:avLst/>
          </a:prstGeom>
          <a:solidFill>
            <a:srgbClr val="C6D9F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808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0976"/>
            <a:ext cx="9144000" cy="733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Title</a:t>
            </a:r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08720"/>
            <a:ext cx="8229600" cy="5663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 dirty="0" smtClean="0"/>
              <a:t>Level one</a:t>
            </a:r>
          </a:p>
          <a:p>
            <a:pPr lvl="1"/>
            <a:r>
              <a:rPr lang="en-US" altLang="zh-CN" dirty="0" smtClean="0"/>
              <a:t>Level two</a:t>
            </a:r>
          </a:p>
          <a:p>
            <a:pPr lvl="2"/>
            <a:r>
              <a:rPr lang="en-US" altLang="zh-CN" dirty="0" smtClean="0"/>
              <a:t>Level three</a:t>
            </a:r>
          </a:p>
        </p:txBody>
      </p:sp>
      <p:sp>
        <p:nvSpPr>
          <p:cNvPr id="80900" name="Text Box 4"/>
          <p:cNvSpPr txBox="1">
            <a:spLocks noChangeArrowheads="1"/>
          </p:cNvSpPr>
          <p:nvPr userDrawn="1"/>
        </p:nvSpPr>
        <p:spPr bwMode="auto">
          <a:xfrm>
            <a:off x="8352000" y="6642000"/>
            <a:ext cx="791072" cy="2160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 tIns="0" bIns="0" anchor="ctr">
            <a:spAutoFit/>
          </a:bodyPr>
          <a:lstStyle/>
          <a:p>
            <a:pPr algn="r">
              <a:spcBef>
                <a:spcPct val="50000"/>
              </a:spcBef>
              <a:buFont typeface="Wingdings" pitchFamily="2" charset="2"/>
              <a:buNone/>
            </a:pPr>
            <a:r>
              <a:rPr lang="en-US" altLang="zh-CN" sz="1400" b="1" i="1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 </a:t>
            </a:r>
            <a:r>
              <a:rPr lang="en-US" altLang="zh-CN" sz="1400" b="1" i="1" dirty="0" smtClean="0">
                <a:solidFill>
                  <a:srgbClr val="0000CC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</a:t>
            </a:r>
            <a:fld id="{1CEEA5D8-A167-44F9-85E3-5C9A7E390D15}" type="slidenum">
              <a:rPr lang="en-US" altLang="zh-CN" sz="1400" b="1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pPr algn="r">
                <a:spcBef>
                  <a:spcPct val="50000"/>
                </a:spcBef>
                <a:buFont typeface="Wingdings" pitchFamily="2" charset="2"/>
                <a:buNone/>
              </a:pPr>
              <a:t>‹#›</a:t>
            </a:fld>
            <a:r>
              <a:rPr lang="en-US" altLang="zh-CN" sz="1400" b="1" dirty="0" smtClean="0">
                <a:solidFill>
                  <a:prstClr val="black"/>
                </a:solidFill>
                <a:latin typeface="Arial" panose="020B0604020202020204" pitchFamily="34" charset="0"/>
                <a:ea typeface="宋体" charset="-122"/>
                <a:cs typeface="Arial" panose="020B0604020202020204" pitchFamily="34" charset="0"/>
              </a:rPr>
              <a:t>   </a:t>
            </a:r>
            <a:endParaRPr lang="en-US" altLang="zh-CN" sz="1400" b="1" dirty="0">
              <a:solidFill>
                <a:prstClr val="black"/>
              </a:solidFill>
              <a:latin typeface="Arial" panose="020B0604020202020204" pitchFamily="34" charset="0"/>
              <a:ea typeface="宋体" charset="-122"/>
              <a:cs typeface="Arial" panose="020B0604020202020204" pitchFamily="34" charset="0"/>
            </a:endParaRPr>
          </a:p>
        </p:txBody>
      </p:sp>
      <p:cxnSp>
        <p:nvCxnSpPr>
          <p:cNvPr id="8" name="直接连接符 7"/>
          <p:cNvCxnSpPr/>
          <p:nvPr userDrawn="1"/>
        </p:nvCxnSpPr>
        <p:spPr bwMode="auto">
          <a:xfrm>
            <a:off x="0" y="764704"/>
            <a:ext cx="9144000" cy="0"/>
          </a:xfrm>
          <a:prstGeom prst="line">
            <a:avLst/>
          </a:prstGeom>
          <a:solidFill>
            <a:schemeClr val="accent1"/>
          </a:solidFill>
          <a:ln w="50800" cap="flat" cmpd="sng" algn="ctr">
            <a:solidFill>
              <a:srgbClr val="C6D9F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836639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</p:sldLayoutIdLst>
  <p:transition spd="slow" advClick="0"/>
  <p:timing>
    <p:tnLst>
      <p:par>
        <p:cTn id="1" dur="indefinite" restart="never" nodeType="tmRoot"/>
      </p:par>
    </p:tnLst>
  </p:timing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 b="1" u="none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Arial" pitchFamily="34" charset="0"/>
          <a:ea typeface="+mj-ea"/>
          <a:cs typeface="Arial" pitchFamily="34" charset="0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 b="1" u="sng">
          <a:solidFill>
            <a:srgbClr val="000099"/>
          </a:solidFill>
          <a:effectLst>
            <a:outerShdw blurRad="38100" dist="38100" dir="2700000" algn="tl">
              <a:srgbClr val="C0C0C0"/>
            </a:outerShdw>
          </a:effectLst>
          <a:latin typeface="Garamond" pitchFamily="18" charset="0"/>
          <a:ea typeface="宋体" charset="-122"/>
        </a:defRPr>
      </a:lvl9pPr>
    </p:titleStyle>
    <p:bodyStyle>
      <a:lvl1pPr marL="457200" indent="-457200" algn="l" rtl="0" eaLnBrk="1" fontAlgn="base" hangingPunct="1">
        <a:spcBef>
          <a:spcPct val="20000"/>
        </a:spcBef>
        <a:spcAft>
          <a:spcPct val="0"/>
        </a:spcAft>
        <a:buClr>
          <a:srgbClr val="FF9900"/>
        </a:buClr>
        <a:buSzPct val="75000"/>
        <a:buFont typeface="Wingdings" pitchFamily="2" charset="2"/>
        <a:buChar char="u"/>
        <a:defRPr sz="2400" b="1" i="0" baseline="0">
          <a:solidFill>
            <a:srgbClr val="0000CC"/>
          </a:solidFill>
          <a:latin typeface="Times New Roman" pitchFamily="18" charset="0"/>
          <a:ea typeface="微软雅黑" panose="020B0503020204020204" pitchFamily="34" charset="-122"/>
          <a:cs typeface="Times New Roman" pitchFamily="18" charset="0"/>
        </a:defRPr>
      </a:lvl1pPr>
      <a:lvl2pPr marL="914400" indent="-457200" algn="l" rtl="0" eaLnBrk="1" fontAlgn="base" hangingPunct="1">
        <a:spcBef>
          <a:spcPct val="20000"/>
        </a:spcBef>
        <a:spcAft>
          <a:spcPct val="0"/>
        </a:spcAft>
        <a:buClr>
          <a:srgbClr val="CC3399"/>
        </a:buClr>
        <a:buFont typeface="Wingdings" pitchFamily="2" charset="2"/>
        <a:buChar char="ð"/>
        <a:defRPr sz="2400" b="1" i="0" baseline="0">
          <a:solidFill>
            <a:srgbClr val="008000"/>
          </a:solidFill>
          <a:latin typeface="Times New Roman" pitchFamily="18" charset="0"/>
          <a:ea typeface="微软雅黑" panose="020B0503020204020204" pitchFamily="34" charset="-122"/>
          <a:cs typeface="Times New Roman" pitchFamily="18" charset="0"/>
        </a:defRPr>
      </a:lvl2pPr>
      <a:lvl3pPr marL="1295400" indent="-381000" algn="l" rtl="0" eaLnBrk="1" fontAlgn="base" hangingPunct="1">
        <a:spcBef>
          <a:spcPct val="20000"/>
        </a:spcBef>
        <a:spcAft>
          <a:spcPct val="0"/>
        </a:spcAft>
        <a:buSzPct val="80000"/>
        <a:buFont typeface="Wingdings" pitchFamily="2" charset="2"/>
        <a:buChar char="l"/>
        <a:defRPr sz="2400" b="1" i="0" baseline="0">
          <a:solidFill>
            <a:srgbClr val="0000CC"/>
          </a:solidFill>
          <a:latin typeface="Times New Roman" pitchFamily="18" charset="0"/>
          <a:ea typeface="微软雅黑" panose="020B0503020204020204" pitchFamily="34" charset="-122"/>
          <a:cs typeface="Times New Roman" pitchFamily="18" charset="0"/>
        </a:defRPr>
      </a:lvl3pPr>
      <a:lvl4pPr marL="1752600" indent="-3810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Times New Roman" pitchFamily="18" charset="0"/>
          <a:ea typeface="+mn-ea"/>
        </a:defRPr>
      </a:lvl4pPr>
      <a:lvl5pPr marL="22098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5pPr>
      <a:lvl6pPr marL="26670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6pPr>
      <a:lvl7pPr marL="31242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7pPr>
      <a:lvl8pPr marL="35814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8pPr>
      <a:lvl9pPr marL="4038600" indent="-3810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Times New Roman" pitchFamily="18" charset="0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emf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48.emf"/><Relationship Id="rId4" Type="http://schemas.openxmlformats.org/officeDocument/2006/relationships/image" Target="../media/image4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emf"/><Relationship Id="rId4" Type="http://schemas.openxmlformats.org/officeDocument/2006/relationships/image" Target="../media/image7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jpeg"/><Relationship Id="rId4" Type="http://schemas.openxmlformats.org/officeDocument/2006/relationships/image" Target="../media/image84.png"/><Relationship Id="rId9" Type="http://schemas.openxmlformats.org/officeDocument/2006/relationships/image" Target="../media/image8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7" Type="http://schemas.openxmlformats.org/officeDocument/2006/relationships/image" Target="../media/image95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e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7.jpeg"/><Relationship Id="rId4" Type="http://schemas.openxmlformats.org/officeDocument/2006/relationships/image" Target="../media/image11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jpeg"/><Relationship Id="rId7" Type="http://schemas.openxmlformats.org/officeDocument/2006/relationships/image" Target="../media/image126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jpe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hyperlink" Target="https://cn.bing.com/images/search?view=detailV2&amp;ccid=Thmw3XiW&amp;id=FFBBCEF9E134EDC17820C84FC78AB70BBA65F2D8&amp;thid=OIP.Thmw3XiWDCIjqJLhoQQaogHaFL&amp;mediaurl=http://www.jinmalvyou.com/Public/uploads/old_img/20150101/20150101155111_74044.png&amp;exph=399&amp;expw=570&amp;q=%e5%bc%80%e5%b9%b3%e7%a2%89%e6%a5%bc&amp;simid=608045824420155225&amp;selectedIndex=127" TargetMode="External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3.jpg"/><Relationship Id="rId4" Type="http://schemas.openxmlformats.org/officeDocument/2006/relationships/image" Target="../media/image142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1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148.png"/><Relationship Id="rId5" Type="http://schemas.openxmlformats.org/officeDocument/2006/relationships/image" Target="../media/image144.wmf"/><Relationship Id="rId10" Type="http://schemas.openxmlformats.org/officeDocument/2006/relationships/image" Target="../media/image162.pn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NULL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NULL"/><Relationship Id="rId5" Type="http://schemas.openxmlformats.org/officeDocument/2006/relationships/image" Target="../media/image23.png"/><Relationship Id="rId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5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06" y="1589314"/>
            <a:ext cx="9154886" cy="5050972"/>
          </a:xfrm>
          <a:prstGeom prst="rect">
            <a:avLst/>
          </a:prstGeom>
        </p:spPr>
      </p:pic>
      <p:sp>
        <p:nvSpPr>
          <p:cNvPr id="5" name="标题 4"/>
          <p:cNvSpPr>
            <a:spLocks noGrp="1"/>
          </p:cNvSpPr>
          <p:nvPr>
            <p:ph type="ctrTitle"/>
          </p:nvPr>
        </p:nvSpPr>
        <p:spPr>
          <a:xfrm>
            <a:off x="194472" y="431363"/>
            <a:ext cx="8699500" cy="1554163"/>
          </a:xfrm>
        </p:spPr>
        <p:txBody>
          <a:bodyPr>
            <a:normAutofit fontScale="90000"/>
          </a:bodyPr>
          <a:lstStyle/>
          <a:p>
            <a:r>
              <a:rPr lang="en-GB" altLang="zh-CN" sz="4800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</a:rPr>
              <a:t>JUNO </a:t>
            </a:r>
            <a:r>
              <a:rPr lang="en-GB" altLang="zh-CN" sz="4800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</a:rPr>
              <a:t>- the Detector and Physics Plans</a:t>
            </a:r>
            <a:endParaRPr lang="zh-CN" altLang="en-US" sz="4800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bg1">
                    <a:alpha val="80000"/>
                  </a:schemeClr>
                </a:glow>
              </a:effectLst>
            </a:endParaRPr>
          </a:p>
        </p:txBody>
      </p:sp>
      <p:sp>
        <p:nvSpPr>
          <p:cNvPr id="7" name="副标题 6"/>
          <p:cNvSpPr>
            <a:spLocks noGrp="1"/>
          </p:cNvSpPr>
          <p:nvPr>
            <p:ph type="subTitle" idx="1"/>
          </p:nvPr>
        </p:nvSpPr>
        <p:spPr>
          <a:xfrm>
            <a:off x="307276" y="2053018"/>
            <a:ext cx="8550120" cy="1181780"/>
          </a:xfrm>
        </p:spPr>
        <p:txBody>
          <a:bodyPr>
            <a:normAutofit/>
          </a:bodyPr>
          <a:lstStyle/>
          <a:p>
            <a:r>
              <a:rPr lang="en-US" altLang="zh-CN" sz="28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cs typeface="Times New Roman" panose="02020603050405020304" pitchFamily="18" charset="0"/>
              </a:rPr>
              <a:t>Jun Cao</a:t>
            </a:r>
          </a:p>
          <a:p>
            <a:r>
              <a:rPr lang="en-US" altLang="zh-CN" sz="2000" b="1" dirty="0" smtClean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cs typeface="Times New Roman" panose="02020603050405020304" pitchFamily="18" charset="0"/>
              </a:rPr>
              <a:t>Institute of High Energy Physics</a:t>
            </a:r>
          </a:p>
        </p:txBody>
      </p:sp>
      <p:sp>
        <p:nvSpPr>
          <p:cNvPr id="3" name="矩形 2"/>
          <p:cNvSpPr/>
          <p:nvPr/>
        </p:nvSpPr>
        <p:spPr>
          <a:xfrm>
            <a:off x="279844" y="5716956"/>
            <a:ext cx="366848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cs typeface="Times New Roman" panose="02020603050405020304" pitchFamily="18" charset="0"/>
              </a:rPr>
              <a:t>INTERNATIONAL SCHOOL OF NUCLEAR PHYSICS, </a:t>
            </a:r>
            <a:r>
              <a:rPr lang="zh-CN" altLang="zh-CN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cs typeface="Times New Roman" panose="02020603050405020304" pitchFamily="18" charset="0"/>
              </a:rPr>
              <a:t>Erice-Sicily</a:t>
            </a:r>
            <a:br>
              <a:rPr lang="zh-CN" altLang="zh-CN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cs typeface="Times New Roman" panose="02020603050405020304" pitchFamily="18" charset="0"/>
              </a:rPr>
            </a:br>
            <a:r>
              <a:rPr lang="zh-CN" altLang="zh-CN" b="1" dirty="0">
                <a:solidFill>
                  <a:schemeClr val="accent2">
                    <a:lumMod val="50000"/>
                  </a:schemeClr>
                </a:solidFill>
                <a:effectLst>
                  <a:glow rad="228600">
                    <a:schemeClr val="bg1">
                      <a:alpha val="80000"/>
                    </a:schemeClr>
                  </a:glow>
                </a:effectLst>
                <a:cs typeface="Times New Roman" panose="02020603050405020304" pitchFamily="18" charset="0"/>
              </a:rPr>
              <a:t>September 16-24, 2019</a:t>
            </a:r>
            <a:endParaRPr lang="zh-CN" altLang="en-US" b="1" dirty="0">
              <a:solidFill>
                <a:schemeClr val="accent2">
                  <a:lumMod val="50000"/>
                </a:schemeClr>
              </a:solidFill>
              <a:effectLst>
                <a:glow rad="228600">
                  <a:schemeClr val="bg1">
                    <a:alpha val="80000"/>
                  </a:schemeClr>
                </a:glo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27242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内容占位符 1"/>
          <p:cNvSpPr>
            <a:spLocks noGrp="1"/>
          </p:cNvSpPr>
          <p:nvPr>
            <p:ph idx="1"/>
          </p:nvPr>
        </p:nvSpPr>
        <p:spPr>
          <a:xfrm>
            <a:off x="230584" y="4298996"/>
            <a:ext cx="3391787" cy="1897149"/>
          </a:xfrm>
          <a:prstGeom prst="rect">
            <a:avLst/>
          </a:prstGeom>
        </p:spPr>
        <p:txBody>
          <a:bodyPr/>
          <a:lstStyle/>
          <a:p>
            <a:r>
              <a:rPr lang="en-US" altLang="zh-CN" sz="2000" dirty="0" smtClean="0">
                <a:sym typeface="Symbol" panose="05050102010706020507" pitchFamily="18" charset="2"/>
              </a:rPr>
              <a:t>T2K, NOvA</a:t>
            </a:r>
          </a:p>
          <a:p>
            <a:pPr marL="0" indent="0">
              <a:buNone/>
            </a:pPr>
            <a:r>
              <a:rPr lang="en-US" altLang="zh-CN" sz="2000" dirty="0"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sym typeface="Symbol" panose="05050102010706020507" pitchFamily="18" charset="2"/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  <a:sym typeface="Symbol" panose="05050102010706020507" pitchFamily="18" charset="2"/>
              </a:rPr>
              <a:t>~ 1%</a:t>
            </a:r>
          </a:p>
          <a:p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T2HK </a:t>
            </a:r>
          </a:p>
          <a:p>
            <a:pPr marL="0" indent="0">
              <a:buNone/>
            </a:pP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rgbClr val="FF0000"/>
                </a:solidFill>
              </a:rPr>
              <a:t>~ 0.6% 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(10y)</a:t>
            </a:r>
            <a:endParaRPr lang="zh-CN" altLang="en-US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标题 1"/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altLang="zh-CN" dirty="0" smtClean="0"/>
                  <a:t>MH with absolute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zh-CN" i="1" smtClean="0">
                        <a:latin typeface="Cambria Math" panose="02040503050406030204" pitchFamily="18" charset="0"/>
                      </a:rPr>
                      <m:t>Δ</m:t>
                    </m:r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𝒎</m:t>
                    </m:r>
                    <m:r>
                      <a:rPr lang="en-US" altLang="zh-CN" b="1" i="1" baseline="30000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endParaRPr lang="zh-CN" altLang="en-US" baseline="30000" dirty="0"/>
              </a:p>
            </p:txBody>
          </p:sp>
        </mc:Choice>
        <mc:Fallback xmlns="">
          <p:sp>
            <p:nvSpPr>
              <p:cNvPr id="2" name="标题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3"/>
                <a:stretch>
                  <a:fillRect t="-7500" b="-308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0" name="表格 19"/>
          <p:cNvGraphicFramePr>
            <a:graphicFrameLocks noGrp="1"/>
          </p:cNvGraphicFramePr>
          <p:nvPr>
            <p:extLst/>
          </p:nvPr>
        </p:nvGraphicFramePr>
        <p:xfrm>
          <a:off x="373761" y="2114406"/>
          <a:ext cx="4302927" cy="17530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880656"/>
                <a:gridCol w="1108393"/>
                <a:gridCol w="2313878"/>
              </a:tblGrid>
              <a:tr h="655740">
                <a:tc>
                  <a:txBody>
                    <a:bodyPr/>
                    <a:lstStyle/>
                    <a:p>
                      <a:r>
                        <a:rPr lang="en-US" altLang="zh-CN" sz="2000" b="1" dirty="0" smtClean="0">
                          <a:solidFill>
                            <a:schemeClr val="accent3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JUNO</a:t>
                      </a:r>
                      <a:endParaRPr lang="zh-CN" altLang="en-US" sz="2000" b="1" dirty="0">
                        <a:solidFill>
                          <a:schemeClr val="accent3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Statistics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+BG</a:t>
                      </a:r>
                      <a:r>
                        <a:rPr lang="en-US" altLang="zh-CN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+1%</a:t>
                      </a:r>
                      <a:r>
                        <a:rPr lang="en-US" altLang="zh-CN" sz="1800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b2b 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+1% </a:t>
                      </a:r>
                      <a:r>
                        <a:rPr lang="en-US" altLang="zh-CN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EScale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+1% </a:t>
                      </a:r>
                      <a:r>
                        <a:rPr lang="en-US" altLang="zh-CN" sz="180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nonL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229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</a:t>
                      </a:r>
                      <a:r>
                        <a:rPr lang="en-US" altLang="zh-CN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altLang="zh-CN" sz="18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0.54%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0.67%</a:t>
                      </a:r>
                      <a:endParaRPr lang="zh-CN" altLang="en-US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2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62296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8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800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>
        <mc:Choice xmlns:a14="http://schemas.microsoft.com/office/drawing/2010/main" Requires="a14">
          <p:sp>
            <p:nvSpPr>
              <p:cNvPr id="3" name="文本框 2"/>
              <p:cNvSpPr txBox="1"/>
              <p:nvPr/>
            </p:nvSpPr>
            <p:spPr>
              <a:xfrm>
                <a:off x="728230" y="924307"/>
                <a:ext cx="3593990" cy="115364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Bef>
                    <a:spcPts val="600"/>
                  </a:spcBef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NH: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|"/>
                        <m:endChr m:val="|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=+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IH:  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d>
                      <m:dPr>
                        <m:begChr m:val="|"/>
                        <m:endChr m:val="|"/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sSubSup>
                          <m:sSubSup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|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∆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32</m:t>
                            </m:r>
                          </m:sub>
                          <m:sup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=−</m:t>
                    </m:r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endParaRPr lang="en-US" altLang="zh-CN" i="1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>
                  <a:spcBef>
                    <a:spcPts val="600"/>
                  </a:spcBef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</m:oMath>
                </a14:m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altLang="zh-CN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3%</a:t>
                </a:r>
                <a:r>
                  <a:rPr lang="en-US" altLang="zh-CN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bSup>
                      <m:sSub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b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|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31</m:t>
                        </m:r>
                      </m:sub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bSup>
                    <m:r>
                      <a:rPr lang="en-US" altLang="zh-CN" i="1">
                        <a:latin typeface="Cambria Math" panose="02040503050406030204" pitchFamily="18" charset="0"/>
                      </a:rPr>
                      <m:t>|</m:t>
                    </m:r>
                  </m:oMath>
                </a14:m>
                <a:endParaRPr lang="en-US" altLang="zh-CN" dirty="0" smtClean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3" name="文本框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8230" y="924307"/>
                <a:ext cx="3593990" cy="1153649"/>
              </a:xfrm>
              <a:prstGeom prst="rect">
                <a:avLst/>
              </a:prstGeom>
              <a:blipFill rotWithShape="0">
                <a:blip r:embed="rId4"/>
                <a:stretch>
                  <a:fillRect l="-1356" t="-1587" b="-79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图片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4959" y="969271"/>
            <a:ext cx="4276818" cy="266774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3630" y="4057765"/>
            <a:ext cx="4509633" cy="2379612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6612525" y="905270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719205" y="4037304"/>
            <a:ext cx="96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zh-CN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endParaRPr lang="zh-CN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07688" y="4057765"/>
            <a:ext cx="2507271" cy="2595447"/>
          </a:xfrm>
          <a:prstGeom prst="rect">
            <a:avLst/>
          </a:prstGeom>
        </p:spPr>
      </p:pic>
      <p:sp>
        <p:nvSpPr>
          <p:cNvPr id="13" name="矩形 12"/>
          <p:cNvSpPr/>
          <p:nvPr/>
        </p:nvSpPr>
        <p:spPr>
          <a:xfrm>
            <a:off x="3465895" y="5335027"/>
            <a:ext cx="8563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FF0000"/>
                </a:solidFill>
                <a:sym typeface="Symbol" panose="05050102010706020507" pitchFamily="18" charset="2"/>
              </a:rPr>
              <a:t>DUNE</a:t>
            </a:r>
          </a:p>
        </p:txBody>
      </p:sp>
    </p:spTree>
    <p:extLst>
      <p:ext uri="{BB962C8B-B14F-4D97-AF65-F5344CB8AC3E}">
        <p14:creationId xmlns:p14="http://schemas.microsoft.com/office/powerpoint/2010/main" val="389701290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JUNO Sensitivity for MH</a:t>
            </a:r>
            <a:endParaRPr lang="zh-CN" altLang="en-US" dirty="0"/>
          </a:p>
        </p:txBody>
      </p:sp>
      <p:pic>
        <p:nvPicPr>
          <p:cNvPr id="5" name="image04.png"/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11353" y="2289409"/>
            <a:ext cx="4507795" cy="32698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矩形 9"/>
          <p:cNvSpPr/>
          <p:nvPr/>
        </p:nvSpPr>
        <p:spPr>
          <a:xfrm>
            <a:off x="5417734" y="1459615"/>
            <a:ext cx="322583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3-4</a:t>
            </a:r>
            <a:r>
              <a:rPr lang="el-GR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6y,  4-5</a:t>
            </a:r>
            <a:r>
              <a:rPr lang="el-GR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10y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8612" y="2384731"/>
            <a:ext cx="3895772" cy="3072523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6180" y="5557169"/>
            <a:ext cx="8067389" cy="1072991"/>
          </a:xfrm>
          <a:prstGeom prst="rect">
            <a:avLst/>
          </a:prstGeom>
        </p:spPr>
      </p:pic>
      <p:graphicFrame>
        <p:nvGraphicFramePr>
          <p:cNvPr id="13" name="Group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5978344"/>
              </p:ext>
            </p:extLst>
          </p:nvPr>
        </p:nvGraphicFramePr>
        <p:xfrm>
          <a:off x="233470" y="1096079"/>
          <a:ext cx="4376404" cy="1188738"/>
        </p:xfrm>
        <a:graphic>
          <a:graphicData uri="http://schemas.openxmlformats.org/drawingml/2006/table">
            <a:tbl>
              <a:tblPr/>
              <a:tblGrid>
                <a:gridCol w="1690576"/>
                <a:gridCol w="1248665"/>
                <a:gridCol w="1437163"/>
              </a:tblGrid>
              <a:tr h="13305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1" i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 Years</a:t>
                      </a:r>
                      <a:endParaRPr lang="en-US" altLang="zh-CN" sz="3200" b="1" i="0" dirty="0" smtClean="0"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91437" marR="91437" marT="45723" marB="45723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Relative 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w/ abs. 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D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m</a:t>
                      </a:r>
                      <a:r>
                        <a:rPr kumimoji="1" lang="en-US" altLang="zh-CN" sz="20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2</a:t>
                      </a: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Statistics only</a:t>
                      </a:r>
                      <a:endParaRPr kumimoji="1" lang="en-US" altLang="zh-CN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4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5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</a:tr>
              <a:tr h="17193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Realistic case</a:t>
                      </a:r>
                      <a:endParaRPr kumimoji="1" lang="en-US" altLang="zh-CN" sz="2000" b="0" i="0" u="none" strike="noStrike" cap="none" normalizeH="0" baseline="-2500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Times New Roman" charset="0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3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FF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charset="0"/>
                          <a:ea typeface="宋体" charset="-122"/>
                        </a:rPr>
                        <a:t>4</a:t>
                      </a:r>
                      <a:r>
                        <a:rPr kumimoji="1" lang="en-US" altLang="zh-CN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Symbol" panose="05050102010706020507" pitchFamily="18" charset="2"/>
                          <a:ea typeface="宋体" charset="-122"/>
                        </a:rPr>
                        <a:t>s</a:t>
                      </a:r>
                      <a:endParaRPr kumimoji="1" lang="zh-CN" altLang="en-US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Symbol" panose="05050102010706020507" pitchFamily="18" charset="2"/>
                        <a:ea typeface="宋体" charset="-122"/>
                      </a:endParaRPr>
                    </a:p>
                  </a:txBody>
                  <a:tcPr marL="91437" marR="91437" marT="45723" marB="45723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8360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MH with Supernova/Cosmology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1541" y="908720"/>
            <a:ext cx="4340460" cy="2505471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541" y="3595645"/>
            <a:ext cx="4211637" cy="2957107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427094" y="6370273"/>
            <a:ext cx="2974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Huiling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Li, </a:t>
            </a:r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SNEWS, </a:t>
            </a:r>
            <a:r>
              <a:rPr lang="en-US" altLang="zh-CN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692857" y="1868621"/>
            <a:ext cx="29742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E. Worcester: Neutrino2018 </a:t>
            </a:r>
            <a:endParaRPr lang="zh-CN" alt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内容占位符 1"/>
          <p:cNvSpPr txBox="1">
            <a:spLocks/>
          </p:cNvSpPr>
          <p:nvPr/>
        </p:nvSpPr>
        <p:spPr bwMode="auto">
          <a:xfrm>
            <a:off x="5032301" y="1020746"/>
            <a:ext cx="3948405" cy="2304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792000" indent="-360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i="0" baseline="0">
                <a:solidFill>
                  <a:schemeClr val="accent5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r>
              <a:rPr lang="en-US" altLang="zh-CN" sz="2000" kern="0" dirty="0" smtClean="0">
                <a:sym typeface="Symbol" panose="05050102010706020507" pitchFamily="18" charset="2"/>
              </a:rPr>
              <a:t>Supernova burst</a:t>
            </a:r>
          </a:p>
          <a:p>
            <a:r>
              <a:rPr lang="en-US" altLang="zh-CN" sz="2000" kern="0" dirty="0" smtClean="0">
                <a:sym typeface="Symbol" panose="05050102010706020507" pitchFamily="18" charset="2"/>
              </a:rPr>
              <a:t>Pre-Supernova</a:t>
            </a:r>
          </a:p>
          <a:p>
            <a:r>
              <a:rPr lang="en-US" altLang="zh-CN" sz="2000" kern="0" dirty="0">
                <a:sym typeface="Symbol" panose="05050102010706020507" pitchFamily="18" charset="2"/>
              </a:rPr>
              <a:t>Cosmology determine (m=m</a:t>
            </a:r>
            <a:r>
              <a:rPr lang="en-US" altLang="zh-CN" sz="2000" kern="0" baseline="-25000" dirty="0">
                <a:sym typeface="Symbol" panose="05050102010706020507" pitchFamily="18" charset="2"/>
              </a:rPr>
              <a:t>1</a:t>
            </a:r>
            <a:r>
              <a:rPr lang="en-US" altLang="zh-CN" sz="2000" kern="0" dirty="0">
                <a:sym typeface="Symbol" panose="05050102010706020507" pitchFamily="18" charset="2"/>
              </a:rPr>
              <a:t>+ m</a:t>
            </a:r>
            <a:r>
              <a:rPr lang="en-US" altLang="zh-CN" sz="2000" kern="0" baseline="-25000" dirty="0">
                <a:sym typeface="Symbol" panose="05050102010706020507" pitchFamily="18" charset="2"/>
              </a:rPr>
              <a:t>2</a:t>
            </a:r>
            <a:r>
              <a:rPr lang="en-US" altLang="zh-CN" sz="2000" kern="0" dirty="0">
                <a:sym typeface="Symbol" panose="05050102010706020507" pitchFamily="18" charset="2"/>
              </a:rPr>
              <a:t>+ m</a:t>
            </a:r>
            <a:r>
              <a:rPr lang="en-US" altLang="zh-CN" sz="2000" kern="0" baseline="-25000" dirty="0">
                <a:sym typeface="Symbol" panose="05050102010706020507" pitchFamily="18" charset="2"/>
              </a:rPr>
              <a:t>3</a:t>
            </a:r>
            <a:r>
              <a:rPr lang="en-US" altLang="zh-CN" sz="2000" kern="0" dirty="0">
                <a:sym typeface="Symbol" panose="05050102010706020507" pitchFamily="18" charset="2"/>
              </a:rPr>
              <a:t>) to 0.1 </a:t>
            </a:r>
            <a:r>
              <a:rPr lang="en-US" altLang="zh-CN" sz="2000" kern="0" dirty="0" smtClean="0">
                <a:sym typeface="Symbol" panose="05050102010706020507" pitchFamily="18" charset="2"/>
              </a:rPr>
              <a:t>eV</a:t>
            </a:r>
          </a:p>
          <a:p>
            <a:pPr marL="0" indent="0">
              <a:buNone/>
            </a:pP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 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      |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kumimoji="1" lang="en-US" altLang="zh-CN" sz="2000" baseline="30000" dirty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kumimoji="1" lang="en-US" altLang="zh-CN" sz="2000" baseline="-25000" dirty="0">
                <a:solidFill>
                  <a:schemeClr val="accent3">
                    <a:lumMod val="50000"/>
                  </a:schemeClr>
                </a:solidFill>
              </a:rPr>
              <a:t>32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|~2.5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10</a:t>
            </a:r>
            <a:r>
              <a:rPr kumimoji="1" lang="en-US" altLang="zh-CN" sz="2000" baseline="30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-3 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eV</a:t>
            </a:r>
            <a:r>
              <a:rPr kumimoji="1" lang="en-US" altLang="zh-CN" sz="2000" baseline="30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endParaRPr kumimoji="1" lang="en-US" altLang="zh-CN" sz="2000" dirty="0">
              <a:solidFill>
                <a:schemeClr val="accent3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pPr marL="0" indent="0">
              <a:buNone/>
            </a:pP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  <a:sym typeface="Symbol" panose="05050102010706020507" pitchFamily="18" charset="2"/>
              </a:rPr>
              <a:t>       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  <a:latin typeface="Symbol" pitchFamily="18" charset="2"/>
              </a:rPr>
              <a:t>D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m</a:t>
            </a:r>
            <a:r>
              <a:rPr kumimoji="1" lang="en-US" altLang="zh-CN" sz="2000" baseline="30000" dirty="0" smtClean="0">
                <a:solidFill>
                  <a:schemeClr val="accent3">
                    <a:lumMod val="50000"/>
                  </a:schemeClr>
                </a:solidFill>
              </a:rPr>
              <a:t>2</a:t>
            </a:r>
            <a:r>
              <a:rPr kumimoji="1" lang="en-US" altLang="zh-CN" sz="2000" baseline="-25000" dirty="0" smtClean="0">
                <a:solidFill>
                  <a:schemeClr val="accent3">
                    <a:lumMod val="50000"/>
                  </a:schemeClr>
                </a:solidFill>
              </a:rPr>
              <a:t>21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~7</a:t>
            </a:r>
            <a:r>
              <a:rPr kumimoji="1"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10</a:t>
            </a:r>
            <a:r>
              <a:rPr kumimoji="1" lang="en-US" altLang="zh-CN" sz="2000" baseline="30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-5 </a:t>
            </a:r>
            <a:r>
              <a:rPr kumimoji="1" lang="en-US" altLang="zh-CN" sz="2000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eV</a:t>
            </a:r>
            <a:r>
              <a:rPr kumimoji="1" lang="en-US" altLang="zh-CN" sz="2000" baseline="30000" dirty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2</a:t>
            </a:r>
            <a:endParaRPr lang="en-US" altLang="zh-CN" sz="2000" kern="0" dirty="0">
              <a:solidFill>
                <a:schemeClr val="accent3">
                  <a:lumMod val="50000"/>
                </a:schemeClr>
              </a:solidFill>
              <a:sym typeface="Symbol" panose="05050102010706020507" pitchFamily="18" charset="2"/>
            </a:endParaRPr>
          </a:p>
          <a:p>
            <a:endParaRPr lang="en-US" altLang="zh-CN" sz="2000" kern="0" dirty="0">
              <a:sym typeface="Symbol" panose="05050102010706020507" pitchFamily="18" charset="2"/>
            </a:endParaRPr>
          </a:p>
          <a:p>
            <a:endParaRPr lang="en-US" altLang="zh-CN" sz="2000" kern="0" dirty="0" smtClean="0">
              <a:sym typeface="Symbol" panose="05050102010706020507" pitchFamily="18" charset="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7554" y="3325166"/>
            <a:ext cx="4017600" cy="3179092"/>
          </a:xfrm>
          <a:prstGeom prst="rect">
            <a:avLst/>
          </a:prstGeom>
        </p:spPr>
      </p:pic>
      <p:sp>
        <p:nvSpPr>
          <p:cNvPr id="12" name="矩形 11"/>
          <p:cNvSpPr/>
          <p:nvPr/>
        </p:nvSpPr>
        <p:spPr>
          <a:xfrm>
            <a:off x="4724702" y="6488954"/>
            <a:ext cx="381213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K.N.</a:t>
            </a:r>
            <a:r>
              <a:rPr lang="zh-CN" altLang="en-US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Abazajian 2015 </a:t>
            </a:r>
            <a:r>
              <a:rPr lang="zh-CN" alt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Astropart. Phys. 63 66 </a:t>
            </a:r>
          </a:p>
        </p:txBody>
      </p:sp>
    </p:spTree>
    <p:extLst>
      <p:ext uri="{BB962C8B-B14F-4D97-AF65-F5344CB8AC3E}">
        <p14:creationId xmlns:p14="http://schemas.microsoft.com/office/powerpoint/2010/main" val="212500851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891515" y="4703206"/>
            <a:ext cx="5060629" cy="1197863"/>
          </a:xfrm>
          <a:prstGeom prst="rect">
            <a:avLst/>
          </a:prstGeom>
        </p:spPr>
        <p:txBody>
          <a:bodyPr/>
          <a:lstStyle/>
          <a:p>
            <a:r>
              <a:rPr lang="en-US" altLang="zh-CN" sz="2000" dirty="0" smtClean="0"/>
              <a:t>5326 days, 328 </a:t>
            </a:r>
            <a:r>
              <a:rPr lang="en-US" altLang="zh-CN" sz="2000" dirty="0" err="1" smtClean="0"/>
              <a:t>kt.yr</a:t>
            </a:r>
            <a:endParaRPr lang="en-US" altLang="zh-CN" sz="2000" dirty="0" smtClean="0"/>
          </a:p>
          <a:p>
            <a:r>
              <a:rPr lang="el-GR" altLang="zh-CN" sz="2000" dirty="0" smtClean="0"/>
              <a:t>Δχ</a:t>
            </a:r>
            <a:r>
              <a:rPr lang="en-US" altLang="zh-CN" sz="2000" baseline="30000" dirty="0" smtClean="0"/>
              <a:t>2</a:t>
            </a:r>
            <a:r>
              <a:rPr lang="en-US" altLang="zh-CN" sz="2000" dirty="0" smtClean="0"/>
              <a:t> = 4.34</a:t>
            </a:r>
          </a:p>
          <a:p>
            <a:r>
              <a:rPr lang="en-US" altLang="zh-CN" sz="2000" dirty="0" smtClean="0">
                <a:solidFill>
                  <a:srgbClr val="C00000"/>
                </a:solidFill>
              </a:rPr>
              <a:t>CLs: Inverted MH rejection 80.6-96.7%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Current Experiment – Super-K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800" t="2708" r="30411" b="2348"/>
          <a:stretch/>
        </p:blipFill>
        <p:spPr>
          <a:xfrm>
            <a:off x="301881" y="908720"/>
            <a:ext cx="2400687" cy="281926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35546" y="908720"/>
            <a:ext cx="2160824" cy="28265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5837" y="831388"/>
            <a:ext cx="3357452" cy="309239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881" y="3815471"/>
            <a:ext cx="3093208" cy="2957465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848485" y="5901069"/>
            <a:ext cx="1455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Normal MH</a:t>
            </a:r>
            <a:endParaRPr lang="zh-CN" altLang="en-US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848485" y="5265326"/>
            <a:ext cx="15819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Inverted MH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848485" y="4079046"/>
            <a:ext cx="24375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Hayato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Neutrino2018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5089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内容占位符 1"/>
          <p:cNvSpPr>
            <a:spLocks noGrp="1"/>
          </p:cNvSpPr>
          <p:nvPr>
            <p:ph idx="1"/>
          </p:nvPr>
        </p:nvSpPr>
        <p:spPr>
          <a:xfrm>
            <a:off x="277534" y="3613297"/>
            <a:ext cx="4491078" cy="311711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Fermilab (700kW) to Minnesota (810 km). 14 </a:t>
            </a:r>
            <a:r>
              <a:rPr lang="en-US" altLang="zh-CN" sz="2000" dirty="0" err="1">
                <a:solidFill>
                  <a:schemeClr val="accent1">
                    <a:lumMod val="75000"/>
                  </a:schemeClr>
                </a:solidFill>
              </a:rPr>
              <a:t>kt</a:t>
            </a:r>
            <a:r>
              <a:rPr lang="en-US" altLang="zh-CN" sz="2000" dirty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LS detector</a:t>
            </a:r>
          </a:p>
          <a:p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Prefer NH at 1.8</a:t>
            </a:r>
            <a:r>
              <a:rPr lang="zh-CN" altLang="en-US" sz="2000" dirty="0" smtClean="0">
                <a:solidFill>
                  <a:srgbClr val="C00000"/>
                </a:solidFill>
              </a:rPr>
              <a:t>σ</a:t>
            </a:r>
            <a:endParaRPr lang="en-US" altLang="zh-CN" sz="2000" dirty="0" smtClean="0">
              <a:solidFill>
                <a:srgbClr val="C00000"/>
              </a:solidFill>
              <a:sym typeface="Symbol" panose="05050102010706020507" pitchFamily="18" charset="2"/>
            </a:endParaRPr>
          </a:p>
          <a:p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</a:rPr>
              <a:t>Extended </a:t>
            </a:r>
            <a:r>
              <a:rPr lang="zh-CN" altLang="en-US" sz="2000" dirty="0">
                <a:solidFill>
                  <a:schemeClr val="accent1">
                    <a:lumMod val="75000"/>
                  </a:schemeClr>
                </a:solidFill>
              </a:rPr>
              <a:t>running through 2024,  proposed accelerator </a:t>
            </a:r>
            <a:r>
              <a:rPr lang="zh-CN" altLang="en-US" sz="2000" dirty="0" smtClean="0">
                <a:solidFill>
                  <a:schemeClr val="accent1">
                    <a:lumMod val="75000"/>
                  </a:schemeClr>
                </a:solidFill>
              </a:rPr>
              <a:t>improvement</a:t>
            </a:r>
            <a:endParaRPr lang="en-US" altLang="zh-CN" sz="2000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zh-CN" altLang="en-US" sz="2000" dirty="0" smtClean="0">
                <a:solidFill>
                  <a:schemeClr val="accent3">
                    <a:lumMod val="50000"/>
                  </a:schemeClr>
                </a:solidFill>
              </a:rPr>
              <a:t>3σ (</a:t>
            </a:r>
            <a:r>
              <a:rPr lang="zh-CN" altLang="en-US" sz="2000" dirty="0">
                <a:solidFill>
                  <a:schemeClr val="accent3">
                    <a:lumMod val="50000"/>
                  </a:schemeClr>
                </a:solidFill>
              </a:rPr>
              <a:t>if NH and δ</a:t>
            </a:r>
            <a:r>
              <a:rPr lang="zh-CN" altLang="en-US" sz="2000" baseline="-25000" dirty="0">
                <a:solidFill>
                  <a:schemeClr val="accent3">
                    <a:lumMod val="50000"/>
                  </a:schemeClr>
                </a:solidFill>
              </a:rPr>
              <a:t>CP</a:t>
            </a:r>
            <a:r>
              <a:rPr lang="zh-CN" altLang="en-US" sz="2000" dirty="0">
                <a:solidFill>
                  <a:schemeClr val="accent3">
                    <a:lumMod val="50000"/>
                  </a:schemeClr>
                </a:solidFill>
              </a:rPr>
              <a:t>=3π/2) for allowed range of θ</a:t>
            </a:r>
            <a:r>
              <a:rPr lang="zh-CN" altLang="en-US" sz="2000" baseline="-25000" dirty="0">
                <a:solidFill>
                  <a:schemeClr val="accent3">
                    <a:lumMod val="50000"/>
                  </a:schemeClr>
                </a:solidFill>
              </a:rPr>
              <a:t>23</a:t>
            </a:r>
            <a:r>
              <a:rPr lang="zh-CN" altLang="en-US" sz="2000" dirty="0">
                <a:solidFill>
                  <a:schemeClr val="accent3">
                    <a:lumMod val="50000"/>
                  </a:schemeClr>
                </a:solidFill>
              </a:rPr>
              <a:t> by </a:t>
            </a:r>
            <a:r>
              <a:rPr lang="zh-CN" altLang="en-US" sz="2000" dirty="0" smtClean="0">
                <a:solidFill>
                  <a:schemeClr val="accent3">
                    <a:lumMod val="50000"/>
                  </a:schemeClr>
                </a:solidFill>
              </a:rPr>
              <a:t>2020</a:t>
            </a:r>
            <a:endParaRPr lang="en-US" altLang="zh-CN" sz="2000" dirty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3</a:t>
            </a:r>
            <a:r>
              <a:rPr lang="zh-CN" altLang="en-US" sz="2000" dirty="0" smtClean="0">
                <a:solidFill>
                  <a:schemeClr val="accent3">
                    <a:lumMod val="50000"/>
                  </a:schemeClr>
                </a:solidFill>
              </a:rPr>
              <a:t>σ for </a:t>
            </a:r>
            <a:r>
              <a:rPr lang="zh-CN" altLang="en-US" sz="2000" dirty="0">
                <a:solidFill>
                  <a:schemeClr val="accent3">
                    <a:lumMod val="50000"/>
                  </a:schemeClr>
                </a:solidFill>
              </a:rPr>
              <a:t>30-50% (depending on octant) of δ</a:t>
            </a:r>
            <a:r>
              <a:rPr lang="zh-CN" altLang="en-US" sz="2000" baseline="-25000" dirty="0">
                <a:solidFill>
                  <a:schemeClr val="accent3">
                    <a:lumMod val="50000"/>
                  </a:schemeClr>
                </a:solidFill>
              </a:rPr>
              <a:t>CP</a:t>
            </a:r>
            <a:r>
              <a:rPr lang="zh-CN" altLang="en-US" sz="2000" dirty="0">
                <a:solidFill>
                  <a:schemeClr val="accent3">
                    <a:lumMod val="50000"/>
                  </a:schemeClr>
                </a:solidFill>
              </a:rPr>
              <a:t> range by 2024</a:t>
            </a:r>
            <a:r>
              <a:rPr lang="zh-CN" altLang="en-US" sz="2000" dirty="0" smtClean="0">
                <a:solidFill>
                  <a:schemeClr val="accent3">
                    <a:lumMod val="50000"/>
                  </a:schemeClr>
                </a:solidFill>
              </a:rPr>
              <a:t>.</a:t>
            </a:r>
            <a:endParaRPr lang="zh-CN" altLang="en-US" sz="2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Current Experiment - NOvA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4138" y="3803081"/>
            <a:ext cx="4051005" cy="28260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33" y="981280"/>
            <a:ext cx="3602417" cy="2526844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216" y="981280"/>
            <a:ext cx="4204309" cy="260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5786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Large </a:t>
            </a:r>
            <a:r>
              <a:rPr lang="el-GR" altLang="zh-CN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aseline="-25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enables MH determination</a:t>
            </a:r>
            <a:endParaRPr lang="zh-CN" alt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60376" y="4235564"/>
            <a:ext cx="7920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3.4%</a:t>
            </a:r>
            <a:endParaRPr lang="zh-CN" altLang="en-US" sz="2000" b="1" dirty="0">
              <a:solidFill>
                <a:srgbClr val="FF0000"/>
              </a:solidFill>
            </a:endParaRPr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8450" y="1045881"/>
            <a:ext cx="3798138" cy="2624691"/>
          </a:xfrm>
          <a:prstGeom prst="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559" y="3924931"/>
            <a:ext cx="5026745" cy="2727420"/>
          </a:xfrm>
          <a:prstGeom prst="rect">
            <a:avLst/>
          </a:prstGeom>
        </p:spPr>
      </p:pic>
      <p:pic>
        <p:nvPicPr>
          <p:cNvPr id="26" name="图片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320" y="1045881"/>
            <a:ext cx="4067305" cy="291674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94304" y="3997622"/>
            <a:ext cx="3640858" cy="2582037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6243130" y="4144386"/>
            <a:ext cx="966744" cy="36933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</a:t>
            </a:r>
            <a:r>
              <a:rPr lang="en-US" altLang="zh-CN" b="1" baseline="30000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altLang="zh-CN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l-GR" altLang="zh-CN" b="1" dirty="0" smtClean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b="1" baseline="-25000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097522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79038" y="3171086"/>
            <a:ext cx="3912627" cy="434599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JUNO: 20 </a:t>
            </a:r>
            <a:r>
              <a:rPr lang="en-US" altLang="zh-CN" sz="2000" b="1" dirty="0" err="1" smtClean="0">
                <a:solidFill>
                  <a:schemeClr val="accent1"/>
                </a:solidFill>
                <a:cs typeface="Times New Roman" panose="02020603050405020304" pitchFamily="18" charset="0"/>
              </a:rPr>
              <a:t>kton</a:t>
            </a:r>
            <a:r>
              <a:rPr lang="en-US" altLang="zh-CN" sz="2000" b="1" dirty="0" smtClean="0">
                <a:solidFill>
                  <a:schemeClr val="accent1"/>
                </a:solidFill>
                <a:cs typeface="Times New Roman" panose="02020603050405020304" pitchFamily="18" charset="0"/>
              </a:rPr>
              <a:t> Liquid Scintillator</a:t>
            </a:r>
            <a:endParaRPr lang="zh-CN" altLang="en-US" sz="2000" b="1" dirty="0">
              <a:solidFill>
                <a:schemeClr val="accent1"/>
              </a:solidFill>
              <a:cs typeface="Times New Roman" panose="02020603050405020304" pitchFamily="18" charset="0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Next Generation Oscillation </a:t>
            </a:r>
            <a:r>
              <a:rPr lang="en-US" altLang="zh-CN" dirty="0" err="1" smtClean="0"/>
              <a:t>Exp</a:t>
            </a:r>
            <a:endParaRPr lang="zh-CN" altLang="en-US" dirty="0"/>
          </a:p>
        </p:txBody>
      </p:sp>
      <p:pic>
        <p:nvPicPr>
          <p:cNvPr id="5" name="内容占位符 5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695" y="977758"/>
            <a:ext cx="4180712" cy="131996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6864" y="4097322"/>
            <a:ext cx="2049445" cy="192433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78662" y="4118540"/>
            <a:ext cx="2173866" cy="198753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9446" y="1384038"/>
            <a:ext cx="1522122" cy="1773732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051"/>
          <a:stretch/>
        </p:blipFill>
        <p:spPr>
          <a:xfrm>
            <a:off x="477244" y="4352073"/>
            <a:ext cx="3207082" cy="1914542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2694656" y="2368866"/>
            <a:ext cx="46475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DUNE in US, 10-40 </a:t>
            </a:r>
            <a:r>
              <a:rPr lang="en-US" altLang="zh-CN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kton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Liquid Argon</a:t>
            </a:r>
            <a:endParaRPr lang="zh-CN" alt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5305220" y="3171086"/>
            <a:ext cx="38387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INO in India, 50 </a:t>
            </a:r>
            <a:r>
              <a:rPr lang="en-US" altLang="zh-CN" sz="20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kton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dirty="0" err="1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Iron+RPC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24472" y="6266615"/>
            <a:ext cx="48939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Hyper-K, T2HK in Japan, 260 </a:t>
            </a:r>
            <a:r>
              <a:rPr lang="en-US" altLang="zh-CN" sz="2000" b="1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kton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water</a:t>
            </a:r>
            <a:endParaRPr lang="zh-CN" altLang="en-US" sz="2000" b="1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3937345" y="3803200"/>
            <a:ext cx="2656500" cy="4091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PINGU at South Pole</a:t>
            </a:r>
            <a:endParaRPr lang="zh-CN" altLang="en-US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67703" y="6251571"/>
            <a:ext cx="29136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chemeClr val="accent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ORCA in Mediterranean</a:t>
            </a:r>
            <a:endParaRPr lang="zh-CN" altLang="en-US" sz="2000" b="1" dirty="0">
              <a:solidFill>
                <a:schemeClr val="accent1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7244" y="997267"/>
            <a:ext cx="2045373" cy="206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65671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860792" y="5556373"/>
            <a:ext cx="7594643" cy="72411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altLang="zh-CN" sz="2000" b="0" dirty="0" smtClean="0">
                <a:solidFill>
                  <a:schemeClr val="tx1"/>
                </a:solidFill>
              </a:rPr>
              <a:t>Just for demonstration. It depends on real schedule, real value of parameters, operation assumption, systematic assumption, etc.</a:t>
            </a:r>
            <a:endParaRPr lang="zh-CN" altLang="en-US" sz="2000" b="0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Mass Hierarchy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1370" y="1181915"/>
            <a:ext cx="6127429" cy="416626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95196" y="1623122"/>
            <a:ext cx="131206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Coyle 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78863" y="1506482"/>
            <a:ext cx="2769446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1" indent="-342900">
              <a:spcAft>
                <a:spcPts val="600"/>
              </a:spcAft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NOvA: extended operation to 2025</a:t>
            </a:r>
          </a:p>
          <a:p>
            <a:pPr marL="342900" lvl="1" indent="-342900" algn="just">
              <a:spcAft>
                <a:spcPts val="600"/>
              </a:spcAft>
              <a:defRPr/>
            </a:pP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JUNO: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2021</a:t>
            </a:r>
            <a:endParaRPr lang="en-US" altLang="zh-CN" sz="2000" b="1" dirty="0">
              <a:solidFill>
                <a:srgbClr val="0000FF"/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marL="342900" lvl="1" indent="-342900" algn="just">
              <a:spcAft>
                <a:spcPts val="600"/>
              </a:spcAft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DUNE: 2026</a:t>
            </a:r>
          </a:p>
          <a:p>
            <a:pPr marL="342900" lvl="1" indent="-342900" algn="just">
              <a:spcAft>
                <a:spcPts val="600"/>
              </a:spcAft>
              <a:defRPr/>
            </a:pP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Hyper-K: 2027</a:t>
            </a:r>
          </a:p>
          <a:p>
            <a:pPr marL="342900" lvl="1" indent="-342900" algn="just">
              <a:spcAft>
                <a:spcPts val="600"/>
              </a:spcAft>
              <a:defRPr/>
            </a:pP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ORCA</a:t>
            </a:r>
            <a:r>
              <a:rPr lang="en-US" altLang="zh-CN" sz="2000" dirty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: </a:t>
            </a:r>
            <a:r>
              <a:rPr lang="en-US" altLang="zh-CN" sz="2000" dirty="0" smtClean="0">
                <a:solidFill>
                  <a:schemeClr val="accent1"/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202x</a:t>
            </a:r>
          </a:p>
          <a:p>
            <a:pPr marL="342900" lvl="1" indent="-342900" algn="just">
              <a:spcAft>
                <a:spcPts val="600"/>
              </a:spcAft>
              <a:defRPr/>
            </a:pPr>
            <a:r>
              <a:rPr lang="en-US" altLang="zh-CN" sz="2000" dirty="0" smtClean="0"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PINGU: 202x</a:t>
            </a:r>
          </a:p>
          <a:p>
            <a:pPr marL="342900" lvl="1" indent="-342900" algn="just">
              <a:spcAft>
                <a:spcPts val="600"/>
              </a:spcAft>
              <a:defRPr/>
            </a:pPr>
            <a:r>
              <a:rPr lang="en-US" altLang="zh-CN" sz="2000" b="1" dirty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INO: </a:t>
            </a:r>
            <a:r>
              <a:rPr lang="en-US" altLang="zh-CN" sz="2000" b="1" dirty="0" smtClean="0">
                <a:solidFill>
                  <a:schemeClr val="bg1">
                    <a:lumMod val="50000"/>
                  </a:schemeClr>
                </a:solidFill>
                <a:latin typeface="Times New Roman" panose="02020603050405020304" pitchFamily="18" charset="0"/>
                <a:ea typeface="黑体" pitchFamily="49" charset="-122"/>
                <a:cs typeface="Times New Roman" panose="02020603050405020304" pitchFamily="18" charset="0"/>
              </a:rPr>
              <a:t>Paused</a:t>
            </a:r>
            <a:endParaRPr lang="en-US" altLang="zh-CN" sz="2000" b="1" dirty="0">
              <a:solidFill>
                <a:schemeClr val="bg1">
                  <a:lumMod val="50000"/>
                </a:schemeClr>
              </a:solidFill>
              <a:latin typeface="Times New Roman" panose="02020603050405020304" pitchFamily="18" charset="0"/>
              <a:ea typeface="黑体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00904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3382" y="4808978"/>
            <a:ext cx="1929449" cy="1479145"/>
          </a:xfrm>
          <a:prstGeom prst="rect">
            <a:avLst/>
          </a:prstGeom>
        </p:spPr>
      </p:pic>
      <p:pic>
        <p:nvPicPr>
          <p:cNvPr id="32" name="Picture 7" descr="SOLEIL"/>
          <p:cNvPicPr preferRelativeResize="0"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3019" y="1386408"/>
            <a:ext cx="1577490" cy="153400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6894" y="2494549"/>
            <a:ext cx="5101389" cy="1074821"/>
          </a:xfrm>
          <a:prstGeom prst="rect">
            <a:avLst/>
          </a:prstGeom>
        </p:spPr>
      </p:pic>
      <p:cxnSp>
        <p:nvCxnSpPr>
          <p:cNvPr id="9" name="直接箭头连接符 8"/>
          <p:cNvCxnSpPr/>
          <p:nvPr/>
        </p:nvCxnSpPr>
        <p:spPr>
          <a:xfrm flipH="1">
            <a:off x="4888957" y="2823412"/>
            <a:ext cx="6981" cy="2110565"/>
          </a:xfrm>
          <a:prstGeom prst="straightConnector1">
            <a:avLst/>
          </a:prstGeom>
          <a:ln w="38100">
            <a:solidFill>
              <a:schemeClr val="tx1"/>
            </a:solidFill>
            <a:prstDash val="dash"/>
            <a:headEnd type="stealth" w="lg" len="lg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文本框 9"/>
          <p:cNvSpPr txBox="1"/>
          <p:nvPr/>
        </p:nvSpPr>
        <p:spPr>
          <a:xfrm>
            <a:off x="4935947" y="3491880"/>
            <a:ext cx="13154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</a:t>
            </a:r>
            <a:r>
              <a:rPr lang="zh-CN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endParaRPr lang="zh-CN" alt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24854" y="197907"/>
            <a:ext cx="1941096" cy="2370273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1083175" y="1891746"/>
            <a:ext cx="1011238" cy="523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 typeface="Symbol" pitchFamily="18" charset="2"/>
              <a:buNone/>
            </a:pPr>
            <a:r>
              <a:rPr lang="en-US" altLang="zh-CN" sz="2800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Sun</a:t>
            </a:r>
            <a:endParaRPr lang="zh-CN" altLang="en-US" sz="2800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6" name="Picture 13" descr="kernkraftwerkicon"/>
          <p:cNvPicPr preferRelativeResize="0"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693" y="4155935"/>
            <a:ext cx="1242075" cy="1556084"/>
          </a:xfrm>
          <a:prstGeom prst="rect">
            <a:avLst/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18" name="直接箭头连接符 17"/>
          <p:cNvCxnSpPr/>
          <p:nvPr/>
        </p:nvCxnSpPr>
        <p:spPr>
          <a:xfrm flipH="1">
            <a:off x="5279593" y="2494549"/>
            <a:ext cx="1548920" cy="2671811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530567" y="4859727"/>
            <a:ext cx="2444545" cy="1446550"/>
          </a:xfrm>
          <a:prstGeom prst="rect">
            <a:avLst/>
          </a:prstGeom>
          <a:noFill/>
          <a:ln w="38100">
            <a:solidFill>
              <a:schemeClr val="accent3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zh-CN" sz="2400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Cosmic Ray</a:t>
            </a: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100 k/day</a:t>
            </a:r>
          </a:p>
          <a:p>
            <a:pPr>
              <a:spcBef>
                <a:spcPts val="600"/>
              </a:spcBef>
            </a:pPr>
            <a:r>
              <a:rPr lang="en-US" altLang="zh-CN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After reducing 200,000 times w/ 700 m rock</a:t>
            </a:r>
          </a:p>
        </p:txBody>
      </p:sp>
      <p:cxnSp>
        <p:nvCxnSpPr>
          <p:cNvPr id="23" name="直接箭头连接符 22"/>
          <p:cNvCxnSpPr/>
          <p:nvPr/>
        </p:nvCxnSpPr>
        <p:spPr>
          <a:xfrm>
            <a:off x="2338826" y="2943871"/>
            <a:ext cx="2008984" cy="2398152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箭头连接符 24"/>
          <p:cNvCxnSpPr/>
          <p:nvPr/>
        </p:nvCxnSpPr>
        <p:spPr>
          <a:xfrm flipH="1">
            <a:off x="5383976" y="2494549"/>
            <a:ext cx="1845590" cy="2847474"/>
          </a:xfrm>
          <a:prstGeom prst="straightConnector1">
            <a:avLst/>
          </a:prstGeom>
          <a:ln w="539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文本框 27"/>
          <p:cNvSpPr txBox="1"/>
          <p:nvPr/>
        </p:nvSpPr>
        <p:spPr>
          <a:xfrm>
            <a:off x="6567167" y="3428384"/>
            <a:ext cx="23908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Atmospheric </a:t>
            </a:r>
            <a:r>
              <a:rPr lang="el-GR" altLang="zh-C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en-US" altLang="zh-CN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Several / day 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cxnSp>
        <p:nvCxnSpPr>
          <p:cNvPr id="30" name="直接箭头连接符 29"/>
          <p:cNvCxnSpPr/>
          <p:nvPr/>
        </p:nvCxnSpPr>
        <p:spPr>
          <a:xfrm flipV="1">
            <a:off x="2093336" y="5573658"/>
            <a:ext cx="2149074" cy="18689"/>
          </a:xfrm>
          <a:prstGeom prst="straightConnector1">
            <a:avLst/>
          </a:prstGeom>
          <a:ln w="539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Box 8"/>
          <p:cNvSpPr txBox="1">
            <a:spLocks noChangeArrowheads="1"/>
          </p:cNvSpPr>
          <p:nvPr/>
        </p:nvSpPr>
        <p:spPr bwMode="auto">
          <a:xfrm>
            <a:off x="406763" y="5746984"/>
            <a:ext cx="2557018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1pPr>
            <a:lvl2pPr marL="742950" indent="-28575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2pPr>
            <a:lvl3pPr marL="11430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3pPr>
            <a:lvl4pPr marL="16002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4pPr>
            <a:lvl5pPr marL="2057400" indent="-228600" eaLnBrk="0" hangingPunct="0"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2400" b="1">
                <a:solidFill>
                  <a:schemeClr val="tx1"/>
                </a:solidFill>
                <a:latin typeface="Tahoma" pitchFamily="34" charset="0"/>
                <a:ea typeface="黑体" pitchFamily="2" charset="-122"/>
              </a:defRPr>
            </a:lvl9pPr>
          </a:lstStyle>
          <a:p>
            <a:pPr eaLnBrk="1" hangingPunct="1">
              <a:buFont typeface="Symbol" pitchFamily="18" charset="2"/>
              <a:buNone/>
            </a:pPr>
            <a:r>
              <a:rPr lang="en-US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Reactor </a:t>
            </a:r>
            <a:r>
              <a:rPr lang="el-GR" altLang="zh-CN" sz="28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en-US" altLang="zh-CN" sz="2800" dirty="0" smtClean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eaLnBrk="1" hangingPunct="1">
              <a:buFont typeface="Symbol" pitchFamily="18" charset="2"/>
              <a:buNone/>
            </a:pPr>
            <a:r>
              <a:rPr lang="en-US" altLang="zh-CN" sz="2000" dirty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6</a:t>
            </a:r>
            <a:r>
              <a:rPr lang="en-US" altLang="zh-CN" sz="2000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0 / day</a:t>
            </a:r>
            <a:endParaRPr lang="zh-CN" altLang="en-US" sz="2000" dirty="0">
              <a:solidFill>
                <a:srgbClr val="C0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6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JUNO: Multiple Purpose Observatory</a:t>
            </a:r>
            <a:endParaRPr lang="zh-CN" altLang="en-US" dirty="0"/>
          </a:p>
        </p:txBody>
      </p:sp>
      <p:cxnSp>
        <p:nvCxnSpPr>
          <p:cNvPr id="37" name="直接箭头连接符 36"/>
          <p:cNvCxnSpPr>
            <a:stCxn id="39" idx="3"/>
          </p:cNvCxnSpPr>
          <p:nvPr/>
        </p:nvCxnSpPr>
        <p:spPr>
          <a:xfrm flipV="1">
            <a:off x="3407658" y="5970017"/>
            <a:ext cx="834752" cy="258047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文本框 38"/>
          <p:cNvSpPr txBox="1"/>
          <p:nvPr/>
        </p:nvSpPr>
        <p:spPr>
          <a:xfrm>
            <a:off x="2245076" y="5812565"/>
            <a:ext cx="1162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Geo-</a:t>
            </a:r>
            <a:r>
              <a:rPr lang="el-GR" altLang="zh-C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 / day</a:t>
            </a:r>
            <a:endParaRPr lang="en-US" altLang="zh-CN" sz="2800" b="1" dirty="0" smtClean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1" name="文本框 40"/>
          <p:cNvSpPr txBox="1"/>
          <p:nvPr/>
        </p:nvSpPr>
        <p:spPr>
          <a:xfrm>
            <a:off x="380575" y="3014826"/>
            <a:ext cx="30262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Solar </a:t>
            </a:r>
            <a:r>
              <a:rPr lang="el-GR" altLang="zh-C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10s - 1000s / day</a:t>
            </a:r>
          </a:p>
        </p:txBody>
      </p:sp>
      <p:sp>
        <p:nvSpPr>
          <p:cNvPr id="24" name="文本框 23"/>
          <p:cNvSpPr txBox="1"/>
          <p:nvPr/>
        </p:nvSpPr>
        <p:spPr>
          <a:xfrm>
            <a:off x="4005408" y="6275824"/>
            <a:ext cx="23220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JUNO, 20 </a:t>
            </a:r>
            <a:r>
              <a:rPr lang="en-US" altLang="zh-CN" sz="2000" dirty="0" err="1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kton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LS</a:t>
            </a:r>
            <a:endParaRPr lang="zh-CN" altLang="en-US" sz="2000" dirty="0">
              <a:solidFill>
                <a:schemeClr val="accent3">
                  <a:lumMod val="50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8550" y="1137405"/>
            <a:ext cx="1551442" cy="1430775"/>
          </a:xfrm>
          <a:prstGeom prst="rect">
            <a:avLst/>
          </a:prstGeom>
        </p:spPr>
      </p:pic>
      <p:cxnSp>
        <p:nvCxnSpPr>
          <p:cNvPr id="29" name="直接箭头连接符 28"/>
          <p:cNvCxnSpPr/>
          <p:nvPr/>
        </p:nvCxnSpPr>
        <p:spPr>
          <a:xfrm>
            <a:off x="3783019" y="2774708"/>
            <a:ext cx="777018" cy="2261508"/>
          </a:xfrm>
          <a:prstGeom prst="straightConnector1">
            <a:avLst/>
          </a:prstGeom>
          <a:ln w="53975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文本框 30"/>
          <p:cNvSpPr txBox="1"/>
          <p:nvPr/>
        </p:nvSpPr>
        <p:spPr>
          <a:xfrm>
            <a:off x="4250380" y="1512317"/>
            <a:ext cx="2402651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Supernova </a:t>
            </a:r>
            <a:r>
              <a:rPr lang="el-GR" altLang="zh-CN" sz="28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ν</a:t>
            </a:r>
            <a:endParaRPr lang="en-US" altLang="zh-CN" sz="2800" b="1" dirty="0">
              <a:solidFill>
                <a:schemeClr val="tx2">
                  <a:lumMod val="75000"/>
                </a:schemeClr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5000 in 10s</a:t>
            </a:r>
          </a:p>
          <a:p>
            <a:r>
              <a:rPr lang="en-US" altLang="zh-CN" dirty="0" smtClean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@10kpc</a:t>
            </a:r>
          </a:p>
        </p:txBody>
      </p:sp>
      <p:sp>
        <p:nvSpPr>
          <p:cNvPr id="19" name="矩形 18"/>
          <p:cNvSpPr/>
          <p:nvPr/>
        </p:nvSpPr>
        <p:spPr>
          <a:xfrm>
            <a:off x="2170045" y="5156066"/>
            <a:ext cx="193405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26.6 </a:t>
            </a:r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GW, 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53 km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4489068" y="851795"/>
            <a:ext cx="31683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JUNO Yellow book</a:t>
            </a:r>
            <a:b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</a:t>
            </a:r>
            <a:r>
              <a:rPr lang="en-US" altLang="zh-CN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Phys. G 43, 030401 (2016)</a:t>
            </a:r>
          </a:p>
        </p:txBody>
      </p:sp>
    </p:spTree>
    <p:extLst>
      <p:ext uri="{BB962C8B-B14F-4D97-AF65-F5344CB8AC3E}">
        <p14:creationId xmlns:p14="http://schemas.microsoft.com/office/powerpoint/2010/main" val="131399912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2) Precision Measurements</a:t>
            </a:r>
            <a:endParaRPr lang="zh-CN" altLang="en-US" dirty="0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532" y="3132766"/>
            <a:ext cx="4617897" cy="3457562"/>
          </a:xfrm>
          <a:prstGeom prst="rect">
            <a:avLst/>
          </a:prstGeom>
        </p:spPr>
      </p:pic>
      <p:graphicFrame>
        <p:nvGraphicFramePr>
          <p:cNvPr id="20" name="表格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9265218"/>
              </p:ext>
            </p:extLst>
          </p:nvPr>
        </p:nvGraphicFramePr>
        <p:xfrm>
          <a:off x="4765232" y="3556960"/>
          <a:ext cx="4279055" cy="2039169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80656"/>
                <a:gridCol w="1084521"/>
                <a:gridCol w="2313878"/>
              </a:tblGrid>
              <a:tr h="762777">
                <a:tc>
                  <a:txBody>
                    <a:bodyPr/>
                    <a:lstStyle/>
                    <a:p>
                      <a:endParaRPr lang="zh-CN" altLang="en-US" sz="20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Statistics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+BG</a:t>
                      </a:r>
                      <a:r>
                        <a:rPr lang="en-US" altLang="zh-CN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+1%</a:t>
                      </a:r>
                      <a:r>
                        <a:rPr lang="en-US" altLang="zh-CN" sz="1800" b="1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b2b 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+1% </a:t>
                      </a:r>
                      <a:r>
                        <a:rPr lang="en-US" altLang="zh-CN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EScale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+1% </a:t>
                      </a:r>
                      <a:r>
                        <a:rPr lang="en-US" altLang="zh-CN" sz="1800" b="1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lang="en-US" altLang="zh-CN" sz="1800" b="1" baseline="0" dirty="0" err="1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nonL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464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</a:t>
                      </a:r>
                      <a:r>
                        <a:rPr lang="en-US" altLang="zh-CN" sz="18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l-GR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θ</a:t>
                      </a:r>
                      <a:r>
                        <a:rPr lang="en-US" altLang="zh-CN" sz="1800" b="1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800" b="1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0.54%</a:t>
                      </a:r>
                      <a:endParaRPr lang="zh-CN" altLang="en-US" sz="1800" b="1" kern="1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0.67%</a:t>
                      </a:r>
                      <a:endParaRPr lang="zh-CN" altLang="en-US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8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1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0.24%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0.59%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4254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l-GR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Δ</a:t>
                      </a:r>
                      <a:r>
                        <a:rPr lang="en-US" altLang="zh-CN" sz="1800" b="1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</a:t>
                      </a:r>
                      <a:r>
                        <a:rPr lang="en-US" altLang="zh-CN" sz="1800" b="1" baseline="30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b="1" baseline="-25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0.27%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0.44%</a:t>
                      </a:r>
                      <a:endParaRPr lang="zh-CN" altLang="en-US" sz="1800" b="1" kern="12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1" name="矩形 20"/>
          <p:cNvSpPr/>
          <p:nvPr/>
        </p:nvSpPr>
        <p:spPr>
          <a:xfrm>
            <a:off x="522320" y="2331717"/>
            <a:ext cx="8397672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Probing the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unitarity 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U</a:t>
            </a:r>
            <a:r>
              <a:rPr lang="en-US" altLang="zh-CN" sz="2400" b="1" baseline="-250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PMNS</a:t>
            </a:r>
            <a:r>
              <a:rPr lang="en-US" altLang="zh-CN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altLang="zh-CN" sz="2400" b="1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1%, </a:t>
            </a: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physics?</a:t>
            </a:r>
            <a:endParaRPr lang="en-US" altLang="zh-CN" sz="24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144314" y="1353251"/>
            <a:ext cx="2024111" cy="400110"/>
          </a:xfrm>
          <a:prstGeom prst="rect">
            <a:avLst/>
          </a:prstGeom>
          <a:solidFill>
            <a:srgbClr val="FFC000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dirty="0" smtClean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Current precision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68426" y="1013867"/>
            <a:ext cx="6875861" cy="1089813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5464797" y="5834035"/>
            <a:ext cx="2879923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2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JUNO can do!</a:t>
            </a:r>
            <a:endParaRPr lang="en-US" altLang="zh-CN" sz="24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0576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330088" y="1695201"/>
            <a:ext cx="3688532" cy="4433525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normAutofit lnSpcReduction="10000"/>
          </a:bodyPr>
          <a:lstStyle/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20 </a:t>
            </a:r>
            <a:r>
              <a:rPr lang="en-US" altLang="zh-CN" sz="2000" b="1" dirty="0" err="1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kton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LS detector</a:t>
            </a:r>
          </a:p>
          <a:p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3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%</a:t>
            </a:r>
            <a:r>
              <a:rPr lang="zh-CN" altLang="en-US" sz="20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2000" b="1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energy </a:t>
            </a:r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resolution</a:t>
            </a:r>
          </a:p>
          <a:p>
            <a:r>
              <a:rPr lang="en-US" altLang="zh-CN" sz="2000" b="1" dirty="0" smtClean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700 m underground</a:t>
            </a:r>
            <a:endParaRPr lang="en-US" altLang="zh-CN" sz="2000" b="1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r>
              <a:rPr lang="en-US" altLang="zh-CN" sz="2000" b="1" dirty="0">
                <a:solidFill>
                  <a:srgbClr val="C00000"/>
                </a:solidFill>
                <a:cs typeface="Times New Roman" panose="02020603050405020304" pitchFamily="18" charset="0"/>
              </a:rPr>
              <a:t>Rich physics possibilities</a:t>
            </a:r>
          </a:p>
          <a:p>
            <a:pPr marL="612000" lvl="1" indent="-288000"/>
            <a:r>
              <a:rPr lang="en-US" altLang="zh-CN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Reactor </a:t>
            </a:r>
            <a:r>
              <a:rPr lang="en-US" altLang="zh-CN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neutrino</a:t>
            </a:r>
            <a:r>
              <a:rPr lang="en-US" altLang="zh-CN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/>
            </a:r>
            <a:br>
              <a:rPr lang="en-US" altLang="zh-CN" sz="1800" b="1" dirty="0">
                <a:solidFill>
                  <a:schemeClr val="tx1"/>
                </a:solidFill>
                <a:cs typeface="Times New Roman" panose="02020603050405020304" pitchFamily="18" charset="0"/>
              </a:rPr>
            </a:br>
            <a:r>
              <a:rPr lang="en-US" altLang="zh-CN" sz="1800" b="1" dirty="0">
                <a:solidFill>
                  <a:srgbClr val="008000"/>
                </a:solidFill>
                <a:cs typeface="Times New Roman" panose="02020603050405020304" pitchFamily="18" charset="0"/>
              </a:rPr>
              <a:t>for </a:t>
            </a:r>
            <a:r>
              <a:rPr lang="en-US" altLang="zh-CN" sz="22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Mass Hierarchy</a:t>
            </a:r>
            <a:r>
              <a:rPr lang="en-US" altLang="zh-CN" sz="1800" b="1" dirty="0" smtClean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1800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and </a:t>
            </a:r>
            <a:r>
              <a:rPr lang="en-US" altLang="zh-CN" sz="1800" dirty="0">
                <a:solidFill>
                  <a:schemeClr val="tx1"/>
                </a:solidFill>
              </a:rPr>
              <a:t>precision measurement </a:t>
            </a:r>
            <a:r>
              <a:rPr lang="en-US" altLang="zh-CN" sz="1800" dirty="0"/>
              <a:t>of </a:t>
            </a:r>
            <a:r>
              <a:rPr lang="en-US" altLang="zh-CN" sz="1800" b="1" dirty="0" smtClean="0">
                <a:solidFill>
                  <a:srgbClr val="008000"/>
                </a:solidFill>
                <a:cs typeface="Times New Roman" panose="02020603050405020304" pitchFamily="18" charset="0"/>
              </a:rPr>
              <a:t>oscillation parameters</a:t>
            </a:r>
            <a:endParaRPr lang="en-US" altLang="zh-CN" sz="1800" b="1" dirty="0">
              <a:solidFill>
                <a:srgbClr val="008000"/>
              </a:solidFill>
              <a:cs typeface="Times New Roman" panose="02020603050405020304" pitchFamily="18" charset="0"/>
            </a:endParaRPr>
          </a:p>
          <a:p>
            <a:pPr marL="612000" lvl="1" indent="-288000"/>
            <a:r>
              <a:rPr lang="en-US" altLang="zh-CN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Supernova neutrino</a:t>
            </a:r>
            <a:endParaRPr lang="en-US" altLang="zh-CN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612000" lvl="1" indent="-288000"/>
            <a:r>
              <a:rPr lang="en-US" altLang="zh-CN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Geo-neutrino</a:t>
            </a:r>
          </a:p>
          <a:p>
            <a:pPr marL="612000" lvl="1" indent="-288000"/>
            <a:r>
              <a:rPr lang="en-US" altLang="zh-CN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Solar neutrino</a:t>
            </a:r>
            <a:endParaRPr lang="en-US" altLang="zh-CN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612000" lvl="1" indent="-288000"/>
            <a:r>
              <a:rPr lang="en-US" altLang="zh-CN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Atmospheric neutrino</a:t>
            </a:r>
          </a:p>
          <a:p>
            <a:pPr marL="612000" lvl="1" indent="-288000"/>
            <a:r>
              <a:rPr lang="en-US" altLang="zh-CN" sz="1800" b="1" dirty="0" smtClean="0">
                <a:solidFill>
                  <a:schemeClr val="tx1"/>
                </a:solidFill>
                <a:cs typeface="Times New Roman" panose="02020603050405020304" pitchFamily="18" charset="0"/>
              </a:rPr>
              <a:t>Proton decay</a:t>
            </a:r>
            <a:endParaRPr lang="en-US" altLang="zh-CN" sz="1800" b="1" dirty="0">
              <a:solidFill>
                <a:schemeClr val="tx1"/>
              </a:solidFill>
              <a:cs typeface="Times New Roman" panose="02020603050405020304" pitchFamily="18" charset="0"/>
            </a:endParaRPr>
          </a:p>
          <a:p>
            <a:pPr marL="612000" lvl="1" indent="-288000"/>
            <a:r>
              <a:rPr lang="en-US" altLang="zh-CN" sz="1800" b="1" dirty="0">
                <a:solidFill>
                  <a:schemeClr val="tx1"/>
                </a:solidFill>
                <a:cs typeface="Times New Roman" panose="02020603050405020304" pitchFamily="18" charset="0"/>
              </a:rPr>
              <a:t>Exotic searches </a:t>
            </a:r>
          </a:p>
        </p:txBody>
      </p:sp>
      <p:sp>
        <p:nvSpPr>
          <p:cNvPr id="26931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altLang="zh-CN" sz="3600" dirty="0">
                <a:cs typeface="Arial" pitchFamily="34" charset="0"/>
              </a:rPr>
              <a:t>T</a:t>
            </a:r>
            <a:r>
              <a:rPr lang="en-US" altLang="zh-CN" sz="3600" dirty="0" smtClean="0">
                <a:cs typeface="Arial" pitchFamily="34" charset="0"/>
              </a:rPr>
              <a:t>he JUNO Experiment</a:t>
            </a:r>
            <a:endParaRPr lang="zh-CN" altLang="en-US" sz="3600" dirty="0">
              <a:cs typeface="Arial" pitchFamily="34" charset="0"/>
            </a:endParaRPr>
          </a:p>
        </p:txBody>
      </p:sp>
      <p:sp>
        <p:nvSpPr>
          <p:cNvPr id="119813" name="矩形 12"/>
          <p:cNvSpPr>
            <a:spLocks noChangeArrowheads="1"/>
          </p:cNvSpPr>
          <p:nvPr/>
        </p:nvSpPr>
        <p:spPr bwMode="auto">
          <a:xfrm>
            <a:off x="522320" y="6183592"/>
            <a:ext cx="8496300" cy="522288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Talk by Y.F. Wang at ICFA seminar </a:t>
            </a:r>
            <a:r>
              <a:rPr lang="en-US" altLang="zh-CN" sz="1400" b="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2008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400" b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Neutel</a:t>
            </a:r>
            <a:r>
              <a:rPr lang="en-US" altLang="zh-CN" sz="1400" b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2011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 by J. Cao at </a:t>
            </a:r>
            <a:r>
              <a:rPr lang="en-US" altLang="zh-CN" sz="1400" b="0" dirty="0" err="1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Nutel</a:t>
            </a:r>
            <a:r>
              <a:rPr lang="en-US" altLang="zh-CN" sz="1400" b="0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2009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zh-CN" sz="14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NuTurn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2012; </a:t>
            </a:r>
            <a:endParaRPr lang="en-US" altLang="zh-CN" sz="14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buFont typeface="Wingdings" panose="05000000000000000000" pitchFamily="2" charset="2"/>
              <a:buNone/>
            </a:pP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</a:rPr>
              <a:t>Paper by L. Zhan, Y.F. Wang, J. Cao, L.J. Wen,  PRD78:111103</a:t>
            </a:r>
            <a:r>
              <a:rPr lang="en-US" altLang="zh-CN" sz="1400" b="0" dirty="0" smtClean="0">
                <a:solidFill>
                  <a:schemeClr val="tx1"/>
                </a:solidFill>
                <a:latin typeface="Arial" panose="020B0604020202020204" pitchFamily="34" charset="0"/>
              </a:rPr>
              <a:t>, 2008</a:t>
            </a:r>
            <a:r>
              <a:rPr lang="en-US" altLang="zh-CN" sz="1400" b="0" dirty="0">
                <a:solidFill>
                  <a:schemeClr val="tx1"/>
                </a:solidFill>
                <a:latin typeface="Arial" panose="020B0604020202020204" pitchFamily="34" charset="0"/>
              </a:rPr>
              <a:t>;  PRD79:073007,2009</a:t>
            </a:r>
            <a:endParaRPr lang="zh-CN" altLang="en-US" sz="1400" b="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17" name="内容占位符 2"/>
          <p:cNvSpPr txBox="1">
            <a:spLocks/>
          </p:cNvSpPr>
          <p:nvPr/>
        </p:nvSpPr>
        <p:spPr bwMode="auto">
          <a:xfrm>
            <a:off x="457200" y="861055"/>
            <a:ext cx="8138160" cy="8444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anose="05000000000000000000" pitchFamily="2" charset="2"/>
              <a:buChar char="u"/>
              <a:defRPr sz="2800" baseline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40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altLang="zh-CN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J</a:t>
            </a:r>
            <a:r>
              <a:rPr lang="en-US" altLang="zh-CN" sz="2000" b="1" kern="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iangmen </a:t>
            </a:r>
            <a:r>
              <a:rPr lang="en-US" altLang="zh-CN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U</a:t>
            </a:r>
            <a:r>
              <a:rPr lang="en-US" altLang="zh-CN" sz="2000" b="1" kern="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nderground </a:t>
            </a:r>
            <a:r>
              <a:rPr lang="en-US" altLang="zh-CN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N</a:t>
            </a:r>
            <a:r>
              <a:rPr lang="en-US" altLang="zh-CN" sz="2000" b="1" kern="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eutrino </a:t>
            </a:r>
            <a:r>
              <a:rPr lang="en-US" altLang="zh-CN" sz="2000" b="1" kern="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</a:t>
            </a:r>
            <a:r>
              <a:rPr lang="en-US" altLang="zh-CN" sz="2000" b="1" kern="0" dirty="0" smtClean="0">
                <a:solidFill>
                  <a:schemeClr val="tx2">
                    <a:lumMod val="50000"/>
                  </a:schemeClr>
                </a:solidFill>
                <a:cs typeface="Times New Roman" panose="02020603050405020304" pitchFamily="18" charset="0"/>
              </a:rPr>
              <a:t>bservatory, a multiple-purpose neutrino experiment, approved in Feb. 2013,  300 M$</a:t>
            </a: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704918"/>
            <a:ext cx="4641347" cy="443352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2985" y="47292"/>
            <a:ext cx="1236158" cy="1149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588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3) Supernova </a:t>
            </a:r>
            <a:r>
              <a:rPr lang="en-US" altLang="zh-CN" dirty="0"/>
              <a:t>Burst Neutrinos</a:t>
            </a:r>
            <a:endParaRPr lang="zh-CN" altLang="en-US" dirty="0"/>
          </a:p>
        </p:txBody>
      </p:sp>
      <p:pic>
        <p:nvPicPr>
          <p:cNvPr id="5" name="图片 4"/>
          <p:cNvPicPr preferRelativeResize="0"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51268" y="1048861"/>
            <a:ext cx="5560325" cy="3177979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3877196" y="4157351"/>
            <a:ext cx="11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Burst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519554" y="4149774"/>
            <a:ext cx="1124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Cooling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753238" y="4155175"/>
            <a:ext cx="13624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dirty="0" smtClean="0">
                <a:solidFill>
                  <a:schemeClr val="tx2">
                    <a:lumMod val="75000"/>
                  </a:schemeClr>
                </a:solidFill>
                <a:latin typeface="+mj-lt"/>
              </a:rPr>
              <a:t>Accretion</a:t>
            </a:r>
            <a:endParaRPr lang="zh-CN" altLang="en-US" sz="2000" b="1" dirty="0">
              <a:solidFill>
                <a:schemeClr val="tx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12" name="图片 11"/>
          <p:cNvPicPr preferRelativeResize="0"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617" y="2939616"/>
            <a:ext cx="3339160" cy="3427083"/>
          </a:xfrm>
          <a:prstGeom prst="rect">
            <a:avLst/>
          </a:prstGeom>
        </p:spPr>
      </p:pic>
      <p:pic>
        <p:nvPicPr>
          <p:cNvPr id="14" name="Picture 3" descr="C:\Users\Georg Raffelt\Desktop\crab.jp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341" y="1096627"/>
            <a:ext cx="3137436" cy="1764760"/>
          </a:xfrm>
          <a:prstGeom prst="rect">
            <a:avLst/>
          </a:prstGeom>
          <a:noFill/>
        </p:spPr>
      </p:pic>
      <p:sp>
        <p:nvSpPr>
          <p:cNvPr id="3" name="文本框 2"/>
          <p:cNvSpPr txBox="1"/>
          <p:nvPr/>
        </p:nvSpPr>
        <p:spPr>
          <a:xfrm>
            <a:off x="335189" y="6182033"/>
            <a:ext cx="20520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Event Rate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3984894" y="4626201"/>
            <a:ext cx="47077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SN@10kpc, w/ 1D simulations from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Garching</a:t>
            </a: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group</a:t>
            </a:r>
            <a:endParaRPr lang="en-US" altLang="zh-CN" sz="1400" b="1" dirty="0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3627451" y="5103508"/>
            <a:ext cx="2711309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For particle physics: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Bound on absolute neutrino mass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Discriminate Mass ordering of neutrinos</a:t>
            </a:r>
          </a:p>
          <a:p>
            <a:pPr marL="285750" indent="-285750"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Collective neutrino oscillation</a:t>
            </a:r>
          </a:p>
          <a:p>
            <a:pPr marL="285750" indent="-285750">
              <a:spcAft>
                <a:spcPts val="600"/>
              </a:spcAft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  <a:endParaRPr lang="en-US" altLang="zh-CN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6338760" y="5103508"/>
            <a:ext cx="276698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chemeClr val="accent2">
                  <a:lumMod val="75000"/>
                </a:schemeClr>
              </a:buClr>
              <a:buSzPct val="70000"/>
            </a:pPr>
            <a:r>
              <a:rPr lang="en-US" altLang="zh-CN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astrophysics</a:t>
            </a:r>
            <a:r>
              <a:rPr lang="en-US" altLang="zh-CN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SN explosion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mechanism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Locating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Coincidence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with </a:t>
            </a: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Gravitational wave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SN nucleosynthesis</a:t>
            </a:r>
          </a:p>
          <a:p>
            <a:pPr marL="285750" indent="-285750">
              <a:buSzPct val="70000"/>
              <a:buFont typeface="Wingdings" panose="05000000000000000000" pitchFamily="2" charset="2"/>
              <a:buChar char="l"/>
            </a:pPr>
            <a:r>
              <a:rPr lang="en-US" altLang="zh-CN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 </a:t>
            </a:r>
            <a:endParaRPr lang="en-US" altLang="zh-CN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28676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 preferRelativeResize="0"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03313"/>
            <a:ext cx="5365750" cy="3746500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3) </a:t>
            </a:r>
            <a:r>
              <a:rPr lang="en-US" altLang="zh-CN" dirty="0"/>
              <a:t>Supernova Burst Neutrinos</a:t>
            </a:r>
            <a:endParaRPr lang="zh-CN" altLang="en-US" dirty="0"/>
          </a:p>
        </p:txBody>
      </p:sp>
      <p:sp>
        <p:nvSpPr>
          <p:cNvPr id="6" name="文本框 5"/>
          <p:cNvSpPr txBox="1"/>
          <p:nvPr/>
        </p:nvSpPr>
        <p:spPr>
          <a:xfrm>
            <a:off x="971600" y="1421487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schemeClr val="bg2">
                    <a:lumMod val="25000"/>
                  </a:schemeClr>
                </a:solidFill>
                <a:latin typeface="+mj-lt"/>
              </a:rPr>
              <a:t>SN @ 10kpc</a:t>
            </a:r>
            <a:endParaRPr lang="zh-CN" altLang="en-US" dirty="0">
              <a:solidFill>
                <a:schemeClr val="bg2">
                  <a:lumMod val="25000"/>
                </a:schemeClr>
              </a:solidFill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/>
              <p:cNvSpPr txBox="1"/>
              <p:nvPr/>
            </p:nvSpPr>
            <p:spPr>
              <a:xfrm>
                <a:off x="362171" y="4768112"/>
                <a:ext cx="8505381" cy="18620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spcAft>
                    <a:spcPts val="600"/>
                  </a:spcAft>
                  <a:buClr>
                    <a:schemeClr val="accent2">
                      <a:lumMod val="75000"/>
                    </a:schemeClr>
                  </a:buClr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000" b="1" dirty="0" smtClean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Full flavor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detection and 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low threshold</a:t>
                </a:r>
                <a:r>
                  <a:rPr lang="en-US" altLang="zh-CN" sz="20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energy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~0.2MeV in LS 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(JUNO only)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accent2">
                      <a:lumMod val="75000"/>
                    </a:schemeClr>
                  </a:buClr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IBD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golden channel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</a:t>
                </a:r>
                <a:r>
                  <a:rPr lang="en-US" altLang="zh-CN" sz="2000" dirty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~5000 events for </a:t>
                </a:r>
                <a:r>
                  <a:rPr lang="en-US" altLang="zh-CN" sz="20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SN@10kpc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accent2">
                      <a:lumMod val="75000"/>
                    </a:schemeClr>
                  </a:buClr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Especially 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the </a:t>
                </a:r>
                <a:r>
                  <a:rPr lang="en-US" altLang="zh-CN" sz="2000" b="1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pES</a:t>
                </a:r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channel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can provide us more information about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20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e>
                      <m:sub>
                        <m:r>
                          <a:rPr lang="en-US" altLang="zh-CN" sz="20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</m:oMath>
                </a14:m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 better than other type of detectors, e.g. WC,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LAr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-TPC detectors</a:t>
                </a:r>
              </a:p>
              <a:p>
                <a:pPr marL="285750" indent="-285750">
                  <a:spcAft>
                    <a:spcPts val="600"/>
                  </a:spcAft>
                  <a:buClr>
                    <a:schemeClr val="accent2">
                      <a:lumMod val="75000"/>
                    </a:schemeClr>
                  </a:buClr>
                  <a:buSzPct val="70000"/>
                  <a:buFont typeface="Wingdings" panose="05000000000000000000" pitchFamily="2" charset="2"/>
                  <a:buChar char="l"/>
                </a:pPr>
                <a:r>
                  <a:rPr lang="en-US" altLang="zh-CN" sz="20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PSD method 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to distinguish events from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eES</a:t>
                </a:r>
                <a:r>
                  <a:rPr lang="en-US" altLang="zh-CN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and </a:t>
                </a:r>
                <a:r>
                  <a:rPr lang="en-US" altLang="zh-CN" sz="2000" dirty="0" err="1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pES</a:t>
                </a:r>
                <a:endParaRPr lang="en-US" altLang="zh-CN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171" y="4768112"/>
                <a:ext cx="8505381" cy="1862048"/>
              </a:xfrm>
              <a:prstGeom prst="rect">
                <a:avLst/>
              </a:prstGeom>
              <a:blipFill rotWithShape="0">
                <a:blip r:embed="rId3"/>
                <a:stretch>
                  <a:fillRect l="-72" t="-1634" r="-358" b="-490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35826" y="966312"/>
            <a:ext cx="3797541" cy="3840480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 bwMode="auto">
          <a:xfrm>
            <a:off x="489097" y="4029740"/>
            <a:ext cx="563525" cy="520995"/>
          </a:xfrm>
          <a:prstGeom prst="ellips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  <p:sp>
        <p:nvSpPr>
          <p:cNvPr id="4" name="矩形 3"/>
          <p:cNvSpPr/>
          <p:nvPr/>
        </p:nvSpPr>
        <p:spPr bwMode="auto">
          <a:xfrm>
            <a:off x="6145619" y="3391786"/>
            <a:ext cx="1467293" cy="637954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宋体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9429171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占位符 10"/>
              <p:cNvSpPr>
                <a:spLocks noGrp="1"/>
              </p:cNvSpPr>
              <p:nvPr>
                <p:ph idx="1"/>
              </p:nvPr>
            </p:nvSpPr>
            <p:spPr>
              <a:xfrm>
                <a:off x="4416151" y="1077325"/>
                <a:ext cx="4525830" cy="2759673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DSNB</a:t>
                </a:r>
                <a:r>
                  <a:rPr lang="en-US" altLang="zh-CN" sz="2000" b="1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: Past core-collapse </a:t>
                </a:r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events</a:t>
                </a:r>
              </a:p>
              <a:p>
                <a:pPr marL="612000" lvl="1" indent="-288000"/>
                <a:r>
                  <a:rPr lang="en-US" altLang="zh-CN" sz="22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10</a:t>
                </a:r>
                <a:r>
                  <a:rPr lang="en-US" altLang="zh-CN" sz="2200" b="1" dirty="0" smtClean="0">
                    <a:cs typeface="Times New Roman" panose="02020603050405020304" pitchFamily="18" charset="0"/>
                  </a:rPr>
                  <a:t>/sec </a:t>
                </a:r>
                <a:r>
                  <a:rPr lang="en-US" altLang="zh-CN" sz="2200" b="1" dirty="0">
                    <a:cs typeface="Times New Roman" panose="02020603050405020304" pitchFamily="18" charset="0"/>
                  </a:rPr>
                  <a:t>in the visible </a:t>
                </a:r>
                <a:r>
                  <a:rPr lang="en-US" altLang="zh-CN" sz="2200" b="1" dirty="0" smtClean="0">
                    <a:cs typeface="Times New Roman" panose="02020603050405020304" pitchFamily="18" charset="0"/>
                  </a:rPr>
                  <a:t>universe</a:t>
                </a:r>
              </a:p>
              <a:p>
                <a:pPr marL="612000" lvl="1" indent="-288000"/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Cosmic </a:t>
                </a:r>
                <a:r>
                  <a:rPr lang="en-US" altLang="zh-CN" sz="2000" b="1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star-formation </a:t>
                </a:r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rate</a:t>
                </a:r>
              </a:p>
              <a:p>
                <a:pPr marL="612000" lvl="1" indent="-288000"/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Core-collapse </a:t>
                </a:r>
                <a:r>
                  <a:rPr lang="en-US" altLang="zh-CN" sz="2000" b="1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neutrino </a:t>
                </a:r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spectrum</a:t>
                </a:r>
              </a:p>
              <a:p>
                <a:pPr marL="612000" lvl="1" indent="-288000"/>
                <a:r>
                  <a:rPr lang="en-US" altLang="zh-CN" sz="2000" b="1" dirty="0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Rate </a:t>
                </a:r>
                <a:r>
                  <a:rPr lang="en-US" altLang="zh-CN" sz="2000" b="1" dirty="0">
                    <a:cs typeface="Times New Roman" panose="02020603050405020304" pitchFamily="18" charset="0"/>
                    <a:sym typeface="Symbol" panose="05050102010706020507" pitchFamily="18" charset="2"/>
                  </a:rPr>
                  <a:t>of failed </a:t>
                </a:r>
                <a:r>
                  <a:rPr lang="en-US" altLang="zh-CN" sz="2000" b="1" dirty="0" err="1" smtClean="0">
                    <a:cs typeface="Times New Roman" panose="02020603050405020304" pitchFamily="18" charset="0"/>
                    <a:sym typeface="Symbol" panose="05050102010706020507" pitchFamily="18" charset="2"/>
                  </a:rPr>
                  <a:t>SNe</a:t>
                </a:r>
                <a:endParaRPr lang="en-US" altLang="zh-CN" sz="2000" b="1" dirty="0" smtClean="0"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altLang="zh-CN" sz="2000" b="1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JUNO </a:t>
                </a:r>
                <a:r>
                  <a:rPr lang="en-US" altLang="zh-CN" sz="2000" b="1" dirty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detection 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  <a:cs typeface="Times New Roman" panose="02020603050405020304" pitchFamily="18" charset="0"/>
                  </a:rPr>
                  <a:t>significance ~ 3</a:t>
                </a:r>
                <a14:m>
                  <m:oMath xmlns:m="http://schemas.openxmlformats.org/officeDocument/2006/math">
                    <m:r>
                      <a:rPr lang="zh-CN" altLang="en-US" sz="2000" b="1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𝝈</m:t>
                    </m:r>
                  </m:oMath>
                </a14:m>
                <a:endParaRPr lang="zh-CN" altLang="en-US" sz="2000" b="1" dirty="0"/>
              </a:p>
            </p:txBody>
          </p:sp>
        </mc:Choice>
        <mc:Fallback>
          <p:sp>
            <p:nvSpPr>
              <p:cNvPr id="11" name="文本占位符 10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416151" y="1077325"/>
                <a:ext cx="4525830" cy="2759673"/>
              </a:xfrm>
              <a:blipFill rotWithShape="0">
                <a:blip r:embed="rId2"/>
                <a:stretch>
                  <a:fillRect l="-404" t="-132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8317" y="139336"/>
            <a:ext cx="8815683" cy="656191"/>
          </a:xfrm>
        </p:spPr>
        <p:txBody>
          <a:bodyPr>
            <a:normAutofit fontScale="90000"/>
          </a:bodyPr>
          <a:lstStyle/>
          <a:p>
            <a:r>
              <a:rPr lang="en-US" altLang="zh-CN" dirty="0"/>
              <a:t>4) Diffused Supernova Neutrino Background</a:t>
            </a:r>
            <a:endParaRPr lang="zh-CN" altLang="en-US" dirty="0"/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9" y="972127"/>
            <a:ext cx="3674341" cy="2668862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59" y="3817589"/>
            <a:ext cx="3803399" cy="264700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5" name="矩形 14"/>
              <p:cNvSpPr/>
              <p:nvPr/>
            </p:nvSpPr>
            <p:spPr>
              <a:xfrm>
                <a:off x="3875772" y="3580766"/>
                <a:ext cx="3003493" cy="94820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DSNB Observable window:</a:t>
                </a:r>
              </a:p>
              <a:p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11 &lt;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altLang="zh-CN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sSub>
                          <m:sSubPr>
                            <m:ctrlP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acc>
                              <m:accPr>
                                <m:chr m:val="̅"/>
                                <m:ctrlPr>
                                  <a:rPr lang="en-US" altLang="zh-CN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en-US" altLang="zh-CN" b="1" i="1">
                                    <a:solidFill>
                                      <a:srgbClr val="0000FF"/>
                                    </a:solidFill>
                                    <a:latin typeface="Cambria Math" panose="02040503050406030204" pitchFamily="18" charset="0"/>
                                  </a:rPr>
                                  <m:t>𝒗</m:t>
                                </m:r>
                              </m:e>
                            </m:acc>
                          </m:e>
                          <m:sub>
                            <m:r>
                              <a:rPr lang="en-US" altLang="zh-CN" b="1" i="1">
                                <a:solidFill>
                                  <a:srgbClr val="0000FF"/>
                                </a:solidFill>
                                <a:latin typeface="Cambria Math" panose="02040503050406030204" pitchFamily="18" charset="0"/>
                              </a:rPr>
                              <m:t>𝒆</m:t>
                            </m:r>
                          </m:sub>
                        </m:sSub>
                      </m:sub>
                    </m:sSub>
                  </m:oMath>
                </a14:m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&lt; 30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MeV</a:t>
                </a:r>
              </a:p>
              <a:p>
                <a:r>
                  <a:rPr lang="en-US" altLang="zh-CN" b="1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3 events/year </a:t>
                </a:r>
                <a:r>
                  <a:rPr lang="en-US" altLang="zh-CN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before PSD</a:t>
                </a:r>
                <a:endParaRPr lang="zh-CN" altLang="en-US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>
          <p:sp>
            <p:nvSpPr>
              <p:cNvPr id="15" name="矩形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75772" y="3580766"/>
                <a:ext cx="3003493" cy="948208"/>
              </a:xfrm>
              <a:prstGeom prst="rect">
                <a:avLst/>
              </a:prstGeom>
              <a:blipFill rotWithShape="0">
                <a:blip r:embed="rId5"/>
                <a:stretch>
                  <a:fillRect l="-1829" t="-3205" b="-89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图片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086" y="5087560"/>
            <a:ext cx="5410200" cy="1428750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5223081" y="4728474"/>
            <a:ext cx="3312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Years’ sensitivity</a:t>
            </a:r>
            <a:endParaRPr lang="zh-CN" alt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直接连接符 18"/>
          <p:cNvCxnSpPr/>
          <p:nvPr/>
        </p:nvCxnSpPr>
        <p:spPr>
          <a:xfrm>
            <a:off x="4023924" y="6014353"/>
            <a:ext cx="493932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直接箭头连接符 3"/>
          <p:cNvCxnSpPr/>
          <p:nvPr/>
        </p:nvCxnSpPr>
        <p:spPr bwMode="auto">
          <a:xfrm>
            <a:off x="648584" y="2296637"/>
            <a:ext cx="2062717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ysDot"/>
            <a:round/>
            <a:headEnd type="triangle" w="med" len="med"/>
            <a:tailEnd type="triangl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15336730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5) Solar Neutrino</a:t>
            </a:r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503" y="4027793"/>
            <a:ext cx="3941974" cy="27774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3232" y="1773270"/>
            <a:ext cx="2397801" cy="2663777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522319" y="962692"/>
            <a:ext cx="81063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new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low-threshold 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2MeV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altLang="zh-CN" sz="2000" b="1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altLang="zh-CN" sz="2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 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measurement (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upturn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day/night asymmetry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</a:t>
            </a:r>
            <a:r>
              <a:rPr lang="en-US" altLang="zh-C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solar </a:t>
            </a:r>
            <a:r>
              <a:rPr lang="en-US" altLang="zh-CN" sz="2000" b="1" dirty="0" smtClean="0">
                <a:solidFill>
                  <a:srgbClr val="C0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and reactor discrepancy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1843" y="1670528"/>
            <a:ext cx="3736487" cy="2408742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8605" y="4415887"/>
            <a:ext cx="3016678" cy="2389359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1420242" y="5144566"/>
            <a:ext cx="10518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i="1" dirty="0">
                <a:latin typeface="+mj-lt"/>
              </a:rPr>
              <a:t>1611.09867</a:t>
            </a:r>
            <a:endParaRPr lang="zh-CN" altLang="en-US" sz="1400" b="1" i="1" dirty="0">
              <a:latin typeface="+mj-lt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411226" y="6149128"/>
            <a:ext cx="2099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>
                <a:solidFill>
                  <a:srgbClr val="FF0000"/>
                </a:solidFill>
                <a:latin typeface="+mj-lt"/>
              </a:rPr>
              <a:t>solar </a:t>
            </a:r>
            <a:r>
              <a:rPr lang="en-US" altLang="zh-CN" sz="1400" b="1" dirty="0" err="1" smtClean="0">
                <a:solidFill>
                  <a:srgbClr val="FF0000"/>
                </a:solidFill>
                <a:latin typeface="+mj-lt"/>
              </a:rPr>
              <a:t>metallicity</a:t>
            </a:r>
            <a:r>
              <a:rPr lang="en-US" altLang="zh-CN" sz="1400" b="1" dirty="0" smtClean="0">
                <a:solidFill>
                  <a:srgbClr val="FF0000"/>
                </a:solidFill>
                <a:latin typeface="+mj-lt"/>
              </a:rPr>
              <a:t> problem</a:t>
            </a:r>
            <a:endParaRPr lang="zh-CN" altLang="en-US" sz="14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2180332" y="4547839"/>
            <a:ext cx="6511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0000FF"/>
                </a:solidFill>
                <a:latin typeface="+mj-lt"/>
              </a:rPr>
              <a:t>High Z</a:t>
            </a:r>
            <a:endParaRPr lang="zh-CN" altLang="en-US" sz="1400" dirty="0">
              <a:solidFill>
                <a:srgbClr val="0000FF"/>
              </a:solidFill>
              <a:latin typeface="+mj-lt"/>
            </a:endParaRPr>
          </a:p>
        </p:txBody>
      </p:sp>
      <p:sp>
        <p:nvSpPr>
          <p:cNvPr id="19" name="矩形 18"/>
          <p:cNvSpPr/>
          <p:nvPr/>
        </p:nvSpPr>
        <p:spPr>
          <a:xfrm>
            <a:off x="2461522" y="4725997"/>
            <a:ext cx="6155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400" b="1" dirty="0" smtClean="0">
                <a:solidFill>
                  <a:srgbClr val="FF0000"/>
                </a:solidFill>
                <a:latin typeface="+mj-lt"/>
              </a:rPr>
              <a:t>Low Z</a:t>
            </a:r>
            <a:endParaRPr lang="zh-CN" altLang="en-US" sz="1400" dirty="0">
              <a:latin typeface="+mj-lt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4839091" y="3247090"/>
            <a:ext cx="3242930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774161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sz="3600" dirty="0" smtClean="0"/>
              <a:t>6) Geo-neutrino</a:t>
            </a:r>
            <a:endParaRPr lang="zh-CN" altLang="en-US" sz="3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7938" y="1480541"/>
            <a:ext cx="3723620" cy="2721914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7147" y="1513293"/>
            <a:ext cx="4301456" cy="23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22320" y="972665"/>
            <a:ext cx="7387883" cy="537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i="0" baseline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>
              <a:spcBef>
                <a:spcPts val="600"/>
              </a:spcBef>
              <a:buNone/>
              <a:defRPr/>
            </a:pPr>
            <a:r>
              <a:rPr lang="en-US" altLang="zh-CN" dirty="0"/>
              <a:t>Geothermal </a:t>
            </a:r>
            <a:r>
              <a:rPr lang="en-US" altLang="zh-CN" dirty="0" smtClean="0"/>
              <a:t>energy: </a:t>
            </a:r>
            <a:r>
              <a:rPr lang="en-US" altLang="zh-CN" dirty="0"/>
              <a:t>Earth’s interior thermodynamics.</a:t>
            </a:r>
            <a:endParaRPr lang="en-US" altLang="zh-CN" kern="0" dirty="0" smtClean="0"/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4858603" y="4172754"/>
            <a:ext cx="4082955" cy="24008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9144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i="0" baseline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>
              <a:spcBef>
                <a:spcPts val="1200"/>
              </a:spcBef>
              <a:defRPr/>
            </a:pPr>
            <a:r>
              <a:rPr lang="en-US" altLang="zh-CN" kern="0" dirty="0" smtClean="0"/>
              <a:t>Up to now, ~100 geo-</a:t>
            </a:r>
            <a:r>
              <a:rPr lang="el-GR" altLang="zh-CN" kern="0" dirty="0" smtClean="0"/>
              <a:t>ν</a:t>
            </a:r>
            <a:r>
              <a:rPr lang="en-US" altLang="zh-CN" kern="0" dirty="0" smtClean="0"/>
              <a:t> observed by KamLAND and Borexino</a:t>
            </a:r>
          </a:p>
          <a:p>
            <a:pPr>
              <a:spcBef>
                <a:spcPts val="1200"/>
              </a:spcBef>
              <a:defRPr/>
            </a:pPr>
            <a:r>
              <a:rPr lang="en-US" altLang="zh-CN" kern="0" dirty="0" smtClean="0"/>
              <a:t>400/year by JUNO</a:t>
            </a:r>
          </a:p>
          <a:p>
            <a:pPr>
              <a:spcBef>
                <a:spcPts val="1200"/>
              </a:spcBef>
              <a:defRPr/>
            </a:pPr>
            <a:r>
              <a:rPr lang="en-US" altLang="zh-CN" kern="0" dirty="0" smtClean="0"/>
              <a:t>Discriminate BSE models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8997" y="4172754"/>
            <a:ext cx="4289839" cy="25297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649052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2924175"/>
            <a:ext cx="8789988" cy="3384550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7</a:t>
            </a:r>
            <a:r>
              <a:rPr lang="en-US" altLang="zh-CN" dirty="0" smtClean="0"/>
              <a:t>) Proton Decay</a:t>
            </a:r>
            <a:endParaRPr lang="zh-CN" altLang="en-US" dirty="0"/>
          </a:p>
        </p:txBody>
      </p:sp>
      <p:sp>
        <p:nvSpPr>
          <p:cNvPr id="12" name="文本框 11"/>
          <p:cNvSpPr txBox="1"/>
          <p:nvPr/>
        </p:nvSpPr>
        <p:spPr>
          <a:xfrm>
            <a:off x="2934554" y="6291078"/>
            <a:ext cx="33492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Takaaki</a:t>
            </a:r>
            <a:r>
              <a:rPr lang="en-US" altLang="zh-CN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000" b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Kajita</a:t>
            </a:r>
            <a:r>
              <a:rPr lang="en-US" altLang="zh-CN" sz="20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Neutrino2018</a:t>
            </a:r>
            <a:endParaRPr lang="zh-CN" altLang="en-US" sz="20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467544" y="980728"/>
            <a:ext cx="8363272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71F65"/>
              </a:buClr>
              <a:buSzPct val="90000"/>
              <a:buFont typeface="Wingdings" pitchFamily="2" charset="2"/>
              <a:buChar char="n"/>
              <a:defRPr sz="2400" b="0" i="0" baseline="0">
                <a:solidFill>
                  <a:srgbClr val="071F65"/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1pPr>
            <a:lvl2pPr marL="742950" indent="-3420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99"/>
              </a:buClr>
              <a:buSzPct val="100000"/>
              <a:buFont typeface="Wingdings" panose="05000000000000000000" pitchFamily="2" charset="2"/>
              <a:buChar char="ð"/>
              <a:defRPr sz="2000" b="0" i="0" baseline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ea typeface="微软雅黑" pitchFamily="34" charset="-122"/>
                <a:cs typeface="Times New Roman" panose="02020603050405020304" pitchFamily="18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000" b="0" i="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 b="1" i="0" baseline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400" b="1" i="0">
                <a:solidFill>
                  <a:srgbClr val="071F65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b="1" kern="0" dirty="0" smtClean="0"/>
              <a:t>Proton decay: physics at very high energy scale, where neutrino mass/mixing might be related with.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b="1" kern="0" dirty="0" smtClean="0"/>
              <a:t>Hyper-K:  </a:t>
            </a:r>
            <a:r>
              <a:rPr lang="en-US" altLang="zh-CN" b="1" kern="0" dirty="0" smtClean="0">
                <a:sym typeface="Symbol" panose="05050102010706020507" pitchFamily="18" charset="2"/>
              </a:rPr>
              <a:t>~10</a:t>
            </a:r>
            <a:r>
              <a:rPr lang="en-US" altLang="zh-CN" b="1" kern="0" baseline="30000" dirty="0" smtClean="0">
                <a:sym typeface="Symbol" panose="05050102010706020507" pitchFamily="18" charset="2"/>
              </a:rPr>
              <a:t>35 </a:t>
            </a:r>
            <a:r>
              <a:rPr lang="en-US" altLang="zh-CN" b="1" kern="0" dirty="0" smtClean="0">
                <a:sym typeface="Symbol" panose="05050102010706020507" pitchFamily="18" charset="2"/>
              </a:rPr>
              <a:t>years for e</a:t>
            </a:r>
            <a:r>
              <a:rPr lang="el-GR" altLang="zh-CN" b="1" kern="0" dirty="0" smtClean="0">
                <a:sym typeface="Symbol" panose="05050102010706020507" pitchFamily="18" charset="2"/>
              </a:rPr>
              <a:t>π</a:t>
            </a:r>
            <a:r>
              <a:rPr lang="en-US" altLang="zh-CN" b="1" kern="0" baseline="30000" dirty="0" smtClean="0">
                <a:sym typeface="Symbol" panose="05050102010706020507" pitchFamily="18" charset="2"/>
              </a:rPr>
              <a:t>0</a:t>
            </a:r>
            <a:endParaRPr lang="en-US" altLang="zh-CN" b="1" kern="0" dirty="0" smtClean="0">
              <a:sym typeface="Symbol" panose="05050102010706020507" pitchFamily="18" charset="2"/>
            </a:endParaRP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altLang="zh-CN" b="1" kern="0" dirty="0" smtClean="0">
                <a:sym typeface="Symbol" panose="05050102010706020507" pitchFamily="18" charset="2"/>
              </a:rPr>
              <a:t>JUNO:      ~210</a:t>
            </a:r>
            <a:r>
              <a:rPr lang="en-US" altLang="zh-CN" b="1" kern="0" baseline="30000" dirty="0" smtClean="0">
                <a:sym typeface="Symbol" panose="05050102010706020507" pitchFamily="18" charset="2"/>
              </a:rPr>
              <a:t>34 </a:t>
            </a:r>
            <a:r>
              <a:rPr lang="en-US" altLang="zh-CN" b="1" kern="0" dirty="0">
                <a:sym typeface="Symbol" panose="05050102010706020507" pitchFamily="18" charset="2"/>
              </a:rPr>
              <a:t>years for </a:t>
            </a:r>
            <a:r>
              <a:rPr lang="en-US" altLang="zh-CN" b="1" kern="0" dirty="0" err="1" smtClean="0">
                <a:sym typeface="Symbol" panose="05050102010706020507" pitchFamily="18" charset="2"/>
              </a:rPr>
              <a:t>νK</a:t>
            </a:r>
            <a:r>
              <a:rPr lang="en-US" altLang="zh-CN" b="1" kern="0" baseline="30000" dirty="0" smtClean="0">
                <a:sym typeface="Symbol" panose="05050102010706020507" pitchFamily="18" charset="2"/>
              </a:rPr>
              <a:t>+</a:t>
            </a:r>
            <a:endParaRPr lang="en-US" altLang="zh-CN" b="1" kern="0" baseline="30000" dirty="0" smtClean="0"/>
          </a:p>
        </p:txBody>
      </p:sp>
    </p:spTree>
    <p:extLst>
      <p:ext uri="{BB962C8B-B14F-4D97-AF65-F5344CB8AC3E}">
        <p14:creationId xmlns:p14="http://schemas.microsoft.com/office/powerpoint/2010/main" val="478806817"/>
      </p:ext>
    </p:extLst>
  </p:cSld>
  <p:clrMapOvr>
    <a:masterClrMapping/>
  </p:clrMapOvr>
  <p:transition spd="slow" advClick="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 smtClean="0"/>
              <a:t>Atmospheric neutrino</a:t>
            </a:r>
          </a:p>
          <a:p>
            <a:pPr lvl="1"/>
            <a:r>
              <a:rPr lang="en-US" altLang="zh-CN" dirty="0"/>
              <a:t>JUNO will have 1-2 </a:t>
            </a:r>
            <a:r>
              <a:rPr lang="en-US" altLang="zh-CN" dirty="0">
                <a:sym typeface="Symbol" panose="05050102010706020507" pitchFamily="18" charset="2"/>
              </a:rPr>
              <a:t> </a:t>
            </a:r>
            <a:r>
              <a:rPr lang="en-US" altLang="zh-CN" dirty="0" smtClean="0"/>
              <a:t>sensitivity</a:t>
            </a:r>
            <a:endParaRPr lang="en-US" altLang="zh-CN" dirty="0"/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schemeClr val="tx1"/>
                </a:solidFill>
              </a:rPr>
              <a:t>Measure both lepton and hadron energy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en-US" altLang="zh-CN" sz="2000" dirty="0" smtClean="0">
                <a:solidFill>
                  <a:schemeClr val="tx1"/>
                </a:solidFill>
              </a:rPr>
              <a:t>Tracking </a:t>
            </a:r>
            <a:r>
              <a:rPr lang="en-US" altLang="zh-CN" sz="2000" dirty="0">
                <a:solidFill>
                  <a:schemeClr val="tx1"/>
                </a:solidFill>
              </a:rPr>
              <a:t>and </a:t>
            </a:r>
            <a:r>
              <a:rPr lang="en-US" altLang="zh-CN" sz="2000" dirty="0" smtClean="0">
                <a:solidFill>
                  <a:schemeClr val="tx1"/>
                </a:solidFill>
              </a:rPr>
              <a:t>good energy resolution</a:t>
            </a:r>
          </a:p>
          <a:p>
            <a:r>
              <a:rPr lang="en-US" altLang="zh-CN" dirty="0" smtClean="0"/>
              <a:t>Neutrinos from Dark Matter</a:t>
            </a:r>
          </a:p>
          <a:p>
            <a:pPr lvl="1"/>
            <a:r>
              <a:rPr lang="en-US" altLang="zh-CN" dirty="0" smtClean="0"/>
              <a:t>Annihilation in the Sun (Earth, Galaxy)</a:t>
            </a:r>
          </a:p>
          <a:p>
            <a:r>
              <a:rPr lang="en-US" altLang="zh-CN" dirty="0" smtClean="0"/>
              <a:t>Exotic searches</a:t>
            </a:r>
          </a:p>
          <a:p>
            <a:pPr lvl="1"/>
            <a:r>
              <a:rPr lang="en-US" altLang="zh-CN" dirty="0" smtClean="0"/>
              <a:t>Non-standard interaction</a:t>
            </a:r>
          </a:p>
          <a:p>
            <a:pPr lvl="1"/>
            <a:r>
              <a:rPr lang="en-US" altLang="zh-CN" dirty="0" smtClean="0"/>
              <a:t>Lorentz invariance violation</a:t>
            </a:r>
          </a:p>
          <a:p>
            <a:pPr lvl="1"/>
            <a:r>
              <a:rPr lang="en-US" altLang="zh-CN" dirty="0" smtClean="0"/>
              <a:t>Sterile neutrino w/ reactor neutrino oscillation</a:t>
            </a:r>
          </a:p>
          <a:p>
            <a:pPr lvl="1"/>
            <a:r>
              <a:rPr lang="en-US" altLang="zh-CN" dirty="0" smtClean="0"/>
              <a:t>…</a:t>
            </a:r>
            <a:endParaRPr lang="zh-CN" altLang="en-US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8) Other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143314956"/>
      </p:ext>
    </p:extLst>
  </p:cSld>
  <p:clrMapOvr>
    <a:masterClrMapping/>
  </p:clrMapOvr>
  <p:transition spd="slow" advClick="0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5" name="内容占位符 2"/>
          <p:cNvSpPr>
            <a:spLocks noGrp="1"/>
          </p:cNvSpPr>
          <p:nvPr>
            <p:ph idx="1"/>
          </p:nvPr>
        </p:nvSpPr>
        <p:spPr>
          <a:xfrm>
            <a:off x="277703" y="912597"/>
            <a:ext cx="4719600" cy="2663010"/>
          </a:xfrm>
          <a:prstGeom prst="rect">
            <a:avLst/>
          </a:prstGeom>
        </p:spPr>
        <p:txBody>
          <a:bodyPr/>
          <a:lstStyle/>
          <a:p>
            <a:r>
              <a:rPr lang="en-US" altLang="zh-CN" sz="2000" b="0" dirty="0" smtClean="0"/>
              <a:t>After </a:t>
            </a:r>
            <a:r>
              <a:rPr lang="en-US" altLang="zh-CN" sz="2000" b="0" dirty="0" smtClean="0"/>
              <a:t>MH </a:t>
            </a:r>
            <a:r>
              <a:rPr lang="en-US" altLang="zh-CN" sz="2000" b="0" dirty="0" smtClean="0"/>
              <a:t>measurement </a:t>
            </a:r>
            <a:r>
              <a:rPr lang="en-US" altLang="zh-CN" sz="2000" b="0" dirty="0" smtClean="0"/>
              <a:t>(~2030)</a:t>
            </a:r>
          </a:p>
          <a:p>
            <a:r>
              <a:rPr lang="en-US" altLang="zh-CN" sz="2000" b="0" dirty="0" smtClean="0"/>
              <a:t>Cosmogenic </a:t>
            </a:r>
            <a:r>
              <a:rPr lang="en-US" altLang="zh-CN" sz="2000" b="0" dirty="0" smtClean="0"/>
              <a:t>backgrounds can be removed by a cut of LS volume along the muon track for seconds </a:t>
            </a:r>
          </a:p>
          <a:p>
            <a:pPr marL="720000" lvl="1" indent="-360000"/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Active LS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shielding is as effective as future dedicated 0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</a:t>
            </a:r>
            <a:r>
              <a:rPr lang="el-GR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ββ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</a:rPr>
              <a:t> detectors</a:t>
            </a:r>
            <a:endParaRPr lang="zh-CN" altLang="en-US" sz="2000" dirty="0" smtClean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92514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u="none" dirty="0" smtClean="0"/>
              <a:t>Future: Double beta-decays</a:t>
            </a:r>
            <a:endParaRPr lang="zh-CN" altLang="en-US" u="none" dirty="0" smtClean="0"/>
          </a:p>
        </p:txBody>
      </p:sp>
      <p:pic>
        <p:nvPicPr>
          <p:cNvPr id="192517" name="Picture 11" descr="C:\Users\admin\Documents\MY DOCU\江门中微子实验\效果图\正视图\正视图\212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4723" y="4532086"/>
            <a:ext cx="1697638" cy="2075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2518" name="椭圆 2"/>
          <p:cNvSpPr>
            <a:spLocks noChangeArrowheads="1"/>
          </p:cNvSpPr>
          <p:nvPr/>
        </p:nvSpPr>
        <p:spPr bwMode="auto">
          <a:xfrm>
            <a:off x="7320632" y="5598457"/>
            <a:ext cx="366714" cy="387673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marL="812800" indent="-812800"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lang="zh-CN" altLang="en-US" sz="200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2519" name="矩形 8"/>
          <p:cNvSpPr>
            <a:spLocks noChangeArrowheads="1"/>
          </p:cNvSpPr>
          <p:nvPr/>
        </p:nvSpPr>
        <p:spPr bwMode="auto">
          <a:xfrm>
            <a:off x="688789" y="6268642"/>
            <a:ext cx="451053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Zhao et al., </a:t>
            </a:r>
            <a:r>
              <a:rPr lang="en-US" altLang="zh-CN" sz="1600" dirty="0" err="1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arXiv</a:t>
            </a:r>
            <a:r>
              <a:rPr lang="en-US" altLang="zh-CN" sz="1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: 1610.07143, CPC 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41</a:t>
            </a:r>
            <a:r>
              <a:rPr lang="zh-CN" altLang="en-US" sz="1600" dirty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2017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 </a:t>
            </a:r>
            <a:r>
              <a:rPr lang="en-US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zh-CN" sz="1600" dirty="0" smtClean="0">
                <a:solidFill>
                  <a:srgbClr val="C00000"/>
                </a:solidFill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 </a:t>
            </a:r>
            <a:endParaRPr lang="zh-CN" altLang="en-US" sz="1600" dirty="0">
              <a:solidFill>
                <a:srgbClr val="C00000"/>
              </a:solidFill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92520" name="矩形 2"/>
          <p:cNvSpPr>
            <a:spLocks noChangeArrowheads="1"/>
          </p:cNvSpPr>
          <p:nvPr/>
        </p:nvSpPr>
        <p:spPr bwMode="auto">
          <a:xfrm>
            <a:off x="4572000" y="4970467"/>
            <a:ext cx="2011144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rgbClr val="0004CD"/>
                </a:solidFill>
                <a:latin typeface="Calibri" panose="020F0502020204030204" pitchFamily="34" charset="0"/>
                <a:ea typeface="楷体" panose="02010609060101010101" pitchFamily="49" charset="-122"/>
              </a:defRPr>
            </a:lvl9pPr>
          </a:lstStyle>
          <a:p>
            <a:pPr marL="252000" indent="-252000" eaLnBrk="1" hangingPunct="1"/>
            <a:r>
              <a:rPr lang="en-US" altLang="zh-CN" sz="2000" b="1" baseline="30000" dirty="0" smtClean="0">
                <a:solidFill>
                  <a:srgbClr val="C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136</a:t>
            </a:r>
            <a:r>
              <a:rPr lang="en-US" altLang="zh-CN" sz="2000" b="1" dirty="0" smtClean="0">
                <a:solidFill>
                  <a:srgbClr val="C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Xe</a:t>
            </a:r>
            <a:r>
              <a:rPr lang="en-US" altLang="zh-CN" sz="2000" dirty="0" smtClean="0">
                <a:solidFill>
                  <a:srgbClr val="0000CC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-loaded </a:t>
            </a:r>
            <a:r>
              <a:rPr lang="en-US" altLang="zh-CN" sz="2000" dirty="0" smtClean="0">
                <a:solidFill>
                  <a:srgbClr val="0000CC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LS </a:t>
            </a:r>
            <a:r>
              <a:rPr lang="en-US" altLang="zh-CN" sz="2000" dirty="0" smtClean="0">
                <a:solidFill>
                  <a:srgbClr val="0000CC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 in balloon</a:t>
            </a:r>
          </a:p>
          <a:p>
            <a:pPr marL="252000" indent="-252000" eaLnBrk="1" hangingPunct="1"/>
            <a:r>
              <a:rPr lang="en-US" altLang="zh-CN" sz="2000" b="1" baseline="30000" dirty="0" smtClean="0">
                <a:solidFill>
                  <a:srgbClr val="C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130</a:t>
            </a:r>
            <a:r>
              <a:rPr lang="en-US" altLang="zh-CN" sz="2000" b="1" dirty="0" smtClean="0">
                <a:solidFill>
                  <a:srgbClr val="C00000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Te</a:t>
            </a:r>
            <a:r>
              <a:rPr lang="en-US" altLang="zh-CN" sz="2000" dirty="0" smtClean="0">
                <a:solidFill>
                  <a:srgbClr val="0000CC"/>
                </a:solidFill>
                <a:ea typeface="宋体" panose="02010600030101010101" pitchFamily="2" charset="-122"/>
                <a:cs typeface="Calibri" panose="020F0502020204030204" pitchFamily="34" charset="0"/>
              </a:rPr>
              <a:t> doped LS</a:t>
            </a:r>
            <a:endParaRPr lang="zh-CN" altLang="en-US" sz="2000" dirty="0">
              <a:solidFill>
                <a:srgbClr val="0000CC"/>
              </a:solidFill>
              <a:latin typeface="Times New Roman" panose="02020603050405020304" pitchFamily="18" charset="0"/>
              <a:ea typeface="宋体" panose="02010600030101010101" pitchFamily="2" charset="-122"/>
              <a:cs typeface="Calibri" panose="020F050202020403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1491" y="795443"/>
            <a:ext cx="3201047" cy="376528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891" y="3043976"/>
            <a:ext cx="4070952" cy="3033496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661307" y="4065957"/>
            <a:ext cx="1329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1.35 /</a:t>
            </a:r>
            <a:r>
              <a:rPr lang="en-US" altLang="zh-CN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ton.yr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5117971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JUNO Detector</a:t>
            </a:r>
            <a:endParaRPr lang="zh-CN" altLang="en-US" dirty="0"/>
          </a:p>
        </p:txBody>
      </p:sp>
      <p:sp>
        <p:nvSpPr>
          <p:cNvPr id="5" name="内容占位符 1"/>
          <p:cNvSpPr txBox="1">
            <a:spLocks/>
          </p:cNvSpPr>
          <p:nvPr/>
        </p:nvSpPr>
        <p:spPr bwMode="auto">
          <a:xfrm>
            <a:off x="454620" y="814417"/>
            <a:ext cx="8103508" cy="575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200" indent="-4572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FF9900"/>
              </a:buClr>
              <a:buSzPct val="75000"/>
              <a:buFont typeface="Wingdings" pitchFamily="2" charset="2"/>
              <a:buChar char="u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1pPr>
            <a:lvl2pPr marL="792000" indent="-3600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CC3399"/>
              </a:buClr>
              <a:buFont typeface="Wingdings" pitchFamily="2" charset="2"/>
              <a:buChar char="ð"/>
              <a:defRPr sz="2400" b="1" i="0" baseline="0">
                <a:solidFill>
                  <a:srgbClr val="008000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2pPr>
            <a:lvl3pPr marL="1295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Wingdings" pitchFamily="2" charset="2"/>
              <a:buChar char="l"/>
              <a:defRPr sz="2400" b="1" i="0" baseline="0">
                <a:solidFill>
                  <a:srgbClr val="0000CC"/>
                </a:solidFill>
                <a:latin typeface="Times New Roman" pitchFamily="18" charset="0"/>
                <a:ea typeface="微软雅黑" panose="020B0503020204020204" pitchFamily="34" charset="-122"/>
                <a:cs typeface="Times New Roman" pitchFamily="18" charset="0"/>
              </a:defRPr>
            </a:lvl3pPr>
            <a:lvl4pPr marL="1752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4pPr>
            <a:lvl5pPr marL="22098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400" b="1" i="0">
                <a:solidFill>
                  <a:schemeClr val="tx1"/>
                </a:solidFill>
                <a:latin typeface="Times New Roman" pitchFamily="18" charset="0"/>
                <a:ea typeface="微软雅黑" panose="020B0503020204020204" pitchFamily="34" charset="-122"/>
              </a:defRPr>
            </a:lvl5pPr>
            <a:lvl6pPr marL="26670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6pPr>
            <a:lvl7pPr marL="31242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7pPr>
            <a:lvl8pPr marL="35814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8pPr>
            <a:lvl9pPr marL="4038600" indent="-3810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CN" sz="2000" kern="0" dirty="0" smtClean="0">
                <a:solidFill>
                  <a:schemeClr val="tx1"/>
                </a:solidFill>
              </a:rPr>
              <a:t>    LS   | </a:t>
            </a:r>
            <a:r>
              <a:rPr lang="en-US" altLang="zh-CN" sz="2000" kern="0" dirty="0" smtClean="0">
                <a:solidFill>
                  <a:schemeClr val="accent3">
                    <a:lumMod val="50000"/>
                  </a:schemeClr>
                </a:solidFill>
              </a:rPr>
              <a:t>acrylic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 </a:t>
            </a:r>
            <a:r>
              <a:rPr lang="en-US" altLang="zh-CN" sz="2000" kern="0" dirty="0" smtClean="0">
                <a:solidFill>
                  <a:schemeClr val="tx1"/>
                </a:solidFill>
                <a:sym typeface="Symbol" panose="05050102010706020507" pitchFamily="18" charset="2"/>
              </a:rPr>
              <a:t>|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 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water 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| </a:t>
            </a:r>
            <a:r>
              <a:rPr lang="en-US" altLang="zh-CN" sz="2000" kern="0" dirty="0" smtClean="0">
                <a:solidFill>
                  <a:schemeClr val="accent3">
                    <a:lumMod val="50000"/>
                  </a:schemeClr>
                </a:solidFill>
              </a:rPr>
              <a:t>PMT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 | Optical </a:t>
            </a:r>
            <a:r>
              <a:rPr lang="en-US" altLang="zh-CN" sz="2000" kern="0" dirty="0">
                <a:solidFill>
                  <a:schemeClr val="tx1"/>
                </a:solidFill>
              </a:rPr>
              <a:t>baffle | </a:t>
            </a:r>
            <a:r>
              <a:rPr lang="en-US" altLang="zh-CN" sz="2000" kern="0" dirty="0" smtClean="0">
                <a:solidFill>
                  <a:schemeClr val="accent3">
                    <a:lumMod val="50000"/>
                  </a:schemeClr>
                </a:solidFill>
              </a:rPr>
              <a:t>SS lattice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  | water </a:t>
            </a:r>
            <a:r>
              <a:rPr lang="en-US" altLang="zh-CN" sz="2000" kern="0" dirty="0" smtClean="0">
                <a:solidFill>
                  <a:schemeClr val="tx1"/>
                </a:solidFill>
              </a:rPr>
              <a:t>| </a:t>
            </a:r>
            <a:r>
              <a:rPr lang="en-US" altLang="zh-CN" sz="2000" kern="0" dirty="0" smtClean="0">
                <a:solidFill>
                  <a:schemeClr val="accent3">
                    <a:lumMod val="50000"/>
                  </a:schemeClr>
                </a:solidFill>
              </a:rPr>
              <a:t>HDPE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altLang="zh-CN" sz="1600" kern="0" dirty="0" smtClean="0">
                <a:solidFill>
                  <a:schemeClr val="accent3">
                    <a:lumMod val="50000"/>
                  </a:schemeClr>
                </a:solidFill>
              </a:rPr>
              <a:t>  </a:t>
            </a:r>
            <a:r>
              <a:rPr lang="en-US" altLang="zh-CN" sz="1600" kern="0" dirty="0" smtClean="0">
                <a:solidFill>
                  <a:schemeClr val="tx1"/>
                </a:solidFill>
              </a:rPr>
              <a:t>17.7 m       </a:t>
            </a:r>
            <a:r>
              <a:rPr lang="en-US" altLang="zh-CN" sz="1600" kern="0" dirty="0" smtClean="0">
                <a:solidFill>
                  <a:schemeClr val="accent3">
                    <a:lumMod val="50000"/>
                  </a:schemeClr>
                </a:solidFill>
              </a:rPr>
              <a:t>0.12          </a:t>
            </a:r>
            <a:r>
              <a:rPr lang="en-US" altLang="zh-CN" sz="1600" kern="0" dirty="0" smtClean="0">
                <a:solidFill>
                  <a:schemeClr val="tx1"/>
                </a:solidFill>
              </a:rPr>
              <a:t>1.43</a:t>
            </a:r>
            <a:r>
              <a:rPr lang="en-US" altLang="zh-CN" sz="1600" kern="0" dirty="0" smtClean="0">
                <a:solidFill>
                  <a:schemeClr val="accent3">
                    <a:lumMod val="50000"/>
                  </a:schemeClr>
                </a:solidFill>
              </a:rPr>
              <a:t>         0.8                                           0.5                  </a:t>
            </a:r>
            <a:r>
              <a:rPr lang="en-US" altLang="zh-CN" sz="1600" kern="0" dirty="0" smtClean="0">
                <a:solidFill>
                  <a:schemeClr val="tx1"/>
                </a:solidFill>
              </a:rPr>
              <a:t>1.2 m</a:t>
            </a:r>
            <a:endParaRPr lang="zh-CN" altLang="en-US" sz="1600" kern="0" dirty="0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3052672" y="6547104"/>
            <a:ext cx="31598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JUNO CDR, </a:t>
            </a:r>
            <a:r>
              <a:rPr lang="zh-CN" alt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arXiv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_1508.07166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26"/>
          <a:stretch/>
        </p:blipFill>
        <p:spPr>
          <a:xfrm>
            <a:off x="761358" y="1467309"/>
            <a:ext cx="7621283" cy="516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728953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73457" y="2592490"/>
            <a:ext cx="8674846" cy="4265509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chemeClr val="tx1"/>
                </a:solidFill>
              </a:rPr>
              <a:t>Mass Hierarchy drives the detector specification</a:t>
            </a:r>
          </a:p>
          <a:p>
            <a:r>
              <a:rPr lang="en-US" altLang="zh-CN" sz="2400" dirty="0" smtClean="0"/>
              <a:t>Unprecedented </a:t>
            </a:r>
            <a:r>
              <a:rPr lang="en-US" altLang="zh-CN" sz="2400" dirty="0" smtClean="0"/>
              <a:t>energy resolution (3%</a:t>
            </a:r>
            <a:r>
              <a:rPr lang="zh-CN" altLang="en-US" sz="2400" dirty="0" smtClean="0"/>
              <a:t>）</a:t>
            </a:r>
            <a:endParaRPr lang="en-US" altLang="zh-CN" sz="2400" dirty="0" smtClean="0"/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PMT Coverage 78%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PMT</a:t>
            </a:r>
            <a:r>
              <a:rPr lang="zh-CN" altLang="en-US" sz="2000" dirty="0"/>
              <a:t> </a:t>
            </a:r>
            <a:r>
              <a:rPr lang="en-US" altLang="zh-CN" sz="2000" dirty="0" smtClean="0"/>
              <a:t>Detection Eff. &gt; 27%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LS attenuation length &gt; 20 m</a:t>
            </a:r>
          </a:p>
          <a:p>
            <a:pPr lvl="1">
              <a:spcBef>
                <a:spcPts val="300"/>
              </a:spcBef>
            </a:pPr>
            <a:r>
              <a:rPr lang="en-US" altLang="zh-CN" sz="2000" dirty="0" smtClean="0"/>
              <a:t>Calibration</a:t>
            </a:r>
          </a:p>
          <a:p>
            <a:r>
              <a:rPr lang="en-US" altLang="zh-CN" sz="2400" dirty="0" smtClean="0"/>
              <a:t>Low background </a:t>
            </a:r>
            <a:r>
              <a:rPr lang="en-US" altLang="zh-CN" dirty="0" smtClean="0"/>
              <a:t>(e.g. 1 </a:t>
            </a:r>
            <a:r>
              <a:rPr lang="en-US" altLang="zh-CN" dirty="0" err="1" smtClean="0"/>
              <a:t>ppt</a:t>
            </a:r>
            <a:r>
              <a:rPr lang="en-US" altLang="zh-CN" dirty="0" smtClean="0"/>
              <a:t> for acrylic, 10</a:t>
            </a:r>
            <a:r>
              <a:rPr lang="en-US" altLang="zh-CN" baseline="30000" dirty="0" smtClean="0"/>
              <a:t>-15</a:t>
            </a:r>
            <a:r>
              <a:rPr lang="en-US" altLang="zh-CN" dirty="0"/>
              <a:t> </a:t>
            </a:r>
            <a:r>
              <a:rPr lang="en-US" altLang="zh-CN" dirty="0" smtClean="0"/>
              <a:t>g/g/ for </a:t>
            </a:r>
            <a:r>
              <a:rPr lang="en-US" altLang="zh-CN" dirty="0" smtClean="0"/>
              <a:t>LS)</a:t>
            </a:r>
          </a:p>
          <a:p>
            <a:r>
              <a:rPr lang="en-US" altLang="zh-CN" sz="2400" dirty="0">
                <a:cs typeface="Times New Roman" panose="02020603050405020304" pitchFamily="18" charset="0"/>
              </a:rPr>
              <a:t>20 times more statistics,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mechanical </a:t>
            </a:r>
            <a:r>
              <a:rPr lang="en-US" altLang="zh-CN" sz="2400" dirty="0" smtClean="0">
                <a:cs typeface="Times New Roman" panose="02020603050405020304" pitchFamily="18" charset="0"/>
              </a:rPr>
              <a:t>challenges</a:t>
            </a:r>
          </a:p>
          <a:p>
            <a:pPr marL="0" indent="0">
              <a:buNone/>
            </a:pPr>
            <a:r>
              <a:rPr lang="en-US" altLang="zh-CN" b="0" dirty="0" smtClean="0">
                <a:solidFill>
                  <a:schemeClr val="tx1"/>
                </a:solidFill>
              </a:rPr>
              <a:t>Solar neutrino </a:t>
            </a:r>
            <a:r>
              <a:rPr lang="en-US" altLang="zh-CN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low </a:t>
            </a:r>
            <a:r>
              <a:rPr lang="en-US" altLang="zh-CN" b="0" dirty="0" err="1" smtClean="0">
                <a:solidFill>
                  <a:schemeClr val="tx1"/>
                </a:solidFill>
                <a:sym typeface="Wingdings" panose="05000000000000000000" pitchFamily="2" charset="2"/>
              </a:rPr>
              <a:t>bkg</a:t>
            </a:r>
            <a:r>
              <a:rPr lang="en-US" altLang="zh-CN" b="0" dirty="0" smtClean="0">
                <a:solidFill>
                  <a:schemeClr val="tx1"/>
                </a:solidFill>
              </a:rPr>
              <a:t> </a:t>
            </a:r>
            <a:r>
              <a:rPr lang="en-US" altLang="zh-CN" b="0" dirty="0">
                <a:solidFill>
                  <a:schemeClr val="tx1"/>
                </a:solidFill>
              </a:rPr>
              <a:t>10</a:t>
            </a:r>
            <a:r>
              <a:rPr lang="en-US" altLang="zh-CN" b="0" baseline="30000" dirty="0">
                <a:solidFill>
                  <a:schemeClr val="tx1"/>
                </a:solidFill>
              </a:rPr>
              <a:t>-17</a:t>
            </a:r>
            <a:r>
              <a:rPr lang="en-US" altLang="zh-CN" b="0" dirty="0">
                <a:solidFill>
                  <a:schemeClr val="tx1"/>
                </a:solidFill>
              </a:rPr>
              <a:t> </a:t>
            </a:r>
            <a:r>
              <a:rPr lang="en-US" altLang="zh-CN" b="0" dirty="0" smtClean="0">
                <a:solidFill>
                  <a:schemeClr val="tx1"/>
                </a:solidFill>
              </a:rPr>
              <a:t>g/g for LS</a:t>
            </a:r>
          </a:p>
          <a:p>
            <a:pPr marL="0" indent="0">
              <a:buNone/>
            </a:pPr>
            <a:r>
              <a:rPr lang="en-US" altLang="zh-CN" sz="2400" b="0" dirty="0" smtClean="0">
                <a:solidFill>
                  <a:schemeClr val="tx1"/>
                </a:solidFill>
              </a:rPr>
              <a:t>Supernova neutrino </a:t>
            </a:r>
            <a:r>
              <a:rPr lang="en-US" altLang="zh-CN" sz="2400" b="0" dirty="0" smtClean="0">
                <a:solidFill>
                  <a:schemeClr val="tx1"/>
                </a:solidFill>
                <a:sym typeface="Wingdings" panose="05000000000000000000" pitchFamily="2" charset="2"/>
              </a:rPr>
              <a:t> Electronics, Trigger, DAQ, Onsite computing</a:t>
            </a:r>
            <a:endParaRPr lang="en-US" altLang="zh-CN" sz="2400" b="0" dirty="0" smtClean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en-US" altLang="zh-CN" dirty="0">
                <a:solidFill>
                  <a:srgbClr val="C00000"/>
                </a:solidFill>
                <a:sym typeface="Wingdings" panose="05000000000000000000" pitchFamily="2" charset="2"/>
              </a:rPr>
              <a:t> </a:t>
            </a:r>
            <a:r>
              <a:rPr lang="en-US" altLang="zh-CN" dirty="0" smtClean="0">
                <a:solidFill>
                  <a:srgbClr val="C00000"/>
                </a:solidFill>
                <a:sym typeface="Wingdings" panose="05000000000000000000" pitchFamily="2" charset="2"/>
              </a:rPr>
              <a:t>   </a:t>
            </a:r>
            <a:r>
              <a:rPr lang="en-US" altLang="zh-CN" sz="2400" dirty="0" smtClean="0">
                <a:solidFill>
                  <a:srgbClr val="C00000"/>
                </a:solidFill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lang="en-US" altLang="zh-CN" sz="2400" dirty="0">
                <a:solidFill>
                  <a:srgbClr val="C00000"/>
                </a:solidFill>
                <a:cs typeface="Times New Roman" panose="02020603050405020304" pitchFamily="18" charset="0"/>
              </a:rPr>
              <a:t>Refresh many studies by an </a:t>
            </a:r>
            <a:r>
              <a:rPr lang="en-US" altLang="zh-CN" sz="2400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order</a:t>
            </a:r>
            <a:endParaRPr lang="zh-CN" altLang="en-US" sz="2400" dirty="0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State-of-Art LS Detector</a:t>
            </a:r>
            <a:endParaRPr lang="zh-CN" altLang="en-US" dirty="0"/>
          </a:p>
        </p:txBody>
      </p:sp>
      <p:graphicFrame>
        <p:nvGraphicFramePr>
          <p:cNvPr id="5" name="object 37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1408272"/>
              </p:ext>
            </p:extLst>
          </p:nvPr>
        </p:nvGraphicFramePr>
        <p:xfrm>
          <a:off x="287079" y="961013"/>
          <a:ext cx="8516679" cy="147770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17358"/>
                <a:gridCol w="1254642"/>
                <a:gridCol w="1435395"/>
                <a:gridCol w="1415398"/>
                <a:gridCol w="1093886"/>
              </a:tblGrid>
              <a:tr h="190211">
                <a:tc>
                  <a:txBody>
                    <a:bodyPr/>
                    <a:lstStyle/>
                    <a:p>
                      <a:pPr algn="ctr"/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8847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8847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</a:t>
                      </a:r>
                      <a:r>
                        <a:rPr sz="1800" b="0" spc="-4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sz="1800" b="0" spc="-3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</a:t>
                      </a:r>
                      <a:r>
                        <a:rPr sz="1800" b="0" spc="-4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8847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BOREXINO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8847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KamLAND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8847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JUNO</a:t>
                      </a:r>
                      <a:endParaRPr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8847">
                      <a:solidFill>
                        <a:srgbClr val="000000"/>
                      </a:solidFill>
                      <a:prstDash val="solid"/>
                    </a:lnR>
                    <a:lnT w="18847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02176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spc="-13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arget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Mass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8847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~300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905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kt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~20</a:t>
                      </a:r>
                      <a:r>
                        <a:rPr sz="1800" b="1" spc="3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1" spc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kt</a:t>
                      </a:r>
                      <a:endParaRPr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8847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380421">
                <a:tc>
                  <a:txBody>
                    <a:bodyPr/>
                    <a:lstStyle/>
                    <a:p>
                      <a:pPr marL="0" marR="29718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Photoelectron </a:t>
                      </a:r>
                      <a:r>
                        <a:rPr sz="1800" b="0" spc="-75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ield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(PE/MeV)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8847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~160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~500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127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~250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~1200</a:t>
                      </a:r>
                      <a:endParaRPr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8847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60141">
                <a:tc>
                  <a:txBody>
                    <a:bodyPr/>
                    <a:lstStyle/>
                    <a:p>
                      <a:pPr marL="0" marR="36957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Photocathode C</a:t>
                      </a:r>
                      <a:r>
                        <a:rPr sz="1800" b="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ov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</a:t>
                      </a:r>
                      <a:r>
                        <a:rPr sz="1800" b="0" spc="-2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age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8847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~12%</a:t>
                      </a:r>
                      <a:endParaRPr sz="1800" b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~34%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~34%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r>
                        <a:rPr sz="18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sz="18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8847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  <a:tr h="260141"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Energy</a:t>
                      </a:r>
                      <a:r>
                        <a:rPr sz="1800" b="0" spc="1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sz="1800" b="0" spc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Resolution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8847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</a:t>
                      </a:r>
                      <a:r>
                        <a:rPr lang="en-US" altLang="zh-CN"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%/√E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~5%/√E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~6%/√E</a:t>
                      </a:r>
                      <a:endParaRPr sz="18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2565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>
                        <a:lnSpc>
                          <a:spcPct val="100000"/>
                        </a:lnSpc>
                      </a:pPr>
                      <a:r>
                        <a:rPr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3%/√E</a:t>
                      </a:r>
                      <a:endParaRPr sz="1800" b="1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 anchor="ctr">
                    <a:lnL w="12565">
                      <a:solidFill>
                        <a:srgbClr val="000000"/>
                      </a:solidFill>
                      <a:prstDash val="solid"/>
                    </a:lnL>
                    <a:lnR w="18847">
                      <a:solidFill>
                        <a:srgbClr val="000000"/>
                      </a:solidFill>
                      <a:prstDash val="solid"/>
                    </a:lnR>
                    <a:lnT w="12565">
                      <a:solidFill>
                        <a:srgbClr val="000000"/>
                      </a:solidFill>
                      <a:prstDash val="solid"/>
                    </a:lnT>
                    <a:lnB w="12565">
                      <a:solidFill>
                        <a:srgbClr val="000000"/>
                      </a:solidFill>
                      <a:prstDash val="soli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625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19050" y="1615176"/>
            <a:ext cx="9105900" cy="5048250"/>
            <a:chOff x="0" y="1567425"/>
            <a:chExt cx="9105900" cy="504825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1567425"/>
              <a:ext cx="9105900" cy="5048250"/>
            </a:xfrm>
            <a:prstGeom prst="rect">
              <a:avLst/>
            </a:prstGeom>
            <a:effectLst/>
          </p:spPr>
        </p:pic>
        <p:sp>
          <p:nvSpPr>
            <p:cNvPr id="17" name="文本框 16"/>
            <p:cNvSpPr txBox="1"/>
            <p:nvPr/>
          </p:nvSpPr>
          <p:spPr>
            <a:xfrm>
              <a:off x="3266293" y="5798835"/>
              <a:ext cx="173472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Taishan</a:t>
              </a:r>
              <a:r>
                <a:rPr lang="en-US" altLang="zh-CN" sz="20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NPP</a:t>
              </a:r>
              <a:endParaRPr lang="zh-CN" altLang="en-US" sz="20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5" name="流程图: 联系 4"/>
            <p:cNvSpPr/>
            <p:nvPr/>
          </p:nvSpPr>
          <p:spPr>
            <a:xfrm>
              <a:off x="4134118" y="2823126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3358602" y="3000130"/>
              <a:ext cx="2235465" cy="46166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err="1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Guang</a:t>
              </a:r>
              <a:r>
                <a:rPr lang="en-US" altLang="zh-CN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 Zhou</a:t>
              </a:r>
              <a:endPara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17"/>
            <p:cNvSpPr txBox="1"/>
            <p:nvPr/>
          </p:nvSpPr>
          <p:spPr>
            <a:xfrm>
              <a:off x="6644711" y="4206279"/>
              <a:ext cx="1766866" cy="46166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Daya Bay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5015089" y="4399074"/>
              <a:ext cx="1731294" cy="461665"/>
            </a:xfrm>
            <a:prstGeom prst="rect">
              <a:avLst/>
            </a:prstGeom>
            <a:solidFill>
              <a:srgbClr val="FFFFFF">
                <a:alpha val="40000"/>
              </a:srgbClr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chemeClr val="tx2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Hong Kong</a:t>
              </a:r>
              <a:endParaRPr lang="zh-CN" altLang="en-US" sz="2400" b="1" dirty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20" name="流程图: 联系 19"/>
            <p:cNvSpPr/>
            <p:nvPr/>
          </p:nvSpPr>
          <p:spPr>
            <a:xfrm>
              <a:off x="6746383" y="3995997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2244495" y="4476381"/>
              <a:ext cx="1021798" cy="461665"/>
            </a:xfrm>
            <a:prstGeom prst="rect">
              <a:avLst/>
            </a:prstGeom>
            <a:solidFill>
              <a:srgbClr val="FFFFFF"/>
            </a:solidFill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JUNO</a:t>
              </a:r>
              <a:endParaRPr lang="zh-CN" alt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cxnSp>
          <p:nvCxnSpPr>
            <p:cNvPr id="33" name="直接连接符 32"/>
            <p:cNvCxnSpPr/>
            <p:nvPr/>
          </p:nvCxnSpPr>
          <p:spPr>
            <a:xfrm>
              <a:off x="2687306" y="5051706"/>
              <a:ext cx="905594" cy="659435"/>
            </a:xfrm>
            <a:prstGeom prst="line">
              <a:avLst/>
            </a:prstGeom>
            <a:ln w="28575" cap="rnd">
              <a:solidFill>
                <a:srgbClr val="C00000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直接连接符 34"/>
            <p:cNvCxnSpPr/>
            <p:nvPr/>
          </p:nvCxnSpPr>
          <p:spPr>
            <a:xfrm flipH="1">
              <a:off x="2348286" y="5051706"/>
              <a:ext cx="336906" cy="922802"/>
            </a:xfrm>
            <a:prstGeom prst="line">
              <a:avLst/>
            </a:prstGeom>
            <a:ln w="28575" cap="rnd">
              <a:solidFill>
                <a:srgbClr val="C00000"/>
              </a:solidFill>
              <a:prstDash val="dash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流程图: 联系 37"/>
            <p:cNvSpPr/>
            <p:nvPr/>
          </p:nvSpPr>
          <p:spPr>
            <a:xfrm>
              <a:off x="2262809" y="5890795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流程图: 联系 38"/>
            <p:cNvSpPr/>
            <p:nvPr/>
          </p:nvSpPr>
          <p:spPr>
            <a:xfrm>
              <a:off x="3466902" y="5591299"/>
              <a:ext cx="180304" cy="167425"/>
            </a:xfrm>
            <a:prstGeom prst="flowChartConnector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流程图: 联系 21"/>
            <p:cNvSpPr/>
            <p:nvPr/>
          </p:nvSpPr>
          <p:spPr>
            <a:xfrm>
              <a:off x="2596097" y="4975933"/>
              <a:ext cx="180304" cy="167425"/>
            </a:xfrm>
            <a:prstGeom prst="flowChartConnector">
              <a:avLst/>
            </a:prstGeom>
            <a:solidFill>
              <a:schemeClr val="accent2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文本框 42"/>
            <p:cNvSpPr txBox="1"/>
            <p:nvPr/>
          </p:nvSpPr>
          <p:spPr>
            <a:xfrm>
              <a:off x="3140103" y="5063526"/>
              <a:ext cx="11857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53 km</a:t>
              </a:r>
              <a:endPara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sp>
          <p:nvSpPr>
            <p:cNvPr id="44" name="文本框 43"/>
            <p:cNvSpPr txBox="1"/>
            <p:nvPr/>
          </p:nvSpPr>
          <p:spPr>
            <a:xfrm>
              <a:off x="1633411" y="5336483"/>
              <a:ext cx="89488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b="1" dirty="0" smtClean="0">
                  <a:latin typeface="Times New Roman" panose="02020603050405020304" pitchFamily="18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53 km</a:t>
              </a:r>
              <a:endParaRPr lang="zh-CN" altLang="en-US" b="1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endParaRPr>
            </a:p>
          </p:txBody>
        </p:sp>
        <p:pic>
          <p:nvPicPr>
            <p:cNvPr id="46" name="图片 4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1743" y="3875411"/>
              <a:ext cx="1247998" cy="1259273"/>
            </a:xfrm>
            <a:prstGeom prst="rect">
              <a:avLst/>
            </a:prstGeom>
          </p:spPr>
        </p:pic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Location of JUNO</a:t>
            </a:r>
            <a:endParaRPr lang="zh-CN" altLang="en-US" dirty="0"/>
          </a:p>
        </p:txBody>
      </p:sp>
      <p:sp>
        <p:nvSpPr>
          <p:cNvPr id="16" name="文本框 15"/>
          <p:cNvSpPr txBox="1"/>
          <p:nvPr/>
        </p:nvSpPr>
        <p:spPr>
          <a:xfrm>
            <a:off x="1331640" y="6073763"/>
            <a:ext cx="18637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err="1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Yangjiang</a:t>
            </a:r>
            <a:r>
              <a:rPr lang="en-US" altLang="zh-CN" sz="20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NPP</a:t>
            </a:r>
            <a:endParaRPr lang="zh-CN" altLang="en-US" sz="20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29" name="内容占位符 1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84399996"/>
              </p:ext>
            </p:extLst>
          </p:nvPr>
        </p:nvGraphicFramePr>
        <p:xfrm>
          <a:off x="198438" y="891477"/>
          <a:ext cx="8856663" cy="1112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64065"/>
                <a:gridCol w="1440108"/>
                <a:gridCol w="1080081"/>
                <a:gridCol w="1152086"/>
                <a:gridCol w="2080692"/>
                <a:gridCol w="2239631"/>
              </a:tblGrid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NPP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Daya Bay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Huizhou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Lufeng</a:t>
                      </a:r>
                      <a:endParaRPr lang="zh-CN" altLang="en-US" sz="1800" b="1" dirty="0">
                        <a:solidFill>
                          <a:schemeClr val="bg1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Yangjiang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Taishan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Status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</a:t>
                      </a:r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Planned</a:t>
                      </a:r>
                      <a:endParaRPr lang="zh-CN" alt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baseline="0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Operation</a:t>
                      </a:r>
                      <a:r>
                        <a:rPr lang="en-US" altLang="zh-CN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/ Pending</a:t>
                      </a:r>
                      <a:endParaRPr lang="zh-CN" altLang="en-US" sz="1800" b="1" dirty="0" smtClean="0">
                        <a:solidFill>
                          <a:srgbClr val="00B05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  <a:tr h="370946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Power 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 GW</a:t>
                      </a:r>
                      <a:endParaRPr lang="zh-CN" altLang="en-US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chemeClr val="accent3">
                              <a:lumMod val="5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 GW</a:t>
                      </a:r>
                      <a:endParaRPr lang="zh-CN" altLang="en-US" sz="18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17.4</a:t>
                      </a:r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b="1" dirty="0" smtClean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</a:t>
                      </a:r>
                      <a:r>
                        <a:rPr lang="en-US" altLang="zh-CN" sz="18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+ 9.2</a:t>
                      </a:r>
                      <a:r>
                        <a:rPr lang="en-US" altLang="zh-CN" sz="18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GW</a:t>
                      </a:r>
                      <a:endParaRPr lang="zh-CN" altLang="en-US" sz="1800" b="1" dirty="0">
                        <a:solidFill>
                          <a:srgbClr val="FF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37" marR="91437" marT="45733" marB="45733"/>
                </a:tc>
              </a:tr>
            </a:tbl>
          </a:graphicData>
        </a:graphic>
      </p:graphicFrame>
      <p:sp>
        <p:nvSpPr>
          <p:cNvPr id="31" name="矩形 30"/>
          <p:cNvSpPr/>
          <p:nvPr/>
        </p:nvSpPr>
        <p:spPr bwMode="auto">
          <a:xfrm>
            <a:off x="4698600" y="833216"/>
            <a:ext cx="4392488" cy="1248293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1588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en-US" sz="3600" b="1" i="0" u="none" strike="noStrike" cap="none" normalizeH="0" baseline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ea typeface="华文中宋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98439" y="2839890"/>
            <a:ext cx="2810576" cy="1015663"/>
          </a:xfrm>
          <a:prstGeom prst="rect">
            <a:avLst/>
          </a:prstGeom>
          <a:solidFill>
            <a:srgbClr val="FFFFFF">
              <a:alpha val="6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700 m underground</a:t>
            </a:r>
          </a:p>
          <a:p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Liquid scintillator </a:t>
            </a:r>
          </a:p>
          <a:p>
            <a:r>
              <a:rPr lang="en-US" altLang="zh-C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 </a:t>
            </a:r>
            <a:r>
              <a:rPr lang="en-US" altLang="zh-CN" sz="2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kt</a:t>
            </a:r>
            <a:r>
              <a:rPr lang="en-US" altLang="zh-CN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water shielding</a:t>
            </a:r>
            <a:endParaRPr lang="zh-CN" altLang="en-US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226874" y="4877226"/>
            <a:ext cx="2478421" cy="1879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文本框 25"/>
          <p:cNvSpPr txBox="1"/>
          <p:nvPr/>
        </p:nvSpPr>
        <p:spPr>
          <a:xfrm>
            <a:off x="3666256" y="5533972"/>
            <a:ext cx="15782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JUNO-TAO</a:t>
            </a: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4207361" y="3965617"/>
            <a:ext cx="2235465" cy="461665"/>
          </a:xfrm>
          <a:prstGeom prst="rect">
            <a:avLst/>
          </a:prstGeom>
          <a:solidFill>
            <a:srgbClr val="FFFFFF">
              <a:alpha val="40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chemeClr val="tx2"/>
                </a:solidFill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Shen Zhen</a:t>
            </a:r>
            <a:endParaRPr lang="zh-CN" altLang="en-US" sz="2400" b="1" dirty="0">
              <a:solidFill>
                <a:schemeClr val="tx2"/>
              </a:solidFill>
              <a:latin typeface="Times New Roman" panose="02020603050405020304" pitchFamily="18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8" name="流程图: 联系 27"/>
          <p:cNvSpPr/>
          <p:nvPr/>
        </p:nvSpPr>
        <p:spPr>
          <a:xfrm>
            <a:off x="5789134" y="4154610"/>
            <a:ext cx="180304" cy="167425"/>
          </a:xfrm>
          <a:prstGeom prst="flowChartConnector">
            <a:avLst/>
          </a:prstGeom>
          <a:solidFill>
            <a:schemeClr val="tx2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20789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1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2762" y="980728"/>
            <a:ext cx="1600430" cy="1521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07946" y="3971167"/>
            <a:ext cx="1603736" cy="142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 descr="C:\Users\thinkX1\AppData\Local\Microsoft\Windows\Temporary Internet Files\Content.Outlook\46B7HH6I\气球方案图.TIF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19457" y="2564904"/>
            <a:ext cx="1603735" cy="140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" name="组合 8"/>
          <p:cNvGrpSpPr/>
          <p:nvPr/>
        </p:nvGrpSpPr>
        <p:grpSpPr>
          <a:xfrm>
            <a:off x="807946" y="5439856"/>
            <a:ext cx="1590951" cy="1346799"/>
            <a:chOff x="524736" y="5439856"/>
            <a:chExt cx="1590951" cy="1346799"/>
          </a:xfrm>
        </p:grpSpPr>
        <p:pic>
          <p:nvPicPr>
            <p:cNvPr id="10" name="Picture 2" descr="C:\Users\User\Desktop\未命名1.jpg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736" y="5439856"/>
              <a:ext cx="1590951" cy="1346799"/>
            </a:xfrm>
            <a:prstGeom prst="rect">
              <a:avLst/>
            </a:prstGeom>
            <a:ln w="88900" cap="sq" cmpd="thickThin">
              <a:noFill/>
              <a:prstDash val="solid"/>
              <a:miter lim="800000"/>
            </a:ln>
            <a:effectLst>
              <a:innerShdw blurRad="76200">
                <a:srgbClr val="000000"/>
              </a:innerShdw>
            </a:effectLst>
          </p:spPr>
        </p:pic>
        <p:pic>
          <p:nvPicPr>
            <p:cNvPr id="11" name="Picture 2" descr="C:\Users\Administrator\Desktop\JPG檔\PMT與壓克力.tif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99829" y="6237311"/>
              <a:ext cx="615858" cy="549343"/>
            </a:xfrm>
            <a:prstGeom prst="rect">
              <a:avLst/>
            </a:prstGeom>
            <a:noFill/>
            <a:ln w="38100" cap="sq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srgbClr val="000000">
                  <a:alpha val="42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Picture 8"/>
          <p:cNvPicPr>
            <a:picLocks noChangeAspect="1" noChangeArrowheads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394728" y="1444053"/>
            <a:ext cx="2373409" cy="2127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71912" y="2464676"/>
            <a:ext cx="2376264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6631" y="4060932"/>
            <a:ext cx="2496683" cy="20575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右箭头 14"/>
          <p:cNvSpPr/>
          <p:nvPr/>
        </p:nvSpPr>
        <p:spPr>
          <a:xfrm>
            <a:off x="2508966" y="3761232"/>
            <a:ext cx="885762" cy="91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zh-CN" altLang="en-US" sz="2000" b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右箭头 15"/>
          <p:cNvSpPr/>
          <p:nvPr/>
        </p:nvSpPr>
        <p:spPr>
          <a:xfrm>
            <a:off x="5649265" y="3760464"/>
            <a:ext cx="885762" cy="9106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eaLnBrk="0" hangingPunct="0"/>
            <a:endParaRPr lang="zh-CN" altLang="en-US" sz="2000" b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8"/>
          <p:cNvSpPr txBox="1"/>
          <p:nvPr/>
        </p:nvSpPr>
        <p:spPr>
          <a:xfrm>
            <a:off x="2474715" y="3055322"/>
            <a:ext cx="1013162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2000" b="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March, 2014</a:t>
            </a:r>
            <a:endParaRPr lang="en-US" altLang="zh-CN" sz="2000" b="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5721622" y="3081523"/>
            <a:ext cx="804957" cy="70788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2000" b="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 July, 2015</a:t>
            </a:r>
            <a:endParaRPr lang="en-US" altLang="zh-CN" sz="2000" b="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394728" y="1082897"/>
            <a:ext cx="2545979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18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truss+ Acrylic sphere</a:t>
            </a:r>
            <a:endParaRPr lang="en-US" altLang="zh-CN" sz="18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8"/>
          <p:cNvSpPr txBox="1"/>
          <p:nvPr/>
        </p:nvSpPr>
        <p:spPr>
          <a:xfrm>
            <a:off x="2923652" y="6092935"/>
            <a:ext cx="3778900" cy="36933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FF0000"/>
                </a:solidFill>
              </a:defRPr>
            </a:lvl1pPr>
          </a:lstStyle>
          <a:p>
            <a:pPr algn="l" eaLnBrk="0" hangingPunct="0"/>
            <a:r>
              <a:rPr lang="en-US" altLang="zh-CN" sz="18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Balloon + Acrylic support+ SS tank</a:t>
            </a:r>
          </a:p>
        </p:txBody>
      </p:sp>
      <p:sp>
        <p:nvSpPr>
          <p:cNvPr id="21" name="TextBox 18"/>
          <p:cNvSpPr txBox="1"/>
          <p:nvPr/>
        </p:nvSpPr>
        <p:spPr>
          <a:xfrm>
            <a:off x="31600" y="1205090"/>
            <a:ext cx="899592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</a:t>
            </a:r>
          </a:p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truss</a:t>
            </a:r>
            <a:endParaRPr lang="en-US" altLang="zh-CN" sz="1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8"/>
          <p:cNvSpPr txBox="1"/>
          <p:nvPr/>
        </p:nvSpPr>
        <p:spPr>
          <a:xfrm>
            <a:off x="34137" y="2964051"/>
            <a:ext cx="865455" cy="73866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Balloon</a:t>
            </a:r>
            <a:b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tank</a:t>
            </a:r>
            <a:endParaRPr lang="en-US" altLang="zh-CN" sz="1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18"/>
          <p:cNvSpPr txBox="1"/>
          <p:nvPr/>
        </p:nvSpPr>
        <p:spPr>
          <a:xfrm>
            <a:off x="31599" y="5608297"/>
            <a:ext cx="899593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</a:t>
            </a:r>
            <a:b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</a:t>
            </a:r>
          </a:p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tank</a:t>
            </a:r>
            <a:endParaRPr lang="en-US" altLang="zh-CN" sz="1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18"/>
          <p:cNvSpPr txBox="1"/>
          <p:nvPr/>
        </p:nvSpPr>
        <p:spPr>
          <a:xfrm>
            <a:off x="10758" y="4165289"/>
            <a:ext cx="746593" cy="95410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002060"/>
                </a:solidFill>
              </a:defRPr>
            </a:lvl1pPr>
          </a:lstStyle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Acrylic module+</a:t>
            </a:r>
          </a:p>
          <a:p>
            <a:pPr algn="l" eaLnBrk="0" hangingPunct="0"/>
            <a:r>
              <a:rPr lang="en-US" altLang="zh-CN" sz="1400" b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tank</a:t>
            </a:r>
            <a:endParaRPr lang="en-US" altLang="zh-CN" sz="1400" b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18"/>
          <p:cNvSpPr txBox="1"/>
          <p:nvPr/>
        </p:nvSpPr>
        <p:spPr>
          <a:xfrm>
            <a:off x="6660232" y="4871881"/>
            <a:ext cx="223224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zh-CN"/>
            </a:defPPr>
            <a:lvl1pPr>
              <a:defRPr sz="1600">
                <a:solidFill>
                  <a:srgbClr val="FF0000"/>
                </a:solidFill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 algn="l" eaLnBrk="0" hangingPunct="0"/>
            <a:r>
              <a:rPr lang="en-US" altLang="zh-CN" sz="18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Final decision:</a:t>
            </a:r>
          </a:p>
          <a:p>
            <a:pPr algn="l" eaLnBrk="0" hangingPunct="0"/>
            <a:r>
              <a:rPr lang="en-US" altLang="zh-CN" sz="1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Acrylic </a:t>
            </a:r>
            <a:r>
              <a:rPr lang="en-US" altLang="zh-CN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sphere </a:t>
            </a:r>
            <a:r>
              <a:rPr lang="en-US" altLang="zh-CN" sz="1800" b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+ SS </a:t>
            </a:r>
            <a:r>
              <a:rPr lang="en-US" altLang="zh-CN" sz="1800" b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truss</a:t>
            </a:r>
          </a:p>
        </p:txBody>
      </p:sp>
      <p:sp>
        <p:nvSpPr>
          <p:cNvPr id="26" name="标题 2"/>
          <p:cNvSpPr>
            <a:spLocks noGrp="1"/>
          </p:cNvSpPr>
          <p:nvPr>
            <p:ph type="title"/>
          </p:nvPr>
        </p:nvSpPr>
        <p:spPr>
          <a:xfrm>
            <a:off x="107504" y="48607"/>
            <a:ext cx="9036495" cy="657225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CN" dirty="0"/>
              <a:t>Central Detector Design</a:t>
            </a:r>
            <a:endParaRPr lang="zh-CN" altLang="en-US" dirty="0"/>
          </a:p>
        </p:txBody>
      </p:sp>
      <p:sp>
        <p:nvSpPr>
          <p:cNvPr id="2" name="文本框 1"/>
          <p:cNvSpPr txBox="1"/>
          <p:nvPr/>
        </p:nvSpPr>
        <p:spPr>
          <a:xfrm>
            <a:off x="3808427" y="773516"/>
            <a:ext cx="16346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SNO, SNO+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362008" y="6369796"/>
            <a:ext cx="26992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KamLAND, Borexino</a:t>
            </a:r>
            <a:endParaRPr lang="zh-CN" altLang="en-US" b="1" dirty="0">
              <a:solidFill>
                <a:schemeClr val="accent3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7027024" y="813120"/>
            <a:ext cx="1498664" cy="1477328"/>
          </a:xfrm>
          <a:prstGeom prst="rect">
            <a:avLst/>
          </a:prstGeom>
          <a:ln>
            <a:solidFill>
              <a:srgbClr val="00B050"/>
            </a:solidFill>
          </a:ln>
        </p:spPr>
        <p:txBody>
          <a:bodyPr wrap="square" lIns="36000" rIns="0">
            <a:spAutoFit/>
          </a:bodyPr>
          <a:lstStyle/>
          <a:p>
            <a:r>
              <a:rPr lang="en-US" altLang="zh-CN" sz="1600" b="1" dirty="0" smtClean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Acrylic </a:t>
            </a:r>
            <a:r>
              <a:rPr lang="en-US" altLang="zh-CN" sz="1600" b="1" dirty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Sphere: </a:t>
            </a:r>
          </a:p>
          <a:p>
            <a:pPr marL="216000" lvl="1"/>
            <a:r>
              <a:rPr lang="en-US" altLang="zh-CN" sz="1600" b="1" dirty="0">
                <a:latin typeface="+mj-lt"/>
                <a:ea typeface="宋体" pitchFamily="2" charset="-122"/>
                <a:cs typeface="宋体" pitchFamily="2" charset="-122"/>
              </a:rPr>
              <a:t>ID: </a:t>
            </a:r>
            <a:r>
              <a:rPr lang="en-US" altLang="zh-CN" sz="1600" b="1" dirty="0" smtClean="0">
                <a:latin typeface="+mj-lt"/>
                <a:ea typeface="宋体" pitchFamily="2" charset="-122"/>
                <a:cs typeface="宋体" pitchFamily="2" charset="-122"/>
              </a:rPr>
              <a:t>35.4 m</a:t>
            </a:r>
            <a:endParaRPr lang="en-US" altLang="zh-CN" sz="1600" b="1" dirty="0">
              <a:latin typeface="+mj-lt"/>
              <a:ea typeface="宋体" pitchFamily="2" charset="-122"/>
              <a:cs typeface="宋体" pitchFamily="2" charset="-122"/>
            </a:endParaRPr>
          </a:p>
          <a:p>
            <a:pPr marL="216000" lvl="1"/>
            <a:r>
              <a:rPr lang="en-US" altLang="zh-CN" sz="1600" b="1" dirty="0" smtClean="0">
                <a:latin typeface="+mj-lt"/>
                <a:ea typeface="宋体" pitchFamily="2" charset="-122"/>
                <a:cs typeface="宋体" pitchFamily="2" charset="-122"/>
              </a:rPr>
              <a:t>Thick:120 mm</a:t>
            </a:r>
            <a:endParaRPr lang="en-US" altLang="zh-CN" sz="1400" b="1" dirty="0">
              <a:latin typeface="+mj-lt"/>
              <a:ea typeface="宋体" pitchFamily="2" charset="-122"/>
              <a:cs typeface="宋体" pitchFamily="2" charset="-122"/>
            </a:endParaRPr>
          </a:p>
          <a:p>
            <a:r>
              <a:rPr lang="en-US" altLang="zh-CN" sz="1400" b="1" dirty="0" smtClean="0">
                <a:solidFill>
                  <a:srgbClr val="FF0000"/>
                </a:solidFill>
                <a:latin typeface="+mj-lt"/>
                <a:ea typeface="宋体" pitchFamily="2" charset="-122"/>
                <a:cs typeface="宋体" pitchFamily="2" charset="-122"/>
              </a:rPr>
              <a:t>SS truss:</a:t>
            </a:r>
            <a:endParaRPr lang="en-US" altLang="zh-CN" sz="1400" b="1" dirty="0">
              <a:solidFill>
                <a:srgbClr val="FF0000"/>
              </a:solidFill>
              <a:latin typeface="+mj-lt"/>
              <a:ea typeface="宋体" pitchFamily="2" charset="-122"/>
              <a:cs typeface="宋体" pitchFamily="2" charset="-122"/>
            </a:endParaRPr>
          </a:p>
          <a:p>
            <a:pPr marL="216000" lvl="1"/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ID: </a:t>
            </a:r>
            <a:r>
              <a:rPr lang="en-US" altLang="zh-CN" sz="1400" b="1" dirty="0" smtClean="0">
                <a:latin typeface="+mj-lt"/>
                <a:ea typeface="宋体" pitchFamily="2" charset="-122"/>
                <a:cs typeface="宋体" pitchFamily="2" charset="-122"/>
              </a:rPr>
              <a:t>40.1 m</a:t>
            </a:r>
            <a:endParaRPr lang="en-US" altLang="zh-CN" sz="1400" b="1" dirty="0">
              <a:latin typeface="+mj-lt"/>
              <a:ea typeface="宋体" pitchFamily="2" charset="-122"/>
              <a:cs typeface="宋体" pitchFamily="2" charset="-122"/>
            </a:endParaRPr>
          </a:p>
          <a:p>
            <a:pPr marL="216000" lvl="1"/>
            <a:r>
              <a:rPr lang="en-US" altLang="zh-CN" sz="1400" b="1" dirty="0">
                <a:latin typeface="+mj-lt"/>
                <a:ea typeface="宋体" pitchFamily="2" charset="-122"/>
                <a:cs typeface="宋体" pitchFamily="2" charset="-122"/>
              </a:rPr>
              <a:t>OD: </a:t>
            </a:r>
            <a:r>
              <a:rPr lang="en-US" altLang="zh-CN" sz="1400" b="1" dirty="0" smtClean="0">
                <a:latin typeface="+mj-lt"/>
                <a:ea typeface="宋体" pitchFamily="2" charset="-122"/>
                <a:cs typeface="宋体" pitchFamily="2" charset="-122"/>
              </a:rPr>
              <a:t>41.1 m</a:t>
            </a:r>
          </a:p>
        </p:txBody>
      </p:sp>
    </p:spTree>
    <p:extLst>
      <p:ext uri="{BB962C8B-B14F-4D97-AF65-F5344CB8AC3E}">
        <p14:creationId xmlns:p14="http://schemas.microsoft.com/office/powerpoint/2010/main" val="25748263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2" descr="C:\Users\xiaohui\Desktop\新建文件夹 (2)\22.pn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26294" y="4581772"/>
            <a:ext cx="1490663" cy="16573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0" y="4109099"/>
            <a:ext cx="4399955" cy="2494092"/>
          </a:xfrm>
          <a:prstGeom prst="rect">
            <a:avLst/>
          </a:prstGeo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Central Detector Acrylic Sphere R&amp;D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975781" y="3788486"/>
            <a:ext cx="2934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b="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Panel size: 3m </a:t>
            </a:r>
            <a:r>
              <a:rPr lang="en-US" altLang="zh-CN" b="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x 8m x </a:t>
            </a:r>
            <a:r>
              <a:rPr lang="en-US" altLang="zh-CN" b="0" dirty="0" smtClean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0.12m</a:t>
            </a:r>
            <a:endParaRPr lang="en-US" altLang="zh-CN" b="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5874434" y="4089359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eaLnBrk="0" hangingPunct="0"/>
            <a:r>
              <a:rPr lang="en-US" altLang="zh-CN" sz="1800" b="0" dirty="0">
                <a:latin typeface="Times New Roman" panose="02020603050405020304" pitchFamily="18" charset="0"/>
                <a:ea typeface="宋体" charset="-122"/>
                <a:cs typeface="Times New Roman" panose="02020603050405020304" pitchFamily="18" charset="0"/>
              </a:rPr>
              <a:t>Acrylic divided into 200+ panels </a:t>
            </a:r>
            <a:endParaRPr lang="zh-CN" altLang="en-US" sz="1800" b="0" dirty="0">
              <a:latin typeface="Times New Roman" panose="02020603050405020304" pitchFamily="18" charset="0"/>
              <a:ea typeface="宋体" charset="-122"/>
              <a:cs typeface="Times New Roman" panose="02020603050405020304" pitchFamily="18" charset="0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783" y="826041"/>
            <a:ext cx="2811663" cy="3096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内容占位符 2"/>
          <p:cNvSpPr>
            <a:spLocks noGrp="1"/>
          </p:cNvSpPr>
          <p:nvPr>
            <p:ph idx="1"/>
          </p:nvPr>
        </p:nvSpPr>
        <p:spPr>
          <a:xfrm>
            <a:off x="221670" y="900813"/>
            <a:ext cx="5932242" cy="2852383"/>
          </a:xfrm>
          <a:prstGeom prst="rect">
            <a:avLst/>
          </a:prstGeom>
        </p:spPr>
        <p:txBody>
          <a:bodyPr/>
          <a:lstStyle/>
          <a:p>
            <a:pPr>
              <a:spcBef>
                <a:spcPct val="0"/>
              </a:spcBef>
            </a:pPr>
            <a:r>
              <a:rPr lang="en-US" altLang="zh-CN" sz="2000" dirty="0" smtClean="0"/>
              <a:t>SS structure to hold a acrylic sphere and to mount PMTs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Supporting bar to hold the Acrylic tank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Stress of acrylic &lt;3.5 MPa everywhere</a:t>
            </a:r>
          </a:p>
          <a:p>
            <a:pPr>
              <a:spcBef>
                <a:spcPct val="0"/>
              </a:spcBef>
            </a:pPr>
            <a:r>
              <a:rPr lang="en-US" altLang="zh-CN" sz="1800" dirty="0" smtClean="0"/>
              <a:t>Main issues: 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Mechanical precision for 3 mm PMT clearance 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Thermal expansion matching: 21</a:t>
            </a:r>
            <a:r>
              <a:rPr lang="en-US" altLang="zh-CN" sz="1800" baseline="30000" dirty="0" smtClean="0">
                <a:solidFill>
                  <a:schemeClr val="accent3">
                    <a:lumMod val="50000"/>
                  </a:schemeClr>
                </a:solidFill>
              </a:rPr>
              <a:t>o</a:t>
            </a: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C </a:t>
            </a: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 1</a:t>
            </a:r>
            <a:r>
              <a:rPr lang="en-US" altLang="zh-CN" sz="1800" baseline="30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o</a:t>
            </a: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C </a:t>
            </a:r>
            <a:endParaRPr lang="en-US" altLang="zh-CN" sz="1800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>
              <a:spcBef>
                <a:spcPct val="0"/>
              </a:spcBef>
            </a:pPr>
            <a:r>
              <a:rPr lang="en-US" altLang="zh-CN" sz="1800" dirty="0" smtClean="0">
                <a:solidFill>
                  <a:schemeClr val="accent3">
                    <a:lumMod val="50000"/>
                  </a:schemeClr>
                </a:solidFill>
              </a:rPr>
              <a:t>Earth quake and liquid-solid coupling</a:t>
            </a:r>
          </a:p>
          <a:p>
            <a:pPr lvl="1">
              <a:spcBef>
                <a:spcPct val="0"/>
              </a:spcBef>
            </a:pPr>
            <a:r>
              <a:rPr lang="en-US" altLang="zh-CN" sz="1800" dirty="0" smtClean="0">
                <a:solidFill>
                  <a:srgbClr val="C00000"/>
                </a:solidFill>
              </a:rPr>
              <a:t>Transparency 96.5%,   U/</a:t>
            </a:r>
            <a:r>
              <a:rPr lang="en-US" altLang="zh-CN" sz="1800" dirty="0" err="1" smtClean="0">
                <a:solidFill>
                  <a:srgbClr val="C00000"/>
                </a:solidFill>
              </a:rPr>
              <a:t>Th</a:t>
            </a:r>
            <a:r>
              <a:rPr lang="en-US" altLang="zh-CN" sz="1800" dirty="0" smtClean="0">
                <a:solidFill>
                  <a:srgbClr val="C00000"/>
                </a:solidFill>
              </a:rPr>
              <a:t>/K &lt; 1 </a:t>
            </a:r>
            <a:r>
              <a:rPr lang="en-US" altLang="zh-CN" sz="1800" dirty="0" err="1" smtClean="0">
                <a:solidFill>
                  <a:srgbClr val="C00000"/>
                </a:solidFill>
              </a:rPr>
              <a:t>ppt</a:t>
            </a:r>
            <a:endParaRPr lang="en-US" altLang="zh-CN" sz="1800" dirty="0" smtClean="0">
              <a:solidFill>
                <a:srgbClr val="C00000"/>
              </a:solidFill>
            </a:endParaRPr>
          </a:p>
          <a:p>
            <a:pPr>
              <a:spcBef>
                <a:spcPct val="0"/>
              </a:spcBef>
            </a:pPr>
            <a:r>
              <a:rPr lang="en-US" altLang="zh-CN" sz="1800" dirty="0">
                <a:solidFill>
                  <a:srgbClr val="C00000"/>
                </a:solidFill>
              </a:rPr>
              <a:t>Started panel </a:t>
            </a:r>
            <a:r>
              <a:rPr lang="en-US" altLang="zh-CN" sz="1800" dirty="0" smtClean="0">
                <a:solidFill>
                  <a:srgbClr val="C00000"/>
                </a:solidFill>
              </a:rPr>
              <a:t>production</a:t>
            </a:r>
            <a:endParaRPr lang="en-US" altLang="zh-CN" sz="1800" dirty="0">
              <a:solidFill>
                <a:srgbClr val="C00000"/>
              </a:solidFill>
            </a:endParaRPr>
          </a:p>
        </p:txBody>
      </p:sp>
      <p:pic>
        <p:nvPicPr>
          <p:cNvPr id="19" name="Picture 2" descr="C:\Users\xiaohui\Desktop\新建文件夹 (2)\22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231" t="7935" r="35841" b="21358"/>
          <a:stretch>
            <a:fillRect/>
          </a:stretch>
        </p:blipFill>
        <p:spPr bwMode="auto">
          <a:xfrm>
            <a:off x="4496963" y="4857699"/>
            <a:ext cx="1359931" cy="151200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170" y="4857699"/>
            <a:ext cx="1480637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图片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989" y="4794854"/>
            <a:ext cx="1491304" cy="151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17189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7" name="内容占位符 2"/>
          <p:cNvSpPr>
            <a:spLocks noGrp="1"/>
          </p:cNvSpPr>
          <p:nvPr>
            <p:ph idx="1"/>
          </p:nvPr>
        </p:nvSpPr>
        <p:spPr>
          <a:xfrm>
            <a:off x="234696" y="1197021"/>
            <a:ext cx="3646187" cy="5320737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b="1" dirty="0" smtClean="0"/>
              <a:t>Tasks: </a:t>
            </a:r>
          </a:p>
          <a:p>
            <a:pPr lvl="1"/>
            <a:r>
              <a:rPr lang="en-US" altLang="zh-CN" sz="2000" b="1" dirty="0" smtClean="0"/>
              <a:t>Shield rock-related backgrounds </a:t>
            </a:r>
          </a:p>
          <a:p>
            <a:pPr lvl="1"/>
            <a:r>
              <a:rPr lang="en-US" altLang="zh-CN" sz="2000" b="1" dirty="0" smtClean="0"/>
              <a:t>Tag &amp; reconstruct cosmic-rays tracks </a:t>
            </a:r>
          </a:p>
          <a:p>
            <a:r>
              <a:rPr lang="en-US" altLang="zh-CN" sz="2400" b="1" dirty="0" smtClean="0"/>
              <a:t>Detector: </a:t>
            </a:r>
          </a:p>
          <a:p>
            <a:pPr lvl="1"/>
            <a:r>
              <a:rPr lang="en-US" altLang="zh-CN" sz="2000" b="1" dirty="0" smtClean="0"/>
              <a:t>Top tracker: refurbished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OPERA</a:t>
            </a:r>
            <a:r>
              <a:rPr lang="en-US" altLang="zh-CN" sz="2000" b="1" dirty="0" smtClean="0"/>
              <a:t> scintillators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pPr lvl="1"/>
            <a:r>
              <a:rPr lang="en-US" altLang="zh-CN" sz="2000" b="1" dirty="0" smtClean="0"/>
              <a:t>Water Č detector</a:t>
            </a:r>
          </a:p>
          <a:p>
            <a:r>
              <a:rPr lang="en-US" altLang="zh-CN" sz="2400" b="1" dirty="0" smtClean="0"/>
              <a:t>Pool lining: HDPE</a:t>
            </a:r>
          </a:p>
          <a:p>
            <a:r>
              <a:rPr lang="en-US" altLang="zh-CN" sz="2400" b="1" dirty="0" smtClean="0"/>
              <a:t>Earth magnetic field compensation coil</a:t>
            </a:r>
            <a:endParaRPr lang="zh-CN" altLang="en-US" sz="2400" b="1" dirty="0" smtClean="0">
              <a:solidFill>
                <a:srgbClr val="C00000"/>
              </a:solidFill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Veto</a:t>
            </a:r>
            <a:endParaRPr lang="zh-CN" altLang="en-US" dirty="0"/>
          </a:p>
        </p:txBody>
      </p:sp>
      <p:pic>
        <p:nvPicPr>
          <p:cNvPr id="195589" name="Picture 5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563939" y="806450"/>
            <a:ext cx="5040509" cy="335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5590" name="Picture 2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82147" y="3918849"/>
            <a:ext cx="2168525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8" descr="C:\Users\luhq\Desktop\WC_det.png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7040" y="4261340"/>
            <a:ext cx="2821707" cy="245191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011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内容占位符 1"/>
          <p:cNvSpPr>
            <a:spLocks noGrp="1"/>
          </p:cNvSpPr>
          <p:nvPr>
            <p:ph idx="1"/>
          </p:nvPr>
        </p:nvSpPr>
        <p:spPr>
          <a:xfrm>
            <a:off x="185812" y="914400"/>
            <a:ext cx="5256138" cy="5603876"/>
          </a:xfrm>
          <a:prstGeom prst="rect">
            <a:avLst/>
          </a:prstGeom>
        </p:spPr>
        <p:txBody>
          <a:bodyPr>
            <a:normAutofit/>
          </a:bodyPr>
          <a:lstStyle/>
          <a:p>
            <a:pPr>
              <a:defRPr/>
            </a:pPr>
            <a:r>
              <a:rPr lang="en-US" altLang="zh-CN" sz="2400" b="1" dirty="0" smtClean="0"/>
              <a:t>System design &amp; goal</a:t>
            </a:r>
          </a:p>
          <a:p>
            <a:pPr marL="790575" lvl="1" indent="-395288">
              <a:defRPr/>
            </a:pPr>
            <a:r>
              <a:rPr lang="en-US" altLang="zh-CN" sz="2000" b="1" dirty="0" smtClean="0"/>
              <a:t>Long attenuation length: 15m</a:t>
            </a:r>
            <a:r>
              <a:rPr lang="en-US" altLang="zh-CN" sz="2000" b="1" dirty="0" smtClean="0">
                <a:sym typeface="Wingdings" pitchFamily="2" charset="2"/>
              </a:rPr>
              <a:t>&gt;20m</a:t>
            </a:r>
          </a:p>
          <a:p>
            <a:pPr marL="1171575" lvl="2" indent="-395288">
              <a:defRPr/>
            </a:pPr>
            <a:r>
              <a:rPr lang="en-US" altLang="zh-CN" sz="2000" b="1" dirty="0"/>
              <a:t>Al2O3 Filtration column</a:t>
            </a:r>
          </a:p>
          <a:p>
            <a:pPr marL="1171575" lvl="2" indent="-395288">
              <a:defRPr/>
            </a:pPr>
            <a:r>
              <a:rPr lang="en-US" altLang="zh-CN" sz="2000" b="1" dirty="0" smtClean="0"/>
              <a:t>Distillation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1171575" lvl="2" indent="-395288">
              <a:defRPr/>
            </a:pPr>
            <a:r>
              <a:rPr lang="en-US" altLang="zh-CN" sz="2000" b="1" dirty="0"/>
              <a:t>Water </a:t>
            </a:r>
            <a:r>
              <a:rPr lang="en-US" altLang="zh-CN" sz="2000" b="1" dirty="0" smtClean="0"/>
              <a:t>extraction </a:t>
            </a:r>
            <a:endParaRPr lang="en-US" altLang="zh-CN" sz="2000" b="1" dirty="0"/>
          </a:p>
          <a:p>
            <a:pPr marL="1171575" lvl="2" indent="-395288">
              <a:defRPr/>
            </a:pPr>
            <a:r>
              <a:rPr lang="en-US" altLang="zh-CN" sz="2000" b="1" dirty="0" smtClean="0"/>
              <a:t>Gas stripping</a:t>
            </a:r>
            <a:endParaRPr lang="en-US" altLang="zh-CN" sz="2000" b="1" dirty="0"/>
          </a:p>
          <a:p>
            <a:pPr marL="790575" lvl="1" indent="-395288">
              <a:defRPr/>
            </a:pPr>
            <a:r>
              <a:rPr lang="en-US" altLang="zh-CN" sz="2000" b="1" dirty="0" smtClean="0"/>
              <a:t>Highest possible light yield for JUNO</a:t>
            </a:r>
            <a:r>
              <a:rPr lang="zh-CN" altLang="en-US" sz="2000" b="1" dirty="0" smtClean="0"/>
              <a:t>：</a:t>
            </a:r>
            <a:endParaRPr lang="en-US" altLang="zh-CN" sz="2000" b="1" dirty="0" smtClean="0"/>
          </a:p>
          <a:p>
            <a:pPr marL="1171575" lvl="2" indent="-395288">
              <a:defRPr/>
            </a:pPr>
            <a:r>
              <a:rPr lang="en-US" altLang="zh-CN" sz="2000" b="1" dirty="0" smtClean="0"/>
              <a:t>2.5 g/L PPO + 3 mg/L </a:t>
            </a:r>
            <a:r>
              <a:rPr lang="en-US" altLang="zh-CN" sz="2000" b="1" dirty="0" err="1" smtClean="0"/>
              <a:t>Bis</a:t>
            </a:r>
            <a:r>
              <a:rPr lang="en-US" altLang="zh-CN" sz="2000" b="1" dirty="0" smtClean="0"/>
              <a:t>-MSB</a:t>
            </a:r>
          </a:p>
          <a:p>
            <a:pPr marL="790575" lvl="1" indent="-395288">
              <a:defRPr/>
            </a:pPr>
            <a:r>
              <a:rPr lang="en-US" altLang="zh-CN" sz="2000" b="1" dirty="0" smtClean="0"/>
              <a:t>Low radioactive backgrounds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</a:p>
          <a:p>
            <a:pPr marL="1171575" lvl="2" indent="-395288">
              <a:defRPr/>
            </a:pPr>
            <a:r>
              <a:rPr lang="en-US" altLang="zh-CN" sz="2000" b="1" dirty="0" smtClean="0"/>
              <a:t>10</a:t>
            </a:r>
            <a:r>
              <a:rPr lang="en-US" altLang="zh-CN" sz="2000" b="1" baseline="30000" dirty="0" smtClean="0"/>
              <a:t>-15</a:t>
            </a:r>
            <a:r>
              <a:rPr lang="en-US" altLang="zh-CN" sz="2000" b="1" dirty="0" smtClean="0"/>
              <a:t> g/g for </a:t>
            </a:r>
            <a:r>
              <a:rPr lang="en-US" altLang="zh-CN" sz="2000" dirty="0" smtClean="0"/>
              <a:t>reactor</a:t>
            </a:r>
            <a:endParaRPr lang="en-US" altLang="zh-CN" sz="2000" b="1" dirty="0" smtClean="0"/>
          </a:p>
          <a:p>
            <a:pPr marL="1171575" lvl="2" indent="-395288">
              <a:defRPr/>
            </a:pPr>
            <a:r>
              <a:rPr lang="en-US" altLang="zh-CN" sz="2000" b="1" dirty="0" smtClean="0"/>
              <a:t>10</a:t>
            </a:r>
            <a:r>
              <a:rPr lang="en-US" altLang="zh-CN" sz="2000" b="1" baseline="30000" dirty="0" smtClean="0"/>
              <a:t>-17</a:t>
            </a:r>
            <a:r>
              <a:rPr lang="en-US" altLang="zh-CN" sz="2000" b="1" dirty="0" smtClean="0"/>
              <a:t> g/g for solar neutrinos</a:t>
            </a:r>
          </a:p>
          <a:p>
            <a:pPr marL="333375" indent="-395288">
              <a:defRPr/>
            </a:pPr>
            <a:r>
              <a:rPr lang="en-US" altLang="zh-CN" sz="2400" b="1" dirty="0" smtClean="0">
                <a:solidFill>
                  <a:srgbClr val="C00000"/>
                </a:solidFill>
              </a:rPr>
              <a:t>OSIRIS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790575" lvl="1" indent="-395288">
              <a:defRPr/>
            </a:pPr>
            <a:r>
              <a:rPr lang="en-US" altLang="zh-CN" sz="2000" b="1" dirty="0" smtClean="0"/>
              <a:t>An online detector with 20t LS for a sensitivity of </a:t>
            </a:r>
            <a:r>
              <a:rPr lang="en-US" altLang="zh-CN" sz="2000" b="1" dirty="0"/>
              <a:t>10</a:t>
            </a:r>
            <a:r>
              <a:rPr lang="en-US" altLang="zh-CN" sz="2000" b="1" baseline="30000" dirty="0"/>
              <a:t>-15</a:t>
            </a:r>
            <a:r>
              <a:rPr lang="en-US" altLang="zh-CN" sz="2000" b="1" dirty="0"/>
              <a:t> g/g </a:t>
            </a:r>
            <a:r>
              <a:rPr lang="en-US" altLang="zh-CN" sz="2000" b="1" dirty="0" smtClean="0"/>
              <a:t>per day</a:t>
            </a:r>
          </a:p>
          <a:p>
            <a:pPr marL="333375" indent="-395288">
              <a:defRPr/>
            </a:pPr>
            <a:endParaRPr lang="en-US" altLang="zh-CN" sz="2000" b="1" dirty="0" smtClean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36613"/>
          </a:xfrm>
        </p:spPr>
        <p:txBody>
          <a:bodyPr/>
          <a:lstStyle/>
          <a:p>
            <a:pPr>
              <a:defRPr/>
            </a:pPr>
            <a:r>
              <a:rPr lang="en-US" altLang="zh-CN" u="none" dirty="0" smtClean="0"/>
              <a:t>Liquid </a:t>
            </a:r>
            <a:r>
              <a:rPr lang="en-US" altLang="zh-CN" u="none" dirty="0"/>
              <a:t>Scintillator</a:t>
            </a:r>
            <a:endParaRPr lang="zh-CN" altLang="en-US" u="none" dirty="0"/>
          </a:p>
        </p:txBody>
      </p:sp>
      <p:graphicFrame>
        <p:nvGraphicFramePr>
          <p:cNvPr id="4" name="内容占位符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31397128"/>
              </p:ext>
            </p:extLst>
          </p:nvPr>
        </p:nvGraphicFramePr>
        <p:xfrm>
          <a:off x="5329238" y="981710"/>
          <a:ext cx="3706812" cy="2590380"/>
        </p:xfrm>
        <a:graphic>
          <a:graphicData uri="http://schemas.openxmlformats.org/drawingml/2006/table">
            <a:tbl>
              <a:tblPr firstRow="1" bandRow="1">
                <a:tableStyleId>{68D230F3-CF80-4859-8CE7-A43EE81993B5}</a:tableStyleId>
              </a:tblPr>
              <a:tblGrid>
                <a:gridCol w="2375172"/>
                <a:gridCol w="1331640"/>
              </a:tblGrid>
              <a:tr h="45368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Linear</a:t>
                      </a:r>
                      <a:r>
                        <a:rPr lang="en-US" altLang="zh-CN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Alky Benzene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Atte.  L(m)  </a:t>
                      </a:r>
                      <a:r>
                        <a:rPr lang="en-US" altLang="zh-CN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@ 430 nm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/>
                </a:tc>
              </a:tr>
              <a:tr h="3352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RAW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14.2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</a:tr>
              <a:tr h="3352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Vacuum distillation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19.5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</a:tr>
              <a:tr h="3352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SiO</a:t>
                      </a:r>
                      <a:r>
                        <a:rPr lang="en-US" altLang="zh-CN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coloum</a:t>
                      </a:r>
                      <a:r>
                        <a:rPr lang="en-US" altLang="zh-CN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18.6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</a:tr>
              <a:tr h="33522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altLang="zh-CN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600" baseline="-250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coloum</a:t>
                      </a:r>
                      <a:r>
                        <a:rPr lang="en-US" altLang="zh-CN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22.3 </a:t>
                      </a:r>
                      <a:endParaRPr lang="zh-CN" altLang="en-US" sz="1600" b="1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75" marR="91475" marT="45690" marB="45690" anchor="ctr"/>
                </a:tc>
              </a:tr>
              <a:tr h="335220">
                <a:tc>
                  <a:txBody>
                    <a:bodyPr/>
                    <a:lstStyle>
                      <a:lvl1pPr algn="just" eaLnBrk="0" hangingPunct="0">
                        <a:spcBef>
                          <a:spcPts val="1200"/>
                        </a:spcBef>
                        <a:buFont typeface="Wingdings" pitchFamily="2" charset="2"/>
                        <a:defRPr sz="2200" b="1">
                          <a:solidFill>
                            <a:srgbClr val="0070C0"/>
                          </a:solidFill>
                          <a:latin typeface="Arial Narrow" pitchFamily="34" charset="0"/>
                          <a:ea typeface="黑体" pitchFamily="49" charset="-122"/>
                        </a:defRPr>
                      </a:lvl1pPr>
                      <a:lvl2pPr marL="742950" indent="-285750" algn="just" eaLnBrk="0" hangingPunct="0">
                        <a:spcBef>
                          <a:spcPts val="600"/>
                        </a:spcBef>
                        <a:buFont typeface="Arial" pitchFamily="34" charset="0"/>
                        <a:defRPr sz="21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2pPr>
                      <a:lvl3pPr marL="1143000" indent="-228600" algn="just" eaLnBrk="0" hangingPunct="0">
                        <a:spcBef>
                          <a:spcPts val="300"/>
                        </a:spcBef>
                        <a:buFont typeface="Arial" pitchFamily="34" charset="0"/>
                        <a:defRPr sz="19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LAB</a:t>
                      </a:r>
                      <a:r>
                        <a:rPr kumimoji="0" lang="zh-CN" altLang="en-US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from Nanjing, Raw</a:t>
                      </a:r>
                      <a:endParaRPr kumimoji="0" lang="zh-CN" altLang="en-U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8" marR="68598" marT="0" marB="0" anchor="ctr" horzOverflow="overflow"/>
                </a:tc>
                <a:tc>
                  <a:txBody>
                    <a:bodyPr/>
                    <a:lstStyle>
                      <a:lvl1pPr algn="just" eaLnBrk="0" hangingPunct="0">
                        <a:spcBef>
                          <a:spcPts val="1200"/>
                        </a:spcBef>
                        <a:buFont typeface="Wingdings" pitchFamily="2" charset="2"/>
                        <a:defRPr sz="2200" b="1">
                          <a:solidFill>
                            <a:srgbClr val="0070C0"/>
                          </a:solidFill>
                          <a:latin typeface="Arial Narrow" pitchFamily="34" charset="0"/>
                          <a:ea typeface="黑体" pitchFamily="49" charset="-122"/>
                        </a:defRPr>
                      </a:lvl1pPr>
                      <a:lvl2pPr marL="742950" indent="-285750" algn="just" eaLnBrk="0" hangingPunct="0">
                        <a:spcBef>
                          <a:spcPts val="600"/>
                        </a:spcBef>
                        <a:buFont typeface="Arial" pitchFamily="34" charset="0"/>
                        <a:defRPr sz="21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2pPr>
                      <a:lvl3pPr marL="1143000" indent="-228600" algn="just" eaLnBrk="0" hangingPunct="0">
                        <a:spcBef>
                          <a:spcPts val="300"/>
                        </a:spcBef>
                        <a:buFont typeface="Arial" pitchFamily="34" charset="0"/>
                        <a:defRPr sz="19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kumimoji="0" lang="zh-CN" altLang="zh-CN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3">
                            <a:lumMod val="50000"/>
                          </a:schemeClr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8" marR="68598" marT="0" marB="0" anchor="ctr" horzOverflow="overflow"/>
                </a:tc>
              </a:tr>
              <a:tr h="335220">
                <a:tc>
                  <a:txBody>
                    <a:bodyPr/>
                    <a:lstStyle>
                      <a:lvl1pPr algn="just" eaLnBrk="0" hangingPunct="0">
                        <a:spcBef>
                          <a:spcPts val="1200"/>
                        </a:spcBef>
                        <a:buFont typeface="Wingdings" pitchFamily="2" charset="2"/>
                        <a:defRPr sz="2200" b="1">
                          <a:solidFill>
                            <a:srgbClr val="0070C0"/>
                          </a:solidFill>
                          <a:latin typeface="Arial Narrow" pitchFamily="34" charset="0"/>
                          <a:ea typeface="黑体" pitchFamily="49" charset="-122"/>
                        </a:defRPr>
                      </a:lvl1pPr>
                      <a:lvl2pPr marL="742950" indent="-285750" algn="just" eaLnBrk="0" hangingPunct="0">
                        <a:spcBef>
                          <a:spcPts val="600"/>
                        </a:spcBef>
                        <a:buFont typeface="Arial" pitchFamily="34" charset="0"/>
                        <a:defRPr sz="21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2pPr>
                      <a:lvl3pPr marL="1143000" indent="-228600" algn="just" eaLnBrk="0" hangingPunct="0">
                        <a:spcBef>
                          <a:spcPts val="300"/>
                        </a:spcBef>
                        <a:buFont typeface="Arial" pitchFamily="34" charset="0"/>
                        <a:defRPr sz="19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</a:t>
                      </a:r>
                      <a:r>
                        <a:rPr lang="en-US" altLang="zh-CN" sz="1800" baseline="-25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lang="en-US" altLang="zh-CN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sz="1800" baseline="-250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lang="en-US" altLang="zh-CN" sz="1800" dirty="0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1800" dirty="0" err="1" smtClean="0">
                          <a:solidFill>
                            <a:srgbClr val="C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coloumn</a:t>
                      </a:r>
                      <a:endParaRPr lang="zh-CN" altLang="en-US" sz="1800" b="1" dirty="0" smtClean="0">
                        <a:solidFill>
                          <a:srgbClr val="C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98" marR="68598" marT="0" marB="0" anchor="ctr" horzOverflow="overflow"/>
                </a:tc>
                <a:tc>
                  <a:txBody>
                    <a:bodyPr/>
                    <a:lstStyle>
                      <a:lvl1pPr algn="just" eaLnBrk="0" hangingPunct="0">
                        <a:spcBef>
                          <a:spcPts val="1200"/>
                        </a:spcBef>
                        <a:buFont typeface="Wingdings" pitchFamily="2" charset="2"/>
                        <a:defRPr sz="2200" b="1">
                          <a:solidFill>
                            <a:srgbClr val="0070C0"/>
                          </a:solidFill>
                          <a:latin typeface="Arial Narrow" pitchFamily="34" charset="0"/>
                          <a:ea typeface="黑体" pitchFamily="49" charset="-122"/>
                        </a:defRPr>
                      </a:lvl1pPr>
                      <a:lvl2pPr marL="742950" indent="-285750" algn="just" eaLnBrk="0" hangingPunct="0">
                        <a:spcBef>
                          <a:spcPts val="600"/>
                        </a:spcBef>
                        <a:buFont typeface="Arial" pitchFamily="34" charset="0"/>
                        <a:defRPr sz="21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2pPr>
                      <a:lvl3pPr marL="1143000" indent="-228600" algn="just" eaLnBrk="0" hangingPunct="0">
                        <a:spcBef>
                          <a:spcPts val="300"/>
                        </a:spcBef>
                        <a:buFont typeface="Arial" pitchFamily="34" charset="0"/>
                        <a:defRPr sz="1900" b="1">
                          <a:solidFill>
                            <a:srgbClr val="000066"/>
                          </a:solidFill>
                          <a:latin typeface="Arial Narrow" pitchFamily="34" charset="0"/>
                          <a:ea typeface="楷体_GB2312" pitchFamily="49" charset="-122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ea typeface="宋体" pitchFamily="2" charset="-122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13"/>
                        </a:spcBef>
                        <a:spcAft>
                          <a:spcPts val="13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zh-CN" sz="180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kumimoji="0" lang="zh-CN" altLang="zh-CN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黑体" pitchFamily="49" charset="-122"/>
                        <a:cs typeface="Times New Roman" panose="02020603050405020304" pitchFamily="18" charset="0"/>
                      </a:endParaRPr>
                    </a:p>
                  </a:txBody>
                  <a:tcPr marL="68598" marR="68598" marT="0" marB="0" anchor="ctr" horzOverflow="overflow"/>
                </a:tc>
              </a:tr>
            </a:tbl>
          </a:graphicData>
        </a:graphic>
      </p:graphicFrame>
      <p:sp>
        <p:nvSpPr>
          <p:cNvPr id="196638" name="矩形 1"/>
          <p:cNvSpPr>
            <a:spLocks noChangeArrowheads="1"/>
          </p:cNvSpPr>
          <p:nvPr/>
        </p:nvSpPr>
        <p:spPr bwMode="auto">
          <a:xfrm>
            <a:off x="5508625" y="3716338"/>
            <a:ext cx="3527425" cy="708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en-US" altLang="zh-CN" sz="2000" dirty="0">
                <a:solidFill>
                  <a:schemeClr val="tx1"/>
                </a:solidFill>
              </a:rPr>
              <a:t>A pilot LS purification system at Daya Bay 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pic>
        <p:nvPicPr>
          <p:cNvPr id="196640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41950" y="4581525"/>
            <a:ext cx="35845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756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5" name="内容占位符 3"/>
          <p:cNvSpPr>
            <a:spLocks noGrp="1"/>
          </p:cNvSpPr>
          <p:nvPr>
            <p:ph idx="1"/>
          </p:nvPr>
        </p:nvSpPr>
        <p:spPr>
          <a:xfrm>
            <a:off x="209550" y="863460"/>
            <a:ext cx="8229600" cy="5520878"/>
          </a:xfrm>
          <a:prstGeom prst="rect">
            <a:avLst/>
          </a:prstGeom>
        </p:spPr>
        <p:txBody>
          <a:bodyPr/>
          <a:lstStyle/>
          <a:p>
            <a:pPr marL="395288" indent="-395288">
              <a:spcBef>
                <a:spcPct val="0"/>
              </a:spcBef>
            </a:pPr>
            <a:r>
              <a:rPr lang="en-US" altLang="zh-CN" sz="2000" b="1" dirty="0" smtClean="0"/>
              <a:t>A new type of PMT developed by IHEP &amp; NNVC based on MCP to collect photoelectrons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684000" lvl="1" indent="-324000">
              <a:spcBef>
                <a:spcPct val="0"/>
              </a:spcBef>
            </a:pPr>
            <a:r>
              <a:rPr lang="en-US" altLang="zh-CN" sz="2000" b="1" dirty="0" smtClean="0"/>
              <a:t>Intrinsically high collection efficiency</a:t>
            </a:r>
          </a:p>
          <a:p>
            <a:pPr marL="936000" lvl="2" indent="-324000">
              <a:spcBef>
                <a:spcPct val="0"/>
              </a:spcBef>
            </a:pPr>
            <a:r>
              <a:rPr lang="en-US" altLang="zh-CN" sz="2000" b="1" dirty="0" smtClean="0"/>
              <a:t>No wire mesh in front of dynode</a:t>
            </a:r>
          </a:p>
          <a:p>
            <a:pPr marL="936000" lvl="2" indent="-324000">
              <a:spcBef>
                <a:spcPct val="0"/>
              </a:spcBef>
            </a:pPr>
            <a:r>
              <a:rPr lang="en-US" altLang="zh-CN" sz="2000" b="1" dirty="0" smtClean="0"/>
              <a:t>transparent + reflective photocathode</a:t>
            </a:r>
          </a:p>
          <a:p>
            <a:pPr marL="684000" lvl="1" indent="-324000">
              <a:spcBef>
                <a:spcPct val="0"/>
              </a:spcBef>
            </a:pPr>
            <a:r>
              <a:rPr lang="en-US" altLang="zh-CN" sz="2000" b="1" dirty="0" smtClean="0"/>
              <a:t>Easy for mass production</a:t>
            </a:r>
          </a:p>
          <a:p>
            <a:pPr marL="395288" indent="-395288">
              <a:spcBef>
                <a:spcPct val="0"/>
              </a:spcBef>
            </a:pPr>
            <a:r>
              <a:rPr lang="en-US" altLang="zh-CN" sz="2000" b="1" dirty="0" smtClean="0"/>
              <a:t>Performance</a:t>
            </a:r>
            <a:endParaRPr lang="en-US" altLang="zh-CN" sz="2000" b="1" dirty="0"/>
          </a:p>
          <a:p>
            <a:pPr marL="684000" lvl="1" indent="-324000">
              <a:spcBef>
                <a:spcPct val="0"/>
              </a:spcBef>
            </a:pPr>
            <a:r>
              <a:rPr lang="en-US" altLang="zh-CN" sz="2000" b="1" dirty="0" smtClean="0"/>
              <a:t>MCP-PMT: good on DE, P/V, after pulse, </a:t>
            </a:r>
            <a:r>
              <a:rPr lang="en-US" altLang="zh-CN" sz="2000" b="1" dirty="0" err="1" smtClean="0"/>
              <a:t>bkg</a:t>
            </a:r>
            <a:endParaRPr lang="en-US" altLang="zh-CN" sz="2000" b="1" dirty="0" smtClean="0"/>
          </a:p>
          <a:p>
            <a:pPr marL="684000" lvl="1" indent="-324000">
              <a:spcBef>
                <a:spcPct val="0"/>
              </a:spcBef>
            </a:pPr>
            <a:r>
              <a:rPr lang="en-US" altLang="zh-CN" sz="2000" b="1" dirty="0" smtClean="0"/>
              <a:t>Dynode PMT: good on TTS, </a:t>
            </a:r>
          </a:p>
          <a:p>
            <a:pPr marL="395288" indent="-395288">
              <a:spcBef>
                <a:spcPct val="0"/>
              </a:spcBef>
            </a:pPr>
            <a:r>
              <a:rPr lang="en-US" altLang="zh-CN" sz="2000" b="1" dirty="0"/>
              <a:t>Based on performance, cost, </a:t>
            </a:r>
            <a:r>
              <a:rPr lang="en-US" altLang="zh-CN" sz="2000" b="1" dirty="0" smtClean="0"/>
              <a:t>risk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(DE&gt;27%)</a:t>
            </a:r>
            <a:endParaRPr lang="en-US" altLang="zh-CN" sz="2000" b="1" dirty="0">
              <a:solidFill>
                <a:srgbClr val="C00000"/>
              </a:solidFill>
            </a:endParaRPr>
          </a:p>
          <a:p>
            <a:pPr marL="684000" lvl="1" indent="-324000">
              <a:spcBef>
                <a:spcPct val="0"/>
              </a:spcBef>
            </a:pPr>
            <a:r>
              <a:rPr lang="en-US" altLang="zh-CN" sz="2000" b="1" dirty="0" smtClean="0"/>
              <a:t>MCP-PMT: 15000, first 8000, DE=28%*100%=28%,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later &gt;30%</a:t>
            </a:r>
          </a:p>
          <a:p>
            <a:pPr marL="684000" lvl="1" indent="-324000">
              <a:spcBef>
                <a:spcPct val="0"/>
              </a:spcBef>
            </a:pPr>
            <a:r>
              <a:rPr lang="en-US" altLang="zh-CN" sz="2000" b="1" dirty="0" smtClean="0"/>
              <a:t>Dynode PMT: 5000, all delivered, DE =31%*90%= 28%</a:t>
            </a:r>
          </a:p>
          <a:p>
            <a:pPr marL="395288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0000FF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  <a:p>
            <a:pPr marL="852488" lvl="1" indent="-395288">
              <a:spcBef>
                <a:spcPct val="0"/>
              </a:spcBef>
            </a:pPr>
            <a:endParaRPr lang="en-US" altLang="zh-CN" sz="2000" b="1" dirty="0" smtClean="0">
              <a:solidFill>
                <a:srgbClr val="C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High QE PMT </a:t>
            </a:r>
            <a:endParaRPr lang="zh-CN" altLang="en-US" dirty="0"/>
          </a:p>
        </p:txBody>
      </p:sp>
      <p:pic>
        <p:nvPicPr>
          <p:cNvPr id="197636" name="Picture 12" descr="真20吋PMTDSC_2524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90996" y="1388826"/>
            <a:ext cx="3025775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4581255"/>
            <a:ext cx="3155372" cy="2165059"/>
          </a:xfrm>
          <a:prstGeom prst="rect">
            <a:avLst/>
          </a:prstGeom>
        </p:spPr>
      </p:pic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8766933"/>
              </p:ext>
            </p:extLst>
          </p:nvPr>
        </p:nvGraphicFramePr>
        <p:xfrm>
          <a:off x="2405270" y="4715327"/>
          <a:ext cx="2180529" cy="1158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244425"/>
                <a:gridCol w="936104"/>
              </a:tblGrid>
              <a:tr h="211056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PDE</a:t>
                      </a:r>
                      <a:endParaRPr lang="zh-CN" altLang="en-US" sz="12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Mean</a:t>
                      </a:r>
                      <a:r>
                        <a:rPr lang="zh-CN" alt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（</a:t>
                      </a:r>
                      <a:r>
                        <a:rPr lang="en-US" altLang="zh-CN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r>
                        <a:rPr lang="zh-CN" altLang="en-US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）</a:t>
                      </a:r>
                      <a:endParaRPr lang="zh-CN" altLang="en-US" sz="1300" dirty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1056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All</a:t>
                      </a:r>
                      <a:endParaRPr lang="zh-CN" altLang="en-US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28.0</a:t>
                      </a:r>
                      <a:endParaRPr lang="zh-CN" altLang="en-US" sz="13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1056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HAMAMATSU</a:t>
                      </a:r>
                      <a:endParaRPr lang="zh-CN" altLang="en-US" sz="12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28.1</a:t>
                      </a:r>
                      <a:endParaRPr lang="zh-CN" altLang="en-US" sz="1300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211056">
                <a:tc>
                  <a:txBody>
                    <a:bodyPr/>
                    <a:lstStyle/>
                    <a:p>
                      <a:r>
                        <a:rPr lang="en-US" altLang="zh-CN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NNVT</a:t>
                      </a:r>
                      <a:endParaRPr lang="zh-CN" altLang="en-US" sz="1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3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27.9</a:t>
                      </a:r>
                      <a:endParaRPr lang="zh-CN" altLang="en-US" sz="13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3" name="内容占位符 8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62410" y="4728601"/>
            <a:ext cx="3455987" cy="2017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906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9" name="内容占位符 2"/>
          <p:cNvSpPr>
            <a:spLocks noGrp="1"/>
          </p:cNvSpPr>
          <p:nvPr>
            <p:ph idx="1"/>
          </p:nvPr>
        </p:nvSpPr>
        <p:spPr>
          <a:xfrm>
            <a:off x="449647" y="935078"/>
            <a:ext cx="8229600" cy="5822337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Calibrate non-uniformity and </a:t>
            </a:r>
            <a:br>
              <a:rPr lang="en-US" altLang="zh-CN" sz="2400" dirty="0" smtClean="0"/>
            </a:br>
            <a:r>
              <a:rPr lang="en-US" altLang="zh-CN" sz="2400" dirty="0" smtClean="0"/>
              <a:t>non-linearity of Large-PMTs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Reduce energy scale uncertainty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Improve energy resolution </a:t>
            </a:r>
            <a:br>
              <a:rPr lang="en-US" altLang="zh-CN" sz="2400" dirty="0" smtClean="0"/>
            </a:br>
            <a:r>
              <a:rPr lang="en-US" altLang="zh-CN" sz="2400" dirty="0" smtClean="0"/>
              <a:t>(non-stochastic term)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Increase optical coverage (~3%)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Improve energy resolution </a:t>
            </a:r>
            <a:br>
              <a:rPr lang="en-US" altLang="zh-CN" sz="2400" dirty="0" smtClean="0"/>
            </a:br>
            <a:r>
              <a:rPr lang="en-US" altLang="zh-CN" sz="2400" dirty="0" smtClean="0"/>
              <a:t>(stochastic term)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Extend </a:t>
            </a:r>
            <a:r>
              <a:rPr lang="en-US" altLang="zh-CN" sz="2400" dirty="0" smtClean="0"/>
              <a:t>the energy </a:t>
            </a:r>
            <a:r>
              <a:rPr lang="en-US" altLang="zh-CN" sz="2400" dirty="0" smtClean="0"/>
              <a:t>measurement</a:t>
            </a:r>
          </a:p>
          <a:p>
            <a:pPr lvl="1"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Improve muon physics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Independent system for Supernova </a:t>
            </a: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PMT Choice: </a:t>
            </a:r>
            <a:r>
              <a:rPr lang="en-US" altLang="zh-CN" sz="2400" dirty="0" smtClean="0">
                <a:solidFill>
                  <a:srgbClr val="C00000"/>
                </a:solidFill>
              </a:rPr>
              <a:t>3” </a:t>
            </a:r>
            <a:r>
              <a:rPr lang="en-US" altLang="zh-CN" sz="2400" dirty="0" smtClean="0">
                <a:solidFill>
                  <a:schemeClr val="accent3">
                    <a:lumMod val="50000"/>
                  </a:schemeClr>
                </a:solidFill>
              </a:rPr>
              <a:t>HZC</a:t>
            </a:r>
            <a:r>
              <a:rPr lang="en-US" altLang="zh-CN" sz="2400" dirty="0" smtClean="0">
                <a:solidFill>
                  <a:srgbClr val="C00000"/>
                </a:solidFill>
              </a:rPr>
              <a:t> </a:t>
            </a:r>
            <a:r>
              <a:rPr lang="en-US" altLang="zh-CN" sz="2400" dirty="0" smtClean="0">
                <a:solidFill>
                  <a:srgbClr val="C00000"/>
                </a:solidFill>
              </a:rPr>
              <a:t>XP72B22</a:t>
            </a:r>
            <a:endParaRPr lang="en-US" altLang="zh-CN" sz="2400" dirty="0" smtClean="0">
              <a:solidFill>
                <a:srgbClr val="C00000"/>
              </a:solidFill>
            </a:endParaRPr>
          </a:p>
          <a:p>
            <a:pPr eaLnBrk="1" hangingPunct="1">
              <a:lnSpc>
                <a:spcPct val="110000"/>
              </a:lnSpc>
              <a:spcBef>
                <a:spcPts val="600"/>
              </a:spcBef>
            </a:pPr>
            <a:r>
              <a:rPr lang="en-US" altLang="zh-CN" sz="2400" dirty="0" smtClean="0"/>
              <a:t>Readout: </a:t>
            </a:r>
            <a:r>
              <a:rPr lang="en-US" altLang="zh-CN" sz="2400" dirty="0" err="1" smtClean="0"/>
              <a:t>Catiroc</a:t>
            </a:r>
            <a:r>
              <a:rPr lang="en-US" altLang="zh-CN" sz="2400" dirty="0" smtClean="0"/>
              <a:t> chip + </a:t>
            </a:r>
            <a:br>
              <a:rPr lang="en-US" altLang="zh-CN" sz="2400" dirty="0" smtClean="0"/>
            </a:br>
            <a:r>
              <a:rPr lang="en-US" altLang="zh-CN" sz="2400" dirty="0" smtClean="0"/>
              <a:t>GCU/HV/BEC for LPMT</a:t>
            </a:r>
          </a:p>
        </p:txBody>
      </p:sp>
      <p:sp>
        <p:nvSpPr>
          <p:cNvPr id="198658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Small PMT system</a:t>
            </a:r>
            <a:endParaRPr lang="zh-CN" altLang="en-US" dirty="0"/>
          </a:p>
        </p:txBody>
      </p:sp>
      <p:pic>
        <p:nvPicPr>
          <p:cNvPr id="198661" name="图片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7880" y="3846246"/>
            <a:ext cx="2782883" cy="2775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8662" name="内容占位符 2"/>
          <p:cNvSpPr txBox="1">
            <a:spLocks/>
          </p:cNvSpPr>
          <p:nvPr/>
        </p:nvSpPr>
        <p:spPr bwMode="auto">
          <a:xfrm>
            <a:off x="6259897" y="5532693"/>
            <a:ext cx="2419350" cy="7140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buClr>
                <a:srgbClr val="FF6600"/>
              </a:buClr>
              <a:buSzPct val="70000"/>
              <a:buChar char="u"/>
              <a:defRPr sz="2800">
                <a:solidFill>
                  <a:srgbClr val="000099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342900" indent="-342900" eaLnBrk="0" hangingPunct="0">
              <a:buClr>
                <a:srgbClr val="CC00CC"/>
              </a:buClr>
              <a:buChar char=""/>
              <a:defRPr sz="2800">
                <a:solidFill>
                  <a:srgbClr val="0066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0" lvl="1" indent="0" algn="ctr" eaLnBrk="1" hangingPunct="1">
              <a:buClr>
                <a:srgbClr val="FF6600"/>
              </a:buClr>
              <a:buSzPct val="70000"/>
              <a:buNone/>
            </a:pPr>
            <a:r>
              <a:rPr lang="en-US" altLang="zh-CN" sz="2400" b="0" dirty="0">
                <a:solidFill>
                  <a:srgbClr val="000099"/>
                </a:solidFill>
                <a:effectLst>
                  <a:glow rad="139700">
                    <a:schemeClr val="bg1"/>
                  </a:glow>
                </a:effectLst>
              </a:rPr>
              <a:t>20” PMTs: </a:t>
            </a:r>
            <a:r>
              <a:rPr lang="en-US" altLang="zh-CN" sz="2400" b="0" dirty="0" smtClean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17631</a:t>
            </a:r>
            <a:endParaRPr lang="en-US" altLang="zh-CN" sz="2400" b="0" dirty="0">
              <a:solidFill>
                <a:srgbClr val="FF0000"/>
              </a:solidFill>
              <a:effectLst>
                <a:glow rad="139700">
                  <a:schemeClr val="bg1"/>
                </a:glow>
              </a:effectLst>
            </a:endParaRPr>
          </a:p>
          <a:p>
            <a:pPr marL="0" lvl="1" indent="0" algn="ctr" eaLnBrk="1" hangingPunct="1">
              <a:buClr>
                <a:srgbClr val="FF6600"/>
              </a:buClr>
              <a:buSzPct val="70000"/>
              <a:buNone/>
            </a:pPr>
            <a:r>
              <a:rPr lang="en-US" altLang="zh-CN" sz="2400" b="0" dirty="0">
                <a:solidFill>
                  <a:srgbClr val="000099"/>
                </a:solidFill>
                <a:effectLst>
                  <a:glow rad="139700">
                    <a:schemeClr val="bg1"/>
                  </a:glow>
                </a:effectLst>
              </a:rPr>
              <a:t>3” PMT: </a:t>
            </a:r>
            <a:r>
              <a:rPr lang="en-US" altLang="zh-CN" sz="2400" b="0" dirty="0">
                <a:solidFill>
                  <a:srgbClr val="FF0000"/>
                </a:solidFill>
                <a:effectLst>
                  <a:glow rad="139700">
                    <a:schemeClr val="bg1"/>
                  </a:glow>
                </a:effectLst>
              </a:rPr>
              <a:t>25600</a:t>
            </a: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114" y="960531"/>
            <a:ext cx="2100397" cy="280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832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F:\PottingReadinessReview\照片\PottingLabConstruction\IMG_20181113_102507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520" y="4818067"/>
            <a:ext cx="4658536" cy="19653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3" name="内容占位符 2"/>
          <p:cNvSpPr>
            <a:spLocks noGrp="1"/>
          </p:cNvSpPr>
          <p:nvPr>
            <p:ph idx="1"/>
          </p:nvPr>
        </p:nvSpPr>
        <p:spPr>
          <a:xfrm>
            <a:off x="671808" y="836142"/>
            <a:ext cx="6707187" cy="5543550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b="1" dirty="0" smtClean="0"/>
              <a:t>PMT testing</a:t>
            </a:r>
          </a:p>
          <a:p>
            <a:pPr lvl="1"/>
            <a:r>
              <a:rPr lang="en-US" altLang="zh-CN" sz="2000" dirty="0" smtClean="0"/>
              <a:t>20</a:t>
            </a:r>
            <a:r>
              <a:rPr lang="en-US" altLang="zh-CN" sz="2000" b="1" dirty="0" smtClean="0"/>
              <a:t>,000 </a:t>
            </a:r>
            <a:r>
              <a:rPr lang="en-US" altLang="zh-CN" sz="2000" b="1" dirty="0" smtClean="0"/>
              <a:t>20” PMTs &amp; 25,000 3” PMTs</a:t>
            </a:r>
          </a:p>
          <a:p>
            <a:pPr lvl="1"/>
            <a:r>
              <a:rPr lang="en-US" altLang="zh-CN" sz="2000" b="1" dirty="0" smtClean="0"/>
              <a:t>4 mass testing equip</a:t>
            </a:r>
            <a:endParaRPr lang="en-US" altLang="zh-CN" sz="2000" b="1" dirty="0" smtClean="0">
              <a:solidFill>
                <a:srgbClr val="C00000"/>
              </a:solidFill>
            </a:endParaRPr>
          </a:p>
          <a:p>
            <a:r>
              <a:rPr lang="en-US" altLang="zh-CN" sz="2400" b="1" dirty="0" smtClean="0"/>
              <a:t>PMT potting</a:t>
            </a:r>
          </a:p>
          <a:p>
            <a:pPr lvl="1"/>
            <a:r>
              <a:rPr lang="en-US" altLang="zh-CN" sz="2000" b="1" dirty="0" smtClean="0"/>
              <a:t>With base</a:t>
            </a:r>
          </a:p>
          <a:p>
            <a:pPr lvl="1"/>
            <a:r>
              <a:rPr lang="en-US" altLang="zh-CN" sz="2000" b="1" dirty="0" smtClean="0"/>
              <a:t>Failure rate &lt; 0.5%/6 years</a:t>
            </a:r>
          </a:p>
          <a:p>
            <a:r>
              <a:rPr lang="en-US" altLang="zh-CN" sz="2400" b="1" dirty="0" smtClean="0"/>
              <a:t>PMT protection</a:t>
            </a:r>
          </a:p>
          <a:p>
            <a:pPr lvl="1"/>
            <a:r>
              <a:rPr lang="en-US" altLang="zh-CN" sz="2000" b="1" dirty="0" smtClean="0"/>
              <a:t>Mechanism &amp; requirements understood</a:t>
            </a:r>
          </a:p>
          <a:p>
            <a:pPr lvl="1"/>
            <a:r>
              <a:rPr lang="en-US" altLang="zh-CN" sz="2000" b="1" dirty="0" smtClean="0"/>
              <a:t>Acrylic + steel cover with holes</a:t>
            </a:r>
          </a:p>
          <a:p>
            <a:r>
              <a:rPr lang="en-US" altLang="zh-CN" sz="2400" b="1" dirty="0" smtClean="0"/>
              <a:t>PMT installation</a:t>
            </a:r>
          </a:p>
          <a:p>
            <a:endParaRPr lang="zh-CN" altLang="en-US" dirty="0" smtClean="0"/>
          </a:p>
        </p:txBody>
      </p:sp>
      <p:sp>
        <p:nvSpPr>
          <p:cNvPr id="19968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PMT Instrumentation </a:t>
            </a:r>
            <a:endParaRPr lang="zh-CN" altLang="en-US" dirty="0"/>
          </a:p>
        </p:txBody>
      </p:sp>
      <p:pic>
        <p:nvPicPr>
          <p:cNvPr id="199685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3148" y="4437112"/>
            <a:ext cx="2112872" cy="1156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6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65334" y="1498437"/>
            <a:ext cx="1343743" cy="1347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1349" y="1031404"/>
            <a:ext cx="1954071" cy="1995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8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8738" y="5079223"/>
            <a:ext cx="2679700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690" name="Picture 6" descr="gangxing-1_C001H001S0001003055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88125" y="3079750"/>
            <a:ext cx="2500313" cy="178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494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7" name="内容占位符 2"/>
          <p:cNvSpPr>
            <a:spLocks noGrp="1"/>
          </p:cNvSpPr>
          <p:nvPr>
            <p:ph idx="1"/>
          </p:nvPr>
        </p:nvSpPr>
        <p:spPr>
          <a:xfrm>
            <a:off x="250826" y="1001490"/>
            <a:ext cx="4586988" cy="5563902"/>
          </a:xfrm>
          <a:prstGeom prst="rect">
            <a:avLst/>
          </a:prstGeom>
        </p:spPr>
        <p:txBody>
          <a:bodyPr/>
          <a:lstStyle/>
          <a:p>
            <a:r>
              <a:rPr lang="en-US" altLang="zh-CN" sz="2400" b="1" dirty="0" smtClean="0"/>
              <a:t>4 calibration facilities</a:t>
            </a:r>
          </a:p>
          <a:p>
            <a:pPr lvl="1"/>
            <a:r>
              <a:rPr lang="en-US" altLang="zh-CN" sz="2000" b="1" dirty="0" smtClean="0"/>
              <a:t>Routinely Source into LS by </a:t>
            </a:r>
          </a:p>
          <a:p>
            <a:pPr lvl="2"/>
            <a:r>
              <a:rPr lang="en-US" altLang="zh-CN" sz="2000" b="1" dirty="0" smtClean="0">
                <a:solidFill>
                  <a:srgbClr val="C00000"/>
                </a:solidFill>
              </a:rPr>
              <a:t>Automatic Calibration Unit</a:t>
            </a:r>
            <a:r>
              <a:rPr lang="en-US" altLang="zh-CN" sz="2000" b="1" dirty="0" smtClean="0"/>
              <a:t>: </a:t>
            </a:r>
            <a:r>
              <a:rPr lang="en-US" altLang="zh-CN" sz="2000" b="1" dirty="0" smtClean="0"/>
              <a:t>at central axis</a:t>
            </a:r>
          </a:p>
          <a:p>
            <a:pPr lvl="2"/>
            <a:r>
              <a:rPr lang="en-US" altLang="zh-CN" sz="2000" dirty="0">
                <a:solidFill>
                  <a:srgbClr val="C00000"/>
                </a:solidFill>
              </a:rPr>
              <a:t>R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ope </a:t>
            </a:r>
            <a:r>
              <a:rPr lang="en-US" altLang="zh-CN" sz="2000" dirty="0" smtClean="0">
                <a:solidFill>
                  <a:srgbClr val="C00000"/>
                </a:solidFill>
              </a:rPr>
              <a:t>L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oop System </a:t>
            </a:r>
            <a:r>
              <a:rPr lang="en-US" altLang="zh-CN" sz="2000" b="1" dirty="0" smtClean="0"/>
              <a:t>: </a:t>
            </a:r>
            <a:r>
              <a:rPr lang="en-US" altLang="zh-CN" sz="2000" b="1" dirty="0" smtClean="0"/>
              <a:t>a plane </a:t>
            </a:r>
          </a:p>
          <a:p>
            <a:pPr lvl="1"/>
            <a:r>
              <a:rPr lang="en-US" altLang="zh-CN" sz="2000" b="1" dirty="0" smtClean="0"/>
              <a:t>Source into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Guided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Tube</a:t>
            </a:r>
            <a:r>
              <a:rPr lang="en-US" altLang="zh-CN" sz="2000" b="1" dirty="0" smtClean="0">
                <a:solidFill>
                  <a:schemeClr val="accent3">
                    <a:lumMod val="50000"/>
                  </a:schemeClr>
                </a:solidFill>
              </a:rPr>
              <a:t> adhere to acrylic outer wall</a:t>
            </a:r>
            <a:endParaRPr lang="en-US" altLang="zh-CN" sz="2000" b="1" dirty="0" smtClean="0">
              <a:solidFill>
                <a:schemeClr val="accent3">
                  <a:lumMod val="50000"/>
                </a:schemeClr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rgbClr val="C00000"/>
                </a:solidFill>
              </a:rPr>
              <a:t>ROV</a:t>
            </a:r>
            <a:r>
              <a:rPr lang="en-US" altLang="zh-CN" sz="2000" b="1" dirty="0" smtClean="0"/>
              <a:t>: “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sub-marine</a:t>
            </a:r>
            <a:r>
              <a:rPr lang="en-US" altLang="zh-CN" sz="2000" b="1" dirty="0" smtClean="0"/>
              <a:t>”</a:t>
            </a:r>
            <a:r>
              <a:rPr lang="en-US" altLang="zh-CN" sz="2000" dirty="0" smtClean="0"/>
              <a:t> </a:t>
            </a:r>
            <a:r>
              <a:rPr lang="en-US" altLang="zh-CN" sz="2000" b="1" dirty="0" smtClean="0"/>
              <a:t>anywhere </a:t>
            </a:r>
            <a:r>
              <a:rPr lang="en-US" altLang="zh-CN" sz="2000" b="1" dirty="0" smtClean="0"/>
              <a:t>in the </a:t>
            </a:r>
            <a:r>
              <a:rPr lang="en-US" altLang="zh-CN" sz="2000" b="1" dirty="0" smtClean="0"/>
              <a:t>LS</a:t>
            </a:r>
            <a:endParaRPr lang="en-US" altLang="zh-CN" sz="2000" b="1" dirty="0" smtClean="0"/>
          </a:p>
          <a:p>
            <a:r>
              <a:rPr lang="en-US" altLang="zh-CN" sz="2000" dirty="0" smtClean="0"/>
              <a:t>Choice of sources &amp; location scan</a:t>
            </a:r>
          </a:p>
          <a:p>
            <a:pPr lvl="1"/>
            <a:r>
              <a:rPr lang="en-US" altLang="zh-CN" sz="2000" dirty="0" smtClean="0"/>
              <a:t>Simulation shows that the response map of the detector can be obtained </a:t>
            </a:r>
            <a:endParaRPr lang="en-US" altLang="zh-CN" sz="2000" dirty="0" smtClean="0"/>
          </a:p>
          <a:p>
            <a:r>
              <a:rPr lang="en-US" altLang="zh-CN" sz="2000" dirty="0" smtClean="0"/>
              <a:t>All has been prototyped and tested, proceeding for production</a:t>
            </a:r>
            <a:endParaRPr lang="en-US" altLang="zh-CN" sz="2000" dirty="0" smtClean="0"/>
          </a:p>
          <a:p>
            <a:pPr marL="457200" lvl="1" indent="0">
              <a:buNone/>
            </a:pPr>
            <a:endParaRPr lang="zh-CN" altLang="en-US" sz="2000" dirty="0" smtClean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Calibration</a:t>
            </a:r>
            <a:endParaRPr lang="zh-CN" altLang="en-US" dirty="0"/>
          </a:p>
        </p:txBody>
      </p:sp>
      <p:pic>
        <p:nvPicPr>
          <p:cNvPr id="200709" name="Content Placeholder 4"/>
          <p:cNvPicPr>
            <a:picLocks noGrp="1"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908050"/>
            <a:ext cx="4140200" cy="307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0" name="内容占位符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03800" y="4049711"/>
            <a:ext cx="2151062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0711" name="内容占位符 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862" y="4260850"/>
            <a:ext cx="1662112" cy="202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966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31" name="内容占位符 2"/>
          <p:cNvSpPr>
            <a:spLocks noGrp="1"/>
          </p:cNvSpPr>
          <p:nvPr>
            <p:ph idx="1"/>
          </p:nvPr>
        </p:nvSpPr>
        <p:spPr>
          <a:xfrm>
            <a:off x="468313" y="981075"/>
            <a:ext cx="6146800" cy="2400078"/>
          </a:xfrm>
          <a:prstGeom prst="rect">
            <a:avLst/>
          </a:prstGeom>
          <a:ln>
            <a:solidFill>
              <a:schemeClr val="tx1"/>
            </a:solidFill>
            <a:miter lim="800000"/>
            <a:headEnd/>
            <a:tailEnd/>
          </a:ln>
        </p:spPr>
        <p:txBody>
          <a:bodyPr>
            <a:normAutofit fontScale="92500"/>
          </a:bodyPr>
          <a:lstStyle/>
          <a:p>
            <a:pPr>
              <a:spcBef>
                <a:spcPts val="300"/>
              </a:spcBef>
            </a:pPr>
            <a:r>
              <a:rPr lang="en-US" altLang="zh-CN" sz="2000" dirty="0" smtClean="0"/>
              <a:t>20000 </a:t>
            </a:r>
            <a:r>
              <a:rPr lang="en-US" altLang="zh-CN" sz="2000" dirty="0" err="1" smtClean="0"/>
              <a:t>ch.</a:t>
            </a:r>
            <a:r>
              <a:rPr lang="en-US" altLang="zh-CN" sz="2000" dirty="0" smtClean="0"/>
              <a:t> for LPMT &amp; 100 m cable needed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/>
              <a:t>Dynamic range:  1- 4000 PE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/>
              <a:t>Noise: &lt; 10% @ 1 PE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/>
              <a:t>Resolution: 10%@1PE, 1%@100 PE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>
                <a:solidFill>
                  <a:srgbClr val="C00000"/>
                </a:solidFill>
              </a:rPr>
              <a:t>Failure rate: &lt; 0.5%/6 years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Final solution: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1 GHz sampling FADC 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in a small box (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3 </a:t>
            </a:r>
            <a:r>
              <a:rPr lang="en-US" altLang="zh-CN" sz="2000" dirty="0" err="1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ch.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  <a:sym typeface="Symbol" panose="05050102010706020507" pitchFamily="18" charset="2"/>
              </a:rPr>
              <a:t> ) </a:t>
            </a:r>
            <a:r>
              <a:rPr lang="en-US" altLang="zh-CN" sz="2000" dirty="0" smtClean="0">
                <a:solidFill>
                  <a:schemeClr val="accent1">
                    <a:lumMod val="75000"/>
                  </a:schemeClr>
                </a:solidFill>
              </a:rPr>
              <a:t>in water; all cables in corrugated pipes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/>
              <a:t>Electronics</a:t>
            </a:r>
            <a:endParaRPr lang="zh-CN" altLang="en-US" dirty="0"/>
          </a:p>
        </p:txBody>
      </p:sp>
      <p:pic>
        <p:nvPicPr>
          <p:cNvPr id="201733" name="图片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8313" y="3483148"/>
            <a:ext cx="6146800" cy="3117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1734" name="组合 29"/>
          <p:cNvGrpSpPr>
            <a:grpSpLocks/>
          </p:cNvGrpSpPr>
          <p:nvPr/>
        </p:nvGrpSpPr>
        <p:grpSpPr bwMode="auto">
          <a:xfrm>
            <a:off x="6918325" y="887413"/>
            <a:ext cx="2160588" cy="2109787"/>
            <a:chOff x="106933" y="3063421"/>
            <a:chExt cx="1675364" cy="1818678"/>
          </a:xfrm>
        </p:grpSpPr>
        <p:pic>
          <p:nvPicPr>
            <p:cNvPr id="201737" name="图片 37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933" y="3063421"/>
              <a:ext cx="1675364" cy="1616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1738" name="文本框 7"/>
            <p:cNvSpPr txBox="1">
              <a:spLocks noChangeArrowheads="1"/>
            </p:cNvSpPr>
            <p:nvPr/>
          </p:nvSpPr>
          <p:spPr bwMode="auto">
            <a:xfrm>
              <a:off x="468313" y="4605100"/>
              <a:ext cx="800219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buChar char="u"/>
                <a:defRPr sz="2400" b="1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buClr>
                  <a:srgbClr val="CC3399"/>
                </a:buClr>
                <a:buChar char="ð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buSzPct val="80000"/>
                <a:buChar char="ü"/>
                <a:defRPr sz="2000">
                  <a:solidFill>
                    <a:srgbClr val="0000CC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buFont typeface="Wingdings" panose="05000000000000000000" pitchFamily="2" charset="2"/>
                <a:buNone/>
              </a:pPr>
              <a:r>
                <a:rPr lang="zh-CN" altLang="en-US" sz="1200" dirty="0">
                  <a:solidFill>
                    <a:srgbClr val="FF0000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芯片版图</a:t>
              </a:r>
            </a:p>
          </p:txBody>
        </p:sp>
      </p:grpSp>
      <p:pic>
        <p:nvPicPr>
          <p:cNvPr id="201735" name="图片 45" descr="捕获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513" y="4938713"/>
            <a:ext cx="2184400" cy="151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1736" name="内容占位符 3"/>
          <p:cNvPicPr>
            <a:picLocks noGrp="1"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19913" y="2997200"/>
            <a:ext cx="2159000" cy="180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31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9" name="文本占位符 2"/>
          <p:cNvSpPr>
            <a:spLocks/>
          </p:cNvSpPr>
          <p:nvPr/>
        </p:nvSpPr>
        <p:spPr bwMode="auto">
          <a:xfrm>
            <a:off x="200653" y="904137"/>
            <a:ext cx="5040312" cy="5317276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/>
          <a:lstStyle>
            <a:lvl1pPr marL="342900" indent="-342900" algn="just">
              <a:spcBef>
                <a:spcPts val="1200"/>
              </a:spcBef>
              <a:buFont typeface="Wingdings" panose="05000000000000000000" pitchFamily="2" charset="2"/>
              <a:buChar char="l"/>
              <a:defRPr sz="2600" b="1">
                <a:solidFill>
                  <a:srgbClr val="0070C0"/>
                </a:solidFill>
                <a:latin typeface="Arial Narrow" panose="020B0606020202030204" pitchFamily="34" charset="0"/>
                <a:ea typeface="黑体" panose="02010609060101010101" pitchFamily="49" charset="-122"/>
              </a:defRPr>
            </a:lvl1pPr>
            <a:lvl2pPr marL="742950" indent="-285750" algn="just">
              <a:spcBef>
                <a:spcPts val="600"/>
              </a:spcBef>
              <a:buFont typeface="Arial" panose="020B0604020202020204" pitchFamily="34" charset="0"/>
              <a:buChar char="–"/>
              <a:defRPr sz="2300" b="1">
                <a:solidFill>
                  <a:srgbClr val="000066"/>
                </a:solidFill>
                <a:latin typeface="Arial Narrow" panose="020B0606020202030204" pitchFamily="34" charset="0"/>
                <a:ea typeface="楷体_GB2312" pitchFamily="49" charset="-122"/>
              </a:defRPr>
            </a:lvl2pPr>
            <a:lvl3pPr marL="979488" indent="-169863" algn="just">
              <a:spcBef>
                <a:spcPts val="300"/>
              </a:spcBef>
              <a:buFont typeface="Arial" panose="020B0604020202020204" pitchFamily="34" charset="0"/>
              <a:buChar char="•"/>
              <a:defRPr sz="2100" b="1">
                <a:solidFill>
                  <a:srgbClr val="0000FF"/>
                </a:solidFill>
                <a:latin typeface="Arial Narrow" panose="020B0606020202030204" pitchFamily="34" charset="0"/>
                <a:ea typeface="楷体_GB2312" pitchFamily="49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marL="342900" lvl="1" indent="-342900" algn="l" fontAlgn="auto">
              <a:spcBef>
                <a:spcPct val="5000"/>
              </a:spcBef>
              <a:spcAft>
                <a:spcPct val="5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JUNO Software framework: </a:t>
            </a:r>
            <a:r>
              <a:rPr lang="en-US" altLang="zh-CN" sz="2400" dirty="0" err="1" smtClean="0">
                <a:solidFill>
                  <a:srgbClr val="C00000"/>
                </a:solidFill>
                <a:latin typeface="Calibri"/>
                <a:ea typeface="楷体" panose="02010609060101010101" pitchFamily="49" charset="-122"/>
              </a:rPr>
              <a:t>SNiPER</a:t>
            </a:r>
            <a:endParaRPr lang="en-US" altLang="zh-CN" sz="2400" dirty="0">
              <a:solidFill>
                <a:srgbClr val="C00000"/>
              </a:solidFill>
              <a:latin typeface="Calibri"/>
              <a:ea typeface="楷体" panose="02010609060101010101" pitchFamily="49" charset="-122"/>
            </a:endParaRPr>
          </a:p>
          <a:p>
            <a:pPr lvl="1" algn="l" fontAlgn="auto">
              <a:spcBef>
                <a:spcPct val="10000"/>
              </a:spcBef>
              <a:spcAft>
                <a:spcPct val="10000"/>
              </a:spcAft>
              <a:buClrTx/>
              <a:buSzTx/>
              <a:defRPr/>
            </a:pPr>
            <a:r>
              <a:rPr lang="en-US" altLang="zh-CN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Unified </a:t>
            </a:r>
            <a:r>
              <a:rPr lang="en-US" altLang="zh-CN" sz="2000" b="0" dirty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detector </a:t>
            </a:r>
            <a:r>
              <a:rPr lang="en-US" altLang="zh-CN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description service for all applications</a:t>
            </a:r>
            <a:endParaRPr lang="en-US" altLang="zh-CN" sz="2000" b="0" dirty="0">
              <a:solidFill>
                <a:prstClr val="black"/>
              </a:solidFill>
              <a:latin typeface="Calibri"/>
              <a:ea typeface="楷体" panose="02010609060101010101" pitchFamily="49" charset="-122"/>
            </a:endParaRPr>
          </a:p>
          <a:p>
            <a:pPr lvl="1" algn="l" fontAlgn="auto">
              <a:spcBef>
                <a:spcPct val="10000"/>
              </a:spcBef>
              <a:spcAft>
                <a:spcPct val="10000"/>
              </a:spcAft>
              <a:buClrTx/>
              <a:buSzTx/>
              <a:defRPr/>
            </a:pPr>
            <a:r>
              <a:rPr lang="en-US" altLang="zh-CN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Integrated the algorithms </a:t>
            </a:r>
            <a:r>
              <a:rPr lang="zh-CN" altLang="en-US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 </a:t>
            </a:r>
            <a:r>
              <a:rPr lang="en-US" altLang="zh-CN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for physics generator, simulation, calibration, reconstruction and analysis </a:t>
            </a:r>
          </a:p>
          <a:p>
            <a:pPr algn="l" fontAlgn="auto">
              <a:spcBef>
                <a:spcPct val="10000"/>
              </a:spcBef>
              <a:spcAft>
                <a:spcPct val="1000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Geant4 based Simulation and reconstruction </a:t>
            </a:r>
            <a:r>
              <a:rPr lang="en-US" altLang="zh-CN" sz="240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software</a:t>
            </a:r>
          </a:p>
          <a:p>
            <a:pPr marL="342900" lvl="1" indent="-342900" algn="l" fontAlgn="auto"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Computing </a:t>
            </a:r>
          </a:p>
          <a:p>
            <a:pPr lvl="1" algn="l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0" dirty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1/10 of final computing system was </a:t>
            </a:r>
            <a:r>
              <a:rPr lang="en-US" altLang="zh-CN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set, 1000 </a:t>
            </a:r>
            <a:r>
              <a:rPr lang="en-US" altLang="zh-CN" sz="2000" b="0" dirty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CPU cores and 1 PB disk storage</a:t>
            </a:r>
          </a:p>
          <a:p>
            <a:pPr lvl="1" algn="l" fontAlgn="auto"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en-US" altLang="zh-CN" sz="2000" b="0" dirty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Distributed computing platform was built based on </a:t>
            </a:r>
            <a:r>
              <a:rPr lang="en-US" altLang="zh-CN" sz="2000" b="0" dirty="0" smtClean="0">
                <a:solidFill>
                  <a:prstClr val="black"/>
                </a:solidFill>
                <a:latin typeface="Calibri"/>
                <a:ea typeface="楷体" panose="02010609060101010101" pitchFamily="49" charset="-122"/>
              </a:rPr>
              <a:t>DIRAC</a:t>
            </a:r>
            <a:endParaRPr lang="en-US" altLang="zh-CN" sz="2400" dirty="0">
              <a:solidFill>
                <a:prstClr val="black"/>
              </a:solidFill>
              <a:latin typeface="Calibri"/>
              <a:ea typeface="楷体" panose="02010609060101010101" pitchFamily="49" charset="-122"/>
            </a:endParaRPr>
          </a:p>
          <a:p>
            <a:pPr lvl="1" algn="l" fontAlgn="auto">
              <a:spcBef>
                <a:spcPct val="10000"/>
              </a:spcBef>
              <a:spcAft>
                <a:spcPct val="10000"/>
              </a:spcAft>
              <a:buClrTx/>
              <a:buSzTx/>
              <a:defRPr/>
            </a:pPr>
            <a:endParaRPr lang="en-US" altLang="zh-CN" sz="1800" b="0" dirty="0">
              <a:solidFill>
                <a:prstClr val="black"/>
              </a:solidFill>
              <a:latin typeface="Calibri"/>
              <a:ea typeface="楷体" panose="02010609060101010101" pitchFamily="49" charset="-122"/>
            </a:endParaRPr>
          </a:p>
        </p:txBody>
      </p:sp>
      <p:pic>
        <p:nvPicPr>
          <p:cNvPr id="203780" name="图片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60" y="921658"/>
            <a:ext cx="3190766" cy="1962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378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54660" y="2952956"/>
            <a:ext cx="3190766" cy="21093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3782" name="矩形 11"/>
          <p:cNvSpPr>
            <a:spLocks noChangeArrowheads="1"/>
          </p:cNvSpPr>
          <p:nvPr/>
        </p:nvSpPr>
        <p:spPr bwMode="auto">
          <a:xfrm>
            <a:off x="5586133" y="5062270"/>
            <a:ext cx="34893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zh-CN" sz="1400" b="0" dirty="0">
                <a:solidFill>
                  <a:srgbClr val="000000"/>
                </a:solidFill>
              </a:rPr>
              <a:t>Simulated 100 GeV Muon crossing JUNO</a:t>
            </a:r>
            <a:endParaRPr lang="zh-CN" altLang="en-US" sz="1400" b="0" dirty="0">
              <a:solidFill>
                <a:srgbClr val="000000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Software and </a:t>
            </a:r>
            <a:r>
              <a:rPr lang="en-US" altLang="zh-CN" dirty="0" smtClean="0"/>
              <a:t>Computing</a:t>
            </a:r>
            <a:endParaRPr lang="zh-CN" altLang="en-US" dirty="0"/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98" y="5505451"/>
            <a:ext cx="7271676" cy="127811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4" name="矩形 3"/>
          <p:cNvSpPr/>
          <p:nvPr/>
        </p:nvSpPr>
        <p:spPr>
          <a:xfrm>
            <a:off x="2290606" y="5547983"/>
            <a:ext cx="456278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https://github.com/SNiPER-Framework/sniper</a:t>
            </a:r>
          </a:p>
        </p:txBody>
      </p:sp>
    </p:spTree>
    <p:extLst>
      <p:ext uri="{BB962C8B-B14F-4D97-AF65-F5344CB8AC3E}">
        <p14:creationId xmlns:p14="http://schemas.microsoft.com/office/powerpoint/2010/main" val="107310316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907" y="3539449"/>
            <a:ext cx="9144000" cy="3096344"/>
          </a:xfrm>
          <a:prstGeom prst="rect">
            <a:avLst/>
          </a:prstGeom>
        </p:spPr>
      </p:pic>
      <p:sp>
        <p:nvSpPr>
          <p:cNvPr id="21" name="内容占位符 2"/>
          <p:cNvSpPr>
            <a:spLocks noGrp="1"/>
          </p:cNvSpPr>
          <p:nvPr>
            <p:ph idx="1"/>
          </p:nvPr>
        </p:nvSpPr>
        <p:spPr>
          <a:xfrm>
            <a:off x="4691101" y="891858"/>
            <a:ext cx="4272220" cy="2631203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2000" b="1" dirty="0" smtClean="0"/>
              <a:t>77 </a:t>
            </a:r>
            <a:r>
              <a:rPr lang="en-US" altLang="zh-CN" sz="2000" b="1" dirty="0"/>
              <a:t>i</a:t>
            </a:r>
            <a:r>
              <a:rPr lang="en-US" altLang="zh-CN" sz="2000" b="1" dirty="0" smtClean="0"/>
              <a:t>nstitutions, 600 collaborators</a:t>
            </a:r>
          </a:p>
          <a:p>
            <a:r>
              <a:rPr lang="en-US" altLang="zh-CN" sz="2000" dirty="0" smtClean="0"/>
              <a:t>China (34), </a:t>
            </a:r>
            <a:r>
              <a:rPr lang="en-US" altLang="zh-CN" sz="2000" dirty="0" err="1" smtClean="0"/>
              <a:t>Taiwan,China</a:t>
            </a:r>
            <a:r>
              <a:rPr lang="en-US" altLang="zh-CN" sz="2000" dirty="0" smtClean="0"/>
              <a:t> (3) Thailand (3), Pakistan, Armenia</a:t>
            </a:r>
          </a:p>
          <a:p>
            <a:r>
              <a:rPr lang="en-US" altLang="zh-CN" sz="2000" dirty="0" smtClean="0"/>
              <a:t>Italy </a:t>
            </a:r>
            <a:r>
              <a:rPr lang="en-US" altLang="zh-CN" sz="2000" dirty="0"/>
              <a:t>(8), Germany (7), France </a:t>
            </a:r>
            <a:r>
              <a:rPr lang="en-US" altLang="zh-CN" sz="2000" dirty="0" smtClean="0"/>
              <a:t>(5), </a:t>
            </a:r>
            <a:r>
              <a:rPr lang="en-US" altLang="zh-CN" sz="2000" dirty="0"/>
              <a:t>Russia (3</a:t>
            </a:r>
            <a:r>
              <a:rPr lang="en-US" altLang="zh-CN" sz="2000" dirty="0" smtClean="0"/>
              <a:t>), Belgium, Czech, Finland, Latvia, Slovakia</a:t>
            </a:r>
          </a:p>
          <a:p>
            <a:r>
              <a:rPr lang="en-US" altLang="zh-CN" sz="2000" dirty="0" smtClean="0"/>
              <a:t>Brazil </a:t>
            </a:r>
            <a:r>
              <a:rPr lang="en-US" altLang="zh-CN" sz="2000" dirty="0"/>
              <a:t>(2), Chile (2), USA </a:t>
            </a:r>
            <a:r>
              <a:rPr lang="en-US" altLang="zh-CN" sz="2000" dirty="0" smtClean="0"/>
              <a:t>(3)</a:t>
            </a: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u="none" dirty="0" smtClean="0"/>
              <a:t>JUNO Collaboration</a:t>
            </a:r>
            <a:endParaRPr lang="zh-CN" altLang="en-US" u="none" dirty="0"/>
          </a:p>
        </p:txBody>
      </p:sp>
      <p:sp>
        <p:nvSpPr>
          <p:cNvPr id="103432" name="TextBox 34"/>
          <p:cNvSpPr txBox="1">
            <a:spLocks noChangeArrowheads="1"/>
          </p:cNvSpPr>
          <p:nvPr/>
        </p:nvSpPr>
        <p:spPr bwMode="auto">
          <a:xfrm>
            <a:off x="2143125" y="4278166"/>
            <a:ext cx="18415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buChar char="u"/>
              <a:defRPr sz="2400" b="1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buClr>
                <a:srgbClr val="CC3399"/>
              </a:buClr>
              <a:buChar char="ð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buSzPct val="80000"/>
              <a:buChar char="ü"/>
              <a:defRPr sz="2000">
                <a:solidFill>
                  <a:srgbClr val="0000CC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endParaRPr kumimoji="1" lang="zh-CN" altLang="en-US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695" y="846793"/>
            <a:ext cx="3937160" cy="2610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014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文本占位符 2"/>
          <p:cNvSpPr>
            <a:spLocks/>
          </p:cNvSpPr>
          <p:nvPr/>
        </p:nvSpPr>
        <p:spPr bwMode="auto">
          <a:xfrm>
            <a:off x="19050" y="1163638"/>
            <a:ext cx="89693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979488" indent="-169863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just" eaLnBrk="1" hangingPunct="1">
              <a:lnSpc>
                <a:spcPts val="1800"/>
              </a:lnSpc>
              <a:spcBef>
                <a:spcPct val="10000"/>
              </a:spcBef>
              <a:spcAft>
                <a:spcPct val="10000"/>
              </a:spcAft>
              <a:buClrTx/>
              <a:buSzTx/>
              <a:buFont typeface="Wingdings" panose="05000000000000000000" pitchFamily="2" charset="2"/>
              <a:buNone/>
            </a:pPr>
            <a:endParaRPr lang="en-US" altLang="zh-CN" sz="2000">
              <a:solidFill>
                <a:srgbClr val="0070C0"/>
              </a:solidFill>
              <a:latin typeface="Arial Narrow" panose="020B0606020202030204" pitchFamily="34" charset="0"/>
              <a:ea typeface="黑体" panose="02010609060101010101" pitchFamily="49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87388" y="3557331"/>
            <a:ext cx="151035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SS Main Structure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2138363" y="3557331"/>
            <a:ext cx="3262312" cy="3079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87388" y="4546344"/>
            <a:ext cx="5124450" cy="306387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pool lining</a:t>
            </a:r>
            <a:r>
              <a:rPr lang="zh-CN" altLang="en-US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Earth magnetic field shielding coils</a:t>
            </a:r>
            <a:r>
              <a:rPr lang="zh-CN" altLang="en-US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b="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Tyvek</a:t>
            </a:r>
            <a:r>
              <a:rPr lang="zh-CN" altLang="en-US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etc.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1704975" y="3897056"/>
            <a:ext cx="3695700" cy="3079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Acrylic sphere Installation platform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3536950" y="4205031"/>
            <a:ext cx="2274888" cy="3079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PMT Module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4808" name="图片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1850" y="931863"/>
            <a:ext cx="1781175" cy="2030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09" name="图片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3988" y="931863"/>
            <a:ext cx="1770062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0" name="图片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45013" y="920750"/>
            <a:ext cx="1747837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11" name="图片 2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1913" y="920750"/>
            <a:ext cx="1692275" cy="20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矩形 29"/>
          <p:cNvSpPr/>
          <p:nvPr/>
        </p:nvSpPr>
        <p:spPr>
          <a:xfrm>
            <a:off x="6057900" y="3992306"/>
            <a:ext cx="2762250" cy="3079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cover</a:t>
            </a:r>
            <a:r>
              <a:rPr lang="zh-CN" altLang="en-US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Bridge</a:t>
            </a:r>
            <a:r>
              <a:rPr lang="zh-CN" altLang="en-US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Cali.</a:t>
            </a:r>
            <a:r>
              <a:rPr lang="zh-CN" altLang="en-US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、</a:t>
            </a:r>
            <a:r>
              <a:rPr lang="en-US" altLang="zh-CN" sz="1400" b="0" spc="-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TT in </a:t>
            </a:r>
            <a:r>
              <a:rPr lang="en-US" altLang="zh-CN" sz="1400" b="0" spc="-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paralles</a:t>
            </a:r>
            <a:endParaRPr lang="zh-CN" altLang="en-US" sz="1400" b="0" spc="-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5810250" y="3557331"/>
            <a:ext cx="638175" cy="3079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448425" y="3557331"/>
            <a:ext cx="1871663" cy="307975"/>
          </a:xfrm>
          <a:prstGeom prst="rect">
            <a:avLst/>
          </a:prstGeom>
          <a:noFill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 Filling </a:t>
            </a:r>
            <a:endParaRPr lang="zh-CN" altLang="en-US" sz="1400" b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直接连接符 32"/>
          <p:cNvCxnSpPr/>
          <p:nvPr/>
        </p:nvCxnSpPr>
        <p:spPr>
          <a:xfrm>
            <a:off x="5810250" y="2982913"/>
            <a:ext cx="0" cy="1700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138363" y="3068638"/>
            <a:ext cx="0" cy="1700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3536950" y="3068638"/>
            <a:ext cx="0" cy="1700212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文本框 2">
            <a:extLst>
              <a:ext uri="{FF2B5EF4-FFF2-40B4-BE49-F238E27FC236}"/>
            </a:extLst>
          </p:cNvPr>
          <p:cNvSpPr txBox="1"/>
          <p:nvPr/>
        </p:nvSpPr>
        <p:spPr>
          <a:xfrm>
            <a:off x="831850" y="2909888"/>
            <a:ext cx="1862138" cy="73866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cap="all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SS Main Structure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CN" sz="1400" b="0" cap="all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1" name="文本框 2">
            <a:extLst>
              <a:ext uri="{FF2B5EF4-FFF2-40B4-BE49-F238E27FC236}"/>
            </a:extLst>
          </p:cNvPr>
          <p:cNvSpPr txBox="1"/>
          <p:nvPr/>
        </p:nvSpPr>
        <p:spPr>
          <a:xfrm>
            <a:off x="2597150" y="2941638"/>
            <a:ext cx="1889125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cap="all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+Acrylic sphere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zh-CN" sz="1400" b="0" cap="all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52" name="文本框 2">
            <a:extLst>
              <a:ext uri="{FF2B5EF4-FFF2-40B4-BE49-F238E27FC236}"/>
            </a:extLst>
          </p:cNvPr>
          <p:cNvSpPr txBox="1"/>
          <p:nvPr/>
        </p:nvSpPr>
        <p:spPr>
          <a:xfrm>
            <a:off x="4495800" y="2909888"/>
            <a:ext cx="1889125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cap="all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+PMT</a:t>
            </a:r>
          </a:p>
        </p:txBody>
      </p:sp>
      <p:sp>
        <p:nvSpPr>
          <p:cNvPr id="53" name="文本框 2">
            <a:extLst>
              <a:ext uri="{FF2B5EF4-FFF2-40B4-BE49-F238E27FC236}"/>
            </a:extLst>
          </p:cNvPr>
          <p:cNvSpPr txBox="1"/>
          <p:nvPr/>
        </p:nvSpPr>
        <p:spPr>
          <a:xfrm>
            <a:off x="6303963" y="2897188"/>
            <a:ext cx="1889125" cy="3063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zh-CN" sz="1400" b="0" cap="all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+</a:t>
            </a:r>
            <a:r>
              <a:rPr lang="en-US" altLang="zh-CN" sz="1400" b="0" cap="all" dirty="0" err="1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VETO+Cali</a:t>
            </a:r>
            <a:r>
              <a:rPr lang="en-US" altLang="zh-CN" sz="1400" b="0" cap="all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4823" name="图片 33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950" y="5024619"/>
            <a:ext cx="28987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4" name="图片 36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050" y="5115107"/>
            <a:ext cx="1606550" cy="151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5" name="图片 38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99025" y="5115107"/>
            <a:ext cx="1824038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6" name="图片 39"/>
          <p:cNvPicPr>
            <a:picLocks noChangeAspect="1" noChangeArrowheads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6100" y="5092882"/>
            <a:ext cx="2092325" cy="155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27" name="矩形 7"/>
          <p:cNvSpPr>
            <a:spLocks noChangeArrowheads="1"/>
          </p:cNvSpPr>
          <p:nvPr/>
        </p:nvSpPr>
        <p:spPr bwMode="auto">
          <a:xfrm>
            <a:off x="5964865" y="4455856"/>
            <a:ext cx="2855285" cy="396875"/>
          </a:xfrm>
          <a:prstGeom prst="rect">
            <a:avLst/>
          </a:prstGeom>
          <a:noFill/>
          <a:ln w="9525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kumimoji="1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clean 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room, 21</a:t>
            </a:r>
            <a:r>
              <a:rPr kumimoji="1" lang="en-US" altLang="zh-CN" sz="2000" baseline="30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</a:t>
            </a:r>
            <a:r>
              <a:rPr kumimoji="1" lang="en-US" altLang="zh-CN" sz="20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 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1</a:t>
            </a:r>
            <a:r>
              <a:rPr kumimoji="1" lang="en-US" altLang="zh-CN" sz="2000" baseline="30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o</a:t>
            </a:r>
            <a:r>
              <a:rPr kumimoji="1" lang="en-US" altLang="zh-CN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C</a:t>
            </a:r>
            <a:endParaRPr lang="zh-CN" alt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Installation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18842072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9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b="1" dirty="0" smtClean="0"/>
              <a:t>Civil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Construction</a:t>
            </a:r>
            <a:r>
              <a:rPr lang="zh-CN" altLang="en-US" b="1" dirty="0" smtClean="0"/>
              <a:t> </a:t>
            </a:r>
            <a:r>
              <a:rPr lang="en-US" altLang="zh-CN" b="1" dirty="0" smtClean="0"/>
              <a:t>Status</a:t>
            </a:r>
          </a:p>
        </p:txBody>
      </p:sp>
      <p:pic>
        <p:nvPicPr>
          <p:cNvPr id="57" name="图片 2" descr="C:\Users\zlj\Desktop\江门2017.05\JM-ps-0505-jt5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9214" y="773848"/>
            <a:ext cx="8385572" cy="6063076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TextBox 17"/>
          <p:cNvSpPr txBox="1"/>
          <p:nvPr/>
        </p:nvSpPr>
        <p:spPr>
          <a:xfrm rot="3078690">
            <a:off x="312246" y="2750047"/>
            <a:ext cx="3108458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1265 m @ slope of 42%</a:t>
            </a:r>
          </a:p>
        </p:txBody>
      </p:sp>
      <p:sp>
        <p:nvSpPr>
          <p:cNvPr id="61" name="TextBox 20"/>
          <p:cNvSpPr txBox="1"/>
          <p:nvPr/>
        </p:nvSpPr>
        <p:spPr>
          <a:xfrm>
            <a:off x="1632264" y="1227642"/>
            <a:ext cx="244596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en-US" altLang="zh-C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ertical Tunnel: 563 m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2" name="TextBox 21"/>
          <p:cNvSpPr txBox="1"/>
          <p:nvPr/>
        </p:nvSpPr>
        <p:spPr>
          <a:xfrm>
            <a:off x="842246" y="5367274"/>
            <a:ext cx="2339082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Experimental hall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Overburden: </a:t>
            </a:r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700 m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Width: </a:t>
            </a:r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m</a:t>
            </a:r>
            <a:endParaRPr lang="en-US" altLang="zh-CN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None/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Length</a:t>
            </a:r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55 m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" descr="C:\Users\lixn\Desktop\配套基建\图纸\江门中微子实验站配套基建工程效果图\01鸟瞰jpg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855" y="773848"/>
            <a:ext cx="3052523" cy="228939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TextBox 20"/>
          <p:cNvSpPr txBox="1"/>
          <p:nvPr/>
        </p:nvSpPr>
        <p:spPr>
          <a:xfrm>
            <a:off x="6150569" y="2637044"/>
            <a:ext cx="2445960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buNone/>
            </a:pPr>
            <a:r>
              <a:rPr lang="en-US" altLang="zh-CN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Surface building</a:t>
            </a:r>
            <a:endParaRPr lang="zh-CN" altLang="en-US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4137586" y="6311358"/>
            <a:ext cx="36709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zh-CN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50 m diameter, 70 m high cavern </a:t>
            </a:r>
          </a:p>
        </p:txBody>
      </p:sp>
      <p:pic>
        <p:nvPicPr>
          <p:cNvPr id="65" name="内容占位符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0185" y="3087431"/>
            <a:ext cx="1763815" cy="2351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40910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2" name="内容占位符 1"/>
              <p:cNvSpPr>
                <a:spLocks noGrp="1"/>
              </p:cNvSpPr>
              <p:nvPr>
                <p:ph idx="1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:r>
                  <a:rPr lang="en-US" altLang="zh-CN" sz="2000" b="1" dirty="0" smtClean="0">
                    <a:solidFill>
                      <a:srgbClr val="C00000"/>
                    </a:solidFill>
                  </a:rPr>
                  <a:t>T</a:t>
                </a:r>
                <a:r>
                  <a:rPr lang="en-US" altLang="zh-CN" sz="2000" b="1" dirty="0" smtClean="0"/>
                  <a:t>aishan</a:t>
                </a:r>
                <a:r>
                  <a:rPr lang="en-US" altLang="zh-CN" sz="2000" b="1" dirty="0"/>
                  <a:t> </a:t>
                </a:r>
                <a:r>
                  <a:rPr lang="en-US" altLang="zh-CN" sz="2000" b="1" dirty="0">
                    <a:solidFill>
                      <a:srgbClr val="C00000"/>
                    </a:solidFill>
                  </a:rPr>
                  <a:t>A</a:t>
                </a:r>
                <a:r>
                  <a:rPr lang="en-US" altLang="zh-CN" sz="2000" b="1" dirty="0"/>
                  <a:t>ntineutrino 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</a:rPr>
                  <a:t>O</a:t>
                </a:r>
                <a:r>
                  <a:rPr lang="en-US" altLang="zh-CN" sz="2000" b="1" dirty="0" smtClean="0"/>
                  <a:t>bservatory (TAO), a ton-level, high energy resolution LS detector at 30m from the core, a satellite exp. of JUNO.</a:t>
                </a:r>
              </a:p>
              <a:p>
                <a:r>
                  <a:rPr lang="en-US" altLang="zh-CN" sz="2000" b="1" dirty="0" smtClean="0"/>
                  <a:t>Measure reactor neutrino spectrum w/ 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</a:rPr>
                  <a:t>sub-percent E resolution</a:t>
                </a:r>
                <a:r>
                  <a:rPr lang="en-US" altLang="zh-CN" sz="2000" b="1" dirty="0" smtClean="0"/>
                  <a:t>.</a:t>
                </a:r>
              </a:p>
              <a:p>
                <a:pPr lvl="1"/>
                <a:r>
                  <a:rPr lang="en-US" altLang="zh-CN" sz="2000" b="1" dirty="0" smtClean="0"/>
                  <a:t>Provide </a:t>
                </a:r>
                <a:r>
                  <a:rPr lang="en-US" altLang="zh-CN" sz="2000" b="1" dirty="0"/>
                  <a:t>model-independent reference spectrum </a:t>
                </a:r>
                <a:r>
                  <a:rPr lang="en-US" altLang="zh-CN" sz="2000" b="1" dirty="0" smtClean="0"/>
                  <a:t>for JUNO</a:t>
                </a:r>
              </a:p>
              <a:p>
                <a:pPr lvl="1"/>
                <a:r>
                  <a:rPr lang="en-US" altLang="zh-CN" sz="2000" b="1" dirty="0" smtClean="0"/>
                  <a:t>Provide a benchmark </a:t>
                </a:r>
                <a:r>
                  <a:rPr lang="en-US" altLang="zh-CN" sz="2000" b="1" dirty="0"/>
                  <a:t>for investigation of </a:t>
                </a:r>
                <a:r>
                  <a:rPr lang="en-US" altLang="zh-CN" sz="2000" b="1" dirty="0" smtClean="0"/>
                  <a:t>the nuclear database</a:t>
                </a:r>
                <a:endParaRPr lang="en-US" altLang="zh-CN" sz="2000" b="1" dirty="0"/>
              </a:p>
              <a:p>
                <a:r>
                  <a:rPr lang="en-US" altLang="zh-CN" sz="2000" b="1" dirty="0" smtClean="0"/>
                  <a:t>Full coverage of </a:t>
                </a:r>
                <a:r>
                  <a:rPr lang="en-US" altLang="zh-CN" sz="2000" b="1" dirty="0" err="1" smtClean="0"/>
                  <a:t>SiPM</a:t>
                </a:r>
                <a:r>
                  <a:rPr lang="en-US" altLang="zh-CN" sz="2000" b="1" dirty="0" smtClean="0"/>
                  <a:t> with 50% PDE (-50 ℃) + LS </a:t>
                </a:r>
                <a:r>
                  <a:rPr lang="en-US" altLang="zh-CN" sz="2000" b="1" dirty="0" smtClean="0">
                    <a:sym typeface="Wingdings" panose="05000000000000000000" pitchFamily="2" charset="2"/>
                  </a:rPr>
                  <a:t> 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4500 </a:t>
                </a:r>
                <a:r>
                  <a:rPr lang="en-US" altLang="zh-CN" sz="2000" b="1" dirty="0" err="1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p.e.</a:t>
                </a:r>
                <a:r>
                  <a:rPr lang="en-US" altLang="zh-CN" sz="2000" b="1" dirty="0" smtClean="0">
                    <a:solidFill>
                      <a:srgbClr val="C00000"/>
                    </a:solidFill>
                    <a:sym typeface="Wingdings" panose="05000000000000000000" pitchFamily="2" charset="2"/>
                  </a:rPr>
                  <a:t>/MeV</a:t>
                </a:r>
                <a:endParaRPr lang="en-US" altLang="zh-CN" sz="2000" b="1" dirty="0" smtClean="0">
                  <a:solidFill>
                    <a:srgbClr val="C00000"/>
                  </a:solidFill>
                </a:endParaRPr>
              </a:p>
              <a:p>
                <a:pPr lvl="1"/>
                <a14:m>
                  <m:oMath xmlns:m="http://schemas.openxmlformats.org/officeDocument/2006/math"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𝟏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𝟓</m:t>
                    </m:r>
                    <m:r>
                      <a:rPr lang="en-US" altLang="zh-CN" sz="2000" b="1" i="1" smtClean="0">
                        <a:latin typeface="Cambria Math" panose="02040503050406030204" pitchFamily="18" charset="0"/>
                      </a:rPr>
                      <m:t>%/</m:t>
                    </m:r>
                    <m:rad>
                      <m:radPr>
                        <m:degHide m:val="on"/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</m:rad>
                  </m:oMath>
                </a14:m>
                <a:r>
                  <a:rPr lang="en-US" altLang="zh-CN" sz="2000" b="1" dirty="0" smtClean="0"/>
                  <a:t> photon statistical resolution</a:t>
                </a:r>
              </a:p>
              <a:p>
                <a:pPr lvl="1"/>
                <a:r>
                  <a:rPr lang="en-US" altLang="zh-CN" sz="2000" b="1" dirty="0" smtClean="0"/>
                  <a:t>&lt; 1% energy resolution for e</a:t>
                </a:r>
                <a:r>
                  <a:rPr lang="en-US" altLang="zh-CN" sz="2000" b="1" baseline="30000" dirty="0" smtClean="0"/>
                  <a:t>+</a:t>
                </a:r>
                <a:r>
                  <a:rPr lang="en-US" altLang="zh-CN" sz="2000" b="1" dirty="0" smtClean="0"/>
                  <a:t> at &gt;3 MeV</a:t>
                </a:r>
              </a:p>
            </p:txBody>
          </p:sp>
        </mc:Choice>
        <mc:Fallback>
          <p:sp>
            <p:nvSpPr>
              <p:cNvPr id="2" name="内容占位符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prstGeom prst="rect">
                <a:avLst/>
              </a:prstGeom>
              <a:blipFill rotWithShape="0">
                <a:blip r:embed="rId3"/>
                <a:stretch>
                  <a:fillRect l="-222" t="-538" r="-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JUNO-TAO</a:t>
            </a:r>
            <a:endParaRPr lang="zh-CN" altLang="en-US" dirty="0"/>
          </a:p>
        </p:txBody>
      </p:sp>
      <p:sp>
        <p:nvSpPr>
          <p:cNvPr id="15" name="文本框 14"/>
          <p:cNvSpPr txBox="1"/>
          <p:nvPr/>
        </p:nvSpPr>
        <p:spPr>
          <a:xfrm>
            <a:off x="1112445" y="6488668"/>
            <a:ext cx="18251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Energy resolution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791" y="3825112"/>
            <a:ext cx="3967641" cy="2747424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12542" y="3932589"/>
            <a:ext cx="2362416" cy="1694871"/>
          </a:xfrm>
          <a:prstGeom prst="rect">
            <a:avLst/>
          </a:prstGeom>
        </p:spPr>
      </p:pic>
      <p:pic>
        <p:nvPicPr>
          <p:cNvPr id="18" name="内容占位符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574958" y="3949668"/>
            <a:ext cx="2324141" cy="166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文本框 5"/>
          <p:cNvSpPr txBox="1"/>
          <p:nvPr/>
        </p:nvSpPr>
        <p:spPr>
          <a:xfrm>
            <a:off x="4455045" y="5627459"/>
            <a:ext cx="38808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Ratio to Daya Bay 8% smearing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“True” spectrum by summation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3% (JUNO) smearing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TAO smearing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6785622" y="3937576"/>
            <a:ext cx="20095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w/ </a:t>
            </a:r>
            <a:r>
              <a:rPr lang="en-US" altLang="zh-CN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statisitics</a:t>
            </a:r>
            <a:r>
              <a:rPr lang="en-US" altLang="zh-CN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(3y)</a:t>
            </a:r>
            <a:endParaRPr lang="zh-CN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614757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327261" y="954091"/>
            <a:ext cx="5162552" cy="5582653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sz="2000" b="1" dirty="0" smtClean="0"/>
              <a:t>2.6 ton </a:t>
            </a:r>
            <a:r>
              <a:rPr lang="en-US" altLang="zh-CN" sz="2000" b="1" dirty="0" err="1" smtClean="0"/>
              <a:t>Gd</a:t>
            </a:r>
            <a:r>
              <a:rPr lang="en-US" altLang="zh-CN" sz="2000" b="1" dirty="0" smtClean="0"/>
              <a:t>-LS in a spherical vessel</a:t>
            </a:r>
          </a:p>
          <a:p>
            <a:pPr lvl="1">
              <a:spcBef>
                <a:spcPts val="600"/>
              </a:spcBef>
            </a:pPr>
            <a:r>
              <a:rPr lang="en-US" altLang="zh-CN" sz="2000" b="1" dirty="0" smtClean="0"/>
              <a:t>1-ton FV, 4000 </a:t>
            </a:r>
            <a:r>
              <a:rPr lang="el-GR" altLang="zh-CN" sz="2000" b="1" dirty="0" smtClean="0"/>
              <a:t>ν</a:t>
            </a:r>
            <a:r>
              <a:rPr lang="en-US" altLang="zh-CN" sz="2000" b="1" dirty="0" smtClean="0"/>
              <a:t>’s/day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 smtClean="0">
                <a:solidFill>
                  <a:srgbClr val="C00000"/>
                </a:solidFill>
              </a:rPr>
              <a:t>10 m</a:t>
            </a:r>
            <a:r>
              <a:rPr lang="en-US" altLang="zh-CN" sz="2000" b="1" baseline="30000" dirty="0" smtClean="0">
                <a:solidFill>
                  <a:srgbClr val="C00000"/>
                </a:solidFill>
              </a:rPr>
              <a:t>2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err="1" smtClean="0">
                <a:solidFill>
                  <a:srgbClr val="C00000"/>
                </a:solidFill>
              </a:rPr>
              <a:t>SiPM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 </a:t>
            </a:r>
            <a:r>
              <a:rPr lang="en-US" altLang="zh-CN" sz="2000" b="1" dirty="0" smtClean="0"/>
              <a:t>of 50% PDE</a:t>
            </a:r>
            <a:br>
              <a:rPr lang="en-US" altLang="zh-CN" sz="2000" b="1" dirty="0" smtClean="0"/>
            </a:br>
            <a:r>
              <a:rPr lang="en-US" altLang="zh-CN" sz="2000" b="1" dirty="0" smtClean="0"/>
              <a:t>Operate at 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-50℃</a:t>
            </a:r>
            <a:endParaRPr lang="en-US" altLang="zh-CN" sz="2000" b="1" dirty="0" smtClean="0"/>
          </a:p>
          <a:p>
            <a:pPr>
              <a:spcBef>
                <a:spcPts val="600"/>
              </a:spcBef>
            </a:pPr>
            <a:r>
              <a:rPr lang="en-US" altLang="zh-CN" sz="2000" b="1" dirty="0" smtClean="0"/>
              <a:t>From Inner to Outside</a:t>
            </a:r>
          </a:p>
          <a:p>
            <a:pPr lvl="1">
              <a:spcBef>
                <a:spcPts val="600"/>
              </a:spcBef>
            </a:pPr>
            <a:r>
              <a:rPr lang="en-US" altLang="zh-CN" sz="2000" b="1" dirty="0" err="1" smtClean="0"/>
              <a:t>Gd</a:t>
            </a:r>
            <a:r>
              <a:rPr lang="en-US" altLang="zh-CN" sz="2000" b="1" dirty="0" smtClean="0"/>
              <a:t>-LS working at </a:t>
            </a:r>
            <a:r>
              <a:rPr lang="en-US" altLang="zh-CN" sz="2000" b="1" dirty="0">
                <a:solidFill>
                  <a:srgbClr val="C00000"/>
                </a:solidFill>
              </a:rPr>
              <a:t>-50</a:t>
            </a:r>
            <a:r>
              <a:rPr lang="en-US" altLang="zh-CN" sz="2000" b="1" dirty="0" smtClean="0">
                <a:solidFill>
                  <a:srgbClr val="C00000"/>
                </a:solidFill>
              </a:rPr>
              <a:t>℃</a:t>
            </a:r>
          </a:p>
          <a:p>
            <a:pPr lvl="1">
              <a:spcBef>
                <a:spcPts val="600"/>
              </a:spcBef>
            </a:pPr>
            <a:r>
              <a:rPr lang="en-US" altLang="zh-CN" sz="2000" b="1" dirty="0" err="1" smtClean="0"/>
              <a:t>SiPM</a:t>
            </a:r>
            <a:r>
              <a:rPr lang="en-US" altLang="zh-CN" sz="2000" b="1" dirty="0" smtClean="0"/>
              <a:t> </a:t>
            </a:r>
            <a:r>
              <a:rPr lang="en-US" altLang="zh-CN" sz="2000" b="1" dirty="0"/>
              <a:t>and </a:t>
            </a:r>
            <a:r>
              <a:rPr lang="en-US" altLang="zh-CN" sz="2000" b="1" dirty="0" smtClean="0"/>
              <a:t>support</a:t>
            </a:r>
            <a:endParaRPr lang="en-US" altLang="zh-CN" sz="2000" b="1" dirty="0"/>
          </a:p>
          <a:p>
            <a:pPr lvl="1">
              <a:spcBef>
                <a:spcPts val="600"/>
              </a:spcBef>
            </a:pPr>
            <a:r>
              <a:rPr lang="en-US" altLang="zh-CN" sz="2000" b="1" dirty="0" smtClean="0"/>
              <a:t>Cryogenic vessel</a:t>
            </a:r>
          </a:p>
          <a:p>
            <a:pPr lvl="1">
              <a:spcBef>
                <a:spcPts val="600"/>
              </a:spcBef>
            </a:pPr>
            <a:r>
              <a:rPr lang="en-US" altLang="zh-CN" sz="2000" b="1" dirty="0" smtClean="0"/>
              <a:t>1~1.5 m </a:t>
            </a:r>
            <a:r>
              <a:rPr lang="en-US" altLang="zh-CN" sz="2000" b="1" dirty="0">
                <a:solidFill>
                  <a:schemeClr val="accent5"/>
                </a:solidFill>
              </a:rPr>
              <a:t>water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or </a:t>
            </a:r>
            <a:r>
              <a:rPr lang="en-US" altLang="zh-CN" sz="2000" b="1" dirty="0">
                <a:solidFill>
                  <a:schemeClr val="accent5"/>
                </a:solidFill>
              </a:rPr>
              <a:t>HDPE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shielding</a:t>
            </a:r>
            <a:endParaRPr lang="en-US" altLang="zh-CN" sz="2000" b="1" dirty="0"/>
          </a:p>
          <a:p>
            <a:pPr lvl="1">
              <a:spcBef>
                <a:spcPts val="600"/>
              </a:spcBef>
            </a:pPr>
            <a:r>
              <a:rPr lang="en-US" altLang="zh-CN" sz="2000" b="1" dirty="0" smtClean="0"/>
              <a:t>Muon veto</a:t>
            </a:r>
            <a:endParaRPr lang="en-US" altLang="zh-CN" sz="2000" b="1" dirty="0"/>
          </a:p>
          <a:p>
            <a:pPr>
              <a:spcBef>
                <a:spcPts val="600"/>
              </a:spcBef>
            </a:pPr>
            <a:r>
              <a:rPr lang="en-US" altLang="zh-CN" sz="2000" b="1" dirty="0" smtClean="0"/>
              <a:t>Laboratory in a basement at </a:t>
            </a:r>
            <a:r>
              <a:rPr lang="en-US" altLang="zh-CN" sz="2000" b="1" dirty="0"/>
              <a:t>-10 </a:t>
            </a:r>
            <a:r>
              <a:rPr lang="en-US" altLang="zh-CN" sz="2000" b="1" dirty="0" smtClean="0"/>
              <a:t>m, </a:t>
            </a:r>
            <a:br>
              <a:rPr lang="en-US" altLang="zh-CN" sz="2000" b="1" dirty="0" smtClean="0"/>
            </a:br>
            <a:r>
              <a:rPr lang="en-US" altLang="zh-CN" sz="2000" b="1" dirty="0" smtClean="0"/>
              <a:t>30-35 m from </a:t>
            </a:r>
            <a:r>
              <a:rPr lang="en-US" altLang="zh-CN" sz="2000" b="1" dirty="0" err="1" smtClean="0"/>
              <a:t>Taishan</a:t>
            </a:r>
            <a:r>
              <a:rPr lang="en-US" altLang="zh-CN" sz="2000" b="1" dirty="0"/>
              <a:t> </a:t>
            </a:r>
            <a:r>
              <a:rPr lang="en-US" altLang="zh-CN" sz="2000" b="1" dirty="0" smtClean="0"/>
              <a:t>core (4.6 GW)</a:t>
            </a:r>
          </a:p>
          <a:p>
            <a:pPr>
              <a:spcBef>
                <a:spcPts val="600"/>
              </a:spcBef>
            </a:pPr>
            <a:r>
              <a:rPr lang="en-US" altLang="zh-CN" sz="2000" b="1" dirty="0" smtClean="0"/>
              <a:t>Plan to be online in 2021</a:t>
            </a: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JUNO-TAO Detector Concept</a:t>
            </a:r>
            <a:endParaRPr lang="zh-CN" alt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9812" y="927611"/>
            <a:ext cx="3336878" cy="5609133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5954626" y="4208394"/>
            <a:ext cx="151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</a:t>
            </a:r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-LS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604849" y="2624287"/>
            <a:ext cx="15149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LAB</a:t>
            </a:r>
            <a:endParaRPr lang="zh-CN" altLang="en-US" sz="28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543528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 idx="1"/>
          </p:nvPr>
        </p:nvSpPr>
        <p:spPr>
          <a:xfrm>
            <a:off x="297712" y="961289"/>
            <a:ext cx="6200537" cy="3264218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zh-CN" sz="2400" dirty="0" smtClean="0">
                <a:solidFill>
                  <a:srgbClr val="C00000"/>
                </a:solidFill>
              </a:rPr>
              <a:t>Feasibility studies almost done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/>
              <a:t>LS works at -50℃</a:t>
            </a:r>
            <a:endParaRPr lang="en-US" altLang="zh-CN" sz="2000" dirty="0" smtClean="0">
              <a:sym typeface="Wingdings" panose="05000000000000000000" pitchFamily="2" charset="2"/>
            </a:endParaRPr>
          </a:p>
          <a:p>
            <a:pPr>
              <a:spcBef>
                <a:spcPts val="300"/>
              </a:spcBef>
            </a:pPr>
            <a:r>
              <a:rPr lang="en-US" altLang="zh-CN" sz="2000" dirty="0" smtClean="0">
                <a:sym typeface="Wingdings" panose="05000000000000000000" pitchFamily="2" charset="2"/>
              </a:rPr>
              <a:t>Mechanical design in good shape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>
                <a:sym typeface="Wingdings" panose="05000000000000000000" pitchFamily="2" charset="2"/>
              </a:rPr>
              <a:t>Readout options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>
                <a:sym typeface="Wingdings" panose="05000000000000000000" pitchFamily="2" charset="2"/>
              </a:rPr>
              <a:t>Have a good understanding on budget</a:t>
            </a:r>
          </a:p>
          <a:p>
            <a:pPr>
              <a:spcBef>
                <a:spcPts val="300"/>
              </a:spcBef>
            </a:pPr>
            <a:r>
              <a:rPr lang="en-US" altLang="zh-CN" sz="2000" dirty="0">
                <a:sym typeface="Wingdings" panose="05000000000000000000" pitchFamily="2" charset="2"/>
              </a:rPr>
              <a:t>Measured onsite muon/neutron flux</a:t>
            </a:r>
          </a:p>
          <a:p>
            <a:pPr>
              <a:spcBef>
                <a:spcPts val="300"/>
              </a:spcBef>
            </a:pPr>
            <a:r>
              <a:rPr lang="en-US" altLang="zh-CN" sz="2000" dirty="0" smtClean="0"/>
              <a:t>Will prototype low temp. LS detector</a:t>
            </a:r>
          </a:p>
          <a:p>
            <a:pPr marL="0" indent="0">
              <a:spcBef>
                <a:spcPts val="300"/>
              </a:spcBef>
              <a:buNone/>
            </a:pPr>
            <a:endParaRPr lang="en-US" altLang="zh-CN" sz="2000" dirty="0" smtClean="0"/>
          </a:p>
          <a:p>
            <a:pPr marL="0" indent="0">
              <a:spcBef>
                <a:spcPts val="300"/>
              </a:spcBef>
              <a:buNone/>
            </a:pPr>
            <a:r>
              <a:rPr lang="en-US" altLang="zh-CN" sz="2000" dirty="0" smtClean="0">
                <a:solidFill>
                  <a:schemeClr val="tx1"/>
                </a:solidFill>
              </a:rPr>
              <a:t>Working </a:t>
            </a:r>
            <a:r>
              <a:rPr lang="en-US" altLang="zh-CN" sz="2000" dirty="0" smtClean="0">
                <a:solidFill>
                  <a:schemeClr val="tx1"/>
                </a:solidFill>
              </a:rPr>
              <a:t>on Conceptual Design Report</a:t>
            </a:r>
            <a:endParaRPr lang="zh-CN" altLang="en-US" sz="2000" dirty="0">
              <a:solidFill>
                <a:schemeClr val="tx1"/>
              </a:solidFill>
            </a:endParaRPr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JUNO-TAO Progress</a:t>
            </a:r>
            <a:endParaRPr lang="zh-CN" altLang="en-US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6463" y="4391269"/>
            <a:ext cx="2225217" cy="216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8905" y="1068819"/>
            <a:ext cx="3352469" cy="251435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65" y="4391269"/>
            <a:ext cx="2970929" cy="2160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8249" y="4391269"/>
            <a:ext cx="2261886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510979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占位符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en-US" altLang="zh-CN" dirty="0" smtClean="0">
                <a:solidFill>
                  <a:srgbClr val="C00000"/>
                </a:solidFill>
              </a:rPr>
              <a:t>JUNO</a:t>
            </a:r>
            <a:r>
              <a:rPr lang="en-US" altLang="zh-CN" dirty="0" smtClean="0"/>
              <a:t> is motivated to measure the </a:t>
            </a:r>
            <a:r>
              <a:rPr lang="en-US" altLang="zh-CN" dirty="0" smtClean="0">
                <a:solidFill>
                  <a:srgbClr val="C00000"/>
                </a:solidFill>
              </a:rPr>
              <a:t>Mass Hierarchy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20 </a:t>
            </a:r>
            <a:r>
              <a:rPr lang="en-US" altLang="zh-CN" sz="2000" dirty="0" err="1" smtClean="0"/>
              <a:t>kton</a:t>
            </a:r>
            <a:r>
              <a:rPr lang="en-US" altLang="zh-CN" sz="2000" dirty="0" smtClean="0"/>
              <a:t> liquid scintillator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3%/sqrt(E) energy resolution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Advance detector technology</a:t>
            </a:r>
          </a:p>
          <a:p>
            <a:pPr>
              <a:spcBef>
                <a:spcPts val="600"/>
              </a:spcBef>
            </a:pPr>
            <a:r>
              <a:rPr lang="en-US" altLang="zh-CN" dirty="0" smtClean="0"/>
              <a:t>Rich physics program. World-leading studies</a:t>
            </a:r>
            <a:r>
              <a:rPr lang="en-US" altLang="zh-CN" dirty="0"/>
              <a:t> </a:t>
            </a:r>
            <a:r>
              <a:rPr lang="en-US" altLang="zh-CN" dirty="0" smtClean="0"/>
              <a:t>on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/>
              <a:t>P</a:t>
            </a:r>
            <a:r>
              <a:rPr lang="en-US" altLang="zh-CN" sz="2000" dirty="0" smtClean="0"/>
              <a:t>recision measurement, Supernova </a:t>
            </a:r>
            <a:r>
              <a:rPr lang="el-GR" altLang="zh-CN" sz="2000" dirty="0"/>
              <a:t>ν</a:t>
            </a:r>
            <a:r>
              <a:rPr lang="en-US" altLang="zh-CN" sz="2000" dirty="0" smtClean="0"/>
              <a:t>, Geo-</a:t>
            </a:r>
            <a:r>
              <a:rPr lang="el-GR" altLang="zh-CN" sz="2000" dirty="0" smtClean="0"/>
              <a:t>ν</a:t>
            </a:r>
            <a:r>
              <a:rPr lang="en-US" altLang="zh-CN" sz="2000" dirty="0" smtClean="0"/>
              <a:t>, solar </a:t>
            </a:r>
            <a:r>
              <a:rPr lang="el-GR" altLang="zh-CN" sz="2000" dirty="0"/>
              <a:t>ν</a:t>
            </a:r>
            <a:r>
              <a:rPr lang="en-US" altLang="zh-CN" sz="2000" dirty="0" smtClean="0"/>
              <a:t>, DSNB, proton decay, …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Future </a:t>
            </a:r>
            <a:r>
              <a:rPr lang="en-US" altLang="zh-CN" sz="2000" dirty="0" smtClean="0">
                <a:solidFill>
                  <a:srgbClr val="C00000"/>
                </a:solidFill>
              </a:rPr>
              <a:t>JUNO-0</a:t>
            </a:r>
            <a:r>
              <a:rPr lang="el-GR" altLang="zh-CN" sz="2000" dirty="0" smtClean="0">
                <a:solidFill>
                  <a:srgbClr val="C00000"/>
                </a:solidFill>
              </a:rPr>
              <a:t>νββ</a:t>
            </a:r>
            <a:endParaRPr lang="en-US" altLang="zh-CN" sz="2000" dirty="0" smtClean="0">
              <a:solidFill>
                <a:srgbClr val="C00000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zh-CN" dirty="0" smtClean="0"/>
              <a:t>Design, R&amp;D, and most contracting done. Complete </a:t>
            </a:r>
            <a:r>
              <a:rPr lang="en-US" altLang="zh-CN" dirty="0"/>
              <a:t>construction in 2021</a:t>
            </a:r>
          </a:p>
          <a:p>
            <a:pPr>
              <a:spcBef>
                <a:spcPts val="600"/>
              </a:spcBef>
            </a:pPr>
            <a:r>
              <a:rPr lang="en-US" altLang="zh-CN" dirty="0" smtClean="0">
                <a:cs typeface="Times New Roman" panose="02020603050405020304" pitchFamily="18" charset="0"/>
              </a:rPr>
              <a:t>New short-baseline experiment </a:t>
            </a:r>
            <a:r>
              <a:rPr lang="en-US" altLang="zh-CN" dirty="0" smtClean="0">
                <a:solidFill>
                  <a:srgbClr val="C00000"/>
                </a:solidFill>
                <a:cs typeface="Times New Roman" panose="02020603050405020304" pitchFamily="18" charset="0"/>
              </a:rPr>
              <a:t>TAO, </a:t>
            </a:r>
            <a:r>
              <a:rPr lang="en-US" altLang="zh-CN" dirty="0" smtClean="0"/>
              <a:t>High </a:t>
            </a:r>
            <a:r>
              <a:rPr lang="en-US" altLang="zh-CN" dirty="0"/>
              <a:t>energy solution measurement of reactor neutrino </a:t>
            </a:r>
            <a:r>
              <a:rPr lang="en-US" altLang="zh-CN" dirty="0" smtClean="0"/>
              <a:t>spectrum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JUNO reference spectrum</a:t>
            </a:r>
          </a:p>
          <a:p>
            <a:pPr lvl="1">
              <a:spcBef>
                <a:spcPts val="600"/>
              </a:spcBef>
            </a:pPr>
            <a:r>
              <a:rPr lang="en-US" altLang="zh-CN" sz="2000" dirty="0" smtClean="0"/>
              <a:t>Benchmark for nuclear database</a:t>
            </a:r>
            <a:endParaRPr lang="en-US" altLang="zh-CN" sz="20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Summary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06671661"/>
      </p:ext>
    </p:extLst>
  </p:cSld>
  <p:clrMapOvr>
    <a:masterClrMapping/>
  </p:clrMapOvr>
  <p:transition spd="slow"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://ly.sz.bendibao.com/upload/20110420/63438908555609375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9819" y="3637839"/>
            <a:ext cx="4293548" cy="3220161"/>
          </a:xfrm>
          <a:prstGeom prst="rect">
            <a:avLst/>
          </a:prstGeom>
          <a:noFill/>
          <a:ln>
            <a:noFill/>
          </a:ln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8" name="Picture 2" descr="开平碉楼 的图像结果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5946" y="630684"/>
            <a:ext cx="4297422" cy="3011453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850452" cy="6858000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8" name="矩形 7"/>
          <p:cNvSpPr/>
          <p:nvPr/>
        </p:nvSpPr>
        <p:spPr>
          <a:xfrm>
            <a:off x="5351923" y="3429000"/>
            <a:ext cx="3636765" cy="461665"/>
          </a:xfrm>
          <a:prstGeom prst="rect">
            <a:avLst/>
          </a:prstGeom>
          <a:effectLst>
            <a:glow rad="317500">
              <a:schemeClr val="accent5">
                <a:satMod val="175000"/>
                <a:alpha val="55000"/>
              </a:schemeClr>
            </a:glow>
          </a:effectLst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</a:rPr>
              <a:t>UNESCO World </a:t>
            </a:r>
            <a:r>
              <a:rPr lang="en-US" altLang="zh-CN" sz="2400" dirty="0">
                <a:solidFill>
                  <a:srgbClr val="FF0000"/>
                </a:solidFill>
                <a:effectLst>
                  <a:glow rad="127000">
                    <a:schemeClr val="bg1"/>
                  </a:glow>
                </a:effectLst>
                <a:latin typeface="Arial" panose="020B0604020202020204" pitchFamily="34" charset="0"/>
              </a:rPr>
              <a:t>Heritage</a:t>
            </a:r>
            <a:endParaRPr lang="zh-CN" altLang="en-US" sz="2400" dirty="0">
              <a:solidFill>
                <a:srgbClr val="FF0000"/>
              </a:solidFill>
              <a:effectLst>
                <a:glow rad="127000">
                  <a:schemeClr val="bg1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79792800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2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Reactor Neutrino Detection</a:t>
            </a:r>
            <a:endParaRPr lang="en-US" altLang="zh-CN" dirty="0"/>
          </a:p>
        </p:txBody>
      </p:sp>
      <p:grpSp>
        <p:nvGrpSpPr>
          <p:cNvPr id="353305" name="Group 25"/>
          <p:cNvGrpSpPr>
            <a:grpSpLocks/>
          </p:cNvGrpSpPr>
          <p:nvPr/>
        </p:nvGrpSpPr>
        <p:grpSpPr bwMode="auto">
          <a:xfrm>
            <a:off x="683568" y="1631056"/>
            <a:ext cx="3803651" cy="2085976"/>
            <a:chOff x="521" y="572"/>
            <a:chExt cx="2396" cy="1314"/>
          </a:xfrm>
        </p:grpSpPr>
        <p:graphicFrame>
          <p:nvGraphicFramePr>
            <p:cNvPr id="353285" name="Object 5"/>
            <p:cNvGraphicFramePr>
              <a:graphicFrameLocks noChangeAspect="1"/>
            </p:cNvGraphicFramePr>
            <p:nvPr/>
          </p:nvGraphicFramePr>
          <p:xfrm>
            <a:off x="521" y="1052"/>
            <a:ext cx="1248" cy="30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2" name="Equation" r:id="rId4" imgW="977760" imgH="241200" progId="Equation.DSMT4">
                    <p:embed/>
                  </p:oleObj>
                </mc:Choice>
                <mc:Fallback>
                  <p:oleObj name="Equation" r:id="rId4" imgW="977760" imgH="2412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21" y="1052"/>
                          <a:ext cx="1248" cy="30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3286" name="Object 6"/>
            <p:cNvGraphicFramePr>
              <a:graphicFrameLocks noChangeAspect="1"/>
            </p:cNvGraphicFramePr>
            <p:nvPr/>
          </p:nvGraphicFramePr>
          <p:xfrm>
            <a:off x="1649" y="778"/>
            <a:ext cx="1070" cy="2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0723" name="Equation" r:id="rId6" imgW="838080" imgH="228600" progId="Equation.DSMT4">
                    <p:embed/>
                  </p:oleObj>
                </mc:Choice>
                <mc:Fallback>
                  <p:oleObj name="Equation" r:id="rId6" imgW="838080" imgH="228600" progId="Equation.DSMT4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649" y="778"/>
                          <a:ext cx="1070" cy="2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53287" name="Line 7"/>
            <p:cNvSpPr>
              <a:spLocks noChangeShapeType="1"/>
            </p:cNvSpPr>
            <p:nvPr/>
          </p:nvSpPr>
          <p:spPr bwMode="auto">
            <a:xfrm>
              <a:off x="1337" y="935"/>
              <a:ext cx="0" cy="1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3288" name="Line 8"/>
            <p:cNvSpPr>
              <a:spLocks noChangeShapeType="1"/>
            </p:cNvSpPr>
            <p:nvPr/>
          </p:nvSpPr>
          <p:spPr bwMode="auto">
            <a:xfrm>
              <a:off x="1337" y="935"/>
              <a:ext cx="240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3289" name="Line 9"/>
            <p:cNvSpPr>
              <a:spLocks noChangeShapeType="1"/>
            </p:cNvSpPr>
            <p:nvPr/>
          </p:nvSpPr>
          <p:spPr bwMode="auto">
            <a:xfrm flipH="1">
              <a:off x="1676" y="1298"/>
              <a:ext cx="0" cy="181"/>
            </a:xfrm>
            <a:prstGeom prst="line">
              <a:avLst/>
            </a:prstGeom>
            <a:noFill/>
            <a:ln w="38100">
              <a:solidFill>
                <a:srgbClr val="0033CC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CN" altLang="en-US"/>
            </a:p>
          </p:txBody>
        </p:sp>
        <p:sp>
          <p:nvSpPr>
            <p:cNvPr id="353290" name="Text Box 10"/>
            <p:cNvSpPr txBox="1">
              <a:spLocks noChangeArrowheads="1"/>
            </p:cNvSpPr>
            <p:nvPr/>
          </p:nvSpPr>
          <p:spPr bwMode="auto">
            <a:xfrm>
              <a:off x="521" y="1479"/>
              <a:ext cx="2396" cy="40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marL="0" indent="0" eaLnBrk="1" hangingPunct="1">
                <a:spcBef>
                  <a:spcPct val="50000"/>
                </a:spcBef>
                <a:buSzPct val="85000"/>
              </a:pPr>
              <a:r>
                <a:rPr kumimoji="1" lang="en-US" altLang="zh-CN" b="1" dirty="0">
                  <a:solidFill>
                    <a:srgbClr val="0033CC"/>
                  </a:solidFill>
                  <a:latin typeface="Times New Roman" pitchFamily="18" charset="0"/>
                </a:rPr>
                <a:t>Delayed signal</a:t>
              </a:r>
              <a:r>
                <a:rPr kumimoji="1" lang="en-US" altLang="zh-CN" b="1" dirty="0" smtClean="0">
                  <a:solidFill>
                    <a:srgbClr val="0033CC"/>
                  </a:solidFill>
                  <a:latin typeface="Times New Roman" pitchFamily="18" charset="0"/>
                </a:rPr>
                <a:t>, Capture </a:t>
              </a:r>
              <a:r>
                <a:rPr kumimoji="1" lang="en-US" altLang="zh-CN" b="1" dirty="0">
                  <a:solidFill>
                    <a:srgbClr val="0033CC"/>
                  </a:solidFill>
                  <a:latin typeface="Times New Roman" pitchFamily="18" charset="0"/>
                </a:rPr>
                <a:t>on </a:t>
              </a:r>
              <a:r>
                <a:rPr kumimoji="1" lang="en-US" altLang="zh-CN" b="1" dirty="0" smtClean="0">
                  <a:solidFill>
                    <a:srgbClr val="C00000"/>
                  </a:solidFill>
                  <a:latin typeface="Times New Roman" pitchFamily="18" charset="0"/>
                </a:rPr>
                <a:t>H</a:t>
              </a:r>
              <a:r>
                <a:rPr kumimoji="1" lang="en-US" altLang="zh-CN" b="1" dirty="0" smtClean="0">
                  <a:solidFill>
                    <a:srgbClr val="0033CC"/>
                  </a:solidFill>
                  <a:latin typeface="Times New Roman" pitchFamily="18" charset="0"/>
                </a:rPr>
                <a:t> (2.2 MeV, 180</a:t>
              </a:r>
              <a:r>
                <a:rPr kumimoji="1" lang="en-US" altLang="zh-CN" b="1" dirty="0" smtClean="0">
                  <a:solidFill>
                    <a:srgbClr val="0033CC"/>
                  </a:solidFill>
                  <a:latin typeface="Times New Roman" pitchFamily="18" charset="0"/>
                  <a:sym typeface="Symbol"/>
                </a:rPr>
                <a:t></a:t>
              </a:r>
              <a:r>
                <a:rPr kumimoji="1" lang="en-US" altLang="zh-CN" b="1" dirty="0">
                  <a:solidFill>
                    <a:srgbClr val="0033CC"/>
                  </a:solidFill>
                  <a:latin typeface="Times New Roman" pitchFamily="18" charset="0"/>
                  <a:sym typeface="Symbol"/>
                </a:rPr>
                <a:t>s</a:t>
              </a:r>
              <a:r>
                <a:rPr kumimoji="1" lang="en-US" altLang="zh-CN" b="1" dirty="0" smtClean="0">
                  <a:solidFill>
                    <a:srgbClr val="0033CC"/>
                  </a:solidFill>
                  <a:latin typeface="Times New Roman" pitchFamily="18" charset="0"/>
                </a:rPr>
                <a:t>)  </a:t>
              </a:r>
              <a:r>
                <a:rPr kumimoji="1" lang="en-US" altLang="zh-CN" b="1" dirty="0">
                  <a:solidFill>
                    <a:srgbClr val="0033CC"/>
                  </a:solidFill>
                  <a:latin typeface="Times New Roman" pitchFamily="18" charset="0"/>
                </a:rPr>
                <a:t>or </a:t>
              </a:r>
              <a:r>
                <a:rPr kumimoji="1" lang="en-US" altLang="zh-CN" b="1" dirty="0" err="1" smtClean="0">
                  <a:solidFill>
                    <a:srgbClr val="C00000"/>
                  </a:solidFill>
                  <a:latin typeface="Times New Roman" pitchFamily="18" charset="0"/>
                </a:rPr>
                <a:t>Gd</a:t>
              </a:r>
              <a:r>
                <a:rPr kumimoji="1" lang="en-US" altLang="zh-CN" b="1" dirty="0" smtClean="0">
                  <a:solidFill>
                    <a:srgbClr val="0033CC"/>
                  </a:solidFill>
                  <a:latin typeface="Times New Roman" pitchFamily="18" charset="0"/>
                </a:rPr>
                <a:t> (8 MeV, 30</a:t>
              </a:r>
              <a:r>
                <a:rPr kumimoji="1" lang="en-US" altLang="zh-CN" b="1" dirty="0" smtClean="0">
                  <a:solidFill>
                    <a:srgbClr val="0033CC"/>
                  </a:solidFill>
                  <a:latin typeface="Times New Roman" pitchFamily="18" charset="0"/>
                  <a:sym typeface="Symbol"/>
                </a:rPr>
                <a:t>s)</a:t>
              </a:r>
              <a:endParaRPr kumimoji="1" lang="en-US" altLang="zh-CN" b="1" dirty="0">
                <a:solidFill>
                  <a:srgbClr val="0033CC"/>
                </a:solidFill>
                <a:latin typeface="Times New Roman" pitchFamily="18" charset="0"/>
              </a:endParaRPr>
            </a:p>
          </p:txBody>
        </p:sp>
        <p:sp>
          <p:nvSpPr>
            <p:cNvPr id="353291" name="Text Box 11"/>
            <p:cNvSpPr txBox="1">
              <a:spLocks noChangeArrowheads="1"/>
            </p:cNvSpPr>
            <p:nvPr/>
          </p:nvSpPr>
          <p:spPr bwMode="auto">
            <a:xfrm>
              <a:off x="1585" y="572"/>
              <a:ext cx="1159" cy="2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33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marL="342900" indent="-342900"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1pPr>
              <a:lvl2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宋体" pitchFamily="2" charset="-122"/>
                </a:defRPr>
              </a:lvl9pPr>
            </a:lstStyle>
            <a:p>
              <a:pPr eaLnBrk="1" hangingPunct="1">
                <a:spcBef>
                  <a:spcPct val="50000"/>
                </a:spcBef>
                <a:buSzPct val="85000"/>
              </a:pPr>
              <a:r>
                <a:rPr kumimoji="1" lang="en-US" altLang="zh-CN" sz="2000">
                  <a:solidFill>
                    <a:srgbClr val="FF0000"/>
                  </a:solidFill>
                  <a:latin typeface="Times New Roman" pitchFamily="18" charset="0"/>
                </a:rPr>
                <a:t>Prompt signal</a:t>
              </a:r>
            </a:p>
          </p:txBody>
        </p:sp>
      </p:grpSp>
      <p:pic>
        <p:nvPicPr>
          <p:cNvPr id="353295" name="Picture 15" descr="delayed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0332" y="4263851"/>
            <a:ext cx="3757612" cy="2549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3300" name="Text Box 20"/>
          <p:cNvSpPr txBox="1">
            <a:spLocks noChangeArrowheads="1"/>
          </p:cNvSpPr>
          <p:nvPr/>
        </p:nvSpPr>
        <p:spPr bwMode="auto">
          <a:xfrm>
            <a:off x="683320" y="4796210"/>
            <a:ext cx="1439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Capture on H</a:t>
            </a:r>
          </a:p>
        </p:txBody>
      </p:sp>
      <p:sp>
        <p:nvSpPr>
          <p:cNvPr id="353301" name="Text Box 21"/>
          <p:cNvSpPr txBox="1">
            <a:spLocks noChangeArrowheads="1"/>
          </p:cNvSpPr>
          <p:nvPr/>
        </p:nvSpPr>
        <p:spPr bwMode="auto">
          <a:xfrm>
            <a:off x="2214017" y="5466605"/>
            <a:ext cx="1728787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sz="1600"/>
              <a:t>Capture on Gd</a:t>
            </a:r>
          </a:p>
        </p:txBody>
      </p:sp>
      <p:sp>
        <p:nvSpPr>
          <p:cNvPr id="353304" name="Line 24"/>
          <p:cNvSpPr>
            <a:spLocks noChangeShapeType="1"/>
          </p:cNvSpPr>
          <p:nvPr/>
        </p:nvSpPr>
        <p:spPr bwMode="auto">
          <a:xfrm>
            <a:off x="2483768" y="3693899"/>
            <a:ext cx="0" cy="53059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407960" y="830682"/>
            <a:ext cx="47218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ν-e </a:t>
            </a:r>
            <a:r>
              <a:rPr lang="en-US" altLang="zh-CN" sz="24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scattering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Inverse beta decay (IBD in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LS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zh-CN" alt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664769" y="5776618"/>
            <a:ext cx="1162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0.1% </a:t>
            </a:r>
            <a:r>
              <a:rPr lang="en-US" altLang="zh-CN" dirty="0" err="1" smtClean="0"/>
              <a:t>Gd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2123" y="4331400"/>
            <a:ext cx="3408705" cy="2526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矩形 3"/>
              <p:cNvSpPr/>
              <p:nvPr/>
            </p:nvSpPr>
            <p:spPr>
              <a:xfrm>
                <a:off x="4613738" y="3693899"/>
                <a:ext cx="3134448" cy="756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altLang="zh-CN" sz="2000" i="1" smtClean="0">
                          <a:latin typeface="Cambria Math"/>
                        </a:rPr>
                        <m:t>𝐸</m:t>
                      </m:r>
                      <m:d>
                        <m:dPr>
                          <m:ctrlPr>
                            <a:rPr lang="de-DE" altLang="zh-CN" sz="2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de-DE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de-DE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de-DE" altLang="zh-CN" sz="2000" i="1">
                                      <a:latin typeface="Cambria Math"/>
                                    </a:rPr>
                                    <m:t>𝜈</m:t>
                                  </m:r>
                                </m:e>
                              </m:acc>
                            </m:e>
                            <m:sub>
                              <m:r>
                                <a:rPr lang="de-DE" altLang="zh-CN" sz="2000" i="1">
                                  <a:latin typeface="Cambria Math"/>
                                </a:rPr>
                                <m:t>𝑒</m:t>
                              </m:r>
                            </m:sub>
                          </m:sSub>
                        </m:e>
                      </m:d>
                      <m:r>
                        <a:rPr lang="de-DE" altLang="zh-CN" sz="20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de-DE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zh-CN" sz="2000" i="1">
                              <a:latin typeface="Cambria Math"/>
                            </a:rPr>
                            <m:t>𝐸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de-DE" altLang="zh-CN" sz="2000" baseline="-2000">
                              <a:latin typeface="Cambria Math"/>
                            </a:rPr>
                            <m:t>prompt</m:t>
                          </m:r>
                        </m:sub>
                      </m:sSub>
                      <m:r>
                        <a:rPr lang="de-DE" altLang="zh-CN" sz="2000" i="1">
                          <a:latin typeface="Cambria Math"/>
                        </a:rPr>
                        <m:t>+</m:t>
                      </m:r>
                      <m:r>
                        <a:rPr lang="de-DE" altLang="zh-CN" sz="2000" i="1">
                          <a:latin typeface="Cambria Math"/>
                        </a:rPr>
                        <m:t>𝑄</m:t>
                      </m:r>
                      <m:r>
                        <a:rPr lang="de-DE" altLang="zh-CN" sz="200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de-DE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altLang="zh-CN" sz="2000" i="1">
                              <a:latin typeface="Cambria Math"/>
                            </a:rPr>
                            <m:t>𝑚</m:t>
                          </m:r>
                        </m:e>
                        <m:sub>
                          <m:r>
                            <a:rPr lang="de-DE" altLang="zh-CN" sz="200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  <a:endParaRPr lang="en-US" altLang="zh-CN" sz="2000" dirty="0" smtClean="0"/>
              </a:p>
              <a:p>
                <a:r>
                  <a:rPr lang="en-US" altLang="zh-CN" sz="2000" dirty="0"/>
                  <a:t> </a:t>
                </a:r>
                <a:r>
                  <a:rPr lang="en-US" altLang="zh-CN" sz="2000" dirty="0" smtClean="0"/>
                  <a:t>        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de-DE" altLang="zh-CN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de-DE" altLang="zh-CN" sz="2000" i="1">
                            <a:latin typeface="Cambria Math"/>
                          </a:rPr>
                          <m:t>𝐸</m:t>
                        </m:r>
                      </m:e>
                      <m:sub>
                        <m:r>
                          <m:rPr>
                            <m:nor/>
                          </m:rPr>
                          <a:rPr lang="de-DE" altLang="zh-CN" sz="2000" baseline="-2000">
                            <a:latin typeface="Cambria Math"/>
                          </a:rPr>
                          <m:t>prompt</m:t>
                        </m:r>
                      </m:sub>
                    </m:sSub>
                    <m:r>
                      <a:rPr lang="de-DE" altLang="zh-CN" sz="2000" i="1">
                        <a:latin typeface="Cambria Math"/>
                      </a:rPr>
                      <m:t>+</m:t>
                    </m:r>
                    <m:r>
                      <a:rPr lang="en-US" altLang="zh-CN" sz="20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000" i="1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altLang="zh-CN" sz="2000" b="0" i="0" smtClean="0">
                        <a:latin typeface="Cambria Math" panose="02040503050406030204" pitchFamily="18" charset="0"/>
                      </a:rPr>
                      <m:t>.8 </m:t>
                    </m:r>
                    <m:r>
                      <m:rPr>
                        <m:sty m:val="p"/>
                      </m:rPr>
                      <a:rPr lang="en-US" altLang="zh-CN" sz="2000" b="0" i="0" smtClean="0">
                        <a:latin typeface="Cambria Math" panose="02040503050406030204" pitchFamily="18" charset="0"/>
                      </a:rPr>
                      <m:t>MeV</m:t>
                    </m:r>
                  </m:oMath>
                </a14:m>
                <a:endParaRPr lang="zh-CN" altLang="en-US" sz="2000" dirty="0"/>
              </a:p>
            </p:txBody>
          </p:sp>
        </mc:Choice>
        <mc:Fallback xmlns="">
          <p:sp>
            <p:nvSpPr>
              <p:cNvPr id="4" name="矩形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3738" y="3693899"/>
                <a:ext cx="3134448" cy="756104"/>
              </a:xfrm>
              <a:prstGeom prst="rect">
                <a:avLst/>
              </a:prstGeom>
              <a:blipFill rotWithShape="0">
                <a:blip r:embed="rId10"/>
                <a:stretch>
                  <a:fillRect b="-32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82619" y="925181"/>
            <a:ext cx="2468483" cy="26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5629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Neutrino Mixing</a:t>
            </a:r>
            <a:endParaRPr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49" y="4423143"/>
            <a:ext cx="7506806" cy="22232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576" y="1095628"/>
            <a:ext cx="3845093" cy="321055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239281" y="1333258"/>
            <a:ext cx="4843083" cy="2092881"/>
          </a:xfrm>
          <a:prstGeom prst="rect">
            <a:avLst/>
          </a:prstGeom>
          <a:ln>
            <a:solidFill>
              <a:schemeClr val="tx2"/>
            </a:solidFill>
          </a:ln>
        </p:spPr>
        <p:txBody>
          <a:bodyPr wrap="square">
            <a:spAutoFit/>
          </a:bodyPr>
          <a:lstStyle/>
          <a:p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2-neutrino oscillation: 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Δm</a:t>
            </a:r>
            <a:r>
              <a:rPr kumimoji="1" lang="en-US" altLang="zh-CN" sz="24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, </a:t>
            </a:r>
            <a:r>
              <a:rPr lang="el-GR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kumimoji="1" lang="en-US" altLang="zh-CN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ts val="1200"/>
              </a:spcBef>
            </a:pP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altLang="zh-C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-neutrino </a:t>
            </a:r>
            <a:r>
              <a:rPr lang="en-US" altLang="zh-C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oscillation: </a:t>
            </a:r>
            <a:endParaRPr lang="en-US" altLang="zh-CN" sz="24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 smtClean="0">
                <a:latin typeface="Times New Roman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 </a:t>
            </a:r>
            <a:r>
              <a:rPr kumimoji="1" lang="en-US" altLang="zh-CN" sz="2400" b="1" dirty="0" smtClean="0">
                <a:latin typeface="Times New Roman" pitchFamily="18" charset="0"/>
                <a:cs typeface="Times New Roman" panose="02020603050405020304" pitchFamily="18" charset="0"/>
              </a:rPr>
              <a:t>6 oscillation parameters</a:t>
            </a:r>
          </a:p>
          <a:p>
            <a:r>
              <a:rPr kumimoji="1" lang="en-US" altLang="zh-CN" sz="2400" b="1" dirty="0" smtClean="0">
                <a:latin typeface="Times New Roman" pitchFamily="18" charset="0"/>
                <a:cs typeface="Times New Roman" panose="02020603050405020304" pitchFamily="18" charset="0"/>
              </a:rPr>
              <a:t>Known</a:t>
            </a:r>
            <a:r>
              <a:rPr kumimoji="1" lang="en-US" altLang="zh-CN" sz="2400" b="1" dirty="0">
                <a:latin typeface="Times New Roman" pitchFamily="18" charset="0"/>
                <a:cs typeface="Times New Roman" panose="02020603050405020304" pitchFamily="18" charset="0"/>
              </a:rPr>
              <a:t>:  </a:t>
            </a:r>
            <a:r>
              <a:rPr kumimoji="1" lang="en-US" altLang="zh-CN" sz="2400" b="1" dirty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|Δm</a:t>
            </a:r>
            <a:r>
              <a:rPr kumimoji="1" lang="en-US" altLang="zh-CN" sz="2400" b="1" baseline="30000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32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|  </a:t>
            </a:r>
            <a:r>
              <a:rPr lang="el-GR" altLang="zh-CN" sz="24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1" lang="en-US" altLang="zh-CN" sz="2400" b="1" baseline="-25000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23</a:t>
            </a:r>
            <a:r>
              <a:rPr kumimoji="1" lang="en-US" altLang="zh-CN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kumimoji="1" lang="en-US" altLang="zh-CN" sz="2400" b="1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zh-C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zh-CN" sz="2400" b="1" baseline="30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baseline="-25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21</a:t>
            </a:r>
            <a:r>
              <a:rPr kumimoji="1" lang="en-US" altLang="zh-C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l-GR" altLang="zh-CN" sz="2400" b="1" dirty="0" smtClean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kumimoji="1" lang="en-US" altLang="zh-CN" sz="2400" b="1" baseline="-25000" dirty="0" smtClean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1</a:t>
            </a:r>
            <a:r>
              <a:rPr kumimoji="1" lang="en-US" altLang="zh-CN" sz="2400" b="1" baseline="-25000" dirty="0" smtClean="0">
                <a:solidFill>
                  <a:srgbClr val="008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dirty="0" smtClean="0">
                <a:solidFill>
                  <a:srgbClr val="008000"/>
                </a:solidFill>
                <a:latin typeface="Times New Roman" pitchFamily="18" charset="0"/>
                <a:cs typeface="Times New Roman" panose="02020603050405020304" pitchFamily="18" charset="0"/>
              </a:rPr>
              <a:t>  </a:t>
            </a:r>
            <a:r>
              <a:rPr lang="el-GR" altLang="zh-CN" sz="2400" b="1" dirty="0" smtClean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zh-CN" sz="2400" b="1" baseline="-25000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anose="02020603050405020304" pitchFamily="18" charset="0"/>
              </a:rPr>
              <a:t>13</a:t>
            </a:r>
            <a:endParaRPr kumimoji="1" lang="en-US" altLang="zh-CN" sz="2400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anose="02020603050405020304" pitchFamily="18" charset="0"/>
            </a:endParaRPr>
          </a:p>
          <a:p>
            <a:r>
              <a:rPr kumimoji="1"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Unknown: 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lang="en-US" altLang="zh-CN" sz="2400" b="1" baseline="-25000" dirty="0" err="1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CP</a:t>
            </a:r>
            <a:r>
              <a:rPr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  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Sign of </a:t>
            </a:r>
            <a:r>
              <a:rPr kumimoji="1"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Δ</a:t>
            </a:r>
            <a:r>
              <a:rPr kumimoji="1" lang="en-US" altLang="zh-C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kumimoji="1" lang="en-US" altLang="zh-CN" sz="2400" b="1" baseline="30000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2</a:t>
            </a:r>
            <a:r>
              <a:rPr kumimoji="1" lang="en-US" altLang="zh-CN" sz="2400" b="1" baseline="-25000" dirty="0" smtClean="0">
                <a:solidFill>
                  <a:srgbClr val="FF0000"/>
                </a:solidFill>
                <a:latin typeface="Times New Roman" pitchFamily="18" charset="0"/>
                <a:cs typeface="Times New Roman" panose="02020603050405020304" pitchFamily="18" charset="0"/>
              </a:rPr>
              <a:t>32</a:t>
            </a:r>
            <a:endParaRPr kumimoji="1" lang="en-US" altLang="zh-CN" sz="2400" b="1" baseline="-25000" dirty="0">
              <a:solidFill>
                <a:srgbClr val="FF0000"/>
              </a:solidFill>
              <a:latin typeface="Times New Roman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425604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内容占位符 1"/>
          <p:cNvSpPr>
            <a:spLocks noGrp="1"/>
          </p:cNvSpPr>
          <p:nvPr>
            <p:ph idx="1"/>
          </p:nvPr>
        </p:nvSpPr>
        <p:spPr>
          <a:xfrm>
            <a:off x="896112" y="4417515"/>
            <a:ext cx="7790688" cy="215502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altLang="zh-CN" dirty="0">
                <a:solidFill>
                  <a:srgbClr val="C00000"/>
                </a:solidFill>
              </a:rPr>
              <a:t>Mass hierarchy</a:t>
            </a:r>
            <a:r>
              <a:rPr lang="en-US" altLang="zh-CN" sz="2000" dirty="0"/>
              <a:t>: Which neutrino is the lightest? </a:t>
            </a:r>
          </a:p>
          <a:p>
            <a:r>
              <a:rPr lang="en-US" altLang="zh-CN" sz="2000" dirty="0">
                <a:sym typeface="Symbol" panose="05050102010706020507" pitchFamily="18" charset="2"/>
              </a:rPr>
              <a:t>Impacts on oscillation </a:t>
            </a:r>
            <a:r>
              <a:rPr lang="en-US" altLang="zh-CN" sz="2000" dirty="0" smtClean="0">
                <a:sym typeface="Symbol" panose="05050102010706020507" pitchFamily="18" charset="2"/>
              </a:rPr>
              <a:t>probability, MH and CP degeneracy.</a:t>
            </a:r>
          </a:p>
          <a:p>
            <a:r>
              <a:rPr lang="en-US" altLang="zh-CN" sz="2000" dirty="0" smtClean="0">
                <a:sym typeface="Symbol" panose="05050102010706020507" pitchFamily="18" charset="2"/>
              </a:rPr>
              <a:t>Roadmap </a:t>
            </a:r>
            <a:r>
              <a:rPr lang="en-US" altLang="zh-CN" sz="2000" dirty="0">
                <a:sym typeface="Symbol" panose="05050102010706020507" pitchFamily="18" charset="2"/>
              </a:rPr>
              <a:t>for </a:t>
            </a:r>
            <a:r>
              <a:rPr lang="en-US" altLang="zh-CN" sz="2000" dirty="0">
                <a:solidFill>
                  <a:srgbClr val="008000"/>
                </a:solidFill>
              </a:rPr>
              <a:t>0</a:t>
            </a:r>
            <a:r>
              <a:rPr lang="en-US" altLang="zh-CN" sz="2000" dirty="0">
                <a:solidFill>
                  <a:srgbClr val="008000"/>
                </a:solidFill>
                <a:sym typeface="Symbol"/>
              </a:rPr>
              <a:t> </a:t>
            </a:r>
            <a:r>
              <a:rPr lang="en-US" altLang="zh-CN" sz="2000" dirty="0" smtClean="0">
                <a:sym typeface="Symbol" panose="05050102010706020507" pitchFamily="18" charset="2"/>
              </a:rPr>
              <a:t>experiment</a:t>
            </a:r>
            <a:endParaRPr lang="en-US" altLang="zh-CN" sz="2000" dirty="0"/>
          </a:p>
          <a:p>
            <a:r>
              <a:rPr lang="en-US" altLang="zh-CN" sz="2000" dirty="0" smtClean="0"/>
              <a:t>Understanding the mass origin and neutrino mixing in </a:t>
            </a:r>
            <a:r>
              <a:rPr lang="en-US" altLang="zh-CN" sz="2000" dirty="0" smtClean="0"/>
              <a:t>theory. </a:t>
            </a:r>
            <a:r>
              <a:rPr lang="en-US" altLang="zh-CN" sz="2000" dirty="0" smtClean="0"/>
              <a:t/>
            </a:r>
            <a:br>
              <a:rPr lang="en-US" altLang="zh-CN" sz="2000" dirty="0" smtClean="0"/>
            </a:br>
            <a:r>
              <a:rPr lang="en-US" altLang="zh-CN" sz="2000" dirty="0" smtClean="0"/>
              <a:t>Some </a:t>
            </a:r>
            <a:r>
              <a:rPr lang="en-US" altLang="zh-CN" sz="2000" dirty="0"/>
              <a:t>GUT </a:t>
            </a:r>
            <a:r>
              <a:rPr lang="en-US" altLang="zh-CN" sz="2000" dirty="0" smtClean="0"/>
              <a:t>theories </a:t>
            </a:r>
            <a:r>
              <a:rPr lang="en-US" altLang="zh-CN" sz="2000" dirty="0"/>
              <a:t>predict </a:t>
            </a:r>
            <a:r>
              <a:rPr lang="en-US" altLang="zh-CN" sz="2000" dirty="0" smtClean="0"/>
              <a:t>normal MH</a:t>
            </a:r>
            <a:endParaRPr lang="en-US" altLang="zh-CN" sz="2000" dirty="0"/>
          </a:p>
          <a:p>
            <a:r>
              <a:rPr lang="en-US" altLang="zh-CN" sz="2000" dirty="0"/>
              <a:t>N</a:t>
            </a:r>
            <a:r>
              <a:rPr lang="en-US" altLang="zh-CN" sz="2000" dirty="0" smtClean="0"/>
              <a:t>ucleosynthesis in supernova, neutrino mass scale … …</a:t>
            </a:r>
            <a:endParaRPr lang="zh-CN" altLang="en-US" sz="2000" dirty="0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Mass Hierarchy</a:t>
            </a:r>
            <a:endParaRPr lang="zh-CN" altLang="en-US" dirty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74576" y="1094400"/>
            <a:ext cx="3845093" cy="32105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804" y="1095629"/>
            <a:ext cx="3617363" cy="3321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52488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462" b="-1"/>
          <a:stretch/>
        </p:blipFill>
        <p:spPr bwMode="auto">
          <a:xfrm>
            <a:off x="471860" y="2730418"/>
            <a:ext cx="3162329" cy="1640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MH with </a:t>
            </a:r>
            <a:r>
              <a:rPr lang="en-US" altLang="zh-CN" dirty="0" smtClean="0"/>
              <a:t>Reactor</a:t>
            </a:r>
            <a:endParaRPr lang="zh-CN" altLang="en-US" dirty="0"/>
          </a:p>
        </p:txBody>
      </p:sp>
      <p:grpSp>
        <p:nvGrpSpPr>
          <p:cNvPr id="16" name="组合 15"/>
          <p:cNvGrpSpPr/>
          <p:nvPr/>
        </p:nvGrpSpPr>
        <p:grpSpPr>
          <a:xfrm>
            <a:off x="107504" y="5172677"/>
            <a:ext cx="8930169" cy="1437974"/>
            <a:chOff x="107504" y="4949384"/>
            <a:chExt cx="8930169" cy="143797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文本框 5"/>
                <p:cNvSpPr txBox="1"/>
                <p:nvPr/>
              </p:nvSpPr>
              <p:spPr>
                <a:xfrm>
                  <a:off x="1231235" y="4949384"/>
                  <a:ext cx="2078360" cy="713593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zh-CN" alt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31</m:t>
                          </m:r>
                        </m:sub>
                        <m:sup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zh-CN" sz="2000" dirty="0" smtClean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and</a:t>
                  </a:r>
                  <a:r>
                    <a:rPr lang="en-US" altLang="zh-CN" sz="2000" dirty="0" smtClean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zh-CN" alt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zh-CN" sz="2000" dirty="0" smtClean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Interplay</a:t>
                  </a:r>
                  <a:endParaRPr lang="zh-CN" altLang="en-US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文本框 5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1235" y="4949384"/>
                  <a:ext cx="2078360" cy="713593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t="-3361" b="-13445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文本框 6"/>
                <p:cNvSpPr txBox="1"/>
                <p:nvPr/>
              </p:nvSpPr>
              <p:spPr>
                <a:xfrm>
                  <a:off x="3440291" y="4949384"/>
                  <a:ext cx="2078360" cy="739241"/>
                </a:xfrm>
                <a:prstGeom prst="rect">
                  <a:avLst/>
                </a:prstGeom>
                <a:noFill/>
                <a:ln>
                  <a:solidFill>
                    <a:srgbClr val="0000FF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14:m>
                    <m:oMath xmlns:m="http://schemas.openxmlformats.org/officeDocument/2006/math">
                      <m:r>
                        <a:rPr lang="zh-CN" altLang="en-US" sz="20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𝑒𝑒</m:t>
                          </m:r>
                        </m:sub>
                        <m:sup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zh-CN" sz="2000" dirty="0" smtClean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and</a:t>
                  </a:r>
                  <a:r>
                    <a:rPr lang="en-US" altLang="zh-CN" sz="2000" dirty="0" smtClean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zh-CN" altLang="en-US" sz="2000" b="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sSubSup>
                        <m:sSubSupPr>
                          <m:ctrlP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b>
                          <m:r>
                            <a:rPr lang="en-US" altLang="zh-CN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  <m:r>
                            <a:rPr lang="zh-CN" altLang="en-US" sz="20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𝜇</m:t>
                          </m:r>
                        </m:sub>
                        <m:sup>
                          <m:r>
                            <a:rPr lang="en-US" altLang="zh-CN" sz="2000" b="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bSup>
                    </m:oMath>
                  </a14:m>
                  <a:r>
                    <a:rPr lang="en-US" altLang="zh-CN" sz="2000" dirty="0" smtClean="0">
                      <a:solidFill>
                        <a:schemeClr val="accent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 </a:t>
                  </a:r>
                  <a:r>
                    <a:rPr lang="en-US" altLang="zh-CN" sz="2000" dirty="0" smtClean="0">
                      <a:solidFill>
                        <a:srgbClr val="0000FF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difference</a:t>
                  </a:r>
                  <a:endParaRPr lang="zh-CN" altLang="en-US" sz="2000" dirty="0">
                    <a:solidFill>
                      <a:srgbClr val="0000FF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7" name="文本框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440291" y="4949384"/>
                  <a:ext cx="2078360" cy="739241"/>
                </a:xfrm>
                <a:prstGeom prst="rect">
                  <a:avLst/>
                </a:prstGeom>
                <a:blipFill rotWithShape="0">
                  <a:blip r:embed="rId4"/>
                  <a:stretch>
                    <a:fillRect t="-3252" b="-13008"/>
                  </a:stretch>
                </a:blipFill>
                <a:ln>
                  <a:solidFill>
                    <a:srgbClr val="0000FF"/>
                  </a:solidFill>
                </a:ln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8" name="文本框 7"/>
            <p:cNvSpPr txBox="1"/>
            <p:nvPr/>
          </p:nvSpPr>
          <p:spPr>
            <a:xfrm>
              <a:off x="5627499" y="4949384"/>
              <a:ext cx="2078360" cy="713593"/>
            </a:xfrm>
            <a:prstGeom prst="rect">
              <a:avLst/>
            </a:prstGeom>
            <a:noFill/>
            <a:ln>
              <a:solidFill>
                <a:srgbClr val="0000FF"/>
              </a:solidFill>
            </a:ln>
          </p:spPr>
          <p:txBody>
            <a:bodyPr wrap="square" rtlCol="0" anchor="ctr">
              <a:noAutofit/>
            </a:bodyPr>
            <a:lstStyle/>
            <a:p>
              <a:pPr algn="ctr"/>
              <a:r>
                <a:rPr lang="en-US" altLang="zh-CN" sz="2000" dirty="0" smtClean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Matter Effect</a:t>
              </a:r>
              <a:endParaRPr lang="zh-CN" altLang="en-US" sz="20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9" name="直接连接符 8"/>
            <p:cNvCxnSpPr/>
            <p:nvPr/>
          </p:nvCxnSpPr>
          <p:spPr bwMode="auto">
            <a:xfrm flipV="1">
              <a:off x="5705865" y="5847643"/>
              <a:ext cx="1890471" cy="12295"/>
            </a:xfrm>
            <a:prstGeom prst="line">
              <a:avLst/>
            </a:prstGeom>
            <a:solidFill>
              <a:srgbClr val="FF0000"/>
            </a:solidFill>
            <a:ln w="114300" cap="flat" cmpd="sng" algn="ctr">
              <a:solidFill>
                <a:schemeClr val="accent3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" name="文本框 9"/>
            <p:cNvSpPr txBox="1"/>
            <p:nvPr/>
          </p:nvSpPr>
          <p:spPr>
            <a:xfrm>
              <a:off x="7596336" y="5669464"/>
              <a:ext cx="1410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</a:t>
              </a:r>
              <a:r>
                <a:rPr lang="en-US" altLang="zh-CN" sz="1800" dirty="0" smtClean="0">
                  <a:solidFill>
                    <a:schemeClr val="accent3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tmospheric</a:t>
              </a:r>
              <a:endParaRPr lang="zh-CN" altLang="en-US" sz="1800" dirty="0">
                <a:solidFill>
                  <a:schemeClr val="accent3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1" name="直接连接符 10"/>
            <p:cNvCxnSpPr/>
            <p:nvPr/>
          </p:nvCxnSpPr>
          <p:spPr bwMode="auto">
            <a:xfrm>
              <a:off x="1365378" y="5859936"/>
              <a:ext cx="3384000" cy="0"/>
            </a:xfrm>
            <a:prstGeom prst="line">
              <a:avLst/>
            </a:prstGeom>
            <a:solidFill>
              <a:srgbClr val="FF0000"/>
            </a:solidFill>
            <a:ln w="114300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文本框 11"/>
            <p:cNvSpPr txBox="1"/>
            <p:nvPr/>
          </p:nvSpPr>
          <p:spPr>
            <a:xfrm>
              <a:off x="107504" y="5688625"/>
              <a:ext cx="1410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Reactor</a:t>
              </a:r>
              <a:endParaRPr lang="zh-CN" altLang="en-US" sz="18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直接连接符 12"/>
            <p:cNvCxnSpPr/>
            <p:nvPr/>
          </p:nvCxnSpPr>
          <p:spPr bwMode="auto">
            <a:xfrm>
              <a:off x="4283968" y="6205067"/>
              <a:ext cx="3312368" cy="9103"/>
            </a:xfrm>
            <a:prstGeom prst="line">
              <a:avLst/>
            </a:prstGeom>
            <a:solidFill>
              <a:srgbClr val="FF0000"/>
            </a:solidFill>
            <a:ln w="114300" cap="flat" cmpd="sng" algn="ctr">
              <a:solidFill>
                <a:srgbClr val="0000CC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5" name="文本框 14"/>
            <p:cNvSpPr txBox="1"/>
            <p:nvPr/>
          </p:nvSpPr>
          <p:spPr>
            <a:xfrm>
              <a:off x="7627667" y="6018026"/>
              <a:ext cx="1410006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altLang="zh-CN" sz="1800" dirty="0" smtClean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Accelerator</a:t>
              </a:r>
              <a:endParaRPr lang="zh-CN" altLang="en-US" sz="18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156718" y="1087526"/>
            <a:ext cx="4319588" cy="1943214"/>
            <a:chOff x="4605349" y="2575971"/>
            <a:chExt cx="4319588" cy="1943214"/>
          </a:xfrm>
        </p:grpSpPr>
        <p:grpSp>
          <p:nvGrpSpPr>
            <p:cNvPr id="18" name="组合 56"/>
            <p:cNvGrpSpPr>
              <a:grpSpLocks/>
            </p:cNvGrpSpPr>
            <p:nvPr/>
          </p:nvGrpSpPr>
          <p:grpSpPr bwMode="auto">
            <a:xfrm>
              <a:off x="4605349" y="2575971"/>
              <a:ext cx="4234524" cy="1338891"/>
              <a:chOff x="519113" y="4797152"/>
              <a:chExt cx="4234523" cy="1338891"/>
            </a:xfrm>
          </p:grpSpPr>
          <p:pic>
            <p:nvPicPr>
              <p:cNvPr id="21" name="Picture 19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9113" y="4797152"/>
                <a:ext cx="4076700" cy="12763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椭圆 2"/>
              <p:cNvSpPr>
                <a:spLocks noChangeArrowheads="1"/>
              </p:cNvSpPr>
              <p:nvPr/>
            </p:nvSpPr>
            <p:spPr bwMode="auto">
              <a:xfrm>
                <a:off x="3530392" y="5393093"/>
                <a:ext cx="1223244" cy="742950"/>
              </a:xfrm>
              <a:prstGeom prst="ellipse">
                <a:avLst/>
              </a:prstGeom>
              <a:noFill/>
              <a:ln w="28575" algn="ctr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32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8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itchFamily="34" charset="0"/>
                  <a:buChar char="•"/>
                  <a:defRPr sz="24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Arial" pitchFamily="34" charset="0"/>
                  <a:buChar char="–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itchFamily="34" charset="0"/>
                  <a:buChar char="»"/>
                  <a:defRPr sz="2000">
                    <a:solidFill>
                      <a:srgbClr val="0004CD"/>
                    </a:solidFill>
                    <a:latin typeface="Calibri" pitchFamily="34" charset="0"/>
                    <a:ea typeface="楷体" pitchFamily="49" charset="-122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zh-CN" altLang="en-US" sz="1800">
                  <a:solidFill>
                    <a:srgbClr val="000000"/>
                  </a:solidFill>
                  <a:latin typeface="Arial" pitchFamily="34" charset="0"/>
                  <a:ea typeface="宋体" pitchFamily="2" charset="-122"/>
                </a:endParaRPr>
              </a:p>
            </p:txBody>
          </p:sp>
        </p:grpSp>
        <p:sp>
          <p:nvSpPr>
            <p:cNvPr id="19" name="矩形 18"/>
            <p:cNvSpPr/>
            <p:nvPr/>
          </p:nvSpPr>
          <p:spPr>
            <a:xfrm>
              <a:off x="6765589" y="3224373"/>
              <a:ext cx="972000" cy="627948"/>
            </a:xfrm>
            <a:prstGeom prst="rect">
              <a:avLst/>
            </a:prstGeom>
            <a:solidFill>
              <a:srgbClr val="99CCFF">
                <a:alpha val="49804"/>
              </a:srgbClr>
            </a:solidFill>
            <a:ln>
              <a:solidFill>
                <a:srgbClr val="CCCCFF">
                  <a:alpha val="50196"/>
                </a:srgbClr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zh-CN" altLang="en-US" dirty="0" smtClean="0">
                <a:solidFill>
                  <a:srgbClr val="0070C0"/>
                </a:solidFill>
                <a:latin typeface="Calibri" pitchFamily="34" charset="0"/>
                <a:ea typeface="楷体" pitchFamily="49" charset="-122"/>
              </a:endParaRPr>
            </a:p>
          </p:txBody>
        </p:sp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03813" y="3967323"/>
              <a:ext cx="1321124" cy="551862"/>
            </a:xfrm>
            <a:prstGeom prst="rect">
              <a:avLst/>
            </a:prstGeom>
          </p:spPr>
        </p:pic>
      </p:grpSp>
      <p:pic>
        <p:nvPicPr>
          <p:cNvPr id="23" name="图片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378" y="982223"/>
            <a:ext cx="4121973" cy="2845855"/>
          </a:xfrm>
          <a:prstGeom prst="rect">
            <a:avLst/>
          </a:prstGeom>
        </p:spPr>
      </p:pic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45196" y="4431224"/>
            <a:ext cx="374352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CN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Petcov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 al.,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PLB533(2002)94, J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Learned et al.,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PRD78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071302 (2008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L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Zhan, Y. Wang, J. Cao, L. Wen,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PRD78:111103</a:t>
            </a:r>
            <a:r>
              <a:rPr lang="en-US" altLang="zh-CN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2008, PRD79:073007, </a:t>
            </a:r>
            <a:r>
              <a:rPr lang="en-US" altLang="zh-CN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2009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文本框 24"/>
              <p:cNvSpPr txBox="1"/>
              <p:nvPr/>
            </p:nvSpPr>
            <p:spPr>
              <a:xfrm>
                <a:off x="4749378" y="3929947"/>
                <a:ext cx="4195507" cy="1044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Relative measurement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Not </a:t>
                </a:r>
                <a:r>
                  <a:rPr lang="en-US" altLang="zh-CN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rely on </a:t>
                </a:r>
                <a:r>
                  <a:rPr lang="en-US" altLang="zh-CN" sz="2000" b="1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δ</a:t>
                </a:r>
                <a:r>
                  <a:rPr lang="en-US" altLang="zh-CN" sz="2000" b="1" baseline="-25000" dirty="0" err="1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CP</a:t>
                </a:r>
                <a:r>
                  <a:rPr lang="en-US" altLang="zh-CN" sz="2000" b="1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and </a:t>
                </a:r>
                <a:r>
                  <a:rPr lang="en-US" altLang="zh-CN" sz="2000" b="1" baseline="-25000" dirty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23</a:t>
                </a:r>
                <a:endParaRPr lang="zh-CN" altLang="en-US" sz="2000" b="1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000" b="1" dirty="0" smtClean="0">
                    <a:solidFill>
                      <a:schemeClr val="accent3">
                        <a:lumMod val="50000"/>
                      </a:schemeClr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JUNO energy resolution: </a:t>
                </a:r>
                <a14:m>
                  <m:oMath xmlns:m="http://schemas.openxmlformats.org/officeDocument/2006/math"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𝟑</m:t>
                    </m:r>
                    <m:r>
                      <a:rPr lang="en-US" altLang="zh-CN" sz="2000" b="1" i="1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%/</m:t>
                    </m:r>
                    <m:rad>
                      <m:radPr>
                        <m:degHide m:val="on"/>
                        <m:ctrlP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zh-CN" sz="2000" b="1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𝑬</m:t>
                        </m:r>
                      </m:e>
                    </m:rad>
                  </m:oMath>
                </a14:m>
                <a:endParaRPr lang="en-US" altLang="zh-CN" sz="200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5" name="文本框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49378" y="3929947"/>
                <a:ext cx="4195507" cy="1044710"/>
              </a:xfrm>
              <a:prstGeom prst="rect">
                <a:avLst/>
              </a:prstGeom>
              <a:blipFill rotWithShape="0">
                <a:blip r:embed="rId8"/>
                <a:stretch>
                  <a:fillRect l="-1308" t="-3509" b="-994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直接箭头连接符 27"/>
          <p:cNvCxnSpPr/>
          <p:nvPr/>
        </p:nvCxnSpPr>
        <p:spPr bwMode="auto">
          <a:xfrm flipH="1">
            <a:off x="2802958" y="3533721"/>
            <a:ext cx="252014" cy="2401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9" name="直接箭头连接符 28"/>
          <p:cNvCxnSpPr/>
          <p:nvPr/>
        </p:nvCxnSpPr>
        <p:spPr bwMode="auto">
          <a:xfrm>
            <a:off x="1349718" y="3514117"/>
            <a:ext cx="252042" cy="24013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ysDot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050499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altLang="zh-CN" dirty="0" smtClean="0"/>
              <a:t>Requirements for Reactor Experiment</a:t>
            </a:r>
            <a:endParaRPr lang="zh-CN" alt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2000" y="786039"/>
            <a:ext cx="341150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70893" y="3679154"/>
            <a:ext cx="3411508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655695" y="809221"/>
            <a:ext cx="3353731" cy="249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76567" y="3209087"/>
            <a:ext cx="3416941" cy="6047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CN" sz="2400" b="0" kern="0" dirty="0" smtClean="0">
                <a:solidFill>
                  <a:schemeClr val="accent1"/>
                </a:solidFill>
              </a:rPr>
              <a:t>Proper baseline: </a:t>
            </a:r>
            <a:r>
              <a:rPr lang="en-US" altLang="zh-CN" sz="2400" b="0" kern="0" dirty="0" smtClean="0">
                <a:solidFill>
                  <a:schemeClr val="accent2"/>
                </a:solidFill>
              </a:rPr>
              <a:t>45-60</a:t>
            </a:r>
            <a:r>
              <a:rPr lang="en-US" altLang="zh-CN" sz="2400" b="0" kern="0" dirty="0" smtClean="0">
                <a:solidFill>
                  <a:schemeClr val="accent1"/>
                </a:solidFill>
              </a:rPr>
              <a:t> km</a:t>
            </a:r>
          </a:p>
        </p:txBody>
      </p:sp>
      <p:sp>
        <p:nvSpPr>
          <p:cNvPr id="3" name="矩形 2"/>
          <p:cNvSpPr/>
          <p:nvPr/>
        </p:nvSpPr>
        <p:spPr>
          <a:xfrm>
            <a:off x="5642529" y="3223136"/>
            <a:ext cx="23668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Equal baselines</a:t>
            </a:r>
            <a:endParaRPr lang="en-US" altLang="zh-CN" sz="2400" b="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内容占位符 2"/>
          <p:cNvSpPr txBox="1">
            <a:spLocks/>
          </p:cNvSpPr>
          <p:nvPr/>
        </p:nvSpPr>
        <p:spPr bwMode="auto">
          <a:xfrm>
            <a:off x="938123" y="6236849"/>
            <a:ext cx="2855260" cy="451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F0"/>
              </a:buClr>
              <a:buSzPct val="90000"/>
              <a:buFont typeface="Wingdings" pitchFamily="2" charset="2"/>
              <a:buChar char="n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微软雅黑" pitchFamily="34" charset="-122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B050"/>
              </a:buClr>
              <a:buSzPct val="75000"/>
              <a:buFont typeface="Wingdings" pitchFamily="2" charset="2"/>
              <a:buChar char="l"/>
              <a:defRPr sz="2400" baseline="0">
                <a:solidFill>
                  <a:schemeClr val="tx1"/>
                </a:solidFill>
                <a:latin typeface="Times New Roman" panose="02020603050405020304" pitchFamily="18" charset="0"/>
                <a:ea typeface="微软雅黑" pitchFamily="34" charset="-122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baseline="0">
                <a:solidFill>
                  <a:srgbClr val="003399"/>
                </a:solidFill>
                <a:latin typeface="Times New Roman" panose="02020603050405020304" pitchFamily="18" charset="0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800">
                <a:solidFill>
                  <a:srgbClr val="003399"/>
                </a:solidFill>
                <a:latin typeface="+mn-lt"/>
                <a:ea typeface="+mn-ea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r>
              <a:rPr lang="en-US" altLang="zh-CN" sz="2400" b="0" kern="0" dirty="0" smtClean="0">
                <a:solidFill>
                  <a:schemeClr val="accent2"/>
                </a:solidFill>
              </a:rPr>
              <a:t>3%</a:t>
            </a:r>
            <a:r>
              <a:rPr lang="en-US" altLang="zh-CN" sz="2400" b="0" kern="0" dirty="0" smtClean="0">
                <a:solidFill>
                  <a:schemeClr val="accent1"/>
                </a:solidFill>
              </a:rPr>
              <a:t> Energy resolution</a:t>
            </a:r>
          </a:p>
        </p:txBody>
      </p:sp>
      <p:sp>
        <p:nvSpPr>
          <p:cNvPr id="18" name="矩形 17"/>
          <p:cNvSpPr/>
          <p:nvPr/>
        </p:nvSpPr>
        <p:spPr>
          <a:xfrm>
            <a:off x="4187407" y="6205392"/>
            <a:ext cx="475252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</a:pPr>
            <a:r>
              <a:rPr lang="en-US" altLang="zh-CN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100k events=</a:t>
            </a:r>
            <a:r>
              <a:rPr lang="en-US" altLang="zh-CN" sz="2400" b="0" dirty="0" smtClean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kton</a:t>
            </a:r>
            <a:r>
              <a:rPr lang="en-US" altLang="zh-CN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</a:t>
            </a:r>
            <a:r>
              <a:rPr lang="en-US" altLang="zh-CN" sz="2400" b="0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35 GW</a:t>
            </a:r>
            <a:r>
              <a:rPr lang="en-US" altLang="zh-CN" sz="2400" b="0" dirty="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6 year</a:t>
            </a:r>
            <a:endParaRPr lang="en-US" altLang="zh-CN" sz="2400" b="0" dirty="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80797" y="3648800"/>
            <a:ext cx="3703526" cy="2658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五角星 15"/>
          <p:cNvSpPr/>
          <p:nvPr/>
        </p:nvSpPr>
        <p:spPr>
          <a:xfrm>
            <a:off x="6491663" y="4811776"/>
            <a:ext cx="144016" cy="144016"/>
          </a:xfrm>
          <a:prstGeom prst="star5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34255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内容占位符 1"/>
          <p:cNvSpPr>
            <a:spLocks noGrp="1"/>
          </p:cNvSpPr>
          <p:nvPr>
            <p:ph idx="1"/>
          </p:nvPr>
        </p:nvSpPr>
        <p:spPr>
          <a:xfrm>
            <a:off x="211277" y="1134960"/>
            <a:ext cx="3289247" cy="5212677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1800"/>
              </a:spcBef>
            </a:pPr>
            <a:r>
              <a:rPr lang="en-US" altLang="zh-CN" sz="2000" dirty="0" smtClean="0">
                <a:sym typeface="Symbol" panose="05050102010706020507" pitchFamily="18" charset="2"/>
              </a:rPr>
              <a:t>Accelerator, </a:t>
            </a:r>
            <a:r>
              <a:rPr lang="en-US" altLang="zh-CN" sz="2000" dirty="0" err="1" smtClean="0">
                <a:sym typeface="Symbol" panose="05050102010706020507" pitchFamily="18" charset="2"/>
              </a:rPr>
              <a:t>Atmospheirc</a:t>
            </a:r>
            <a:endParaRPr lang="en-US" altLang="zh-CN" sz="2000" dirty="0" smtClean="0">
              <a:sym typeface="Symbol" panose="05050102010706020507" pitchFamily="18" charset="2"/>
            </a:endParaRP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ym typeface="Symbol" panose="05050102010706020507" pitchFamily="18" charset="2"/>
              </a:rPr>
              <a:t>Both </a:t>
            </a:r>
            <a:r>
              <a:rPr lang="en-US" altLang="zh-CN" sz="2000" dirty="0" smtClean="0">
                <a:sym typeface="Symbol" panose="05050102010706020507" pitchFamily="18" charset="2"/>
              </a:rPr>
              <a:t></a:t>
            </a:r>
            <a:r>
              <a:rPr lang="en-US" altLang="zh-CN" sz="2000" baseline="-25000" dirty="0" smtClean="0">
                <a:sym typeface="Symbol" panose="05050102010706020507" pitchFamily="18" charset="2"/>
              </a:rPr>
              <a:t>e</a:t>
            </a:r>
            <a:r>
              <a:rPr lang="en-US" altLang="zh-CN" sz="2000" dirty="0" smtClean="0">
                <a:sym typeface="Symbol" panose="05050102010706020507" pitchFamily="18" charset="2"/>
              </a:rPr>
              <a:t> appearance channel </a:t>
            </a:r>
            <a:r>
              <a:rPr lang="en-US" altLang="zh-CN" sz="2000" dirty="0">
                <a:sym typeface="Symbol" panose="05050102010706020507" pitchFamily="18" charset="2"/>
              </a:rPr>
              <a:t>and </a:t>
            </a:r>
            <a:r>
              <a:rPr lang="en-US" altLang="zh-CN" sz="2000" dirty="0" smtClean="0">
                <a:sym typeface="Symbol" panose="05050102010706020507" pitchFamily="18" charset="2"/>
              </a:rPr>
              <a:t></a:t>
            </a:r>
            <a:r>
              <a:rPr lang="en-US" altLang="zh-CN" sz="2000" baseline="-25000" dirty="0" smtClean="0">
                <a:sym typeface="Symbol" panose="05050102010706020507" pitchFamily="18" charset="2"/>
              </a:rPr>
              <a:t> </a:t>
            </a:r>
            <a:r>
              <a:rPr lang="en-US" altLang="zh-CN" sz="2000" dirty="0" smtClean="0">
                <a:sym typeface="Symbol" panose="05050102010706020507" pitchFamily="18" charset="2"/>
              </a:rPr>
              <a:t>disappearance </a:t>
            </a:r>
            <a:r>
              <a:rPr lang="en-US" altLang="zh-CN" sz="2000" dirty="0" smtClean="0">
                <a:sym typeface="Symbol" panose="05050102010706020507" pitchFamily="18" charset="2"/>
              </a:rPr>
              <a:t>channel</a:t>
            </a:r>
            <a:endParaRPr lang="en-US" altLang="zh-CN" sz="2000" dirty="0" smtClean="0">
              <a:sym typeface="Symbol" panose="05050102010706020507" pitchFamily="18" charset="2"/>
            </a:endParaRPr>
          </a:p>
          <a:p>
            <a:pPr>
              <a:spcBef>
                <a:spcPts val="1800"/>
              </a:spcBef>
            </a:pPr>
            <a:r>
              <a:rPr lang="en-US" altLang="zh-CN" sz="2000" dirty="0" smtClean="0">
                <a:solidFill>
                  <a:srgbClr val="C00000"/>
                </a:solidFill>
                <a:sym typeface="Symbol" panose="05050102010706020507" pitchFamily="18" charset="2"/>
              </a:rPr>
              <a:t>Matter effect</a:t>
            </a:r>
            <a:r>
              <a:rPr lang="en-US" altLang="zh-CN" sz="2000" dirty="0">
                <a:solidFill>
                  <a:srgbClr val="C00000"/>
                </a:solidFill>
                <a:sym typeface="Symbol" panose="05050102010706020507" pitchFamily="18" charset="2"/>
              </a:rPr>
              <a:t> (</a:t>
            </a:r>
            <a:r>
              <a:rPr lang="en-US" altLang="zh-CN" sz="2000" dirty="0" err="1">
                <a:solidFill>
                  <a:srgbClr val="C00000"/>
                </a:solidFill>
                <a:sym typeface="Symbol" panose="05050102010706020507" pitchFamily="18" charset="2"/>
              </a:rPr>
              <a:t>aL</a:t>
            </a:r>
            <a:r>
              <a:rPr lang="en-US" altLang="zh-CN" sz="2000" dirty="0">
                <a:solidFill>
                  <a:srgbClr val="C00000"/>
                </a:solidFill>
                <a:sym typeface="Symbol" panose="05050102010706020507" pitchFamily="18" charset="2"/>
              </a:rPr>
              <a:t>)</a:t>
            </a:r>
            <a:r>
              <a:rPr lang="en-US" altLang="zh-CN" sz="2000" dirty="0" smtClean="0">
                <a:sym typeface="Symbol" panose="05050102010706020507" pitchFamily="18" charset="2"/>
              </a:rPr>
              <a:t> and CP asymmetry for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neutrino</a:t>
            </a:r>
            <a:r>
              <a:rPr lang="en-US" altLang="zh-CN" sz="2000" dirty="0" smtClean="0">
                <a:sym typeface="Symbol" panose="05050102010706020507" pitchFamily="18" charset="2"/>
              </a:rPr>
              <a:t> and </a:t>
            </a:r>
            <a:r>
              <a:rPr lang="en-US" altLang="zh-CN" sz="2000" dirty="0" smtClean="0">
                <a:solidFill>
                  <a:schemeClr val="accent3">
                    <a:lumMod val="50000"/>
                  </a:schemeClr>
                </a:solidFill>
                <a:sym typeface="Symbol" panose="05050102010706020507" pitchFamily="18" charset="2"/>
              </a:rPr>
              <a:t>anti-neutrino</a:t>
            </a:r>
            <a:r>
              <a:rPr lang="en-US" altLang="zh-CN" sz="2000" dirty="0" smtClean="0">
                <a:sym typeface="Symbol" panose="05050102010706020507" pitchFamily="18" charset="2"/>
              </a:rPr>
              <a:t> due to electron in matter. Large effect at long </a:t>
            </a:r>
            <a:r>
              <a:rPr lang="en-US" altLang="zh-CN" sz="2000" dirty="0" smtClean="0">
                <a:sym typeface="Symbol" panose="05050102010706020507" pitchFamily="18" charset="2"/>
              </a:rPr>
              <a:t>distance</a:t>
            </a:r>
            <a:endParaRPr lang="en-US" altLang="zh-CN" sz="2000" dirty="0" smtClean="0">
              <a:sym typeface="Symbol" panose="05050102010706020507" pitchFamily="18" charset="2"/>
            </a:endParaRPr>
          </a:p>
          <a:p>
            <a:pPr>
              <a:spcBef>
                <a:spcPts val="1800"/>
              </a:spcBef>
            </a:pPr>
            <a:r>
              <a:rPr lang="en-US" altLang="zh-CN" sz="2000" dirty="0">
                <a:sym typeface="Symbol" panose="05050102010706020507" pitchFamily="18" charset="2"/>
              </a:rPr>
              <a:t>DUNE at 1300 km </a:t>
            </a:r>
            <a:r>
              <a:rPr lang="en-US" altLang="zh-CN" sz="2000" dirty="0" smtClean="0">
                <a:sym typeface="Symbol" panose="05050102010706020507" pitchFamily="18" charset="2"/>
              </a:rPr>
              <a:t>resolves degeneracy of MH and </a:t>
            </a:r>
            <a:r>
              <a:rPr lang="en-US" altLang="zh-CN" sz="2000" dirty="0" err="1" smtClean="0">
                <a:sym typeface="Symbol" panose="05050102010706020507" pitchFamily="18" charset="2"/>
              </a:rPr>
              <a:t>δ</a:t>
            </a:r>
            <a:r>
              <a:rPr lang="en-US" altLang="zh-CN" sz="2000" baseline="-25000" dirty="0" err="1" smtClean="0">
                <a:sym typeface="Symbol" panose="05050102010706020507" pitchFamily="18" charset="2"/>
              </a:rPr>
              <a:t>CP</a:t>
            </a:r>
            <a:endParaRPr lang="zh-CN" altLang="en-US" sz="2000" dirty="0"/>
          </a:p>
        </p:txBody>
      </p:sp>
      <p:sp>
        <p:nvSpPr>
          <p:cNvPr id="3" name="标题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MH with Matter Effect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81153" y="3925566"/>
            <a:ext cx="5723293" cy="26618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/>
              <p:cNvSpPr txBox="1"/>
              <p:nvPr/>
            </p:nvSpPr>
            <p:spPr>
              <a:xfrm>
                <a:off x="4092046" y="3217680"/>
                <a:ext cx="4767524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Appearance channel: Accelerator w/ </a:t>
                </a:r>
                <a:r>
                  <a:rPr lang="en-US" altLang="zh-CN" sz="2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 and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altLang="zh-CN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accPr>
                      <m:e>
                        <m:r>
                          <a:rPr lang="zh-CN" altLang="en-US" sz="2000" i="1" smtClean="0">
                            <a:solidFill>
                              <a:schemeClr val="accent1"/>
                            </a:solidFill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𝜈</m:t>
                        </m:r>
                      </m:e>
                    </m:acc>
                  </m:oMath>
                </a14:m>
                <a:endParaRPr lang="en-US" altLang="zh-CN" sz="2000" dirty="0" smtClean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endParaRPr>
              </a:p>
              <a:p>
                <a:r>
                  <a:rPr lang="en-US" altLang="zh-CN" sz="2000" dirty="0" smtClean="0">
                    <a:solidFill>
                      <a:schemeClr val="accent1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NOvA, DUNE</a:t>
                </a:r>
                <a:endParaRPr lang="zh-CN" altLang="en-US" sz="2000" dirty="0">
                  <a:solidFill>
                    <a:schemeClr val="accent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文本框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92046" y="3217680"/>
                <a:ext cx="4767524" cy="707886"/>
              </a:xfrm>
              <a:prstGeom prst="rect">
                <a:avLst/>
              </a:prstGeom>
              <a:blipFill rotWithShape="0">
                <a:blip r:embed="rId3"/>
                <a:stretch>
                  <a:fillRect l="-1279" t="-6034" r="-4476" b="-1465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/>
              <p:cNvSpPr txBox="1"/>
              <p:nvPr/>
            </p:nvSpPr>
            <p:spPr>
              <a:xfrm>
                <a:off x="3784530" y="1022325"/>
                <a:ext cx="4957134" cy="3990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4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400" i="1">
                          <a:latin typeface="Cambria Math" panose="02040503050406030204" pitchFamily="18" charset="0"/>
                        </a:rPr>
                        <m:t>)=</m:t>
                      </m:r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𝑎𝑡𝑚</m:t>
                          </m:r>
                        </m:sub>
                      </m:sSub>
                      <m:sSub>
                        <m:sSubPr>
                          <m:ctrlPr>
                            <a:rPr lang="en-US" altLang="zh-CN" sz="2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e>
                            <m:sub>
                              <m:r>
                                <a:rPr lang="en-US" altLang="zh-CN" sz="2400" i="1">
                                  <a:latin typeface="Cambria Math" panose="02040503050406030204" pitchFamily="18" charset="0"/>
                                </a:rPr>
                                <m:t>𝑠𝑜𝑙</m:t>
                              </m:r>
                            </m:sub>
                          </m:s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400" i="1">
                              <a:latin typeface="Cambria Math" panose="02040503050406030204" pitchFamily="18" charset="0"/>
                            </a:rPr>
                            <m:t>𝑖𝑛𝑡</m:t>
                          </m:r>
                        </m:sub>
                      </m:sSub>
                    </m:oMath>
                  </m:oMathPara>
                </a14:m>
                <a:endParaRPr lang="zh-CN" altLang="en-US" sz="2400" dirty="0"/>
              </a:p>
            </p:txBody>
          </p:sp>
        </mc:Choice>
        <mc:Fallback xmlns="">
          <p:sp>
            <p:nvSpPr>
              <p:cNvPr id="6" name="文本框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4530" y="1022325"/>
                <a:ext cx="4957134" cy="399084"/>
              </a:xfrm>
              <a:prstGeom prst="rect">
                <a:avLst/>
              </a:prstGeom>
              <a:blipFill rotWithShape="0">
                <a:blip r:embed="rId4"/>
                <a:stretch>
                  <a:fillRect b="-2615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/>
              <p:cNvSpPr txBox="1"/>
              <p:nvPr/>
            </p:nvSpPr>
            <p:spPr>
              <a:xfrm>
                <a:off x="4572000" y="1641348"/>
                <a:ext cx="3574633" cy="67390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𝑖𝑗</m:t>
                              </m:r>
                            </m:sub>
                          </m:sSub>
                        </m:e>
                      </m:func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func>
                        <m:func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f>
                            <m:f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∆</m:t>
                                  </m:r>
                                </m:e>
                                <m:sub>
                                  <m:r>
                                    <a:rPr lang="en-US" altLang="zh-CN" sz="2000" i="1">
                                      <a:latin typeface="Cambria Math" panose="02040503050406030204" pitchFamily="18" charset="0"/>
                                    </a:rPr>
                                    <m:t>𝑖𝑗</m:t>
                                  </m:r>
                                </m:sub>
                              </m:s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±</m:t>
                              </m:r>
                              <m:r>
                                <a:rPr lang="en-US" altLang="zh-CN" sz="2000" i="1" smtClean="0">
                                  <a:solidFill>
                                    <a:srgbClr val="C0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𝑎𝐿</m:t>
                              </m:r>
                            </m:den>
                          </m:f>
                          <m:r>
                            <m:rPr>
                              <m:sty m:val="p"/>
                            </m:rPr>
                            <a:rPr lang="en-US" altLang="zh-CN" sz="2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∆</m:t>
                              </m:r>
                            </m:e>
                            <m:sub>
                              <m:r>
                                <a:rPr lang="en-US" altLang="zh-CN" sz="2000" i="1">
                                  <a:latin typeface="Cambria Math" panose="02040503050406030204" pitchFamily="18" charset="0"/>
                                </a:rPr>
                                <m:t>31</m:t>
                              </m:r>
                            </m:sub>
                          </m:sSub>
                        </m:e>
                      </m:func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±</m:t>
                      </m:r>
                      <m:r>
                        <a:rPr lang="en-US" altLang="zh-CN" sz="200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𝑎𝐿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2000" dirty="0"/>
              </a:p>
            </p:txBody>
          </p:sp>
        </mc:Choice>
        <mc:Fallback>
          <p:sp>
            <p:nvSpPr>
              <p:cNvPr id="7" name="文本框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0" y="1641348"/>
                <a:ext cx="3574633" cy="673902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/>
              <p:cNvSpPr txBox="1"/>
              <p:nvPr/>
            </p:nvSpPr>
            <p:spPr>
              <a:xfrm>
                <a:off x="3770306" y="2398985"/>
                <a:ext cx="5107552" cy="57631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𝑚𝑎𝑡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≈(1±2</m:t>
                      </m:r>
                      <m:f>
                        <m:fPr>
                          <m:ctrlP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num>
                        <m:den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12 </m:t>
                          </m:r>
                          <m:r>
                            <a:rPr lang="en-US" altLang="zh-CN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𝐺𝑒𝑉</m:t>
                          </m:r>
                        </m:den>
                      </m:f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𝑣𝑎𝑐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𝜇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en-US" altLang="zh-CN" sz="20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sz="2000" i="1"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  <m:sub>
                          <m:r>
                            <a:rPr lang="en-US" altLang="zh-CN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sub>
                      </m:sSub>
                      <m:r>
                        <a:rPr lang="en-US" altLang="zh-CN" sz="2000" i="1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zh-CN" altLang="en-US" sz="3200" dirty="0"/>
              </a:p>
            </p:txBody>
          </p:sp>
        </mc:Choice>
        <mc:Fallback xmlns="">
          <p:sp>
            <p:nvSpPr>
              <p:cNvPr id="8" name="文本框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0306" y="2398985"/>
                <a:ext cx="5107552" cy="576312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4316838"/>
      </p:ext>
    </p:extLst>
  </p:cSld>
  <p:clrMapOvr>
    <a:masterClrMapping/>
  </p:clrMapOvr>
  <p:transition spd="slow" advClick="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J_empty">
  <a:themeElements>
    <a:clrScheme name="CJ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000FF"/>
      </a:accent1>
      <a:accent2>
        <a:srgbClr val="FF0000"/>
      </a:accent2>
      <a:accent3>
        <a:srgbClr val="00FF00"/>
      </a:accent3>
      <a:accent4>
        <a:srgbClr val="FF00FF"/>
      </a:accent4>
      <a:accent5>
        <a:srgbClr val="006600"/>
      </a:accent5>
      <a:accent6>
        <a:srgbClr val="F79646"/>
      </a:accent6>
      <a:hlink>
        <a:srgbClr val="0000FF"/>
      </a:hlink>
      <a:folHlink>
        <a:srgbClr val="800080"/>
      </a:folHlink>
    </a:clrScheme>
    <a:fontScheme name="CJ_empty">
      <a:majorFont>
        <a:latin typeface="Garamond"/>
        <a:ea typeface="宋体"/>
        <a:cs typeface=""/>
      </a:majorFont>
      <a:minorFont>
        <a:latin typeface="Garamond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宋体" charset="-122"/>
          </a:defRPr>
        </a:defPPr>
      </a:lstStyle>
    </a:lnDef>
  </a:objectDefaults>
  <a:extraClrSchemeLst>
    <a:extraClrScheme>
      <a:clrScheme name="CJ_empt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J_empty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J_empty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演示文稿4" id="{6A626D33-76C5-4EDF-AC80-E8F5FC3D89E9}" vid="{1D1B4691-4864-4900-8978-625F2DEC8FE1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CJ_CPC_20171113</Template>
  <TotalTime>8244</TotalTime>
  <Words>2536</Words>
  <Application>Microsoft Office PowerPoint</Application>
  <PresentationFormat>全屏显示(4:3)</PresentationFormat>
  <Paragraphs>560</Paragraphs>
  <Slides>47</Slides>
  <Notes>8</Notes>
  <HiddenSlides>0</HiddenSlides>
  <MMClips>0</MMClips>
  <ScaleCrop>false</ScaleCrop>
  <HeadingPairs>
    <vt:vector size="8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62" baseType="lpstr">
      <vt:lpstr>黑体</vt:lpstr>
      <vt:lpstr>华文中宋</vt:lpstr>
      <vt:lpstr>楷体</vt:lpstr>
      <vt:lpstr>宋体</vt:lpstr>
      <vt:lpstr>微软雅黑</vt:lpstr>
      <vt:lpstr>Arial</vt:lpstr>
      <vt:lpstr>Arial Narrow</vt:lpstr>
      <vt:lpstr>Calibri</vt:lpstr>
      <vt:lpstr>Cambria Math</vt:lpstr>
      <vt:lpstr>Garamond</vt:lpstr>
      <vt:lpstr>Symbol</vt:lpstr>
      <vt:lpstr>Times New Roman</vt:lpstr>
      <vt:lpstr>Wingdings</vt:lpstr>
      <vt:lpstr>CJ_empty</vt:lpstr>
      <vt:lpstr>Equation</vt:lpstr>
      <vt:lpstr>JUNO - the Detector and Physics Plans</vt:lpstr>
      <vt:lpstr>The JUNO Experiment</vt:lpstr>
      <vt:lpstr>Location of JUNO</vt:lpstr>
      <vt:lpstr>JUNO Collaboration</vt:lpstr>
      <vt:lpstr>Neutrino Mixing</vt:lpstr>
      <vt:lpstr>Mass Hierarchy</vt:lpstr>
      <vt:lpstr>MH with Reactor</vt:lpstr>
      <vt:lpstr>Requirements for Reactor Experiment</vt:lpstr>
      <vt:lpstr>MH with Matter Effect</vt:lpstr>
      <vt:lpstr>MH with absolute Δm2</vt:lpstr>
      <vt:lpstr>JUNO Sensitivity for MH</vt:lpstr>
      <vt:lpstr>MH with Supernova/Cosmology</vt:lpstr>
      <vt:lpstr>Current Experiment – Super-K</vt:lpstr>
      <vt:lpstr>Current Experiment - NOvA</vt:lpstr>
      <vt:lpstr>Large θ13 enables MH determination</vt:lpstr>
      <vt:lpstr>Next Generation Oscillation Exp</vt:lpstr>
      <vt:lpstr>Mass Hierarchy</vt:lpstr>
      <vt:lpstr>JUNO: Multiple Purpose Observatory</vt:lpstr>
      <vt:lpstr>2) Precision Measurements</vt:lpstr>
      <vt:lpstr>3) Supernova Burst Neutrinos</vt:lpstr>
      <vt:lpstr>3) Supernova Burst Neutrinos</vt:lpstr>
      <vt:lpstr>4) Diffused Supernova Neutrino Background</vt:lpstr>
      <vt:lpstr>5) Solar Neutrino</vt:lpstr>
      <vt:lpstr>6) Geo-neutrino</vt:lpstr>
      <vt:lpstr>7) Proton Decay</vt:lpstr>
      <vt:lpstr>8) Other</vt:lpstr>
      <vt:lpstr>Future: Double beta-decays</vt:lpstr>
      <vt:lpstr>JUNO Detector</vt:lpstr>
      <vt:lpstr>State-of-Art LS Detector</vt:lpstr>
      <vt:lpstr>Central Detector Design</vt:lpstr>
      <vt:lpstr>Central Detector Acrylic Sphere R&amp;D</vt:lpstr>
      <vt:lpstr>Veto</vt:lpstr>
      <vt:lpstr>Liquid Scintillator</vt:lpstr>
      <vt:lpstr>High QE PMT </vt:lpstr>
      <vt:lpstr>Small PMT system</vt:lpstr>
      <vt:lpstr>PMT Instrumentation </vt:lpstr>
      <vt:lpstr>Calibration</vt:lpstr>
      <vt:lpstr>Electronics</vt:lpstr>
      <vt:lpstr>Software and Computing</vt:lpstr>
      <vt:lpstr>Installation</vt:lpstr>
      <vt:lpstr>Civil Construction Status</vt:lpstr>
      <vt:lpstr>JUNO-TAO</vt:lpstr>
      <vt:lpstr>JUNO-TAO Detector Concept</vt:lpstr>
      <vt:lpstr>JUNO-TAO Progress</vt:lpstr>
      <vt:lpstr>Summary</vt:lpstr>
      <vt:lpstr>PowerPoint 演示文稿</vt:lpstr>
      <vt:lpstr>Reactor Neutrino Detection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Jun Cao</dc:creator>
  <cp:lastModifiedBy>Cao Jun</cp:lastModifiedBy>
  <cp:revision>325</cp:revision>
  <dcterms:created xsi:type="dcterms:W3CDTF">2015-10-15T08:19:48Z</dcterms:created>
  <dcterms:modified xsi:type="dcterms:W3CDTF">2019-09-22T08:31:32Z</dcterms:modified>
</cp:coreProperties>
</file>