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4" r:id="rId5"/>
    <p:sldId id="265" r:id="rId6"/>
    <p:sldId id="259" r:id="rId7"/>
    <p:sldId id="266" r:id="rId8"/>
    <p:sldId id="260" r:id="rId9"/>
    <p:sldId id="261" r:id="rId10"/>
    <p:sldId id="262" r:id="rId11"/>
    <p:sldId id="270" r:id="rId12"/>
    <p:sldId id="272" r:id="rId13"/>
    <p:sldId id="271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244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65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44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29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90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473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81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531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74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08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26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2AF2-0C10-4C0F-8BB6-9F68DED6BCE3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6CDF-7679-4347-B6A4-53F1B10CB1B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799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Crossover width criteria for the two-flavor NJL-type models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3271"/>
            <a:ext cx="10515600" cy="45988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b="1" dirty="0" smtClean="0"/>
              <a:t>International </a:t>
            </a:r>
            <a:r>
              <a:rPr lang="es-MX" sz="2400" b="1" dirty="0" err="1" smtClean="0"/>
              <a:t>School</a:t>
            </a:r>
            <a:r>
              <a:rPr lang="es-MX" sz="2400" b="1" dirty="0" smtClean="0"/>
              <a:t> of Nuclear </a:t>
            </a:r>
            <a:r>
              <a:rPr lang="es-MX" sz="2400" b="1" dirty="0" err="1" smtClean="0"/>
              <a:t>Physics</a:t>
            </a:r>
            <a:endParaRPr lang="es-MX" sz="2400" b="1" dirty="0" smtClean="0"/>
          </a:p>
          <a:p>
            <a:pPr marL="0" indent="0" algn="ctr">
              <a:buNone/>
            </a:pPr>
            <a:r>
              <a:rPr lang="es-MX" sz="2400" b="1" dirty="0" smtClean="0"/>
              <a:t>42nd </a:t>
            </a:r>
            <a:r>
              <a:rPr lang="es-MX" sz="2400" b="1" dirty="0" err="1" smtClean="0"/>
              <a:t>Course</a:t>
            </a:r>
            <a:endParaRPr lang="es-MX" sz="2400" b="1" dirty="0"/>
          </a:p>
          <a:p>
            <a:pPr marL="0" indent="0" algn="ctr">
              <a:buNone/>
            </a:pPr>
            <a:r>
              <a:rPr lang="es-MX" sz="2400" b="1" dirty="0" smtClean="0"/>
              <a:t>QCD </a:t>
            </a:r>
            <a:r>
              <a:rPr lang="es-MX" sz="2400" b="1" dirty="0" err="1" smtClean="0"/>
              <a:t>under</a:t>
            </a:r>
            <a:r>
              <a:rPr lang="es-MX" sz="2400" b="1" dirty="0" smtClean="0"/>
              <a:t> extreme </a:t>
            </a:r>
            <a:r>
              <a:rPr lang="es-MX" sz="2400" b="1" dirty="0" err="1" smtClean="0"/>
              <a:t>conditions</a:t>
            </a:r>
            <a:r>
              <a:rPr lang="es-MX" sz="2400" b="1" dirty="0" smtClean="0"/>
              <a:t> – </a:t>
            </a:r>
            <a:r>
              <a:rPr lang="es-MX" sz="2400" b="1" dirty="0" err="1" smtClean="0"/>
              <a:t>from</a:t>
            </a:r>
            <a:r>
              <a:rPr lang="es-MX" sz="2400" b="1" dirty="0" smtClean="0"/>
              <a:t> heavy-ion </a:t>
            </a:r>
            <a:r>
              <a:rPr lang="es-MX" sz="2400" b="1" dirty="0" err="1" smtClean="0"/>
              <a:t>collisions</a:t>
            </a:r>
            <a:r>
              <a:rPr lang="es-MX" sz="2400" b="1" dirty="0" smtClean="0"/>
              <a:t> to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phase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diagram</a:t>
            </a:r>
            <a:endParaRPr lang="es-MX" sz="2400" b="1" dirty="0" smtClean="0"/>
          </a:p>
          <a:p>
            <a:pPr marL="0" indent="0" algn="ctr">
              <a:buNone/>
            </a:pPr>
            <a:r>
              <a:rPr lang="es-MX" sz="2400" b="1" dirty="0" smtClean="0"/>
              <a:t>Erice, </a:t>
            </a:r>
            <a:r>
              <a:rPr lang="es-MX" sz="2400" b="1" dirty="0" err="1" smtClean="0"/>
              <a:t>Sicily</a:t>
            </a:r>
            <a:endParaRPr lang="es-MX" sz="2400" dirty="0"/>
          </a:p>
          <a:p>
            <a:pPr marL="0" indent="0" algn="ctr">
              <a:buNone/>
            </a:pPr>
            <a:r>
              <a:rPr lang="es-MX" sz="2000" dirty="0" smtClean="0"/>
              <a:t>Universidad Autónoma de Nuevo León</a:t>
            </a:r>
          </a:p>
          <a:p>
            <a:pPr marL="0" indent="0" algn="ctr">
              <a:buNone/>
            </a:pPr>
            <a:r>
              <a:rPr lang="es-MX" sz="2000" dirty="0" smtClean="0"/>
              <a:t>Enrique Valbuena </a:t>
            </a:r>
            <a:r>
              <a:rPr lang="es-MX" sz="2000" dirty="0" smtClean="0"/>
              <a:t>Ordóñez</a:t>
            </a:r>
          </a:p>
          <a:p>
            <a:pPr marL="0" indent="0" algn="ctr">
              <a:buNone/>
            </a:pPr>
            <a:r>
              <a:rPr lang="es-MX" sz="2000" dirty="0" smtClean="0"/>
              <a:t>In </a:t>
            </a:r>
            <a:r>
              <a:rPr lang="es-MX" sz="2000" dirty="0" err="1" smtClean="0"/>
              <a:t>collaboration</a:t>
            </a:r>
            <a:r>
              <a:rPr lang="es-MX" sz="2000" dirty="0" smtClean="0"/>
              <a:t> </a:t>
            </a:r>
            <a:r>
              <a:rPr lang="es-MX" sz="2000" dirty="0" err="1" smtClean="0"/>
              <a:t>with</a:t>
            </a:r>
            <a:r>
              <a:rPr lang="es-MX" sz="2000" dirty="0" smtClean="0"/>
              <a:t>:</a:t>
            </a:r>
          </a:p>
          <a:p>
            <a:pPr marL="0" indent="0" algn="ctr">
              <a:buNone/>
            </a:pPr>
            <a:r>
              <a:rPr lang="es-MX" sz="2000" dirty="0" err="1" smtClean="0"/>
              <a:t>Nallaly</a:t>
            </a:r>
            <a:r>
              <a:rPr lang="es-MX" sz="2000" dirty="0" smtClean="0"/>
              <a:t> Berenice Mata Carrizal</a:t>
            </a:r>
          </a:p>
          <a:p>
            <a:pPr marL="0" indent="0" algn="ctr">
              <a:buNone/>
            </a:pPr>
            <a:r>
              <a:rPr lang="es-MX" sz="2000" dirty="0" smtClean="0"/>
              <a:t>Adrián Jacob Garza Aguirre</a:t>
            </a:r>
          </a:p>
          <a:p>
            <a:pPr marL="0" indent="0" algn="ctr">
              <a:buNone/>
            </a:pPr>
            <a:r>
              <a:rPr lang="es-MX" sz="2000" dirty="0" smtClean="0"/>
              <a:t>José Rubén Morones Ibarra</a:t>
            </a:r>
            <a:endParaRPr lang="es-MX" sz="2000" dirty="0" smtClean="0"/>
          </a:p>
          <a:p>
            <a:pPr marL="0" indent="0" algn="ctr">
              <a:buNone/>
            </a:pPr>
            <a:r>
              <a:rPr lang="es-MX" sz="2000" dirty="0" err="1" smtClean="0"/>
              <a:t>September</a:t>
            </a:r>
            <a:r>
              <a:rPr lang="es-MX" sz="2000" dirty="0" smtClean="0"/>
              <a:t> 20th,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62718"/>
            <a:ext cx="2194560" cy="2243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999" y="4262718"/>
            <a:ext cx="2240801" cy="224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1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8971"/>
            <a:ext cx="9144000" cy="1176066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Local and global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criteria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811" y="2264228"/>
            <a:ext cx="10842172" cy="439782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The</a:t>
            </a:r>
            <a:r>
              <a:rPr lang="es-MX" sz="2200" dirty="0" smtClean="0"/>
              <a:t> local </a:t>
            </a:r>
            <a:r>
              <a:rPr lang="es-MX" sz="2200" dirty="0" err="1" smtClean="0"/>
              <a:t>criterion</a:t>
            </a:r>
            <a:r>
              <a:rPr lang="es-MX" sz="2200" dirty="0" smtClean="0"/>
              <a:t> </a:t>
            </a:r>
            <a:r>
              <a:rPr lang="es-MX" sz="2200" dirty="0" err="1" smtClean="0"/>
              <a:t>takes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local </a:t>
            </a:r>
            <a:r>
              <a:rPr lang="es-MX" sz="2200" dirty="0" err="1" smtClean="0"/>
              <a:t>maximum</a:t>
            </a:r>
            <a:r>
              <a:rPr lang="es-MX" sz="2200" dirty="0" smtClean="0"/>
              <a:t> of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susceptibility</a:t>
            </a:r>
            <a:r>
              <a:rPr lang="es-MX" sz="2200" dirty="0" smtClean="0"/>
              <a:t> as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delimitation</a:t>
            </a:r>
            <a:r>
              <a:rPr lang="es-MX" sz="2200" dirty="0" smtClean="0"/>
              <a:t> </a:t>
            </a:r>
            <a:r>
              <a:rPr lang="es-MX" sz="2200" dirty="0" err="1" smtClean="0"/>
              <a:t>point</a:t>
            </a:r>
            <a:r>
              <a:rPr lang="es-MX" sz="2200" dirty="0" smtClean="0"/>
              <a:t> </a:t>
            </a:r>
            <a:r>
              <a:rPr lang="es-MX" sz="2200" dirty="0" err="1" smtClean="0"/>
              <a:t>between</a:t>
            </a:r>
            <a:r>
              <a:rPr lang="es-MX" sz="2200" dirty="0" smtClean="0"/>
              <a:t> </a:t>
            </a:r>
            <a:r>
              <a:rPr lang="es-MX" sz="2200" dirty="0" err="1" smtClean="0"/>
              <a:t>two</a:t>
            </a:r>
            <a:r>
              <a:rPr lang="es-MX" sz="2200" dirty="0" smtClean="0"/>
              <a:t> </a:t>
            </a:r>
            <a:r>
              <a:rPr lang="es-MX" sz="2200" dirty="0" err="1" smtClean="0"/>
              <a:t>phases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If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susceptibility</a:t>
            </a:r>
            <a:r>
              <a:rPr lang="es-MX" sz="2200" dirty="0" smtClean="0"/>
              <a:t> </a:t>
            </a:r>
            <a:r>
              <a:rPr lang="es-MX" sz="2200" dirty="0" err="1" smtClean="0"/>
              <a:t>presents</a:t>
            </a:r>
            <a:r>
              <a:rPr lang="es-MX" sz="2200" dirty="0" smtClean="0"/>
              <a:t> a </a:t>
            </a:r>
            <a:r>
              <a:rPr lang="es-MX" sz="2200" dirty="0" err="1" smtClean="0"/>
              <a:t>discontinuity</a:t>
            </a:r>
            <a:r>
              <a:rPr lang="es-MX" sz="2200" dirty="0" smtClean="0"/>
              <a:t>,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point</a:t>
            </a:r>
            <a:r>
              <a:rPr lang="es-MX" sz="2200" dirty="0" smtClean="0"/>
              <a:t> </a:t>
            </a:r>
            <a:r>
              <a:rPr lang="es-MX" sz="2200" dirty="0" err="1" smtClean="0"/>
              <a:t>where</a:t>
            </a:r>
            <a:r>
              <a:rPr lang="es-MX" sz="2200" dirty="0" smtClean="0"/>
              <a:t> </a:t>
            </a:r>
            <a:r>
              <a:rPr lang="es-MX" sz="2200" dirty="0" err="1" smtClean="0"/>
              <a:t>it’s</a:t>
            </a:r>
            <a:r>
              <a:rPr lang="es-MX" sz="2200" dirty="0" smtClean="0"/>
              <a:t> </a:t>
            </a:r>
            <a:r>
              <a:rPr lang="es-MX" sz="2200" dirty="0" err="1" smtClean="0"/>
              <a:t>located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taken</a:t>
            </a:r>
            <a:r>
              <a:rPr lang="es-MX" sz="2200" dirty="0" smtClean="0"/>
              <a:t> </a:t>
            </a:r>
            <a:r>
              <a:rPr lang="es-MX" sz="2200" dirty="0" err="1" smtClean="0"/>
              <a:t>instead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This</a:t>
            </a:r>
            <a:r>
              <a:rPr lang="es-MX" sz="2200" dirty="0" smtClean="0"/>
              <a:t> </a:t>
            </a:r>
            <a:r>
              <a:rPr lang="es-MX" sz="2200" dirty="0" err="1" smtClean="0"/>
              <a:t>criterion</a:t>
            </a:r>
            <a:r>
              <a:rPr lang="es-MX" sz="2200" dirty="0" smtClean="0"/>
              <a:t> </a:t>
            </a:r>
            <a:r>
              <a:rPr lang="es-MX" sz="2200" dirty="0" err="1" smtClean="0"/>
              <a:t>may</a:t>
            </a:r>
            <a:r>
              <a:rPr lang="es-MX" sz="2200" dirty="0" smtClean="0"/>
              <a:t> be extended to </a:t>
            </a:r>
            <a:r>
              <a:rPr lang="es-MX" sz="2200" dirty="0" err="1" smtClean="0"/>
              <a:t>locate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crossover </a:t>
            </a:r>
            <a:r>
              <a:rPr lang="es-MX" sz="2200" dirty="0" err="1" smtClean="0"/>
              <a:t>region</a:t>
            </a:r>
            <a:r>
              <a:rPr lang="es-MX" sz="2200" dirty="0"/>
              <a:t> </a:t>
            </a:r>
            <a:r>
              <a:rPr lang="es-MX" sz="2200" dirty="0" smtClean="0"/>
              <a:t>in </a:t>
            </a:r>
            <a:r>
              <a:rPr lang="es-MX" sz="2200" dirty="0" err="1" smtClean="0"/>
              <a:t>all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points</a:t>
            </a:r>
            <a:r>
              <a:rPr lang="es-MX" sz="2200" dirty="0" smtClean="0"/>
              <a:t> </a:t>
            </a:r>
            <a:r>
              <a:rPr lang="es-MX" sz="2200" dirty="0" err="1" smtClean="0"/>
              <a:t>between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susceptibilities</a:t>
            </a:r>
            <a:r>
              <a:rPr lang="es-MX" sz="2200" dirty="0" smtClean="0"/>
              <a:t>’ </a:t>
            </a:r>
            <a:r>
              <a:rPr lang="es-MX" sz="2200" dirty="0" err="1" smtClean="0"/>
              <a:t>inflection</a:t>
            </a:r>
            <a:r>
              <a:rPr lang="es-MX" sz="2200" dirty="0" smtClean="0"/>
              <a:t> curves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The</a:t>
            </a:r>
            <a:r>
              <a:rPr lang="es-MX" sz="2200" dirty="0" smtClean="0"/>
              <a:t> global </a:t>
            </a:r>
            <a:r>
              <a:rPr lang="es-MX" sz="2200" dirty="0" err="1" smtClean="0"/>
              <a:t>criterion</a:t>
            </a:r>
            <a:r>
              <a:rPr lang="es-MX" sz="2200" dirty="0" smtClean="0"/>
              <a:t> </a:t>
            </a:r>
            <a:r>
              <a:rPr lang="es-MX" sz="2200" dirty="0" err="1" smtClean="0"/>
              <a:t>takes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</a:t>
            </a:r>
            <a:r>
              <a:rPr lang="es-MX" sz="2200" dirty="0" smtClean="0"/>
              <a:t> </a:t>
            </a:r>
            <a:r>
              <a:rPr lang="es-MX" sz="2200" dirty="0" err="1" smtClean="0"/>
              <a:t>value</a:t>
            </a:r>
            <a:r>
              <a:rPr lang="es-MX" sz="2200" dirty="0" smtClean="0"/>
              <a:t> </a:t>
            </a:r>
            <a:r>
              <a:rPr lang="es-MX" sz="2200" dirty="0" err="1" smtClean="0"/>
              <a:t>where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global </a:t>
            </a:r>
            <a:r>
              <a:rPr lang="es-MX" sz="2200" dirty="0" err="1" smtClean="0"/>
              <a:t>maximum</a:t>
            </a:r>
            <a:r>
              <a:rPr lang="es-MX" sz="2200" dirty="0" smtClean="0"/>
              <a:t> of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susceptibility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located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If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susceptibility</a:t>
            </a:r>
            <a:r>
              <a:rPr lang="es-MX" sz="2200" dirty="0" smtClean="0"/>
              <a:t> </a:t>
            </a:r>
            <a:r>
              <a:rPr lang="es-MX" sz="2200" dirty="0" err="1" smtClean="0"/>
              <a:t>doesn’t</a:t>
            </a:r>
            <a:r>
              <a:rPr lang="es-MX" sz="2200" dirty="0" smtClean="0"/>
              <a:t> </a:t>
            </a:r>
            <a:r>
              <a:rPr lang="es-MX" sz="2200" dirty="0" err="1" smtClean="0"/>
              <a:t>have</a:t>
            </a:r>
            <a:r>
              <a:rPr lang="es-MX" sz="2200" dirty="0" smtClean="0"/>
              <a:t> a global </a:t>
            </a:r>
            <a:r>
              <a:rPr lang="es-MX" sz="2200" dirty="0" err="1" smtClean="0"/>
              <a:t>maximum</a:t>
            </a:r>
            <a:r>
              <a:rPr lang="es-MX" sz="2200" dirty="0" smtClean="0"/>
              <a:t> </a:t>
            </a:r>
            <a:r>
              <a:rPr lang="es-MX" sz="2200" dirty="0" err="1" smtClean="0"/>
              <a:t>because</a:t>
            </a:r>
            <a:r>
              <a:rPr lang="es-MX" sz="2200" dirty="0" smtClean="0"/>
              <a:t> a </a:t>
            </a:r>
            <a:r>
              <a:rPr lang="es-MX" sz="2200" dirty="0" err="1" smtClean="0"/>
              <a:t>critical</a:t>
            </a:r>
            <a:r>
              <a:rPr lang="es-MX" sz="2200" dirty="0" smtClean="0"/>
              <a:t> </a:t>
            </a:r>
            <a:r>
              <a:rPr lang="es-MX" sz="2200" dirty="0" err="1" smtClean="0"/>
              <a:t>end</a:t>
            </a:r>
            <a:r>
              <a:rPr lang="es-MX" sz="2200" dirty="0" smtClean="0"/>
              <a:t> </a:t>
            </a:r>
            <a:r>
              <a:rPr lang="es-MX" sz="2200" dirty="0" err="1" smtClean="0"/>
              <a:t>point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present</a:t>
            </a:r>
            <a:r>
              <a:rPr lang="es-MX" sz="2200" dirty="0" smtClean="0"/>
              <a:t>,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</a:t>
            </a:r>
            <a:r>
              <a:rPr lang="es-MX" sz="2200" dirty="0" smtClean="0"/>
              <a:t> </a:t>
            </a:r>
            <a:r>
              <a:rPr lang="es-MX" sz="2200" dirty="0" err="1" smtClean="0"/>
              <a:t>value</a:t>
            </a:r>
            <a:r>
              <a:rPr lang="es-MX" sz="2200" dirty="0" smtClean="0"/>
              <a:t> at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critical</a:t>
            </a:r>
            <a:r>
              <a:rPr lang="es-MX" sz="2200" dirty="0" smtClean="0"/>
              <a:t> </a:t>
            </a:r>
            <a:r>
              <a:rPr lang="es-MX" sz="2200" dirty="0" err="1" smtClean="0"/>
              <a:t>end</a:t>
            </a:r>
            <a:r>
              <a:rPr lang="es-MX" sz="2200" dirty="0" smtClean="0"/>
              <a:t> </a:t>
            </a:r>
            <a:r>
              <a:rPr lang="es-MX" sz="2200" dirty="0" err="1" smtClean="0"/>
              <a:t>point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taken</a:t>
            </a:r>
            <a:r>
              <a:rPr lang="es-MX" sz="2200" dirty="0" smtClean="0"/>
              <a:t> </a:t>
            </a:r>
            <a:r>
              <a:rPr lang="es-MX" sz="2200" dirty="0" err="1" smtClean="0"/>
              <a:t>instead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Extending</a:t>
            </a:r>
            <a:r>
              <a:rPr lang="es-MX" sz="2200" dirty="0" smtClean="0"/>
              <a:t> </a:t>
            </a:r>
            <a:r>
              <a:rPr lang="es-MX" sz="2200" dirty="0" err="1" smtClean="0"/>
              <a:t>this</a:t>
            </a:r>
            <a:r>
              <a:rPr lang="es-MX" sz="2200" dirty="0" smtClean="0"/>
              <a:t> </a:t>
            </a:r>
            <a:r>
              <a:rPr lang="es-MX" sz="2200" dirty="0" err="1" smtClean="0"/>
              <a:t>criterion</a:t>
            </a:r>
            <a:r>
              <a:rPr lang="es-MX" sz="2200" dirty="0" smtClean="0"/>
              <a:t> to </a:t>
            </a:r>
            <a:r>
              <a:rPr lang="es-MX" sz="2200" dirty="0" err="1" smtClean="0"/>
              <a:t>locate</a:t>
            </a:r>
            <a:r>
              <a:rPr lang="es-MX" sz="2200" dirty="0" smtClean="0"/>
              <a:t> a crossover </a:t>
            </a:r>
            <a:r>
              <a:rPr lang="es-MX" sz="2200" dirty="0" err="1" smtClean="0"/>
              <a:t>region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not</a:t>
            </a:r>
            <a:r>
              <a:rPr lang="es-MX" sz="2200" dirty="0" smtClean="0"/>
              <a:t> </a:t>
            </a:r>
            <a:r>
              <a:rPr lang="es-MX" sz="2200" dirty="0" err="1" smtClean="0"/>
              <a:t>straightforward</a:t>
            </a:r>
            <a:r>
              <a:rPr lang="es-MX" sz="2200" dirty="0" smtClean="0"/>
              <a:t>, as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extension</a:t>
            </a:r>
            <a:r>
              <a:rPr lang="es-MX" sz="2200" dirty="0" smtClean="0"/>
              <a:t> </a:t>
            </a:r>
            <a:r>
              <a:rPr lang="es-MX" sz="2200" dirty="0" err="1" smtClean="0"/>
              <a:t>would</a:t>
            </a:r>
            <a:r>
              <a:rPr lang="es-MX" sz="2200" dirty="0" smtClean="0"/>
              <a:t> </a:t>
            </a:r>
            <a:r>
              <a:rPr lang="es-MX" sz="2200" dirty="0" err="1" smtClean="0"/>
              <a:t>depend</a:t>
            </a:r>
            <a:r>
              <a:rPr lang="es-MX" sz="2200" dirty="0" smtClean="0"/>
              <a:t> </a:t>
            </a:r>
            <a:r>
              <a:rPr lang="es-MX" sz="2200" dirty="0" err="1" smtClean="0"/>
              <a:t>on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used</a:t>
            </a:r>
            <a:r>
              <a:rPr lang="es-MX" sz="2200" dirty="0" smtClean="0"/>
              <a:t> </a:t>
            </a:r>
            <a:r>
              <a:rPr lang="es-MX" sz="2200" dirty="0" err="1" smtClean="0"/>
              <a:t>resolution</a:t>
            </a:r>
            <a:r>
              <a:rPr lang="es-MX" sz="2200" dirty="0" smtClean="0"/>
              <a:t> to </a:t>
            </a:r>
            <a:r>
              <a:rPr lang="es-MX" sz="2200" dirty="0" err="1" smtClean="0"/>
              <a:t>build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diagram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072538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NJL </a:t>
            </a:r>
            <a:r>
              <a:rPr lang="es-MX" sz="6000" b="1" dirty="0" err="1" smtClean="0">
                <a:solidFill>
                  <a:schemeClr val="accent1">
                    <a:lumMod val="50000"/>
                  </a:schemeClr>
                </a:solidFill>
              </a:rPr>
              <a:t>phase</a:t>
            </a:r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6000" b="1" dirty="0" err="1" smtClean="0">
                <a:solidFill>
                  <a:schemeClr val="accent1">
                    <a:lumMod val="50000"/>
                  </a:schemeClr>
                </a:solidFill>
              </a:rPr>
              <a:t>diagrams</a:t>
            </a:r>
            <a:endParaRPr lang="es-MX" sz="6000" dirty="0"/>
          </a:p>
        </p:txBody>
      </p:sp>
      <p:sp>
        <p:nvSpPr>
          <p:cNvPr id="7" name="Rectangle 6"/>
          <p:cNvSpPr/>
          <p:nvPr/>
        </p:nvSpPr>
        <p:spPr>
          <a:xfrm>
            <a:off x="838200" y="5674863"/>
            <a:ext cx="1104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s-MX" dirty="0" smtClean="0"/>
              <a:t>UV </a:t>
            </a:r>
            <a:r>
              <a:rPr lang="es-MX" dirty="0" err="1" smtClean="0"/>
              <a:t>cutoff</a:t>
            </a:r>
            <a:r>
              <a:rPr lang="es-MX" dirty="0" smtClean="0"/>
              <a:t>: </a:t>
            </a:r>
            <a:r>
              <a:rPr lang="es-MX" dirty="0" err="1" smtClean="0"/>
              <a:t>Kohyama</a:t>
            </a:r>
            <a:r>
              <a:rPr lang="es-MX" dirty="0" smtClean="0"/>
              <a:t>, H., </a:t>
            </a:r>
            <a:r>
              <a:rPr lang="es-MX" dirty="0" err="1" smtClean="0"/>
              <a:t>Kimura</a:t>
            </a:r>
            <a:r>
              <a:rPr lang="es-MX" dirty="0" smtClean="0"/>
              <a:t>, D., </a:t>
            </a:r>
            <a:r>
              <a:rPr lang="es-MX" dirty="0" err="1" smtClean="0"/>
              <a:t>Inagaki</a:t>
            </a:r>
            <a:r>
              <a:rPr lang="es-MX" dirty="0" smtClean="0"/>
              <a:t>, T.; </a:t>
            </a:r>
            <a:r>
              <a:rPr lang="es-MX" dirty="0" err="1" smtClean="0"/>
              <a:t>Nucl</a:t>
            </a:r>
            <a:r>
              <a:rPr lang="es-MX" dirty="0" smtClean="0"/>
              <a:t>. </a:t>
            </a:r>
            <a:r>
              <a:rPr lang="es-MX" dirty="0" err="1" smtClean="0"/>
              <a:t>Phys</a:t>
            </a:r>
            <a:r>
              <a:rPr lang="es-MX" dirty="0" smtClean="0"/>
              <a:t>. B 896, 2015</a:t>
            </a:r>
          </a:p>
          <a:p>
            <a:pPr marL="342900" indent="-342900">
              <a:buAutoNum type="alphaLcPeriod"/>
            </a:pPr>
            <a:r>
              <a:rPr lang="en-US" dirty="0" smtClean="0"/>
              <a:t>PTR: Cui, Z.-F.; Zhang, J.-L., </a:t>
            </a:r>
            <a:r>
              <a:rPr lang="en-US" dirty="0" err="1" smtClean="0"/>
              <a:t>Zong</a:t>
            </a:r>
            <a:r>
              <a:rPr lang="en-US" dirty="0" smtClean="0"/>
              <a:t>, H.-S.; Sci. Rep. 7, 2017</a:t>
            </a:r>
          </a:p>
          <a:p>
            <a:pPr marL="342900" indent="-342900">
              <a:buFontTx/>
              <a:buAutoNum type="alphaLcPeriod"/>
            </a:pPr>
            <a:r>
              <a:rPr lang="en-US" dirty="0" smtClean="0"/>
              <a:t>PV: </a:t>
            </a:r>
            <a:r>
              <a:rPr lang="es-MX" dirty="0" err="1"/>
              <a:t>Klevansky</a:t>
            </a:r>
            <a:r>
              <a:rPr lang="es-MX" dirty="0"/>
              <a:t>, S. P.; Rev. </a:t>
            </a:r>
            <a:r>
              <a:rPr lang="es-MX" dirty="0" err="1"/>
              <a:t>Mod</a:t>
            </a:r>
            <a:r>
              <a:rPr lang="es-MX" dirty="0"/>
              <a:t>. </a:t>
            </a:r>
            <a:r>
              <a:rPr lang="es-MX" dirty="0" err="1"/>
              <a:t>Phys</a:t>
            </a:r>
            <a:r>
              <a:rPr lang="es-MX" dirty="0"/>
              <a:t>. 64, </a:t>
            </a:r>
            <a:r>
              <a:rPr lang="es-MX" dirty="0" smtClean="0"/>
              <a:t>1992</a:t>
            </a:r>
            <a:r>
              <a:rPr lang="en-US" dirty="0" smtClean="0"/>
              <a:t> </a:t>
            </a:r>
            <a:endParaRPr lang="es-MX" dirty="0"/>
          </a:p>
        </p:txBody>
      </p:sp>
      <p:sp>
        <p:nvSpPr>
          <p:cNvPr id="13" name="TextBox 12"/>
          <p:cNvSpPr txBox="1"/>
          <p:nvPr/>
        </p:nvSpPr>
        <p:spPr>
          <a:xfrm>
            <a:off x="1729409" y="4760844"/>
            <a:ext cx="944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a                                                                         b                                                                        c</a:t>
            </a:r>
            <a:endParaRPr lang="es-MX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861" y="1714742"/>
            <a:ext cx="3911194" cy="30461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26" y="1714742"/>
            <a:ext cx="3945835" cy="30490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6054" y="1689467"/>
            <a:ext cx="3945835" cy="307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20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NJL </a:t>
            </a:r>
            <a:r>
              <a:rPr lang="es-MX" sz="6000" b="1" dirty="0" err="1" smtClean="0">
                <a:solidFill>
                  <a:schemeClr val="accent1">
                    <a:lumMod val="50000"/>
                  </a:schemeClr>
                </a:solidFill>
              </a:rPr>
              <a:t>phase</a:t>
            </a:r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6000" b="1" dirty="0" err="1" smtClean="0">
                <a:solidFill>
                  <a:schemeClr val="accent1">
                    <a:lumMod val="50000"/>
                  </a:schemeClr>
                </a:solidFill>
              </a:rPr>
              <a:t>diagrams</a:t>
            </a:r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 (local extended)</a:t>
            </a:r>
            <a:endParaRPr lang="es-MX" sz="6000" dirty="0"/>
          </a:p>
        </p:txBody>
      </p:sp>
      <p:sp>
        <p:nvSpPr>
          <p:cNvPr id="7" name="Rectangle 6"/>
          <p:cNvSpPr/>
          <p:nvPr/>
        </p:nvSpPr>
        <p:spPr>
          <a:xfrm>
            <a:off x="838200" y="5674863"/>
            <a:ext cx="1104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s-MX" dirty="0" smtClean="0"/>
              <a:t>UV </a:t>
            </a:r>
            <a:r>
              <a:rPr lang="es-MX" dirty="0" err="1" smtClean="0"/>
              <a:t>cutoff</a:t>
            </a:r>
            <a:r>
              <a:rPr lang="es-MX" dirty="0" smtClean="0"/>
              <a:t>: </a:t>
            </a:r>
            <a:r>
              <a:rPr lang="es-MX" dirty="0" err="1" smtClean="0"/>
              <a:t>Kohyama</a:t>
            </a:r>
            <a:r>
              <a:rPr lang="es-MX" dirty="0" smtClean="0"/>
              <a:t>, H., </a:t>
            </a:r>
            <a:r>
              <a:rPr lang="es-MX" dirty="0" err="1" smtClean="0"/>
              <a:t>Kimura</a:t>
            </a:r>
            <a:r>
              <a:rPr lang="es-MX" dirty="0" smtClean="0"/>
              <a:t>, D., </a:t>
            </a:r>
            <a:r>
              <a:rPr lang="es-MX" dirty="0" err="1" smtClean="0"/>
              <a:t>Inagaki</a:t>
            </a:r>
            <a:r>
              <a:rPr lang="es-MX" dirty="0" smtClean="0"/>
              <a:t>, T.; </a:t>
            </a:r>
            <a:r>
              <a:rPr lang="es-MX" dirty="0" err="1" smtClean="0"/>
              <a:t>Nucl</a:t>
            </a:r>
            <a:r>
              <a:rPr lang="es-MX" dirty="0" smtClean="0"/>
              <a:t>. </a:t>
            </a:r>
            <a:r>
              <a:rPr lang="es-MX" dirty="0" err="1" smtClean="0"/>
              <a:t>Phys</a:t>
            </a:r>
            <a:r>
              <a:rPr lang="es-MX" dirty="0" smtClean="0"/>
              <a:t>. B 896, 2015</a:t>
            </a:r>
          </a:p>
          <a:p>
            <a:pPr marL="342900" indent="-342900">
              <a:buAutoNum type="alphaLcPeriod"/>
            </a:pPr>
            <a:r>
              <a:rPr lang="en-US" dirty="0" smtClean="0"/>
              <a:t>PTR: Cui, Z.-F.; Zhang, J.-L., </a:t>
            </a:r>
            <a:r>
              <a:rPr lang="en-US" dirty="0" err="1" smtClean="0"/>
              <a:t>Zong</a:t>
            </a:r>
            <a:r>
              <a:rPr lang="en-US" dirty="0" smtClean="0"/>
              <a:t>, H.-S.; Sci. Rep. 7, 2017</a:t>
            </a:r>
          </a:p>
          <a:p>
            <a:pPr marL="342900" indent="-342900">
              <a:buFontTx/>
              <a:buAutoNum type="alphaLcPeriod"/>
            </a:pPr>
            <a:r>
              <a:rPr lang="en-US" dirty="0" smtClean="0"/>
              <a:t>PV: </a:t>
            </a:r>
            <a:r>
              <a:rPr lang="es-MX" dirty="0" err="1"/>
              <a:t>Klevansky</a:t>
            </a:r>
            <a:r>
              <a:rPr lang="es-MX" dirty="0"/>
              <a:t>, S. P.; Rev. </a:t>
            </a:r>
            <a:r>
              <a:rPr lang="es-MX" dirty="0" err="1"/>
              <a:t>Mod</a:t>
            </a:r>
            <a:r>
              <a:rPr lang="es-MX" dirty="0"/>
              <a:t>. </a:t>
            </a:r>
            <a:r>
              <a:rPr lang="es-MX" dirty="0" err="1"/>
              <a:t>Phys</a:t>
            </a:r>
            <a:r>
              <a:rPr lang="es-MX" dirty="0"/>
              <a:t>. 64, </a:t>
            </a:r>
            <a:r>
              <a:rPr lang="es-MX" dirty="0" smtClean="0"/>
              <a:t>1992</a:t>
            </a:r>
            <a:r>
              <a:rPr lang="en-US" dirty="0" smtClean="0"/>
              <a:t> </a:t>
            </a:r>
            <a:endParaRPr lang="es-MX" dirty="0"/>
          </a:p>
        </p:txBody>
      </p:sp>
      <p:sp>
        <p:nvSpPr>
          <p:cNvPr id="13" name="TextBox 12"/>
          <p:cNvSpPr txBox="1"/>
          <p:nvPr/>
        </p:nvSpPr>
        <p:spPr>
          <a:xfrm>
            <a:off x="1729409" y="4760844"/>
            <a:ext cx="944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a                                                                         b                                                                        c</a:t>
            </a:r>
            <a:endParaRPr lang="es-MX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5" y="1714742"/>
            <a:ext cx="3945835" cy="30461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191" y="1714742"/>
            <a:ext cx="3834504" cy="30461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8695" y="1714743"/>
            <a:ext cx="3944266" cy="307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91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PNJL </a:t>
            </a:r>
            <a:r>
              <a:rPr lang="es-MX" sz="6000" b="1" dirty="0" err="1" smtClean="0">
                <a:solidFill>
                  <a:schemeClr val="accent1">
                    <a:lumMod val="50000"/>
                  </a:schemeClr>
                </a:solidFill>
              </a:rPr>
              <a:t>phase</a:t>
            </a:r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6000" b="1" dirty="0" err="1" smtClean="0">
                <a:solidFill>
                  <a:schemeClr val="accent1">
                    <a:lumMod val="50000"/>
                  </a:schemeClr>
                </a:solidFill>
              </a:rPr>
              <a:t>diagrams</a:t>
            </a:r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 (global)</a:t>
            </a:r>
            <a:endParaRPr lang="es-MX" sz="6000" dirty="0"/>
          </a:p>
        </p:txBody>
      </p:sp>
      <p:sp>
        <p:nvSpPr>
          <p:cNvPr id="7" name="Rectangle 6"/>
          <p:cNvSpPr/>
          <p:nvPr/>
        </p:nvSpPr>
        <p:spPr>
          <a:xfrm>
            <a:off x="838200" y="56748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LcPeriod"/>
            </a:pPr>
            <a:r>
              <a:rPr lang="es-MX" dirty="0" err="1" smtClean="0"/>
              <a:t>Ratti</a:t>
            </a:r>
            <a:r>
              <a:rPr lang="es-MX" dirty="0"/>
              <a:t>, C., </a:t>
            </a:r>
            <a:r>
              <a:rPr lang="es-MX" dirty="0" err="1"/>
              <a:t>Thaler</a:t>
            </a:r>
            <a:r>
              <a:rPr lang="es-MX" dirty="0"/>
              <a:t>, M. A., </a:t>
            </a:r>
            <a:r>
              <a:rPr lang="es-MX" dirty="0" err="1"/>
              <a:t>Weise</a:t>
            </a:r>
            <a:r>
              <a:rPr lang="es-MX" dirty="0"/>
              <a:t>, W.; </a:t>
            </a:r>
            <a:r>
              <a:rPr lang="es-MX" dirty="0" err="1"/>
              <a:t>Phys</a:t>
            </a:r>
            <a:r>
              <a:rPr lang="es-MX" dirty="0"/>
              <a:t>. Rev. D 73, </a:t>
            </a:r>
            <a:r>
              <a:rPr lang="es-MX" dirty="0" smtClean="0"/>
              <a:t>2006</a:t>
            </a:r>
          </a:p>
          <a:p>
            <a:pPr marL="342900" indent="-342900">
              <a:buAutoNum type="alphaLcPeriod"/>
            </a:pPr>
            <a:r>
              <a:rPr lang="en-US" dirty="0" err="1"/>
              <a:t>Rößner</a:t>
            </a:r>
            <a:r>
              <a:rPr lang="en-US" dirty="0"/>
              <a:t>, S., </a:t>
            </a:r>
            <a:r>
              <a:rPr lang="en-US" dirty="0" err="1"/>
              <a:t>Ratti</a:t>
            </a:r>
            <a:r>
              <a:rPr lang="en-US" dirty="0"/>
              <a:t>, C., Weise, W</a:t>
            </a:r>
            <a:r>
              <a:rPr lang="en-US" dirty="0" smtClean="0"/>
              <a:t>.; Phys. Rev. D 75, 2007</a:t>
            </a:r>
          </a:p>
          <a:p>
            <a:pPr marL="342900" indent="-342900">
              <a:buAutoNum type="alphaLcPeriod"/>
            </a:pPr>
            <a:r>
              <a:rPr lang="en-US" dirty="0"/>
              <a:t>Fukushima, K.; </a:t>
            </a:r>
            <a:r>
              <a:rPr lang="en-US" dirty="0" smtClean="0"/>
              <a:t>Phys. Rev. D 77, 2008</a:t>
            </a:r>
            <a:endParaRPr lang="es-MX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89" y="1690688"/>
            <a:ext cx="3862237" cy="30105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926" y="1690688"/>
            <a:ext cx="3862237" cy="30105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1797" y="1690688"/>
            <a:ext cx="3862237" cy="301052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29409" y="4760844"/>
            <a:ext cx="944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a                                                                         b                                                                        c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624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PNJL </a:t>
            </a:r>
            <a:r>
              <a:rPr lang="es-MX" sz="6000" b="1" dirty="0" err="1" smtClean="0">
                <a:solidFill>
                  <a:schemeClr val="accent1">
                    <a:lumMod val="50000"/>
                  </a:schemeClr>
                </a:solidFill>
              </a:rPr>
              <a:t>phase</a:t>
            </a:r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6000" b="1" dirty="0" err="1" smtClean="0">
                <a:solidFill>
                  <a:schemeClr val="accent1">
                    <a:lumMod val="50000"/>
                  </a:schemeClr>
                </a:solidFill>
              </a:rPr>
              <a:t>diagrams</a:t>
            </a:r>
            <a:r>
              <a:rPr lang="es-MX" sz="6000" b="1" dirty="0" smtClean="0">
                <a:solidFill>
                  <a:schemeClr val="accent1">
                    <a:lumMod val="50000"/>
                  </a:schemeClr>
                </a:solidFill>
              </a:rPr>
              <a:t> (local)</a:t>
            </a:r>
            <a:endParaRPr lang="es-MX" sz="6000" dirty="0"/>
          </a:p>
        </p:txBody>
      </p:sp>
      <p:sp>
        <p:nvSpPr>
          <p:cNvPr id="7" name="Rectangle 6"/>
          <p:cNvSpPr/>
          <p:nvPr/>
        </p:nvSpPr>
        <p:spPr>
          <a:xfrm>
            <a:off x="838200" y="56748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LcPeriod"/>
            </a:pPr>
            <a:r>
              <a:rPr lang="es-MX" dirty="0" err="1" smtClean="0"/>
              <a:t>Ratti</a:t>
            </a:r>
            <a:r>
              <a:rPr lang="es-MX" dirty="0"/>
              <a:t>, C., </a:t>
            </a:r>
            <a:r>
              <a:rPr lang="es-MX" dirty="0" err="1"/>
              <a:t>Thaler</a:t>
            </a:r>
            <a:r>
              <a:rPr lang="es-MX" dirty="0"/>
              <a:t>, M. A., </a:t>
            </a:r>
            <a:r>
              <a:rPr lang="es-MX" dirty="0" err="1"/>
              <a:t>Weise</a:t>
            </a:r>
            <a:r>
              <a:rPr lang="es-MX" dirty="0"/>
              <a:t>, W.; </a:t>
            </a:r>
            <a:r>
              <a:rPr lang="es-MX" dirty="0" err="1"/>
              <a:t>Phys</a:t>
            </a:r>
            <a:r>
              <a:rPr lang="es-MX" dirty="0"/>
              <a:t>. Rev. D 73, </a:t>
            </a:r>
            <a:r>
              <a:rPr lang="es-MX" dirty="0" smtClean="0"/>
              <a:t>2006</a:t>
            </a:r>
          </a:p>
          <a:p>
            <a:pPr marL="342900" indent="-342900">
              <a:buAutoNum type="alphaLcPeriod"/>
            </a:pPr>
            <a:r>
              <a:rPr lang="en-US" dirty="0" err="1"/>
              <a:t>Rößner</a:t>
            </a:r>
            <a:r>
              <a:rPr lang="en-US" dirty="0"/>
              <a:t>, S., </a:t>
            </a:r>
            <a:r>
              <a:rPr lang="en-US" dirty="0" err="1"/>
              <a:t>Ratti</a:t>
            </a:r>
            <a:r>
              <a:rPr lang="en-US" dirty="0"/>
              <a:t>, C., Weise, W</a:t>
            </a:r>
            <a:r>
              <a:rPr lang="en-US" dirty="0" smtClean="0"/>
              <a:t>.; Phys. Rev. D 75, 2007</a:t>
            </a:r>
          </a:p>
          <a:p>
            <a:pPr marL="342900" indent="-342900">
              <a:buAutoNum type="alphaLcPeriod"/>
            </a:pPr>
            <a:r>
              <a:rPr lang="en-US" dirty="0"/>
              <a:t>Fukushima, K.; </a:t>
            </a:r>
            <a:r>
              <a:rPr lang="en-US" dirty="0" smtClean="0"/>
              <a:t>Phys. Rev. D 77, 2008</a:t>
            </a:r>
            <a:endParaRPr lang="es-MX" dirty="0"/>
          </a:p>
        </p:txBody>
      </p:sp>
      <p:sp>
        <p:nvSpPr>
          <p:cNvPr id="13" name="TextBox 12"/>
          <p:cNvSpPr txBox="1"/>
          <p:nvPr/>
        </p:nvSpPr>
        <p:spPr>
          <a:xfrm>
            <a:off x="1729409" y="4760844"/>
            <a:ext cx="944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a                                                                         b                                                                        c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66" y="1690688"/>
            <a:ext cx="3862237" cy="3010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628" y="1690688"/>
            <a:ext cx="3862237" cy="30105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8865" y="1690689"/>
            <a:ext cx="3938744" cy="307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4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6482"/>
            <a:ext cx="9144000" cy="1708826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QCD at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finite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temperature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chemical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potential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914" y="2623842"/>
            <a:ext cx="10842172" cy="2670970"/>
          </a:xfrm>
        </p:spPr>
        <p:txBody>
          <a:bodyPr/>
          <a:lstStyle/>
          <a:p>
            <a:r>
              <a:rPr lang="es-MX" b="1" dirty="0" err="1" smtClean="0"/>
              <a:t>Lattice</a:t>
            </a:r>
            <a:r>
              <a:rPr lang="es-MX" b="1" dirty="0" smtClean="0"/>
              <a:t> QCD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Strong</a:t>
            </a:r>
            <a:r>
              <a:rPr lang="es-MX" sz="2200" dirty="0" smtClean="0"/>
              <a:t> </a:t>
            </a:r>
            <a:r>
              <a:rPr lang="es-MX" sz="2200" dirty="0" err="1" smtClean="0"/>
              <a:t>interaction</a:t>
            </a:r>
            <a:r>
              <a:rPr lang="es-MX" sz="2200" dirty="0" smtClean="0"/>
              <a:t> in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low</a:t>
            </a:r>
            <a:r>
              <a:rPr lang="es-MX" sz="2200" dirty="0" smtClean="0"/>
              <a:t> </a:t>
            </a:r>
            <a:r>
              <a:rPr lang="es-MX" sz="2200" dirty="0" err="1" smtClean="0"/>
              <a:t>temperature</a:t>
            </a:r>
            <a:r>
              <a:rPr lang="es-MX" sz="2200" dirty="0" smtClean="0"/>
              <a:t> </a:t>
            </a:r>
            <a:r>
              <a:rPr lang="es-MX" sz="2200" dirty="0" err="1" smtClean="0"/>
              <a:t>range</a:t>
            </a:r>
            <a:r>
              <a:rPr lang="es-MX" sz="2200" dirty="0" smtClean="0"/>
              <a:t> at </a:t>
            </a:r>
            <a:r>
              <a:rPr lang="es-MX" sz="2200" dirty="0" err="1" smtClean="0"/>
              <a:t>zero</a:t>
            </a:r>
            <a:r>
              <a:rPr lang="es-MX" sz="2200" dirty="0" smtClean="0"/>
              <a:t> </a:t>
            </a:r>
            <a:r>
              <a:rPr lang="es-MX" sz="2200" dirty="0" err="1" smtClean="0"/>
              <a:t>chemical</a:t>
            </a:r>
            <a:r>
              <a:rPr lang="es-MX" sz="2200" dirty="0" smtClean="0"/>
              <a:t> </a:t>
            </a:r>
            <a:r>
              <a:rPr lang="es-MX" sz="2200" dirty="0" err="1" smtClean="0"/>
              <a:t>potential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known</a:t>
            </a:r>
            <a:r>
              <a:rPr lang="es-MX" sz="2200" dirty="0" smtClean="0"/>
              <a:t> </a:t>
            </a:r>
            <a:r>
              <a:rPr lang="es-MX" sz="2200" dirty="0" err="1" smtClean="0"/>
              <a:t>from</a:t>
            </a:r>
            <a:r>
              <a:rPr lang="es-MX" sz="2200" dirty="0" smtClean="0"/>
              <a:t> </a:t>
            </a:r>
            <a:r>
              <a:rPr lang="es-MX" sz="2200" dirty="0" err="1" smtClean="0"/>
              <a:t>first</a:t>
            </a:r>
            <a:r>
              <a:rPr lang="es-MX" sz="2200" dirty="0" smtClean="0"/>
              <a:t> </a:t>
            </a:r>
            <a:r>
              <a:rPr lang="es-MX" sz="2200" dirty="0" err="1" smtClean="0"/>
              <a:t>principles</a:t>
            </a:r>
            <a:r>
              <a:rPr lang="es-MX" sz="2200" dirty="0" smtClean="0"/>
              <a:t>, </a:t>
            </a:r>
            <a:r>
              <a:rPr lang="es-MX" sz="2200" dirty="0" err="1" smtClean="0"/>
              <a:t>even</a:t>
            </a:r>
            <a:r>
              <a:rPr lang="es-MX" sz="2200" dirty="0" smtClean="0"/>
              <a:t> </a:t>
            </a:r>
            <a:r>
              <a:rPr lang="es-MX" sz="2200" dirty="0" err="1" smtClean="0"/>
              <a:t>if</a:t>
            </a:r>
            <a:r>
              <a:rPr lang="es-MX" sz="2200" dirty="0" smtClean="0"/>
              <a:t> QCD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not</a:t>
            </a:r>
            <a:r>
              <a:rPr lang="es-MX" sz="2200" dirty="0" smtClean="0"/>
              <a:t> </a:t>
            </a:r>
            <a:r>
              <a:rPr lang="es-MX" sz="2200" dirty="0" err="1" smtClean="0"/>
              <a:t>renormalizable</a:t>
            </a:r>
            <a:r>
              <a:rPr lang="es-MX" sz="2200" dirty="0" smtClean="0"/>
              <a:t> at </a:t>
            </a:r>
            <a:r>
              <a:rPr lang="es-MX" sz="2200" dirty="0" err="1" smtClean="0"/>
              <a:t>those</a:t>
            </a:r>
            <a:r>
              <a:rPr lang="es-MX" sz="2200" dirty="0" smtClean="0"/>
              <a:t> </a:t>
            </a:r>
            <a:r>
              <a:rPr lang="es-MX" sz="2200" dirty="0" err="1" smtClean="0"/>
              <a:t>energy</a:t>
            </a:r>
            <a:r>
              <a:rPr lang="es-MX" sz="2200" dirty="0" smtClean="0"/>
              <a:t> ranges</a:t>
            </a:r>
            <a:r>
              <a:rPr lang="es-MX" sz="2200" baseline="30000" dirty="0" smtClean="0"/>
              <a:t>1</a:t>
            </a:r>
            <a:endParaRPr lang="es-MX" baseline="30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Lattice</a:t>
            </a:r>
            <a:r>
              <a:rPr lang="es-MX" sz="2200" dirty="0" smtClean="0"/>
              <a:t> QCD has a </a:t>
            </a:r>
            <a:r>
              <a:rPr lang="es-MX" sz="2200" dirty="0" err="1" smtClean="0"/>
              <a:t>severe</a:t>
            </a:r>
            <a:r>
              <a:rPr lang="es-MX" sz="2200" dirty="0" smtClean="0"/>
              <a:t> </a:t>
            </a:r>
            <a:r>
              <a:rPr lang="es-MX" sz="2200" dirty="0" err="1" smtClean="0"/>
              <a:t>sign</a:t>
            </a:r>
            <a:r>
              <a:rPr lang="es-MX" sz="2200" dirty="0" smtClean="0"/>
              <a:t> </a:t>
            </a:r>
            <a:r>
              <a:rPr lang="es-MX" sz="2200" dirty="0" err="1" smtClean="0"/>
              <a:t>problem</a:t>
            </a:r>
            <a:r>
              <a:rPr lang="es-MX" sz="2200" dirty="0" smtClean="0"/>
              <a:t> </a:t>
            </a:r>
            <a:r>
              <a:rPr lang="es-MX" sz="2200" dirty="0" err="1" smtClean="0"/>
              <a:t>when</a:t>
            </a:r>
            <a:r>
              <a:rPr lang="es-MX" sz="2200" dirty="0" smtClean="0"/>
              <a:t> </a:t>
            </a:r>
            <a:r>
              <a:rPr lang="es-MX" sz="2200" dirty="0" err="1" smtClean="0"/>
              <a:t>trying</a:t>
            </a:r>
            <a:r>
              <a:rPr lang="es-MX" sz="2200" dirty="0" smtClean="0"/>
              <a:t> to </a:t>
            </a:r>
            <a:r>
              <a:rPr lang="es-MX" sz="2200" dirty="0" err="1" smtClean="0"/>
              <a:t>analyze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nonzero</a:t>
            </a:r>
            <a:r>
              <a:rPr lang="es-MX" sz="2200" dirty="0" smtClean="0"/>
              <a:t> </a:t>
            </a:r>
            <a:r>
              <a:rPr lang="es-MX" sz="2200" dirty="0" err="1" smtClean="0"/>
              <a:t>chemical</a:t>
            </a:r>
            <a:r>
              <a:rPr lang="es-MX" sz="2200" dirty="0" smtClean="0"/>
              <a:t> </a:t>
            </a:r>
            <a:r>
              <a:rPr lang="es-MX" sz="2200" dirty="0" err="1" smtClean="0"/>
              <a:t>potential</a:t>
            </a:r>
            <a:r>
              <a:rPr lang="es-MX" sz="2200" dirty="0" smtClean="0"/>
              <a:t> regime</a:t>
            </a:r>
            <a:r>
              <a:rPr lang="es-MX" sz="2200" baseline="30000" dirty="0" smtClean="0"/>
              <a:t>2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Effective</a:t>
            </a:r>
            <a:r>
              <a:rPr lang="es-MX" sz="2200" dirty="0" smtClean="0"/>
              <a:t> </a:t>
            </a:r>
            <a:r>
              <a:rPr lang="es-MX" sz="2200" dirty="0" err="1" smtClean="0"/>
              <a:t>field</a:t>
            </a:r>
            <a:r>
              <a:rPr lang="es-MX" sz="2200" dirty="0" smtClean="0"/>
              <a:t> </a:t>
            </a:r>
            <a:r>
              <a:rPr lang="es-MX" sz="2200" dirty="0" err="1" smtClean="0"/>
              <a:t>theories</a:t>
            </a:r>
            <a:r>
              <a:rPr lang="es-MX" sz="2200" dirty="0" smtClean="0"/>
              <a:t> </a:t>
            </a:r>
            <a:r>
              <a:rPr lang="es-MX" sz="2200" dirty="0" err="1" smtClean="0"/>
              <a:t>that</a:t>
            </a:r>
            <a:r>
              <a:rPr lang="es-MX" sz="2200" dirty="0" smtClean="0"/>
              <a:t> </a:t>
            </a:r>
            <a:r>
              <a:rPr lang="es-MX" sz="2200" dirty="0" err="1" smtClean="0"/>
              <a:t>emulate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properties</a:t>
            </a:r>
            <a:r>
              <a:rPr lang="es-MX" sz="2200" dirty="0" smtClean="0"/>
              <a:t> of QCD are </a:t>
            </a:r>
            <a:r>
              <a:rPr lang="es-MX" sz="2200" dirty="0" err="1" smtClean="0"/>
              <a:t>used</a:t>
            </a:r>
            <a:r>
              <a:rPr lang="es-MX" sz="2200" dirty="0" smtClean="0"/>
              <a:t> in </a:t>
            </a:r>
            <a:r>
              <a:rPr lang="es-MX" sz="2200" dirty="0" err="1" smtClean="0"/>
              <a:t>order</a:t>
            </a:r>
            <a:r>
              <a:rPr lang="es-MX" sz="2200" dirty="0" smtClean="0"/>
              <a:t> to </a:t>
            </a:r>
            <a:r>
              <a:rPr lang="es-MX" sz="2200" dirty="0" err="1" smtClean="0"/>
              <a:t>analyze</a:t>
            </a:r>
            <a:r>
              <a:rPr lang="es-MX" sz="2200" dirty="0" smtClean="0"/>
              <a:t> a QCD-</a:t>
            </a:r>
            <a:r>
              <a:rPr lang="es-MX" sz="2200" dirty="0" err="1" smtClean="0"/>
              <a:t>like</a:t>
            </a:r>
            <a:r>
              <a:rPr lang="es-MX" sz="2200" dirty="0" smtClean="0"/>
              <a:t> </a:t>
            </a:r>
            <a:r>
              <a:rPr lang="es-MX" sz="2200" dirty="0" err="1" smtClean="0"/>
              <a:t>phase</a:t>
            </a:r>
            <a:r>
              <a:rPr lang="es-MX" sz="2200" dirty="0" smtClean="0"/>
              <a:t> </a:t>
            </a:r>
            <a:r>
              <a:rPr lang="es-MX" sz="2200" dirty="0" err="1" smtClean="0"/>
              <a:t>diagram</a:t>
            </a:r>
            <a:endParaRPr lang="es-MX" sz="22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74914" y="5294812"/>
            <a:ext cx="10842172" cy="148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s-MX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0" y="6036821"/>
            <a:ext cx="8028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MX" sz="1600" dirty="0" err="1" smtClean="0"/>
              <a:t>Karsch</a:t>
            </a:r>
            <a:r>
              <a:rPr lang="es-MX" sz="1600" dirty="0" smtClean="0"/>
              <a:t>, F.; </a:t>
            </a:r>
            <a:r>
              <a:rPr lang="es-MX" sz="1600" dirty="0" err="1" smtClean="0"/>
              <a:t>Nucl</a:t>
            </a:r>
            <a:r>
              <a:rPr lang="es-MX" sz="1600" dirty="0" smtClean="0"/>
              <a:t>. </a:t>
            </a:r>
            <a:r>
              <a:rPr lang="es-MX" sz="1600" dirty="0" err="1" smtClean="0"/>
              <a:t>Phys</a:t>
            </a:r>
            <a:r>
              <a:rPr lang="es-MX" sz="1600" dirty="0" smtClean="0"/>
              <a:t>. A 698, 2002</a:t>
            </a:r>
          </a:p>
          <a:p>
            <a:pPr marL="342900" indent="-342900">
              <a:buAutoNum type="arabicPeriod"/>
            </a:pPr>
            <a:r>
              <a:rPr lang="es-MX" sz="1600" dirty="0" smtClean="0"/>
              <a:t>Giordano, M., </a:t>
            </a:r>
            <a:r>
              <a:rPr lang="es-MX" sz="1600" dirty="0" err="1" smtClean="0"/>
              <a:t>Kapas</a:t>
            </a:r>
            <a:r>
              <a:rPr lang="es-MX" sz="1600" dirty="0" smtClean="0"/>
              <a:t>, K., </a:t>
            </a:r>
            <a:r>
              <a:rPr lang="es-MX" sz="1600" dirty="0" err="1" smtClean="0"/>
              <a:t>Katz</a:t>
            </a:r>
            <a:r>
              <a:rPr lang="es-MX" sz="1600" dirty="0" smtClean="0"/>
              <a:t>, S. D., </a:t>
            </a:r>
            <a:r>
              <a:rPr lang="es-MX" sz="1600" dirty="0" err="1" smtClean="0"/>
              <a:t>Nogradi</a:t>
            </a:r>
            <a:r>
              <a:rPr lang="es-MX" sz="1600" dirty="0" smtClean="0"/>
              <a:t>, D., </a:t>
            </a:r>
            <a:r>
              <a:rPr lang="es-MX" sz="1600" dirty="0" err="1" smtClean="0"/>
              <a:t>Pasztor</a:t>
            </a:r>
            <a:r>
              <a:rPr lang="es-MX" sz="1600" dirty="0" smtClean="0"/>
              <a:t>, A.; </a:t>
            </a:r>
            <a:r>
              <a:rPr lang="es-MX" sz="1600" dirty="0" err="1" smtClean="0"/>
              <a:t>Phys</a:t>
            </a:r>
            <a:r>
              <a:rPr lang="es-MX" sz="1600" dirty="0" smtClean="0"/>
              <a:t>. Rev. D 102, 2020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44671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8971"/>
            <a:ext cx="9144000" cy="1176066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NJL and PNJL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models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811" y="2264229"/>
            <a:ext cx="10842172" cy="276932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Like</a:t>
            </a:r>
            <a:r>
              <a:rPr lang="es-MX" sz="2200" dirty="0" smtClean="0"/>
              <a:t> </a:t>
            </a:r>
            <a:r>
              <a:rPr lang="es-MX" sz="2200" dirty="0" err="1" smtClean="0"/>
              <a:t>all</a:t>
            </a:r>
            <a:r>
              <a:rPr lang="es-MX" sz="2200" dirty="0" smtClean="0"/>
              <a:t> </a:t>
            </a:r>
            <a:r>
              <a:rPr lang="es-MX" sz="2200" dirty="0" err="1" smtClean="0"/>
              <a:t>effective</a:t>
            </a:r>
            <a:r>
              <a:rPr lang="es-MX" sz="2200" dirty="0" smtClean="0"/>
              <a:t> </a:t>
            </a:r>
            <a:r>
              <a:rPr lang="es-MX" sz="2200" dirty="0" err="1" smtClean="0"/>
              <a:t>field</a:t>
            </a:r>
            <a:r>
              <a:rPr lang="es-MX" sz="2200" dirty="0" smtClean="0"/>
              <a:t> </a:t>
            </a:r>
            <a:r>
              <a:rPr lang="es-MX" sz="2200" dirty="0" err="1" smtClean="0"/>
              <a:t>theories</a:t>
            </a:r>
            <a:r>
              <a:rPr lang="es-MX" sz="2200" dirty="0" smtClean="0"/>
              <a:t>, </a:t>
            </a:r>
            <a:r>
              <a:rPr lang="es-MX" sz="2200" dirty="0" err="1" smtClean="0"/>
              <a:t>the</a:t>
            </a:r>
            <a:r>
              <a:rPr lang="es-MX" sz="2200" dirty="0" smtClean="0"/>
              <a:t> NJL and PNJL </a:t>
            </a:r>
            <a:r>
              <a:rPr lang="es-MX" sz="2200" dirty="0" err="1" smtClean="0"/>
              <a:t>models</a:t>
            </a:r>
            <a:r>
              <a:rPr lang="es-MX" sz="2200" dirty="0" smtClean="0"/>
              <a:t> are non-</a:t>
            </a:r>
            <a:r>
              <a:rPr lang="es-MX" sz="2200" dirty="0" err="1" smtClean="0"/>
              <a:t>renormalizable</a:t>
            </a:r>
            <a:r>
              <a:rPr lang="es-MX" sz="2200" dirty="0" smtClean="0"/>
              <a:t>, </a:t>
            </a:r>
            <a:r>
              <a:rPr lang="es-MX" sz="2200" dirty="0" err="1" smtClean="0"/>
              <a:t>hence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need</a:t>
            </a:r>
            <a:r>
              <a:rPr lang="es-MX" sz="2200" dirty="0" smtClean="0"/>
              <a:t> to use </a:t>
            </a:r>
            <a:r>
              <a:rPr lang="es-MX" sz="2200" dirty="0" err="1" smtClean="0"/>
              <a:t>some</a:t>
            </a:r>
            <a:r>
              <a:rPr lang="es-MX" sz="2200" dirty="0" smtClean="0"/>
              <a:t> </a:t>
            </a:r>
            <a:r>
              <a:rPr lang="es-MX" sz="2200" dirty="0" err="1" smtClean="0"/>
              <a:t>sort</a:t>
            </a:r>
            <a:r>
              <a:rPr lang="es-MX" sz="2200" dirty="0" smtClean="0"/>
              <a:t> of </a:t>
            </a:r>
            <a:r>
              <a:rPr lang="es-MX" sz="2200" dirty="0" err="1" smtClean="0"/>
              <a:t>regularization</a:t>
            </a:r>
            <a:r>
              <a:rPr lang="es-MX" sz="2200" dirty="0" smtClean="0"/>
              <a:t> </a:t>
            </a:r>
            <a:r>
              <a:rPr lang="es-MX" sz="2200" dirty="0" err="1" smtClean="0"/>
              <a:t>scheme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The</a:t>
            </a:r>
            <a:r>
              <a:rPr lang="es-MX" sz="2200" dirty="0" smtClean="0"/>
              <a:t> NJL </a:t>
            </a:r>
            <a:r>
              <a:rPr lang="es-MX" sz="2200" dirty="0" err="1" smtClean="0"/>
              <a:t>model</a:t>
            </a:r>
            <a:r>
              <a:rPr lang="es-MX" sz="2200" dirty="0" smtClean="0"/>
              <a:t> introduces a </a:t>
            </a:r>
            <a:r>
              <a:rPr lang="es-MX" sz="2200" dirty="0" err="1" smtClean="0"/>
              <a:t>chirally-symmetric</a:t>
            </a:r>
            <a:r>
              <a:rPr lang="es-MX" sz="2200" dirty="0" smtClean="0"/>
              <a:t> </a:t>
            </a:r>
            <a:r>
              <a:rPr lang="es-MX" sz="2200" dirty="0" err="1" smtClean="0"/>
              <a:t>four-point</a:t>
            </a:r>
            <a:r>
              <a:rPr lang="es-MX" sz="2200" dirty="0" smtClean="0"/>
              <a:t> quark (</a:t>
            </a:r>
            <a:r>
              <a:rPr lang="es-MX" sz="2200" dirty="0" err="1" smtClean="0"/>
              <a:t>originally</a:t>
            </a:r>
            <a:r>
              <a:rPr lang="es-MX" sz="2200" dirty="0" smtClean="0"/>
              <a:t> </a:t>
            </a:r>
            <a:r>
              <a:rPr lang="es-MX" sz="2200" dirty="0" err="1" smtClean="0"/>
              <a:t>baryon</a:t>
            </a:r>
            <a:r>
              <a:rPr lang="es-MX" sz="2200" dirty="0" smtClean="0"/>
              <a:t>) </a:t>
            </a:r>
            <a:r>
              <a:rPr lang="es-MX" sz="2200" dirty="0" err="1" smtClean="0"/>
              <a:t>interaction</a:t>
            </a:r>
            <a:r>
              <a:rPr lang="es-MX" sz="2200" dirty="0" smtClean="0"/>
              <a:t> </a:t>
            </a:r>
            <a:r>
              <a:rPr lang="es-MX" sz="2200" dirty="0" err="1" smtClean="0"/>
              <a:t>term</a:t>
            </a:r>
            <a:r>
              <a:rPr lang="es-MX" sz="2200" dirty="0" smtClean="0"/>
              <a:t> to </a:t>
            </a:r>
            <a:r>
              <a:rPr lang="es-MX" sz="2200" dirty="0" err="1" smtClean="0"/>
              <a:t>Dirac’s</a:t>
            </a:r>
            <a:r>
              <a:rPr lang="es-MX" sz="2200" dirty="0" smtClean="0"/>
              <a:t> lagrangian</a:t>
            </a:r>
            <a:r>
              <a:rPr lang="es-MX" baseline="30000" dirty="0" smtClean="0"/>
              <a:t>3</a:t>
            </a:r>
            <a:endParaRPr lang="es-MX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The</a:t>
            </a:r>
            <a:r>
              <a:rPr lang="es-MX" sz="2200" dirty="0" smtClean="0"/>
              <a:t> NJL </a:t>
            </a:r>
            <a:r>
              <a:rPr lang="es-MX" sz="2200" dirty="0" err="1" smtClean="0"/>
              <a:t>model</a:t>
            </a:r>
            <a:r>
              <a:rPr lang="es-MX" sz="2200" dirty="0" smtClean="0"/>
              <a:t> </a:t>
            </a:r>
            <a:r>
              <a:rPr lang="es-MX" sz="2200" dirty="0" err="1" smtClean="0"/>
              <a:t>doesn’t</a:t>
            </a:r>
            <a:r>
              <a:rPr lang="es-MX" sz="2200" dirty="0" smtClean="0"/>
              <a:t> </a:t>
            </a:r>
            <a:r>
              <a:rPr lang="es-MX" sz="2200" dirty="0" err="1" smtClean="0"/>
              <a:t>account</a:t>
            </a:r>
            <a:r>
              <a:rPr lang="es-MX" sz="2200" dirty="0" smtClean="0"/>
              <a:t> </a:t>
            </a:r>
            <a:r>
              <a:rPr lang="es-MX" sz="2200" dirty="0" err="1" smtClean="0"/>
              <a:t>for</a:t>
            </a:r>
            <a:r>
              <a:rPr lang="es-MX" sz="2200" dirty="0" smtClean="0"/>
              <a:t> quark </a:t>
            </a:r>
            <a:r>
              <a:rPr lang="es-MX" sz="2200" dirty="0" err="1" smtClean="0"/>
              <a:t>confinement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An</a:t>
            </a:r>
            <a:r>
              <a:rPr lang="es-MX" sz="2200" dirty="0" smtClean="0"/>
              <a:t> </a:t>
            </a:r>
            <a:r>
              <a:rPr lang="es-MX" sz="2200" dirty="0" err="1" smtClean="0"/>
              <a:t>effective</a:t>
            </a:r>
            <a:r>
              <a:rPr lang="es-MX" sz="2200" dirty="0" smtClean="0"/>
              <a:t> </a:t>
            </a:r>
            <a:r>
              <a:rPr lang="es-MX" sz="2200" dirty="0" err="1" smtClean="0"/>
              <a:t>potential</a:t>
            </a:r>
            <a:r>
              <a:rPr lang="es-MX" sz="2200" dirty="0" smtClean="0"/>
              <a:t> </a:t>
            </a:r>
            <a:r>
              <a:rPr lang="es-MX" sz="2200" dirty="0" err="1" smtClean="0"/>
              <a:t>that</a:t>
            </a:r>
            <a:r>
              <a:rPr lang="es-MX" sz="2200" dirty="0" smtClean="0"/>
              <a:t> </a:t>
            </a:r>
            <a:r>
              <a:rPr lang="es-MX" sz="2200" dirty="0" err="1" smtClean="0"/>
              <a:t>depends</a:t>
            </a:r>
            <a:r>
              <a:rPr lang="es-MX" sz="2200" dirty="0" smtClean="0"/>
              <a:t> </a:t>
            </a:r>
            <a:r>
              <a:rPr lang="es-MX" sz="2200" dirty="0" err="1" smtClean="0"/>
              <a:t>on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Polyakov</a:t>
            </a:r>
            <a:r>
              <a:rPr lang="es-MX" sz="2200" dirty="0" smtClean="0"/>
              <a:t> </a:t>
            </a:r>
            <a:r>
              <a:rPr lang="es-MX" sz="2200" dirty="0" err="1" smtClean="0"/>
              <a:t>loop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introduced</a:t>
            </a:r>
            <a:r>
              <a:rPr lang="es-MX" sz="2200" dirty="0" smtClean="0"/>
              <a:t> to </a:t>
            </a:r>
            <a:r>
              <a:rPr lang="es-MX" sz="2200" dirty="0" err="1" smtClean="0"/>
              <a:t>the</a:t>
            </a:r>
            <a:r>
              <a:rPr lang="es-MX" sz="2200" dirty="0" smtClean="0"/>
              <a:t> NJL to </a:t>
            </a:r>
            <a:r>
              <a:rPr lang="es-MX" sz="2200" dirty="0" err="1" smtClean="0"/>
              <a:t>account</a:t>
            </a:r>
            <a:r>
              <a:rPr lang="es-MX" sz="2200" dirty="0" smtClean="0"/>
              <a:t> </a:t>
            </a:r>
            <a:r>
              <a:rPr lang="es-MX" sz="2200" dirty="0" err="1" smtClean="0"/>
              <a:t>for</a:t>
            </a:r>
            <a:r>
              <a:rPr lang="es-MX" sz="2200" dirty="0" smtClean="0"/>
              <a:t> </a:t>
            </a:r>
            <a:r>
              <a:rPr lang="es-MX" sz="2200" dirty="0" err="1" smtClean="0"/>
              <a:t>confinement</a:t>
            </a:r>
            <a:r>
              <a:rPr lang="es-MX" sz="2200" dirty="0" smtClean="0"/>
              <a:t> </a:t>
            </a:r>
            <a:r>
              <a:rPr lang="es-MX" sz="2200" dirty="0" err="1" smtClean="0"/>
              <a:t>related</a:t>
            </a:r>
            <a:r>
              <a:rPr lang="es-MX" sz="2200" dirty="0" smtClean="0"/>
              <a:t> </a:t>
            </a:r>
            <a:r>
              <a:rPr lang="es-MX" sz="2200" dirty="0" err="1" smtClean="0"/>
              <a:t>phenomena</a:t>
            </a:r>
            <a:r>
              <a:rPr lang="es-MX" sz="2200" dirty="0" smtClean="0"/>
              <a:t> (PNJL </a:t>
            </a:r>
            <a:r>
              <a:rPr lang="es-MX" sz="2200" dirty="0" err="1" smtClean="0"/>
              <a:t>model</a:t>
            </a:r>
            <a:r>
              <a:rPr lang="es-MX" sz="2200" dirty="0" smtClean="0"/>
              <a:t>)</a:t>
            </a:r>
            <a:r>
              <a:rPr lang="es-MX" sz="2200" baseline="30000" dirty="0" smtClean="0"/>
              <a:t>4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5538653"/>
            <a:ext cx="80286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MX" sz="1600" dirty="0" smtClean="0">
                <a:solidFill>
                  <a:schemeClr val="bg1"/>
                </a:solidFill>
              </a:rPr>
              <a:t>698, 2002</a:t>
            </a:r>
          </a:p>
          <a:p>
            <a:pPr marL="342900" indent="-342900">
              <a:buAutoNum type="arabicPeriod"/>
            </a:pPr>
            <a:r>
              <a:rPr lang="es-MX" sz="1600" dirty="0" smtClean="0">
                <a:solidFill>
                  <a:schemeClr val="bg1"/>
                </a:solidFill>
              </a:rPr>
              <a:t>Giordano, M.,. D, 2020</a:t>
            </a:r>
          </a:p>
          <a:p>
            <a:pPr marL="342900" indent="-342900">
              <a:buAutoNum type="arabicPeriod"/>
            </a:pPr>
            <a:r>
              <a:rPr lang="es-MX" sz="1600" dirty="0" err="1" smtClean="0"/>
              <a:t>Nambu</a:t>
            </a:r>
            <a:r>
              <a:rPr lang="es-MX" sz="1600" dirty="0" smtClean="0"/>
              <a:t>, Y., </a:t>
            </a:r>
            <a:r>
              <a:rPr lang="es-MX" sz="1600" dirty="0" err="1" smtClean="0"/>
              <a:t>Jona-Lasinio</a:t>
            </a:r>
            <a:r>
              <a:rPr lang="es-MX" sz="1600" dirty="0" smtClean="0"/>
              <a:t>, G.; </a:t>
            </a:r>
            <a:r>
              <a:rPr lang="es-MX" sz="1600" dirty="0" err="1" smtClean="0"/>
              <a:t>Phys</a:t>
            </a:r>
            <a:r>
              <a:rPr lang="es-MX" sz="1600" dirty="0" smtClean="0"/>
              <a:t>. Rev. 122, 1961</a:t>
            </a:r>
          </a:p>
          <a:p>
            <a:pPr marL="342900" indent="-342900">
              <a:buAutoNum type="arabicPeriod"/>
            </a:pPr>
            <a:r>
              <a:rPr lang="es-MX" sz="1600" dirty="0" err="1" smtClean="0"/>
              <a:t>Ratti</a:t>
            </a:r>
            <a:r>
              <a:rPr lang="es-MX" sz="1600" dirty="0" smtClean="0"/>
              <a:t>, C., </a:t>
            </a:r>
            <a:r>
              <a:rPr lang="es-MX" sz="1600" dirty="0" err="1" smtClean="0"/>
              <a:t>Thaler</a:t>
            </a:r>
            <a:r>
              <a:rPr lang="es-MX" sz="1600" dirty="0" smtClean="0"/>
              <a:t>, M. A., </a:t>
            </a:r>
            <a:r>
              <a:rPr lang="es-MX" sz="1600" dirty="0" err="1" smtClean="0"/>
              <a:t>Weise</a:t>
            </a:r>
            <a:r>
              <a:rPr lang="es-MX" sz="1600" dirty="0" smtClean="0"/>
              <a:t>, W.; </a:t>
            </a:r>
            <a:r>
              <a:rPr lang="es-MX" sz="1600" dirty="0" err="1" smtClean="0"/>
              <a:t>Phys</a:t>
            </a:r>
            <a:r>
              <a:rPr lang="es-MX" sz="1600" dirty="0" smtClean="0"/>
              <a:t>. Rev. D 73, 2006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3806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8971"/>
            <a:ext cx="9144000" cy="1176066"/>
          </a:xfrm>
        </p:spPr>
        <p:txBody>
          <a:bodyPr/>
          <a:lstStyle/>
          <a:p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Lagrangian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formulation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1828801"/>
                <a:ext cx="9144000" cy="24384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𝑄𝐶𝐷</m:t>
                          </m:r>
                        </m:sub>
                      </m:sSub>
                      <m:r>
                        <a:rPr lang="es-MX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d>
                        <m:d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</m:d>
                      <m:r>
                        <a:rPr lang="es-MX" i="1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𝜇𝜈</m:t>
                              </m:r>
                            </m:sup>
                          </m:sSup>
                        </m:e>
                        <m: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𝜇𝜈</m:t>
                              </m:r>
                            </m:sub>
                          </m:sSub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s-MX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s-MX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𝑁𝐽𝐿</m:t>
                          </m:r>
                        </m:sub>
                      </m:sSub>
                      <m:r>
                        <a:rPr lang="es-MX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d>
                        <m:d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</m:d>
                      <m:r>
                        <a:rPr lang="es-MX" i="1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</m:acc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</m:acc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es-MX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p>
                                  </m:sSup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𝑁𝐽𝐿</m:t>
                          </m:r>
                        </m:sub>
                      </m:sSub>
                      <m:r>
                        <a:rPr lang="es-MX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d>
                        <m:d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</m:d>
                      <m:r>
                        <a:rPr lang="es-MX" i="1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</m:acc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</m:acc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p>
                                  </m:sSup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MX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𝒰</m:t>
                      </m:r>
                      <m:d>
                        <m:d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s-MX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es-MX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MX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1828801"/>
                <a:ext cx="9144000" cy="2438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518160" y="4440965"/>
                <a:ext cx="10842172" cy="22119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MX" sz="2200" dirty="0" err="1" smtClean="0"/>
                  <a:t>Chiral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symmetry</a:t>
                </a:r>
                <a:r>
                  <a:rPr lang="es-MX" sz="2200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𝑁𝐽𝐿</m:t>
                        </m:r>
                      </m:sub>
                    </m:sSub>
                  </m:oMath>
                </a14:m>
                <a:r>
                  <a:rPr lang="es-MX" sz="2200" dirty="0" smtClean="0"/>
                  <a:t> </a:t>
                </a:r>
                <a:r>
                  <a:rPr lang="es-MX" sz="2200" dirty="0" err="1" smtClean="0"/>
                  <a:t>is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achieved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under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the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same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condition</a:t>
                </a:r>
                <a:r>
                  <a:rPr lang="es-MX" sz="2200" dirty="0" smtClean="0"/>
                  <a:t> as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𝑄𝐶𝐷</m:t>
                        </m:r>
                      </m:sub>
                    </m:sSub>
                  </m:oMath>
                </a14:m>
                <a:endParaRPr lang="es-MX" sz="22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MX" sz="2200" dirty="0" err="1" smtClean="0"/>
                  <a:t>Because</a:t>
                </a:r>
                <a:r>
                  <a:rPr lang="es-MX" sz="2200" dirty="0" smtClean="0"/>
                  <a:t> of </a:t>
                </a:r>
                <a:r>
                  <a:rPr lang="es-MX" sz="2200" dirty="0" err="1" smtClean="0"/>
                  <a:t>the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point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nature</a:t>
                </a:r>
                <a:r>
                  <a:rPr lang="es-MX" sz="2200" dirty="0" smtClean="0"/>
                  <a:t> of </a:t>
                </a:r>
                <a:r>
                  <a:rPr lang="es-MX" sz="2200" dirty="0" err="1" smtClean="0"/>
                  <a:t>the</a:t>
                </a:r>
                <a:r>
                  <a:rPr lang="es-MX" sz="2200" dirty="0" smtClean="0"/>
                  <a:t> quark </a:t>
                </a:r>
                <a:r>
                  <a:rPr lang="es-MX" sz="2200" dirty="0" err="1" smtClean="0"/>
                  <a:t>interaction</a:t>
                </a:r>
                <a:r>
                  <a:rPr lang="es-MX" sz="2200" dirty="0" smtClean="0"/>
                  <a:t> in </a:t>
                </a:r>
                <a:r>
                  <a:rPr lang="es-MX" sz="2200" dirty="0" err="1" smtClean="0"/>
                  <a:t>the</a:t>
                </a:r>
                <a:r>
                  <a:rPr lang="es-MX" sz="2200" dirty="0" smtClean="0"/>
                  <a:t> NJL-</a:t>
                </a:r>
                <a:r>
                  <a:rPr lang="es-MX" sz="2200" dirty="0" err="1" smtClean="0"/>
                  <a:t>type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models</a:t>
                </a:r>
                <a:r>
                  <a:rPr lang="es-MX" sz="2200" dirty="0" smtClean="0"/>
                  <a:t>, gauge </a:t>
                </a:r>
                <a:r>
                  <a:rPr lang="es-MX" sz="2200" dirty="0" err="1" smtClean="0"/>
                  <a:t>symmetry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is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lost</a:t>
                </a:r>
                <a:endParaRPr lang="es-MX" sz="22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MX" sz="2200" dirty="0" smtClean="0"/>
                  <a:t> </a:t>
                </a:r>
                <a:r>
                  <a:rPr lang="es-MX" sz="2200" dirty="0" err="1" smtClean="0"/>
                  <a:t>For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this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same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reason</a:t>
                </a:r>
                <a:r>
                  <a:rPr lang="es-MX" sz="2200" dirty="0" smtClean="0"/>
                  <a:t>, </a:t>
                </a:r>
                <a:r>
                  <a:rPr lang="es-MX" sz="2200" dirty="0" err="1" smtClean="0"/>
                  <a:t>the</a:t>
                </a:r>
                <a:r>
                  <a:rPr lang="es-MX" sz="2200" dirty="0" smtClean="0"/>
                  <a:t> NJL-</a:t>
                </a:r>
                <a:r>
                  <a:rPr lang="es-MX" sz="2200" dirty="0" err="1" smtClean="0"/>
                  <a:t>type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models</a:t>
                </a:r>
                <a:r>
                  <a:rPr lang="es-MX" sz="2200" dirty="0" smtClean="0"/>
                  <a:t> are non-</a:t>
                </a:r>
                <a:r>
                  <a:rPr lang="es-MX" sz="2200" dirty="0" err="1" smtClean="0"/>
                  <a:t>renormalizable</a:t>
                </a:r>
                <a:r>
                  <a:rPr lang="es-MX" sz="2200" dirty="0" smtClean="0"/>
                  <a:t>, so a </a:t>
                </a:r>
                <a:r>
                  <a:rPr lang="es-MX" sz="2200" dirty="0" err="1" smtClean="0"/>
                  <a:t>form</a:t>
                </a:r>
                <a:r>
                  <a:rPr lang="es-MX" sz="2200" dirty="0" smtClean="0"/>
                  <a:t> factor </a:t>
                </a:r>
                <a:r>
                  <a:rPr lang="es-MX" sz="2200" dirty="0" err="1" smtClean="0"/>
                  <a:t>must</a:t>
                </a:r>
                <a:r>
                  <a:rPr lang="es-MX" sz="2200" dirty="0" smtClean="0"/>
                  <a:t> be </a:t>
                </a:r>
                <a:r>
                  <a:rPr lang="es-MX" sz="2200" dirty="0" err="1" smtClean="0"/>
                  <a:t>unavoidably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applied</a:t>
                </a:r>
                <a:r>
                  <a:rPr lang="es-MX" sz="2200" dirty="0" smtClean="0"/>
                  <a:t> to </a:t>
                </a:r>
                <a:r>
                  <a:rPr lang="es-MX" sz="2200" dirty="0" err="1" smtClean="0"/>
                  <a:t>divergent</a:t>
                </a:r>
                <a:r>
                  <a:rPr lang="es-MX" sz="2200" dirty="0" smtClean="0"/>
                  <a:t> </a:t>
                </a:r>
                <a:r>
                  <a:rPr lang="es-MX" sz="2200" dirty="0" err="1" smtClean="0"/>
                  <a:t>integrals</a:t>
                </a:r>
                <a:endParaRPr lang="es-MX" sz="2200" dirty="0" smtClean="0"/>
              </a:p>
            </p:txBody>
          </p:sp>
        </mc:Choice>
        <mc:Fallback xmlns=""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" y="4440965"/>
                <a:ext cx="10842172" cy="2211977"/>
              </a:xfrm>
              <a:prstGeom prst="rect">
                <a:avLst/>
              </a:prstGeom>
              <a:blipFill>
                <a:blip r:embed="rId3"/>
                <a:stretch>
                  <a:fillRect t="-359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05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8971"/>
            <a:ext cx="9144000" cy="1176066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Mean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field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approximation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674914" y="1994264"/>
                <a:ext cx="10842172" cy="22119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d>
                        <m:d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</m:d>
                      <m:r>
                        <a:rPr lang="es-MX" i="1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</m:acc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</m:acc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p>
                                  </m:sSup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s-MX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d>
                        <m:d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e>
                      </m:d>
                      <m:r>
                        <a:rPr lang="es-MX" i="1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4" y="1994264"/>
                <a:ext cx="10842172" cy="22119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14" y="4049486"/>
            <a:ext cx="4307072" cy="18065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5146766" y="4049487"/>
                <a:ext cx="6370320" cy="180659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MX" dirty="0" smtClean="0"/>
                  <a:t>Isospin </a:t>
                </a:r>
                <a:r>
                  <a:rPr lang="es-MX" dirty="0" err="1" smtClean="0"/>
                  <a:t>symmetry</a:t>
                </a:r>
                <a:r>
                  <a:rPr lang="es-MX" dirty="0" smtClean="0"/>
                  <a:t> </a:t>
                </a:r>
                <a:r>
                  <a:rPr lang="es-MX" dirty="0" err="1" smtClean="0"/>
                  <a:t>is</a:t>
                </a:r>
                <a:r>
                  <a:rPr lang="es-MX" dirty="0" smtClean="0"/>
                  <a:t> </a:t>
                </a:r>
                <a:r>
                  <a:rPr lang="es-MX" dirty="0" err="1" smtClean="0"/>
                  <a:t>used</a:t>
                </a:r>
                <a:r>
                  <a:rPr lang="es-MX" dirty="0" smtClean="0"/>
                  <a:t> in </a:t>
                </a:r>
                <a:r>
                  <a:rPr lang="es-MX" dirty="0" err="1" smtClean="0"/>
                  <a:t>this</a:t>
                </a:r>
                <a:r>
                  <a:rPr lang="es-MX" dirty="0" smtClean="0"/>
                  <a:t> </a:t>
                </a:r>
                <a:r>
                  <a:rPr lang="es-MX" dirty="0" err="1" smtClean="0"/>
                  <a:t>work</a:t>
                </a:r>
                <a:endParaRPr lang="es-MX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MX" dirty="0" err="1" smtClean="0"/>
                  <a:t>This</a:t>
                </a:r>
                <a:r>
                  <a:rPr lang="es-MX" dirty="0" smtClean="0"/>
                  <a:t> </a:t>
                </a:r>
                <a:r>
                  <a:rPr lang="es-MX" dirty="0" err="1" smtClean="0"/>
                  <a:t>implies</a:t>
                </a: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MX" dirty="0" smtClean="0"/>
                  <a:t> </a:t>
                </a:r>
              </a:p>
              <a:p>
                <a:r>
                  <a:rPr lang="es-MX" sz="1800" dirty="0" smtClean="0"/>
                  <a:t>Ratti</a:t>
                </a:r>
                <a:r>
                  <a:rPr lang="es-MX" sz="1800" dirty="0"/>
                  <a:t>, C., </a:t>
                </a:r>
                <a:r>
                  <a:rPr lang="es-MX" sz="1800" dirty="0" err="1"/>
                  <a:t>Thaler</a:t>
                </a:r>
                <a:r>
                  <a:rPr lang="es-MX" sz="1800" dirty="0"/>
                  <a:t>, M. A., </a:t>
                </a:r>
                <a:r>
                  <a:rPr lang="es-MX" sz="1800" dirty="0" err="1"/>
                  <a:t>Weise</a:t>
                </a:r>
                <a:r>
                  <a:rPr lang="es-MX" sz="1800" dirty="0"/>
                  <a:t>, W.; </a:t>
                </a:r>
                <a:r>
                  <a:rPr lang="es-MX" sz="1800" dirty="0" err="1"/>
                  <a:t>Phys</a:t>
                </a:r>
                <a:r>
                  <a:rPr lang="es-MX" sz="1800" dirty="0"/>
                  <a:t>. Rev. D 73, 2006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s-MX" dirty="0" smtClean="0"/>
              </a:p>
            </p:txBody>
          </p:sp>
        </mc:Choice>
        <mc:Fallback xmlns="">
          <p:sp>
            <p:nvSpPr>
              <p:cNvPr id="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766" y="4049487"/>
                <a:ext cx="6370320" cy="1806593"/>
              </a:xfrm>
              <a:prstGeom prst="rect">
                <a:avLst/>
              </a:prstGeom>
              <a:blipFill>
                <a:blip r:embed="rId4"/>
                <a:stretch>
                  <a:fillRect t="-471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55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5094518"/>
            <a:ext cx="80286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MX" sz="1600" dirty="0" smtClean="0">
                <a:solidFill>
                  <a:schemeClr val="bg1"/>
                </a:solidFill>
              </a:rPr>
              <a:t>698, 2002</a:t>
            </a:r>
          </a:p>
          <a:p>
            <a:pPr marL="342900" indent="-342900">
              <a:buAutoNum type="arabicPeriod"/>
            </a:pPr>
            <a:r>
              <a:rPr lang="es-MX" sz="1600" dirty="0" smtClean="0">
                <a:solidFill>
                  <a:schemeClr val="bg1"/>
                </a:solidFill>
              </a:rPr>
              <a:t>Giordano, M.,. D, 2020</a:t>
            </a:r>
          </a:p>
          <a:p>
            <a:pPr marL="342900" indent="-342900">
              <a:buAutoNum type="arabicPeriod"/>
            </a:pPr>
            <a:r>
              <a:rPr lang="es-MX" sz="1600" dirty="0" smtClean="0">
                <a:solidFill>
                  <a:schemeClr val="bg1"/>
                </a:solidFill>
              </a:rPr>
              <a:t>v. 122, 1961</a:t>
            </a:r>
          </a:p>
          <a:p>
            <a:pPr marL="342900" indent="-342900">
              <a:buAutoNum type="arabicPeriod"/>
            </a:pPr>
            <a:r>
              <a:rPr lang="es-MX" sz="1600" dirty="0" smtClean="0">
                <a:solidFill>
                  <a:schemeClr val="bg1"/>
                </a:solidFill>
              </a:rPr>
              <a:t>3, 2006</a:t>
            </a:r>
          </a:p>
          <a:p>
            <a:pPr marL="342900" indent="-342900">
              <a:buAutoNum type="arabicPeriod"/>
            </a:pPr>
            <a:r>
              <a:rPr lang="es-MX" sz="1600" dirty="0" err="1" smtClean="0"/>
              <a:t>Klevansky</a:t>
            </a:r>
            <a:r>
              <a:rPr lang="es-MX" sz="1600" dirty="0" smtClean="0"/>
              <a:t>, S. P.; Rev. </a:t>
            </a:r>
            <a:r>
              <a:rPr lang="es-MX" sz="1600" dirty="0" err="1" smtClean="0"/>
              <a:t>Mod</a:t>
            </a:r>
            <a:r>
              <a:rPr lang="es-MX" sz="1600" dirty="0" smtClean="0"/>
              <a:t>. </a:t>
            </a:r>
            <a:r>
              <a:rPr lang="es-MX" sz="1600" dirty="0" err="1" smtClean="0"/>
              <a:t>Phys</a:t>
            </a:r>
            <a:r>
              <a:rPr lang="es-MX" sz="1600" dirty="0" smtClean="0"/>
              <a:t>. 64, 1992</a:t>
            </a:r>
          </a:p>
          <a:p>
            <a:pPr marL="342900" indent="-342900">
              <a:buAutoNum type="arabicPeriod"/>
            </a:pPr>
            <a:r>
              <a:rPr lang="es-MX" sz="1600" dirty="0" err="1" smtClean="0"/>
              <a:t>Sasaki</a:t>
            </a:r>
            <a:r>
              <a:rPr lang="es-MX" sz="1600" dirty="0" smtClean="0"/>
              <a:t>, C., </a:t>
            </a:r>
            <a:r>
              <a:rPr lang="es-MX" sz="1600" dirty="0" err="1" smtClean="0"/>
              <a:t>Friman</a:t>
            </a:r>
            <a:r>
              <a:rPr lang="es-MX" sz="1600" dirty="0" smtClean="0"/>
              <a:t>, B., </a:t>
            </a:r>
            <a:r>
              <a:rPr lang="es-MX" sz="1600" dirty="0" err="1" smtClean="0"/>
              <a:t>Redlich</a:t>
            </a:r>
            <a:r>
              <a:rPr lang="es-MX" sz="1600" dirty="0" smtClean="0"/>
              <a:t>, K.; </a:t>
            </a:r>
            <a:r>
              <a:rPr lang="es-MX" sz="1600" dirty="0" err="1" smtClean="0"/>
              <a:t>Phys</a:t>
            </a:r>
            <a:r>
              <a:rPr lang="es-MX" sz="1600" dirty="0" smtClean="0"/>
              <a:t>. Rev. D 75, 2007</a:t>
            </a:r>
            <a:endParaRPr lang="es-MX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8971"/>
            <a:ext cx="9144000" cy="1176066"/>
          </a:xfrm>
        </p:spPr>
        <p:txBody>
          <a:bodyPr/>
          <a:lstStyle/>
          <a:p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Order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parameters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811" y="2264228"/>
            <a:ext cx="10842172" cy="377952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chiral</a:t>
            </a:r>
            <a:r>
              <a:rPr lang="es-MX" sz="2200" dirty="0" smtClean="0"/>
              <a:t> </a:t>
            </a:r>
            <a:r>
              <a:rPr lang="es-MX" sz="2200" dirty="0" err="1" smtClean="0"/>
              <a:t>symmetry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</a:t>
            </a:r>
            <a:r>
              <a:rPr lang="es-MX" sz="2200" dirty="0" smtClean="0"/>
              <a:t> </a:t>
            </a:r>
            <a:r>
              <a:rPr lang="es-MX" sz="2200" dirty="0" err="1" smtClean="0"/>
              <a:t>for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NJL </a:t>
            </a:r>
            <a:r>
              <a:rPr lang="es-MX" sz="2200" dirty="0" err="1" smtClean="0"/>
              <a:t>model</a:t>
            </a:r>
            <a:r>
              <a:rPr lang="es-MX" sz="2200" dirty="0" smtClean="0"/>
              <a:t> in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chiral</a:t>
            </a:r>
            <a:r>
              <a:rPr lang="es-MX" sz="2200" dirty="0" smtClean="0"/>
              <a:t> limit</a:t>
            </a:r>
            <a:r>
              <a:rPr lang="es-MX" sz="2200" baseline="30000" dirty="0" smtClean="0"/>
              <a:t>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Chiral</a:t>
            </a:r>
            <a:r>
              <a:rPr lang="es-MX" sz="2200" dirty="0" smtClean="0"/>
              <a:t> </a:t>
            </a:r>
            <a:r>
              <a:rPr lang="es-MX" sz="2200" dirty="0" err="1" smtClean="0"/>
              <a:t>symmetry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restored</a:t>
            </a:r>
            <a:r>
              <a:rPr lang="es-MX" sz="2200" dirty="0" smtClean="0"/>
              <a:t> </a:t>
            </a:r>
            <a:r>
              <a:rPr lang="es-MX" sz="2200" dirty="0" err="1" smtClean="0"/>
              <a:t>if</a:t>
            </a:r>
            <a:r>
              <a:rPr lang="es-MX" sz="2200" dirty="0" smtClean="0"/>
              <a:t> and </a:t>
            </a:r>
            <a:r>
              <a:rPr lang="es-MX" sz="2200" dirty="0" err="1" smtClean="0"/>
              <a:t>only</a:t>
            </a:r>
            <a:r>
              <a:rPr lang="es-MX" sz="2200" dirty="0" smtClean="0"/>
              <a:t> </a:t>
            </a:r>
            <a:r>
              <a:rPr lang="es-MX" sz="2200" dirty="0" err="1" smtClean="0"/>
              <a:t>if</a:t>
            </a:r>
            <a:r>
              <a:rPr lang="es-MX" sz="2200" dirty="0" smtClean="0"/>
              <a:t> </a:t>
            </a:r>
            <a:r>
              <a:rPr lang="es-MX" sz="2200" dirty="0" err="1" smtClean="0"/>
              <a:t>both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current</a:t>
            </a:r>
            <a:r>
              <a:rPr lang="es-MX" sz="2200" dirty="0" smtClean="0"/>
              <a:t> quark </a:t>
            </a:r>
            <a:r>
              <a:rPr lang="es-MX" sz="2200" dirty="0" err="1" smtClean="0"/>
              <a:t>mass</a:t>
            </a:r>
            <a:r>
              <a:rPr lang="es-MX" sz="2200" dirty="0" smtClean="0"/>
              <a:t> and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dynamically</a:t>
            </a:r>
            <a:r>
              <a:rPr lang="es-MX" sz="2200" dirty="0" smtClean="0"/>
              <a:t> </a:t>
            </a:r>
            <a:r>
              <a:rPr lang="es-MX" sz="2200" dirty="0" err="1" smtClean="0"/>
              <a:t>generated</a:t>
            </a:r>
            <a:r>
              <a:rPr lang="es-MX" sz="2200" dirty="0" smtClean="0"/>
              <a:t> quark </a:t>
            </a:r>
            <a:r>
              <a:rPr lang="es-MX" sz="2200" dirty="0" err="1" smtClean="0"/>
              <a:t>mass</a:t>
            </a:r>
            <a:r>
              <a:rPr lang="es-MX" sz="2200" dirty="0" smtClean="0"/>
              <a:t> are </a:t>
            </a:r>
            <a:r>
              <a:rPr lang="es-MX" sz="2200" dirty="0" err="1" smtClean="0"/>
              <a:t>equal</a:t>
            </a:r>
            <a:r>
              <a:rPr lang="es-MX" sz="2200" dirty="0" smtClean="0"/>
              <a:t> to </a:t>
            </a:r>
            <a:r>
              <a:rPr lang="es-MX" sz="2200" dirty="0" err="1" smtClean="0"/>
              <a:t>zero</a:t>
            </a:r>
            <a:endParaRPr lang="es-MX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With</a:t>
            </a:r>
            <a:r>
              <a:rPr lang="es-MX" sz="2200" dirty="0" smtClean="0"/>
              <a:t> a </a:t>
            </a:r>
            <a:r>
              <a:rPr lang="es-MX" sz="2200" dirty="0" err="1" smtClean="0"/>
              <a:t>nonzero</a:t>
            </a:r>
            <a:r>
              <a:rPr lang="es-MX" sz="2200" dirty="0" smtClean="0"/>
              <a:t> </a:t>
            </a:r>
            <a:r>
              <a:rPr lang="es-MX" sz="2200" dirty="0" err="1" smtClean="0"/>
              <a:t>current</a:t>
            </a:r>
            <a:r>
              <a:rPr lang="es-MX" sz="2200" dirty="0" smtClean="0"/>
              <a:t> </a:t>
            </a:r>
            <a:r>
              <a:rPr lang="es-MX" sz="2200" dirty="0" err="1" smtClean="0"/>
              <a:t>mass</a:t>
            </a:r>
            <a:r>
              <a:rPr lang="es-MX" sz="2200" dirty="0" smtClean="0"/>
              <a:t> </a:t>
            </a:r>
            <a:r>
              <a:rPr lang="es-MX" sz="2200" dirty="0" err="1" smtClean="0"/>
              <a:t>scheme</a:t>
            </a:r>
            <a:r>
              <a:rPr lang="es-MX" sz="2200" dirty="0" smtClean="0"/>
              <a:t>, </a:t>
            </a:r>
            <a:r>
              <a:rPr lang="es-MX" sz="2200" dirty="0" err="1" smtClean="0"/>
              <a:t>chiral</a:t>
            </a:r>
            <a:r>
              <a:rPr lang="es-MX" sz="2200" dirty="0" smtClean="0"/>
              <a:t> </a:t>
            </a:r>
            <a:r>
              <a:rPr lang="es-MX" sz="2200" dirty="0" err="1" smtClean="0"/>
              <a:t>symmetry</a:t>
            </a:r>
            <a:r>
              <a:rPr lang="es-MX" sz="2200" dirty="0" smtClean="0"/>
              <a:t> </a:t>
            </a:r>
            <a:r>
              <a:rPr lang="es-MX" sz="2200" dirty="0" err="1" smtClean="0"/>
              <a:t>serves</a:t>
            </a:r>
            <a:r>
              <a:rPr lang="es-MX" sz="2200" dirty="0" smtClean="0"/>
              <a:t> as </a:t>
            </a:r>
            <a:r>
              <a:rPr lang="es-MX" sz="2200" dirty="0" err="1" smtClean="0"/>
              <a:t>an</a:t>
            </a:r>
            <a:r>
              <a:rPr lang="es-MX" sz="2200" dirty="0" smtClean="0"/>
              <a:t> </a:t>
            </a:r>
            <a:r>
              <a:rPr lang="es-MX" sz="2200" dirty="0" err="1" smtClean="0"/>
              <a:t>approximate</a:t>
            </a:r>
            <a:r>
              <a:rPr lang="es-MX" sz="2200" dirty="0" smtClean="0"/>
              <a:t>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</a:t>
            </a:r>
            <a:r>
              <a:rPr lang="es-MX" sz="2200" dirty="0" smtClean="0"/>
              <a:t> </a:t>
            </a:r>
            <a:r>
              <a:rPr lang="es-MX" sz="2200" dirty="0" err="1" smtClean="0"/>
              <a:t>only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smtClean="0"/>
              <a:t>In </a:t>
            </a:r>
            <a:r>
              <a:rPr lang="es-MX" sz="2200" dirty="0" err="1" smtClean="0"/>
              <a:t>the</a:t>
            </a:r>
            <a:r>
              <a:rPr lang="es-MX" sz="2200" dirty="0" smtClean="0"/>
              <a:t> PNJL </a:t>
            </a:r>
            <a:r>
              <a:rPr lang="es-MX" sz="2200" dirty="0" err="1" smtClean="0"/>
              <a:t>model</a:t>
            </a:r>
            <a:r>
              <a:rPr lang="es-MX" sz="2200" dirty="0" smtClean="0"/>
              <a:t>, </a:t>
            </a:r>
            <a:r>
              <a:rPr lang="es-MX" sz="2200" dirty="0" err="1" smtClean="0"/>
              <a:t>chiral</a:t>
            </a:r>
            <a:r>
              <a:rPr lang="es-MX" sz="2200" dirty="0" smtClean="0"/>
              <a:t> </a:t>
            </a:r>
            <a:r>
              <a:rPr lang="es-MX" sz="2200" dirty="0" err="1" smtClean="0"/>
              <a:t>symmetry</a:t>
            </a:r>
            <a:r>
              <a:rPr lang="es-MX" sz="2200" dirty="0" smtClean="0"/>
              <a:t> </a:t>
            </a:r>
            <a:r>
              <a:rPr lang="es-MX" sz="2200" dirty="0" err="1" smtClean="0"/>
              <a:t>serves</a:t>
            </a:r>
            <a:r>
              <a:rPr lang="es-MX" sz="2200" dirty="0" smtClean="0"/>
              <a:t> as </a:t>
            </a:r>
            <a:r>
              <a:rPr lang="es-MX" sz="2200" dirty="0" err="1" smtClean="0"/>
              <a:t>an</a:t>
            </a:r>
            <a:r>
              <a:rPr lang="es-MX" sz="2200" dirty="0" smtClean="0"/>
              <a:t>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</a:t>
            </a:r>
            <a:r>
              <a:rPr lang="es-MX" sz="2200" dirty="0" smtClean="0"/>
              <a:t> in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chiral</a:t>
            </a:r>
            <a:r>
              <a:rPr lang="es-MX" sz="2200" dirty="0" smtClean="0"/>
              <a:t> </a:t>
            </a:r>
            <a:r>
              <a:rPr lang="es-MX" sz="2200" dirty="0" err="1" smtClean="0"/>
              <a:t>limit</a:t>
            </a:r>
            <a:r>
              <a:rPr lang="es-MX" sz="2200" dirty="0" smtClean="0"/>
              <a:t> once </a:t>
            </a:r>
            <a:r>
              <a:rPr lang="es-MX" sz="2200" dirty="0" err="1" smtClean="0"/>
              <a:t>again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Polyakov</a:t>
            </a:r>
            <a:r>
              <a:rPr lang="es-MX" sz="2200" dirty="0" smtClean="0"/>
              <a:t> </a:t>
            </a:r>
            <a:r>
              <a:rPr lang="es-MX" sz="2200" dirty="0" err="1" smtClean="0"/>
              <a:t>loop</a:t>
            </a:r>
            <a:r>
              <a:rPr lang="es-MX" sz="2200" dirty="0" smtClean="0"/>
              <a:t> </a:t>
            </a:r>
            <a:r>
              <a:rPr lang="es-MX" sz="2200" dirty="0" err="1" smtClean="0"/>
              <a:t>serves</a:t>
            </a:r>
            <a:r>
              <a:rPr lang="es-MX" sz="2200" dirty="0" smtClean="0"/>
              <a:t> as </a:t>
            </a:r>
            <a:r>
              <a:rPr lang="es-MX" sz="2200" dirty="0" err="1" smtClean="0"/>
              <a:t>another</a:t>
            </a:r>
            <a:r>
              <a:rPr lang="es-MX" sz="2200" dirty="0" smtClean="0"/>
              <a:t>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</a:t>
            </a:r>
            <a:r>
              <a:rPr lang="es-MX" sz="2200" dirty="0"/>
              <a:t> </a:t>
            </a:r>
            <a:r>
              <a:rPr lang="es-MX" sz="2200" dirty="0" smtClean="0"/>
              <a:t>in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quenched</a:t>
            </a:r>
            <a:r>
              <a:rPr lang="es-MX" sz="2200" dirty="0" smtClean="0"/>
              <a:t> limit</a:t>
            </a:r>
            <a:r>
              <a:rPr lang="es-MX" sz="2200" baseline="30000" dirty="0" smtClean="0"/>
              <a:t>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Both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chiral</a:t>
            </a:r>
            <a:r>
              <a:rPr lang="es-MX" sz="2200" dirty="0" smtClean="0"/>
              <a:t> </a:t>
            </a:r>
            <a:r>
              <a:rPr lang="es-MX" sz="2200" dirty="0" err="1" smtClean="0"/>
              <a:t>symmetry</a:t>
            </a:r>
            <a:r>
              <a:rPr lang="es-MX" sz="2200" dirty="0" smtClean="0"/>
              <a:t> and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Polyakov</a:t>
            </a:r>
            <a:r>
              <a:rPr lang="es-MX" sz="2200" dirty="0" smtClean="0"/>
              <a:t> </a:t>
            </a:r>
            <a:r>
              <a:rPr lang="es-MX" sz="2200" dirty="0" err="1" smtClean="0"/>
              <a:t>loop</a:t>
            </a:r>
            <a:r>
              <a:rPr lang="es-MX" sz="2200" dirty="0" smtClean="0"/>
              <a:t> are </a:t>
            </a:r>
            <a:r>
              <a:rPr lang="es-MX" sz="2200" dirty="0" err="1" smtClean="0"/>
              <a:t>approximated</a:t>
            </a:r>
            <a:r>
              <a:rPr lang="es-MX" sz="2200" dirty="0" smtClean="0"/>
              <a:t>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parameters</a:t>
            </a:r>
            <a:r>
              <a:rPr lang="es-MX" sz="2200" dirty="0" smtClean="0"/>
              <a:t> in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finite</a:t>
            </a:r>
            <a:r>
              <a:rPr lang="es-MX" sz="2200" dirty="0" smtClean="0"/>
              <a:t> </a:t>
            </a:r>
            <a:r>
              <a:rPr lang="es-MX" sz="2200" dirty="0" err="1" smtClean="0"/>
              <a:t>current</a:t>
            </a:r>
            <a:r>
              <a:rPr lang="es-MX" sz="2200" dirty="0" smtClean="0"/>
              <a:t> </a:t>
            </a:r>
            <a:r>
              <a:rPr lang="es-MX" sz="2200" dirty="0" err="1" smtClean="0"/>
              <a:t>mass</a:t>
            </a:r>
            <a:r>
              <a:rPr lang="es-MX" sz="2200" dirty="0" smtClean="0"/>
              <a:t> PNJL </a:t>
            </a:r>
            <a:r>
              <a:rPr lang="es-MX" sz="2200" dirty="0" err="1" smtClean="0"/>
              <a:t>model</a:t>
            </a:r>
            <a:endParaRPr 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425217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421"/>
            <a:ext cx="9144000" cy="2073050"/>
          </a:xfrm>
        </p:spPr>
        <p:txBody>
          <a:bodyPr>
            <a:normAutofit/>
          </a:bodyPr>
          <a:lstStyle/>
          <a:p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Thermodynamic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potentials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and gap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equations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4246190"/>
                <a:ext cx="12192000" cy="686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MX" sz="140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s-MX" sz="1400" b="0" i="1" smtClean="0">
                              <a:latin typeface="Cambria Math" panose="02040503050406030204" pitchFamily="18" charset="0"/>
                            </a:rPr>
                            <m:t>𝑃𝑁𝐽𝐿</m:t>
                          </m:r>
                        </m:sub>
                      </m:sSub>
                      <m:r>
                        <a:rPr lang="es-MX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14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s-MX" sz="1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MX" sz="14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MX" sz="1400" i="1"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r>
                        <a:rPr lang="es-MX" sz="14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1400">
                          <a:latin typeface="Cambria Math" panose="02040503050406030204" pitchFamily="18" charset="0"/>
                        </a:rPr>
                        <m:t>𝒰</m:t>
                      </m:r>
                      <m:d>
                        <m:dPr>
                          <m:ctrlPr>
                            <a:rPr lang="es-MX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s-MX" sz="1400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es-MX" sz="140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s-MX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MX" sz="1400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p>
                              <m:r>
                                <a:rPr lang="es-MX" sz="140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s-MX" sz="14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MX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s-MX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sz="140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s-MX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MX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s-MX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MX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MX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s-MX" sz="140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s-MX" sz="1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 sz="14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MX" sz="140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s-MX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s-MX" sz="1400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4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MX" sz="1400">
                                      <a:latin typeface="Cambria Math" panose="02040503050406030204" pitchFamily="18" charset="0"/>
                                    </a:rPr>
                                    <m:t>Φ</m:t>
                                  </m:r>
                                  <m:sSup>
                                    <m:sSup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num>
                                        <m:den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sSup>
                                    <m:sSup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p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d>
                                            <m:dPr>
                                              <m:ctrlP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𝐸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d>
                                            <m:dPr>
                                              <m:ctrlP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𝐸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  <m:r>
                                <a:rPr lang="es-MX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s-MX" sz="1400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es-MX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400">
                                      <a:latin typeface="Cambria Math" panose="02040503050406030204" pitchFamily="18" charset="0"/>
                                    </a:rPr>
                                    <m:t>1+3</m:t>
                                  </m:r>
                                  <m:sSup>
                                    <m:sSup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MX" sz="1400">
                                          <a:latin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p>
                                      <m:r>
                                        <a:rPr lang="es-MX" sz="140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MX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es-MX" sz="140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num>
                                        <m:den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s-MX" sz="140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MX" sz="1400">
                                      <a:latin typeface="Cambria Math" panose="02040503050406030204" pitchFamily="18" charset="0"/>
                                    </a:rPr>
                                    <m:t>Φ</m:t>
                                  </m:r>
                                  <m:sSup>
                                    <m:sSup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MX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sz="14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d>
                                            <m:dPr>
                                              <m:ctrlP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𝐸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MX" sz="140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s-MX" sz="140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MX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sz="140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d>
                                            <m:dPr>
                                              <m:ctrlP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𝐸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MX" sz="140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s-MX" sz="1400" i="1">
                                                  <a:latin typeface="Cambria Math" panose="02040503050406030204" pitchFamily="18" charset="0"/>
                                                </a:rPr>
                                                <m:t>𝜇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s-MX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s-MX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46190"/>
                <a:ext cx="12192000" cy="686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97742" y="2090471"/>
                <a:ext cx="3196516" cy="795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s-MX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nary>
                            <m:naryPr>
                              <m:chr m:val="∏"/>
                              <m:limLoc m:val="undOvr"/>
                              <m:supHide m:val="on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  <m:sSub>
                                    <m:sSub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s-MX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i="0">
                                      <a:latin typeface="Cambria Math" panose="02040503050406030204" pitchFamily="18" charset="0"/>
                                    </a:rPr>
                                    <m:t>ℒ</m:t>
                                  </m:r>
                                  <m:r>
                                    <a:rPr lang="es-MX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</m:e>
                          </m:nary>
                        </m:sup>
                      </m:sSup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742" y="2090471"/>
                <a:ext cx="3196516" cy="7958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72473" y="2886330"/>
                <a:ext cx="1647054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MX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𝑇𝑙𝑛𝑍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73" y="2886330"/>
                <a:ext cx="1647054" cy="6164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0" y="3502781"/>
                <a:ext cx="12192000" cy="743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MX" sz="160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𝑁𝐽𝐿</m:t>
                          </m:r>
                        </m:sub>
                      </m:sSub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s-MX" sz="16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MX" sz="16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sz="160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s-MX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s-MX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MX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s-MX" sz="160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MX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 sz="16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s-MX" sz="16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MX" sz="160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s-MX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s-MX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MX" sz="1600" b="0" i="1" smtClean="0">
                                  <a:latin typeface="Cambria Math" panose="02040503050406030204" pitchFamily="18" charset="0"/>
                                </a:rPr>
                                <m:t>𝑇𝑙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s-MX" sz="16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MX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MX" sz="1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MX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MX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1600" i="1"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16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es-MX" sz="1600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s-MX" sz="1600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num>
                                        <m:den>
                                          <m:r>
                                            <a:rPr lang="es-MX" sz="16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  <m:r>
                                <a:rPr lang="es-MX" sz="16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MX" sz="1600" i="1">
                                  <a:latin typeface="Cambria Math" panose="02040503050406030204" pitchFamily="18" charset="0"/>
                                </a:rPr>
                                <m:t>𝑇𝑙𝑛</m:t>
                              </m:r>
                              <m:d>
                                <m:dPr>
                                  <m:ctrlP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16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s-MX" sz="16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MX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MX" sz="1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MX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MX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sz="1600" i="1"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sz="16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  <m:r>
                                            <a:rPr lang="es-MX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s-MX" sz="1600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num>
                                        <m:den>
                                          <m:r>
                                            <a:rPr lang="es-MX" sz="16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02781"/>
                <a:ext cx="12192000" cy="7434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561430" y="4932853"/>
                <a:ext cx="1069139" cy="1752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MX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s-MX" i="0"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</m:num>
                              <m:den>
                                <m:r>
                                  <a:rPr lang="es-MX" i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s-MX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den>
                            </m:f>
                            <m:r>
                              <a:rPr lang="es-MX" i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MX" i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s-MX" i="0"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</m:num>
                              <m:den>
                                <m:r>
                                  <a:rPr lang="es-MX" i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s-MX" i="0">
                                    <a:latin typeface="Cambria Math" panose="02040503050406030204" pitchFamily="18" charset="0"/>
                                  </a:rPr>
                                  <m:t>Φ</m:t>
                                </m:r>
                              </m:den>
                            </m:f>
                            <m:r>
                              <a:rPr lang="es-MX" i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MX" i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s-MX" i="0"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</m:num>
                              <m:den>
                                <m:r>
                                  <a:rPr lang="es-MX" i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es-MX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MX" i="0">
                                        <a:latin typeface="Cambria Math" panose="02040503050406030204" pitchFamily="18" charset="0"/>
                                      </a:rPr>
                                      <m:t>Φ</m:t>
                                    </m:r>
                                  </m:e>
                                  <m:sup>
                                    <m:r>
                                      <a:rPr lang="es-MX" i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s-MX" i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</m:m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430" y="4932853"/>
                <a:ext cx="1069139" cy="17520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87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8971"/>
            <a:ext cx="9144000" cy="1176066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Crossover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811" y="2264228"/>
            <a:ext cx="10842172" cy="439782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We</a:t>
            </a:r>
            <a:r>
              <a:rPr lang="es-MX" sz="2200" dirty="0" smtClean="0"/>
              <a:t> </a:t>
            </a:r>
            <a:r>
              <a:rPr lang="es-MX" sz="2200" dirty="0" err="1" smtClean="0"/>
              <a:t>know</a:t>
            </a:r>
            <a:r>
              <a:rPr lang="es-MX" sz="2200" dirty="0" smtClean="0"/>
              <a:t> a crossover </a:t>
            </a:r>
            <a:r>
              <a:rPr lang="es-MX" sz="2200" dirty="0" err="1" smtClean="0"/>
              <a:t>exists</a:t>
            </a:r>
            <a:r>
              <a:rPr lang="es-MX" sz="2200" dirty="0" smtClean="0"/>
              <a:t> in QCD at </a:t>
            </a:r>
            <a:r>
              <a:rPr lang="es-MX" sz="2200" dirty="0" err="1" smtClean="0"/>
              <a:t>zero</a:t>
            </a:r>
            <a:r>
              <a:rPr lang="es-MX" sz="2200" dirty="0" smtClean="0"/>
              <a:t> </a:t>
            </a:r>
            <a:r>
              <a:rPr lang="es-MX" sz="2200" dirty="0" err="1" smtClean="0"/>
              <a:t>chemical</a:t>
            </a:r>
            <a:r>
              <a:rPr lang="es-MX" sz="2200" dirty="0" smtClean="0"/>
              <a:t> </a:t>
            </a:r>
            <a:r>
              <a:rPr lang="es-MX" sz="2200" dirty="0" err="1" smtClean="0"/>
              <a:t>potential</a:t>
            </a:r>
            <a:r>
              <a:rPr lang="es-MX" sz="2200" dirty="0" smtClean="0"/>
              <a:t> </a:t>
            </a:r>
            <a:r>
              <a:rPr lang="es-MX" sz="2200" dirty="0" err="1" smtClean="0"/>
              <a:t>from</a:t>
            </a:r>
            <a:r>
              <a:rPr lang="es-MX" sz="2200" dirty="0" smtClean="0"/>
              <a:t> </a:t>
            </a:r>
            <a:r>
              <a:rPr lang="es-MX" sz="2200" dirty="0" err="1" smtClean="0"/>
              <a:t>first</a:t>
            </a:r>
            <a:r>
              <a:rPr lang="es-MX" sz="2200" dirty="0" smtClean="0"/>
              <a:t> </a:t>
            </a:r>
            <a:r>
              <a:rPr lang="es-MX" sz="2200" dirty="0" err="1" smtClean="0"/>
              <a:t>principles</a:t>
            </a:r>
            <a:r>
              <a:rPr lang="es-MX" sz="2200" dirty="0" smtClean="0"/>
              <a:t> (</a:t>
            </a:r>
            <a:r>
              <a:rPr lang="es-MX" sz="2200" dirty="0" err="1" smtClean="0"/>
              <a:t>Lattice</a:t>
            </a:r>
            <a:r>
              <a:rPr lang="es-MX" sz="2200" dirty="0" smtClean="0"/>
              <a:t> QCD)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We</a:t>
            </a:r>
            <a:r>
              <a:rPr lang="es-MX" sz="2200" dirty="0" smtClean="0"/>
              <a:t> </a:t>
            </a:r>
            <a:r>
              <a:rPr lang="es-MX" sz="2200" dirty="0" err="1" smtClean="0"/>
              <a:t>don’t</a:t>
            </a:r>
            <a:r>
              <a:rPr lang="es-MX" sz="2200" dirty="0" smtClean="0"/>
              <a:t> </a:t>
            </a:r>
            <a:r>
              <a:rPr lang="es-MX" sz="2200" dirty="0" err="1" smtClean="0"/>
              <a:t>know</a:t>
            </a:r>
            <a:r>
              <a:rPr lang="es-MX" sz="2200" dirty="0" smtClean="0"/>
              <a:t> </a:t>
            </a:r>
            <a:r>
              <a:rPr lang="es-MX" sz="2200" dirty="0" err="1" smtClean="0"/>
              <a:t>if</a:t>
            </a:r>
            <a:r>
              <a:rPr lang="es-MX" sz="2200" dirty="0" smtClean="0"/>
              <a:t> a </a:t>
            </a:r>
            <a:r>
              <a:rPr lang="es-MX" sz="2200" dirty="0" err="1" smtClean="0"/>
              <a:t>critical</a:t>
            </a:r>
            <a:r>
              <a:rPr lang="es-MX" sz="2200" dirty="0"/>
              <a:t> </a:t>
            </a:r>
            <a:r>
              <a:rPr lang="es-MX" sz="2200" dirty="0" err="1" smtClean="0"/>
              <a:t>end</a:t>
            </a:r>
            <a:r>
              <a:rPr lang="es-MX" sz="2200" dirty="0" smtClean="0"/>
              <a:t> </a:t>
            </a:r>
            <a:r>
              <a:rPr lang="es-MX" sz="2200" dirty="0" err="1" smtClean="0"/>
              <a:t>point</a:t>
            </a:r>
            <a:r>
              <a:rPr lang="es-MX" sz="2200" dirty="0" smtClean="0"/>
              <a:t> </a:t>
            </a:r>
            <a:r>
              <a:rPr lang="es-MX" sz="2200" dirty="0" err="1" smtClean="0"/>
              <a:t>or</a:t>
            </a:r>
            <a:r>
              <a:rPr lang="es-MX" sz="2200" dirty="0" smtClean="0"/>
              <a:t> </a:t>
            </a:r>
            <a:r>
              <a:rPr lang="es-MX" sz="2200" dirty="0" err="1" smtClean="0"/>
              <a:t>other</a:t>
            </a:r>
            <a:r>
              <a:rPr lang="es-MX" sz="2200" dirty="0" smtClean="0"/>
              <a:t> </a:t>
            </a:r>
            <a:r>
              <a:rPr lang="es-MX" sz="2200" dirty="0" err="1" smtClean="0"/>
              <a:t>features</a:t>
            </a:r>
            <a:r>
              <a:rPr lang="es-MX" sz="2200" dirty="0" smtClean="0"/>
              <a:t> </a:t>
            </a:r>
            <a:r>
              <a:rPr lang="es-MX" sz="2200" dirty="0" err="1" smtClean="0"/>
              <a:t>exist</a:t>
            </a:r>
            <a:r>
              <a:rPr lang="es-MX" sz="2200" dirty="0" smtClean="0"/>
              <a:t> in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high</a:t>
            </a:r>
            <a:r>
              <a:rPr lang="es-MX" sz="2200" dirty="0" smtClean="0"/>
              <a:t> </a:t>
            </a:r>
            <a:r>
              <a:rPr lang="es-MX" sz="2200" dirty="0" err="1" smtClean="0"/>
              <a:t>chemical</a:t>
            </a:r>
            <a:r>
              <a:rPr lang="es-MX" sz="2200" dirty="0" smtClean="0"/>
              <a:t> </a:t>
            </a:r>
            <a:r>
              <a:rPr lang="es-MX" sz="2200" dirty="0" err="1" smtClean="0"/>
              <a:t>potential</a:t>
            </a:r>
            <a:r>
              <a:rPr lang="es-MX" sz="2200" dirty="0" smtClean="0"/>
              <a:t> </a:t>
            </a:r>
            <a:r>
              <a:rPr lang="es-MX" sz="2200" dirty="0" err="1" smtClean="0"/>
              <a:t>regime</a:t>
            </a:r>
            <a:r>
              <a:rPr lang="es-MX" sz="2200" dirty="0" smtClean="0"/>
              <a:t> of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phase</a:t>
            </a:r>
            <a:r>
              <a:rPr lang="es-MX" sz="2200" dirty="0" smtClean="0"/>
              <a:t> </a:t>
            </a:r>
            <a:r>
              <a:rPr lang="es-MX" sz="2200" dirty="0" err="1" smtClean="0"/>
              <a:t>diagram</a:t>
            </a:r>
            <a:r>
              <a:rPr lang="es-MX" sz="2200" dirty="0"/>
              <a:t> </a:t>
            </a:r>
            <a:r>
              <a:rPr lang="es-MX" sz="2200" dirty="0" err="1" smtClean="0"/>
              <a:t>because</a:t>
            </a:r>
            <a:r>
              <a:rPr lang="es-MX" sz="2200" dirty="0" smtClean="0"/>
              <a:t> of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sign</a:t>
            </a:r>
            <a:r>
              <a:rPr lang="es-MX" sz="2200" dirty="0" smtClean="0"/>
              <a:t> </a:t>
            </a:r>
            <a:r>
              <a:rPr lang="es-MX" sz="2200" dirty="0" err="1" smtClean="0"/>
              <a:t>problem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Depending</a:t>
            </a:r>
            <a:r>
              <a:rPr lang="es-MX" sz="2200" dirty="0" smtClean="0"/>
              <a:t> </a:t>
            </a:r>
            <a:r>
              <a:rPr lang="es-MX" sz="2200" dirty="0" err="1" smtClean="0"/>
              <a:t>if</a:t>
            </a:r>
            <a:r>
              <a:rPr lang="es-MX" sz="2200" dirty="0" smtClean="0"/>
              <a:t> a </a:t>
            </a:r>
            <a:r>
              <a:rPr lang="es-MX" sz="2200" dirty="0" err="1" smtClean="0"/>
              <a:t>critical</a:t>
            </a:r>
            <a:r>
              <a:rPr lang="es-MX" sz="2200" dirty="0" smtClean="0"/>
              <a:t> </a:t>
            </a:r>
            <a:r>
              <a:rPr lang="es-MX" sz="2200" dirty="0" err="1" smtClean="0"/>
              <a:t>end</a:t>
            </a:r>
            <a:r>
              <a:rPr lang="es-MX" sz="2200" dirty="0" smtClean="0"/>
              <a:t> </a:t>
            </a:r>
            <a:r>
              <a:rPr lang="es-MX" sz="2200" dirty="0" err="1" smtClean="0"/>
              <a:t>point</a:t>
            </a:r>
            <a:r>
              <a:rPr lang="es-MX" sz="2200" dirty="0" smtClean="0"/>
              <a:t> </a:t>
            </a:r>
            <a:r>
              <a:rPr lang="es-MX" sz="2200" dirty="0" err="1" smtClean="0"/>
              <a:t>exists</a:t>
            </a:r>
            <a:r>
              <a:rPr lang="es-MX" sz="2200" dirty="0" smtClean="0"/>
              <a:t> </a:t>
            </a:r>
            <a:r>
              <a:rPr lang="es-MX" sz="2200" dirty="0" err="1" smtClean="0"/>
              <a:t>or</a:t>
            </a:r>
            <a:r>
              <a:rPr lang="es-MX" sz="2200" dirty="0" smtClean="0"/>
              <a:t> </a:t>
            </a:r>
            <a:r>
              <a:rPr lang="es-MX" sz="2200" dirty="0" err="1" smtClean="0"/>
              <a:t>not</a:t>
            </a:r>
            <a:r>
              <a:rPr lang="es-MX" sz="2200" dirty="0" smtClean="0"/>
              <a:t>, </a:t>
            </a:r>
            <a:r>
              <a:rPr lang="es-MX" sz="2200" dirty="0" err="1" smtClean="0"/>
              <a:t>the</a:t>
            </a:r>
            <a:r>
              <a:rPr lang="es-MX" sz="2200" dirty="0" smtClean="0"/>
              <a:t> crossover </a:t>
            </a:r>
            <a:r>
              <a:rPr lang="es-MX" sz="2200" dirty="0" err="1" smtClean="0"/>
              <a:t>region</a:t>
            </a:r>
            <a:r>
              <a:rPr lang="es-MX" sz="2200" dirty="0" smtClean="0"/>
              <a:t> </a:t>
            </a:r>
            <a:r>
              <a:rPr lang="es-MX" sz="2200" dirty="0" err="1" smtClean="0"/>
              <a:t>may</a:t>
            </a:r>
            <a:r>
              <a:rPr lang="es-MX" sz="2200" dirty="0" smtClean="0"/>
              <a:t> </a:t>
            </a:r>
            <a:r>
              <a:rPr lang="es-MX" sz="2200" dirty="0" err="1" smtClean="0"/>
              <a:t>extend</a:t>
            </a:r>
            <a:r>
              <a:rPr lang="es-MX" sz="2200" dirty="0" smtClean="0"/>
              <a:t> </a:t>
            </a:r>
            <a:r>
              <a:rPr lang="es-MX" sz="2200" dirty="0" err="1" smtClean="0"/>
              <a:t>over</a:t>
            </a:r>
            <a:r>
              <a:rPr lang="es-MX" sz="2200" dirty="0" smtClean="0"/>
              <a:t> </a:t>
            </a:r>
            <a:r>
              <a:rPr lang="es-MX" sz="2200" dirty="0" err="1" smtClean="0"/>
              <a:t>all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phase</a:t>
            </a:r>
            <a:r>
              <a:rPr lang="es-MX" sz="2200" dirty="0" smtClean="0"/>
              <a:t> </a:t>
            </a:r>
            <a:r>
              <a:rPr lang="es-MX" sz="2200" dirty="0" err="1" smtClean="0"/>
              <a:t>diagram</a:t>
            </a:r>
            <a:r>
              <a:rPr lang="es-MX" sz="2200" dirty="0" smtClean="0"/>
              <a:t> </a:t>
            </a:r>
            <a:r>
              <a:rPr lang="es-MX" sz="2200" dirty="0" err="1" smtClean="0"/>
              <a:t>or</a:t>
            </a:r>
            <a:r>
              <a:rPr lang="es-MX" sz="2200" dirty="0" smtClean="0"/>
              <a:t> </a:t>
            </a:r>
            <a:r>
              <a:rPr lang="es-MX" sz="2200" dirty="0" err="1" smtClean="0"/>
              <a:t>it</a:t>
            </a:r>
            <a:r>
              <a:rPr lang="es-MX" sz="2200" dirty="0" smtClean="0"/>
              <a:t> </a:t>
            </a:r>
            <a:r>
              <a:rPr lang="es-MX" sz="2200" dirty="0" err="1" smtClean="0"/>
              <a:t>may</a:t>
            </a:r>
            <a:r>
              <a:rPr lang="es-MX" sz="2200" dirty="0" smtClean="0"/>
              <a:t> </a:t>
            </a:r>
            <a:r>
              <a:rPr lang="es-MX" sz="2200" dirty="0" err="1" smtClean="0"/>
              <a:t>end</a:t>
            </a:r>
            <a:r>
              <a:rPr lang="es-MX" sz="2200" dirty="0" smtClean="0"/>
              <a:t> at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critical</a:t>
            </a:r>
            <a:r>
              <a:rPr lang="es-MX" sz="2200" dirty="0" smtClean="0"/>
              <a:t> </a:t>
            </a:r>
            <a:r>
              <a:rPr lang="es-MX" sz="2200" dirty="0" err="1" smtClean="0"/>
              <a:t>end</a:t>
            </a:r>
            <a:r>
              <a:rPr lang="es-MX" sz="2200" dirty="0" smtClean="0"/>
              <a:t> </a:t>
            </a:r>
            <a:r>
              <a:rPr lang="es-MX" sz="2200" dirty="0" err="1" smtClean="0"/>
              <a:t>point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smtClean="0"/>
              <a:t>A crossover </a:t>
            </a:r>
            <a:r>
              <a:rPr lang="es-MX" sz="2200" dirty="0" err="1" smtClean="0"/>
              <a:t>region</a:t>
            </a:r>
            <a:r>
              <a:rPr lang="es-MX" sz="2200" dirty="0" smtClean="0"/>
              <a:t> </a:t>
            </a:r>
            <a:r>
              <a:rPr lang="es-MX" sz="2200" dirty="0" err="1" smtClean="0"/>
              <a:t>represents</a:t>
            </a:r>
            <a:r>
              <a:rPr lang="es-MX" sz="2200" dirty="0" smtClean="0"/>
              <a:t> a </a:t>
            </a:r>
            <a:r>
              <a:rPr lang="es-MX" sz="2200" dirty="0" err="1" smtClean="0"/>
              <a:t>continuous</a:t>
            </a:r>
            <a:r>
              <a:rPr lang="es-MX" sz="2200" dirty="0" smtClean="0"/>
              <a:t> </a:t>
            </a:r>
            <a:r>
              <a:rPr lang="es-MX" sz="2200" dirty="0" err="1" smtClean="0"/>
              <a:t>region</a:t>
            </a:r>
            <a:r>
              <a:rPr lang="es-MX" sz="2200" dirty="0" smtClean="0"/>
              <a:t> </a:t>
            </a:r>
            <a:r>
              <a:rPr lang="es-MX" sz="2200" dirty="0" err="1" smtClean="0"/>
              <a:t>on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T-</a:t>
            </a:r>
            <a:r>
              <a:rPr lang="el-GR" sz="2200" dirty="0" smtClean="0"/>
              <a:t>μ</a:t>
            </a:r>
            <a:r>
              <a:rPr lang="es-MX" sz="2200" dirty="0" smtClean="0"/>
              <a:t> </a:t>
            </a:r>
            <a:r>
              <a:rPr lang="es-MX" sz="2200" dirty="0" err="1" smtClean="0"/>
              <a:t>plane</a:t>
            </a:r>
            <a:r>
              <a:rPr lang="es-MX" sz="2200" dirty="0" smtClean="0"/>
              <a:t> </a:t>
            </a:r>
            <a:r>
              <a:rPr lang="es-MX" sz="2200" dirty="0" err="1" smtClean="0"/>
              <a:t>where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</a:t>
            </a:r>
            <a:r>
              <a:rPr lang="es-MX" sz="2200" dirty="0" smtClean="0"/>
              <a:t> </a:t>
            </a:r>
            <a:r>
              <a:rPr lang="es-MX" sz="2200" dirty="0" err="1" smtClean="0"/>
              <a:t>changes</a:t>
            </a:r>
            <a:r>
              <a:rPr lang="es-MX" sz="2200" dirty="0" smtClean="0"/>
              <a:t> </a:t>
            </a:r>
            <a:r>
              <a:rPr lang="es-MX" sz="2200" dirty="0" err="1" smtClean="0"/>
              <a:t>continuously</a:t>
            </a:r>
            <a:endParaRPr 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42063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8971"/>
            <a:ext cx="9144000" cy="1176066"/>
          </a:xfrm>
        </p:spPr>
        <p:txBody>
          <a:bodyPr/>
          <a:lstStyle/>
          <a:p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</a:rPr>
              <a:t>Susceptibilities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811" y="2264228"/>
            <a:ext cx="10842172" cy="439782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Susceptibilities</a:t>
            </a:r>
            <a:r>
              <a:rPr lang="es-MX" sz="2200" dirty="0" smtClean="0"/>
              <a:t> are </a:t>
            </a:r>
            <a:r>
              <a:rPr lang="es-MX" sz="2200" dirty="0" err="1" smtClean="0"/>
              <a:t>determined</a:t>
            </a:r>
            <a:r>
              <a:rPr lang="es-MX" sz="2200" dirty="0" smtClean="0"/>
              <a:t> </a:t>
            </a:r>
            <a:r>
              <a:rPr lang="es-MX" sz="2200" dirty="0" err="1" smtClean="0"/>
              <a:t>by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rate</a:t>
            </a:r>
            <a:r>
              <a:rPr lang="es-MX" sz="2200" dirty="0" smtClean="0"/>
              <a:t> of </a:t>
            </a:r>
            <a:r>
              <a:rPr lang="es-MX" sz="2200" dirty="0" err="1" smtClean="0"/>
              <a:t>change</a:t>
            </a:r>
            <a:r>
              <a:rPr lang="es-MX" sz="2200" dirty="0" smtClean="0"/>
              <a:t> of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thermodynamic</a:t>
            </a:r>
            <a:r>
              <a:rPr lang="es-MX" sz="2200" dirty="0" smtClean="0"/>
              <a:t> </a:t>
            </a:r>
            <a:r>
              <a:rPr lang="es-MX" sz="2200" dirty="0" err="1" smtClean="0"/>
              <a:t>potential</a:t>
            </a:r>
            <a:r>
              <a:rPr lang="es-MX" sz="2200" dirty="0" smtClean="0"/>
              <a:t> </a:t>
            </a:r>
            <a:r>
              <a:rPr lang="es-MX" sz="2200" dirty="0" err="1" smtClean="0"/>
              <a:t>with</a:t>
            </a:r>
            <a:r>
              <a:rPr lang="es-MX" sz="2200" dirty="0" smtClean="0"/>
              <a:t> </a:t>
            </a:r>
            <a:r>
              <a:rPr lang="es-MX" sz="2200" dirty="0" err="1" smtClean="0"/>
              <a:t>respect</a:t>
            </a:r>
            <a:r>
              <a:rPr lang="es-MX" sz="2200" dirty="0" smtClean="0"/>
              <a:t> to </a:t>
            </a:r>
            <a:r>
              <a:rPr lang="es-MX" sz="2200" dirty="0" err="1" smtClean="0"/>
              <a:t>the</a:t>
            </a:r>
            <a:r>
              <a:rPr lang="es-MX" sz="2200" dirty="0" smtClean="0"/>
              <a:t> (</a:t>
            </a:r>
            <a:r>
              <a:rPr lang="es-MX" sz="2200" dirty="0" err="1" smtClean="0"/>
              <a:t>approximate</a:t>
            </a:r>
            <a:r>
              <a:rPr lang="es-MX" sz="2200" dirty="0" smtClean="0"/>
              <a:t>) </a:t>
            </a:r>
            <a:r>
              <a:rPr lang="es-MX" sz="2200" dirty="0" err="1" smtClean="0"/>
              <a:t>order</a:t>
            </a:r>
            <a:r>
              <a:rPr lang="es-MX" sz="2200" dirty="0" smtClean="0"/>
              <a:t> </a:t>
            </a:r>
            <a:r>
              <a:rPr lang="es-MX" sz="2200" dirty="0" err="1" smtClean="0"/>
              <a:t>parameters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Susceptibilities</a:t>
            </a:r>
            <a:r>
              <a:rPr lang="es-MX" sz="2200" dirty="0" smtClean="0"/>
              <a:t> are </a:t>
            </a:r>
            <a:r>
              <a:rPr lang="es-MX" sz="2200" dirty="0" err="1" smtClean="0"/>
              <a:t>divergent</a:t>
            </a:r>
            <a:r>
              <a:rPr lang="es-MX" sz="2200" dirty="0" smtClean="0"/>
              <a:t> </a:t>
            </a:r>
            <a:r>
              <a:rPr lang="es-MX" sz="2200" dirty="0" err="1" smtClean="0"/>
              <a:t>during</a:t>
            </a:r>
            <a:r>
              <a:rPr lang="es-MX" sz="2200" dirty="0" smtClean="0"/>
              <a:t> a </a:t>
            </a:r>
            <a:r>
              <a:rPr lang="es-MX" sz="2200" dirty="0" err="1" smtClean="0"/>
              <a:t>phase</a:t>
            </a:r>
            <a:r>
              <a:rPr lang="es-MX" sz="2200" dirty="0" smtClean="0"/>
              <a:t> </a:t>
            </a:r>
            <a:r>
              <a:rPr lang="es-MX" sz="2200" dirty="0" err="1" smtClean="0"/>
              <a:t>transition</a:t>
            </a:r>
            <a:r>
              <a:rPr lang="es-MX" sz="2200" dirty="0" smtClean="0"/>
              <a:t>, and are </a:t>
            </a:r>
            <a:r>
              <a:rPr lang="es-MX" sz="2200" dirty="0" err="1" smtClean="0"/>
              <a:t>convergent</a:t>
            </a:r>
            <a:r>
              <a:rPr lang="es-MX" sz="2200" dirty="0" smtClean="0"/>
              <a:t> </a:t>
            </a:r>
            <a:r>
              <a:rPr lang="es-MX" sz="2200" dirty="0" err="1" smtClean="0"/>
              <a:t>otherwise</a:t>
            </a:r>
            <a:endParaRPr lang="es-MX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 smtClean="0"/>
              <a:t>By</a:t>
            </a:r>
            <a:r>
              <a:rPr lang="es-MX" sz="2200" dirty="0" smtClean="0"/>
              <a:t> </a:t>
            </a:r>
            <a:r>
              <a:rPr lang="es-MX" sz="2200" dirty="0" err="1" smtClean="0"/>
              <a:t>taking</a:t>
            </a:r>
            <a:r>
              <a:rPr lang="es-MX" sz="2200" dirty="0" smtClean="0"/>
              <a:t> a </a:t>
            </a:r>
            <a:r>
              <a:rPr lang="es-MX" sz="2200" dirty="0" err="1" smtClean="0"/>
              <a:t>straight</a:t>
            </a:r>
            <a:r>
              <a:rPr lang="es-MX" sz="2200" dirty="0" smtClean="0"/>
              <a:t> line in </a:t>
            </a:r>
            <a:r>
              <a:rPr lang="es-MX" sz="2200" dirty="0" err="1" smtClean="0"/>
              <a:t>the</a:t>
            </a:r>
            <a:r>
              <a:rPr lang="es-MX" sz="2200" dirty="0"/>
              <a:t> T-</a:t>
            </a:r>
            <a:r>
              <a:rPr lang="el-GR" sz="2200" dirty="0"/>
              <a:t>μ</a:t>
            </a:r>
            <a:r>
              <a:rPr lang="es-MX" sz="2200" dirty="0"/>
              <a:t> </a:t>
            </a:r>
            <a:r>
              <a:rPr lang="es-MX" sz="2200" dirty="0" err="1" smtClean="0"/>
              <a:t>plane</a:t>
            </a:r>
            <a:r>
              <a:rPr lang="es-MX" sz="2200" dirty="0" smtClean="0"/>
              <a:t>,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chiral</a:t>
            </a:r>
            <a:r>
              <a:rPr lang="es-MX" sz="2200" dirty="0" smtClean="0"/>
              <a:t> </a:t>
            </a:r>
            <a:r>
              <a:rPr lang="es-MX" sz="2200" dirty="0" err="1" smtClean="0"/>
              <a:t>susceptibility</a:t>
            </a:r>
            <a:r>
              <a:rPr lang="es-MX" sz="2200" dirty="0" smtClean="0"/>
              <a:t> </a:t>
            </a:r>
            <a:r>
              <a:rPr lang="es-MX" sz="2200" dirty="0" err="1" smtClean="0"/>
              <a:t>graph</a:t>
            </a:r>
            <a:r>
              <a:rPr lang="es-MX" sz="2200" dirty="0" smtClean="0"/>
              <a:t> </a:t>
            </a:r>
            <a:r>
              <a:rPr lang="es-MX" sz="2200" dirty="0" err="1" smtClean="0"/>
              <a:t>along</a:t>
            </a:r>
            <a:r>
              <a:rPr lang="es-MX" sz="2200" dirty="0" smtClean="0"/>
              <a:t> </a:t>
            </a:r>
            <a:r>
              <a:rPr lang="es-MX" sz="2200" dirty="0" err="1" smtClean="0"/>
              <a:t>that</a:t>
            </a:r>
            <a:r>
              <a:rPr lang="es-MX" sz="2200" dirty="0" smtClean="0"/>
              <a:t> line looks </a:t>
            </a:r>
            <a:r>
              <a:rPr lang="es-MX" sz="2200" dirty="0" err="1" smtClean="0"/>
              <a:t>like</a:t>
            </a:r>
            <a:r>
              <a:rPr lang="es-MX" sz="2200" dirty="0" smtClean="0"/>
              <a:t> a </a:t>
            </a:r>
            <a:r>
              <a:rPr lang="es-MX" sz="2200" dirty="0" err="1" smtClean="0"/>
              <a:t>bell</a:t>
            </a:r>
            <a:r>
              <a:rPr lang="es-MX" sz="2200" dirty="0" smtClean="0"/>
              <a:t> curve </a:t>
            </a:r>
            <a:r>
              <a:rPr lang="es-MX" sz="2200" dirty="0" err="1" smtClean="0"/>
              <a:t>if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line </a:t>
            </a:r>
            <a:r>
              <a:rPr lang="es-MX" sz="2200" dirty="0" err="1" smtClean="0"/>
              <a:t>doesn’t</a:t>
            </a:r>
            <a:r>
              <a:rPr lang="es-MX" sz="2200" dirty="0" smtClean="0"/>
              <a:t> </a:t>
            </a:r>
            <a:r>
              <a:rPr lang="es-MX" sz="2200" dirty="0" err="1" smtClean="0"/>
              <a:t>cross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phase</a:t>
            </a:r>
            <a:r>
              <a:rPr lang="es-MX" sz="2200" dirty="0" smtClean="0"/>
              <a:t> </a:t>
            </a:r>
            <a:r>
              <a:rPr lang="es-MX" sz="2200" dirty="0" err="1" smtClean="0"/>
              <a:t>transition</a:t>
            </a:r>
            <a:r>
              <a:rPr lang="es-MX" sz="2200" dirty="0" smtClean="0"/>
              <a:t>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200" dirty="0" err="1"/>
              <a:t>By</a:t>
            </a:r>
            <a:r>
              <a:rPr lang="es-MX" sz="2200" dirty="0"/>
              <a:t> </a:t>
            </a:r>
            <a:r>
              <a:rPr lang="es-MX" sz="2200" dirty="0" err="1"/>
              <a:t>taking</a:t>
            </a:r>
            <a:r>
              <a:rPr lang="es-MX" sz="2200" dirty="0"/>
              <a:t> a </a:t>
            </a:r>
            <a:r>
              <a:rPr lang="es-MX" sz="2200" dirty="0" err="1"/>
              <a:t>straight</a:t>
            </a:r>
            <a:r>
              <a:rPr lang="es-MX" sz="2200" dirty="0"/>
              <a:t> line in </a:t>
            </a:r>
            <a:r>
              <a:rPr lang="es-MX" sz="2200" dirty="0" err="1"/>
              <a:t>the</a:t>
            </a:r>
            <a:r>
              <a:rPr lang="es-MX" sz="2200" dirty="0"/>
              <a:t> T-</a:t>
            </a:r>
            <a:r>
              <a:rPr lang="el-GR" sz="2200" dirty="0"/>
              <a:t>μ</a:t>
            </a:r>
            <a:r>
              <a:rPr lang="es-MX" sz="2200" dirty="0"/>
              <a:t> </a:t>
            </a:r>
            <a:r>
              <a:rPr lang="es-MX" sz="2200" dirty="0" err="1"/>
              <a:t>plane</a:t>
            </a:r>
            <a:r>
              <a:rPr lang="es-MX" sz="2200" dirty="0"/>
              <a:t>, </a:t>
            </a:r>
            <a:r>
              <a:rPr lang="es-MX" sz="2200" dirty="0" err="1"/>
              <a:t>the</a:t>
            </a:r>
            <a:r>
              <a:rPr lang="es-MX" sz="2200" dirty="0"/>
              <a:t> </a:t>
            </a:r>
            <a:r>
              <a:rPr lang="es-MX" sz="2200" dirty="0" err="1"/>
              <a:t>chiral</a:t>
            </a:r>
            <a:r>
              <a:rPr lang="es-MX" sz="2200" dirty="0"/>
              <a:t> </a:t>
            </a:r>
            <a:r>
              <a:rPr lang="es-MX" sz="2200" dirty="0" err="1"/>
              <a:t>susceptibility</a:t>
            </a:r>
            <a:r>
              <a:rPr lang="es-MX" sz="2200" dirty="0"/>
              <a:t> </a:t>
            </a:r>
            <a:r>
              <a:rPr lang="es-MX" sz="2200" dirty="0" err="1"/>
              <a:t>graph</a:t>
            </a:r>
            <a:r>
              <a:rPr lang="es-MX" sz="2200" dirty="0"/>
              <a:t> </a:t>
            </a:r>
            <a:r>
              <a:rPr lang="es-MX" sz="2200" dirty="0" err="1"/>
              <a:t>along</a:t>
            </a:r>
            <a:r>
              <a:rPr lang="es-MX" sz="2200" dirty="0"/>
              <a:t> </a:t>
            </a:r>
            <a:r>
              <a:rPr lang="es-MX" sz="2200" dirty="0" err="1"/>
              <a:t>that</a:t>
            </a:r>
            <a:r>
              <a:rPr lang="es-MX" sz="2200" dirty="0"/>
              <a:t> line </a:t>
            </a:r>
            <a:r>
              <a:rPr lang="es-MX" sz="2200" dirty="0" smtClean="0"/>
              <a:t>has a vertical </a:t>
            </a:r>
            <a:r>
              <a:rPr lang="es-MX" sz="2200" dirty="0" err="1" smtClean="0"/>
              <a:t>asymptote</a:t>
            </a:r>
            <a:r>
              <a:rPr lang="es-MX" sz="2200" dirty="0" smtClean="0"/>
              <a:t> </a:t>
            </a:r>
            <a:r>
              <a:rPr lang="es-MX" sz="2200" dirty="0" err="1" smtClean="0"/>
              <a:t>where</a:t>
            </a:r>
            <a:r>
              <a:rPr lang="es-MX" sz="2200" dirty="0" smtClean="0"/>
              <a:t> </a:t>
            </a:r>
            <a:r>
              <a:rPr lang="es-MX" sz="2200" dirty="0" err="1" smtClean="0"/>
              <a:t>the</a:t>
            </a:r>
            <a:r>
              <a:rPr lang="es-MX" sz="2200" dirty="0" smtClean="0"/>
              <a:t> </a:t>
            </a:r>
            <a:r>
              <a:rPr lang="es-MX" sz="2200" dirty="0" err="1" smtClean="0"/>
              <a:t>phase</a:t>
            </a:r>
            <a:r>
              <a:rPr lang="es-MX" sz="2200" dirty="0" smtClean="0"/>
              <a:t> </a:t>
            </a:r>
            <a:r>
              <a:rPr lang="es-MX" sz="2200" dirty="0" err="1" smtClean="0"/>
              <a:t>transition</a:t>
            </a:r>
            <a:r>
              <a:rPr lang="es-MX" sz="2200" dirty="0" smtClean="0"/>
              <a:t> </a:t>
            </a:r>
            <a:r>
              <a:rPr lang="es-MX" sz="2200" dirty="0" err="1" smtClean="0"/>
              <a:t>is</a:t>
            </a:r>
            <a:r>
              <a:rPr lang="es-MX" sz="2200" dirty="0" smtClean="0"/>
              <a:t> </a:t>
            </a:r>
            <a:r>
              <a:rPr lang="es-MX" sz="2200" dirty="0" err="1" smtClean="0"/>
              <a:t>located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76828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1073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Crossover width criteria for the two-flavor NJL-type models</vt:lpstr>
      <vt:lpstr>QCD at finite temperature and chemical potential</vt:lpstr>
      <vt:lpstr>NJL and PNJL models</vt:lpstr>
      <vt:lpstr>Lagrangian formulation</vt:lpstr>
      <vt:lpstr>Mean field approximation</vt:lpstr>
      <vt:lpstr>Order parameters</vt:lpstr>
      <vt:lpstr>Thermodynamic potentials and gap equations</vt:lpstr>
      <vt:lpstr>Crossover</vt:lpstr>
      <vt:lpstr>Susceptibilities</vt:lpstr>
      <vt:lpstr>Local and global criteria</vt:lpstr>
      <vt:lpstr>NJL phase diagrams</vt:lpstr>
      <vt:lpstr>NJL phase diagrams (local extended)</vt:lpstr>
      <vt:lpstr>PNJL phase diagrams (global)</vt:lpstr>
      <vt:lpstr>PNJL phase diagrams (local)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QCD phase diagram</dc:title>
  <dc:creator>Enrique</dc:creator>
  <cp:lastModifiedBy>Enrique</cp:lastModifiedBy>
  <cp:revision>35</cp:revision>
  <dcterms:created xsi:type="dcterms:W3CDTF">2021-08-12T20:27:42Z</dcterms:created>
  <dcterms:modified xsi:type="dcterms:W3CDTF">2021-09-20T15:36:25Z</dcterms:modified>
</cp:coreProperties>
</file>