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0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100"/>
  </p:notesMasterIdLst>
  <p:sldIdLst>
    <p:sldId id="682" r:id="rId2"/>
    <p:sldId id="687" r:id="rId3"/>
    <p:sldId id="839" r:id="rId4"/>
    <p:sldId id="840" r:id="rId5"/>
    <p:sldId id="891" r:id="rId6"/>
    <p:sldId id="849" r:id="rId7"/>
    <p:sldId id="859" r:id="rId8"/>
    <p:sldId id="880" r:id="rId9"/>
    <p:sldId id="855" r:id="rId10"/>
    <p:sldId id="857" r:id="rId11"/>
    <p:sldId id="681" r:id="rId12"/>
    <p:sldId id="597" r:id="rId13"/>
    <p:sldId id="644" r:id="rId14"/>
    <p:sldId id="645" r:id="rId15"/>
    <p:sldId id="646" r:id="rId16"/>
    <p:sldId id="656" r:id="rId17"/>
    <p:sldId id="864" r:id="rId18"/>
    <p:sldId id="490" r:id="rId19"/>
    <p:sldId id="655" r:id="rId20"/>
    <p:sldId id="710" r:id="rId21"/>
    <p:sldId id="628" r:id="rId22"/>
    <p:sldId id="866" r:id="rId23"/>
    <p:sldId id="865" r:id="rId24"/>
    <p:sldId id="783" r:id="rId25"/>
    <p:sldId id="630" r:id="rId26"/>
    <p:sldId id="631" r:id="rId27"/>
    <p:sldId id="632" r:id="rId28"/>
    <p:sldId id="633" r:id="rId29"/>
    <p:sldId id="634" r:id="rId30"/>
    <p:sldId id="867" r:id="rId31"/>
    <p:sldId id="883" r:id="rId32"/>
    <p:sldId id="878" r:id="rId33"/>
    <p:sldId id="882" r:id="rId34"/>
    <p:sldId id="884" r:id="rId35"/>
    <p:sldId id="886" r:id="rId36"/>
    <p:sldId id="887" r:id="rId37"/>
    <p:sldId id="885" r:id="rId38"/>
    <p:sldId id="888" r:id="rId39"/>
    <p:sldId id="889" r:id="rId40"/>
    <p:sldId id="689" r:id="rId41"/>
    <p:sldId id="893" r:id="rId42"/>
    <p:sldId id="277" r:id="rId43"/>
    <p:sldId id="847" r:id="rId44"/>
    <p:sldId id="841" r:id="rId45"/>
    <p:sldId id="842" r:id="rId46"/>
    <p:sldId id="851" r:id="rId47"/>
    <p:sldId id="843" r:id="rId48"/>
    <p:sldId id="844" r:id="rId49"/>
    <p:sldId id="845" r:id="rId50"/>
    <p:sldId id="854" r:id="rId51"/>
    <p:sldId id="846" r:id="rId52"/>
    <p:sldId id="890" r:id="rId53"/>
    <p:sldId id="850" r:id="rId54"/>
    <p:sldId id="852" r:id="rId55"/>
    <p:sldId id="606" r:id="rId56"/>
    <p:sldId id="688" r:id="rId57"/>
    <p:sldId id="727" r:id="rId58"/>
    <p:sldId id="652" r:id="rId59"/>
    <p:sldId id="868" r:id="rId60"/>
    <p:sldId id="869" r:id="rId61"/>
    <p:sldId id="616" r:id="rId62"/>
    <p:sldId id="870" r:id="rId63"/>
    <p:sldId id="876" r:id="rId64"/>
    <p:sldId id="877" r:id="rId65"/>
    <p:sldId id="724" r:id="rId66"/>
    <p:sldId id="862" r:id="rId67"/>
    <p:sldId id="823" r:id="rId68"/>
    <p:sldId id="726" r:id="rId69"/>
    <p:sldId id="814" r:id="rId70"/>
    <p:sldId id="815" r:id="rId71"/>
    <p:sldId id="635" r:id="rId72"/>
    <p:sldId id="817" r:id="rId73"/>
    <p:sldId id="629" r:id="rId74"/>
    <p:sldId id="824" r:id="rId75"/>
    <p:sldId id="860" r:id="rId76"/>
    <p:sldId id="861" r:id="rId77"/>
    <p:sldId id="829" r:id="rId78"/>
    <p:sldId id="871" r:id="rId79"/>
    <p:sldId id="872" r:id="rId80"/>
    <p:sldId id="874" r:id="rId81"/>
    <p:sldId id="875" r:id="rId82"/>
    <p:sldId id="636" r:id="rId83"/>
    <p:sldId id="640" r:id="rId84"/>
    <p:sldId id="639" r:id="rId85"/>
    <p:sldId id="794" r:id="rId86"/>
    <p:sldId id="796" r:id="rId87"/>
    <p:sldId id="797" r:id="rId88"/>
    <p:sldId id="798" r:id="rId89"/>
    <p:sldId id="799" r:id="rId90"/>
    <p:sldId id="801" r:id="rId91"/>
    <p:sldId id="792" r:id="rId92"/>
    <p:sldId id="892" r:id="rId93"/>
    <p:sldId id="668" r:id="rId94"/>
    <p:sldId id="653" r:id="rId95"/>
    <p:sldId id="672" r:id="rId96"/>
    <p:sldId id="671" r:id="rId97"/>
    <p:sldId id="674" r:id="rId98"/>
    <p:sldId id="677" r:id="rId9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CC00FF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15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2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794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105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901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98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827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837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25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928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2908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46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93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88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518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468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4083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14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7380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4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6057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39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47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6521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4620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1960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2393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6024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842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3627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5442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186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891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37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5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21/09/2023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21/09/2023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21/09/2023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21/09/2023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21/09/2023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21/09/2023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10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0.png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11" Type="http://schemas.openxmlformats.org/officeDocument/2006/relationships/image" Target="../media/image78.png"/><Relationship Id="rId5" Type="http://schemas.openxmlformats.org/officeDocument/2006/relationships/image" Target="../media/image720.png"/><Relationship Id="rId15" Type="http://schemas.openxmlformats.org/officeDocument/2006/relationships/image" Target="../media/image1700.png"/><Relationship Id="rId10" Type="http://schemas.openxmlformats.org/officeDocument/2006/relationships/image" Target="../media/image77.png"/><Relationship Id="rId4" Type="http://schemas.openxmlformats.org/officeDocument/2006/relationships/image" Target="../media/image714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1.png"/><Relationship Id="rId4" Type="http://schemas.openxmlformats.org/officeDocument/2006/relationships/image" Target="../media/image3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30.png"/><Relationship Id="rId7" Type="http://schemas.openxmlformats.org/officeDocument/2006/relationships/image" Target="../media/image370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10" Type="http://schemas.openxmlformats.org/officeDocument/2006/relationships/image" Target="../media/image403.png"/><Relationship Id="rId4" Type="http://schemas.openxmlformats.org/officeDocument/2006/relationships/image" Target="../media/image340.png"/><Relationship Id="rId9" Type="http://schemas.openxmlformats.org/officeDocument/2006/relationships/image" Target="../media/image3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0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5" Type="http://schemas.openxmlformats.org/officeDocument/2006/relationships/image" Target="../media/image1000.png"/><Relationship Id="rId10" Type="http://schemas.openxmlformats.org/officeDocument/2006/relationships/image" Target="../media/image1050.png"/><Relationship Id="rId4" Type="http://schemas.openxmlformats.org/officeDocument/2006/relationships/image" Target="../media/image990.png"/><Relationship Id="rId9" Type="http://schemas.openxmlformats.org/officeDocument/2006/relationships/image" Target="../media/image10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2.png"/><Relationship Id="rId3" Type="http://schemas.openxmlformats.org/officeDocument/2006/relationships/image" Target="../media/image681.png"/><Relationship Id="rId7" Type="http://schemas.openxmlformats.org/officeDocument/2006/relationships/image" Target="../media/image9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37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1012.png"/><Relationship Id="rId4" Type="http://schemas.openxmlformats.org/officeDocument/2006/relationships/image" Target="../media/image1080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21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10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45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37.png"/><Relationship Id="rId4" Type="http://schemas.openxmlformats.org/officeDocument/2006/relationships/image" Target="../media/image1160.png"/><Relationship Id="rId9" Type="http://schemas.openxmlformats.org/officeDocument/2006/relationships/image" Target="../media/image10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37.png"/><Relationship Id="rId4" Type="http://schemas.openxmlformats.org/officeDocument/2006/relationships/image" Target="../media/image1160.png"/><Relationship Id="rId9" Type="http://schemas.openxmlformats.org/officeDocument/2006/relationships/image" Target="../media/image10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47.gif"/><Relationship Id="rId7" Type="http://schemas.openxmlformats.org/officeDocument/2006/relationships/image" Target="../media/image10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160.png"/><Relationship Id="rId4" Type="http://schemas.openxmlformats.org/officeDocument/2006/relationships/image" Target="../media/image42.png"/><Relationship Id="rId9" Type="http://schemas.openxmlformats.org/officeDocument/2006/relationships/image" Target="../media/image10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57.png"/><Relationship Id="rId10" Type="http://schemas.openxmlformats.org/officeDocument/2006/relationships/image" Target="../media/image353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3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40.png"/><Relationship Id="rId18" Type="http://schemas.openxmlformats.org/officeDocument/2006/relationships/image" Target="../media/image591.png"/><Relationship Id="rId3" Type="http://schemas.openxmlformats.org/officeDocument/2006/relationships/image" Target="../media/image72.png"/><Relationship Id="rId7" Type="http://schemas.openxmlformats.org/officeDocument/2006/relationships/image" Target="../media/image82.png"/><Relationship Id="rId12" Type="http://schemas.openxmlformats.org/officeDocument/2006/relationships/image" Target="../media/image531.png"/><Relationship Id="rId17" Type="http://schemas.openxmlformats.org/officeDocument/2006/relationships/image" Target="../media/image58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510.png"/><Relationship Id="rId5" Type="http://schemas.openxmlformats.org/officeDocument/2006/relationships/image" Target="../media/image483.png"/><Relationship Id="rId15" Type="http://schemas.openxmlformats.org/officeDocument/2006/relationships/image" Target="../media/image561.png"/><Relationship Id="rId10" Type="http://schemas.openxmlformats.org/officeDocument/2006/relationships/image" Target="../media/image521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14" Type="http://schemas.openxmlformats.org/officeDocument/2006/relationships/image" Target="../media/image5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12.png"/><Relationship Id="rId4" Type="http://schemas.openxmlformats.org/officeDocument/2006/relationships/image" Target="../media/image7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26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0.png"/><Relationship Id="rId5" Type="http://schemas.openxmlformats.org/officeDocument/2006/relationships/image" Target="../media/image1111.pn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5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5" Type="http://schemas.openxmlformats.org/officeDocument/2006/relationships/image" Target="../media/image93.png"/><Relationship Id="rId4" Type="http://schemas.openxmlformats.org/officeDocument/2006/relationships/image" Target="../media/image2610.png"/><Relationship Id="rId9" Type="http://schemas.openxmlformats.org/officeDocument/2006/relationships/image" Target="../media/image3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3" Type="http://schemas.openxmlformats.org/officeDocument/2006/relationships/image" Target="../media/image32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342.pn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3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10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442.png"/><Relationship Id="rId4" Type="http://schemas.openxmlformats.org/officeDocument/2006/relationships/image" Target="../media/image423.png"/><Relationship Id="rId9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281.png"/><Relationship Id="rId4" Type="http://schemas.openxmlformats.org/officeDocument/2006/relationships/image" Target="../media/image2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3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480.png"/><Relationship Id="rId7" Type="http://schemas.openxmlformats.org/officeDocument/2006/relationships/image" Target="../media/image5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501.png"/><Relationship Id="rId4" Type="http://schemas.openxmlformats.org/officeDocument/2006/relationships/image" Target="../media/image110.png"/><Relationship Id="rId9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2.png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18.png"/><Relationship Id="rId7" Type="http://schemas.openxmlformats.org/officeDocument/2006/relationships/image" Target="../media/image87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850.png"/><Relationship Id="rId4" Type="http://schemas.openxmlformats.org/officeDocument/2006/relationships/image" Target="../media/image8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3000.png"/><Relationship Id="rId3" Type="http://schemas.openxmlformats.org/officeDocument/2006/relationships/image" Target="../media/image32.png"/><Relationship Id="rId7" Type="http://schemas.openxmlformats.org/officeDocument/2006/relationships/image" Target="../media/image860.png"/><Relationship Id="rId12" Type="http://schemas.openxmlformats.org/officeDocument/2006/relationships/image" Target="../media/image2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1.png"/><Relationship Id="rId5" Type="http://schemas.openxmlformats.org/officeDocument/2006/relationships/image" Target="../media/image270.png"/><Relationship Id="rId15" Type="http://schemas.openxmlformats.org/officeDocument/2006/relationships/image" Target="../media/image372.png"/><Relationship Id="rId10" Type="http://schemas.openxmlformats.org/officeDocument/2006/relationships/image" Target="../media/image890.png"/><Relationship Id="rId4" Type="http://schemas.openxmlformats.org/officeDocument/2006/relationships/image" Target="../media/image120.png"/><Relationship Id="rId9" Type="http://schemas.openxmlformats.org/officeDocument/2006/relationships/image" Target="../media/image880.png"/><Relationship Id="rId14" Type="http://schemas.openxmlformats.org/officeDocument/2006/relationships/image" Target="../media/image3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8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1.png"/><Relationship Id="rId5" Type="http://schemas.openxmlformats.org/officeDocument/2006/relationships/image" Target="../media/image6100.png"/><Relationship Id="rId4" Type="http://schemas.openxmlformats.org/officeDocument/2006/relationships/image" Target="../media/image5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1.png"/><Relationship Id="rId7" Type="http://schemas.openxmlformats.org/officeDocument/2006/relationships/image" Target="../media/image26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01.png"/><Relationship Id="rId5" Type="http://schemas.openxmlformats.org/officeDocument/2006/relationships/image" Target="../media/image241.png"/><Relationship Id="rId10" Type="http://schemas.openxmlformats.org/officeDocument/2006/relationships/image" Target="../media/image291.png"/><Relationship Id="rId4" Type="http://schemas.openxmlformats.org/officeDocument/2006/relationships/image" Target="../media/image231.png"/><Relationship Id="rId9" Type="http://schemas.openxmlformats.org/officeDocument/2006/relationships/image" Target="../media/image28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320.png"/><Relationship Id="rId7" Type="http://schemas.openxmlformats.org/officeDocument/2006/relationships/image" Target="../media/image36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5" Type="http://schemas.openxmlformats.org/officeDocument/2006/relationships/image" Target="../media/image341.png"/><Relationship Id="rId4" Type="http://schemas.openxmlformats.org/officeDocument/2006/relationships/image" Target="../media/image3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1.png"/><Relationship Id="rId4" Type="http://schemas.openxmlformats.org/officeDocument/2006/relationships/image" Target="../media/image4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1.png"/><Relationship Id="rId4" Type="http://schemas.openxmlformats.org/officeDocument/2006/relationships/image" Target="../media/image4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1.png"/><Relationship Id="rId4" Type="http://schemas.openxmlformats.org/officeDocument/2006/relationships/image" Target="../media/image5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0.png"/><Relationship Id="rId4" Type="http://schemas.openxmlformats.org/officeDocument/2006/relationships/image" Target="../media/image5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2.png"/><Relationship Id="rId5" Type="http://schemas.openxmlformats.org/officeDocument/2006/relationships/image" Target="../media/image1100.png"/><Relationship Id="rId4" Type="http://schemas.openxmlformats.org/officeDocument/2006/relationships/image" Target="../media/image13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1.png"/><Relationship Id="rId3" Type="http://schemas.openxmlformats.org/officeDocument/2006/relationships/image" Target="../media/image1081.png"/><Relationship Id="rId7" Type="http://schemas.openxmlformats.org/officeDocument/2006/relationships/image" Target="../media/image1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4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1.png"/><Relationship Id="rId7" Type="http://schemas.openxmlformats.org/officeDocument/2006/relationships/image" Target="../media/image26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01.png"/><Relationship Id="rId5" Type="http://schemas.openxmlformats.org/officeDocument/2006/relationships/image" Target="../media/image241.png"/><Relationship Id="rId10" Type="http://schemas.openxmlformats.org/officeDocument/2006/relationships/image" Target="../media/image291.png"/><Relationship Id="rId4" Type="http://schemas.openxmlformats.org/officeDocument/2006/relationships/image" Target="../media/image231.png"/><Relationship Id="rId9" Type="http://schemas.openxmlformats.org/officeDocument/2006/relationships/image" Target="../media/image28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320.png"/><Relationship Id="rId7" Type="http://schemas.openxmlformats.org/officeDocument/2006/relationships/image" Target="../media/image36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5" Type="http://schemas.openxmlformats.org/officeDocument/2006/relationships/image" Target="../media/image341.png"/><Relationship Id="rId4" Type="http://schemas.openxmlformats.org/officeDocument/2006/relationships/image" Target="../media/image3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470.png"/><Relationship Id="rId3" Type="http://schemas.openxmlformats.org/officeDocument/2006/relationships/image" Target="../media/image149.png"/><Relationship Id="rId7" Type="http://schemas.openxmlformats.org/officeDocument/2006/relationships/image" Target="../media/image4100.png"/><Relationship Id="rId12" Type="http://schemas.openxmlformats.org/officeDocument/2006/relationships/image" Target="../media/image460.png"/><Relationship Id="rId2" Type="http://schemas.openxmlformats.org/officeDocument/2006/relationships/image" Target="../media/image148.png"/><Relationship Id="rId16" Type="http://schemas.openxmlformats.org/officeDocument/2006/relationships/image" Target="../media/image5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0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10" Type="http://schemas.openxmlformats.org/officeDocument/2006/relationships/image" Target="../media/image44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0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66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16.jp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10" Type="http://schemas.openxmlformats.org/officeDocument/2006/relationships/image" Target="../media/image178.png"/><Relationship Id="rId4" Type="http://schemas.openxmlformats.org/officeDocument/2006/relationships/image" Target="../media/image173.png"/><Relationship Id="rId9" Type="http://schemas.openxmlformats.org/officeDocument/2006/relationships/image" Target="../media/image17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3" Type="http://schemas.openxmlformats.org/officeDocument/2006/relationships/image" Target="../media/image11710.png"/><Relationship Id="rId7" Type="http://schemas.openxmlformats.org/officeDocument/2006/relationships/image" Target="../media/image1210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0.png"/><Relationship Id="rId5" Type="http://schemas.openxmlformats.org/officeDocument/2006/relationships/image" Target="../media/image1190.png"/><Relationship Id="rId4" Type="http://schemas.openxmlformats.org/officeDocument/2006/relationships/image" Target="../media/image11800.png"/><Relationship Id="rId9" Type="http://schemas.openxmlformats.org/officeDocument/2006/relationships/image" Target="../media/image123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0.png"/><Relationship Id="rId13" Type="http://schemas.openxmlformats.org/officeDocument/2006/relationships/image" Target="../media/image3710.png"/><Relationship Id="rId3" Type="http://schemas.openxmlformats.org/officeDocument/2006/relationships/image" Target="../media/image2600.png"/><Relationship Id="rId7" Type="http://schemas.openxmlformats.org/officeDocument/2006/relationships/image" Target="../media/image3010.png"/><Relationship Id="rId12" Type="http://schemas.openxmlformats.org/officeDocument/2006/relationships/image" Target="../media/image36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0.png"/><Relationship Id="rId11" Type="http://schemas.openxmlformats.org/officeDocument/2006/relationships/image" Target="../media/image3500.png"/><Relationship Id="rId5" Type="http://schemas.openxmlformats.org/officeDocument/2006/relationships/image" Target="../media/image1300.png"/><Relationship Id="rId15" Type="http://schemas.openxmlformats.org/officeDocument/2006/relationships/image" Target="../media/image182.png"/><Relationship Id="rId10" Type="http://schemas.openxmlformats.org/officeDocument/2006/relationships/image" Target="../media/image3410.png"/><Relationship Id="rId4" Type="http://schemas.openxmlformats.org/officeDocument/2006/relationships/image" Target="../media/image181.png"/><Relationship Id="rId9" Type="http://schemas.openxmlformats.org/officeDocument/2006/relationships/image" Target="../media/image3300.png"/><Relationship Id="rId14" Type="http://schemas.openxmlformats.org/officeDocument/2006/relationships/image" Target="../media/image38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183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5" Type="http://schemas.openxmlformats.org/officeDocument/2006/relationships/image" Target="../media/image184.png"/><Relationship Id="rId4" Type="http://schemas.openxmlformats.org/officeDocument/2006/relationships/image" Target="../media/image4030.png"/><Relationship Id="rId9" Type="http://schemas.openxmlformats.org/officeDocument/2006/relationships/image" Target="../media/image137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2.png"/><Relationship Id="rId4" Type="http://schemas.openxmlformats.org/officeDocument/2006/relationships/image" Target="../media/image47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0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0.png"/><Relationship Id="rId5" Type="http://schemas.openxmlformats.org/officeDocument/2006/relationships/image" Target="../media/image186.png"/><Relationship Id="rId4" Type="http://schemas.openxmlformats.org/officeDocument/2006/relationships/image" Target="../media/image50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0.png"/><Relationship Id="rId5" Type="http://schemas.openxmlformats.org/officeDocument/2006/relationships/image" Target="../media/image188.png"/><Relationship Id="rId4" Type="http://schemas.openxmlformats.org/officeDocument/2006/relationships/image" Target="../media/image142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4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Modern Scattering theory and the XYZ phenomena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International School of Nuclear Physics - 44th Course</a:t>
            </a:r>
            <a:endParaRPr lang="it-IT" dirty="0"/>
          </a:p>
          <a:p>
            <a:pPr algn="ctr"/>
            <a:r>
              <a:rPr lang="it-IT" dirty="0"/>
              <a:t>Erice, </a:t>
            </a:r>
            <a:r>
              <a:rPr lang="it-IT" dirty="0" err="1"/>
              <a:t>September</a:t>
            </a:r>
            <a:r>
              <a:rPr lang="it-IT" dirty="0"/>
              <a:t> 18-24, 2023</a:t>
            </a:r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4993144"/>
            <a:ext cx="2127558" cy="118013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0316"/>
            <a:ext cx="2842671" cy="10929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949F35C-EE2C-BBDB-63E6-A821E699B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385" y="5080316"/>
            <a:ext cx="2893445" cy="10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Very open charm: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/>
              <p:nvPr/>
            </p:nvSpPr>
            <p:spPr>
              <a:xfrm>
                <a:off x="5169634" y="1656331"/>
                <a:ext cx="382285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supernarrow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endParaRPr lang="it-IT" sz="2400" dirty="0"/>
              </a:p>
              <a:p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273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mix with </a:t>
                </a:r>
                <a:r>
                  <a:rPr lang="it-IT" sz="2400" dirty="0" err="1"/>
                  <a:t>ordinary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charmonia</a:t>
                </a:r>
                <a:br>
                  <a:rPr lang="it-IT" sz="2400" dirty="0"/>
                </a:br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does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open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634" y="1656331"/>
                <a:ext cx="3822856" cy="4524315"/>
              </a:xfrm>
              <a:prstGeom prst="rect">
                <a:avLst/>
              </a:prstGeom>
              <a:blipFill>
                <a:blip r:embed="rId4"/>
                <a:stretch>
                  <a:fillRect l="-2392" t="-1078" r="-2073" b="-21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9D65498-2BB1-A83E-EE1D-D5B579A4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0" y="1151730"/>
            <a:ext cx="4831551" cy="3946053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0075155-3BF8-6FB1-293C-44EBB70C60FB}"/>
              </a:ext>
            </a:extLst>
          </p:cNvPr>
          <p:cNvSpPr/>
          <p:nvPr/>
        </p:nvSpPr>
        <p:spPr>
          <a:xfrm>
            <a:off x="5655866" y="954827"/>
            <a:ext cx="3488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>
                <a:solidFill>
                  <a:srgbClr val="C00000"/>
                </a:solidFill>
              </a:rPr>
              <a:t>LHCb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fr-FR" dirty="0">
                <a:solidFill>
                  <a:srgbClr val="C00000"/>
                </a:solidFill>
              </a:rPr>
              <a:t>Nature Phys. 18 7, 751-754</a:t>
            </a:r>
          </a:p>
          <a:p>
            <a:pPr algn="r"/>
            <a:r>
              <a:rPr lang="fr-FR" dirty="0" err="1">
                <a:solidFill>
                  <a:srgbClr val="C00000"/>
                </a:solidFill>
              </a:rPr>
              <a:t>LHCb</a:t>
            </a:r>
            <a:r>
              <a:rPr lang="fr-FR" dirty="0">
                <a:solidFill>
                  <a:srgbClr val="C00000"/>
                </a:solidFill>
              </a:rPr>
              <a:t>, Nature Commun. 13 1, 3351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5CD3838-C43D-0DFA-4B0D-E10505174C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02" y="1427807"/>
            <a:ext cx="506133" cy="3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5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</a:t>
            </a:r>
            <a:r>
              <a:rPr lang="it-IT" sz="3600" dirty="0" err="1"/>
              <a:t>theorists</a:t>
            </a:r>
            <a:r>
              <a:rPr lang="it-IT" sz="3600" dirty="0"/>
              <a:t> </a:t>
            </a:r>
            <a:r>
              <a:rPr lang="it-IT" sz="3600" dirty="0" err="1"/>
              <a:t>think</a:t>
            </a:r>
            <a:r>
              <a:rPr lang="it-IT" sz="3600" dirty="0"/>
              <a:t> of </a:t>
            </a:r>
            <a:r>
              <a:rPr lang="it-IT" sz="3600" dirty="0" err="1"/>
              <a:t>experiments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9B1E51F-5589-4BBC-AB63-F3AA542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" y="2525813"/>
            <a:ext cx="4825497" cy="361912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193D68AB-3091-4945-BB33-124DEC3FB62C}"/>
              </a:ext>
            </a:extLst>
          </p:cNvPr>
          <p:cNvSpPr/>
          <p:nvPr/>
        </p:nvSpPr>
        <p:spPr>
          <a:xfrm>
            <a:off x="125592" y="2898816"/>
            <a:ext cx="2112264" cy="877824"/>
          </a:xfrm>
          <a:custGeom>
            <a:avLst/>
            <a:gdLst>
              <a:gd name="connsiteX0" fmla="*/ 164592 w 2112264"/>
              <a:gd name="connsiteY0" fmla="*/ 877824 h 877824"/>
              <a:gd name="connsiteX1" fmla="*/ 18288 w 2112264"/>
              <a:gd name="connsiteY1" fmla="*/ 585216 h 877824"/>
              <a:gd name="connsiteX2" fmla="*/ 0 w 2112264"/>
              <a:gd name="connsiteY2" fmla="*/ 0 h 877824"/>
              <a:gd name="connsiteX3" fmla="*/ 2112264 w 2112264"/>
              <a:gd name="connsiteY3" fmla="*/ 18288 h 877824"/>
              <a:gd name="connsiteX4" fmla="*/ 1362456 w 2112264"/>
              <a:gd name="connsiteY4" fmla="*/ 374904 h 877824"/>
              <a:gd name="connsiteX5" fmla="*/ 1408176 w 2112264"/>
              <a:gd name="connsiteY5" fmla="*/ 502920 h 877824"/>
              <a:gd name="connsiteX6" fmla="*/ 1773936 w 2112264"/>
              <a:gd name="connsiteY6" fmla="*/ 731520 h 877824"/>
              <a:gd name="connsiteX7" fmla="*/ 164592 w 2112264"/>
              <a:gd name="connsiteY7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264" h="877824">
                <a:moveTo>
                  <a:pt x="164592" y="877824"/>
                </a:moveTo>
                <a:lnTo>
                  <a:pt x="18288" y="585216"/>
                </a:lnTo>
                <a:lnTo>
                  <a:pt x="0" y="0"/>
                </a:lnTo>
                <a:lnTo>
                  <a:pt x="2112264" y="18288"/>
                </a:lnTo>
                <a:lnTo>
                  <a:pt x="1362456" y="374904"/>
                </a:lnTo>
                <a:lnTo>
                  <a:pt x="1408176" y="502920"/>
                </a:lnTo>
                <a:lnTo>
                  <a:pt x="1773936" y="731520"/>
                </a:lnTo>
                <a:lnTo>
                  <a:pt x="164592" y="8778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E64D5F8-9D24-4896-B27F-D898DDFE6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1277">
            <a:off x="2082523" y="3016346"/>
            <a:ext cx="2515615" cy="2252047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C64F35F6-51B6-4917-8A4A-74CAB950714A}"/>
              </a:ext>
            </a:extLst>
          </p:cNvPr>
          <p:cNvGrpSpPr/>
          <p:nvPr/>
        </p:nvGrpSpPr>
        <p:grpSpPr>
          <a:xfrm>
            <a:off x="321435" y="2605534"/>
            <a:ext cx="1507845" cy="1200329"/>
            <a:chOff x="4447803" y="3450627"/>
            <a:chExt cx="1507845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8820DF76-D74F-4D65-A7E1-83604FAFAE2E}"/>
                </a:ext>
              </a:extLst>
            </p:cNvPr>
            <p:cNvSpPr txBox="1"/>
            <p:nvPr/>
          </p:nvSpPr>
          <p:spPr>
            <a:xfrm>
              <a:off x="4447803" y="3611880"/>
              <a:ext cx="52610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5000" b="1" dirty="0">
                  <a:solidFill>
                    <a:srgbClr val="33358E"/>
                  </a:solidFill>
                </a:rPr>
                <a:t>P</a:t>
              </a:r>
              <a:endParaRPr lang="it-IT" sz="3000" dirty="0">
                <a:solidFill>
                  <a:srgbClr val="33358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/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7200" i="1" dirty="0" smtClean="0">
                            <a:solidFill>
                              <a:srgbClr val="CC222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it-IT" sz="7200" dirty="0">
                    <a:solidFill>
                      <a:srgbClr val="CC222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7645D31-A073-455B-8BB5-AA3C2FA45014}"/>
                </a:ext>
              </a:extLst>
            </p:cNvPr>
            <p:cNvSpPr/>
            <p:nvPr/>
          </p:nvSpPr>
          <p:spPr>
            <a:xfrm>
              <a:off x="4791517" y="3775525"/>
              <a:ext cx="46839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500" b="1" dirty="0">
                  <a:solidFill>
                    <a:srgbClr val="33358E"/>
                  </a:solidFill>
                </a:rPr>
                <a:t>D</a:t>
              </a:r>
              <a:endParaRPr lang="it-IT" sz="3500" b="1" dirty="0"/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42BC6787-340A-4E84-99A4-2DE4EEA9EF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5114118" y="3628561"/>
            <a:ext cx="3748389" cy="2306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FEF61-43DD-4220-9BEB-EB66CFE5763B}"/>
              </a:ext>
            </a:extLst>
          </p:cNvPr>
          <p:cNvSpPr txBox="1"/>
          <p:nvPr/>
        </p:nvSpPr>
        <p:spPr>
          <a:xfrm>
            <a:off x="5261989" y="2506731"/>
            <a:ext cx="36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Changing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and target, 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can </a:t>
            </a:r>
            <a:r>
              <a:rPr lang="it-IT" sz="2400" dirty="0" err="1"/>
              <a:t>change</a:t>
            </a:r>
            <a:r>
              <a:rPr lang="it-IT" sz="2400" dirty="0"/>
              <a:t> the font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F2303F-4B2A-4EA4-AC81-32D252E57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067" y="3429000"/>
            <a:ext cx="3364733" cy="26898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9D0ED-1861-4799-BCF5-8B10FCA6B34D}"/>
              </a:ext>
            </a:extLst>
          </p:cNvPr>
          <p:cNvSpPr txBox="1"/>
          <p:nvPr/>
        </p:nvSpPr>
        <p:spPr>
          <a:xfrm>
            <a:off x="1427162" y="1275620"/>
            <a:ext cx="5952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the information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collected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by the </a:t>
            </a:r>
            <a:r>
              <a:rPr lang="it-IT" sz="2400" dirty="0" err="1"/>
              <a:t>Particle</a:t>
            </a:r>
            <a:r>
              <a:rPr lang="it-IT" sz="2400" dirty="0"/>
              <a:t> Data Group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CCF35A-4C47-43A6-91F0-1D2EFE3CB0C9}"/>
              </a:ext>
            </a:extLst>
          </p:cNvPr>
          <p:cNvSpPr txBox="1"/>
          <p:nvPr/>
        </p:nvSpPr>
        <p:spPr>
          <a:xfrm>
            <a:off x="1721029" y="5800142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theorists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392B94-497E-4DBB-8698-D2BAFC3ABFA3}"/>
              </a:ext>
            </a:extLst>
          </p:cNvPr>
          <p:cNvSpPr txBox="1"/>
          <p:nvPr/>
        </p:nvSpPr>
        <p:spPr>
          <a:xfrm>
            <a:off x="1721029" y="5803907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experimentalists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present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1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Richness of the Spectrum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FF"/>
                </a:solidFill>
              </a:rPr>
              <a:t>QCD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With great statistics comes great responsibility!</a:t>
            </a:r>
          </a:p>
          <a:p>
            <a:pPr algn="r"/>
            <a:r>
              <a:rPr lang="en-US" sz="2200" b="1" dirty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ABDEE5-92A6-48EA-B67C-0E8D054444DD}"/>
              </a:ext>
            </a:extLst>
          </p:cNvPr>
          <p:cNvSpPr txBox="1"/>
          <p:nvPr/>
        </p:nvSpPr>
        <p:spPr>
          <a:xfrm>
            <a:off x="3406948" y="5447064"/>
            <a:ext cx="497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theorists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experimental</a:t>
            </a:r>
            <a:r>
              <a:rPr lang="it-IT" dirty="0"/>
              <a:t> business</a:t>
            </a:r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experimentalists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grandma’s</a:t>
            </a:r>
            <a:r>
              <a:rPr lang="it-IT" dirty="0"/>
              <a:t> recipe</a:t>
            </a:r>
          </a:p>
        </p:txBody>
      </p: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Top-down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Bottom-up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</a:t>
            </a:r>
            <a:r>
              <a:rPr lang="it-IT" sz="2400" dirty="0" err="1"/>
              <a:t>generic</a:t>
            </a:r>
            <a:r>
              <a:rPr lang="it-IT" sz="2400" dirty="0"/>
              <a:t> </a:t>
            </a:r>
            <a:r>
              <a:rPr lang="it-IT" sz="2400" dirty="0" err="1"/>
              <a:t>amplitudes</a:t>
            </a:r>
            <a:br>
              <a:rPr lang="it-IT" sz="2400" dirty="0"/>
            </a:br>
            <a:r>
              <a:rPr lang="it-IT" sz="2400" dirty="0" err="1"/>
              <a:t>at</a:t>
            </a:r>
            <a:r>
              <a:rPr lang="it-IT" sz="2400" dirty="0"/>
              <a:t> the </a:t>
            </a:r>
            <a:r>
              <a:rPr lang="it-IT" sz="2400" dirty="0" err="1"/>
              <a:t>hadron</a:t>
            </a:r>
            <a:r>
              <a:rPr lang="it-IT" sz="2400" dirty="0"/>
              <a:t> </a:t>
            </a:r>
            <a:r>
              <a:rPr lang="it-IT" sz="2400" dirty="0" err="1"/>
              <a:t>level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571920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163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Crossing symmetry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488" y="1695450"/>
            <a:ext cx="8640258" cy="1562100"/>
            <a:chOff x="449513" y="1647825"/>
            <a:chExt cx="7659364" cy="138476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00075" y="1647825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104900" y="1908582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00075" y="2622957"/>
              <a:ext cx="504825" cy="396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819275" y="1647825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819275" y="2622957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49513" y="2492225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13" y="2492225"/>
                  <a:ext cx="51802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090737" y="1788799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737" y="1788799"/>
                  <a:ext cx="54290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38372" y="2384003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8372" y="2384003"/>
                  <a:ext cx="542906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343275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848100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343275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562475" y="1660986"/>
              <a:ext cx="542925" cy="35242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562475" y="2636118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192713" y="2505386"/>
                  <a:ext cx="518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713" y="2505386"/>
                  <a:ext cx="51802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833937" y="1801960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3937" y="1801960"/>
                  <a:ext cx="54290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81572" y="2397164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572" y="2397164"/>
                  <a:ext cx="542906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027674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6532499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027674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246874" y="1660986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246874" y="2636118"/>
              <a:ext cx="590550" cy="260757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877112" y="2505386"/>
                  <a:ext cx="518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112" y="2505386"/>
                  <a:ext cx="51802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518336" y="1801960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336" y="1801960"/>
                  <a:ext cx="542906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565971" y="2397164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5971" y="2397164"/>
                  <a:ext cx="542906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676400" y="3789637"/>
                <a:ext cx="57912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All these processes are not independent, </a:t>
                </a:r>
                <a:br>
                  <a:rPr lang="it-IT" sz="2200" dirty="0"/>
                </a:br>
                <a:r>
                  <a:rPr lang="it-IT" sz="2200" dirty="0"/>
                  <a:t>but are described by the same amplitude!</a:t>
                </a:r>
              </a:p>
              <a:p>
                <a:r>
                  <a:rPr lang="it-IT" sz="2200" dirty="0"/>
                  <a:t>Simplification – </a:t>
                </a:r>
                <a:r>
                  <a:rPr lang="it-IT" sz="2200" dirty="0" err="1"/>
                  <a:t>Complication</a:t>
                </a:r>
                <a:r>
                  <a:rPr lang="it-IT" sz="2200" dirty="0"/>
                  <a:t>!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It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also</a:t>
                </a:r>
                <a:r>
                  <a:rPr lang="it-IT" sz="2200" dirty="0"/>
                  <a:t> </a:t>
                </a:r>
                <a:r>
                  <a:rPr lang="it-IT" sz="2200" dirty="0" err="1"/>
                  <a:t>relates</a:t>
                </a:r>
                <a:r>
                  <a:rPr lang="it-IT" sz="2200" dirty="0"/>
                  <a:t> a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1→3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decay</a:t>
                </a:r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it-IT" sz="2200" dirty="0"/>
                  <a:t> scattering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789637"/>
                <a:ext cx="5791200" cy="1785104"/>
              </a:xfrm>
              <a:prstGeom prst="rect">
                <a:avLst/>
              </a:prstGeom>
              <a:blipFill>
                <a:blip r:embed="rId15"/>
                <a:stretch>
                  <a:fillRect l="-1368" t="-2397" b="-61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Analyticity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982" y="1264173"/>
            <a:ext cx="4163348" cy="2428720"/>
            <a:chOff x="4572000" y="1045218"/>
            <a:chExt cx="4163348" cy="2428720"/>
          </a:xfrm>
        </p:grpSpPr>
        <p:sp>
          <p:nvSpPr>
            <p:cNvPr id="6" name="Rectangle 5"/>
            <p:cNvSpPr/>
            <p:nvPr/>
          </p:nvSpPr>
          <p:spPr>
            <a:xfrm>
              <a:off x="4572000" y="1050604"/>
              <a:ext cx="4163348" cy="2423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94744" y="3062363"/>
              <a:ext cx="1488501" cy="39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572000" y="1045218"/>
              <a:ext cx="2163778" cy="204608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359330" y="1201987"/>
            <a:ext cx="4708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Complex analytic functions are extremely regular and smooth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Integrals are easy (Cauchy theorem)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If you know the function in a region, you can extend it in a unique way everywhere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Complex functions are characterized by its non-analyticities (poles and cuts)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If I turn on an interaction at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, and I want nothing happens 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/>
                  <a:t>I cannot have singularities in the </a:t>
                </a:r>
                <a:r>
                  <a:rPr lang="it-IT" sz="2400" dirty="0" err="1"/>
                  <a:t>upper</a:t>
                </a:r>
                <a:r>
                  <a:rPr lang="it-IT" sz="2400" dirty="0"/>
                  <a:t> plane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blipFill>
                <a:blip r:embed="rId4"/>
                <a:stretch>
                  <a:fillRect l="-975" t="-5882" r="-65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944E74B-D261-4671-443C-EB8D1AEDF7C8}"/>
                  </a:ext>
                </a:extLst>
              </p:cNvPr>
              <p:cNvSpPr txBox="1"/>
              <p:nvPr/>
            </p:nvSpPr>
            <p:spPr>
              <a:xfrm>
                <a:off x="1693998" y="5028844"/>
                <a:ext cx="5739713" cy="1056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m:rPr>
                              <m:lit/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Res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944E74B-D261-4671-443C-EB8D1AEDF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998" y="5028844"/>
                <a:ext cx="5739713" cy="10569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70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A14149-9E0F-8747-0EAB-CA8D27F97225}"/>
                  </a:ext>
                </a:extLst>
              </p:cNvPr>
              <p:cNvSpPr txBox="1"/>
              <p:nvPr/>
            </p:nvSpPr>
            <p:spPr>
              <a:xfrm>
                <a:off x="362310" y="1976429"/>
                <a:ext cx="1696298" cy="597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A14149-9E0F-8747-0EAB-CA8D27F97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10" y="1976429"/>
                <a:ext cx="1696298" cy="5975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723015-5012-0138-7C17-8E4A31B385F7}"/>
                  </a:ext>
                </a:extLst>
              </p:cNvPr>
              <p:cNvSpPr txBox="1"/>
              <p:nvPr/>
            </p:nvSpPr>
            <p:spPr>
              <a:xfrm>
                <a:off x="3287733" y="1755375"/>
                <a:ext cx="485030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3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723015-5012-0138-7C17-8E4A31B38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733" y="1755375"/>
                <a:ext cx="4850302" cy="1287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B2D463D-94C1-8402-40A3-F3875BFF3CB3}"/>
                  </a:ext>
                </a:extLst>
              </p:cNvPr>
              <p:cNvSpPr txBox="1"/>
              <p:nvPr/>
            </p:nvSpPr>
            <p:spPr>
              <a:xfrm>
                <a:off x="558460" y="1034376"/>
                <a:ext cx="72656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the scattering operator 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it-IT" sz="2000" dirty="0"/>
                  <a:t> time </a:t>
                </a:r>
                <a:r>
                  <a:rPr lang="it-IT" sz="2000" dirty="0" err="1"/>
                  <a:t>evolution</a:t>
                </a:r>
                <a:r>
                  <a:rPr lang="it-IT" sz="2000" dirty="0"/>
                  <a:t> from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sz="2000" dirty="0"/>
                  <a:t> to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sz="2000" dirty="0"/>
                  <a:t>)</a:t>
                </a:r>
              </a:p>
              <a:p>
                <a:r>
                  <a:rPr lang="it-IT" sz="2000" dirty="0" err="1"/>
                  <a:t>We</a:t>
                </a:r>
                <a:r>
                  <a:rPr lang="it-IT" sz="2000" dirty="0"/>
                  <a:t> isolate the «</a:t>
                </a:r>
                <a:r>
                  <a:rPr lang="it-IT" sz="2000" dirty="0" err="1"/>
                  <a:t>nothing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happens</a:t>
                </a:r>
                <a:r>
                  <a:rPr lang="it-IT" sz="2000" dirty="0"/>
                  <a:t>» part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B2D463D-94C1-8402-40A3-F3875BFF3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60" y="1034376"/>
                <a:ext cx="7265699" cy="707886"/>
              </a:xfrm>
              <a:prstGeom prst="rect">
                <a:avLst/>
              </a:prstGeom>
              <a:blipFill>
                <a:blip r:embed="rId5"/>
                <a:stretch>
                  <a:fillRect l="-924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1B49368-0ABF-559A-94A5-9A28FEEAF93E}"/>
                  </a:ext>
                </a:extLst>
              </p:cNvPr>
              <p:cNvSpPr txBox="1"/>
              <p:nvPr/>
            </p:nvSpPr>
            <p:spPr>
              <a:xfrm>
                <a:off x="60385" y="3032026"/>
                <a:ext cx="8626415" cy="3154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Below </a:t>
                </a:r>
                <a:r>
                  <a:rPr lang="it-IT" sz="2000" dirty="0" err="1"/>
                  <a:t>threshold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there</a:t>
                </a:r>
                <a:r>
                  <a:rPr lang="it-IT" sz="2000" dirty="0"/>
                  <a:t> are no </a:t>
                </a:r>
                <a:r>
                  <a:rPr lang="it-IT" sz="2000" dirty="0" err="1"/>
                  <a:t>available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states</a:t>
                </a:r>
                <a:r>
                  <a:rPr lang="it-IT" sz="2000" dirty="0"/>
                  <a:t> in the sum, so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nor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thr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/>
                  <a:t>If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function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nonsingular</a:t>
                </a:r>
                <a:r>
                  <a:rPr lang="it-IT" sz="2000" dirty="0"/>
                  <a:t> on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admits</a:t>
                </a:r>
                <a:r>
                  <a:rPr lang="it-IT" sz="2000" dirty="0"/>
                  <a:t> an </a:t>
                </a:r>
                <a:r>
                  <a:rPr lang="it-IT" sz="2000" dirty="0" err="1"/>
                  <a:t>analytic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continuation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using</a:t>
                </a:r>
                <a:r>
                  <a:rPr lang="it-IT" sz="2000" dirty="0"/>
                  <a:t> Schwartz </a:t>
                </a:r>
                <a:r>
                  <a:rPr lang="it-IT" sz="2000" dirty="0" err="1"/>
                  <a:t>reflection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principle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. </a:t>
                </a:r>
                <a:r>
                  <a:rPr lang="it-IT" sz="2000" dirty="0" err="1"/>
                  <a:t>Above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threshold</a:t>
                </a:r>
                <a:r>
                  <a:rPr lang="it-IT" sz="2000" dirty="0"/>
                  <a:t> close to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, </a:t>
                </a:r>
              </a:p>
              <a:p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So a </a:t>
                </a:r>
                <a:r>
                  <a:rPr lang="it-IT" sz="2000" dirty="0" err="1"/>
                  <a:t>cut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opens</a:t>
                </a:r>
                <a:r>
                  <a:rPr lang="it-IT" sz="2000" dirty="0"/>
                  <a:t> on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threshold</a:t>
                </a:r>
                <a:endParaRPr lang="it-IT" sz="20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1B49368-0ABF-559A-94A5-9A28FEEAF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5" y="3032026"/>
                <a:ext cx="8626415" cy="3154646"/>
              </a:xfrm>
              <a:prstGeom prst="rect">
                <a:avLst/>
              </a:prstGeom>
              <a:blipFill>
                <a:blip r:embed="rId6"/>
                <a:stretch>
                  <a:fillRect l="-777" t="-772" b="-23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832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 &amp; 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Finding resonances means writing analytic amplitude, </a:t>
            </a:r>
            <a:br>
              <a:rPr lang="it-IT" sz="2200" dirty="0"/>
            </a:br>
            <a:r>
              <a:rPr lang="it-IT" sz="2200" dirty="0"/>
              <a:t>and </a:t>
            </a:r>
            <a:r>
              <a:rPr lang="it-IT" sz="2200" dirty="0">
                <a:solidFill>
                  <a:srgbClr val="FF0000"/>
                </a:solidFill>
              </a:rPr>
              <a:t>hunting for poles </a:t>
            </a:r>
            <a:r>
              <a:rPr lang="it-IT" sz="2200" dirty="0"/>
              <a:t>in the complex plane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/>
              <a:t>Unitarity creates a </a:t>
            </a:r>
            <a:r>
              <a:rPr lang="it-IT" sz="2200" dirty="0">
                <a:solidFill>
                  <a:srgbClr val="FF0000"/>
                </a:solidFill>
              </a:rPr>
              <a:t>branch cut </a:t>
            </a:r>
            <a:r>
              <a:rPr lang="it-IT" sz="2200" dirty="0"/>
              <a:t>on the real axis,</a:t>
            </a:r>
            <a:br>
              <a:rPr lang="it-IT" sz="2200" dirty="0"/>
            </a:br>
            <a:r>
              <a:rPr lang="it-IT" sz="2200" dirty="0"/>
              <a:t>two sheets continuosly connected</a:t>
            </a:r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Definition of </a:t>
            </a:r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/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Despite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it’s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wrong</a:t>
                </a:r>
                <a:r>
                  <a:rPr lang="it-IT" sz="2400" dirty="0"/>
                  <a:t>, the vaste </a:t>
                </a:r>
                <a:r>
                  <a:rPr lang="it-IT" sz="2400" dirty="0" err="1"/>
                  <a:t>majority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obeys</a:t>
                </a:r>
                <a:r>
                  <a:rPr lang="it-IT" sz="2400" dirty="0"/>
                  <a:t> QM</a:t>
                </a:r>
              </a:p>
              <a:p>
                <a:r>
                  <a:rPr lang="it-IT" sz="2400" dirty="0"/>
                  <a:t>Whatever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beyond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mesons</a:t>
                </a:r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blipFill>
                <a:blip r:embed="rId3"/>
                <a:stretch>
                  <a:fillRect l="-1185" t="-5882" r="-148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10393" y="2608496"/>
                <a:ext cx="8376407" cy="309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Flavor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e.g. </a:t>
                </a:r>
                <a:r>
                  <a:rPr lang="it-IT" sz="2400" dirty="0" err="1"/>
                  <a:t>doubly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charged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 err="1"/>
                  <a:t>baryon</a:t>
                </a:r>
                <a:r>
                  <a:rPr lang="it-IT" sz="2400" dirty="0"/>
                  <a:t> with positive </a:t>
                </a:r>
                <a:r>
                  <a:rPr lang="it-IT" sz="2400" dirty="0" err="1"/>
                  <a:t>strangeness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it-IT" sz="2400" dirty="0"/>
                  <a:t> ;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OZI rule </a:t>
                </a:r>
                <a:r>
                  <a:rPr lang="it-IT" sz="2400" dirty="0" err="1"/>
                  <a:t>enforced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Spin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 in QM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1600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Criptoexotics</a:t>
                </a:r>
                <a:r>
                  <a:rPr lang="it-IT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properties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compatible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with QM </a:t>
                </a:r>
                <a:r>
                  <a:rPr lang="it-IT" sz="2400" dirty="0" err="1"/>
                  <a:t>expectations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1405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hybrid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2608496"/>
                <a:ext cx="8376407" cy="3097258"/>
              </a:xfrm>
              <a:prstGeom prst="rect">
                <a:avLst/>
              </a:prstGeom>
              <a:blipFill>
                <a:blip r:embed="rId4"/>
                <a:stretch>
                  <a:fillRect l="-1383" t="-3346" b="-25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178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Partial </a:t>
                </a:r>
                <a:r>
                  <a:rPr lang="it-IT" sz="3600" dirty="0" err="1"/>
                  <a:t>waves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3600" dirty="0"/>
                  <a:t> scattering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D4B1E7C5-0054-FE92-7722-594874679FFF}"/>
              </a:ext>
            </a:extLst>
          </p:cNvPr>
          <p:cNvCxnSpPr/>
          <p:nvPr/>
        </p:nvCxnSpPr>
        <p:spPr>
          <a:xfrm>
            <a:off x="293615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7FF4529-189C-ED78-A99A-2B60198E4F6E}"/>
              </a:ext>
            </a:extLst>
          </p:cNvPr>
          <p:cNvCxnSpPr/>
          <p:nvPr/>
        </p:nvCxnSpPr>
        <p:spPr>
          <a:xfrm>
            <a:off x="1536584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2B1AA62-C643-E620-5B92-EFA5C7D77644}"/>
              </a:ext>
            </a:extLst>
          </p:cNvPr>
          <p:cNvCxnSpPr>
            <a:cxnSpLocks/>
          </p:cNvCxnSpPr>
          <p:nvPr/>
        </p:nvCxnSpPr>
        <p:spPr>
          <a:xfrm rot="-2100000">
            <a:off x="1382282" y="2101006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DB02E61-5609-B30A-597E-D358C11FDF8D}"/>
              </a:ext>
            </a:extLst>
          </p:cNvPr>
          <p:cNvCxnSpPr>
            <a:cxnSpLocks/>
          </p:cNvCxnSpPr>
          <p:nvPr/>
        </p:nvCxnSpPr>
        <p:spPr>
          <a:xfrm rot="-2100000">
            <a:off x="389194" y="284063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29B050A-DDAC-166D-42EF-D88349F26A15}"/>
                  </a:ext>
                </a:extLst>
              </p:cNvPr>
              <p:cNvSpPr txBox="1"/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29B050A-DDAC-166D-42EF-D88349F26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53F223F-CA09-D9DB-0CFF-CFDE3774FB94}"/>
                  </a:ext>
                </a:extLst>
              </p:cNvPr>
              <p:cNvSpPr txBox="1"/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53F223F-CA09-D9DB-0CFF-CFDE3774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blipFill>
                <a:blip r:embed="rId4"/>
                <a:stretch>
                  <a:fillRect r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8DC1805-1C3E-48DD-F542-83D1DAE4F7DA}"/>
                  </a:ext>
                </a:extLst>
              </p:cNvPr>
              <p:cNvSpPr txBox="1"/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8DC1805-1C3E-48DD-F542-83D1DAE4F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0443A4E-686E-822A-09E3-291D59B4E937}"/>
                  </a:ext>
                </a:extLst>
              </p:cNvPr>
              <p:cNvSpPr txBox="1"/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0443A4E-686E-822A-09E3-291D59B4E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0ACD70-5597-2D7C-6C07-6E9773E7C50F}"/>
                  </a:ext>
                </a:extLst>
              </p:cNvPr>
              <p:cNvSpPr txBox="1"/>
              <p:nvPr/>
            </p:nvSpPr>
            <p:spPr>
              <a:xfrm>
                <a:off x="3595756" y="1221273"/>
                <a:ext cx="554824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Let </a:t>
                </a:r>
                <a:r>
                  <a:rPr lang="it-IT" dirty="0" err="1"/>
                  <a:t>us</a:t>
                </a:r>
                <a:r>
                  <a:rPr lang="it-IT" dirty="0"/>
                  <a:t>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:r>
                  <a:rPr lang="it-IT" dirty="0" err="1"/>
                  <a:t>elastic</a:t>
                </a:r>
                <a:r>
                  <a:rPr lang="it-IT" dirty="0"/>
                  <a:t> scattering of </a:t>
                </a:r>
                <a:br>
                  <a:rPr lang="it-IT" dirty="0"/>
                </a:b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equal</a:t>
                </a:r>
                <a:r>
                  <a:rPr lang="it-IT" dirty="0"/>
                  <a:t> mass </a:t>
                </a:r>
                <a:r>
                  <a:rPr lang="it-IT" dirty="0" err="1"/>
                  <a:t>spinless</a:t>
                </a:r>
                <a:r>
                  <a:rPr lang="it-IT" dirty="0"/>
                  <a:t> </a:t>
                </a:r>
                <a:r>
                  <a:rPr lang="it-IT" dirty="0" err="1"/>
                  <a:t>particles</a:t>
                </a:r>
                <a:endParaRPr lang="it-IT" dirty="0"/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energy </a:t>
                </a:r>
                <a:r>
                  <a:rPr lang="it-IT" dirty="0" err="1"/>
                  <a:t>squared</a:t>
                </a:r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transferred</a:t>
                </a: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0ACD70-5597-2D7C-6C07-6E9773E7C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756" y="1221273"/>
                <a:ext cx="5548244" cy="1754326"/>
              </a:xfrm>
              <a:prstGeom prst="rect">
                <a:avLst/>
              </a:prstGeom>
              <a:blipFill>
                <a:blip r:embed="rId7"/>
                <a:stretch>
                  <a:fillRect l="-989" t="-17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o 18">
            <a:extLst>
              <a:ext uri="{FF2B5EF4-FFF2-40B4-BE49-F238E27FC236}">
                <a16:creationId xmlns:a16="http://schemas.microsoft.com/office/drawing/2014/main" id="{C0EF9C67-1C35-C333-33E6-1BBD0F5E386F}"/>
              </a:ext>
            </a:extLst>
          </p:cNvPr>
          <p:cNvSpPr/>
          <p:nvPr/>
        </p:nvSpPr>
        <p:spPr>
          <a:xfrm>
            <a:off x="946598" y="1810536"/>
            <a:ext cx="1264709" cy="1264709"/>
          </a:xfrm>
          <a:prstGeom prst="arc">
            <a:avLst>
              <a:gd name="adj1" fmla="val 19045148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7BB418C-419F-C934-24CE-B2DD86DABDB0}"/>
                  </a:ext>
                </a:extLst>
              </p:cNvPr>
              <p:cNvSpPr txBox="1"/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7BB418C-419F-C934-24CE-B2DD86DAB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936CA84-7FF4-BFBE-DF70-C71020448E50}"/>
                  </a:ext>
                </a:extLst>
              </p:cNvPr>
              <p:cNvSpPr txBox="1"/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936CA84-7FF4-BFBE-DF70-C7102044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492C814-5DD3-6338-07AC-9212504CD809}"/>
              </a:ext>
            </a:extLst>
          </p:cNvPr>
          <p:cNvCxnSpPr>
            <a:cxnSpLocks/>
          </p:cNvCxnSpPr>
          <p:nvPr/>
        </p:nvCxnSpPr>
        <p:spPr>
          <a:xfrm flipH="1" flipV="1">
            <a:off x="4731391" y="432087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4595D36-2A5B-0EA7-FB45-F5AD8604DA54}"/>
              </a:ext>
            </a:extLst>
          </p:cNvPr>
          <p:cNvCxnSpPr>
            <a:cxnSpLocks/>
          </p:cNvCxnSpPr>
          <p:nvPr/>
        </p:nvCxnSpPr>
        <p:spPr>
          <a:xfrm flipH="1">
            <a:off x="5700555" y="3384652"/>
            <a:ext cx="314351" cy="31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8DB95AE-B3CB-7CE6-F289-093C2EAD6287}"/>
              </a:ext>
            </a:extLst>
          </p:cNvPr>
          <p:cNvSpPr txBox="1"/>
          <p:nvPr/>
        </p:nvSpPr>
        <p:spPr>
          <a:xfrm>
            <a:off x="4378526" y="4571084"/>
            <a:ext cx="132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</a:t>
            </a:r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817F805-D8FC-2612-9EB3-B3DCC764554A}"/>
              </a:ext>
            </a:extLst>
          </p:cNvPr>
          <p:cNvSpPr txBox="1"/>
          <p:nvPr/>
        </p:nvSpPr>
        <p:spPr>
          <a:xfrm>
            <a:off x="6014906" y="3059668"/>
            <a:ext cx="21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Legendre </a:t>
            </a:r>
            <a:r>
              <a:rPr lang="it-IT" dirty="0" err="1"/>
              <a:t>polynomial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A1F888F-41C0-6E02-A0C2-846F82D98799}"/>
              </a:ext>
            </a:extLst>
          </p:cNvPr>
          <p:cNvSpPr txBox="1"/>
          <p:nvPr/>
        </p:nvSpPr>
        <p:spPr>
          <a:xfrm>
            <a:off x="311791" y="5452061"/>
            <a:ext cx="633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Remember</a:t>
            </a:r>
            <a:r>
              <a:rPr lang="it-IT" dirty="0"/>
              <a:t>: I can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measure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 (</a:t>
            </a:r>
            <a:r>
              <a:rPr lang="it-IT" dirty="0" err="1"/>
              <a:t>amplitude</a:t>
            </a:r>
            <a:r>
              <a:rPr lang="it-IT" dirty="0"/>
              <a:t> </a:t>
            </a:r>
            <a:r>
              <a:rPr lang="it-IT" dirty="0" err="1"/>
              <a:t>squared</a:t>
            </a:r>
            <a:r>
              <a:rPr lang="it-IT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383D776-CE52-1A82-D0D3-A65D4AAAA69C}"/>
                  </a:ext>
                </a:extLst>
              </p:cNvPr>
              <p:cNvSpPr txBox="1"/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3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383D776-CE52-1A82-D0D3-A65D4AAA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7CF2A18-3F2E-506F-92AF-F11E472D976E}"/>
              </a:ext>
            </a:extLst>
          </p:cNvPr>
          <p:cNvSpPr txBox="1"/>
          <p:nvPr/>
        </p:nvSpPr>
        <p:spPr>
          <a:xfrm>
            <a:off x="311791" y="5329333"/>
            <a:ext cx="697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diagonalize</a:t>
            </a:r>
            <a:r>
              <a:rPr lang="it-IT" dirty="0"/>
              <a:t> </a:t>
            </a:r>
            <a:r>
              <a:rPr lang="it-IT" dirty="0" err="1"/>
              <a:t>unitarity</a:t>
            </a:r>
            <a:r>
              <a:rPr lang="it-IT" dirty="0"/>
              <a:t>: </a:t>
            </a:r>
            <a:r>
              <a:rPr lang="it-IT" dirty="0" err="1"/>
              <a:t>each</a:t>
            </a:r>
            <a:r>
              <a:rPr lang="it-IT" dirty="0"/>
              <a:t> one </a:t>
            </a:r>
            <a:r>
              <a:rPr lang="it-IT" dirty="0" err="1"/>
              <a:t>statisfy</a:t>
            </a:r>
            <a:r>
              <a:rPr lang="it-IT" dirty="0"/>
              <a:t> a separate </a:t>
            </a:r>
            <a:r>
              <a:rPr lang="it-IT" dirty="0" err="1"/>
              <a:t>equation</a:t>
            </a:r>
            <a:br>
              <a:rPr lang="it-IT" dirty="0"/>
            </a:b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definite </a:t>
            </a: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= spin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12DC860F-33A5-98D9-FAFB-F0E73389DAAE}"/>
              </a:ext>
            </a:extLst>
          </p:cNvPr>
          <p:cNvCxnSpPr>
            <a:cxnSpLocks/>
          </p:cNvCxnSpPr>
          <p:nvPr/>
        </p:nvCxnSpPr>
        <p:spPr>
          <a:xfrm flipH="1" flipV="1">
            <a:off x="4966283" y="423014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D72D8ED-A1B9-87A7-C01A-9A9B013E713E}"/>
              </a:ext>
            </a:extLst>
          </p:cNvPr>
          <p:cNvSpPr txBox="1"/>
          <p:nvPr/>
        </p:nvSpPr>
        <p:spPr>
          <a:xfrm>
            <a:off x="5172435" y="4305091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(</a:t>
            </a:r>
            <a:r>
              <a:rPr lang="it-IT" dirty="0" err="1"/>
              <a:t>known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56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35" grpId="0"/>
      <p:bldP spid="40" grpId="0"/>
      <p:bldP spid="41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6608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Coupled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channels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16312B4-D82D-FF9A-F4EA-EC163BC8E173}"/>
              </a:ext>
            </a:extLst>
          </p:cNvPr>
          <p:cNvCxnSpPr/>
          <p:nvPr/>
        </p:nvCxnSpPr>
        <p:spPr>
          <a:xfrm>
            <a:off x="2682153" y="3739551"/>
            <a:ext cx="5495026" cy="0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8CBFCDA-2E67-C1E8-8C86-482AD8412478}"/>
                  </a:ext>
                </a:extLst>
              </p:cNvPr>
              <p:cNvSpPr txBox="1"/>
              <p:nvPr/>
            </p:nvSpPr>
            <p:spPr>
              <a:xfrm>
                <a:off x="5102456" y="3246105"/>
                <a:ext cx="972766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8CBFCDA-2E67-C1E8-8C86-482AD8412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456" y="3246105"/>
                <a:ext cx="972766" cy="4893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CFB4C1-2E49-A4A4-D5D6-6310566A71A4}"/>
                  </a:ext>
                </a:extLst>
              </p:cNvPr>
              <p:cNvSpPr txBox="1"/>
              <p:nvPr/>
            </p:nvSpPr>
            <p:spPr>
              <a:xfrm>
                <a:off x="2339128" y="3309668"/>
                <a:ext cx="990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CFB4C1-2E49-A4A4-D5D6-6310566A7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128" y="3309668"/>
                <a:ext cx="990849" cy="461665"/>
              </a:xfrm>
              <a:prstGeom prst="rect">
                <a:avLst/>
              </a:prstGeom>
              <a:blipFill>
                <a:blip r:embed="rId4"/>
                <a:stretch>
                  <a:fillRect l="-617" b="-17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01686EF-F697-1DA9-D1B6-7F962EB75CBE}"/>
              </a:ext>
            </a:extLst>
          </p:cNvPr>
          <p:cNvCxnSpPr>
            <a:cxnSpLocks/>
          </p:cNvCxnSpPr>
          <p:nvPr/>
        </p:nvCxnSpPr>
        <p:spPr>
          <a:xfrm>
            <a:off x="5515930" y="3790024"/>
            <a:ext cx="274751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8CE56A2-8ED2-9828-27ED-7CA3CD42DEE7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0000FF"/>
                    </a:solidFill>
                  </a:rPr>
                  <a:t> +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FF0000"/>
                    </a:solidFill>
                  </a:rPr>
                  <a:t> +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8CE56A2-8ED2-9828-27ED-7CA3CD42D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5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e 11">
            <a:extLst>
              <a:ext uri="{FF2B5EF4-FFF2-40B4-BE49-F238E27FC236}">
                <a16:creationId xmlns:a16="http://schemas.microsoft.com/office/drawing/2014/main" id="{02CD55FE-FAEF-1758-E7FA-1B6C86BA4A11}"/>
              </a:ext>
            </a:extLst>
          </p:cNvPr>
          <p:cNvSpPr/>
          <p:nvPr/>
        </p:nvSpPr>
        <p:spPr>
          <a:xfrm>
            <a:off x="2682153" y="3540500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B51417-38D8-9FB2-06EB-5D687281CC08}"/>
              </a:ext>
            </a:extLst>
          </p:cNvPr>
          <p:cNvSpPr txBox="1"/>
          <p:nvPr/>
        </p:nvSpPr>
        <p:spPr>
          <a:xfrm>
            <a:off x="218373" y="1990421"/>
            <a:ext cx="1301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 </a:t>
            </a:r>
            <a:r>
              <a:rPr lang="it-IT" sz="3200" dirty="0" err="1"/>
              <a:t>sheet</a:t>
            </a:r>
            <a:endParaRPr lang="it-IT" sz="32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7CECD71-4AF9-2F88-3825-956EF16690BA}"/>
              </a:ext>
            </a:extLst>
          </p:cNvPr>
          <p:cNvSpPr txBox="1"/>
          <p:nvPr/>
        </p:nvSpPr>
        <p:spPr>
          <a:xfrm>
            <a:off x="218373" y="5290587"/>
            <a:ext cx="5448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Data live </a:t>
            </a:r>
            <a:r>
              <a:rPr lang="it-IT" sz="2400" dirty="0" err="1"/>
              <a:t>above</a:t>
            </a:r>
            <a:r>
              <a:rPr lang="it-IT" sz="2400" dirty="0"/>
              <a:t> the </a:t>
            </a:r>
            <a:r>
              <a:rPr lang="it-IT" sz="2400" dirty="0" err="1"/>
              <a:t>real</a:t>
            </a:r>
            <a:r>
              <a:rPr lang="it-IT" sz="2400" dirty="0"/>
              <a:t> </a:t>
            </a:r>
            <a:r>
              <a:rPr lang="it-IT" sz="2400" dirty="0" err="1"/>
              <a:t>axis</a:t>
            </a:r>
            <a:r>
              <a:rPr lang="it-IT" sz="2400" dirty="0"/>
              <a:t> on the I </a:t>
            </a:r>
            <a:r>
              <a:rPr lang="it-IT" sz="2400" dirty="0" err="1"/>
              <a:t>sheet</a:t>
            </a:r>
            <a:endParaRPr lang="it-IT" sz="24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6E8CB16-9251-0476-8653-1187D567C0F2}"/>
              </a:ext>
            </a:extLst>
          </p:cNvPr>
          <p:cNvSpPr txBox="1"/>
          <p:nvPr/>
        </p:nvSpPr>
        <p:spPr>
          <a:xfrm>
            <a:off x="218373" y="1990421"/>
            <a:ext cx="1405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II </a:t>
            </a:r>
            <a:r>
              <a:rPr lang="it-IT" sz="3200" dirty="0" err="1"/>
              <a:t>sheet</a:t>
            </a:r>
            <a:endParaRPr lang="it-IT" sz="32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09226B-259C-5088-BCE2-515D6A1A5890}"/>
              </a:ext>
            </a:extLst>
          </p:cNvPr>
          <p:cNvSpPr txBox="1"/>
          <p:nvPr/>
        </p:nvSpPr>
        <p:spPr>
          <a:xfrm>
            <a:off x="218373" y="1990421"/>
            <a:ext cx="1509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III </a:t>
            </a:r>
            <a:r>
              <a:rPr lang="it-IT" sz="3200" dirty="0" err="1"/>
              <a:t>sheet</a:t>
            </a:r>
            <a:endParaRPr lang="it-IT" sz="32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1865BA5-96E7-3617-CA2D-E9B1363042C6}"/>
              </a:ext>
            </a:extLst>
          </p:cNvPr>
          <p:cNvSpPr txBox="1"/>
          <p:nvPr/>
        </p:nvSpPr>
        <p:spPr>
          <a:xfrm>
            <a:off x="218373" y="1990421"/>
            <a:ext cx="1533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IV </a:t>
            </a:r>
            <a:r>
              <a:rPr lang="it-IT" sz="3200" dirty="0" err="1"/>
              <a:t>sheet</a:t>
            </a:r>
            <a:endParaRPr lang="it-IT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60951FA-F757-FDED-75B8-F046C7A69663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0000FF"/>
                    </a:solidFill>
                  </a:rPr>
                  <a:t> −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FF0000"/>
                    </a:solidFill>
                  </a:rPr>
                  <a:t> +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60951FA-F757-FDED-75B8-F046C7A69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6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87BA9AE-98ED-7140-EF9F-1B417E21B36F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0000FF"/>
                    </a:solidFill>
                  </a:rPr>
                  <a:t> −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FF0000"/>
                    </a:solidFill>
                  </a:rPr>
                  <a:t> −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87BA9AE-98ED-7140-EF9F-1B417E21B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7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0358EA4-53A2-E749-3F31-839DF026619F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0000FF"/>
                    </a:solidFill>
                  </a:rPr>
                  <a:t> +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FF0000"/>
                    </a:solidFill>
                  </a:rPr>
                  <a:t> −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0358EA4-53A2-E749-3F31-839DF0266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8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e 20">
            <a:extLst>
              <a:ext uri="{FF2B5EF4-FFF2-40B4-BE49-F238E27FC236}">
                <a16:creationId xmlns:a16="http://schemas.microsoft.com/office/drawing/2014/main" id="{F3CD3862-E133-BF69-C016-6E4B005BE070}"/>
              </a:ext>
            </a:extLst>
          </p:cNvPr>
          <p:cNvSpPr/>
          <p:nvPr/>
        </p:nvSpPr>
        <p:spPr>
          <a:xfrm>
            <a:off x="3873923" y="3270097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46C67F6-758F-25FD-0DD5-2A5DE225E4F6}"/>
              </a:ext>
            </a:extLst>
          </p:cNvPr>
          <p:cNvSpPr txBox="1"/>
          <p:nvPr/>
        </p:nvSpPr>
        <p:spPr>
          <a:xfrm>
            <a:off x="218373" y="5105921"/>
            <a:ext cx="6315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Diving</a:t>
            </a:r>
            <a:r>
              <a:rPr lang="it-IT" sz="2400" dirty="0"/>
              <a:t> under the first </a:t>
            </a:r>
            <a:r>
              <a:rPr lang="it-IT" sz="2400" dirty="0" err="1"/>
              <a:t>cut</a:t>
            </a:r>
            <a:r>
              <a:rPr lang="it-IT" sz="2400" dirty="0"/>
              <a:t> one access the II </a:t>
            </a:r>
            <a:r>
              <a:rPr lang="it-IT" sz="2400" dirty="0" err="1"/>
              <a:t>sheet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generally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endParaRPr lang="it-IT" sz="2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C2CB589-D6F6-C139-BCEF-4614CF75A449}"/>
              </a:ext>
            </a:extLst>
          </p:cNvPr>
          <p:cNvSpPr txBox="1"/>
          <p:nvPr/>
        </p:nvSpPr>
        <p:spPr>
          <a:xfrm>
            <a:off x="218373" y="5105921"/>
            <a:ext cx="612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Diving</a:t>
            </a:r>
            <a:r>
              <a:rPr lang="it-IT" sz="2400" dirty="0"/>
              <a:t> under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cuts</a:t>
            </a:r>
            <a:r>
              <a:rPr lang="it-IT" sz="2400" dirty="0"/>
              <a:t> one access the III </a:t>
            </a:r>
            <a:r>
              <a:rPr lang="it-IT" sz="2400" dirty="0" err="1"/>
              <a:t>sheet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generally</a:t>
            </a:r>
            <a:r>
              <a:rPr lang="it-IT" sz="2400" dirty="0"/>
              <a:t> compact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endParaRPr lang="it-IT" sz="2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4ECB9F2-B567-BF59-805F-9DD7199C8664}"/>
              </a:ext>
            </a:extLst>
          </p:cNvPr>
          <p:cNvSpPr txBox="1"/>
          <p:nvPr/>
        </p:nvSpPr>
        <p:spPr>
          <a:xfrm>
            <a:off x="218373" y="5105921"/>
            <a:ext cx="8249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Diving</a:t>
            </a:r>
            <a:r>
              <a:rPr lang="it-IT" sz="2400" dirty="0"/>
              <a:t> </a:t>
            </a:r>
            <a:r>
              <a:rPr lang="it-IT" sz="2400" dirty="0" err="1"/>
              <a:t>twice</a:t>
            </a:r>
            <a:r>
              <a:rPr lang="it-IT" sz="2400" dirty="0"/>
              <a:t> one access the IV </a:t>
            </a:r>
            <a:r>
              <a:rPr lang="it-IT" sz="2400" dirty="0" err="1"/>
              <a:t>sheet</a:t>
            </a:r>
            <a:r>
              <a:rPr lang="it-IT" sz="2400" dirty="0"/>
              <a:t>,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virtual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br>
              <a:rPr lang="it-IT" sz="2400" dirty="0"/>
            </a:br>
            <a:r>
              <a:rPr lang="it-IT" sz="2400" dirty="0" err="1"/>
              <a:t>poles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relevant</a:t>
            </a:r>
            <a:r>
              <a:rPr lang="it-IT" sz="2400" dirty="0"/>
              <a:t> close to the </a:t>
            </a:r>
            <a:r>
              <a:rPr lang="it-IT" sz="2400" dirty="0" err="1"/>
              <a:t>higher</a:t>
            </a:r>
            <a:r>
              <a:rPr lang="it-IT" sz="2400" dirty="0"/>
              <a:t> </a:t>
            </a:r>
            <a:r>
              <a:rPr lang="it-IT" sz="2400" dirty="0" err="1"/>
              <a:t>threshold</a:t>
            </a:r>
            <a:endParaRPr lang="it-IT" sz="2400" dirty="0"/>
          </a:p>
        </p:txBody>
      </p:sp>
      <p:sp>
        <p:nvSpPr>
          <p:cNvPr id="26" name="Stella a 5 punte 25">
            <a:extLst>
              <a:ext uri="{FF2B5EF4-FFF2-40B4-BE49-F238E27FC236}">
                <a16:creationId xmlns:a16="http://schemas.microsoft.com/office/drawing/2014/main" id="{74C69DD0-C0A1-6914-6103-D923B45B2DCF}"/>
              </a:ext>
            </a:extLst>
          </p:cNvPr>
          <p:cNvSpPr/>
          <p:nvPr/>
        </p:nvSpPr>
        <p:spPr>
          <a:xfrm>
            <a:off x="4497233" y="4104799"/>
            <a:ext cx="109947" cy="109947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tella a 5 punte 26">
            <a:extLst>
              <a:ext uri="{FF2B5EF4-FFF2-40B4-BE49-F238E27FC236}">
                <a16:creationId xmlns:a16="http://schemas.microsoft.com/office/drawing/2014/main" id="{12A54BC9-2D34-1255-C02A-470E6F8A79EA}"/>
              </a:ext>
            </a:extLst>
          </p:cNvPr>
          <p:cNvSpPr/>
          <p:nvPr/>
        </p:nvSpPr>
        <p:spPr>
          <a:xfrm>
            <a:off x="6321919" y="3948852"/>
            <a:ext cx="109947" cy="109947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36452EC-FBDA-BE38-42E0-F5A4DA840D11}"/>
              </a:ext>
            </a:extLst>
          </p:cNvPr>
          <p:cNvSpPr txBox="1"/>
          <p:nvPr/>
        </p:nvSpPr>
        <p:spPr>
          <a:xfrm>
            <a:off x="4004851" y="4261632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Bound</a:t>
            </a:r>
            <a:r>
              <a:rPr lang="it-IT" dirty="0">
                <a:solidFill>
                  <a:srgbClr val="0000FF"/>
                </a:solidFill>
              </a:rPr>
              <a:t> state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6A385A0-D55B-3100-0DCF-EC23F523936E}"/>
              </a:ext>
            </a:extLst>
          </p:cNvPr>
          <p:cNvSpPr txBox="1"/>
          <p:nvPr/>
        </p:nvSpPr>
        <p:spPr>
          <a:xfrm>
            <a:off x="6321919" y="403537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FA0DB8BE-3CE1-999B-22C0-D7FD8C1FCF9D}"/>
              </a:ext>
            </a:extLst>
          </p:cNvPr>
          <p:cNvSpPr/>
          <p:nvPr/>
        </p:nvSpPr>
        <p:spPr>
          <a:xfrm>
            <a:off x="6768735" y="3338186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tella a 5 punte 30">
            <a:extLst>
              <a:ext uri="{FF2B5EF4-FFF2-40B4-BE49-F238E27FC236}">
                <a16:creationId xmlns:a16="http://schemas.microsoft.com/office/drawing/2014/main" id="{365BA489-09A9-EEFE-6840-DB8F37033831}"/>
              </a:ext>
            </a:extLst>
          </p:cNvPr>
          <p:cNvSpPr/>
          <p:nvPr/>
        </p:nvSpPr>
        <p:spPr>
          <a:xfrm>
            <a:off x="7206275" y="4114998"/>
            <a:ext cx="109947" cy="1099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tella a 5 punte 31">
            <a:extLst>
              <a:ext uri="{FF2B5EF4-FFF2-40B4-BE49-F238E27FC236}">
                <a16:creationId xmlns:a16="http://schemas.microsoft.com/office/drawing/2014/main" id="{46D7EE38-24E3-8E39-9034-151F658D51F7}"/>
              </a:ext>
            </a:extLst>
          </p:cNvPr>
          <p:cNvSpPr/>
          <p:nvPr/>
        </p:nvSpPr>
        <p:spPr>
          <a:xfrm>
            <a:off x="3848840" y="3955097"/>
            <a:ext cx="109947" cy="1099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30F5DA6-5668-820D-8D41-31A2ED945FB7}"/>
              </a:ext>
            </a:extLst>
          </p:cNvPr>
          <p:cNvSpPr txBox="1"/>
          <p:nvPr/>
        </p:nvSpPr>
        <p:spPr>
          <a:xfrm>
            <a:off x="6713893" y="4271831"/>
            <a:ext cx="153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Compact state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39BE64D-C8AA-9265-9485-CD03C5FC13D4}"/>
              </a:ext>
            </a:extLst>
          </p:cNvPr>
          <p:cNvSpPr txBox="1"/>
          <p:nvPr/>
        </p:nvSpPr>
        <p:spPr>
          <a:xfrm>
            <a:off x="3848840" y="404162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56D02BD8-C51E-4152-D54A-A249C2049554}"/>
              </a:ext>
            </a:extLst>
          </p:cNvPr>
          <p:cNvSpPr/>
          <p:nvPr/>
        </p:nvSpPr>
        <p:spPr>
          <a:xfrm>
            <a:off x="6136132" y="3316529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tella a 5 punte 1">
            <a:extLst>
              <a:ext uri="{FF2B5EF4-FFF2-40B4-BE49-F238E27FC236}">
                <a16:creationId xmlns:a16="http://schemas.microsoft.com/office/drawing/2014/main" id="{9F38221A-A63F-A8E5-791A-E2F1FFC5D2A8}"/>
              </a:ext>
            </a:extLst>
          </p:cNvPr>
          <p:cNvSpPr/>
          <p:nvPr/>
        </p:nvSpPr>
        <p:spPr>
          <a:xfrm>
            <a:off x="5490284" y="3152835"/>
            <a:ext cx="109947" cy="10994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CF5927-35F1-25FE-3C09-94BD5D98B801}"/>
              </a:ext>
            </a:extLst>
          </p:cNvPr>
          <p:cNvSpPr txBox="1"/>
          <p:nvPr/>
        </p:nvSpPr>
        <p:spPr>
          <a:xfrm>
            <a:off x="5059892" y="2783503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Virtual state</a:t>
            </a:r>
          </a:p>
        </p:txBody>
      </p:sp>
    </p:spTree>
    <p:extLst>
      <p:ext uri="{BB962C8B-B14F-4D97-AF65-F5344CB8AC3E}">
        <p14:creationId xmlns:p14="http://schemas.microsoft.com/office/powerpoint/2010/main" val="359151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60833 0.0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0278 0.12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00277 0.1243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3854 0.09121 C -0.04652 0.11204 -0.0585 0.12315 -0.07118 0.12315 C -0.08541 0.12315 -0.09687 0.11204 -0.10486 0.09121 L -0.14322 -4.81481E-6 " pathEditMode="relative" rAng="0" ptsTypes="AAAAA">
                                      <p:cBhvr>
                                        <p:cTn id="1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2" grpId="2" animBg="1"/>
      <p:bldP spid="13" grpId="0"/>
      <p:bldP spid="14" grpId="0"/>
      <p:bldP spid="15" grpId="0"/>
      <p:bldP spid="15" grpId="1"/>
      <p:bldP spid="16" grpId="0"/>
      <p:bldP spid="16" grpId="1"/>
      <p:bldP spid="17" grpId="0"/>
      <p:bldP spid="18" grpId="0"/>
      <p:bldP spid="18" grpId="1"/>
      <p:bldP spid="19" grpId="0"/>
      <p:bldP spid="19" grpId="1"/>
      <p:bldP spid="20" grpId="0"/>
      <p:bldP spid="21" grpId="0" animBg="1"/>
      <p:bldP spid="21" grpId="1" animBg="1"/>
      <p:bldP spid="21" grpId="2" animBg="1"/>
      <p:bldP spid="23" grpId="0"/>
      <p:bldP spid="23" grpId="1"/>
      <p:bldP spid="24" grpId="0"/>
      <p:bldP spid="24" grpId="1"/>
      <p:bldP spid="25" grpId="0"/>
      <p:bldP spid="26" grpId="0" animBg="1"/>
      <p:bldP spid="26" grpId="1" animBg="1"/>
      <p:bldP spid="27" grpId="0" animBg="1"/>
      <p:bldP spid="27" grpId="1" animBg="1"/>
      <p:bldP spid="28" grpId="0"/>
      <p:bldP spid="28" grpId="1"/>
      <p:bldP spid="29" grpId="0"/>
      <p:bldP spid="29" grpId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  <p:bldP spid="35" grpId="0" animBg="1"/>
      <p:bldP spid="35" grpId="3" animBg="1"/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Coupled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channels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</p:spTree>
    <p:extLst>
      <p:ext uri="{BB962C8B-B14F-4D97-AF65-F5344CB8AC3E}">
        <p14:creationId xmlns:p14="http://schemas.microsoft.com/office/powerpoint/2010/main" val="3773764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79125" y="1092926"/>
            <a:ext cx="5164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>
            <a:extLst>
              <a:ext uri="{FF2B5EF4-FFF2-40B4-BE49-F238E27FC236}">
                <a16:creationId xmlns:a16="http://schemas.microsoft.com/office/drawing/2014/main" id="{DB67A40E-35AF-BC96-78A8-47F77683D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88" y="390425"/>
            <a:ext cx="49248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666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55EB838-0E56-AFA5-8ED3-C5C916DD1F86}"/>
              </a:ext>
            </a:extLst>
          </p:cNvPr>
          <p:cNvSpPr/>
          <p:nvPr/>
        </p:nvSpPr>
        <p:spPr>
          <a:xfrm>
            <a:off x="284672" y="2518912"/>
            <a:ext cx="3323523" cy="664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8203F7-D9FB-B6CC-8078-9E3139D38813}"/>
              </a:ext>
            </a:extLst>
          </p:cNvPr>
          <p:cNvSpPr txBox="1"/>
          <p:nvPr/>
        </p:nvSpPr>
        <p:spPr>
          <a:xfrm>
            <a:off x="2915728" y="3038835"/>
            <a:ext cx="225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Highly off-shell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t-</a:t>
            </a:r>
            <a:r>
              <a:rPr lang="it-IT" dirty="0" err="1">
                <a:solidFill>
                  <a:srgbClr val="FF0000"/>
                </a:solidFill>
              </a:rPr>
              <a:t>channel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propagators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PRC108, 025201 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PRD108, 054018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3.7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&gt;25%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Multiscale system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Systematically integrate</a:t>
                </a:r>
                <a:br>
                  <a:rPr lang="it-IT" dirty="0"/>
                </a:br>
                <a:r>
                  <a:rPr lang="it-IT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pNRQCD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Factorization (to be proved)</a:t>
            </a:r>
            <a:br>
              <a:rPr lang="it-IT" dirty="0"/>
            </a:br>
            <a:r>
              <a:rPr lang="it-IT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many production channels,</a:t>
            </a:r>
            <a:br>
              <a:rPr lang="it-IT" dirty="0"/>
            </a:br>
            <a:r>
              <a:rPr lang="it-IT" dirty="0"/>
              <a:t>some known puzzles (polarizations)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importance of an earnest amplitude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852" y="1398184"/>
            <a:ext cx="655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Bottom-up approaches are important!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99" y="2282879"/>
            <a:ext cx="88430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They allow us to get the most out of high statistics data!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study of analytic stuctrures offer insights ino the nature of resonances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Needs rigorous methods, as well as fantasy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3DA297E8-B3E8-4B20-77AD-D3907E42FD38}"/>
              </a:ext>
            </a:extLst>
          </p:cNvPr>
          <p:cNvSpPr/>
          <p:nvPr/>
        </p:nvSpPr>
        <p:spPr>
          <a:xfrm>
            <a:off x="5581291" y="5701490"/>
            <a:ext cx="700177" cy="2810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478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43D5BDA6-218C-7B6D-0B38-441067B5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8302" r="16125" b="47295"/>
          <a:stretch/>
        </p:blipFill>
        <p:spPr>
          <a:xfrm>
            <a:off x="-1" y="1302587"/>
            <a:ext cx="5055079" cy="4179024"/>
          </a:xfrm>
          <a:prstGeom prst="rect">
            <a:avLst/>
          </a:prstGeom>
        </p:spPr>
      </p:pic>
      <p:pic>
        <p:nvPicPr>
          <p:cNvPr id="9" name="Immagine 8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0DE0ADFA-EBB4-B66A-60F0-DD06E78798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t="7421" r="13932" b="7252"/>
          <a:stretch/>
        </p:blipFill>
        <p:spPr>
          <a:xfrm>
            <a:off x="5357606" y="360454"/>
            <a:ext cx="3710194" cy="61370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700382B-777C-3567-1727-408FB51DC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161" y="5451618"/>
            <a:ext cx="2893445" cy="102867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98CF0EA-4A7A-FE25-8B16-634DB8DC63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0454"/>
            <a:ext cx="1761226" cy="132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73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394218A-33E6-A65B-C1C2-F38D26355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" y="1313502"/>
            <a:ext cx="506133" cy="346701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CAEB659-E554-D823-C4AA-DD8713902D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46" y="1307772"/>
            <a:ext cx="506133" cy="34670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77963ED-F304-A04C-E52E-F23A9C1FA3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54" y="3597599"/>
            <a:ext cx="506133" cy="3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38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1.1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±0.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=3871.65±0.06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=1.19±0.2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51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 flipH="1">
            <a:off x="5875699" y="488887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81049" y="2352392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18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Broad </a:t>
                </a:r>
                <a:r>
                  <a:rPr lang="it-IT" sz="3600" b="0" dirty="0" err="1"/>
                  <a:t>exotic</a:t>
                </a:r>
                <a:r>
                  <a:rPr lang="it-IT" sz="3600" dirty="0" err="1"/>
                  <a:t>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3600" dirty="0"/>
                  <a:t> decays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/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Lots of new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by </a:t>
                </a:r>
                <a:r>
                  <a:rPr lang="it-IT" sz="2400" dirty="0" err="1"/>
                  <a:t>LHCb</a:t>
                </a:r>
                <a:r>
                  <a:rPr lang="it-IT" sz="2400" dirty="0"/>
                  <a:t> with </a:t>
                </a:r>
                <a:r>
                  <a:rPr lang="it-IT" sz="2400" dirty="0" err="1"/>
                  <a:t>multidimensional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analyses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/>
                  <a:t> 3+ body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Most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broad</a:t>
                </a:r>
                <a:r>
                  <a:rPr lang="it-IT" sz="2400" dirty="0"/>
                  <a:t>, and the precise </a:t>
                </a:r>
                <a:r>
                  <a:rPr lang="it-IT" sz="2400" dirty="0" err="1"/>
                  <a:t>determination</a:t>
                </a:r>
                <a:r>
                  <a:rPr lang="it-IT" sz="2400" dirty="0"/>
                  <a:t> can </a:t>
                </a:r>
                <a:r>
                  <a:rPr lang="it-IT" sz="2400" dirty="0" err="1"/>
                  <a:t>crucially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depend</a:t>
                </a:r>
                <a:r>
                  <a:rPr lang="it-IT" sz="2400" dirty="0"/>
                  <a:t> on the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model, so </a:t>
                </a:r>
                <a:r>
                  <a:rPr lang="it-IT" sz="2400" dirty="0" err="1"/>
                  <a:t>that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nature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be </a:t>
                </a:r>
                <a:r>
                  <a:rPr lang="it-IT" sz="2400" dirty="0" err="1"/>
                  <a:t>assessed</a:t>
                </a:r>
                <a:r>
                  <a:rPr lang="it-IT" sz="2400" dirty="0"/>
                  <a:t> with the </a:t>
                </a:r>
                <a:r>
                  <a:rPr lang="it-IT" sz="2400" dirty="0" err="1"/>
                  <a:t>same</a:t>
                </a:r>
                <a:r>
                  <a:rPr lang="it-IT" sz="2400" dirty="0"/>
                  <a:t> strong </a:t>
                </a:r>
                <a:r>
                  <a:rPr lang="it-IT" sz="2400" dirty="0" err="1"/>
                  <a:t>statements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as</a:t>
                </a:r>
                <a:r>
                  <a:rPr lang="it-IT" sz="2400" dirty="0"/>
                  <a:t> for the </a:t>
                </a:r>
                <a:r>
                  <a:rPr lang="it-IT" sz="2400" dirty="0" err="1"/>
                  <a:t>narrow</a:t>
                </a:r>
                <a:r>
                  <a:rPr lang="it-IT" sz="2400" dirty="0"/>
                  <a:t> guys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blipFill>
                <a:blip r:embed="rId4"/>
                <a:stretch>
                  <a:fillRect l="-1154" t="-1822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80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862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9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9241" r="36668" b="75841"/>
          <a:stretch/>
        </p:blipFill>
        <p:spPr>
          <a:xfrm>
            <a:off x="4482160" y="1691573"/>
            <a:ext cx="4394904" cy="14782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5452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4020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8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62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4E45911-CD22-F66F-7F98-7E7806E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57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487213" y="3310016"/>
                <a:ext cx="5456378" cy="7009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85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∗0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br>
                  <a:rPr lang="it-IT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982.5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−2.6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+1.8</m:t>
                        </m:r>
                      </m:sup>
                    </m:sSubSup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2.1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12.8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−4.4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+5.3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±3.0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213" y="3310016"/>
                <a:ext cx="5456378" cy="700961"/>
              </a:xfrm>
              <a:prstGeom prst="rect">
                <a:avLst/>
              </a:prstGeom>
              <a:blipFill>
                <a:blip r:embed="rId3"/>
                <a:stretch>
                  <a:fillRect r="-667" b="-5833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A Strange partner </a:t>
                </a:r>
                <a:r>
                  <a:rPr lang="it-IT" sz="3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3985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30416" y="1487717"/>
                <a:ext cx="665018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strange partner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r>
                  <a:rPr lang="it-IT" sz="2400" dirty="0" err="1"/>
                  <a:t>seems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appear</a:t>
                </a:r>
                <a:r>
                  <a:rPr lang="it-IT" sz="2400" dirty="0"/>
                  <a:t> in open charm </a:t>
                </a:r>
                <a:r>
                  <a:rPr lang="it-IT" sz="2400" dirty="0" err="1"/>
                  <a:t>decays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16" y="1487717"/>
                <a:ext cx="6650183" cy="830997"/>
              </a:xfrm>
              <a:prstGeom prst="rect">
                <a:avLst/>
              </a:prstGeom>
              <a:blipFill>
                <a:blip r:embed="rId5"/>
                <a:stretch>
                  <a:fillRect l="-1375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CBCACF6-FFDF-1676-1D14-5376DC467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09" y="2613701"/>
            <a:ext cx="3124682" cy="23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98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10650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10607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10652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797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Broad </a:t>
                </a:r>
                <a:r>
                  <a:rPr lang="it-IT" sz="3600" b="0" dirty="0" err="1"/>
                  <a:t>exotic</a:t>
                </a:r>
                <a:r>
                  <a:rPr lang="it-IT" sz="3600" dirty="0" err="1"/>
                  <a:t>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3600" dirty="0"/>
                  <a:t> decays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/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Lots of new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by </a:t>
                </a:r>
                <a:r>
                  <a:rPr lang="it-IT" sz="2400" dirty="0" err="1"/>
                  <a:t>LHCb</a:t>
                </a:r>
                <a:r>
                  <a:rPr lang="it-IT" sz="2400" dirty="0"/>
                  <a:t> with </a:t>
                </a:r>
                <a:r>
                  <a:rPr lang="it-IT" sz="2400" dirty="0" err="1"/>
                  <a:t>multidimensional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analyses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/>
                  <a:t> 3+ body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Most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broad</a:t>
                </a:r>
                <a:r>
                  <a:rPr lang="it-IT" sz="2400" dirty="0"/>
                  <a:t>, and the precise </a:t>
                </a:r>
                <a:r>
                  <a:rPr lang="it-IT" sz="2400" dirty="0" err="1"/>
                  <a:t>determination</a:t>
                </a:r>
                <a:r>
                  <a:rPr lang="it-IT" sz="2400" dirty="0"/>
                  <a:t> can </a:t>
                </a:r>
                <a:r>
                  <a:rPr lang="it-IT" sz="2400" dirty="0" err="1"/>
                  <a:t>crucially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depend</a:t>
                </a:r>
                <a:r>
                  <a:rPr lang="it-IT" sz="2400" dirty="0"/>
                  <a:t> on the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model, so </a:t>
                </a:r>
                <a:r>
                  <a:rPr lang="it-IT" sz="2400" dirty="0" err="1"/>
                  <a:t>that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nature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be </a:t>
                </a:r>
                <a:r>
                  <a:rPr lang="it-IT" sz="2400" dirty="0" err="1"/>
                  <a:t>assessed</a:t>
                </a:r>
                <a:r>
                  <a:rPr lang="it-IT" sz="2400" dirty="0"/>
                  <a:t> with the </a:t>
                </a:r>
                <a:r>
                  <a:rPr lang="it-IT" sz="2400" dirty="0" err="1"/>
                  <a:t>same</a:t>
                </a:r>
                <a:r>
                  <a:rPr lang="it-IT" sz="2400" dirty="0"/>
                  <a:t> strong </a:t>
                </a:r>
                <a:r>
                  <a:rPr lang="it-IT" sz="2400" dirty="0" err="1"/>
                  <a:t>statements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as</a:t>
                </a:r>
                <a:r>
                  <a:rPr lang="it-IT" sz="2400" dirty="0"/>
                  <a:t> for the </a:t>
                </a:r>
                <a:r>
                  <a:rPr lang="it-IT" sz="2400" dirty="0" err="1"/>
                  <a:t>narrow</a:t>
                </a:r>
                <a:r>
                  <a:rPr lang="it-IT" sz="2400" dirty="0"/>
                  <a:t> guys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blipFill>
                <a:blip r:embed="rId4"/>
                <a:stretch>
                  <a:fillRect l="-1154" t="-1822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346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=4475±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/>
                  <a:t>Far from open charm thresholds</a:t>
                </a:r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the resonant behaviour appears as well </a:t>
                </a:r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1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Tetraquarks: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3600" dirty="0"/>
                  <a:t> decay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34" y="4230506"/>
            <a:ext cx="2421801" cy="18042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CE43C45-A8CC-3D55-686E-A8819D217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" y="1163163"/>
            <a:ext cx="8947897" cy="2741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/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−+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blipFill>
                <a:blip r:embed="rId6"/>
                <a:stretch>
                  <a:fillRect b="-33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D2706A-92AD-1ECA-CC04-65A01DCC02F6}"/>
              </a:ext>
            </a:extLst>
          </p:cNvPr>
          <p:cNvSpPr txBox="1"/>
          <p:nvPr/>
        </p:nvSpPr>
        <p:spPr>
          <a:xfrm>
            <a:off x="3182185" y="5083707"/>
            <a:ext cx="279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Widths</a:t>
            </a:r>
            <a:r>
              <a:rPr lang="it-IT" dirty="0"/>
              <a:t> from 50 to 230 MeV</a:t>
            </a:r>
          </a:p>
        </p:txBody>
      </p:sp>
    </p:spTree>
    <p:extLst>
      <p:ext uri="{BB962C8B-B14F-4D97-AF65-F5344CB8AC3E}">
        <p14:creationId xmlns:p14="http://schemas.microsoft.com/office/powerpoint/2010/main" val="3097823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i="1" dirty="0"/>
              <a:t>S</a:t>
            </a:r>
            <a:r>
              <a:rPr lang="it-IT" sz="3600" dirty="0"/>
              <a:t>-Matrix principles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100%, something will happen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anti-particle is an anti-particle </a:t>
            </a:r>
            <a:br>
              <a:rPr lang="it-IT" sz="2400" dirty="0"/>
            </a:br>
            <a:r>
              <a:rPr lang="it-IT" sz="2400" dirty="0"/>
              <a:t>and not just a different particle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(unitarity)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(crossing symmetry)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Build 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Fit data.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Have 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Life is not easy...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Resonances = Unstable states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The function explodes for</a:t>
                </a:r>
                <a:br>
                  <a:rPr lang="it-IT" sz="2200" dirty="0"/>
                </a:br>
                <a:r>
                  <a:rPr lang="it-IT" sz="2200" dirty="0"/>
                  <a:t>value of energy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200" dirty="0"/>
              </a:p>
              <a:p>
                <a:pPr>
                  <a:spcBef>
                    <a:spcPts val="1200"/>
                  </a:spcBef>
                </a:pPr>
                <a:r>
                  <a:rPr lang="it-IT" sz="2200" dirty="0"/>
                  <a:t>Resonances are </a:t>
                </a:r>
                <a:r>
                  <a:rPr lang="it-IT" sz="2200" dirty="0">
                    <a:solidFill>
                      <a:srgbClr val="FF0000"/>
                    </a:solidFill>
                  </a:rPr>
                  <a:t>poles</a:t>
                </a:r>
                <a:r>
                  <a:rPr lang="it-IT" sz="2200" dirty="0"/>
                  <a:t> </a:t>
                </a:r>
                <a:br>
                  <a:rPr lang="it-IT" sz="2200" dirty="0"/>
                </a:br>
                <a:r>
                  <a:rPr lang="it-IT" sz="2200" dirty="0"/>
                  <a:t>in the complex energy plane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blipFill rotWithShape="0">
                <a:blip r:embed="rId7"/>
                <a:stretch>
                  <a:fillRect l="-2293" t="-2439" r="-353" b="-5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907705" y="4650101"/>
            <a:ext cx="3909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Excited states are </a:t>
            </a:r>
            <a:r>
              <a:rPr lang="it-IT" sz="2200" dirty="0">
                <a:solidFill>
                  <a:srgbClr val="FF0000"/>
                </a:solidFill>
              </a:rPr>
              <a:t>unstable</a:t>
            </a:r>
          </a:p>
          <a:p>
            <a:pPr>
              <a:spcBef>
                <a:spcPts val="1200"/>
              </a:spcBef>
            </a:pPr>
            <a:r>
              <a:rPr lang="it-IT" sz="2200" dirty="0"/>
              <a:t>They manifest as </a:t>
            </a:r>
            <a:r>
              <a:rPr lang="it-IT" sz="2200" dirty="0">
                <a:solidFill>
                  <a:srgbClr val="FF0000"/>
                </a:solidFill>
              </a:rPr>
              <a:t>resonant peaks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AE2033C7-3AFF-A91E-35B1-5B9C661AAB2B}"/>
                  </a:ext>
                </a:extLst>
              </p:cNvPr>
              <p:cNvSpPr txBox="1"/>
              <p:nvPr/>
            </p:nvSpPr>
            <p:spPr>
              <a:xfrm>
                <a:off x="34506" y="4683567"/>
                <a:ext cx="4829175" cy="777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𝑖𝑘𝑟</m:t>
                        </m:r>
                      </m:sup>
                    </m:sSup>
                  </m:oMath>
                </a14:m>
                <a:r>
                  <a:rPr lang="it-IT" sz="3000" dirty="0"/>
                  <a:t> </a:t>
                </a:r>
              </a:p>
            </p:txBody>
          </p:sp>
        </mc:Choice>
        <mc:Fallback xmlns="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AE2033C7-3AFF-A91E-35B1-5B9C661AA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6" y="4683567"/>
                <a:ext cx="4829175" cy="7779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71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39263" y="3402501"/>
                <a:ext cx="4500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I have different values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dirty="0"/>
                  <a:t> across the real axis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263" y="3402501"/>
                <a:ext cx="4500848" cy="369332"/>
              </a:xfrm>
              <a:prstGeom prst="rect">
                <a:avLst/>
              </a:prstGeom>
              <a:blipFill>
                <a:blip r:embed="rId5"/>
                <a:stretch>
                  <a:fillRect l="-1084" t="-8197" r="-813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57800" y="4300419"/>
                <a:ext cx="1906612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300419"/>
                <a:ext cx="1906612" cy="496418"/>
              </a:xfrm>
              <a:prstGeom prst="rect">
                <a:avLst/>
              </a:prstGeom>
              <a:blipFill rotWithShape="0">
                <a:blip r:embed="rId7"/>
                <a:stretch>
                  <a:fillRect l="-5128" t="-2439" b="-268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1">
            <a:extLst>
              <a:ext uri="{FF2B5EF4-FFF2-40B4-BE49-F238E27FC236}">
                <a16:creationId xmlns:a16="http://schemas.microsoft.com/office/drawing/2014/main" id="{C6F9D2A1-E917-07F2-4B16-ADCF6C137E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4">
                <a:extLst>
                  <a:ext uri="{FF2B5EF4-FFF2-40B4-BE49-F238E27FC236}">
                    <a16:creationId xmlns:a16="http://schemas.microsoft.com/office/drawing/2014/main" id="{8A2A2C61-28A7-5971-558C-0077C1355236}"/>
                  </a:ext>
                </a:extLst>
              </p:cNvPr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14">
                <a:extLst>
                  <a:ext uri="{FF2B5EF4-FFF2-40B4-BE49-F238E27FC236}">
                    <a16:creationId xmlns:a16="http://schemas.microsoft.com/office/drawing/2014/main" id="{8A2A2C61-28A7-5971-558C-0077C1355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9">
                <a:extLst>
                  <a:ext uri="{FF2B5EF4-FFF2-40B4-BE49-F238E27FC236}">
                    <a16:creationId xmlns:a16="http://schemas.microsoft.com/office/drawing/2014/main" id="{034ABD32-3731-0B81-4B04-B5662AB62107}"/>
                  </a:ext>
                </a:extLst>
              </p:cNvPr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19">
                <a:extLst>
                  <a:ext uri="{FF2B5EF4-FFF2-40B4-BE49-F238E27FC236}">
                    <a16:creationId xmlns:a16="http://schemas.microsoft.com/office/drawing/2014/main" id="{034ABD32-3731-0B81-4B04-B5662AB62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C65C91FB-8377-21FA-8AD2-3FF13F1A9859}"/>
                  </a:ext>
                </a:extLst>
              </p:cNvPr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C65C91FB-8377-21FA-8AD2-3FF13F1A9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2">
            <a:extLst>
              <a:ext uri="{FF2B5EF4-FFF2-40B4-BE49-F238E27FC236}">
                <a16:creationId xmlns:a16="http://schemas.microsoft.com/office/drawing/2014/main" id="{ED53C694-D5B3-928B-AA61-54433A7849CB}"/>
              </a:ext>
            </a:extLst>
          </p:cNvPr>
          <p:cNvSpPr txBox="1"/>
          <p:nvPr/>
        </p:nvSpPr>
        <p:spPr>
          <a:xfrm>
            <a:off x="4639263" y="5266445"/>
            <a:ext cx="447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...but I can decide to get the negative solution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C51AB013-DC59-BCF6-FB9A-2FA385EC8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0" y="3353920"/>
            <a:ext cx="3866674" cy="3164228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BD475E20-E0D6-614B-21CE-D9FB3AC6F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9" y="3353920"/>
            <a:ext cx="3866674" cy="3164228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269816FE-A263-7D4F-B09E-4695011290A7}"/>
              </a:ext>
            </a:extLst>
          </p:cNvPr>
          <p:cNvSpPr txBox="1"/>
          <p:nvPr/>
        </p:nvSpPr>
        <p:spPr>
          <a:xfrm>
            <a:off x="809625" y="6057900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 sheet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84CBE89A-DBD0-E715-BD97-5A4E2ABD133C}"/>
              </a:ext>
            </a:extLst>
          </p:cNvPr>
          <p:cNvSpPr txBox="1"/>
          <p:nvPr/>
        </p:nvSpPr>
        <p:spPr>
          <a:xfrm>
            <a:off x="5038725" y="606797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II 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/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20" grpId="0"/>
      <p:bldP spid="20" grpId="1"/>
      <p:bldP spid="21" grpId="0"/>
      <p:bldP spid="21" grpId="1"/>
      <p:bldP spid="5" grpId="0"/>
      <p:bldP spid="5" grpId="1"/>
      <p:bldP spid="6" grpId="0"/>
      <p:bldP spid="6" grpId="1"/>
      <p:bldP spid="11" grpId="0"/>
      <p:bldP spid="11" grpId="1"/>
      <p:bldP spid="16" grpId="0"/>
      <p:bldP spid="16" grpId="1"/>
      <p:bldP spid="16" grpId="2"/>
      <p:bldP spid="19" grpId="0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51023"/>
          <a:stretch/>
        </p:blipFill>
        <p:spPr>
          <a:xfrm>
            <a:off x="0" y="1096238"/>
            <a:ext cx="9144000" cy="1900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1→3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decay</a:t>
                </a:r>
                <a:r>
                  <a:rPr lang="it-IT" sz="3600" dirty="0"/>
                  <a:t> chains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49109" r="8911" b="10759"/>
          <a:stretch/>
        </p:blipFill>
        <p:spPr>
          <a:xfrm>
            <a:off x="0" y="4070079"/>
            <a:ext cx="4986076" cy="1973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5827" y="5397404"/>
            <a:ext cx="381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Each set of angles is defined in a different reference frame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51375" r="14340" b="16906"/>
          <a:stretch/>
        </p:blipFill>
        <p:spPr>
          <a:xfrm>
            <a:off x="2431609" y="2823977"/>
            <a:ext cx="6636191" cy="21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0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06681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810320" y="1733072"/>
                <a:ext cx="425748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Initially a </a:t>
                </a:r>
                <a:r>
                  <a:rPr lang="it-IT" sz="2000" dirty="0" err="1"/>
                  <a:t>broad</a:t>
                </a:r>
                <a:r>
                  <a:rPr lang="it-IT" sz="2000" dirty="0"/>
                  <a:t> and a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state with opposite </a:t>
                </a:r>
                <a:r>
                  <a:rPr lang="it-IT" sz="2000" dirty="0" err="1"/>
                  <a:t>parities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seen</a:t>
                </a:r>
                <a:r>
                  <a:rPr lang="it-IT" sz="20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/>
                  <a:t> decay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higher statistics 1D analysis is able to resolve the fine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4450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peak.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Moreover, a new isolated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 appears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The old assignment of quantum numbers might be jeopardized by this new finding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320" y="1733072"/>
                <a:ext cx="4257480" cy="4401205"/>
              </a:xfrm>
              <a:prstGeom prst="rect">
                <a:avLst/>
              </a:prstGeom>
              <a:blipFill>
                <a:blip r:embed="rId4"/>
                <a:stretch>
                  <a:fillRect l="-1431" t="-693" r="-1288" b="-1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750396" y="883539"/>
            <a:ext cx="23936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, PRL 115, 072001</a:t>
            </a:r>
          </a:p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, PRL 117, 082003 </a:t>
            </a:r>
          </a:p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, PRL 122, 222001 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0166121-B858-106B-4E4F-04F073FC0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56" y="2196111"/>
            <a:ext cx="506133" cy="3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45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What do we know?</a:t>
            </a:r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8" b="5742"/>
          <a:stretch/>
        </p:blipFill>
        <p:spPr>
          <a:xfrm>
            <a:off x="0" y="1049482"/>
            <a:ext cx="9144000" cy="50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342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0" y="4414825"/>
            <a:ext cx="9144000" cy="17713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Polarization</a:t>
            </a:r>
            <a:r>
              <a:rPr lang="it-IT" sz="3600" dirty="0"/>
              <a:t> vs. </a:t>
            </a:r>
            <a:r>
              <a:rPr lang="it-IT" sz="3600" dirty="0" err="1"/>
              <a:t>decay</a:t>
            </a:r>
            <a:r>
              <a:rPr lang="it-IT" sz="3600" dirty="0"/>
              <a:t> </a:t>
            </a:r>
            <a:r>
              <a:rPr lang="it-IT" sz="3600" dirty="0" err="1"/>
              <a:t>observables</a:t>
            </a:r>
            <a:endParaRPr lang="it-IT" sz="3600" dirty="0"/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5203827"/>
                <a:ext cx="8831256" cy="893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2 </a:t>
                </a:r>
                <a:r>
                  <a:rPr lang="en-US" sz="2400" dirty="0" err="1"/>
                  <a:t>Dalitz</a:t>
                </a:r>
                <a:r>
                  <a:rPr lang="en-US" sz="2400" dirty="0"/>
                  <a:t>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𝐾𝑝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400" dirty="0"/>
                  <a:t>) : encode resonance dynamics</a:t>
                </a:r>
              </a:p>
              <a:p>
                <a:r>
                  <a:rPr lang="en-US" sz="2400" dirty="0"/>
                  <a:t>3 Euler angles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400" dirty="0"/>
                  <a:t>) : encode information about polarization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03827"/>
                <a:ext cx="8831256" cy="893193"/>
              </a:xfrm>
              <a:prstGeom prst="rect">
                <a:avLst/>
              </a:prstGeom>
              <a:blipFill rotWithShape="0">
                <a:blip r:embed="rId2"/>
                <a:stretch>
                  <a:fillRect l="-1035" t="-4795" b="-116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3975" y="718130"/>
            <a:ext cx="5452323" cy="3495619"/>
            <a:chOff x="65314" y="781813"/>
            <a:chExt cx="5452323" cy="34956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" y="781813"/>
              <a:ext cx="5452323" cy="303395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9248" y="3815767"/>
              <a:ext cx="1353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lab frame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00555" y="1609582"/>
              <a:ext cx="253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03734" y="346412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866438" y="3626874"/>
                  <a:ext cx="1361911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ϕ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it-IT" sz="24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</m:sub>
                            </m:sSub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m:oMathPara>
                  </a14:m>
                  <a:endPara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6438" y="3626874"/>
                  <a:ext cx="1361911" cy="51296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46" b="-595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33580" y="2860002"/>
                  <a:ext cx="450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80" y="2860002"/>
                  <a:ext cx="450957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250074" y="1517648"/>
                  <a:ext cx="450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074" y="1517648"/>
                  <a:ext cx="450957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3980541" y="284516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2400" dirty="0"/>
              <a:t>Measurements of EDM/MDM require the reconstruction of the spin polarization of the heavy baryon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944518" y="4571191"/>
                <a:ext cx="53156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I discuss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400" dirty="0"/>
                  <a:t> 3-body decay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518" y="4571191"/>
                <a:ext cx="531562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835" t="-10526" r="-688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9213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645" y="1156996"/>
            <a:ext cx="3965510" cy="5128222"/>
            <a:chOff x="74645" y="1156996"/>
            <a:chExt cx="3965510" cy="5128222"/>
          </a:xfrm>
        </p:grpSpPr>
        <p:sp>
          <p:nvSpPr>
            <p:cNvPr id="4" name="Rectangle 3"/>
            <p:cNvSpPr/>
            <p:nvPr/>
          </p:nvSpPr>
          <p:spPr>
            <a:xfrm>
              <a:off x="74645" y="1156996"/>
              <a:ext cx="3965510" cy="5128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8" r="56633" b="44153"/>
            <a:stretch/>
          </p:blipFill>
          <p:spPr>
            <a:xfrm>
              <a:off x="74645" y="1156996"/>
              <a:ext cx="3965510" cy="29204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09" r="56633" b="1744"/>
            <a:stretch/>
          </p:blipFill>
          <p:spPr>
            <a:xfrm>
              <a:off x="457200" y="4077477"/>
              <a:ext cx="3107094" cy="220774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0"/>
          <a:stretch/>
        </p:blipFill>
        <p:spPr>
          <a:xfrm>
            <a:off x="273698" y="1156995"/>
            <a:ext cx="510613" cy="316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0155" y="110412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>
                <a:solidFill>
                  <a:srgbClr val="C00000"/>
                </a:solidFill>
              </a:rPr>
              <a:t>Belle, PRL117, 011801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40155" y="2601215"/>
                <a:ext cx="5090416" cy="3142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The dynamics in the Dalitz is extremely rich</a:t>
                </a:r>
                <a:br>
                  <a:rPr lang="it-IT" sz="2200" dirty="0"/>
                </a:br>
                <a:r>
                  <a:rPr lang="it-IT" sz="2200" dirty="0"/>
                  <a:t>Resonances appear in all subchannels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2200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22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Each chain prefers a variable choice</a:t>
                </a:r>
                <a:br>
                  <a:rPr lang="it-IT" sz="2200" dirty="0"/>
                </a:br>
                <a:r>
                  <a:rPr lang="it-IT" sz="2200" dirty="0"/>
                  <a:t>A proper amplitude analysis is mandatory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155" y="2601215"/>
                <a:ext cx="5090416" cy="3142976"/>
              </a:xfrm>
              <a:prstGeom prst="rect">
                <a:avLst/>
              </a:prstGeom>
              <a:blipFill rotWithShape="0">
                <a:blip r:embed="rId6"/>
                <a:stretch>
                  <a:fillRect l="-1557" t="-1359" r="-1317" b="-2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0860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4689" y="1576567"/>
            <a:ext cx="2986748" cy="1815388"/>
            <a:chOff x="718459" y="1549083"/>
            <a:chExt cx="2986748" cy="1815388"/>
          </a:xfrm>
        </p:grpSpPr>
        <p:sp>
          <p:nvSpPr>
            <p:cNvPr id="18" name="Arc 17"/>
            <p:cNvSpPr/>
            <p:nvPr/>
          </p:nvSpPr>
          <p:spPr>
            <a:xfrm flipH="1">
              <a:off x="1574541" y="2010748"/>
              <a:ext cx="807099" cy="807099"/>
            </a:xfrm>
            <a:prstGeom prst="arc">
              <a:avLst>
                <a:gd name="adj1" fmla="val 18507656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978091" y="240729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418254" y="1698171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987421" y="2397969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718459" y="241662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20000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9737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58621" y="1049482"/>
            <a:ext cx="881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Let’s analyze the process in the decay plane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511176" y="1656967"/>
            <a:ext cx="3252166" cy="1644687"/>
            <a:chOff x="5137951" y="3674913"/>
            <a:chExt cx="3252166" cy="1644687"/>
          </a:xfrm>
        </p:grpSpPr>
        <p:sp>
          <p:nvSpPr>
            <p:cNvPr id="27" name="Arc 26"/>
            <p:cNvSpPr/>
            <p:nvPr/>
          </p:nvSpPr>
          <p:spPr>
            <a:xfrm rot="19324875" flipH="1">
              <a:off x="6299797" y="4080768"/>
              <a:ext cx="807099" cy="807099"/>
            </a:xfrm>
            <a:prstGeom prst="arc">
              <a:avLst>
                <a:gd name="adj1" fmla="val 7430738"/>
                <a:gd name="adj2" fmla="val 91665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566818" y="4173692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965720" y="4524466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it-IT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0000" r="-27473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9737" r="-27174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/>
            <p:cNvCxnSpPr/>
            <p:nvPr/>
          </p:nvCxnSpPr>
          <p:spPr>
            <a:xfrm>
              <a:off x="6804662" y="4545240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758539" y="4210354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913400" y="2249152"/>
            <a:ext cx="1449756" cy="1338155"/>
            <a:chOff x="3698795" y="2390368"/>
            <a:chExt cx="1449756" cy="1338155"/>
          </a:xfrm>
        </p:grpSpPr>
        <p:sp>
          <p:nvSpPr>
            <p:cNvPr id="39" name="Right Arrow 38"/>
            <p:cNvSpPr/>
            <p:nvPr/>
          </p:nvSpPr>
          <p:spPr>
            <a:xfrm rot="2023630">
              <a:off x="3896856" y="2390368"/>
              <a:ext cx="998375" cy="578498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dirty="0">
                      <a:solidFill>
                        <a:srgbClr val="FF0000"/>
                      </a:solidFill>
                    </a:rPr>
                    <a:t>Boost in the</a:t>
                  </a:r>
                  <a:br>
                    <a:rPr lang="it-IT" dirty="0">
                      <a:solidFill>
                        <a:srgbClr val="FF0000"/>
                      </a:solidFill>
                    </a:rPr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r>
                    <a:rPr lang="it-IT" dirty="0">
                      <a:solidFill>
                        <a:srgbClr val="FF0000"/>
                      </a:solidFill>
                    </a:rPr>
                    <a:t> direction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717" r="-1681" b="-1415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tangle 47"/>
          <p:cNvSpPr/>
          <p:nvPr/>
        </p:nvSpPr>
        <p:spPr>
          <a:xfrm>
            <a:off x="669850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(23) rest frame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05159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(12) rest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Helicities are not Lorentz invariant</a:t>
                </a:r>
                <a:br>
                  <a:rPr lang="it-IT" sz="2400" dirty="0"/>
                </a:br>
                <a:r>
                  <a:rPr lang="it-IT" sz="2400" dirty="0"/>
                  <a:t>A boost disaligned with the momentum mixes (rotates) the helicities</a:t>
                </a:r>
              </a:p>
              <a:p>
                <a:pPr algn="ctr"/>
                <a:r>
                  <a:rPr lang="it-IT" sz="2400" dirty="0">
                    <a:sym typeface="Wingdings" panose="05000000000000000000" pitchFamily="2" charset="2"/>
                  </a:rPr>
                  <a:t></a:t>
                </a:r>
              </a:p>
              <a:p>
                <a:pPr algn="ctr"/>
                <a:r>
                  <a:rPr lang="it-IT" sz="2400" dirty="0">
                    <a:sym typeface="Wingdings" panose="05000000000000000000" pitchFamily="2" charset="2"/>
                  </a:rPr>
                  <a:t>Additional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</m:oMath>
                </a14:m>
                <a:r>
                  <a:rPr lang="it-IT" sz="2400" dirty="0"/>
                  <a:t>-functions: </a:t>
                </a:r>
                <a:r>
                  <a:rPr lang="it-IT" sz="2400" dirty="0">
                    <a:solidFill>
                      <a:srgbClr val="FF0000"/>
                    </a:solidFill>
                  </a:rPr>
                  <a:t>Wigner rotations</a:t>
                </a:r>
              </a:p>
              <a:p>
                <a:pPr algn="ctr"/>
                <a:endParaRPr lang="it-IT" sz="2400" dirty="0"/>
              </a:p>
              <a:p>
                <a:pPr algn="ctr"/>
                <a:endParaRPr lang="it-IT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blipFill rotWithShape="0">
                <a:blip r:embed="rId11"/>
                <a:stretch>
                  <a:fillRect t="-21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1979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8033" y="1343608"/>
            <a:ext cx="8867933" cy="3168406"/>
            <a:chOff x="70793" y="1222310"/>
            <a:chExt cx="8867933" cy="31684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3" y="1222310"/>
              <a:ext cx="8867933" cy="31684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52326" y="1278296"/>
              <a:ext cx="11381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7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7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The new rotation is about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2400" dirty="0"/>
                  <a:t> axis, the angle is defined in the rest frame of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4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blipFill rotWithShape="0">
                <a:blip r:embed="rId8"/>
                <a:stretch>
                  <a:fillRect t="-5882" r="-1054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7466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</a:t>
            </a:r>
            <a:r>
              <a:rPr lang="it-IT" sz="3600" dirty="0" err="1">
                <a:solidFill>
                  <a:schemeClr val="tx2"/>
                </a:solidFill>
              </a:rPr>
              <a:t>Breit-Wigner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AFF21D0-C383-9FD8-CE0E-AA611452424A}"/>
                  </a:ext>
                </a:extLst>
              </p:cNvPr>
              <p:cNvSpPr txBox="1"/>
              <p:nvPr/>
            </p:nvSpPr>
            <p:spPr>
              <a:xfrm>
                <a:off x="138023" y="1156508"/>
                <a:ext cx="7401464" cy="873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AFF21D0-C383-9FD8-CE0E-AA6114524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23" y="1156508"/>
                <a:ext cx="7401464" cy="8734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576ADE4-E7C3-5855-A344-BA6F248CCE0B}"/>
                  </a:ext>
                </a:extLst>
              </p:cNvPr>
              <p:cNvSpPr txBox="1"/>
              <p:nvPr/>
            </p:nvSpPr>
            <p:spPr>
              <a:xfrm>
                <a:off x="457200" y="3328983"/>
                <a:ext cx="8040086" cy="3204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Usually one calls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/>
                  <a:t> the BW mass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the BW </a:t>
                </a:r>
                <a:r>
                  <a:rPr lang="it-IT" sz="2000" dirty="0" err="1"/>
                  <a:t>width</a:t>
                </a:r>
                <a:br>
                  <a:rPr lang="it-IT" sz="2000" dirty="0"/>
                </a:br>
                <a:r>
                  <a:rPr lang="it-IT" sz="2000" dirty="0"/>
                  <a:t>and </a:t>
                </a:r>
                <a:r>
                  <a:rPr lang="it-IT" sz="2000" dirty="0" err="1"/>
                  <a:t>states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nary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000" dirty="0"/>
                  <a:t>. </a:t>
                </a:r>
                <a:r>
                  <a:rPr lang="it-IT" sz="2000" dirty="0" err="1"/>
                  <a:t>If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resonance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, the energy </a:t>
                </a:r>
                <a:r>
                  <a:rPr lang="it-IT" sz="2000" dirty="0" err="1"/>
                  <a:t>dependence</a:t>
                </a:r>
                <a:r>
                  <a:rPr lang="it-IT" sz="2000" dirty="0"/>
                  <a:t> </a:t>
                </a:r>
                <a:br>
                  <a:rPr lang="it-IT" sz="2000" dirty="0"/>
                </a:br>
                <a:r>
                  <a:rPr lang="it-IT" sz="2000" dirty="0"/>
                  <a:t>of the </a:t>
                </a:r>
                <a:r>
                  <a:rPr lang="it-IT" sz="2000" dirty="0" err="1"/>
                  <a:t>width</a:t>
                </a:r>
                <a:r>
                  <a:rPr lang="it-IT" sz="2000" dirty="0"/>
                  <a:t> can be </a:t>
                </a:r>
                <a:r>
                  <a:rPr lang="it-IT" sz="2000" dirty="0" err="1"/>
                  <a:t>neglected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>
                    <a:solidFill>
                      <a:srgbClr val="FF0000"/>
                    </a:solidFill>
                  </a:rPr>
                  <a:t>However</a:t>
                </a:r>
                <a:r>
                  <a:rPr lang="it-IT" sz="2000" dirty="0"/>
                  <a:t>: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 err="1"/>
                  <a:t>Unitarity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property</a:t>
                </a:r>
                <a:r>
                  <a:rPr lang="it-IT" sz="2000" dirty="0"/>
                  <a:t> of PW and </a:t>
                </a:r>
                <a:r>
                  <a:rPr lang="it-IT" sz="2000" dirty="0" err="1"/>
                  <a:t>not</a:t>
                </a:r>
                <a:r>
                  <a:rPr lang="it-IT" sz="2000" dirty="0"/>
                  <a:t> of a single </a:t>
                </a:r>
                <a:r>
                  <a:rPr lang="it-IT" sz="2000" dirty="0" err="1"/>
                  <a:t>resonance</a:t>
                </a:r>
                <a:endParaRPr lang="it-IT" sz="20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 </a:t>
                </a:r>
                <a:r>
                  <a:rPr lang="it-IT" sz="2000" dirty="0" err="1"/>
                  <a:t>amplitude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does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not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have</a:t>
                </a:r>
                <a:r>
                  <a:rPr lang="it-IT" sz="2000" dirty="0"/>
                  <a:t> a pole </a:t>
                </a:r>
                <a:r>
                  <a:rPr lang="it-IT" sz="2000" dirty="0" err="1"/>
                  <a:t>at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r>
                  <a:rPr lang="it-IT" sz="2000" dirty="0" err="1"/>
                  <a:t>If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resonance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and far from </a:t>
                </a:r>
                <a:r>
                  <a:rPr lang="it-IT" sz="2000" dirty="0" err="1"/>
                  <a:t>threshold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ok</a:t>
                </a:r>
              </a:p>
              <a:p>
                <a:endParaRPr lang="it-IT" sz="20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576ADE4-E7C3-5855-A344-BA6F248CC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28983"/>
                <a:ext cx="8040086" cy="3204339"/>
              </a:xfrm>
              <a:prstGeom prst="rect">
                <a:avLst/>
              </a:prstGeom>
              <a:blipFill>
                <a:blip r:embed="rId4"/>
                <a:stretch>
                  <a:fillRect l="-986" t="-57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B991F0D-6268-1DE0-687E-D0C3A47064A8}"/>
                  </a:ext>
                </a:extLst>
              </p:cNvPr>
              <p:cNvSpPr txBox="1"/>
              <p:nvPr/>
            </p:nvSpPr>
            <p:spPr>
              <a:xfrm>
                <a:off x="2643996" y="1977832"/>
                <a:ext cx="5201728" cy="1344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B991F0D-6268-1DE0-687E-D0C3A4706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96" y="1977832"/>
                <a:ext cx="5201728" cy="13441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5417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You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shall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not</a:t>
            </a:r>
            <a:r>
              <a:rPr lang="it-IT" sz="3600" dirty="0">
                <a:solidFill>
                  <a:schemeClr val="tx2"/>
                </a:solidFill>
              </a:rPr>
              <a:t> sum!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4B2FBC-8F87-7DC6-8F8D-AD4C1091A902}"/>
              </a:ext>
            </a:extLst>
          </p:cNvPr>
          <p:cNvSpPr txBox="1"/>
          <p:nvPr/>
        </p:nvSpPr>
        <p:spPr>
          <a:xfrm>
            <a:off x="864066" y="1237359"/>
            <a:ext cx="753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simplest</a:t>
            </a:r>
            <a:r>
              <a:rPr lang="it-IT" sz="2400" dirty="0"/>
              <a:t> </a:t>
            </a:r>
            <a:r>
              <a:rPr lang="it-IT" sz="2400" dirty="0" err="1"/>
              <a:t>ansatz</a:t>
            </a:r>
            <a:r>
              <a:rPr lang="it-IT" sz="2400" dirty="0"/>
              <a:t> for a PW </a:t>
            </a:r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Breit-Wigner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/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/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dirty="0"/>
                  <a:t>Unitarity </a:t>
                </a:r>
                <a:r>
                  <a:rPr lang="it-IT" sz="2400" b="0" dirty="0" err="1"/>
                  <a:t>is</a:t>
                </a:r>
                <a:r>
                  <a:rPr lang="it-IT" sz="2400" b="0" dirty="0"/>
                  <a:t> </a:t>
                </a:r>
                <a:r>
                  <a:rPr lang="it-IT" sz="2400" b="0" dirty="0" err="1"/>
                  <a:t>saturated</a:t>
                </a:r>
                <a:r>
                  <a:rPr lang="it-IT" sz="2400" b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Im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blipFill>
                <a:blip r:embed="rId4"/>
                <a:stretch>
                  <a:fillRect l="-1044" b="-17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BE41502-587A-C73A-14DF-AA9FA75E56B5}"/>
              </a:ext>
            </a:extLst>
          </p:cNvPr>
          <p:cNvCxnSpPr/>
          <p:nvPr/>
        </p:nvCxnSpPr>
        <p:spPr>
          <a:xfrm>
            <a:off x="383565" y="19550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F7FA7AF-301B-2968-447A-37B977413A63}"/>
              </a:ext>
            </a:extLst>
          </p:cNvPr>
          <p:cNvCxnSpPr>
            <a:cxnSpLocks/>
          </p:cNvCxnSpPr>
          <p:nvPr/>
        </p:nvCxnSpPr>
        <p:spPr>
          <a:xfrm flipV="1">
            <a:off x="383565" y="24671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C791CD1-1225-BD41-1787-54DE862D5A05}"/>
              </a:ext>
            </a:extLst>
          </p:cNvPr>
          <p:cNvCxnSpPr>
            <a:cxnSpLocks/>
          </p:cNvCxnSpPr>
          <p:nvPr/>
        </p:nvCxnSpPr>
        <p:spPr>
          <a:xfrm flipH="1">
            <a:off x="1668479" y="19550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B4F4221-2706-2353-76A6-478A57EDEBED}"/>
              </a:ext>
            </a:extLst>
          </p:cNvPr>
          <p:cNvCxnSpPr>
            <a:cxnSpLocks/>
          </p:cNvCxnSpPr>
          <p:nvPr/>
        </p:nvCxnSpPr>
        <p:spPr>
          <a:xfrm flipH="1" flipV="1">
            <a:off x="1668479" y="24671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098048B-441D-A733-BC0E-6B830C6B2D7B}"/>
              </a:ext>
            </a:extLst>
          </p:cNvPr>
          <p:cNvCxnSpPr/>
          <p:nvPr/>
        </p:nvCxnSpPr>
        <p:spPr>
          <a:xfrm>
            <a:off x="864066" y="2453965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/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/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dirty="0"/>
                  <a:t>Unitarity </a:t>
                </a:r>
                <a:r>
                  <a:rPr lang="it-IT" sz="2400" b="0" dirty="0" err="1"/>
                  <a:t>is</a:t>
                </a:r>
                <a:r>
                  <a:rPr lang="it-IT" sz="2400" b="0" dirty="0"/>
                  <a:t> </a:t>
                </a:r>
                <a:r>
                  <a:rPr lang="it-IT" sz="2400" b="0" dirty="0" err="1"/>
                  <a:t>broken</a:t>
                </a:r>
                <a:r>
                  <a:rPr lang="it-IT" sz="2400" b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blipFill>
                <a:blip r:embed="rId6"/>
                <a:stretch>
                  <a:fillRect l="-148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9EF533-0441-2D18-D31C-0CB8D4FC37C1}"/>
              </a:ext>
            </a:extLst>
          </p:cNvPr>
          <p:cNvSpPr txBox="1"/>
          <p:nvPr/>
        </p:nvSpPr>
        <p:spPr>
          <a:xfrm>
            <a:off x="864066" y="1702035"/>
            <a:ext cx="875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dirty="0" err="1"/>
              <a:t>What</a:t>
            </a:r>
            <a:r>
              <a:rPr lang="it-IT" sz="2400" b="0" dirty="0"/>
              <a:t> </a:t>
            </a:r>
            <a:r>
              <a:rPr lang="it-IT" sz="2400" b="0" dirty="0" err="1"/>
              <a:t>if</a:t>
            </a:r>
            <a:r>
              <a:rPr lang="it-IT" sz="2400" b="0" dirty="0"/>
              <a:t> I </a:t>
            </a:r>
            <a:r>
              <a:rPr lang="it-IT" sz="2400" b="0" dirty="0" err="1"/>
              <a:t>have</a:t>
            </a:r>
            <a:r>
              <a:rPr lang="it-IT" sz="2400" b="0" dirty="0"/>
              <a:t> </a:t>
            </a:r>
            <a:r>
              <a:rPr lang="it-IT" sz="2400" b="0" dirty="0" err="1"/>
              <a:t>two</a:t>
            </a:r>
            <a:r>
              <a:rPr lang="it-IT" sz="2400" b="0" dirty="0"/>
              <a:t> </a:t>
            </a:r>
            <a:r>
              <a:rPr lang="it-IT" sz="2400" b="0" dirty="0" err="1"/>
              <a:t>resonances</a:t>
            </a:r>
            <a:r>
              <a:rPr lang="it-IT" sz="2400" b="0" dirty="0"/>
              <a:t>? Can I </a:t>
            </a:r>
            <a:r>
              <a:rPr lang="it-IT" sz="2400" b="0" dirty="0" err="1"/>
              <a:t>add</a:t>
            </a:r>
            <a:r>
              <a:rPr lang="it-IT" sz="2400" b="0" dirty="0"/>
              <a:t> </a:t>
            </a:r>
            <a:r>
              <a:rPr lang="it-IT" sz="2400" b="0" dirty="0" err="1"/>
              <a:t>two</a:t>
            </a:r>
            <a:r>
              <a:rPr lang="it-IT" sz="2400" b="0" dirty="0"/>
              <a:t> </a:t>
            </a:r>
            <a:r>
              <a:rPr lang="it-IT" sz="2400" b="0" dirty="0" err="1"/>
              <a:t>BWs</a:t>
            </a:r>
            <a:r>
              <a:rPr lang="it-IT" sz="2400" b="0" dirty="0"/>
              <a:t>?</a:t>
            </a:r>
            <a:endParaRPr lang="it-IT" sz="2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99F2B2-CFC4-1A23-8CF0-8CE6706FDCB7}"/>
              </a:ext>
            </a:extLst>
          </p:cNvPr>
          <p:cNvSpPr txBox="1"/>
          <p:nvPr/>
        </p:nvSpPr>
        <p:spPr>
          <a:xfrm>
            <a:off x="250212" y="5202832"/>
            <a:ext cx="7941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Of </a:t>
            </a:r>
            <a:r>
              <a:rPr lang="it-IT" dirty="0" err="1"/>
              <a:t>course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stupid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works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resonances</a:t>
            </a:r>
            <a:r>
              <a:rPr lang="it-IT" dirty="0"/>
              <a:t> are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isolated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Unfortunately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no </a:t>
            </a:r>
            <a:r>
              <a:rPr lang="it-IT" dirty="0" err="1"/>
              <a:t>simple</a:t>
            </a:r>
            <a:r>
              <a:rPr lang="it-IT" dirty="0"/>
              <a:t> alternative </a:t>
            </a:r>
            <a:r>
              <a:rPr lang="it-IT" dirty="0" err="1"/>
              <a:t>solution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work in </a:t>
            </a:r>
            <a:r>
              <a:rPr lang="it-IT" dirty="0" err="1"/>
              <a:t>all</a:t>
            </a:r>
            <a:r>
              <a:rPr lang="it-IT" dirty="0"/>
              <a:t> situation,</a:t>
            </a:r>
            <a:br>
              <a:rPr lang="it-IT" dirty="0"/>
            </a:b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proceed</a:t>
            </a:r>
            <a:r>
              <a:rPr lang="it-IT" dirty="0"/>
              <a:t> case by case and </a:t>
            </a:r>
            <a:r>
              <a:rPr lang="it-IT" dirty="0" err="1"/>
              <a:t>we</a:t>
            </a:r>
            <a:r>
              <a:rPr lang="it-IT" dirty="0"/>
              <a:t> live on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timescales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12702E9-5766-71DE-FEB1-2F9CF88B51CF}"/>
              </a:ext>
            </a:extLst>
          </p:cNvPr>
          <p:cNvSpPr txBox="1"/>
          <p:nvPr/>
        </p:nvSpPr>
        <p:spPr>
          <a:xfrm>
            <a:off x="234896" y="4746977"/>
            <a:ext cx="8625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dirty="0"/>
          </a:p>
          <a:p>
            <a:br>
              <a:rPr lang="it-IT" dirty="0"/>
            </a:br>
            <a:r>
              <a:rPr lang="it-IT" dirty="0" err="1"/>
              <a:t>Phases</a:t>
            </a:r>
            <a:r>
              <a:rPr lang="it-IT" dirty="0"/>
              <a:t> take </a:t>
            </a:r>
            <a:r>
              <a:rPr lang="it-IT" dirty="0" err="1"/>
              <a:t>partially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account the </a:t>
            </a:r>
            <a:r>
              <a:rPr lang="it-IT" dirty="0" err="1"/>
              <a:t>modifications</a:t>
            </a:r>
            <a:r>
              <a:rPr lang="it-IT" dirty="0"/>
              <a:t> of </a:t>
            </a:r>
            <a:r>
              <a:rPr lang="it-IT" dirty="0" err="1"/>
              <a:t>unitarity</a:t>
            </a:r>
            <a:r>
              <a:rPr lang="it-IT" dirty="0"/>
              <a:t> due to </a:t>
            </a:r>
            <a:r>
              <a:rPr lang="it-IT" dirty="0" err="1"/>
              <a:t>inelastic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shoot</a:t>
            </a:r>
            <a:r>
              <a:rPr lang="it-IT" dirty="0"/>
              <a:t> for </a:t>
            </a:r>
            <a:r>
              <a:rPr lang="it-IT" dirty="0" err="1"/>
              <a:t>precision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ansätze</a:t>
            </a:r>
            <a:r>
              <a:rPr lang="it-IT" dirty="0"/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AD0F366-86F3-A9A4-3D6E-C10F9738448A}"/>
              </a:ext>
            </a:extLst>
          </p:cNvPr>
          <p:cNvSpPr txBox="1"/>
          <p:nvPr/>
        </p:nvSpPr>
        <p:spPr>
          <a:xfrm>
            <a:off x="1668479" y="4603922"/>
            <a:ext cx="4882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But </a:t>
            </a:r>
            <a:r>
              <a:rPr lang="it-IT" b="1" dirty="0" err="1"/>
              <a:t>that’s</a:t>
            </a:r>
            <a:r>
              <a:rPr lang="it-IT" b="1" dirty="0"/>
              <a:t> </a:t>
            </a:r>
            <a:r>
              <a:rPr lang="it-IT" b="1" dirty="0" err="1"/>
              <a:t>precisely</a:t>
            </a:r>
            <a:r>
              <a:rPr lang="it-IT" b="1" dirty="0"/>
              <a:t> </a:t>
            </a:r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experimentalists</a:t>
            </a:r>
            <a:r>
              <a:rPr lang="it-IT" b="1" dirty="0"/>
              <a:t> do! </a:t>
            </a:r>
          </a:p>
        </p:txBody>
      </p:sp>
    </p:spTree>
    <p:extLst>
      <p:ext uri="{BB962C8B-B14F-4D97-AF65-F5344CB8AC3E}">
        <p14:creationId xmlns:p14="http://schemas.microsoft.com/office/powerpoint/2010/main" val="26382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4" grpId="0"/>
      <p:bldP spid="25" grpId="0"/>
      <p:bldP spid="26" grpId="0"/>
      <p:bldP spid="17" grpId="0"/>
      <p:bldP spid="17" grpId="1"/>
      <p:bldP spid="27" grpId="0"/>
      <p:bldP spid="2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Bound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virtual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CCC685B-F443-0CEE-99C1-F5DFAD84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" y="1450013"/>
            <a:ext cx="3801005" cy="379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/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FE308-3064-42C6-6216-6DA921436819}"/>
              </a:ext>
            </a:extLst>
          </p:cNvPr>
          <p:cNvSpPr txBox="1"/>
          <p:nvPr/>
        </p:nvSpPr>
        <p:spPr>
          <a:xfrm>
            <a:off x="4154213" y="1383562"/>
            <a:ext cx="45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close to </a:t>
            </a:r>
            <a:r>
              <a:rPr lang="it-IT" sz="2400" dirty="0" err="1"/>
              <a:t>threshold</a:t>
            </a:r>
            <a:r>
              <a:rPr lang="it-IT" sz="2400" dirty="0"/>
              <a:t> can be </a:t>
            </a:r>
            <a:r>
              <a:rPr lang="it-IT" sz="2400" dirty="0" err="1"/>
              <a:t>expanded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/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scattering </a:t>
                </a:r>
                <a:r>
                  <a:rPr lang="it-IT" sz="2400" dirty="0" err="1"/>
                  <a:t>length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effective</a:t>
                </a:r>
                <a:r>
                  <a:rPr lang="it-IT" sz="2400" dirty="0"/>
                  <a:t> range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sign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controls </a:t>
                </a:r>
                <a:r>
                  <a:rPr lang="it-IT" sz="2400" dirty="0" err="1"/>
                  <a:t>whether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or </a:t>
                </a:r>
                <a:r>
                  <a:rPr lang="it-IT" sz="2400" dirty="0" err="1"/>
                  <a:t>virtual</a:t>
                </a:r>
                <a:r>
                  <a:rPr lang="it-IT" sz="2400" dirty="0"/>
                  <a:t> state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blipFill>
                <a:blip r:embed="rId5"/>
                <a:stretch>
                  <a:fillRect l="-2016" t="-2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328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/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Let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imagine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theory with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state with a </a:t>
                </a:r>
                <a:r>
                  <a:rPr lang="it-IT" sz="2400" dirty="0" err="1"/>
                  <a:t>binding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momentum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much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inverse of the range of the </a:t>
                </a:r>
                <a:r>
                  <a:rPr lang="it-IT" sz="2400" dirty="0" err="1"/>
                  <a:t>potential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just a delta </a:t>
                </a:r>
                <a:r>
                  <a:rPr lang="it-IT" sz="2400" dirty="0" err="1"/>
                  <a:t>function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calculate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400" dirty="0"/>
                  <a:t> scattering </a:t>
                </a:r>
                <a:r>
                  <a:rPr lang="it-IT" sz="2400" dirty="0" err="1"/>
                  <a:t>amplitude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blipFill>
                <a:blip r:embed="rId3"/>
                <a:stretch>
                  <a:fillRect l="-1005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66E4B63-9A11-3637-A60B-D60CDAFF79F2}"/>
              </a:ext>
            </a:extLst>
          </p:cNvPr>
          <p:cNvCxnSpPr/>
          <p:nvPr/>
        </p:nvCxnSpPr>
        <p:spPr>
          <a:xfrm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0935C1-3795-151D-BC67-3EB45584DDD5}"/>
              </a:ext>
            </a:extLst>
          </p:cNvPr>
          <p:cNvCxnSpPr>
            <a:cxnSpLocks/>
          </p:cNvCxnSpPr>
          <p:nvPr/>
        </p:nvCxnSpPr>
        <p:spPr>
          <a:xfrm flipV="1"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CCBF3DFB-7FBD-0EB6-A5EB-951767EEF131}"/>
              </a:ext>
            </a:extLst>
          </p:cNvPr>
          <p:cNvSpPr/>
          <p:nvPr/>
        </p:nvSpPr>
        <p:spPr>
          <a:xfrm>
            <a:off x="2794314" y="3512247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2E400DF-ECBD-EF32-8FB2-4C8E909BD6A5}"/>
              </a:ext>
            </a:extLst>
          </p:cNvPr>
          <p:cNvSpPr/>
          <p:nvPr/>
        </p:nvSpPr>
        <p:spPr>
          <a:xfrm flipV="1">
            <a:off x="2794313" y="3526918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8B01D4A-CAFC-9097-D8E9-5E4C6D508621}"/>
              </a:ext>
            </a:extLst>
          </p:cNvPr>
          <p:cNvSpPr/>
          <p:nvPr/>
        </p:nvSpPr>
        <p:spPr>
          <a:xfrm>
            <a:off x="4824450" y="3520616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7DF6F685-017D-FD61-E4FC-66107CDA25DA}"/>
              </a:ext>
            </a:extLst>
          </p:cNvPr>
          <p:cNvSpPr/>
          <p:nvPr/>
        </p:nvSpPr>
        <p:spPr>
          <a:xfrm flipV="1">
            <a:off x="4824449" y="3512247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2151138" y="34945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4203605" y="349393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6714751" y="3492778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/>
                  <a:t>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0011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826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let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consider</a:t>
            </a:r>
            <a:r>
              <a:rPr lang="it-IT" sz="2400" dirty="0"/>
              <a:t> the </a:t>
            </a:r>
            <a:r>
              <a:rPr lang="it-IT" sz="2400" dirty="0" err="1"/>
              <a:t>propagation</a:t>
            </a:r>
            <a:r>
              <a:rPr lang="it-IT" sz="2400" dirty="0"/>
              <a:t> of a bare intermediate state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1611862" y="2060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3971070" y="20321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7116077" y="20578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it-IT" dirty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w.f</a:t>
                </a:r>
                <a:r>
                  <a:rPr lang="it-IT" dirty="0"/>
                  <a:t>. </a:t>
                </a:r>
                <a:r>
                  <a:rPr lang="it-IT" dirty="0" err="1"/>
                  <a:t>renormalization</a:t>
                </a:r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ad>
                              <m:radPr>
                                <m:degHide m:val="on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dirty="0"/>
                  <a:t>= overlap </a:t>
                </a:r>
                <a:r>
                  <a:rPr lang="it-IT" dirty="0" err="1"/>
                  <a:t>between</a:t>
                </a:r>
                <a:r>
                  <a:rPr lang="it-IT" dirty="0"/>
                  <a:t> the bare state and the continuum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blipFill>
                <a:blip r:embed="rId4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3CBA92-B36B-D0C5-9042-6C78FC14396D}"/>
              </a:ext>
            </a:extLst>
          </p:cNvPr>
          <p:cNvCxnSpPr/>
          <p:nvPr/>
        </p:nvCxnSpPr>
        <p:spPr>
          <a:xfrm flipH="1" flipV="1">
            <a:off x="147977" y="20718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D254D7-032F-41C8-FD29-E8D6316E4799}"/>
              </a:ext>
            </a:extLst>
          </p:cNvPr>
          <p:cNvCxnSpPr>
            <a:cxnSpLocks/>
          </p:cNvCxnSpPr>
          <p:nvPr/>
        </p:nvCxnSpPr>
        <p:spPr>
          <a:xfrm flipV="1">
            <a:off x="147976" y="242573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A216EB7-1301-B777-7F84-7435729AFE06}"/>
              </a:ext>
            </a:extLst>
          </p:cNvPr>
          <p:cNvCxnSpPr/>
          <p:nvPr/>
        </p:nvCxnSpPr>
        <p:spPr>
          <a:xfrm>
            <a:off x="499533" y="2425739"/>
            <a:ext cx="642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35A5C3-0953-272D-4599-87622FC86D14}"/>
              </a:ext>
            </a:extLst>
          </p:cNvPr>
          <p:cNvCxnSpPr>
            <a:cxnSpLocks/>
          </p:cNvCxnSpPr>
          <p:nvPr/>
        </p:nvCxnSpPr>
        <p:spPr>
          <a:xfrm flipV="1">
            <a:off x="1141684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0CF45A-6D1C-3538-C057-7F8D6082269A}"/>
              </a:ext>
            </a:extLst>
          </p:cNvPr>
          <p:cNvCxnSpPr>
            <a:cxnSpLocks/>
          </p:cNvCxnSpPr>
          <p:nvPr/>
        </p:nvCxnSpPr>
        <p:spPr>
          <a:xfrm flipH="1" flipV="1">
            <a:off x="1141683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549D564-F909-D37C-F6F3-9683094D4C00}"/>
              </a:ext>
            </a:extLst>
          </p:cNvPr>
          <p:cNvCxnSpPr/>
          <p:nvPr/>
        </p:nvCxnSpPr>
        <p:spPr>
          <a:xfrm flipH="1" flipV="1">
            <a:off x="2121682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4279F1B-7E1C-C0BA-D72E-461F7F4E83F2}"/>
              </a:ext>
            </a:extLst>
          </p:cNvPr>
          <p:cNvCxnSpPr>
            <a:cxnSpLocks/>
          </p:cNvCxnSpPr>
          <p:nvPr/>
        </p:nvCxnSpPr>
        <p:spPr>
          <a:xfrm flipV="1">
            <a:off x="2121681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B80FA09-417D-6856-F828-412ADF7CBB18}"/>
              </a:ext>
            </a:extLst>
          </p:cNvPr>
          <p:cNvCxnSpPr>
            <a:cxnSpLocks/>
          </p:cNvCxnSpPr>
          <p:nvPr/>
        </p:nvCxnSpPr>
        <p:spPr>
          <a:xfrm>
            <a:off x="2473238" y="2407634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445FC78-0F00-EA71-62E7-E32C2A8ED327}"/>
              </a:ext>
            </a:extLst>
          </p:cNvPr>
          <p:cNvCxnSpPr>
            <a:cxnSpLocks/>
          </p:cNvCxnSpPr>
          <p:nvPr/>
        </p:nvCxnSpPr>
        <p:spPr>
          <a:xfrm flipV="1">
            <a:off x="3538275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C3398D3-A3D1-3B96-929A-D96B9A8F4AD1}"/>
              </a:ext>
            </a:extLst>
          </p:cNvPr>
          <p:cNvCxnSpPr>
            <a:cxnSpLocks/>
          </p:cNvCxnSpPr>
          <p:nvPr/>
        </p:nvCxnSpPr>
        <p:spPr>
          <a:xfrm flipH="1" flipV="1">
            <a:off x="3538274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023A0539-E486-F006-4265-B0D5114D79B8}"/>
              </a:ext>
            </a:extLst>
          </p:cNvPr>
          <p:cNvSpPr/>
          <p:nvPr/>
        </p:nvSpPr>
        <p:spPr>
          <a:xfrm>
            <a:off x="2794313" y="2181138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3F40205-7E43-3E9B-FB94-463325B839A6}"/>
              </a:ext>
            </a:extLst>
          </p:cNvPr>
          <p:cNvCxnSpPr>
            <a:cxnSpLocks/>
          </p:cNvCxnSpPr>
          <p:nvPr/>
        </p:nvCxnSpPr>
        <p:spPr>
          <a:xfrm>
            <a:off x="3222154" y="2400637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2526483-1290-40E7-791C-BE13CCFC741F}"/>
              </a:ext>
            </a:extLst>
          </p:cNvPr>
          <p:cNvCxnSpPr/>
          <p:nvPr/>
        </p:nvCxnSpPr>
        <p:spPr>
          <a:xfrm flipH="1" flipV="1">
            <a:off x="4487791" y="2039120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5FFDB7-D528-34A8-6622-00148E8B3523}"/>
              </a:ext>
            </a:extLst>
          </p:cNvPr>
          <p:cNvCxnSpPr>
            <a:cxnSpLocks/>
          </p:cNvCxnSpPr>
          <p:nvPr/>
        </p:nvCxnSpPr>
        <p:spPr>
          <a:xfrm flipV="1">
            <a:off x="4487790" y="2393025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CA99369-3B74-D021-9B68-93AB3A586A24}"/>
              </a:ext>
            </a:extLst>
          </p:cNvPr>
          <p:cNvCxnSpPr>
            <a:cxnSpLocks/>
          </p:cNvCxnSpPr>
          <p:nvPr/>
        </p:nvCxnSpPr>
        <p:spPr>
          <a:xfrm>
            <a:off x="4839347" y="2393025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D71DAD9-0B1C-5611-C729-54E841066268}"/>
              </a:ext>
            </a:extLst>
          </p:cNvPr>
          <p:cNvCxnSpPr>
            <a:cxnSpLocks/>
          </p:cNvCxnSpPr>
          <p:nvPr/>
        </p:nvCxnSpPr>
        <p:spPr>
          <a:xfrm flipV="1">
            <a:off x="6627772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EA222F-2831-1D41-D1AA-8598EB2A33FE}"/>
              </a:ext>
            </a:extLst>
          </p:cNvPr>
          <p:cNvCxnSpPr>
            <a:cxnSpLocks/>
          </p:cNvCxnSpPr>
          <p:nvPr/>
        </p:nvCxnSpPr>
        <p:spPr>
          <a:xfrm flipH="1" flipV="1">
            <a:off x="6627771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48AACC87-733B-EA3D-CA32-8B493B7FE91A}"/>
              </a:ext>
            </a:extLst>
          </p:cNvPr>
          <p:cNvSpPr/>
          <p:nvPr/>
        </p:nvSpPr>
        <p:spPr>
          <a:xfrm>
            <a:off x="5160422" y="2166529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C7A18CF-AB2F-19C9-EB0A-6C8CEC249B19}"/>
              </a:ext>
            </a:extLst>
          </p:cNvPr>
          <p:cNvCxnSpPr>
            <a:cxnSpLocks/>
          </p:cNvCxnSpPr>
          <p:nvPr/>
        </p:nvCxnSpPr>
        <p:spPr>
          <a:xfrm>
            <a:off x="5588263" y="2386028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A209D190-EB22-1A97-1DF8-756D73479602}"/>
              </a:ext>
            </a:extLst>
          </p:cNvPr>
          <p:cNvSpPr/>
          <p:nvPr/>
        </p:nvSpPr>
        <p:spPr>
          <a:xfrm>
            <a:off x="5909338" y="2179104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F725883-4E92-59BD-6A4D-920C160E9CA2}"/>
              </a:ext>
            </a:extLst>
          </p:cNvPr>
          <p:cNvCxnSpPr>
            <a:cxnSpLocks/>
          </p:cNvCxnSpPr>
          <p:nvPr/>
        </p:nvCxnSpPr>
        <p:spPr>
          <a:xfrm>
            <a:off x="6337179" y="2398603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96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r>
              <a:rPr lang="it-IT" sz="3600" dirty="0"/>
              <a:t>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E07448A-3F3B-86E4-7A80-BB566CA8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7029"/>
            <a:ext cx="4501878" cy="41239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03356" y="2308339"/>
                <a:ext cx="44958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How </a:t>
                </a:r>
                <a:r>
                  <a:rPr lang="it-IT" sz="2400" dirty="0" err="1"/>
                  <a:t>about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searching</a:t>
                </a:r>
                <a:r>
                  <a:rPr lang="it-IT" sz="2400" dirty="0"/>
                  <a:t> for</a:t>
                </a:r>
                <a:br>
                  <a:rPr lang="it-IT" sz="2400" dirty="0"/>
                </a:br>
                <a:r>
                  <a:rPr lang="it-IT" sz="2400" dirty="0" err="1"/>
                  <a:t>pentaquarks</a:t>
                </a:r>
                <a:r>
                  <a:rPr lang="it-IT" sz="2400" dirty="0"/>
                  <a:t> in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?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Phase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space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less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stuff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going</a:t>
                </a:r>
                <a:r>
                  <a:rPr lang="it-IT" sz="2400" dirty="0"/>
                  <a:t> on</a:t>
                </a:r>
              </a:p>
              <a:p>
                <a:endParaRPr lang="it-IT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356" y="2308339"/>
                <a:ext cx="4495800" cy="2677656"/>
              </a:xfrm>
              <a:prstGeom prst="rect">
                <a:avLst/>
              </a:prstGeom>
              <a:blipFill>
                <a:blip r:embed="rId4"/>
                <a:stretch>
                  <a:fillRect l="-2033" t="-1822" r="-8130" b="-22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582FBE-6C9D-D054-6CFF-EB283FB3772E}"/>
              </a:ext>
            </a:extLst>
          </p:cNvPr>
          <p:cNvSpPr txBox="1"/>
          <p:nvPr/>
        </p:nvSpPr>
        <p:spPr>
          <a:xfrm>
            <a:off x="707888" y="5694987"/>
            <a:ext cx="3086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4k events, 93% </a:t>
            </a:r>
            <a:r>
              <a:rPr lang="it-IT" sz="2400" dirty="0" err="1"/>
              <a:t>purity</a:t>
            </a:r>
            <a:endParaRPr lang="it-IT" sz="2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A18E90C-3BFA-BB68-8BB2-48223A728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361543"/>
            <a:ext cx="4501877" cy="4329556"/>
          </a:xfrm>
          <a:prstGeom prst="rect">
            <a:avLst/>
          </a:prstGeom>
        </p:spPr>
      </p:pic>
      <p:sp>
        <p:nvSpPr>
          <p:cNvPr id="17" name="Rectangle 14">
            <a:extLst>
              <a:ext uri="{FF2B5EF4-FFF2-40B4-BE49-F238E27FC236}">
                <a16:creationId xmlns:a16="http://schemas.microsoft.com/office/drawing/2014/main" id="{D84975DD-C3A2-1F92-890C-121A53537177}"/>
              </a:ext>
            </a:extLst>
          </p:cNvPr>
          <p:cNvSpPr/>
          <p:nvPr/>
        </p:nvSpPr>
        <p:spPr>
          <a:xfrm>
            <a:off x="6803296" y="1092926"/>
            <a:ext cx="2340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, PRL131, 031901 </a:t>
            </a:r>
          </a:p>
        </p:txBody>
      </p:sp>
    </p:spTree>
    <p:extLst>
      <p:ext uri="{BB962C8B-B14F-4D97-AF65-F5344CB8AC3E}">
        <p14:creationId xmlns:p14="http://schemas.microsoft.com/office/powerpoint/2010/main" val="33945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44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can be </a:t>
            </a:r>
            <a:r>
              <a:rPr lang="it-IT" sz="2400" dirty="0" err="1"/>
              <a:t>rewritten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Thus </a:t>
                </a:r>
                <a:r>
                  <a:rPr lang="it-IT" sz="2400" dirty="0" err="1"/>
                  <a:t>identifying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/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So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points to a short range component in the 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function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true</a:t>
                </a:r>
                <a:r>
                  <a:rPr lang="it-IT" sz="2400" dirty="0"/>
                  <a:t> up to </a:t>
                </a:r>
                <a:r>
                  <a:rPr lang="it-IT" sz="2400" dirty="0" err="1"/>
                  <a:t>corrections</a:t>
                </a:r>
                <a:r>
                  <a:rPr lang="it-IT" sz="2400" dirty="0"/>
                  <a:t> of the order of the range of 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btw</a:t>
                </a:r>
                <a:r>
                  <a:rPr lang="it-IT" sz="2400" dirty="0"/>
                  <a:t> are positive under general </a:t>
                </a:r>
                <a:r>
                  <a:rPr lang="it-IT" sz="2400" dirty="0" err="1"/>
                  <a:t>assumptions</a:t>
                </a:r>
                <a:endParaRPr lang="it-IT" sz="2400" dirty="0"/>
              </a:p>
              <a:p>
                <a:pPr algn="r"/>
                <a:r>
                  <a:rPr lang="it-IT" dirty="0">
                    <a:solidFill>
                      <a:srgbClr val="C00000"/>
                    </a:solidFill>
                  </a:rPr>
                  <a:t>Esposito, Maiani, Pilloni, </a:t>
                </a:r>
                <a:r>
                  <a:rPr lang="it-IT" dirty="0" err="1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</a:t>
                </a:r>
                <a:r>
                  <a:rPr lang="it-IT" dirty="0" err="1">
                    <a:solidFill>
                      <a:srgbClr val="C00000"/>
                    </a:solidFill>
                  </a:rPr>
                  <a:t>Riquer</a:t>
                </a:r>
                <a:r>
                  <a:rPr lang="it-IT" dirty="0">
                    <a:solidFill>
                      <a:srgbClr val="C00000"/>
                    </a:solidFill>
                  </a:rPr>
                  <a:t>, 105 (2022) 3, L031503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blipFill>
                <a:blip r:embed="rId5"/>
                <a:stretch>
                  <a:fillRect l="-1058" t="-2299" r="-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7158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1BD5A3-CAAA-70F9-5CA0-83277F29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38" y="0"/>
            <a:ext cx="8744524" cy="62749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09944A-77D1-DB8D-E8D1-94244BCDBAA4}"/>
              </a:ext>
            </a:extLst>
          </p:cNvPr>
          <p:cNvSpPr txBox="1"/>
          <p:nvPr/>
        </p:nvSpPr>
        <p:spPr>
          <a:xfrm>
            <a:off x="7905195" y="5905633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37025375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4E5785-85E1-9E3C-9E27-4E526DC1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7933166" cy="62041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22FA38-173C-C815-CBC8-9F413CB5EEFA}"/>
              </a:ext>
            </a:extLst>
          </p:cNvPr>
          <p:cNvSpPr txBox="1"/>
          <p:nvPr/>
        </p:nvSpPr>
        <p:spPr>
          <a:xfrm>
            <a:off x="7351299" y="591307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28889240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Coupled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channels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C78EE86-835D-E3A9-4ABD-78A05435C19C}"/>
                  </a:ext>
                </a:extLst>
              </p:cNvPr>
              <p:cNvSpPr txBox="1"/>
              <p:nvPr/>
            </p:nvSpPr>
            <p:spPr>
              <a:xfrm>
                <a:off x="198579" y="1552755"/>
                <a:ext cx="8488221" cy="3505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For </a:t>
                </a:r>
                <a:r>
                  <a:rPr lang="it-IT" sz="2000" dirty="0" err="1"/>
                  <a:t>coupled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channels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unitarity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gets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easily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generalized</a:t>
                </a:r>
                <a:r>
                  <a:rPr lang="it-IT" sz="2000" dirty="0"/>
                  <a:t> from</a:t>
                </a:r>
              </a:p>
              <a:p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2000" dirty="0"/>
              </a:p>
              <a:p>
                <a:r>
                  <a:rPr lang="it-IT" sz="2000" dirty="0"/>
                  <a:t>With </a:t>
                </a:r>
                <a:r>
                  <a:rPr lang="it-IT" sz="2000" dirty="0" err="1"/>
                  <a:t>two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channels</a:t>
                </a:r>
                <a:r>
                  <a:rPr lang="it-IT" sz="2000" dirty="0"/>
                  <a:t>, a </a:t>
                </a:r>
                <a:r>
                  <a:rPr lang="it-IT" sz="2000" dirty="0" err="1"/>
                  <a:t>simple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form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given</a:t>
                </a:r>
                <a:r>
                  <a:rPr lang="it-IT" sz="2000" dirty="0"/>
                  <a:t> by </a:t>
                </a:r>
                <a:r>
                  <a:rPr lang="it-IT" sz="2000" dirty="0" err="1"/>
                  <a:t>Flatté</a:t>
                </a:r>
                <a:r>
                  <a:rPr lang="it-IT" sz="2000" dirty="0"/>
                  <a:t>,</a:t>
                </a:r>
              </a:p>
              <a:p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it-IT" sz="2000" b="0" i="1" smtClean="0">
                          <a:latin typeface="Cambria Math" panose="02040503050406030204" pitchFamily="18" charset="0"/>
                        </a:rPr>
                        <m:t>det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/>
                  <a:t>Having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two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channels</a:t>
                </a:r>
                <a:r>
                  <a:rPr lang="it-IT" sz="2000" dirty="0"/>
                  <a:t>, I </a:t>
                </a:r>
                <a:r>
                  <a:rPr lang="it-IT" sz="2000" dirty="0" err="1"/>
                  <a:t>have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two</a:t>
                </a:r>
                <a:r>
                  <a:rPr lang="it-IT" sz="2000" dirty="0"/>
                  <a:t> Riemann </a:t>
                </a:r>
                <a:r>
                  <a:rPr lang="it-IT" sz="2000" dirty="0" err="1"/>
                  <a:t>sheets</a:t>
                </a:r>
                <a:r>
                  <a:rPr lang="it-IT" sz="2000" dirty="0"/>
                  <a:t> for </a:t>
                </a:r>
                <a:r>
                  <a:rPr lang="it-IT" sz="2000" dirty="0" err="1"/>
                  <a:t>each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phase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space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function</a:t>
                </a:r>
                <a:r>
                  <a:rPr lang="it-IT" sz="2000" dirty="0"/>
                  <a:t>,</a:t>
                </a:r>
                <a:br>
                  <a:rPr lang="it-IT" sz="2000" dirty="0"/>
                </a:br>
                <a:r>
                  <a:rPr lang="it-IT" sz="2000" dirty="0"/>
                  <a:t>so 4 Riemann </a:t>
                </a:r>
                <a:r>
                  <a:rPr lang="it-IT" sz="2000" dirty="0" err="1"/>
                  <a:t>sheets</a:t>
                </a:r>
                <a:endParaRPr lang="it-IT" sz="20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C78EE86-835D-E3A9-4ABD-78A05435C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79" y="1552755"/>
                <a:ext cx="8488221" cy="3505511"/>
              </a:xfrm>
              <a:prstGeom prst="rect">
                <a:avLst/>
              </a:prstGeom>
              <a:blipFill>
                <a:blip r:embed="rId3"/>
                <a:stretch>
                  <a:fillRect l="-790" t="-1043" b="-2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5951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=1.39±0.24±0.10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0.22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−0.06−0.13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+0.07+0.11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=8.2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1299" b="-9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392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332757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07420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Attraction and repulsion in 1-gluon exchange approximation is given by</a:t>
            </a:r>
            <a:endParaRPr lang="it-IT" sz="20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Diquarks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59F942-23EA-C744-A48A-9B8F2E3BF171}"/>
              </a:ext>
            </a:extLst>
          </p:cNvPr>
          <p:cNvSpPr txBox="1"/>
          <p:nvPr/>
        </p:nvSpPr>
        <p:spPr>
          <a:xfrm>
            <a:off x="2710188" y="1694777"/>
            <a:ext cx="614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the </a:t>
            </a:r>
            <a:r>
              <a:rPr lang="it-IT" sz="2400" dirty="0" err="1"/>
              <a:t>two</a:t>
            </a:r>
            <a:r>
              <a:rPr lang="it-IT" sz="2400" dirty="0"/>
              <a:t> quarks are </a:t>
            </a:r>
            <a:r>
              <a:rPr lang="it-IT" sz="2400" dirty="0" err="1"/>
              <a:t>identical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,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obey</a:t>
            </a:r>
            <a:r>
              <a:rPr lang="it-IT" sz="2400" dirty="0"/>
              <a:t> Fermi </a:t>
            </a:r>
            <a:r>
              <a:rPr lang="it-IT" sz="2400" dirty="0" err="1"/>
              <a:t>statistics</a:t>
            </a:r>
            <a:endParaRPr lang="it-IT" sz="2400" dirty="0"/>
          </a:p>
          <a:p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restrict</a:t>
            </a:r>
            <a:r>
              <a:rPr lang="it-IT" sz="2400" dirty="0"/>
              <a:t> to the ground state in S-</a:t>
            </a:r>
            <a:r>
              <a:rPr lang="it-IT" sz="2400" dirty="0" err="1"/>
              <a:t>wave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options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/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blipFill>
                <a:blip r:embed="rId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/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46D3E2-073E-683F-8EBE-DC2E11BF60F8}"/>
              </a:ext>
            </a:extLst>
          </p:cNvPr>
          <p:cNvSpPr txBox="1"/>
          <p:nvPr/>
        </p:nvSpPr>
        <p:spPr>
          <a:xfrm>
            <a:off x="5025164" y="3319458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«Good» </a:t>
            </a:r>
            <a:r>
              <a:rPr lang="it-IT" dirty="0" err="1"/>
              <a:t>diquark</a:t>
            </a:r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2F08FBA-26DB-91D1-58ED-852F9134F4CC}"/>
              </a:ext>
            </a:extLst>
          </p:cNvPr>
          <p:cNvSpPr txBox="1"/>
          <p:nvPr/>
        </p:nvSpPr>
        <p:spPr>
          <a:xfrm>
            <a:off x="5025164" y="385914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</a:t>
            </a:r>
            <a:r>
              <a:rPr lang="it-IT" dirty="0" err="1"/>
              <a:t>Bad</a:t>
            </a:r>
            <a:r>
              <a:rPr lang="it-IT" dirty="0"/>
              <a:t>» </a:t>
            </a:r>
            <a:r>
              <a:rPr lang="it-IT" dirty="0" err="1"/>
              <a:t>diquark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6613D9-6AE0-34CC-DEBF-7F2E39CBE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8" y="4398008"/>
            <a:ext cx="3040411" cy="16807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690F7F-C46F-5840-BF16-02865488339C}"/>
              </a:ext>
            </a:extLst>
          </p:cNvPr>
          <p:cNvSpPr txBox="1"/>
          <p:nvPr/>
        </p:nvSpPr>
        <p:spPr>
          <a:xfrm>
            <a:off x="3984771" y="4540331"/>
            <a:ext cx="4613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Because</a:t>
            </a:r>
            <a:r>
              <a:rPr lang="it-IT" dirty="0"/>
              <a:t> of spin-spin interaction,</a:t>
            </a:r>
            <a:br>
              <a:rPr lang="it-IT" dirty="0"/>
            </a:br>
            <a:r>
              <a:rPr lang="it-IT" dirty="0"/>
              <a:t>good </a:t>
            </a:r>
            <a:r>
              <a:rPr lang="it-IT" dirty="0" err="1"/>
              <a:t>diquark</a:t>
            </a:r>
            <a:r>
              <a:rPr lang="it-IT" dirty="0"/>
              <a:t> are </a:t>
            </a:r>
            <a:r>
              <a:rPr lang="it-IT" dirty="0" err="1"/>
              <a:t>lighter</a:t>
            </a:r>
            <a:r>
              <a:rPr lang="it-IT" dirty="0"/>
              <a:t>, and </a:t>
            </a:r>
            <a:r>
              <a:rPr lang="it-IT" dirty="0" err="1"/>
              <a:t>easier</a:t>
            </a:r>
            <a:r>
              <a:rPr lang="it-IT" dirty="0"/>
              <a:t> to produce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From the </a:t>
            </a:r>
            <a:r>
              <a:rPr lang="it-IT" dirty="0" err="1"/>
              <a:t>flavor</a:t>
            </a:r>
            <a:r>
              <a:rPr lang="it-IT" dirty="0"/>
              <a:t> point of </a:t>
            </a:r>
            <a:r>
              <a:rPr lang="it-IT" dirty="0" err="1"/>
              <a:t>view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behaves</a:t>
            </a:r>
            <a:r>
              <a:rPr lang="it-IT" dirty="0"/>
              <a:t> like</a:t>
            </a:r>
            <a:br>
              <a:rPr lang="it-IT" dirty="0"/>
            </a:br>
            <a:r>
              <a:rPr lang="it-IT" dirty="0"/>
              <a:t>an antiquark </a:t>
            </a:r>
          </a:p>
        </p:txBody>
      </p:sp>
    </p:spTree>
    <p:extLst>
      <p:ext uri="{BB962C8B-B14F-4D97-AF65-F5344CB8AC3E}">
        <p14:creationId xmlns:p14="http://schemas.microsoft.com/office/powerpoint/2010/main" val="29638051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829829"/>
            <a:ext cx="3077977" cy="3197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Reference frames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77" y="1829829"/>
            <a:ext cx="6066023" cy="3197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" y="2826023"/>
            <a:ext cx="2939143" cy="13166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584" y="5278261"/>
            <a:ext cx="6003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5 variables of each chain can be expressed</a:t>
            </a:r>
            <a:br>
              <a:rPr lang="it-IT" sz="2400" dirty="0"/>
            </a:br>
            <a:r>
              <a:rPr lang="it-IT" sz="2400" dirty="0"/>
              <a:t>in terms of the variables of another chain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8698" y="1116226"/>
            <a:ext cx="414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M. Mikhasenko, AP et al. (JPAC), to appear</a:t>
            </a:r>
          </a:p>
        </p:txBody>
      </p:sp>
    </p:spTree>
    <p:extLst>
      <p:ext uri="{BB962C8B-B14F-4D97-AF65-F5344CB8AC3E}">
        <p14:creationId xmlns:p14="http://schemas.microsoft.com/office/powerpoint/2010/main" val="31718798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Isobar model in the helicity formalism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natural choice for the amplitude looks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621" y="4570233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cross section given by the trace with the spin-density matrix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2" y="1832731"/>
            <a:ext cx="8807387" cy="23672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0" t="83413" r="39115" b="-677"/>
          <a:stretch/>
        </p:blipFill>
        <p:spPr>
          <a:xfrm>
            <a:off x="2699657" y="5128204"/>
            <a:ext cx="3273639" cy="801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187114-B17E-6CC6-DE99-E565E51FC8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14191" r="14181" b="13320"/>
          <a:stretch/>
        </p:blipFill>
        <p:spPr>
          <a:xfrm>
            <a:off x="5631149" y="1823057"/>
            <a:ext cx="684294" cy="67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D82A4-E414-608E-F64D-35096859D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16" y="2624313"/>
            <a:ext cx="763959" cy="774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95100-8666-0E0F-1B88-5CAFB7C970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87" y="3060211"/>
            <a:ext cx="1149415" cy="114941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2C6D45-0401-A081-E83E-EE7A09FF52FE}"/>
              </a:ext>
            </a:extLst>
          </p:cNvPr>
          <p:cNvSpPr/>
          <p:nvPr/>
        </p:nvSpPr>
        <p:spPr>
          <a:xfrm>
            <a:off x="3060441" y="3118332"/>
            <a:ext cx="273981" cy="359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E370771C-A377-06F7-4414-58FC981C968F}"/>
              </a:ext>
            </a:extLst>
          </p:cNvPr>
          <p:cNvSpPr/>
          <p:nvPr/>
        </p:nvSpPr>
        <p:spPr>
          <a:xfrm>
            <a:off x="3060441" y="3904230"/>
            <a:ext cx="273981" cy="359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D938282-DAC8-D768-C67A-6BDD98766088}"/>
              </a:ext>
            </a:extLst>
          </p:cNvPr>
          <p:cNvSpPr/>
          <p:nvPr/>
        </p:nvSpPr>
        <p:spPr>
          <a:xfrm>
            <a:off x="1609530" y="4579907"/>
            <a:ext cx="5915609" cy="13818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No! The helicities have not the same meaning in the different chains!</a:t>
            </a:r>
          </a:p>
        </p:txBody>
      </p:sp>
    </p:spTree>
    <p:extLst>
      <p:ext uri="{BB962C8B-B14F-4D97-AF65-F5344CB8AC3E}">
        <p14:creationId xmlns:p14="http://schemas.microsoft.com/office/powerpoint/2010/main" val="23976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r>
              <a:rPr lang="it-IT" sz="3600" dirty="0"/>
              <a:t>?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41787" y="2554524"/>
                <a:ext cx="449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400" dirty="0"/>
                  <a:t> expected in this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sz="2400" dirty="0"/>
                  <a:t> mass </a:t>
                </a:r>
                <a:r>
                  <a:rPr lang="it-IT" sz="2400" dirty="0" err="1"/>
                  <a:t>region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None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mostly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flat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787" y="2554524"/>
                <a:ext cx="4495800" cy="1569660"/>
              </a:xfrm>
              <a:prstGeom prst="rect">
                <a:avLst/>
              </a:prstGeom>
              <a:blipFill>
                <a:blip r:embed="rId3"/>
                <a:stretch>
                  <a:fillRect l="-2033" t="-3101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AE6712C-57CB-DDA1-2735-024328D8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43"/>
          <a:stretch/>
        </p:blipFill>
        <p:spPr>
          <a:xfrm>
            <a:off x="4540645" y="1231733"/>
            <a:ext cx="4540645" cy="44046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43A8B-4BAD-F4EF-DFB8-8A2EB772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7"/>
          <a:stretch/>
        </p:blipFill>
        <p:spPr>
          <a:xfrm>
            <a:off x="38767" y="1226680"/>
            <a:ext cx="4501878" cy="440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/>
              <p:nvPr/>
            </p:nvSpPr>
            <p:spPr>
              <a:xfrm>
                <a:off x="38767" y="1628506"/>
                <a:ext cx="437679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600" dirty="0"/>
                  <a:t>Bingo!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it-IT" sz="3600" dirty="0"/>
                  <a:t>!</a:t>
                </a:r>
              </a:p>
              <a:p>
                <a:endParaRPr lang="it-IT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=4338.2±0.7±0.4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=7.0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±1.2±1.3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dirty="0"/>
              </a:p>
              <a:p>
                <a:endParaRPr lang="it-IT" sz="36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remains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the connections with the </a:t>
                </a:r>
                <a:r>
                  <a:rPr lang="it-IT" sz="2400" dirty="0" err="1"/>
                  <a:t>nonstrange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pentaquarks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7" y="1628506"/>
                <a:ext cx="4376793" cy="3600986"/>
              </a:xfrm>
              <a:prstGeom prst="rect">
                <a:avLst/>
              </a:prstGeom>
              <a:blipFill>
                <a:blip r:embed="rId5"/>
                <a:stretch>
                  <a:fillRect l="-2089" t="-2538" b="-2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4689" y="1576567"/>
            <a:ext cx="2986748" cy="1815388"/>
            <a:chOff x="718459" y="1549083"/>
            <a:chExt cx="2986748" cy="1815388"/>
          </a:xfrm>
        </p:grpSpPr>
        <p:sp>
          <p:nvSpPr>
            <p:cNvPr id="18" name="Arc 17"/>
            <p:cNvSpPr/>
            <p:nvPr/>
          </p:nvSpPr>
          <p:spPr>
            <a:xfrm flipH="1">
              <a:off x="1574541" y="2010748"/>
              <a:ext cx="807099" cy="807099"/>
            </a:xfrm>
            <a:prstGeom prst="arc">
              <a:avLst>
                <a:gd name="adj1" fmla="val 18507656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978091" y="240729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418254" y="1698171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987421" y="2397969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718459" y="241662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20000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9737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58621" y="1049482"/>
            <a:ext cx="881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Let’s analyze the process in the decay plane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511176" y="1656967"/>
            <a:ext cx="3252166" cy="1644687"/>
            <a:chOff x="5137951" y="3674913"/>
            <a:chExt cx="3252166" cy="1644687"/>
          </a:xfrm>
        </p:grpSpPr>
        <p:sp>
          <p:nvSpPr>
            <p:cNvPr id="27" name="Arc 26"/>
            <p:cNvSpPr/>
            <p:nvPr/>
          </p:nvSpPr>
          <p:spPr>
            <a:xfrm rot="19324875" flipH="1">
              <a:off x="6299797" y="4080768"/>
              <a:ext cx="807099" cy="807099"/>
            </a:xfrm>
            <a:prstGeom prst="arc">
              <a:avLst>
                <a:gd name="adj1" fmla="val 7430738"/>
                <a:gd name="adj2" fmla="val 91665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566818" y="4173692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965720" y="4524466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it-IT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0000" r="-27473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9737" r="-27174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/>
            <p:cNvCxnSpPr/>
            <p:nvPr/>
          </p:nvCxnSpPr>
          <p:spPr>
            <a:xfrm>
              <a:off x="6804662" y="4545240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758539" y="4210354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913400" y="2249152"/>
            <a:ext cx="1449756" cy="1338155"/>
            <a:chOff x="3698795" y="2390368"/>
            <a:chExt cx="1449756" cy="1338155"/>
          </a:xfrm>
        </p:grpSpPr>
        <p:sp>
          <p:nvSpPr>
            <p:cNvPr id="39" name="Right Arrow 38"/>
            <p:cNvSpPr/>
            <p:nvPr/>
          </p:nvSpPr>
          <p:spPr>
            <a:xfrm rot="2023630">
              <a:off x="3896856" y="2390368"/>
              <a:ext cx="998375" cy="578498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dirty="0">
                      <a:solidFill>
                        <a:srgbClr val="FF0000"/>
                      </a:solidFill>
                    </a:rPr>
                    <a:t>Boost in the</a:t>
                  </a:r>
                  <a:br>
                    <a:rPr lang="it-IT" dirty="0">
                      <a:solidFill>
                        <a:srgbClr val="FF0000"/>
                      </a:solidFill>
                    </a:rPr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r>
                    <a:rPr lang="it-IT" dirty="0">
                      <a:solidFill>
                        <a:srgbClr val="FF0000"/>
                      </a:solidFill>
                    </a:rPr>
                    <a:t> direction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717" r="-1681" b="-1415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tangle 47"/>
          <p:cNvSpPr/>
          <p:nvPr/>
        </p:nvSpPr>
        <p:spPr>
          <a:xfrm>
            <a:off x="669850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(23) rest frame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05159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(12) rest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Helicities are not Lorentz invariant</a:t>
                </a:r>
                <a:br>
                  <a:rPr lang="it-IT" sz="2400" dirty="0"/>
                </a:br>
                <a:r>
                  <a:rPr lang="it-IT" sz="2400" dirty="0"/>
                  <a:t>A boost disaligned with the momentum mixes (rotates) the helicities</a:t>
                </a:r>
              </a:p>
              <a:p>
                <a:pPr algn="ctr"/>
                <a:r>
                  <a:rPr lang="it-IT" sz="2400" dirty="0">
                    <a:sym typeface="Wingdings" panose="05000000000000000000" pitchFamily="2" charset="2"/>
                  </a:rPr>
                  <a:t></a:t>
                </a:r>
              </a:p>
              <a:p>
                <a:pPr algn="ctr"/>
                <a:r>
                  <a:rPr lang="it-IT" sz="2400" dirty="0">
                    <a:sym typeface="Wingdings" panose="05000000000000000000" pitchFamily="2" charset="2"/>
                  </a:rPr>
                  <a:t>Additional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</m:oMath>
                </a14:m>
                <a:r>
                  <a:rPr lang="it-IT" sz="2400" dirty="0"/>
                  <a:t>-functions: </a:t>
                </a:r>
                <a:r>
                  <a:rPr lang="it-IT" sz="2400" dirty="0">
                    <a:solidFill>
                      <a:srgbClr val="FF0000"/>
                    </a:solidFill>
                  </a:rPr>
                  <a:t>Wigner rotations</a:t>
                </a:r>
              </a:p>
              <a:p>
                <a:pPr algn="ctr"/>
                <a:endParaRPr lang="it-IT" sz="2400" dirty="0"/>
              </a:p>
              <a:p>
                <a:pPr algn="ctr"/>
                <a:endParaRPr lang="it-IT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blipFill rotWithShape="0">
                <a:blip r:embed="rId11"/>
                <a:stretch>
                  <a:fillRect t="-21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9914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8033" y="1343608"/>
            <a:ext cx="8867933" cy="3168406"/>
            <a:chOff x="70793" y="1222310"/>
            <a:chExt cx="8867933" cy="31684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3" y="1222310"/>
              <a:ext cx="8867933" cy="31684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52326" y="1278296"/>
              <a:ext cx="11381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7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7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The new rotation is about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2400" dirty="0"/>
                  <a:t> axis, the angle is defined in the rest frame of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4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blipFill rotWithShape="0">
                <a:blip r:embed="rId8"/>
                <a:stretch>
                  <a:fillRect t="-5882" r="-1054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9466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Isobar model in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The natural choice for the amplitude looks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" y="1656306"/>
            <a:ext cx="7785422" cy="2367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200" dirty="0"/>
                  <a:t>is the angle between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rest frame</a:t>
                </a:r>
              </a:p>
              <a:p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blipFill rotWithShape="0">
                <a:blip r:embed="rId3"/>
                <a:stretch>
                  <a:fillRect l="-2021" t="-3155" r="-17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4148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Isobar model in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The natural choice for the amplitude looks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" y="1656306"/>
            <a:ext cx="7785422" cy="2367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200" dirty="0"/>
                  <a:t>is the angle between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rest frame</a:t>
                </a:r>
              </a:p>
              <a:p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blipFill rotWithShape="0">
                <a:blip r:embed="rId3"/>
                <a:stretch>
                  <a:fillRect l="-2021" t="-3155" r="-17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231641" y="4189445"/>
                <a:ext cx="6774024" cy="18941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200" dirty="0">
                    <a:solidFill>
                      <a:schemeClr val="tx1"/>
                    </a:solidFill>
                  </a:rPr>
                  <a:t>All the angles are polar: no azimuthal phases</a:t>
                </a:r>
                <a:br>
                  <a:rPr lang="it-IT" sz="2200" dirty="0">
                    <a:solidFill>
                      <a:schemeClr val="tx1"/>
                    </a:solidFill>
                  </a:rPr>
                </a:br>
                <a:r>
                  <a:rPr lang="it-IT" sz="2200" dirty="0">
                    <a:solidFill>
                      <a:schemeClr val="tx1"/>
                    </a:solidFill>
                  </a:rPr>
                  <a:t>all these functions can be expressed in term of the Mandelstam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sz="2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t-IT" sz="2200" dirty="0">
                    <a:solidFill>
                      <a:schemeClr val="tx1"/>
                    </a:solidFill>
                  </a:rPr>
                  <a:t>Now all the spins are aligned correctly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641" y="4189445"/>
                <a:ext cx="6774024" cy="1894114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6711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Isobar model out of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3286" y="1282747"/>
                <a:ext cx="88174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/>
                  <a:t>Now that everything is aligned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200" dirty="0"/>
                  <a:t> chain, </a:t>
                </a:r>
                <a:br>
                  <a:rPr lang="it-IT" sz="2200" dirty="0"/>
                </a:br>
                <a:r>
                  <a:rPr lang="it-IT" sz="2200" dirty="0"/>
                  <a:t>we can use the Euler angles of chain 1 for the full thing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6" y="1282747"/>
                <a:ext cx="8817428" cy="769441"/>
              </a:xfrm>
              <a:prstGeom prst="rect">
                <a:avLst/>
              </a:prstGeom>
              <a:blipFill rotWithShape="0">
                <a:blip r:embed="rId2"/>
                <a:stretch>
                  <a:fillRect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096139" y="295780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0333"/>
            <a:ext cx="8220269" cy="711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684" y="4129587"/>
                <a:ext cx="85932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In this form it is straightforward to check that, for unpolarized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, the cross section does not depend on the 3 Euler angles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84" y="4129587"/>
                <a:ext cx="8593299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064"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9492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Amplitude model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585901" y="3423837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0132" y="3651510"/>
            <a:ext cx="121111" cy="36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098211" y="4021162"/>
            <a:ext cx="224988" cy="5011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91599" y="4021161"/>
            <a:ext cx="77558" cy="4737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82262" y="4021161"/>
            <a:ext cx="272375" cy="4932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19855" y="4500992"/>
            <a:ext cx="85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Isobars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08075" y="4522283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Rescattering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507072" y="4068794"/>
            <a:ext cx="0" cy="4241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268" y="4264456"/>
            <a:ext cx="3658331" cy="1991098"/>
            <a:chOff x="0" y="3567065"/>
            <a:chExt cx="4025559" cy="2087655"/>
          </a:xfrm>
        </p:grpSpPr>
        <p:sp>
          <p:nvSpPr>
            <p:cNvPr id="37" name="Rectangle 36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65" r="-87838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6757" r="-5405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4545" r="-4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903700" y="4153088"/>
            <a:ext cx="5179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Logarithmic branch points simulate </a:t>
            </a:r>
            <a:br>
              <a:rPr lang="it-IT" sz="2000" dirty="0"/>
            </a:br>
            <a:r>
              <a:rPr lang="it-IT" sz="2000" dirty="0"/>
              <a:t>resonant behavior, only in </a:t>
            </a:r>
            <a:r>
              <a:rPr lang="it-IT" sz="2000" dirty="0">
                <a:solidFill>
                  <a:srgbClr val="0000FF"/>
                </a:solidFill>
              </a:rPr>
              <a:t>special kinematics</a:t>
            </a:r>
            <a:r>
              <a:rPr lang="it-IT" sz="2000" dirty="0"/>
              <a:t> 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Coleman and Norton, Nuovo Cim. 38, 438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Schmid, Phys.Rev. 154, 1363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61-64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Guo, Nucl.Phys.Rev.37, 406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44290" y="5909138"/>
            <a:ext cx="205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Triangle singularity?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350687" y="3274180"/>
            <a:ext cx="402258" cy="21805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61" grpId="0"/>
      <p:bldP spid="1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</a:t>
            </a:r>
            <a:r>
              <a:rPr lang="it-IT" sz="3600" b="0">
                <a:solidFill>
                  <a:schemeClr val="tx2"/>
                </a:solidFill>
              </a:rPr>
              <a:t>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7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Fully charm: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6900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FDA8FA-9A51-BCC9-20DB-F05614538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1756134"/>
            <a:ext cx="5335797" cy="3345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/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Two </a:t>
                </a:r>
                <a:r>
                  <a:rPr lang="it-IT" sz="2400" dirty="0" err="1"/>
                  <a:t>structures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in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400" dirty="0"/>
                  <a:t> spectrum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heavier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 and </a:t>
                </a:r>
                <a:r>
                  <a:rPr lang="it-IT" sz="2400" dirty="0" err="1"/>
                  <a:t>well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assessed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nature of the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unclear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blipFill>
                <a:blip r:embed="rId5"/>
                <a:stretch>
                  <a:fillRect l="-2685" t="-1603" r="-1678" b="-38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4">
            <a:extLst>
              <a:ext uri="{FF2B5EF4-FFF2-40B4-BE49-F238E27FC236}">
                <a16:creationId xmlns:a16="http://schemas.microsoft.com/office/drawing/2014/main" id="{9CDCEA83-D0F0-502E-4760-87174AC1634F}"/>
              </a:ext>
            </a:extLst>
          </p:cNvPr>
          <p:cNvSpPr/>
          <p:nvPr/>
        </p:nvSpPr>
        <p:spPr>
          <a:xfrm>
            <a:off x="5822257" y="1092926"/>
            <a:ext cx="332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>
                <a:solidFill>
                  <a:srgbClr val="C00000"/>
                </a:solidFill>
              </a:rPr>
              <a:t>LHCb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Sci.Bull</a:t>
            </a:r>
            <a:r>
              <a:rPr lang="en-US" dirty="0">
                <a:solidFill>
                  <a:srgbClr val="C00000"/>
                </a:solidFill>
              </a:rPr>
              <a:t>. 65 (2020) 23, 1983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2912D9B-808B-11F5-5208-E733DE675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1" y="1759826"/>
            <a:ext cx="506133" cy="3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821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9087907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Triangle singularity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61-64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Guo, Meissner, Wang, Yang PRD92, 071502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5847" y="1548313"/>
            <a:ext cx="5179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Logarithmic branch points can simulate a resonant behavior, only in </a:t>
            </a:r>
            <a:r>
              <a:rPr lang="it-IT" sz="2400" dirty="0">
                <a:solidFill>
                  <a:srgbClr val="0000FF"/>
                </a:solidFill>
              </a:rPr>
              <a:t>very special kinematical conditions</a:t>
            </a:r>
            <a:r>
              <a:rPr lang="it-IT" sz="2400" dirty="0"/>
              <a:t> 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Coleman and Norton, Nuovo Cim. 38, 438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channels, you might still see peaks in other channels only!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213" y="3524473"/>
            <a:ext cx="7939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/>
              <a:t>However, this effects </a:t>
            </a:r>
            <a:r>
              <a:rPr lang="it-IT" sz="2400" dirty="0">
                <a:solidFill>
                  <a:srgbClr val="0000FF"/>
                </a:solidFill>
              </a:rPr>
              <a:t>cancels in Dalitz projections, </a:t>
            </a:r>
            <a:r>
              <a:rPr lang="it-IT" sz="2400" dirty="0">
                <a:solidFill>
                  <a:srgbClr val="FF0000"/>
                </a:solidFill>
              </a:rPr>
              <a:t>no peaks</a:t>
            </a:r>
            <a:r>
              <a:rPr lang="it-IT" sz="2400" dirty="0"/>
              <a:t> </a:t>
            </a:r>
            <a:r>
              <a:rPr lang="it-IT" dirty="0">
                <a:solidFill>
                  <a:srgbClr val="C00000"/>
                </a:solidFill>
              </a:rPr>
              <a:t>Schmid, Phys.Rev. 154, 1363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69868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8600" y="1322732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90166" y="5054495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3" y="1498888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3"/>
              <p:cNvSpPr txBox="1"/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  <m:r>
                          <a:rPr lang="it-IT" b="0" i="1" smtClean="0">
                            <a:latin typeface="Cambria Math"/>
                          </a:rPr>
                          <m:t>(</m:t>
                        </m:r>
                        <m:r>
                          <a:rPr lang="it-IT" b="0" i="1" smtClean="0">
                            <a:latin typeface="Cambria Math"/>
                          </a:rPr>
                          <m:t>3872</m:t>
                        </m:r>
                        <m:r>
                          <a:rPr lang="it-IT" b="0" i="1" smtClean="0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5732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comover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 rotWithShape="0">
                <a:blip r:embed="rId14"/>
                <a:stretch>
                  <a:fillRect l="-1140" t="-1082" r="-1994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19" y="1376320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90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r="-783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6280179" y="3105834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6537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</a:t>
                </a:r>
                <a:r>
                  <a:rPr lang="en-US" dirty="0">
                    <a:solidFill>
                      <a:schemeClr val="tx1"/>
                    </a:solidFill>
                  </a:rPr>
                  <a:t>Model one 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34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39867" y="986859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Modern Scattering theory and the XYZ phenomena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it-IT" dirty="0" err="1"/>
                  <a:t>Controversies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br>
                  <a:rPr lang="it-IT" dirty="0"/>
                </a:br>
                <a:r>
                  <a:rPr lang="it-IT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  <a:blipFill>
                <a:blip r:embed="rId4"/>
                <a:stretch>
                  <a:fillRect l="-1102" t="-11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10094</Words>
  <Application>Microsoft Office PowerPoint</Application>
  <PresentationFormat>Presentazione su schermo (4:3)</PresentationFormat>
  <Paragraphs>1266</Paragraphs>
  <Slides>98</Slides>
  <Notes>72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104" baseType="lpstr">
      <vt:lpstr>Arial</vt:lpstr>
      <vt:lpstr>Calibri</vt:lpstr>
      <vt:lpstr>Cambria</vt:lpstr>
      <vt:lpstr>Cambria Math</vt:lpstr>
      <vt:lpstr>Times New Roman</vt:lpstr>
      <vt:lpstr>NewsPrint</vt:lpstr>
      <vt:lpstr>Modern Scattering theory and the XYZ phenomena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Exotics @Erice</dc:title>
  <dc:creator>Pillaus</dc:creator>
  <cp:lastModifiedBy>pillaus pillaus</cp:lastModifiedBy>
  <cp:revision>865</cp:revision>
  <dcterms:created xsi:type="dcterms:W3CDTF">2012-05-23T17:12:57Z</dcterms:created>
  <dcterms:modified xsi:type="dcterms:W3CDTF">2023-09-22T06:55:33Z</dcterms:modified>
</cp:coreProperties>
</file>