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69"/>
  </p:notesMasterIdLst>
  <p:sldIdLst>
    <p:sldId id="256" r:id="rId2"/>
    <p:sldId id="1797" r:id="rId3"/>
    <p:sldId id="257" r:id="rId4"/>
    <p:sldId id="259" r:id="rId5"/>
    <p:sldId id="258" r:id="rId6"/>
    <p:sldId id="263" r:id="rId7"/>
    <p:sldId id="266" r:id="rId8"/>
    <p:sldId id="264" r:id="rId9"/>
    <p:sldId id="265" r:id="rId10"/>
    <p:sldId id="267" r:id="rId11"/>
    <p:sldId id="269" r:id="rId12"/>
    <p:sldId id="1791" r:id="rId13"/>
    <p:sldId id="270" r:id="rId14"/>
    <p:sldId id="271" r:id="rId15"/>
    <p:sldId id="268" r:id="rId16"/>
    <p:sldId id="274" r:id="rId17"/>
    <p:sldId id="1786" r:id="rId18"/>
    <p:sldId id="362" r:id="rId19"/>
    <p:sldId id="1787" r:id="rId20"/>
    <p:sldId id="276" r:id="rId21"/>
    <p:sldId id="308" r:id="rId22"/>
    <p:sldId id="310" r:id="rId23"/>
    <p:sldId id="995" r:id="rId24"/>
    <p:sldId id="311" r:id="rId25"/>
    <p:sldId id="312" r:id="rId26"/>
    <p:sldId id="316" r:id="rId27"/>
    <p:sldId id="313" r:id="rId28"/>
    <p:sldId id="319" r:id="rId29"/>
    <p:sldId id="320" r:id="rId30"/>
    <p:sldId id="318" r:id="rId31"/>
    <p:sldId id="982" r:id="rId32"/>
    <p:sldId id="983" r:id="rId33"/>
    <p:sldId id="317" r:id="rId34"/>
    <p:sldId id="985" r:id="rId35"/>
    <p:sldId id="989" r:id="rId36"/>
    <p:sldId id="986" r:id="rId37"/>
    <p:sldId id="988" r:id="rId38"/>
    <p:sldId id="991" r:id="rId39"/>
    <p:sldId id="333" r:id="rId40"/>
    <p:sldId id="359" r:id="rId41"/>
    <p:sldId id="993" r:id="rId42"/>
    <p:sldId id="992" r:id="rId43"/>
    <p:sldId id="994" r:id="rId44"/>
    <p:sldId id="1800" r:id="rId45"/>
    <p:sldId id="1801" r:id="rId46"/>
    <p:sldId id="1806" r:id="rId47"/>
    <p:sldId id="469" r:id="rId48"/>
    <p:sldId id="1798" r:id="rId49"/>
    <p:sldId id="1802" r:id="rId50"/>
    <p:sldId id="990" r:id="rId51"/>
    <p:sldId id="1788" r:id="rId52"/>
    <p:sldId id="1790" r:id="rId53"/>
    <p:sldId id="1789" r:id="rId54"/>
    <p:sldId id="1794" r:id="rId55"/>
    <p:sldId id="1803" r:id="rId56"/>
    <p:sldId id="491" r:id="rId57"/>
    <p:sldId id="1805" r:id="rId58"/>
    <p:sldId id="275" r:id="rId59"/>
    <p:sldId id="1795" r:id="rId60"/>
    <p:sldId id="1796" r:id="rId61"/>
    <p:sldId id="1799" r:id="rId62"/>
    <p:sldId id="314" r:id="rId63"/>
    <p:sldId id="315" r:id="rId64"/>
    <p:sldId id="505" r:id="rId65"/>
    <p:sldId id="479" r:id="rId66"/>
    <p:sldId id="1804" r:id="rId67"/>
    <p:sldId id="979" r:id="rId68"/>
  </p:sldIdLst>
  <p:sldSz cx="9144000" cy="6858000" type="screen4x3"/>
  <p:notesSz cx="6858000" cy="9144000"/>
  <p:defaultTextStyle>
    <a:defPPr>
      <a:defRPr lang="en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FFFD7B"/>
    <a:srgbClr val="FF9300"/>
    <a:srgbClr val="FFFC00"/>
    <a:srgbClr val="82FFEA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93"/>
    <p:restoredTop sz="95424"/>
  </p:normalViewPr>
  <p:slideViewPr>
    <p:cSldViewPr snapToGrid="0">
      <p:cViewPr>
        <p:scale>
          <a:sx n="130" d="100"/>
          <a:sy n="130" d="100"/>
        </p:scale>
        <p:origin x="456" y="-11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3D20A-A55B-D54C-B5EB-4D0AEFB1D598}" type="datetimeFigureOut">
              <a:rPr lang="es-ES_tradnl" smtClean="0"/>
              <a:t>20/9/24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0EB11-876C-2A44-889A-5B8A13818C5F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63158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0EB11-876C-2A44-889A-5B8A13818C5F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1269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Two cyclotrons, to produce the HI beam , LISE spectrometer, 20 m od separator, the products have different trajectories, but many of them arrive to the final focal 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0EB11-876C-2A44-889A-5B8A13818C5F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3929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Remember p separation energy 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0EB11-876C-2A44-889A-5B8A13818C5F}" type="slidenum">
              <a:rPr lang="es-ES_tradnl" smtClean="0"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6147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A02C6E-27C2-40CF-9251-EE5D9F9312EF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ja-JP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ja-JP"/>
              <a:t>Schematic view of the high resolution facility at RCNP Osaka, consisting of the RCNP Ring Cyclotron, a high dispersion beamline and the high resolution magnetic spectrometer Grand Ridden</a:t>
            </a:r>
          </a:p>
        </p:txBody>
      </p:sp>
    </p:spTree>
    <p:extLst>
      <p:ext uri="{BB962C8B-B14F-4D97-AF65-F5344CB8AC3E}">
        <p14:creationId xmlns:p14="http://schemas.microsoft.com/office/powerpoint/2010/main" val="1455381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again here why </a:t>
            </a:r>
            <a:r>
              <a:rPr lang="en-GB" dirty="0" err="1"/>
              <a:t>isopin</a:t>
            </a:r>
            <a:r>
              <a:rPr lang="en-GB" dirty="0"/>
              <a:t> purity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0EB11-876C-2A44-889A-5B8A13818C5F}" type="slidenum">
              <a:rPr lang="es-ES_tradnl" smtClean="0"/>
              <a:t>34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64147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0EB11-876C-2A44-889A-5B8A13818C5F}" type="slidenum">
              <a:rPr lang="es-ES_tradnl" smtClean="0"/>
              <a:t>35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37279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US" sz="1200" b="0" kern="1200" baseline="-25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(56/55)*</a:t>
            </a:r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US" sz="1200" b="0" kern="1200" baseline="-25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+ 560 </a:t>
            </a:r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Besides, </a:t>
            </a:r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E’</a:t>
            </a:r>
            <a:r>
              <a:rPr lang="en-US" sz="1200" b="0" kern="1200" baseline="-25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</a:t>
            </a:r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US" sz="1200" b="0" kern="1200" baseline="-25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44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account for the external calibration made with alpha-source (recalibrated on 53Ni peaks).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Error = +-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10 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Beta-decay energy resolution ~ 70 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CE energy resolution ~ 20 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8F544-F529-4BC3-B04B-ABC281F240A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ja-JP" dirty="0">
                <a:solidFill>
                  <a:srgbClr val="FF0000"/>
                </a:solidFill>
              </a:rPr>
              <a:t>“X” means hindrance of the p-decay of the IAS, because it is </a:t>
            </a:r>
            <a:r>
              <a:rPr lang="en-GB" altLang="ja-JP" dirty="0" err="1">
                <a:solidFill>
                  <a:srgbClr val="FF0000"/>
                </a:solidFill>
              </a:rPr>
              <a:t>isospin</a:t>
            </a:r>
            <a:r>
              <a:rPr lang="en-GB" altLang="ja-JP" dirty="0">
                <a:solidFill>
                  <a:srgbClr val="FF0000"/>
                </a:solidFill>
              </a:rPr>
              <a:t> forbidden. </a:t>
            </a:r>
            <a:r>
              <a:rPr lang="pt-PT" altLang="ja-JP" dirty="0"/>
              <a:t>The p-decay of the IAS is ispospin forbidden, but it has been observed. </a:t>
            </a:r>
            <a:r>
              <a:rPr lang="pt-PT" sz="1200" dirty="0">
                <a:solidFill>
                  <a:srgbClr val="9900CC"/>
                </a:solidFill>
                <a:latin typeface="Calibri" pitchFamily="34" charset="0"/>
              </a:rPr>
              <a:t>The only possible gamma branching is expected from the decay of IAS. </a:t>
            </a:r>
            <a:r>
              <a:rPr lang="en-GB" altLang="ja-JP" dirty="0">
                <a:solidFill>
                  <a:srgbClr val="FF0000"/>
                </a:solidFill>
              </a:rPr>
              <a:t>This is confirmed by the fact that we observe the de-excitation gamma</a:t>
            </a:r>
            <a:r>
              <a:rPr lang="en-US" altLang="ja-JP" dirty="0"/>
              <a:t>-ray at 1835 </a:t>
            </a:r>
            <a:r>
              <a:rPr lang="en-US" altLang="ja-JP" dirty="0" err="1"/>
              <a:t>keV</a:t>
            </a:r>
            <a:r>
              <a:rPr lang="en-US" altLang="ja-JP" dirty="0"/>
              <a:t>.</a:t>
            </a:r>
            <a:r>
              <a:rPr lang="pt-PT" altLang="ja-JP" baseline="0" dirty="0"/>
              <a:t> </a:t>
            </a:r>
            <a:r>
              <a:rPr lang="pt-PT" altLang="ja-JP" dirty="0"/>
              <a:t>In CE the existence of isospin mixing T = 1 and T = 2 in the mirror 56Co IAS is seen. Thus the p-decay can be due to the T = 1 component of the IAS.</a:t>
            </a:r>
            <a:endParaRPr lang="en-GB" altLang="ja-JP" dirty="0">
              <a:solidFill>
                <a:srgbClr val="FF0000"/>
              </a:solidFill>
            </a:endParaRPr>
          </a:p>
        </p:txBody>
      </p:sp>
      <p:sp>
        <p:nvSpPr>
          <p:cNvPr id="167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07D33C-0883-4ACA-8FDD-A74A6EC9CC6C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ja-JP" dirty="0">
                <a:solidFill>
                  <a:srgbClr val="FF0000"/>
                </a:solidFill>
              </a:rPr>
              <a:t>“X” means hindrance of the p-decay of the IAS, because it is </a:t>
            </a:r>
            <a:r>
              <a:rPr lang="en-GB" altLang="ja-JP" dirty="0" err="1">
                <a:solidFill>
                  <a:srgbClr val="FF0000"/>
                </a:solidFill>
              </a:rPr>
              <a:t>isospin</a:t>
            </a:r>
            <a:r>
              <a:rPr lang="en-GB" altLang="ja-JP" dirty="0">
                <a:solidFill>
                  <a:srgbClr val="FF0000"/>
                </a:solidFill>
              </a:rPr>
              <a:t> forbidden. </a:t>
            </a:r>
            <a:r>
              <a:rPr lang="pt-PT" altLang="ja-JP" dirty="0"/>
              <a:t>The p-decay of the IAS is ispospin forbidden, but it has been observed. </a:t>
            </a:r>
            <a:r>
              <a:rPr lang="pt-PT" sz="1200" dirty="0">
                <a:solidFill>
                  <a:srgbClr val="9900CC"/>
                </a:solidFill>
                <a:latin typeface="Calibri" pitchFamily="34" charset="0"/>
              </a:rPr>
              <a:t>The only possible gamma branching is expected from the decay of IAS. </a:t>
            </a:r>
            <a:r>
              <a:rPr lang="en-GB" altLang="ja-JP" dirty="0">
                <a:solidFill>
                  <a:srgbClr val="FF0000"/>
                </a:solidFill>
              </a:rPr>
              <a:t>This is confirmed by the fact that we observe the de-excitation gamma</a:t>
            </a:r>
            <a:r>
              <a:rPr lang="en-US" altLang="ja-JP" dirty="0"/>
              <a:t>-ray at 1835 </a:t>
            </a:r>
            <a:r>
              <a:rPr lang="en-US" altLang="ja-JP" dirty="0" err="1"/>
              <a:t>keV</a:t>
            </a:r>
            <a:r>
              <a:rPr lang="en-US" altLang="ja-JP" dirty="0"/>
              <a:t>.</a:t>
            </a:r>
            <a:r>
              <a:rPr lang="pt-PT" altLang="ja-JP" baseline="0" dirty="0"/>
              <a:t> </a:t>
            </a:r>
            <a:r>
              <a:rPr lang="pt-PT" altLang="ja-JP" dirty="0"/>
              <a:t>In CE the existence of isospin mixing T = 1 and T = 2 in the mirror 56Co IAS is seen. Thus the p-decay can be due to the T = 1 component of the IAS.</a:t>
            </a:r>
            <a:endParaRPr lang="en-GB" altLang="ja-JP" dirty="0">
              <a:solidFill>
                <a:srgbClr val="FF0000"/>
              </a:solidFill>
            </a:endParaRPr>
          </a:p>
        </p:txBody>
      </p:sp>
      <p:sp>
        <p:nvSpPr>
          <p:cNvPr id="167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07D33C-0883-4ACA-8FDD-A74A6EC9CC6C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15236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ja-JP" dirty="0">
                <a:solidFill>
                  <a:srgbClr val="FF0000"/>
                </a:solidFill>
              </a:rPr>
              <a:t>“X” means hindrance of the p-decay of the IAS, because it is </a:t>
            </a:r>
            <a:r>
              <a:rPr lang="en-GB" altLang="ja-JP" dirty="0" err="1">
                <a:solidFill>
                  <a:srgbClr val="FF0000"/>
                </a:solidFill>
              </a:rPr>
              <a:t>isospin</a:t>
            </a:r>
            <a:r>
              <a:rPr lang="en-GB" altLang="ja-JP" dirty="0">
                <a:solidFill>
                  <a:srgbClr val="FF0000"/>
                </a:solidFill>
              </a:rPr>
              <a:t> forbidden. </a:t>
            </a:r>
            <a:r>
              <a:rPr lang="pt-PT" altLang="ja-JP" dirty="0"/>
              <a:t>The p-decay of the IAS is ispospin forbidden, but it has been observed. </a:t>
            </a:r>
            <a:r>
              <a:rPr lang="pt-PT" sz="1200" dirty="0">
                <a:solidFill>
                  <a:srgbClr val="9900CC"/>
                </a:solidFill>
                <a:latin typeface="Calibri" pitchFamily="34" charset="0"/>
              </a:rPr>
              <a:t>The only possible gamma branching is expected from the decay of IAS. </a:t>
            </a:r>
            <a:r>
              <a:rPr lang="en-GB" altLang="ja-JP" dirty="0">
                <a:solidFill>
                  <a:srgbClr val="FF0000"/>
                </a:solidFill>
              </a:rPr>
              <a:t>This is confirmed by the fact that we observe the de-excitation gamma</a:t>
            </a:r>
            <a:r>
              <a:rPr lang="en-US" altLang="ja-JP" dirty="0"/>
              <a:t>-ray at 1835 </a:t>
            </a:r>
            <a:r>
              <a:rPr lang="en-US" altLang="ja-JP" dirty="0" err="1"/>
              <a:t>keV</a:t>
            </a:r>
            <a:r>
              <a:rPr lang="en-US" altLang="ja-JP" dirty="0"/>
              <a:t>.</a:t>
            </a:r>
            <a:r>
              <a:rPr lang="pt-PT" altLang="ja-JP" baseline="0" dirty="0"/>
              <a:t> </a:t>
            </a:r>
            <a:r>
              <a:rPr lang="pt-PT" altLang="ja-JP" dirty="0"/>
              <a:t>In CE the existence of isospin mixing T = 1 and T = 2 in the mirror 56Co IAS is seen. Thus the p-decay can be due to the T = 1 component of the IAS.</a:t>
            </a:r>
            <a:endParaRPr lang="en-GB" altLang="ja-JP" dirty="0">
              <a:solidFill>
                <a:srgbClr val="FF0000"/>
              </a:solidFill>
            </a:endParaRPr>
          </a:p>
        </p:txBody>
      </p:sp>
      <p:sp>
        <p:nvSpPr>
          <p:cNvPr id="167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07D33C-0883-4ACA-8FDD-A74A6EC9CC6C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34493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761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So, it is a relatively simple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0EB11-876C-2A44-889A-5B8A13818C5F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44378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0EB11-876C-2A44-889A-5B8A13818C5F}" type="slidenum">
              <a:rPr lang="es-ES_tradnl" smtClean="0"/>
              <a:t>66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189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could use two processes that are very similar and under certain circumstances could be considered as mirror processes</a:t>
            </a:r>
          </a:p>
        </p:txBody>
      </p:sp>
    </p:spTree>
    <p:extLst>
      <p:ext uri="{BB962C8B-B14F-4D97-AF65-F5344CB8AC3E}">
        <p14:creationId xmlns:p14="http://schemas.microsoft.com/office/powerpoint/2010/main" val="233586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At the level of the quarks is also very simple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0EB11-876C-2A44-889A-5B8A13818C5F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62278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0EB11-876C-2A44-889A-5B8A13818C5F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24882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0EB11-876C-2A44-889A-5B8A13818C5F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9048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0EB11-876C-2A44-889A-5B8A13818C5F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04780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0EB11-876C-2A44-889A-5B8A13818C5F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7617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0E3C5439-49AF-A489-DB6B-F68677D934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E4B2D4F-1CF2-764B-86B5-6FB4085E8B91}" type="slidenum">
              <a:rPr lang="es-ES" altLang="en-US"/>
              <a:pPr>
                <a:spcBef>
                  <a:spcPct val="0"/>
                </a:spcBef>
              </a:pPr>
              <a:t>18</a:t>
            </a:fld>
            <a:endParaRPr lang="es-ES" altLang="en-US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E698BFCC-D279-F9DD-2E0E-E61FA6513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4D48C2FA-681C-8C3D-88A6-411F5F519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One look into the web page…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AD709-71D5-7F23-E201-5D8413B7A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A299C374-B175-B472-0142-17F51F9611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E4B2D4F-1CF2-764B-86B5-6FB4085E8B91}" type="slidenum">
              <a:rPr lang="es-ES" altLang="en-US"/>
              <a:pPr>
                <a:spcBef>
                  <a:spcPct val="0"/>
                </a:spcBef>
              </a:pPr>
              <a:t>19</a:t>
            </a:fld>
            <a:endParaRPr lang="es-ES" altLang="en-US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AA55A33F-002D-97F0-EF23-5A667D9CD1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DE43A7EF-BAD1-5925-B5A0-6D62BC5386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0460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6E738-0F61-1632-F46C-AEA82A6C8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CB0F05-CC9D-82FF-C6F6-C751A0D43B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D45CC-6A80-306D-3ABE-3DC6DFF8F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59E7C-CD14-68EB-5DD9-F341C1447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8755C-0D57-0C17-D92F-C64A1E441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22340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AB2B2-B0AD-BE42-9F59-EBC91C31E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4ABC4-A3E9-73D4-44C8-A7951E89D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4C0D-C32A-4298-2F68-BE68F7D2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92F48-848A-40AE-560C-1BAE26260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BE873-780C-B711-15F4-A05F52F6B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6569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2B7248-2DF6-C953-E2C8-A19C095EB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48212C-39E1-4767-05A4-C211298BF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B29CA-6C9A-236E-3526-B5CE820D9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E85D8-EDED-9BF0-166C-AAE7A4DE9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F2ACD-9D50-1EA5-A1E8-57CDF2ACB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1610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73274" y="928688"/>
            <a:ext cx="8197453" cy="3770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cap="all" spc="164">
                <a:latin typeface="Futura"/>
                <a:ea typeface="Futura"/>
                <a:cs typeface="Futura"/>
                <a:sym typeface="Futura"/>
              </a:defRPr>
            </a:lvl1pPr>
            <a:lvl2pPr marL="516627" indent="-248746" algn="ctr">
              <a:spcBef>
                <a:spcPts val="0"/>
              </a:spcBef>
              <a:buClrTx/>
              <a:defRPr sz="1828" cap="all" spc="164">
                <a:latin typeface="Futura"/>
                <a:ea typeface="Futura"/>
                <a:cs typeface="Futura"/>
                <a:sym typeface="Futura"/>
              </a:defRPr>
            </a:lvl2pPr>
            <a:lvl3pPr marL="784508" indent="-248746" algn="ctr">
              <a:spcBef>
                <a:spcPts val="0"/>
              </a:spcBef>
              <a:buClrTx/>
              <a:defRPr sz="1828" cap="all" spc="164">
                <a:latin typeface="Futura"/>
                <a:ea typeface="Futura"/>
                <a:cs typeface="Futura"/>
                <a:sym typeface="Futura"/>
              </a:defRPr>
            </a:lvl3pPr>
            <a:lvl4pPr marL="1052390" indent="-248746" algn="ctr">
              <a:spcBef>
                <a:spcPts val="0"/>
              </a:spcBef>
              <a:buClrTx/>
              <a:defRPr sz="1828" cap="all" spc="164">
                <a:latin typeface="Futura"/>
                <a:ea typeface="Futura"/>
                <a:cs typeface="Futura"/>
                <a:sym typeface="Futura"/>
              </a:defRPr>
            </a:lvl4pPr>
            <a:lvl5pPr marL="1320271" indent="-248746" algn="ctr">
              <a:spcBef>
                <a:spcPts val="0"/>
              </a:spcBef>
              <a:buClrTx/>
              <a:defRPr sz="1828" cap="all" spc="164"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473274" y="410765"/>
            <a:ext cx="8197453" cy="52685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idx="13"/>
          </p:nvPr>
        </p:nvSpPr>
        <p:spPr>
          <a:xfrm>
            <a:off x="473274" y="1678781"/>
            <a:ext cx="8197453" cy="4536281"/>
          </a:xfrm>
          <a:prstGeom prst="rect">
            <a:avLst/>
          </a:prstGeom>
        </p:spPr>
        <p:txBody>
          <a:bodyPr anchor="t"/>
          <a:lstStyle/>
          <a:p>
            <a:pPr>
              <a:defRPr spc="0"/>
            </a:pPr>
            <a:endParaRPr/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471936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6"/>
          <p:cNvSpPr/>
          <p:nvPr userDrawn="1"/>
        </p:nvSpPr>
        <p:spPr>
          <a:xfrm>
            <a:off x="0" y="6527800"/>
            <a:ext cx="9144000" cy="330200"/>
          </a:xfrm>
          <a:prstGeom prst="rect">
            <a:avLst/>
          </a:prstGeom>
          <a:solidFill>
            <a:srgbClr val="C050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GB"/>
          </a:p>
        </p:txBody>
      </p:sp>
      <p:pic>
        <p:nvPicPr>
          <p:cNvPr id="3" name="Picture 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577138" y="212725"/>
            <a:ext cx="1519237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n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38125" y="212725"/>
            <a:ext cx="652463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527800"/>
            <a:ext cx="2133600" cy="236538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s-ES_tradnl"/>
              <a:t>21/9/24</a:t>
            </a:r>
            <a:endParaRPr lang="en-GB" dirty="0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527800"/>
            <a:ext cx="2895600" cy="236538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s-ES_tradnl"/>
              <a:t>Berta Rubio</a:t>
            </a:r>
            <a:endParaRPr lang="en-GB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27800"/>
            <a:ext cx="2133600" cy="236538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2C624D98-657D-4B5B-B1BB-E785E0A023F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1768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73274" y="928688"/>
            <a:ext cx="8197453" cy="3770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cap="all" spc="164">
                <a:latin typeface="Futura"/>
                <a:ea typeface="Futura"/>
                <a:cs typeface="Futura"/>
                <a:sym typeface="Futura"/>
              </a:defRPr>
            </a:lvl1pPr>
            <a:lvl2pPr marL="516627" indent="-248746" algn="ctr">
              <a:spcBef>
                <a:spcPts val="0"/>
              </a:spcBef>
              <a:buClrTx/>
              <a:defRPr sz="1828" cap="all" spc="164">
                <a:latin typeface="Futura"/>
                <a:ea typeface="Futura"/>
                <a:cs typeface="Futura"/>
                <a:sym typeface="Futura"/>
              </a:defRPr>
            </a:lvl2pPr>
            <a:lvl3pPr marL="784508" indent="-248746" algn="ctr">
              <a:spcBef>
                <a:spcPts val="0"/>
              </a:spcBef>
              <a:buClrTx/>
              <a:defRPr sz="1828" cap="all" spc="164">
                <a:latin typeface="Futura"/>
                <a:ea typeface="Futura"/>
                <a:cs typeface="Futura"/>
                <a:sym typeface="Futura"/>
              </a:defRPr>
            </a:lvl3pPr>
            <a:lvl4pPr marL="1052390" indent="-248746" algn="ctr">
              <a:spcBef>
                <a:spcPts val="0"/>
              </a:spcBef>
              <a:buClrTx/>
              <a:defRPr sz="1828" cap="all" spc="164">
                <a:latin typeface="Futura"/>
                <a:ea typeface="Futura"/>
                <a:cs typeface="Futura"/>
                <a:sym typeface="Futura"/>
              </a:defRPr>
            </a:lvl4pPr>
            <a:lvl5pPr marL="1320271" indent="-248746" algn="ctr">
              <a:spcBef>
                <a:spcPts val="0"/>
              </a:spcBef>
              <a:buClrTx/>
              <a:defRPr sz="1828" cap="all" spc="164"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xfrm>
            <a:off x="473274" y="410765"/>
            <a:ext cx="8197453" cy="52685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6981" y="6492852"/>
            <a:ext cx="230040" cy="2373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76021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5F62-30FE-95A3-1931-0F591BDCD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84C2F-91BC-DB5D-32E8-844BC09A6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EA0AA-741B-A033-8CA4-14E9FE6F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FBFBF-3420-731B-728D-94D15EA64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4B4C5-4FD0-20E3-ABA2-0805A1B1C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95838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38C99-1DA3-53EA-F8FA-849789912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58AC2-AE6A-B452-F1BF-741CD2C12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C120B-1B99-8287-5993-D0F2E537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9D614-B7EF-E46A-804A-0508DB6A4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01DCB-8AF0-AAEC-D6A4-21B860D6A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26065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61749-90B0-FD6A-9826-FE5159E33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CA51C-CF8E-3C1D-8C7C-F223C44180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A0CC2-B154-FB14-2D0D-45C37A2FE3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34F5D-5B24-0575-3427-3482FFD9F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03470-C9DA-F4B5-21DC-580173CB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D2FED-5D7F-9A91-E171-313C15AB2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4039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C7118-B9EF-F3E9-0D46-3505D2CC5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8DF3D-9C7D-3610-B6F5-CB7819F71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94A3D0-C8D6-2460-7100-17E7DC818B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28B3E4-0FAA-FDBD-D06E-C085334514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2F40B9-80CE-866E-B444-2F6EFA3460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BCB81C-E971-4364-8E67-25F0ADABC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2E67D1-9CA2-D8E4-D150-238AED021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6DB4B8-359F-00FE-6275-64A977A9D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32715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DFCA-A2A2-1452-0450-53377DF47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BD835F-E24B-4538-1865-E16991BE9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19DB5C-923E-98AF-61E3-736C63521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184F9-43BE-1A47-AA68-16384E0B0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1858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18819E-4624-A68B-182F-69B87C0DB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CC0867-8DC7-74D4-CB97-27CD264CC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CD672-7C21-AE0F-1BF2-B3517A415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2458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C1335-4FE3-5C4B-1127-9D827A6C8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59BBE-8D03-17C8-9116-156D49C3D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676DD5-957D-0525-15DC-9D1D171EE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7AD92-474C-6CF1-38CA-784FE29F1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60B69-85D2-84D0-089F-448051A36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61D9D-2FDD-2A18-BA18-DC075D511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4219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AA7D8-B8E5-21DD-7E98-404F4C3FC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1A2543-E533-435A-7DBA-90E086C0D5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B7D805-CB86-77DD-5D98-12DF4476D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1826BB-229E-F8F7-7142-112CAA3A4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96CAB9-D564-C62C-7036-7AC233207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F7786-548B-59D3-B331-6BF1FC607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35726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2F015B-0583-860F-E91B-224AB0FDA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33851-7AEA-6658-F6B0-0180DA9F4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462DC-996C-1FCE-ADDD-CBE4CA12F6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_tradnl"/>
              <a:t>21/9/24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316D1-97C5-DFF4-BBBE-9F4531CA5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_tradnl"/>
              <a:t>Berta Rubio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5C1B5-47BE-1B40-7D41-C2E8BC164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6DD19-7D79-604D-A495-287D8C8E1FD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036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11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microsoft.com/office/2017/06/relationships/model3d" Target="../media/model3d1.glb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vgsilh.com/es/image/297822.htm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fr/main-doigt-pointage-direction-1464838/" TargetMode="External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microsoft.com/office/2017/06/relationships/model3d" Target="../media/model3d1.glb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13" Type="http://schemas.openxmlformats.org/officeDocument/2006/relationships/image" Target="../media/image70.emf"/><Relationship Id="rId3" Type="http://schemas.microsoft.com/office/2017/06/relationships/model3d" Target="../media/model3d3.glb"/><Relationship Id="rId7" Type="http://schemas.openxmlformats.org/officeDocument/2006/relationships/image" Target="../media/image39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microsoft.com/office/2017/06/relationships/model3d" Target="../media/model3d2.glb"/><Relationship Id="rId10" Type="http://schemas.openxmlformats.org/officeDocument/2006/relationships/image" Target="../media/image41.png"/><Relationship Id="rId4" Type="http://schemas.openxmlformats.org/officeDocument/2006/relationships/image" Target="../media/image74.pn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microsoft.com/office/2017/06/relationships/model3d" Target="../media/model3d1.glb"/><Relationship Id="rId12" Type="http://schemas.openxmlformats.org/officeDocument/2006/relationships/image" Target="../media/image78.svg"/><Relationship Id="rId2" Type="http://schemas.microsoft.com/office/2017/06/relationships/model3d" Target="../media/model3d3.glb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77.png"/><Relationship Id="rId5" Type="http://schemas.openxmlformats.org/officeDocument/2006/relationships/image" Target="../media/image38.png"/><Relationship Id="rId15" Type="http://schemas.openxmlformats.org/officeDocument/2006/relationships/image" Target="../media/image70.emf"/><Relationship Id="rId10" Type="http://schemas.openxmlformats.org/officeDocument/2006/relationships/image" Target="../media/image42.png"/><Relationship Id="rId4" Type="http://schemas.microsoft.com/office/2017/06/relationships/model3d" Target="../media/model3d2.glb"/><Relationship Id="rId9" Type="http://schemas.openxmlformats.org/officeDocument/2006/relationships/image" Target="../media/image41.png"/><Relationship Id="rId1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81.png"/><Relationship Id="rId7" Type="http://schemas.microsoft.com/office/2017/06/relationships/model3d" Target="../media/model3d1.glb"/><Relationship Id="rId12" Type="http://schemas.openxmlformats.org/officeDocument/2006/relationships/image" Target="../media/image88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5" Type="http://schemas.openxmlformats.org/officeDocument/2006/relationships/image" Target="../media/image82.png"/><Relationship Id="rId15" Type="http://schemas.openxmlformats.org/officeDocument/2006/relationships/image" Target="../media/image91.emf"/><Relationship Id="rId10" Type="http://schemas.openxmlformats.org/officeDocument/2006/relationships/image" Target="../media/image86.png"/><Relationship Id="rId4" Type="http://schemas.microsoft.com/office/2017/06/relationships/model3d" Target="../media/model3d2.glb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7" Type="http://schemas.openxmlformats.org/officeDocument/2006/relationships/image" Target="../media/image5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microsoft.com/office/2017/06/relationships/model3d" Target="../media/model3d1.glb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17/06/relationships/model3d" Target="../media/model3d2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17/06/relationships/model3d" Target="../media/model3d1.glb"/><Relationship Id="rId4" Type="http://schemas.openxmlformats.org/officeDocument/2006/relationships/image" Target="../media/image4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97.png"/><Relationship Id="rId3" Type="http://schemas.openxmlformats.org/officeDocument/2006/relationships/image" Target="../media/image5.png"/><Relationship Id="rId7" Type="http://schemas.openxmlformats.org/officeDocument/2006/relationships/image" Target="../media/image76.png"/><Relationship Id="rId12" Type="http://schemas.openxmlformats.org/officeDocument/2006/relationships/image" Target="../media/image4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3.glb"/><Relationship Id="rId11" Type="http://schemas.openxmlformats.org/officeDocument/2006/relationships/image" Target="../media/image41.png"/><Relationship Id="rId5" Type="http://schemas.openxmlformats.org/officeDocument/2006/relationships/image" Target="../media/image6.png"/><Relationship Id="rId10" Type="http://schemas.openxmlformats.org/officeDocument/2006/relationships/image" Target="../media/image40.png"/><Relationship Id="rId4" Type="http://schemas.microsoft.com/office/2017/06/relationships/model3d" Target="../media/model3d2.glb"/><Relationship Id="rId9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97.png"/><Relationship Id="rId3" Type="http://schemas.openxmlformats.org/officeDocument/2006/relationships/image" Target="../media/image5.png"/><Relationship Id="rId7" Type="http://schemas.openxmlformats.org/officeDocument/2006/relationships/image" Target="../media/image76.png"/><Relationship Id="rId12" Type="http://schemas.openxmlformats.org/officeDocument/2006/relationships/image" Target="../media/image4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3.glb"/><Relationship Id="rId11" Type="http://schemas.openxmlformats.org/officeDocument/2006/relationships/image" Target="../media/image41.png"/><Relationship Id="rId5" Type="http://schemas.openxmlformats.org/officeDocument/2006/relationships/image" Target="../media/image6.png"/><Relationship Id="rId15" Type="http://schemas.openxmlformats.org/officeDocument/2006/relationships/image" Target="../media/image99.jpeg"/><Relationship Id="rId10" Type="http://schemas.openxmlformats.org/officeDocument/2006/relationships/image" Target="../media/image40.png"/><Relationship Id="rId4" Type="http://schemas.microsoft.com/office/2017/06/relationships/model3d" Target="../media/model3d2.glb"/><Relationship Id="rId9" Type="http://schemas.openxmlformats.org/officeDocument/2006/relationships/image" Target="../media/image39.png"/><Relationship Id="rId1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96.png"/><Relationship Id="rId7" Type="http://schemas.openxmlformats.org/officeDocument/2006/relationships/image" Target="../media/image5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microsoft.com/office/2017/06/relationships/model3d" Target="../media/model3d1.glb"/><Relationship Id="rId5" Type="http://schemas.openxmlformats.org/officeDocument/2006/relationships/image" Target="../media/image57.png"/><Relationship Id="rId4" Type="http://schemas.microsoft.com/office/2017/06/relationships/model3d" Target="../media/model3d2.glb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12" Type="http://schemas.openxmlformats.org/officeDocument/2006/relationships/image" Target="../media/image11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emf"/><Relationship Id="rId11" Type="http://schemas.openxmlformats.org/officeDocument/2006/relationships/image" Target="../media/image110.png"/><Relationship Id="rId5" Type="http://schemas.openxmlformats.org/officeDocument/2006/relationships/image" Target="../media/image105.png"/><Relationship Id="rId10" Type="http://schemas.openxmlformats.org/officeDocument/2006/relationships/image" Target="../media/image800.png"/><Relationship Id="rId4" Type="http://schemas.openxmlformats.org/officeDocument/2006/relationships/image" Target="../media/image107.png"/><Relationship Id="rId9" Type="http://schemas.openxmlformats.org/officeDocument/2006/relationships/image" Target="../media/image79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17/06/relationships/model3d" Target="../media/model3d2.glb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microsoft.com/office/2017/06/relationships/model3d" Target="../media/model3d1.glb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5.gif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9.png"/><Relationship Id="rId7" Type="http://schemas.openxmlformats.org/officeDocument/2006/relationships/image" Target="../media/image10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microsoft.com/office/2017/06/relationships/model3d" Target="../media/model3d1.glb"/><Relationship Id="rId9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0.png"/><Relationship Id="rId4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fr/main-doigt-pointage-direction-1464838/" TargetMode="Externa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7" Type="http://schemas.openxmlformats.org/officeDocument/2006/relationships/hyperlink" Target="https://pixabay.com/fr/main-doigt-pointage-direction-1464838/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1120.png"/><Relationship Id="rId4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3.glb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microsoft.com/office/2017/06/relationships/model3d" Target="../media/model3d1.glb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19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11" Type="http://schemas.openxmlformats.org/officeDocument/2006/relationships/image" Target="../media/image148.png"/><Relationship Id="rId5" Type="http://schemas.openxmlformats.org/officeDocument/2006/relationships/image" Target="../media/image143.png"/><Relationship Id="rId10" Type="http://schemas.openxmlformats.org/officeDocument/2006/relationships/image" Target="../media/image147.png"/><Relationship Id="rId4" Type="http://schemas.microsoft.com/office/2017/06/relationships/model3d" Target="../media/model3d1.glb"/><Relationship Id="rId9" Type="http://schemas.openxmlformats.org/officeDocument/2006/relationships/image" Target="../media/image14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t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microsoft.com/office/2017/06/relationships/model3d" Target="../media/model3d2.glb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microsoft.com/office/2017/06/relationships/model3d" Target="../media/model3d1.glb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11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microsoft.com/office/2017/06/relationships/model3d" Target="../media/model3d1.glb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rsephone &amp; Hades">
            <a:extLst>
              <a:ext uri="{FF2B5EF4-FFF2-40B4-BE49-F238E27FC236}">
                <a16:creationId xmlns:a16="http://schemas.microsoft.com/office/drawing/2014/main" id="{07B11C2A-AC53-4685-E1BC-54BD12F25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ffectLst>
            <a:glow rad="127000">
              <a:schemeClr val="accent1">
                <a:alpha val="38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424C52-2C08-6D14-3B90-0716A6CBD8E3}"/>
              </a:ext>
            </a:extLst>
          </p:cNvPr>
          <p:cNvSpPr txBox="1"/>
          <p:nvPr/>
        </p:nvSpPr>
        <p:spPr>
          <a:xfrm>
            <a:off x="2491686" y="3025878"/>
            <a:ext cx="467025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_tradnl" sz="3200" dirty="0"/>
              <a:t>“ISOSPIN and BETA DECAY”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AB1117-2CBD-8045-38B7-DB2E19C09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791" y="402430"/>
            <a:ext cx="2722418" cy="9545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1C2058-81FE-C38C-FC65-F7865BAADF2F}"/>
              </a:ext>
            </a:extLst>
          </p:cNvPr>
          <p:cNvSpPr txBox="1"/>
          <p:nvPr/>
        </p:nvSpPr>
        <p:spPr>
          <a:xfrm>
            <a:off x="3057930" y="3825162"/>
            <a:ext cx="3537763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ES_tradnl" sz="3200" dirty="0"/>
              <a:t>Berta Rubio </a:t>
            </a:r>
          </a:p>
          <a:p>
            <a:pPr algn="ctr"/>
            <a:r>
              <a:rPr lang="es-ES_tradnl" sz="3200" dirty="0"/>
              <a:t>IFIC Valencia (</a:t>
            </a:r>
            <a:r>
              <a:rPr lang="es-ES_tradnl" sz="3200" dirty="0" err="1"/>
              <a:t>Spain</a:t>
            </a:r>
            <a:r>
              <a:rPr lang="es-ES_tradnl" sz="3200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11F1FA-E5C1-4B8F-14D4-0427626D5E38}"/>
              </a:ext>
            </a:extLst>
          </p:cNvPr>
          <p:cNvSpPr txBox="1"/>
          <p:nvPr/>
        </p:nvSpPr>
        <p:spPr>
          <a:xfrm>
            <a:off x="3227014" y="5279578"/>
            <a:ext cx="319959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es-ES_tradnl" sz="1600" dirty="0"/>
              <a:t>45th Erice International </a:t>
            </a:r>
            <a:r>
              <a:rPr lang="es-ES_tradnl" sz="1600" dirty="0" err="1"/>
              <a:t>School</a:t>
            </a:r>
            <a:endParaRPr lang="es-ES_tradnl" sz="1600" dirty="0"/>
          </a:p>
          <a:p>
            <a:pPr algn="ctr"/>
            <a:r>
              <a:rPr lang="es-ES_tradnl" sz="1600" dirty="0" err="1"/>
              <a:t>Nuclei</a:t>
            </a:r>
            <a:r>
              <a:rPr lang="es-ES_tradnl" sz="1600" dirty="0"/>
              <a:t> in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Laboratory</a:t>
            </a:r>
            <a:r>
              <a:rPr lang="es-ES_tradnl" sz="1600" dirty="0"/>
              <a:t> and in </a:t>
            </a:r>
            <a:r>
              <a:rPr lang="es-ES_tradnl" sz="1600" dirty="0" err="1"/>
              <a:t>Stars</a:t>
            </a:r>
            <a:endParaRPr lang="es-ES_tradnl" sz="1600" dirty="0"/>
          </a:p>
          <a:p>
            <a:pPr algn="ctr"/>
            <a:r>
              <a:rPr lang="es-ES_tradnl" sz="1600" dirty="0"/>
              <a:t>16-22 </a:t>
            </a:r>
            <a:r>
              <a:rPr lang="es-ES_tradnl" sz="1600" dirty="0" err="1"/>
              <a:t>September</a:t>
            </a:r>
            <a:r>
              <a:rPr lang="es-ES_tradnl" sz="1600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770264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D8D3BBB-F64F-D599-3D31-22F9620227D9}"/>
              </a:ext>
            </a:extLst>
          </p:cNvPr>
          <p:cNvSpPr/>
          <p:nvPr/>
        </p:nvSpPr>
        <p:spPr>
          <a:xfrm>
            <a:off x="3687147" y="1711360"/>
            <a:ext cx="3919284" cy="23288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3290EE-4717-2EC4-CE95-8871B47A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723" y="237147"/>
            <a:ext cx="6810824" cy="1234565"/>
          </a:xfrm>
        </p:spPr>
        <p:txBody>
          <a:bodyPr>
            <a:normAutofit/>
          </a:bodyPr>
          <a:lstStyle/>
          <a:p>
            <a:r>
              <a:rPr lang="es-ES_tradnl" sz="2800" dirty="0">
                <a:latin typeface="Symbol" pitchFamily="2" charset="2"/>
              </a:rPr>
              <a:t>b</a:t>
            </a:r>
            <a:r>
              <a:rPr lang="es-ES_tradnl" sz="2800" dirty="0"/>
              <a:t> </a:t>
            </a:r>
            <a:r>
              <a:rPr lang="es-ES_tradnl" sz="2800" dirty="0" err="1"/>
              <a:t>decay</a:t>
            </a:r>
            <a:r>
              <a:rPr lang="es-ES_tradnl" sz="2800" dirty="0"/>
              <a:t> and </a:t>
            </a:r>
            <a:r>
              <a:rPr lang="es-ES_tradnl" sz="2800" dirty="0" err="1"/>
              <a:t>the</a:t>
            </a:r>
            <a:r>
              <a:rPr lang="es-ES_tradnl" sz="2800" dirty="0"/>
              <a:t> </a:t>
            </a:r>
            <a:r>
              <a:rPr lang="es-ES_tradnl" sz="2800" dirty="0" err="1"/>
              <a:t>Isobaric</a:t>
            </a:r>
            <a:r>
              <a:rPr lang="es-ES_tradnl" sz="2800" dirty="0"/>
              <a:t> </a:t>
            </a:r>
            <a:r>
              <a:rPr lang="es-ES_tradnl" sz="2800" dirty="0" err="1"/>
              <a:t>Analogue</a:t>
            </a:r>
            <a:r>
              <a:rPr lang="es-ES_tradnl" sz="2800" dirty="0"/>
              <a:t> </a:t>
            </a:r>
            <a:r>
              <a:rPr lang="es-ES_tradnl" sz="2800" dirty="0" err="1"/>
              <a:t>State</a:t>
            </a:r>
            <a:r>
              <a:rPr lang="es-ES_tradnl" sz="2800" dirty="0"/>
              <a:t> (IAS):</a:t>
            </a:r>
            <a:br>
              <a:rPr lang="es-ES_tradnl" sz="2800" dirty="0"/>
            </a:br>
            <a:r>
              <a:rPr lang="es-ES_tradnl" sz="2800" dirty="0" err="1"/>
              <a:t>Superallowed</a:t>
            </a:r>
            <a:r>
              <a:rPr lang="es-ES_tradnl" sz="2800" dirty="0"/>
              <a:t> Fermi </a:t>
            </a:r>
            <a:r>
              <a:rPr lang="es-ES_tradnl" sz="2800" dirty="0" err="1"/>
              <a:t>transitions</a:t>
            </a:r>
            <a:endParaRPr lang="es-ES_tradn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35F62C-2122-FF08-B63F-2FC8E4EC5D20}"/>
                  </a:ext>
                </a:extLst>
              </p:cNvPr>
              <p:cNvSpPr txBox="1"/>
              <p:nvPr/>
            </p:nvSpPr>
            <p:spPr>
              <a:xfrm>
                <a:off x="1264698" y="3511712"/>
                <a:ext cx="17078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s-ES" b="0" i="1" baseline="3000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 +  </m:t>
                    </m:r>
                  </m:oMath>
                </a14:m>
                <a:r>
                  <a:rPr lang="es-ES" b="0" i="0" dirty="0">
                    <a:latin typeface="Symbol" pitchFamily="2" charset="2"/>
                  </a:rPr>
                  <a:t>n</a:t>
                </a:r>
                <a:endParaRPr lang="es-ES_tradnl" baseline="30000" dirty="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35F62C-2122-FF08-B63F-2FC8E4EC5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698" y="3511712"/>
                <a:ext cx="1707840" cy="276999"/>
              </a:xfrm>
              <a:prstGeom prst="rect">
                <a:avLst/>
              </a:prstGeom>
              <a:blipFill>
                <a:blip r:embed="rId3"/>
                <a:stretch>
                  <a:fillRect l="-5147" t="-26087" r="-3676" b="-47826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BD934768-0C4B-34F6-FD2F-C7C70EDCBDD9}"/>
              </a:ext>
            </a:extLst>
          </p:cNvPr>
          <p:cNvGrpSpPr/>
          <p:nvPr/>
        </p:nvGrpSpPr>
        <p:grpSpPr>
          <a:xfrm>
            <a:off x="4105127" y="2190417"/>
            <a:ext cx="2321495" cy="909887"/>
            <a:chOff x="5848687" y="2180245"/>
            <a:chExt cx="2321495" cy="909887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4" name="3D Model 33" descr="Sphere">
                  <a:extLst>
                    <a:ext uri="{FF2B5EF4-FFF2-40B4-BE49-F238E27FC236}">
                      <a16:creationId xmlns:a16="http://schemas.microsoft.com/office/drawing/2014/main" id="{BFB008FD-5252-A285-7F38-1B85C55AAC1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065660" y="2496214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52625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4" name="3D Model 33" descr="Sphere">
                  <a:extLst>
                    <a:ext uri="{FF2B5EF4-FFF2-40B4-BE49-F238E27FC236}">
                      <a16:creationId xmlns:a16="http://schemas.microsoft.com/office/drawing/2014/main" id="{BFB008FD-5252-A285-7F38-1B85C55AAC1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22100" y="2506386"/>
                  <a:ext cx="426017" cy="4009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5" name="3D Model 34" descr="Red Sphere">
                  <a:extLst>
                    <a:ext uri="{FF2B5EF4-FFF2-40B4-BE49-F238E27FC236}">
                      <a16:creationId xmlns:a16="http://schemas.microsoft.com/office/drawing/2014/main" id="{C1FB6E86-3C81-478F-63D5-C330332B7E7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848687" y="2473706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3962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5" name="3D Model 34" descr="Red Sphere">
                  <a:extLst>
                    <a:ext uri="{FF2B5EF4-FFF2-40B4-BE49-F238E27FC236}">
                      <a16:creationId xmlns:a16="http://schemas.microsoft.com/office/drawing/2014/main" id="{C1FB6E86-3C81-478F-63D5-C330332B7E7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105127" y="2483878"/>
                  <a:ext cx="426017" cy="423464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849EACB-E7CF-1008-5FEC-5312C0043CF6}"/>
                </a:ext>
              </a:extLst>
            </p:cNvPr>
            <p:cNvCxnSpPr/>
            <p:nvPr/>
          </p:nvCxnSpPr>
          <p:spPr>
            <a:xfrm>
              <a:off x="6369752" y="2696692"/>
              <a:ext cx="5878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9257186-D636-CD56-A809-933C08303273}"/>
                </a:ext>
              </a:extLst>
            </p:cNvPr>
            <p:cNvSpPr txBox="1"/>
            <p:nvPr/>
          </p:nvSpPr>
          <p:spPr>
            <a:xfrm>
              <a:off x="7877058" y="2885547"/>
              <a:ext cx="6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s-ES_tradnl" baseline="30000" dirty="0">
                <a:latin typeface="Symbol" pitchFamily="2" charset="2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05EBA40-1366-060D-83DE-11C70BB5C7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8590" y="2426964"/>
              <a:ext cx="242331" cy="1384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256CF50-8087-E2C8-E79C-63C37B9069E0}"/>
                </a:ext>
              </a:extLst>
            </p:cNvPr>
            <p:cNvCxnSpPr>
              <a:cxnSpLocks/>
            </p:cNvCxnSpPr>
            <p:nvPr/>
          </p:nvCxnSpPr>
          <p:spPr>
            <a:xfrm>
              <a:off x="7478590" y="2869946"/>
              <a:ext cx="222279" cy="784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AAFAA283-F4B6-1A88-7729-01665A9A7ADD}"/>
                </a:ext>
              </a:extLst>
            </p:cNvPr>
            <p:cNvSpPr/>
            <p:nvPr/>
          </p:nvSpPr>
          <p:spPr>
            <a:xfrm rot="14192456">
              <a:off x="6958059" y="2491509"/>
              <a:ext cx="678857" cy="51838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AEC237BE-F924-6EB9-40A0-98D90E884ECB}"/>
                </a:ext>
              </a:extLst>
            </p:cNvPr>
            <p:cNvSpPr/>
            <p:nvPr/>
          </p:nvSpPr>
          <p:spPr>
            <a:xfrm rot="14192456">
              <a:off x="7033368" y="2550941"/>
              <a:ext cx="619167" cy="45550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1EB6ABF-84B7-0BE1-32DA-5665D0780EEF}"/>
                </a:ext>
              </a:extLst>
            </p:cNvPr>
            <p:cNvSpPr txBox="1"/>
            <p:nvPr/>
          </p:nvSpPr>
          <p:spPr>
            <a:xfrm>
              <a:off x="7793156" y="2180245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/>
                <a:t>e</a:t>
              </a:r>
              <a:r>
                <a:rPr lang="es-ES_tradnl" baseline="30000" dirty="0"/>
                <a:t>+</a:t>
              </a:r>
              <a:endParaRPr lang="es-ES_tradnl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76DF828-B977-8797-7A2F-3A9C83FB65B8}"/>
              </a:ext>
            </a:extLst>
          </p:cNvPr>
          <p:cNvSpPr txBox="1"/>
          <p:nvPr/>
        </p:nvSpPr>
        <p:spPr>
          <a:xfrm>
            <a:off x="4749930" y="2177298"/>
            <a:ext cx="39783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F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46EC8D-1C08-2C54-515C-CA77AABBDF1C}"/>
              </a:ext>
            </a:extLst>
          </p:cNvPr>
          <p:cNvSpPr txBox="1"/>
          <p:nvPr/>
        </p:nvSpPr>
        <p:spPr>
          <a:xfrm>
            <a:off x="4288968" y="3219141"/>
            <a:ext cx="266454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Fermi decay, no change in isospin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689EFE-07B0-8B7C-94C2-89BCE567B288}"/>
              </a:ext>
            </a:extLst>
          </p:cNvPr>
          <p:cNvGrpSpPr/>
          <p:nvPr/>
        </p:nvGrpSpPr>
        <p:grpSpPr>
          <a:xfrm>
            <a:off x="4095162" y="4148318"/>
            <a:ext cx="2321495" cy="982301"/>
            <a:chOff x="5848687" y="2180245"/>
            <a:chExt cx="2321495" cy="98230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8" name="3D Model 17" descr="Sphere">
                  <a:extLst>
                    <a:ext uri="{FF2B5EF4-FFF2-40B4-BE49-F238E27FC236}">
                      <a16:creationId xmlns:a16="http://schemas.microsoft.com/office/drawing/2014/main" id="{7C27E157-463A-DB3C-78C2-D0BCC5A00F6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065660" y="2496214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52625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8" name="3D Model 17" descr="Sphere">
                  <a:extLst>
                    <a:ext uri="{FF2B5EF4-FFF2-40B4-BE49-F238E27FC236}">
                      <a16:creationId xmlns:a16="http://schemas.microsoft.com/office/drawing/2014/main" id="{7C27E157-463A-DB3C-78C2-D0BCC5A00F6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12135" y="4464287"/>
                  <a:ext cx="426017" cy="4009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9" name="3D Model 18" descr="Red Sphere">
                  <a:extLst>
                    <a:ext uri="{FF2B5EF4-FFF2-40B4-BE49-F238E27FC236}">
                      <a16:creationId xmlns:a16="http://schemas.microsoft.com/office/drawing/2014/main" id="{DA60BF0F-4181-F680-CFE2-A41A0DFE5C7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848687" y="2473706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3962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9" name="3D Model 18" descr="Red Sphere">
                  <a:extLst>
                    <a:ext uri="{FF2B5EF4-FFF2-40B4-BE49-F238E27FC236}">
                      <a16:creationId xmlns:a16="http://schemas.microsoft.com/office/drawing/2014/main" id="{DA60BF0F-4181-F680-CFE2-A41A0DFE5C7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95162" y="4441779"/>
                  <a:ext cx="426017" cy="423464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338BC2C-DF95-6F6D-160C-DCBF29ED0326}"/>
                </a:ext>
              </a:extLst>
            </p:cNvPr>
            <p:cNvCxnSpPr/>
            <p:nvPr/>
          </p:nvCxnSpPr>
          <p:spPr>
            <a:xfrm>
              <a:off x="6369752" y="2696692"/>
              <a:ext cx="5878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65068E0-D74C-4FEC-F099-BDC0FFD20462}"/>
                </a:ext>
              </a:extLst>
            </p:cNvPr>
            <p:cNvSpPr txBox="1"/>
            <p:nvPr/>
          </p:nvSpPr>
          <p:spPr>
            <a:xfrm>
              <a:off x="7877058" y="2885547"/>
              <a:ext cx="1202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b="0" i="0" dirty="0">
                  <a:latin typeface="Symbol" pitchFamily="2" charset="2"/>
                </a:rPr>
                <a:t>n</a:t>
              </a:r>
              <a:endParaRPr lang="es-ES_tradnl" baseline="30000" dirty="0">
                <a:latin typeface="Symbol" pitchFamily="2" charset="2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87CE0F0-EAAC-41C8-022E-D4DF94FAFA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8590" y="2426964"/>
              <a:ext cx="242331" cy="1384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7543B08-186D-60E9-7240-5D40F97F5144}"/>
                </a:ext>
              </a:extLst>
            </p:cNvPr>
            <p:cNvCxnSpPr>
              <a:cxnSpLocks/>
            </p:cNvCxnSpPr>
            <p:nvPr/>
          </p:nvCxnSpPr>
          <p:spPr>
            <a:xfrm>
              <a:off x="7478590" y="2869946"/>
              <a:ext cx="222279" cy="784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C559E443-9943-5853-7C72-07782750985C}"/>
                </a:ext>
              </a:extLst>
            </p:cNvPr>
            <p:cNvSpPr/>
            <p:nvPr/>
          </p:nvSpPr>
          <p:spPr>
            <a:xfrm rot="14192456">
              <a:off x="6958059" y="2491509"/>
              <a:ext cx="678857" cy="51838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00C88EF4-40A0-74CC-C63F-5A40D173339B}"/>
                </a:ext>
              </a:extLst>
            </p:cNvPr>
            <p:cNvSpPr/>
            <p:nvPr/>
          </p:nvSpPr>
          <p:spPr>
            <a:xfrm rot="14192456">
              <a:off x="7033368" y="2550941"/>
              <a:ext cx="619167" cy="45550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C4ECD0-B9C3-2D4A-1FB6-B47F2D5DD789}"/>
                </a:ext>
              </a:extLst>
            </p:cNvPr>
            <p:cNvSpPr txBox="1"/>
            <p:nvPr/>
          </p:nvSpPr>
          <p:spPr>
            <a:xfrm>
              <a:off x="7793156" y="2180245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/>
                <a:t>e</a:t>
              </a:r>
              <a:r>
                <a:rPr lang="es-ES_tradnl" baseline="30000" dirty="0"/>
                <a:t>+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701320A-3CB0-A338-C384-30805787DB62}"/>
              </a:ext>
            </a:extLst>
          </p:cNvPr>
          <p:cNvSpPr txBox="1"/>
          <p:nvPr/>
        </p:nvSpPr>
        <p:spPr>
          <a:xfrm>
            <a:off x="4739122" y="4170549"/>
            <a:ext cx="46493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GT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258D069-C283-8BA9-08A9-AA241352A47B}"/>
              </a:ext>
            </a:extLst>
          </p:cNvPr>
          <p:cNvGrpSpPr/>
          <p:nvPr/>
        </p:nvGrpSpPr>
        <p:grpSpPr>
          <a:xfrm>
            <a:off x="1537569" y="1846119"/>
            <a:ext cx="1162097" cy="1182034"/>
            <a:chOff x="3433139" y="1687983"/>
            <a:chExt cx="1171407" cy="120824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7" name="3D Model 56" descr="Red Sphere">
                  <a:extLst>
                    <a:ext uri="{FF2B5EF4-FFF2-40B4-BE49-F238E27FC236}">
                      <a16:creationId xmlns:a16="http://schemas.microsoft.com/office/drawing/2014/main" id="{B67456DA-7394-4DEB-DC5E-9EACEB47AAE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3130" y="1846516"/>
                <a:ext cx="389029" cy="414128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389029" cy="41412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5915064" ay="-3577501" az="5995491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2791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7" name="3D Model 56" descr="Red Sphere">
                  <a:extLst>
                    <a:ext uri="{FF2B5EF4-FFF2-40B4-BE49-F238E27FC236}">
                      <a16:creationId xmlns:a16="http://schemas.microsoft.com/office/drawing/2014/main" id="{B67456DA-7394-4DEB-DC5E-9EACEB47AAE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41917" y="2001213"/>
                  <a:ext cx="385937" cy="4051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8" name="3D Model 57" descr="Red Sphere">
                  <a:extLst>
                    <a:ext uri="{FF2B5EF4-FFF2-40B4-BE49-F238E27FC236}">
                      <a16:creationId xmlns:a16="http://schemas.microsoft.com/office/drawing/2014/main" id="{ED3C8DF8-31B4-0936-21A1-A1B2E5CD88F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33139" y="2041079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8" name="3D Model 57" descr="Red Sphere">
                  <a:extLst>
                    <a:ext uri="{FF2B5EF4-FFF2-40B4-BE49-F238E27FC236}">
                      <a16:creationId xmlns:a16="http://schemas.microsoft.com/office/drawing/2014/main" id="{ED3C8DF8-31B4-0936-21A1-A1B2E5CD88F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37569" y="2191556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9" name="3D Model 58" descr="Sphere">
                  <a:extLst>
                    <a:ext uri="{FF2B5EF4-FFF2-40B4-BE49-F238E27FC236}">
                      <a16:creationId xmlns:a16="http://schemas.microsoft.com/office/drawing/2014/main" id="{C2F4C4C7-A69A-6338-7A9C-99452B5664A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12338" y="1824038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9" name="3D Model 58" descr="Sphere">
                  <a:extLst>
                    <a:ext uri="{FF2B5EF4-FFF2-40B4-BE49-F238E27FC236}">
                      <a16:creationId xmlns:a16="http://schemas.microsoft.com/office/drawing/2014/main" id="{C2F4C4C7-A69A-6338-7A9C-99452B5664A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16139" y="197922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0" name="3D Model 59" descr="Sphere">
                  <a:extLst>
                    <a:ext uri="{FF2B5EF4-FFF2-40B4-BE49-F238E27FC236}">
                      <a16:creationId xmlns:a16="http://schemas.microsoft.com/office/drawing/2014/main" id="{AAD6E2BE-BD46-A81C-5B83-7D4A5AD2F8B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52183" y="1905035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0" name="3D Model 59" descr="Sphere">
                  <a:extLst>
                    <a:ext uri="{FF2B5EF4-FFF2-40B4-BE49-F238E27FC236}">
                      <a16:creationId xmlns:a16="http://schemas.microsoft.com/office/drawing/2014/main" id="{AAD6E2BE-BD46-A81C-5B83-7D4A5AD2F8B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52488" y="205846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1" name="3D Model 60" descr="Sphere">
                  <a:extLst>
                    <a:ext uri="{FF2B5EF4-FFF2-40B4-BE49-F238E27FC236}">
                      <a16:creationId xmlns:a16="http://schemas.microsoft.com/office/drawing/2014/main" id="{6D15D0B3-8391-24A3-56D5-AA2D0281C9C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71108" y="2133653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1" name="3D Model 60" descr="Sphere">
                  <a:extLst>
                    <a:ext uri="{FF2B5EF4-FFF2-40B4-BE49-F238E27FC236}">
                      <a16:creationId xmlns:a16="http://schemas.microsoft.com/office/drawing/2014/main" id="{6D15D0B3-8391-24A3-56D5-AA2D0281C9C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71262" y="228212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2" name="3D Model 61" descr="Sphere">
                  <a:extLst>
                    <a:ext uri="{FF2B5EF4-FFF2-40B4-BE49-F238E27FC236}">
                      <a16:creationId xmlns:a16="http://schemas.microsoft.com/office/drawing/2014/main" id="{CA3934DA-9BBF-D76E-55D3-C1F30AC0710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89703" y="2325386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2" name="3D Model 61" descr="Sphere">
                  <a:extLst>
                    <a:ext uri="{FF2B5EF4-FFF2-40B4-BE49-F238E27FC236}">
                      <a16:creationId xmlns:a16="http://schemas.microsoft.com/office/drawing/2014/main" id="{CA3934DA-9BBF-D76E-55D3-C1F30AC0710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92094" y="246969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3" name="3D Model 62" descr="Sphere">
                  <a:extLst>
                    <a:ext uri="{FF2B5EF4-FFF2-40B4-BE49-F238E27FC236}">
                      <a16:creationId xmlns:a16="http://schemas.microsoft.com/office/drawing/2014/main" id="{7A780023-4A08-D54C-43B4-BE37D86648F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42915" y="2334131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3" name="3D Model 62" descr="Sphere">
                  <a:extLst>
                    <a:ext uri="{FF2B5EF4-FFF2-40B4-BE49-F238E27FC236}">
                      <a16:creationId xmlns:a16="http://schemas.microsoft.com/office/drawing/2014/main" id="{7A780023-4A08-D54C-43B4-BE37D86648F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944088" y="247825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4" name="3D Model 63" descr="Sphere">
                  <a:extLst>
                    <a:ext uri="{FF2B5EF4-FFF2-40B4-BE49-F238E27FC236}">
                      <a16:creationId xmlns:a16="http://schemas.microsoft.com/office/drawing/2014/main" id="{1A07DD8E-4EDF-7CA7-C26C-B1E3797C01B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10583" y="1891257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4" name="3D Model 63" descr="Sphere">
                  <a:extLst>
                    <a:ext uri="{FF2B5EF4-FFF2-40B4-BE49-F238E27FC236}">
                      <a16:creationId xmlns:a16="http://schemas.microsoft.com/office/drawing/2014/main" id="{1A07DD8E-4EDF-7CA7-C26C-B1E3797C01B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912013" y="2044984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5" name="3D Model 64" descr="Sphere">
                  <a:extLst>
                    <a:ext uri="{FF2B5EF4-FFF2-40B4-BE49-F238E27FC236}">
                      <a16:creationId xmlns:a16="http://schemas.microsoft.com/office/drawing/2014/main" id="{17D9F82F-FD7C-8179-34E5-03DFCF28640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17397" y="2182340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5" name="3D Model 64" descr="Sphere">
                  <a:extLst>
                    <a:ext uri="{FF2B5EF4-FFF2-40B4-BE49-F238E27FC236}">
                      <a16:creationId xmlns:a16="http://schemas.microsoft.com/office/drawing/2014/main" id="{17D9F82F-FD7C-8179-34E5-03DFCF28640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20363" y="232975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6" name="3D Model 65" descr="Sphere">
                  <a:extLst>
                    <a:ext uri="{FF2B5EF4-FFF2-40B4-BE49-F238E27FC236}">
                      <a16:creationId xmlns:a16="http://schemas.microsoft.com/office/drawing/2014/main" id="{6231C1F3-2630-282A-5F5A-F16A001AEAD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77751" y="1900662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6" name="3D Model 65" descr="Sphere">
                  <a:extLst>
                    <a:ext uri="{FF2B5EF4-FFF2-40B4-BE49-F238E27FC236}">
                      <a16:creationId xmlns:a16="http://schemas.microsoft.com/office/drawing/2014/main" id="{6231C1F3-2630-282A-5F5A-F16A001AEAD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81032" y="205418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7" name="3D Model 66" descr="Red Sphere">
                  <a:extLst>
                    <a:ext uri="{FF2B5EF4-FFF2-40B4-BE49-F238E27FC236}">
                      <a16:creationId xmlns:a16="http://schemas.microsoft.com/office/drawing/2014/main" id="{2D649DA3-6865-1FC2-0886-FA857DE0DEA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92561" y="2131283"/>
                <a:ext cx="439226" cy="414127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39226" cy="41412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3838053" ay="-3019890" az="-3456207"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5279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7" name="3D Model 66" descr="Red Sphere">
                  <a:extLst>
                    <a:ext uri="{FF2B5EF4-FFF2-40B4-BE49-F238E27FC236}">
                      <a16:creationId xmlns:a16="http://schemas.microsoft.com/office/drawing/2014/main" id="{2D649DA3-6865-1FC2-0886-FA857DE0DEA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695724" y="2279803"/>
                  <a:ext cx="435735" cy="4051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8" name="3D Model 67" descr="Red Sphere">
                  <a:extLst>
                    <a:ext uri="{FF2B5EF4-FFF2-40B4-BE49-F238E27FC236}">
                      <a16:creationId xmlns:a16="http://schemas.microsoft.com/office/drawing/2014/main" id="{B59298BD-D69A-7674-0408-D6FE7D76862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6840" y="2472762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8" name="3D Model 67" descr="Red Sphere">
                  <a:extLst>
                    <a:ext uri="{FF2B5EF4-FFF2-40B4-BE49-F238E27FC236}">
                      <a16:creationId xmlns:a16="http://schemas.microsoft.com/office/drawing/2014/main" id="{B59298BD-D69A-7674-0408-D6FE7D76862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08300" y="2613875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9" name="3D Model 68" descr="Red Sphere">
                  <a:extLst>
                    <a:ext uri="{FF2B5EF4-FFF2-40B4-BE49-F238E27FC236}">
                      <a16:creationId xmlns:a16="http://schemas.microsoft.com/office/drawing/2014/main" id="{48026904-6B18-B4D9-5851-B386CA18373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7307" y="2261030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9" name="3D Model 68" descr="Red Sphere">
                  <a:extLst>
                    <a:ext uri="{FF2B5EF4-FFF2-40B4-BE49-F238E27FC236}">
                      <a16:creationId xmlns:a16="http://schemas.microsoft.com/office/drawing/2014/main" id="{48026904-6B18-B4D9-5851-B386CA18373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56776" y="2406736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0" name="3D Model 69" descr="Red Sphere">
                  <a:extLst>
                    <a:ext uri="{FF2B5EF4-FFF2-40B4-BE49-F238E27FC236}">
                      <a16:creationId xmlns:a16="http://schemas.microsoft.com/office/drawing/2014/main" id="{5B9B80E8-51F5-102D-4F49-E3B3C91FD93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86266" y="1755784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0" name="3D Model 69" descr="Red Sphere">
                  <a:extLst>
                    <a:ext uri="{FF2B5EF4-FFF2-40B4-BE49-F238E27FC236}">
                      <a16:creationId xmlns:a16="http://schemas.microsoft.com/office/drawing/2014/main" id="{5B9B80E8-51F5-102D-4F49-E3B3C91FD93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87095" y="1912449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1" name="3D Model 70" descr="Red Sphere">
                  <a:extLst>
                    <a:ext uri="{FF2B5EF4-FFF2-40B4-BE49-F238E27FC236}">
                      <a16:creationId xmlns:a16="http://schemas.microsoft.com/office/drawing/2014/main" id="{9F6048C7-8802-8A21-9457-9547C9A2678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05445" y="2343536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1" name="3D Model 70" descr="Red Sphere">
                  <a:extLst>
                    <a:ext uri="{FF2B5EF4-FFF2-40B4-BE49-F238E27FC236}">
                      <a16:creationId xmlns:a16="http://schemas.microsoft.com/office/drawing/2014/main" id="{9F6048C7-8802-8A21-9457-9547C9A2678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609300" y="2487452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2" name="3D Model 71" descr="Red Sphere">
                  <a:extLst>
                    <a:ext uri="{FF2B5EF4-FFF2-40B4-BE49-F238E27FC236}">
                      <a16:creationId xmlns:a16="http://schemas.microsoft.com/office/drawing/2014/main" id="{DE52DC13-4BBE-6BCC-CD36-63528FADDC5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40505" y="1687983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2" name="3D Model 71" descr="Red Sphere">
                  <a:extLst>
                    <a:ext uri="{FF2B5EF4-FFF2-40B4-BE49-F238E27FC236}">
                      <a16:creationId xmlns:a16="http://schemas.microsoft.com/office/drawing/2014/main" id="{DE52DC13-4BBE-6BCC-CD36-63528FADDC5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743287" y="1846119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3" name="3D Model 72" descr="Red Sphere">
                  <a:extLst>
                    <a:ext uri="{FF2B5EF4-FFF2-40B4-BE49-F238E27FC236}">
                      <a16:creationId xmlns:a16="http://schemas.microsoft.com/office/drawing/2014/main" id="{EB030D4A-C2EF-2290-32CF-8D5494B3EDD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7148" y="2056519"/>
                <a:ext cx="422561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2561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3" name="3D Model 72" descr="Red Sphere">
                  <a:extLst>
                    <a:ext uri="{FF2B5EF4-FFF2-40B4-BE49-F238E27FC236}">
                      <a16:creationId xmlns:a16="http://schemas.microsoft.com/office/drawing/2014/main" id="{EB030D4A-C2EF-2290-32CF-8D5494B3EDD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908605" y="2206661"/>
                  <a:ext cx="419203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4" name="3D Model 73" descr="Sphere">
                  <a:extLst>
                    <a:ext uri="{FF2B5EF4-FFF2-40B4-BE49-F238E27FC236}">
                      <a16:creationId xmlns:a16="http://schemas.microsoft.com/office/drawing/2014/main" id="{10AC1C3F-0ABB-8622-1452-6A63C672E24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1216" y="1967452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4" name="3D Model 73" descr="Sphere">
                  <a:extLst>
                    <a:ext uri="{FF2B5EF4-FFF2-40B4-BE49-F238E27FC236}">
                      <a16:creationId xmlns:a16="http://schemas.microsoft.com/office/drawing/2014/main" id="{10AC1C3F-0ABB-8622-1452-6A63C672E24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150734" y="211952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5" name="3D Model 74" descr="Sphere">
                  <a:extLst>
                    <a:ext uri="{FF2B5EF4-FFF2-40B4-BE49-F238E27FC236}">
                      <a16:creationId xmlns:a16="http://schemas.microsoft.com/office/drawing/2014/main" id="{D07EFE3C-1262-24BF-9757-65593A3CA6E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20349" y="1694384"/>
                <a:ext cx="400956" cy="400957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00956" cy="40095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279999" ay="808290" az="-1091473"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5148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5" name="3D Model 74" descr="Sphere">
                  <a:extLst>
                    <a:ext uri="{FF2B5EF4-FFF2-40B4-BE49-F238E27FC236}">
                      <a16:creationId xmlns:a16="http://schemas.microsoft.com/office/drawing/2014/main" id="{D07EFE3C-1262-24BF-9757-65593A3CA6E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921702" y="1852381"/>
                  <a:ext cx="397769" cy="3922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6" name="3D Model 75" descr="Sphere">
                  <a:extLst>
                    <a:ext uri="{FF2B5EF4-FFF2-40B4-BE49-F238E27FC236}">
                      <a16:creationId xmlns:a16="http://schemas.microsoft.com/office/drawing/2014/main" id="{D20F919D-802B-9FF0-1C57-C67701E20ED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8267" y="2252285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6" name="3D Model 75" descr="Sphere">
                  <a:extLst>
                    <a:ext uri="{FF2B5EF4-FFF2-40B4-BE49-F238E27FC236}">
                      <a16:creationId xmlns:a16="http://schemas.microsoft.com/office/drawing/2014/main" id="{D20F919D-802B-9FF0-1C57-C67701E20ED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47013" y="239818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7" name="3D Model 76" descr="Sphere">
                  <a:extLst>
                    <a:ext uri="{FF2B5EF4-FFF2-40B4-BE49-F238E27FC236}">
                      <a16:creationId xmlns:a16="http://schemas.microsoft.com/office/drawing/2014/main" id="{08712A79-7757-570D-1172-5679E844F29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06875" y="2441509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7" name="3D Model 76" descr="Sphere">
                  <a:extLst>
                    <a:ext uri="{FF2B5EF4-FFF2-40B4-BE49-F238E27FC236}">
                      <a16:creationId xmlns:a16="http://schemas.microsoft.com/office/drawing/2014/main" id="{08712A79-7757-570D-1172-5679E844F29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106745" y="258330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8" name="3D Model 77" descr="Sphere">
                  <a:extLst>
                    <a:ext uri="{FF2B5EF4-FFF2-40B4-BE49-F238E27FC236}">
                      <a16:creationId xmlns:a16="http://schemas.microsoft.com/office/drawing/2014/main" id="{7F056B22-3C77-CE5B-87D4-B3C358EE77C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30370" y="2461508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8" name="3D Model 77" descr="Sphere">
                  <a:extLst>
                    <a:ext uri="{FF2B5EF4-FFF2-40B4-BE49-F238E27FC236}">
                      <a16:creationId xmlns:a16="http://schemas.microsoft.com/office/drawing/2014/main" id="{7F056B22-3C77-CE5B-87D4-B3C358EE77C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33232" y="260286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9" name="3D Model 78" descr="Sphere">
                  <a:extLst>
                    <a:ext uri="{FF2B5EF4-FFF2-40B4-BE49-F238E27FC236}">
                      <a16:creationId xmlns:a16="http://schemas.microsoft.com/office/drawing/2014/main" id="{D0CDA08E-736C-1A64-50BD-C031FEA6926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49558" y="2227208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9" name="3D Model 78" descr="Sphere">
                  <a:extLst>
                    <a:ext uri="{FF2B5EF4-FFF2-40B4-BE49-F238E27FC236}">
                      <a16:creationId xmlns:a16="http://schemas.microsoft.com/office/drawing/2014/main" id="{D0CDA08E-736C-1A64-50BD-C031FEA6926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53858" y="237364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0" name="3D Model 79" descr="Red Sphere">
                  <a:extLst>
                    <a:ext uri="{FF2B5EF4-FFF2-40B4-BE49-F238E27FC236}">
                      <a16:creationId xmlns:a16="http://schemas.microsoft.com/office/drawing/2014/main" id="{8C44C369-3D73-85B6-4351-79B8644AE16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78529" y="2062982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0" name="3D Model 79" descr="Red Sphere">
                  <a:extLst>
                    <a:ext uri="{FF2B5EF4-FFF2-40B4-BE49-F238E27FC236}">
                      <a16:creationId xmlns:a16="http://schemas.microsoft.com/office/drawing/2014/main" id="{8C44C369-3D73-85B6-4351-79B8644AE16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77035" y="2212984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1" name="3D Model 80" descr="Red Sphere">
                  <a:extLst>
                    <a:ext uri="{FF2B5EF4-FFF2-40B4-BE49-F238E27FC236}">
                      <a16:creationId xmlns:a16="http://schemas.microsoft.com/office/drawing/2014/main" id="{A53AAFC1-E390-C869-7783-0199BBEAB4B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95512" y="1730118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1" name="3D Model 80" descr="Red Sphere">
                  <a:extLst>
                    <a:ext uri="{FF2B5EF4-FFF2-40B4-BE49-F238E27FC236}">
                      <a16:creationId xmlns:a16="http://schemas.microsoft.com/office/drawing/2014/main" id="{A53AAFC1-E390-C869-7783-0199BBEAB4B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95472" y="1887340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4C09ED7-AFDE-9B32-5F84-37C161A497A8}"/>
              </a:ext>
            </a:extLst>
          </p:cNvPr>
          <p:cNvSpPr txBox="1"/>
          <p:nvPr/>
        </p:nvSpPr>
        <p:spPr>
          <a:xfrm>
            <a:off x="6183646" y="2812788"/>
            <a:ext cx="12022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b="0" i="0" dirty="0">
                <a:latin typeface="Symbol" pitchFamily="2" charset="2"/>
              </a:rPr>
              <a:t>n</a:t>
            </a:r>
            <a:endParaRPr lang="es-ES_tradnl" baseline="30000" dirty="0">
              <a:latin typeface="Symbol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06861F-F629-A384-29D8-15822830B882}"/>
              </a:ext>
            </a:extLst>
          </p:cNvPr>
          <p:cNvSpPr txBox="1"/>
          <p:nvPr/>
        </p:nvSpPr>
        <p:spPr>
          <a:xfrm>
            <a:off x="342327" y="5388654"/>
            <a:ext cx="85677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Superallowed</a:t>
            </a:r>
            <a:r>
              <a:rPr lang="en-GB" dirty="0"/>
              <a:t> Fermi transition con populate only one state, the IAS: no change in angular </a:t>
            </a:r>
          </a:p>
          <a:p>
            <a:r>
              <a:rPr lang="en-GB" dirty="0"/>
              <a:t>momentum, no change in parity, no spin flip, no change in isospin, only third component </a:t>
            </a:r>
          </a:p>
          <a:p>
            <a:r>
              <a:rPr lang="en-GB" dirty="0"/>
              <a:t>in isospin changes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65B4CD-EB6D-091C-0719-56CD0481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EC2B6B-AACB-4F13-B553-C52F21904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dirty="0"/>
              <a:t>Berta Rubio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0D8C4-08C3-D328-0036-16CEA7775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38730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206D23B-97A9-FCE2-B494-BC95CAB61655}"/>
              </a:ext>
            </a:extLst>
          </p:cNvPr>
          <p:cNvSpPr/>
          <p:nvPr/>
        </p:nvSpPr>
        <p:spPr>
          <a:xfrm>
            <a:off x="6331973" y="1856586"/>
            <a:ext cx="2579617" cy="16822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3CD6A78-44DF-794D-0573-90FF05EEAA35}"/>
              </a:ext>
            </a:extLst>
          </p:cNvPr>
          <p:cNvSpPr/>
          <p:nvPr/>
        </p:nvSpPr>
        <p:spPr>
          <a:xfrm>
            <a:off x="2630129" y="1653239"/>
            <a:ext cx="3485536" cy="20889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4831D12-B2DA-6DB7-9578-CE2A7FB7C153}"/>
                  </a:ext>
                </a:extLst>
              </p:cNvPr>
              <p:cNvSpPr txBox="1"/>
              <p:nvPr/>
            </p:nvSpPr>
            <p:spPr>
              <a:xfrm>
                <a:off x="2630129" y="1642605"/>
                <a:ext cx="3485536" cy="3503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en-GB" dirty="0">
                  <a:effectLst/>
                  <a:latin typeface="Times New Roman" panose="02020603050405020304" pitchFamily="18" charset="0"/>
                </a:endParaRPr>
              </a:p>
              <a:p>
                <a:pPr algn="ctr"/>
                <a:r>
                  <a:rPr lang="en-GB" i="1" dirty="0">
                    <a:effectLst/>
                    <a:latin typeface="Times New Roman" panose="02020603050405020304" pitchFamily="18" charset="0"/>
                  </a:rPr>
                  <a:t>B(F) </a:t>
                </a:r>
                <a:r>
                  <a:rPr lang="en-GB" dirty="0">
                    <a:effectLst/>
                    <a:latin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l-GR" dirty="0" smtClean="0">
                            <a:effectLst/>
                            <a:latin typeface="Arial" panose="020B0604020202020204" pitchFamily="34" charset="0"/>
                          </a:rPr>
                          <m:t>|(</m:t>
                        </m:r>
                        <m:r>
                          <m:rPr>
                            <m:nor/>
                          </m:rPr>
                          <a:rPr lang="el-GR" i="1" dirty="0" smtClean="0">
                            <a:effectLst/>
                            <a:latin typeface="Times New Roman" panose="02020603050405020304" pitchFamily="18" charset="0"/>
                          </a:rPr>
                          <m:t>ψ</m:t>
                        </m:r>
                        <m:r>
                          <m:rPr>
                            <m:nor/>
                          </m:rPr>
                          <a:rPr lang="en-GB" i="1" baseline="-25000" dirty="0" smtClean="0">
                            <a:effectLst/>
                            <a:latin typeface="Times New Roman" panose="02020603050405020304" pitchFamily="18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GB" i="1" dirty="0" smtClean="0">
                            <a:effectLst/>
                            <a:latin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dirty="0" smtClean="0">
                            <a:effectLst/>
                            <a:latin typeface="Arial" panose="020B0604020202020204" pitchFamily="34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en-GB" i="1" dirty="0" smtClean="0">
                            <a:effectLst/>
                            <a:latin typeface="Times New Roman" panose="02020603050405020304" pitchFamily="18" charset="0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en-GB" i="1" baseline="-25000" dirty="0" smtClean="0">
                            <a:effectLst/>
                            <a:latin typeface="Times New Roman" panose="02020603050405020304" pitchFamily="18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GB" i="1" dirty="0" smtClean="0">
                            <a:effectLst/>
                            <a:latin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baseline="-25000" dirty="0" smtClean="0">
                            <a:effectLst/>
                            <a:latin typeface="Arial" panose="020B0604020202020204" pitchFamily="34" charset="0"/>
                          </a:rPr>
                          <m:t>±</m:t>
                        </m:r>
                        <m:r>
                          <m:rPr>
                            <m:nor/>
                          </m:rPr>
                          <a:rPr lang="en-GB" dirty="0" smtClean="0">
                            <a:effectLst/>
                            <a:latin typeface="Arial" panose="020B0604020202020204" pitchFamily="34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el-GR" i="1" dirty="0" smtClean="0">
                            <a:effectLst/>
                            <a:latin typeface="Times New Roman" panose="02020603050405020304" pitchFamily="18" charset="0"/>
                          </a:rPr>
                          <m:t>ψ</m:t>
                        </m:r>
                        <m:r>
                          <m:rPr>
                            <m:nor/>
                          </m:rPr>
                          <a:rPr lang="en-GB" i="1" baseline="-25000" dirty="0" smtClean="0">
                            <a:effectLst/>
                            <a:latin typeface="Times New Roman" panose="02020603050405020304" pitchFamily="18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GB" dirty="0" smtClean="0">
                            <a:effectLst/>
                            <a:latin typeface="Arial" panose="020B0604020202020204" pitchFamily="34" charset="0"/>
                          </a:rPr>
                          <m:t>)|</m:t>
                        </m:r>
                        <m:r>
                          <m:rPr>
                            <m:nor/>
                          </m:rPr>
                          <a:rPr lang="es-ES" b="0" i="0" baseline="30000" dirty="0" smtClean="0">
                            <a:effectLst/>
                            <a:latin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dirty="0" smtClean="0">
                            <a:effectLst/>
                            <a:latin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GB" i="1" dirty="0" smtClean="0">
                            <a:effectLst/>
                            <a:latin typeface="Times New Roman" panose="02020603050405020304" pitchFamily="18" charset="0"/>
                          </a:rPr>
                          <m:t>J</m:t>
                        </m:r>
                        <m:r>
                          <m:rPr>
                            <m:nor/>
                          </m:rPr>
                          <a:rPr lang="en-GB" i="1" baseline="-25000" dirty="0" smtClean="0">
                            <a:effectLst/>
                            <a:latin typeface="Times New Roman" panose="02020603050405020304" pitchFamily="18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GB" dirty="0" smtClean="0">
                            <a:effectLst/>
                            <a:latin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s-ES" b="0" i="0" dirty="0" smtClean="0">
                            <a:effectLst/>
                            <a:latin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GB" dirty="0">
                    <a:effectLst/>
                    <a:latin typeface="Arial" panose="020B0604020202020204" pitchFamily="34" charset="0"/>
                  </a:rPr>
                  <a:t> = M</a:t>
                </a:r>
                <a:r>
                  <a:rPr lang="en-GB" baseline="-25000" dirty="0">
                    <a:effectLst/>
                    <a:latin typeface="Arial" panose="020B0604020202020204" pitchFamily="34" charset="0"/>
                  </a:rPr>
                  <a:t>F</a:t>
                </a:r>
                <a:r>
                  <a:rPr lang="en-GB" baseline="30000" dirty="0">
                    <a:effectLst/>
                    <a:latin typeface="Arial" panose="020B0604020202020204" pitchFamily="34" charset="0"/>
                  </a:rPr>
                  <a:t>2</a:t>
                </a:r>
                <a:r>
                  <a:rPr lang="en-GB" dirty="0">
                    <a:effectLst/>
                    <a:latin typeface="Arial" panose="020B0604020202020204" pitchFamily="34" charset="0"/>
                  </a:rPr>
                  <a:t> </a:t>
                </a:r>
                <a:endParaRPr lang="en-GB" dirty="0">
                  <a:effectLst/>
                  <a:latin typeface="Times New Roman" panose="02020603050405020304" pitchFamily="18" charset="0"/>
                </a:endParaRPr>
              </a:p>
              <a:p>
                <a:pPr algn="ctr"/>
                <a:br>
                  <a:rPr lang="en-GB" dirty="0">
                    <a:effectLst/>
                    <a:latin typeface="Times New Roman" panose="02020603050405020304" pitchFamily="18" charset="0"/>
                  </a:rPr>
                </a:br>
                <a:r>
                  <a:rPr lang="en-GB" i="1" dirty="0">
                    <a:effectLst/>
                    <a:latin typeface="Times New Roman" panose="02020603050405020304" pitchFamily="18" charset="0"/>
                  </a:rPr>
                  <a:t>V</a:t>
                </a:r>
                <a:r>
                  <a:rPr lang="en-GB" i="1" baseline="-25000" dirty="0">
                    <a:effectLst/>
                    <a:latin typeface="Times New Roman" panose="02020603050405020304" pitchFamily="18" charset="0"/>
                  </a:rPr>
                  <a:t>F</a:t>
                </a:r>
                <a:r>
                  <a:rPr lang="en-GB" i="1" dirty="0">
                    <a:effectLst/>
                    <a:latin typeface="Times New Roman" panose="02020603050405020304" pitchFamily="18" charset="0"/>
                  </a:rPr>
                  <a:t> </a:t>
                </a:r>
                <a:r>
                  <a:rPr lang="en-GB" baseline="-25000" dirty="0">
                    <a:effectLst/>
                    <a:latin typeface="Arial" panose="020B0604020202020204" pitchFamily="34" charset="0"/>
                  </a:rPr>
                  <a:t>±</a:t>
                </a:r>
                <a:r>
                  <a:rPr lang="en-GB" dirty="0">
                    <a:effectLst/>
                    <a:latin typeface="Arial" panose="020B0604020202020204" pitchFamily="34" charset="0"/>
                  </a:rPr>
                  <a:t> = 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GB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s-ES" b="0" i="1" smtClean="0">
                            <a:effectLst/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en-GB" i="1" dirty="0" smtClean="0">
                            <a:effectLst/>
                            <a:latin typeface="Times New Roman" panose="020206030504050203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GB" i="1" baseline="-25000" dirty="0" smtClean="0">
                            <a:effectLst/>
                            <a:latin typeface="Times New Roman" panose="02020603050405020304" pitchFamily="18" charset="0"/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en-GB" baseline="30000" dirty="0" smtClean="0">
                            <a:effectLst/>
                            <a:latin typeface="Arial" panose="020B0604020202020204" pitchFamily="34" charset="0"/>
                          </a:rPr>
                          <m:t>±</m:t>
                        </m:r>
                      </m:e>
                    </m:nary>
                  </m:oMath>
                </a14:m>
                <a:endParaRPr lang="en-GB" dirty="0">
                  <a:effectLst/>
                  <a:latin typeface="Arial" panose="020B0604020202020204" pitchFamily="34" charset="0"/>
                </a:endParaRPr>
              </a:p>
              <a:p>
                <a:pPr algn="ctr"/>
                <a:endParaRPr lang="en-GB" dirty="0">
                  <a:latin typeface="Arial" panose="020B0604020202020204" pitchFamily="34" charset="0"/>
                </a:endParaRPr>
              </a:p>
              <a:p>
                <a:pPr algn="ctr"/>
                <a:r>
                  <a:rPr lang="en-GB" i="1" dirty="0">
                    <a:effectLst/>
                    <a:latin typeface="Times New Roman" panose="02020603050405020304" pitchFamily="18" charset="0"/>
                  </a:rPr>
                  <a:t>B(F) </a:t>
                </a:r>
                <a:r>
                  <a:rPr lang="en-GB" dirty="0">
                    <a:effectLst/>
                    <a:latin typeface="Arial" panose="020B0604020202020204" pitchFamily="34" charset="0"/>
                  </a:rPr>
                  <a:t>= </a:t>
                </a:r>
                <a:r>
                  <a:rPr lang="en-GB" dirty="0">
                    <a:effectLst/>
                    <a:latin typeface="Times New Roman" panose="02020603050405020304" pitchFamily="18" charset="0"/>
                  </a:rPr>
                  <a:t>2</a:t>
                </a:r>
                <a:r>
                  <a:rPr lang="en-GB" dirty="0">
                    <a:effectLst/>
                    <a:latin typeface="Arial" panose="020B0604020202020204" pitchFamily="34" charset="0"/>
                  </a:rPr>
                  <a:t>|</a:t>
                </a:r>
                <a:r>
                  <a:rPr lang="en-GB" i="1" dirty="0">
                    <a:effectLst/>
                    <a:latin typeface="Times New Roman" panose="02020603050405020304" pitchFamily="18" charset="0"/>
                  </a:rPr>
                  <a:t>N </a:t>
                </a:r>
                <a:r>
                  <a:rPr lang="en-GB" dirty="0">
                    <a:effectLst/>
                    <a:latin typeface="Arial" panose="020B0604020202020204" pitchFamily="34" charset="0"/>
                  </a:rPr>
                  <a:t>− </a:t>
                </a:r>
                <a:r>
                  <a:rPr lang="en-GB" i="1" dirty="0">
                    <a:effectLst/>
                    <a:latin typeface="Times New Roman" panose="02020603050405020304" pitchFamily="18" charset="0"/>
                  </a:rPr>
                  <a:t>Z</a:t>
                </a:r>
                <a:r>
                  <a:rPr lang="en-GB" dirty="0">
                    <a:effectLst/>
                    <a:latin typeface="Arial" panose="020B0604020202020204" pitchFamily="34" charset="0"/>
                  </a:rPr>
                  <a:t>|</a:t>
                </a:r>
                <a:endParaRPr lang="en-GB" dirty="0">
                  <a:effectLst/>
                  <a:latin typeface="Times New Roman" panose="02020603050405020304" pitchFamily="18" charset="0"/>
                </a:endParaRPr>
              </a:p>
              <a:p>
                <a:pPr algn="ctr"/>
                <a:endParaRPr lang="en-GB" dirty="0">
                  <a:effectLst/>
                  <a:latin typeface="Times New Roman" panose="02020603050405020304" pitchFamily="18" charset="0"/>
                </a:endParaRPr>
              </a:p>
              <a:p>
                <a:r>
                  <a:rPr lang="en-GB" i="1" dirty="0">
                    <a:effectLst/>
                    <a:latin typeface="Times New Roman" panose="02020603050405020304" pitchFamily="18" charset="0"/>
                  </a:rPr>
                  <a:t>B(GT) </a:t>
                </a:r>
                <a:r>
                  <a:rPr lang="en-GB" dirty="0">
                    <a:effectLst/>
                    <a:latin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l-GR" dirty="0" smtClean="0">
                            <a:effectLst/>
                            <a:latin typeface="Arial" panose="020B0604020202020204" pitchFamily="34" charset="0"/>
                          </a:rPr>
                          <m:t>|(</m:t>
                        </m:r>
                        <m:r>
                          <m:rPr>
                            <m:nor/>
                          </m:rPr>
                          <a:rPr lang="el-GR" i="1" dirty="0" smtClean="0">
                            <a:effectLst/>
                            <a:latin typeface="Times New Roman" panose="02020603050405020304" pitchFamily="18" charset="0"/>
                          </a:rPr>
                          <m:t>ψ</m:t>
                        </m:r>
                        <m:r>
                          <m:rPr>
                            <m:nor/>
                          </m:rPr>
                          <a:rPr lang="en-GB" i="1" baseline="-25000" dirty="0" smtClean="0">
                            <a:effectLst/>
                            <a:latin typeface="Times New Roman" panose="02020603050405020304" pitchFamily="18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GB" i="1" dirty="0" smtClean="0">
                            <a:effectLst/>
                            <a:latin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dirty="0" smtClean="0">
                            <a:effectLst/>
                            <a:latin typeface="Arial" panose="020B0604020202020204" pitchFamily="34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en-GB" i="1" dirty="0" smtClean="0">
                            <a:effectLst/>
                            <a:latin typeface="Times New Roman" panose="02020603050405020304" pitchFamily="18" charset="0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es-ES" b="0" i="1" baseline="-25000" dirty="0" smtClean="0">
                            <a:effectLst/>
                            <a:latin typeface="Times New Roman" panose="02020603050405020304" pitchFamily="18" charset="0"/>
                          </a:rPr>
                          <m:t>GT</m:t>
                        </m:r>
                        <m:r>
                          <m:rPr>
                            <m:nor/>
                          </m:rPr>
                          <a:rPr lang="en-GB" i="1" dirty="0" smtClean="0">
                            <a:effectLst/>
                            <a:latin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baseline="-25000" dirty="0" smtClean="0">
                            <a:effectLst/>
                            <a:latin typeface="Arial" panose="020B0604020202020204" pitchFamily="34" charset="0"/>
                          </a:rPr>
                          <m:t>±</m:t>
                        </m:r>
                        <m:r>
                          <m:rPr>
                            <m:nor/>
                          </m:rPr>
                          <a:rPr lang="en-GB" dirty="0" smtClean="0">
                            <a:effectLst/>
                            <a:latin typeface="Arial" panose="020B0604020202020204" pitchFamily="34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el-GR" i="1" dirty="0" smtClean="0">
                            <a:effectLst/>
                            <a:latin typeface="Times New Roman" panose="02020603050405020304" pitchFamily="18" charset="0"/>
                          </a:rPr>
                          <m:t>ψ</m:t>
                        </m:r>
                        <m:r>
                          <m:rPr>
                            <m:nor/>
                          </m:rPr>
                          <a:rPr lang="en-GB" i="1" baseline="-25000" dirty="0" smtClean="0">
                            <a:effectLst/>
                            <a:latin typeface="Times New Roman" panose="02020603050405020304" pitchFamily="18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GB" dirty="0" smtClean="0">
                            <a:effectLst/>
                            <a:latin typeface="Arial" panose="020B0604020202020204" pitchFamily="34" charset="0"/>
                          </a:rPr>
                          <m:t>)|</m:t>
                        </m:r>
                        <m:r>
                          <m:rPr>
                            <m:nor/>
                          </m:rPr>
                          <a:rPr lang="es-ES" b="0" i="0" baseline="30000" dirty="0" smtClean="0">
                            <a:effectLst/>
                            <a:latin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dirty="0" smtClean="0">
                            <a:effectLst/>
                            <a:latin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GB" i="1" dirty="0" smtClean="0">
                            <a:effectLst/>
                            <a:latin typeface="Times New Roman" panose="02020603050405020304" pitchFamily="18" charset="0"/>
                          </a:rPr>
                          <m:t>J</m:t>
                        </m:r>
                        <m:r>
                          <m:rPr>
                            <m:nor/>
                          </m:rPr>
                          <a:rPr lang="en-GB" i="1" baseline="-25000" dirty="0" smtClean="0">
                            <a:effectLst/>
                            <a:latin typeface="Times New Roman" panose="02020603050405020304" pitchFamily="18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GB" dirty="0" smtClean="0">
                            <a:effectLst/>
                            <a:latin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s-ES" b="0" i="0" dirty="0" smtClean="0">
                            <a:effectLst/>
                            <a:latin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GB" dirty="0">
                    <a:effectLst/>
                    <a:latin typeface="Arial" panose="020B0604020202020204" pitchFamily="34" charset="0"/>
                  </a:rPr>
                  <a:t> = M</a:t>
                </a:r>
                <a:r>
                  <a:rPr lang="en-GB" baseline="-25000" dirty="0">
                    <a:latin typeface="Arial" panose="020B0604020202020204" pitchFamily="34" charset="0"/>
                  </a:rPr>
                  <a:t>GT</a:t>
                </a:r>
                <a:r>
                  <a:rPr lang="en-GB" baseline="30000" dirty="0">
                    <a:effectLst/>
                    <a:latin typeface="Arial" panose="020B0604020202020204" pitchFamily="34" charset="0"/>
                  </a:rPr>
                  <a:t>2</a:t>
                </a:r>
                <a:r>
                  <a:rPr lang="en-GB" dirty="0">
                    <a:effectLst/>
                    <a:latin typeface="Arial" panose="020B0604020202020204" pitchFamily="34" charset="0"/>
                  </a:rPr>
                  <a:t> </a:t>
                </a:r>
                <a:endParaRPr lang="en-GB" dirty="0">
                  <a:effectLst/>
                  <a:latin typeface="Times New Roman" panose="02020603050405020304" pitchFamily="18" charset="0"/>
                </a:endParaRPr>
              </a:p>
              <a:p>
                <a:pPr algn="ctr"/>
                <a:br>
                  <a:rPr lang="en-GB" dirty="0">
                    <a:effectLst/>
                    <a:latin typeface="Arial" panose="020B0604020202020204" pitchFamily="34" charset="0"/>
                  </a:rPr>
                </a:br>
                <a:r>
                  <a:rPr lang="en-GB" i="1" dirty="0">
                    <a:effectLst/>
                    <a:latin typeface="Times New Roman" panose="02020603050405020304" pitchFamily="18" charset="0"/>
                  </a:rPr>
                  <a:t>V</a:t>
                </a:r>
                <a:r>
                  <a:rPr lang="en-GB" i="1" baseline="-25000" dirty="0">
                    <a:latin typeface="Times New Roman" panose="02020603050405020304" pitchFamily="18" charset="0"/>
                  </a:rPr>
                  <a:t>GT</a:t>
                </a:r>
                <a:r>
                  <a:rPr lang="en-GB" i="1" dirty="0">
                    <a:effectLst/>
                    <a:latin typeface="Times New Roman" panose="02020603050405020304" pitchFamily="18" charset="0"/>
                  </a:rPr>
                  <a:t> </a:t>
                </a:r>
                <a:r>
                  <a:rPr lang="en-GB" baseline="-25000" dirty="0">
                    <a:effectLst/>
                    <a:latin typeface="Arial" panose="020B0604020202020204" pitchFamily="34" charset="0"/>
                  </a:rPr>
                  <a:t>±</a:t>
                </a:r>
                <a:r>
                  <a:rPr lang="en-GB" dirty="0">
                    <a:effectLst/>
                    <a:latin typeface="Arial" panose="020B0604020202020204" pitchFamily="34" charset="0"/>
                  </a:rPr>
                  <a:t> = 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GB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s-ES" b="0" i="1" smtClean="0">
                            <a:effectLst/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es-ES" b="0" i="1" smtClean="0">
                            <a:effectLst/>
                            <a:latin typeface="Symbol" pitchFamily="2" charset="2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s-ES" b="0" i="1" baseline="-25000" smtClean="0">
                            <a:effectLst/>
                            <a:latin typeface="Symbol" pitchFamily="2" charset="2"/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en-GB" i="1" dirty="0" smtClean="0">
                            <a:effectLst/>
                            <a:latin typeface="Times New Roman" panose="020206030504050203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GB" i="1" baseline="-25000" dirty="0" smtClean="0">
                            <a:effectLst/>
                            <a:latin typeface="Times New Roman" panose="02020603050405020304" pitchFamily="18" charset="0"/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en-GB" baseline="30000" dirty="0" smtClean="0">
                            <a:effectLst/>
                            <a:latin typeface="Arial" panose="020B0604020202020204" pitchFamily="34" charset="0"/>
                          </a:rPr>
                          <m:t>±</m:t>
                        </m:r>
                      </m:e>
                    </m:nary>
                  </m:oMath>
                </a14:m>
                <a:br>
                  <a:rPr lang="en-GB" dirty="0">
                    <a:effectLst/>
                    <a:latin typeface="Arial" panose="020B0604020202020204" pitchFamily="34" charset="0"/>
                  </a:rPr>
                </a:br>
                <a:endParaRPr lang="en-GB" dirty="0">
                  <a:effectLst/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4831D12-B2DA-6DB7-9578-CE2A7FB7C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29" y="1642605"/>
                <a:ext cx="3485536" cy="3503780"/>
              </a:xfrm>
              <a:prstGeom prst="rect">
                <a:avLst/>
              </a:prstGeom>
              <a:blipFill>
                <a:blip r:embed="rId2"/>
                <a:stretch>
                  <a:fillRect l="-1087" b="-9386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511523E5-888F-CD2F-8F19-C4345F17B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723" y="237147"/>
            <a:ext cx="6810824" cy="1234565"/>
          </a:xfrm>
        </p:spPr>
        <p:txBody>
          <a:bodyPr>
            <a:normAutofit/>
          </a:bodyPr>
          <a:lstStyle/>
          <a:p>
            <a:pPr algn="ctr"/>
            <a:r>
              <a:rPr lang="es-ES_tradnl" sz="2800" dirty="0">
                <a:latin typeface="Symbol" pitchFamily="2" charset="2"/>
              </a:rPr>
              <a:t>b</a:t>
            </a:r>
            <a:r>
              <a:rPr lang="es-ES_tradnl" sz="2800" dirty="0"/>
              <a:t> </a:t>
            </a:r>
            <a:r>
              <a:rPr lang="es-ES_tradnl" sz="2800" dirty="0" err="1"/>
              <a:t>decay</a:t>
            </a:r>
            <a:r>
              <a:rPr lang="es-ES_tradnl" sz="2800" dirty="0"/>
              <a:t> </a:t>
            </a:r>
            <a:r>
              <a:rPr lang="es-ES_tradnl" sz="2800" dirty="0" err="1"/>
              <a:t>transition</a:t>
            </a:r>
            <a:r>
              <a:rPr lang="es-ES_tradnl" sz="2800" dirty="0"/>
              <a:t> </a:t>
            </a:r>
            <a:r>
              <a:rPr lang="es-ES_tradnl" sz="2800" dirty="0" err="1"/>
              <a:t>probability</a:t>
            </a:r>
            <a:r>
              <a:rPr lang="es-ES_tradnl" sz="2800" dirty="0"/>
              <a:t> </a:t>
            </a:r>
            <a:r>
              <a:rPr lang="es-ES_tradnl" sz="2800" dirty="0" err="1"/>
              <a:t>or</a:t>
            </a:r>
            <a:r>
              <a:rPr lang="es-ES_tradnl" sz="2800" dirty="0"/>
              <a:t> </a:t>
            </a:r>
            <a:r>
              <a:rPr lang="es-ES_tradnl" sz="2800" dirty="0">
                <a:latin typeface="Symbol" pitchFamily="2" charset="2"/>
              </a:rPr>
              <a:t>b </a:t>
            </a:r>
            <a:r>
              <a:rPr lang="es-ES_tradnl" sz="2800" dirty="0" err="1"/>
              <a:t>strength</a:t>
            </a:r>
            <a:br>
              <a:rPr lang="es-ES_tradnl" sz="2800" dirty="0"/>
            </a:br>
            <a:r>
              <a:rPr lang="es-ES_tradnl" sz="2800" dirty="0" err="1"/>
              <a:t>Theoretically</a:t>
            </a:r>
            <a:endParaRPr lang="es-ES_tradnl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E94A41-E38C-C8E2-4BC0-63D70968FFBD}"/>
              </a:ext>
            </a:extLst>
          </p:cNvPr>
          <p:cNvSpPr txBox="1"/>
          <p:nvPr/>
        </p:nvSpPr>
        <p:spPr>
          <a:xfrm>
            <a:off x="6331973" y="2418808"/>
            <a:ext cx="25796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Superallowed</a:t>
            </a:r>
            <a:r>
              <a:rPr lang="en-GB" dirty="0"/>
              <a:t> F decay*</a:t>
            </a:r>
          </a:p>
          <a:p>
            <a:r>
              <a:rPr lang="en-GB" dirty="0"/>
              <a:t>is one of the simplest</a:t>
            </a:r>
          </a:p>
          <a:p>
            <a:r>
              <a:rPr lang="en-GB" dirty="0"/>
              <a:t>decay that exists in nuclei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31A27E-3614-70D8-5E23-57EC7820C5B1}"/>
              </a:ext>
            </a:extLst>
          </p:cNvPr>
          <p:cNvSpPr txBox="1"/>
          <p:nvPr/>
        </p:nvSpPr>
        <p:spPr>
          <a:xfrm>
            <a:off x="842168" y="5215395"/>
            <a:ext cx="683251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dirty="0">
                <a:solidFill>
                  <a:srgbClr val="202122"/>
                </a:solidFill>
                <a:effectLst/>
              </a:rPr>
              <a:t>* They are used to determine the probability that the quark of </a:t>
            </a:r>
            <a:r>
              <a:rPr lang="en-GB" b="0" i="0" dirty="0" err="1">
                <a:solidFill>
                  <a:srgbClr val="202122"/>
                </a:solidFill>
                <a:effectLst/>
              </a:rPr>
              <a:t>flavor</a:t>
            </a:r>
            <a:r>
              <a:rPr lang="en-GB" b="0" i="0" dirty="0">
                <a:solidFill>
                  <a:srgbClr val="202122"/>
                </a:solidFill>
                <a:effectLst/>
              </a:rPr>
              <a:t> </a:t>
            </a:r>
            <a:r>
              <a:rPr lang="en-GB" i="1" dirty="0">
                <a:solidFill>
                  <a:srgbClr val="202122"/>
                </a:solidFill>
              </a:rPr>
              <a:t>u</a:t>
            </a:r>
            <a:r>
              <a:rPr lang="en-GB" b="0" i="0" dirty="0">
                <a:solidFill>
                  <a:srgbClr val="202122"/>
                </a:solidFill>
                <a:effectLst/>
              </a:rPr>
              <a:t> </a:t>
            </a:r>
          </a:p>
          <a:p>
            <a:r>
              <a:rPr lang="en-GB" b="0" i="0" dirty="0">
                <a:solidFill>
                  <a:srgbClr val="202122"/>
                </a:solidFill>
                <a:effectLst/>
              </a:rPr>
              <a:t>decays into a quark of </a:t>
            </a:r>
            <a:r>
              <a:rPr lang="en-GB" b="0" i="0" dirty="0" err="1">
                <a:solidFill>
                  <a:srgbClr val="202122"/>
                </a:solidFill>
                <a:effectLst/>
              </a:rPr>
              <a:t>flavor</a:t>
            </a:r>
            <a:r>
              <a:rPr lang="en-GB" b="0" i="0" dirty="0">
                <a:solidFill>
                  <a:srgbClr val="202122"/>
                </a:solidFill>
                <a:effectLst/>
              </a:rPr>
              <a:t> </a:t>
            </a:r>
            <a:r>
              <a:rPr lang="en-GB" i="1" dirty="0">
                <a:solidFill>
                  <a:srgbClr val="202122"/>
                </a:solidFill>
              </a:rPr>
              <a:t>d</a:t>
            </a:r>
            <a:r>
              <a:rPr lang="en-GB" b="0" i="1" dirty="0">
                <a:solidFill>
                  <a:srgbClr val="202122"/>
                </a:solidFill>
                <a:effectLst/>
              </a:rPr>
              <a:t>, V</a:t>
            </a:r>
            <a:r>
              <a:rPr lang="en-GB" b="0" i="1" baseline="-25000" dirty="0">
                <a:solidFill>
                  <a:srgbClr val="202122"/>
                </a:solidFill>
                <a:effectLst/>
              </a:rPr>
              <a:t>ud</a:t>
            </a:r>
            <a:r>
              <a:rPr lang="en-GB" b="0" i="1" baseline="30000" dirty="0">
                <a:solidFill>
                  <a:srgbClr val="202122"/>
                </a:solidFill>
                <a:effectLst/>
              </a:rPr>
              <a:t>2</a:t>
            </a:r>
            <a:r>
              <a:rPr lang="en-GB" b="0" i="1" dirty="0">
                <a:solidFill>
                  <a:srgbClr val="202122"/>
                </a:solidFill>
                <a:effectLst/>
              </a:rPr>
              <a:t>, the most precise matrix element</a:t>
            </a:r>
          </a:p>
          <a:p>
            <a:r>
              <a:rPr lang="en-GB" i="1" dirty="0">
                <a:solidFill>
                  <a:srgbClr val="202122"/>
                </a:solidFill>
              </a:rPr>
              <a:t>of the </a:t>
            </a:r>
            <a:r>
              <a:rPr lang="en-GB" b="0" i="1" dirty="0">
                <a:solidFill>
                  <a:srgbClr val="202122"/>
                </a:solidFill>
                <a:effectLst/>
              </a:rPr>
              <a:t> </a:t>
            </a:r>
            <a:r>
              <a:rPr lang="en-GB" b="0" i="1" dirty="0" err="1">
                <a:solidFill>
                  <a:srgbClr val="202122"/>
                </a:solidFill>
                <a:effectLst/>
              </a:rPr>
              <a:t>Cabbibo</a:t>
            </a:r>
            <a:r>
              <a:rPr lang="en-GB" b="0" i="1" dirty="0">
                <a:solidFill>
                  <a:srgbClr val="202122"/>
                </a:solidFill>
                <a:effectLst/>
              </a:rPr>
              <a:t>-Kobayashi-</a:t>
            </a:r>
            <a:r>
              <a:rPr lang="en-GB" b="0" i="1" dirty="0" err="1">
                <a:solidFill>
                  <a:srgbClr val="202122"/>
                </a:solidFill>
                <a:effectLst/>
              </a:rPr>
              <a:t>Maskawa</a:t>
            </a:r>
            <a:r>
              <a:rPr lang="en-GB" b="0" i="1" dirty="0">
                <a:solidFill>
                  <a:srgbClr val="202122"/>
                </a:solidFill>
                <a:effectLst/>
              </a:rPr>
              <a:t> matrix.  </a:t>
            </a:r>
          </a:p>
          <a:p>
            <a:r>
              <a:rPr lang="en-GB" i="1" dirty="0">
                <a:solidFill>
                  <a:srgbClr val="202122"/>
                </a:solidFill>
              </a:rPr>
              <a:t>See: See J. Hardy and I. Towner for the last compilation, </a:t>
            </a:r>
          </a:p>
          <a:p>
            <a:r>
              <a:rPr lang="en-GB" i="1" dirty="0">
                <a:effectLst/>
                <a:latin typeface="Times"/>
              </a:rPr>
              <a:t>PHYSICAL REVIEW C 102, 045501 (2020)</a:t>
            </a:r>
            <a:endParaRPr lang="en-GB" dirty="0">
              <a:effectLst/>
              <a:latin typeface="Times"/>
            </a:endParaRPr>
          </a:p>
          <a:p>
            <a:r>
              <a:rPr lang="en-GB" b="0" i="1" dirty="0">
                <a:solidFill>
                  <a:srgbClr val="202122"/>
                </a:solidFill>
                <a:effectLst/>
              </a:rPr>
              <a:t>                  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608FE6-4215-034A-6F88-C09B29CB4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76735C-435F-F5D9-6367-B5948AA1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4426AC-CDCD-CFD7-1DB5-9155B051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11</a:t>
            </a:fld>
            <a:endParaRPr lang="es-ES_tradnl"/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1850DBE5-9FA5-9928-296B-293616078530}"/>
              </a:ext>
            </a:extLst>
          </p:cNvPr>
          <p:cNvSpPr/>
          <p:nvPr/>
        </p:nvSpPr>
        <p:spPr>
          <a:xfrm>
            <a:off x="357809" y="2113522"/>
            <a:ext cx="1762539" cy="923330"/>
          </a:xfrm>
          <a:prstGeom prst="wedgeRectCallout">
            <a:avLst>
              <a:gd name="adj1" fmla="val 131026"/>
              <a:gd name="adj2" fmla="val 89232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is model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independent</a:t>
            </a:r>
          </a:p>
        </p:txBody>
      </p:sp>
    </p:spTree>
    <p:extLst>
      <p:ext uri="{BB962C8B-B14F-4D97-AF65-F5344CB8AC3E}">
        <p14:creationId xmlns:p14="http://schemas.microsoft.com/office/powerpoint/2010/main" val="885482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2C11D-28C8-FDFB-479F-7B58C4796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45323-2463-EBB2-963B-933501E59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744FE-636D-3FE1-CA19-FC44807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12</a:t>
            </a:fld>
            <a:endParaRPr lang="es-ES_tradn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1FE251-AC25-5F4B-B7C1-A51B70A5A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723" y="237147"/>
            <a:ext cx="6810824" cy="1234565"/>
          </a:xfrm>
        </p:spPr>
        <p:txBody>
          <a:bodyPr>
            <a:normAutofit/>
          </a:bodyPr>
          <a:lstStyle/>
          <a:p>
            <a:pPr algn="ctr"/>
            <a:r>
              <a:rPr lang="es-ES_tradnl" sz="2800" dirty="0">
                <a:latin typeface="Symbol" pitchFamily="2" charset="2"/>
              </a:rPr>
              <a:t>b</a:t>
            </a:r>
            <a:r>
              <a:rPr lang="es-ES_tradnl" sz="2800" dirty="0"/>
              <a:t> </a:t>
            </a:r>
            <a:r>
              <a:rPr lang="es-ES_tradnl" sz="2800" dirty="0" err="1"/>
              <a:t>decay</a:t>
            </a:r>
            <a:r>
              <a:rPr lang="es-ES_tradnl" sz="2800" dirty="0"/>
              <a:t> </a:t>
            </a:r>
            <a:r>
              <a:rPr lang="es-ES_tradnl" sz="2800" dirty="0" err="1"/>
              <a:t>transition</a:t>
            </a:r>
            <a:r>
              <a:rPr lang="es-ES_tradnl" sz="2800" dirty="0"/>
              <a:t> </a:t>
            </a:r>
            <a:r>
              <a:rPr lang="es-ES_tradnl" sz="2800" dirty="0" err="1"/>
              <a:t>probability</a:t>
            </a:r>
            <a:r>
              <a:rPr lang="es-ES_tradnl" sz="2800" dirty="0"/>
              <a:t> </a:t>
            </a:r>
            <a:r>
              <a:rPr lang="es-ES_tradnl" sz="2800" dirty="0" err="1"/>
              <a:t>or</a:t>
            </a:r>
            <a:r>
              <a:rPr lang="es-ES_tradnl" sz="2800" dirty="0"/>
              <a:t> </a:t>
            </a:r>
            <a:r>
              <a:rPr lang="es-ES_tradnl" sz="2800" dirty="0">
                <a:latin typeface="Symbol" pitchFamily="2" charset="2"/>
              </a:rPr>
              <a:t>b </a:t>
            </a:r>
            <a:r>
              <a:rPr lang="es-ES_tradnl" sz="2800" dirty="0" err="1"/>
              <a:t>strength</a:t>
            </a:r>
            <a:br>
              <a:rPr lang="es-ES_tradnl" sz="2800" dirty="0"/>
            </a:br>
            <a:r>
              <a:rPr lang="es-ES_tradnl" sz="2800" dirty="0" err="1"/>
              <a:t>Experimentally</a:t>
            </a:r>
            <a:endParaRPr lang="es-ES_tradnl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B6E0FE-146D-CC8B-D7F5-2A1C322E3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0" y="2546350"/>
            <a:ext cx="4000500" cy="17653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F2347EF-1FAC-B5FA-764C-EDFFA27F9CE1}"/>
              </a:ext>
            </a:extLst>
          </p:cNvPr>
          <p:cNvSpPr/>
          <p:nvPr/>
        </p:nvSpPr>
        <p:spPr>
          <a:xfrm>
            <a:off x="4769964" y="2724346"/>
            <a:ext cx="546754" cy="4336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8B71381-A53A-7FEF-5D91-4F88A502C9F4}"/>
              </a:ext>
            </a:extLst>
          </p:cNvPr>
          <p:cNvSpPr/>
          <p:nvPr/>
        </p:nvSpPr>
        <p:spPr>
          <a:xfrm>
            <a:off x="5355997" y="3120271"/>
            <a:ext cx="546754" cy="4336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8A03E49-9864-290A-4509-2FBBE12FEA2F}"/>
              </a:ext>
            </a:extLst>
          </p:cNvPr>
          <p:cNvSpPr/>
          <p:nvPr/>
        </p:nvSpPr>
        <p:spPr>
          <a:xfrm>
            <a:off x="3931765" y="3120271"/>
            <a:ext cx="998453" cy="4336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29B6B5-3F39-5C7B-45BB-E7D97CD30B24}"/>
              </a:ext>
            </a:extLst>
          </p:cNvPr>
          <p:cNvSpPr txBox="1"/>
          <p:nvPr/>
        </p:nvSpPr>
        <p:spPr>
          <a:xfrm>
            <a:off x="5268047" y="2143755"/>
            <a:ext cx="285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D</a:t>
            </a:r>
            <a:r>
              <a:rPr lang="en-ES" dirty="0">
                <a:solidFill>
                  <a:srgbClr val="FF0000"/>
                </a:solidFill>
              </a:rPr>
              <a:t>irect </a:t>
            </a:r>
            <a:r>
              <a:rPr lang="en-ES" dirty="0">
                <a:solidFill>
                  <a:srgbClr val="FF0000"/>
                </a:solidFill>
                <a:latin typeface="Symbol" pitchFamily="2" charset="2"/>
              </a:rPr>
              <a:t>b  </a:t>
            </a:r>
            <a:r>
              <a:rPr lang="en-ES" dirty="0">
                <a:solidFill>
                  <a:srgbClr val="FF0000"/>
                </a:solidFill>
              </a:rPr>
              <a:t>feeding to the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D28F0F-DEEB-C956-C5ED-1582687F9E83}"/>
              </a:ext>
            </a:extLst>
          </p:cNvPr>
          <p:cNvSpPr txBox="1"/>
          <p:nvPr/>
        </p:nvSpPr>
        <p:spPr>
          <a:xfrm>
            <a:off x="6172706" y="3244334"/>
            <a:ext cx="165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ES" dirty="0">
                <a:solidFill>
                  <a:srgbClr val="FF0000"/>
                </a:solidFill>
              </a:rPr>
              <a:t> decay half life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514F19-B70A-7431-5755-51D706A7F006}"/>
              </a:ext>
            </a:extLst>
          </p:cNvPr>
          <p:cNvSpPr txBox="1"/>
          <p:nvPr/>
        </p:nvSpPr>
        <p:spPr>
          <a:xfrm>
            <a:off x="3028950" y="2045633"/>
            <a:ext cx="1603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ES" dirty="0">
                <a:solidFill>
                  <a:srgbClr val="FF0000"/>
                </a:solidFill>
              </a:rPr>
              <a:t> decay energy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60D173A-83E3-F6B9-FAE2-54B45F72B010}"/>
              </a:ext>
            </a:extLst>
          </p:cNvPr>
          <p:cNvCxnSpPr>
            <a:cxnSpLocks/>
          </p:cNvCxnSpPr>
          <p:nvPr/>
        </p:nvCxnSpPr>
        <p:spPr>
          <a:xfrm>
            <a:off x="3617770" y="2414965"/>
            <a:ext cx="1014761" cy="92212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7E5970-E7A5-28FD-78EA-D14C82736F89}"/>
              </a:ext>
            </a:extLst>
          </p:cNvPr>
          <p:cNvCxnSpPr>
            <a:cxnSpLocks/>
          </p:cNvCxnSpPr>
          <p:nvPr/>
        </p:nvCxnSpPr>
        <p:spPr>
          <a:xfrm flipH="1">
            <a:off x="5316718" y="2445182"/>
            <a:ext cx="413402" cy="27916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3FCCE73-8B43-FA58-82AA-AAA9C16E7FFC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5937269" y="3429000"/>
            <a:ext cx="235437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208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ermosa vista panorámica de la famosa Civita di Bagnoregio con el valle del río Tíber, Lazio, Italia. - Foto de stock de Aire libre libre de derechos">
            <a:extLst>
              <a:ext uri="{FF2B5EF4-FFF2-40B4-BE49-F238E27FC236}">
                <a16:creationId xmlns:a16="http://schemas.microsoft.com/office/drawing/2014/main" id="{F8D6261D-AD54-F9C1-7CCA-941F5DF76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90" y="251594"/>
            <a:ext cx="914400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C1CA06-596E-CF59-CEBA-FF5D87642015}"/>
              </a:ext>
            </a:extLst>
          </p:cNvPr>
          <p:cNvSpPr txBox="1"/>
          <p:nvPr/>
        </p:nvSpPr>
        <p:spPr>
          <a:xfrm>
            <a:off x="5496232" y="3991896"/>
            <a:ext cx="256622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Three beautiful examples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BF36E8-CBE8-2630-B511-92E060280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56D17D-67CF-F027-A807-E6D95020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993BC6-0BA2-0E1E-B893-C0F88539C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54716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76C381-B37F-C11A-526F-8DB48E02F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8321" y="-302342"/>
            <a:ext cx="10560641" cy="746268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6EC3CC-28AD-6E24-DC07-4F319DA8DE7E}"/>
              </a:ext>
            </a:extLst>
          </p:cNvPr>
          <p:cNvCxnSpPr>
            <a:cxnSpLocks/>
          </p:cNvCxnSpPr>
          <p:nvPr/>
        </p:nvCxnSpPr>
        <p:spPr>
          <a:xfrm flipV="1">
            <a:off x="442452" y="776748"/>
            <a:ext cx="4866967" cy="5555226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A680C05-5A5F-1BBE-D34E-C1F504DA702F}"/>
              </a:ext>
            </a:extLst>
          </p:cNvPr>
          <p:cNvSpPr txBox="1"/>
          <p:nvPr/>
        </p:nvSpPr>
        <p:spPr>
          <a:xfrm rot="18715587">
            <a:off x="3764197" y="904567"/>
            <a:ext cx="189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F0000"/>
                </a:solidFill>
              </a:rPr>
              <a:t>T</a:t>
            </a:r>
            <a:r>
              <a:rPr lang="en-GB" b="1" baseline="-25000" dirty="0" err="1">
                <a:solidFill>
                  <a:srgbClr val="FF0000"/>
                </a:solidFill>
              </a:rPr>
              <a:t>z</a:t>
            </a:r>
            <a:r>
              <a:rPr lang="en-GB" b="1" dirty="0">
                <a:solidFill>
                  <a:srgbClr val="FF0000"/>
                </a:solidFill>
              </a:rPr>
              <a:t>=0 or N=Z nuclei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ABF1137-CB74-E72C-3B62-BAE8FFA6D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0373003">
            <a:off x="1276227" y="4004377"/>
            <a:ext cx="760866" cy="116653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7C85F5C-8CD5-C214-808E-B18BBDB8DCC6}"/>
              </a:ext>
            </a:extLst>
          </p:cNvPr>
          <p:cNvSpPr txBox="1"/>
          <p:nvPr/>
        </p:nvSpPr>
        <p:spPr>
          <a:xfrm>
            <a:off x="1010087" y="766067"/>
            <a:ext cx="2272417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The </a:t>
            </a:r>
            <a:r>
              <a:rPr lang="es-ES_tradnl" sz="1800" dirty="0">
                <a:latin typeface="Symbol" pitchFamily="2" charset="2"/>
              </a:rPr>
              <a:t>b </a:t>
            </a:r>
            <a:r>
              <a:rPr lang="en-GB" dirty="0"/>
              <a:t>decay of </a:t>
            </a:r>
            <a:r>
              <a:rPr lang="en-GB" baseline="30000" dirty="0"/>
              <a:t>52</a:t>
            </a:r>
            <a:r>
              <a:rPr lang="en-GB" dirty="0"/>
              <a:t>Ni</a:t>
            </a:r>
          </a:p>
          <a:p>
            <a:r>
              <a:rPr lang="en-GB" dirty="0"/>
              <a:t>(at the left side of the </a:t>
            </a:r>
          </a:p>
          <a:p>
            <a:r>
              <a:rPr lang="en-GB" dirty="0"/>
              <a:t>N=Z line or </a:t>
            </a:r>
            <a:r>
              <a:rPr lang="en-GB" dirty="0" err="1"/>
              <a:t>Tz</a:t>
            </a:r>
            <a:r>
              <a:rPr lang="en-GB" dirty="0"/>
              <a:t>=0)</a:t>
            </a:r>
          </a:p>
          <a:p>
            <a:r>
              <a:rPr lang="en-GB" dirty="0"/>
              <a:t>T</a:t>
            </a:r>
            <a:r>
              <a:rPr lang="en-GB" baseline="-25000" dirty="0"/>
              <a:t>1/2</a:t>
            </a:r>
            <a:r>
              <a:rPr lang="en-GB" dirty="0"/>
              <a:t> 43 </a:t>
            </a:r>
            <a:r>
              <a:rPr lang="en-GB" dirty="0" err="1"/>
              <a:t>ms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81130-6DA7-8909-F32C-BD557725E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20CC4D-FB01-F66A-8BDB-13F1FCF5C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DE9356-14C0-E857-0143-38CD916EC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19096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5CFA3C-B7C0-A1BA-8D5B-38A904C8C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73" y="206477"/>
            <a:ext cx="7565233" cy="6290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A299CE-8DE3-A125-FD32-8927BBD301D6}"/>
              </a:ext>
            </a:extLst>
          </p:cNvPr>
          <p:cNvCxnSpPr>
            <a:cxnSpLocks/>
          </p:cNvCxnSpPr>
          <p:nvPr/>
        </p:nvCxnSpPr>
        <p:spPr>
          <a:xfrm flipV="1">
            <a:off x="4670322" y="2556387"/>
            <a:ext cx="3972233" cy="40410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AC9FFD2-CF39-F89D-59A8-FA29FAE43FC9}"/>
              </a:ext>
            </a:extLst>
          </p:cNvPr>
          <p:cNvSpPr txBox="1"/>
          <p:nvPr/>
        </p:nvSpPr>
        <p:spPr>
          <a:xfrm rot="18792959">
            <a:off x="7555522" y="2080036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GB" b="1" baseline="-25000" dirty="0" err="1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=0 or N=Z nuclei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453F07-9CB4-9D22-925F-5A15AF1C9667}"/>
              </a:ext>
            </a:extLst>
          </p:cNvPr>
          <p:cNvSpPr/>
          <p:nvPr/>
        </p:nvSpPr>
        <p:spPr>
          <a:xfrm>
            <a:off x="4670322" y="3349210"/>
            <a:ext cx="629265" cy="631723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382DB2-58AF-D0F0-CC9F-8B4B7D8958D4}"/>
              </a:ext>
            </a:extLst>
          </p:cNvPr>
          <p:cNvSpPr/>
          <p:nvPr/>
        </p:nvSpPr>
        <p:spPr>
          <a:xfrm>
            <a:off x="5323472" y="3980933"/>
            <a:ext cx="629265" cy="631723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88F8A4-D988-1EFD-DAC0-83CEF43029DF}"/>
              </a:ext>
            </a:extLst>
          </p:cNvPr>
          <p:cNvCxnSpPr>
            <a:cxnSpLocks/>
          </p:cNvCxnSpPr>
          <p:nvPr/>
        </p:nvCxnSpPr>
        <p:spPr>
          <a:xfrm flipV="1">
            <a:off x="3148432" y="1887794"/>
            <a:ext cx="3675155" cy="366759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C65D91-07D6-BA80-19E7-45E0B39584A2}"/>
              </a:ext>
            </a:extLst>
          </p:cNvPr>
          <p:cNvCxnSpPr>
            <a:cxnSpLocks/>
          </p:cNvCxnSpPr>
          <p:nvPr/>
        </p:nvCxnSpPr>
        <p:spPr>
          <a:xfrm flipV="1">
            <a:off x="3651987" y="2276264"/>
            <a:ext cx="3972233" cy="4041059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750D6BA-7BB2-528A-3766-79C28766A364}"/>
              </a:ext>
            </a:extLst>
          </p:cNvPr>
          <p:cNvSpPr txBox="1"/>
          <p:nvPr/>
        </p:nvSpPr>
        <p:spPr>
          <a:xfrm rot="18792959">
            <a:off x="5093700" y="2723272"/>
            <a:ext cx="703206" cy="369332"/>
          </a:xfrm>
          <a:prstGeom prst="rect">
            <a:avLst/>
          </a:prstGeom>
          <a:solidFill>
            <a:srgbClr val="FFFC00">
              <a:alpha val="74902"/>
            </a:srgbClr>
          </a:solidFill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GB" b="1" baseline="-25000" dirty="0" err="1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= -2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0E36E-3F39-638D-E3F0-39ECBB7AF9C3}"/>
              </a:ext>
            </a:extLst>
          </p:cNvPr>
          <p:cNvSpPr txBox="1"/>
          <p:nvPr/>
        </p:nvSpPr>
        <p:spPr>
          <a:xfrm rot="18792959">
            <a:off x="5709984" y="3268352"/>
            <a:ext cx="703206" cy="369332"/>
          </a:xfrm>
          <a:prstGeom prst="rect">
            <a:avLst/>
          </a:prstGeom>
          <a:solidFill>
            <a:srgbClr val="FFFC00">
              <a:alpha val="74902"/>
            </a:srgbClr>
          </a:solidFill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GB" b="1" baseline="-25000" dirty="0" err="1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= -1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531815-D180-36FA-EF4F-DAD50108952D}"/>
              </a:ext>
            </a:extLst>
          </p:cNvPr>
          <p:cNvSpPr txBox="1"/>
          <p:nvPr/>
        </p:nvSpPr>
        <p:spPr>
          <a:xfrm>
            <a:off x="1183341" y="1456471"/>
            <a:ext cx="197220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The </a:t>
            </a:r>
            <a:r>
              <a:rPr lang="es-ES_tradnl" sz="1800" dirty="0">
                <a:latin typeface="Symbol" pitchFamily="2" charset="2"/>
              </a:rPr>
              <a:t>b </a:t>
            </a:r>
            <a:r>
              <a:rPr lang="en-GB" dirty="0"/>
              <a:t>decay of </a:t>
            </a:r>
            <a:r>
              <a:rPr lang="en-GB" baseline="30000" dirty="0"/>
              <a:t>52</a:t>
            </a:r>
            <a:r>
              <a:rPr lang="en-GB" dirty="0"/>
              <a:t>Ni</a:t>
            </a:r>
          </a:p>
          <a:p>
            <a:r>
              <a:rPr lang="en-GB" dirty="0"/>
              <a:t>T</a:t>
            </a:r>
            <a:r>
              <a:rPr lang="en-GB" baseline="-25000" dirty="0"/>
              <a:t>1/2</a:t>
            </a:r>
            <a:r>
              <a:rPr lang="en-GB" dirty="0"/>
              <a:t> 43 </a:t>
            </a:r>
            <a:r>
              <a:rPr lang="en-GB" dirty="0" err="1"/>
              <a:t>ms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2E2CF4-86FB-8E78-3944-04321B70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AA8F24-D15A-4582-3A9D-5094533FF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1B923-B3BF-D802-126A-4236AAEFB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15</a:t>
            </a:fld>
            <a:endParaRPr lang="es-ES_tradnl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8965737-CFC0-8321-2658-D37D969A46B7}"/>
              </a:ext>
            </a:extLst>
          </p:cNvPr>
          <p:cNvSpPr/>
          <p:nvPr/>
        </p:nvSpPr>
        <p:spPr>
          <a:xfrm>
            <a:off x="1519780" y="3429000"/>
            <a:ext cx="441542" cy="442603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54EC7E-B6E9-7D39-9C5C-101CF986F8D8}"/>
              </a:ext>
            </a:extLst>
          </p:cNvPr>
          <p:cNvSpPr txBox="1"/>
          <p:nvPr/>
        </p:nvSpPr>
        <p:spPr>
          <a:xfrm>
            <a:off x="1554561" y="3429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A8B38D-5A35-9396-9679-077D4367AB14}"/>
              </a:ext>
            </a:extLst>
          </p:cNvPr>
          <p:cNvSpPr txBox="1"/>
          <p:nvPr/>
        </p:nvSpPr>
        <p:spPr>
          <a:xfrm>
            <a:off x="4890052" y="653891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239837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DABA2598-B0D4-AE25-1800-F361813D9C1B}"/>
              </a:ext>
            </a:extLst>
          </p:cNvPr>
          <p:cNvSpPr/>
          <p:nvPr/>
        </p:nvSpPr>
        <p:spPr>
          <a:xfrm>
            <a:off x="5615826" y="2154025"/>
            <a:ext cx="2428518" cy="16411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86ED66-5D71-4D3A-9448-6AB7E8C2200E}"/>
              </a:ext>
            </a:extLst>
          </p:cNvPr>
          <p:cNvCxnSpPr/>
          <p:nvPr/>
        </p:nvCxnSpPr>
        <p:spPr>
          <a:xfrm>
            <a:off x="349479" y="2093389"/>
            <a:ext cx="9454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4D7B87-9C21-0E40-B94C-889C999C2121}"/>
              </a:ext>
            </a:extLst>
          </p:cNvPr>
          <p:cNvCxnSpPr/>
          <p:nvPr/>
        </p:nvCxnSpPr>
        <p:spPr>
          <a:xfrm>
            <a:off x="3325431" y="3265657"/>
            <a:ext cx="9454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0A1E60-7919-BE0A-08EB-8A0DF1E58911}"/>
              </a:ext>
            </a:extLst>
          </p:cNvPr>
          <p:cNvCxnSpPr/>
          <p:nvPr/>
        </p:nvCxnSpPr>
        <p:spPr>
          <a:xfrm>
            <a:off x="3318723" y="3643471"/>
            <a:ext cx="9454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96A8C6-FB20-2CC2-A424-6B5E84D5DE7F}"/>
              </a:ext>
            </a:extLst>
          </p:cNvPr>
          <p:cNvCxnSpPr/>
          <p:nvPr/>
        </p:nvCxnSpPr>
        <p:spPr>
          <a:xfrm>
            <a:off x="3302865" y="4851845"/>
            <a:ext cx="9454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27D301-3B8D-1C3D-3036-3045F76BEAE0}"/>
              </a:ext>
            </a:extLst>
          </p:cNvPr>
          <p:cNvCxnSpPr/>
          <p:nvPr/>
        </p:nvCxnSpPr>
        <p:spPr>
          <a:xfrm>
            <a:off x="3302865" y="5283022"/>
            <a:ext cx="9454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EC4AEC2-9B4B-3E69-AAD6-A732DA6D3F40}"/>
              </a:ext>
            </a:extLst>
          </p:cNvPr>
          <p:cNvCxnSpPr/>
          <p:nvPr/>
        </p:nvCxnSpPr>
        <p:spPr>
          <a:xfrm>
            <a:off x="3318723" y="3390073"/>
            <a:ext cx="945484" cy="0"/>
          </a:xfrm>
          <a:prstGeom prst="line">
            <a:avLst/>
          </a:prstGeom>
          <a:ln w="28575" cmpd="sng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94B085D-A016-3493-EE66-F14124AEC9DD}"/>
              </a:ext>
            </a:extLst>
          </p:cNvPr>
          <p:cNvSpPr txBox="1"/>
          <p:nvPr/>
        </p:nvSpPr>
        <p:spPr>
          <a:xfrm>
            <a:off x="-46567" y="1892974"/>
            <a:ext cx="351108" cy="295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0</a:t>
            </a:r>
            <a:r>
              <a:rPr lang="en-ES" baseline="30000" dirty="0"/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444A49-F308-FAE4-B5C3-3805E3F23B96}"/>
              </a:ext>
            </a:extLst>
          </p:cNvPr>
          <p:cNvSpPr txBox="1"/>
          <p:nvPr/>
        </p:nvSpPr>
        <p:spPr>
          <a:xfrm>
            <a:off x="4337145" y="3094880"/>
            <a:ext cx="351108" cy="295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0</a:t>
            </a:r>
            <a:r>
              <a:rPr lang="en-ES" baseline="30000" dirty="0"/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896B0D-02E8-0936-16DC-B83DB2CAD294}"/>
              </a:ext>
            </a:extLst>
          </p:cNvPr>
          <p:cNvSpPr txBox="1"/>
          <p:nvPr/>
        </p:nvSpPr>
        <p:spPr>
          <a:xfrm>
            <a:off x="4337145" y="4643789"/>
            <a:ext cx="351108" cy="295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1</a:t>
            </a:r>
            <a:r>
              <a:rPr lang="en-ES" baseline="30000" dirty="0"/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89F58E-635D-E5DA-85A3-5D9B0FE63716}"/>
              </a:ext>
            </a:extLst>
          </p:cNvPr>
          <p:cNvSpPr txBox="1"/>
          <p:nvPr/>
        </p:nvSpPr>
        <p:spPr>
          <a:xfrm>
            <a:off x="4337145" y="3495875"/>
            <a:ext cx="351108" cy="295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1</a:t>
            </a:r>
            <a:r>
              <a:rPr lang="en-ES" baseline="30000" dirty="0"/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623E2E-F95A-D29B-D98D-CFFE93864B8D}"/>
              </a:ext>
            </a:extLst>
          </p:cNvPr>
          <p:cNvSpPr txBox="1"/>
          <p:nvPr/>
        </p:nvSpPr>
        <p:spPr>
          <a:xfrm>
            <a:off x="4337145" y="3258891"/>
            <a:ext cx="351108" cy="295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1</a:t>
            </a:r>
            <a:r>
              <a:rPr lang="en-ES" baseline="30000" dirty="0"/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7EE46B-87C6-27D6-B314-DF84EFF62990}"/>
              </a:ext>
            </a:extLst>
          </p:cNvPr>
          <p:cNvSpPr txBox="1"/>
          <p:nvPr/>
        </p:nvSpPr>
        <p:spPr>
          <a:xfrm>
            <a:off x="4333734" y="5125269"/>
            <a:ext cx="351108" cy="295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6</a:t>
            </a:r>
            <a:r>
              <a:rPr lang="en-ES" baseline="30000" dirty="0"/>
              <a:t>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5BA30F-BDAA-BAF7-CE7F-DAAC9E986636}"/>
              </a:ext>
            </a:extLst>
          </p:cNvPr>
          <p:cNvSpPr txBox="1"/>
          <p:nvPr/>
        </p:nvSpPr>
        <p:spPr>
          <a:xfrm>
            <a:off x="-10246" y="2234214"/>
            <a:ext cx="121058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baseline="30000" dirty="0"/>
              <a:t>          52</a:t>
            </a:r>
            <a:r>
              <a:rPr lang="en-ES" baseline="-25000" dirty="0">
                <a:solidFill>
                  <a:srgbClr val="FF0000"/>
                </a:solidFill>
              </a:rPr>
              <a:t>28</a:t>
            </a:r>
            <a:r>
              <a:rPr lang="en-ES" dirty="0"/>
              <a:t>Ni</a:t>
            </a:r>
            <a:r>
              <a:rPr lang="en-ES" baseline="-25000" dirty="0"/>
              <a:t>24</a:t>
            </a:r>
          </a:p>
          <a:p>
            <a:endParaRPr lang="en-ES" sz="1400" dirty="0"/>
          </a:p>
          <a:p>
            <a:r>
              <a:rPr lang="en-ES" sz="1400" dirty="0"/>
              <a:t>T</a:t>
            </a:r>
            <a:r>
              <a:rPr lang="en-ES" sz="1400" baseline="-25000" dirty="0"/>
              <a:t>1/2</a:t>
            </a:r>
            <a:r>
              <a:rPr lang="en-ES" sz="1400" dirty="0"/>
              <a:t>=43 ms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9E295A3-9B22-CCD6-486C-3C1732FA3B62}"/>
              </a:ext>
            </a:extLst>
          </p:cNvPr>
          <p:cNvCxnSpPr/>
          <p:nvPr/>
        </p:nvCxnSpPr>
        <p:spPr>
          <a:xfrm>
            <a:off x="3302864" y="4426058"/>
            <a:ext cx="945484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453BAB4-21FF-EAAA-1437-F442B9C8FD9E}"/>
              </a:ext>
            </a:extLst>
          </p:cNvPr>
          <p:cNvSpPr txBox="1"/>
          <p:nvPr/>
        </p:nvSpPr>
        <p:spPr>
          <a:xfrm>
            <a:off x="3580620" y="5356514"/>
            <a:ext cx="644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baseline="30000" dirty="0"/>
              <a:t>52</a:t>
            </a:r>
            <a:r>
              <a:rPr lang="en-ES" dirty="0"/>
              <a:t>Co</a:t>
            </a:r>
          </a:p>
          <a:p>
            <a:r>
              <a:rPr lang="en-ES" dirty="0">
                <a:solidFill>
                  <a:srgbClr val="FF0000"/>
                </a:solidFill>
              </a:rPr>
              <a:t>T=1</a:t>
            </a:r>
          </a:p>
          <a:p>
            <a:r>
              <a:rPr lang="en-ES" dirty="0"/>
              <a:t>T</a:t>
            </a:r>
            <a:r>
              <a:rPr lang="en-ES" baseline="-25000" dirty="0"/>
              <a:t>z</a:t>
            </a:r>
            <a:r>
              <a:rPr lang="en-ES" dirty="0"/>
              <a:t>=-1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269C578-D275-7901-B3A9-1BE5E9A99EE0}"/>
              </a:ext>
            </a:extLst>
          </p:cNvPr>
          <p:cNvCxnSpPr/>
          <p:nvPr/>
        </p:nvCxnSpPr>
        <p:spPr>
          <a:xfrm>
            <a:off x="1339902" y="2093389"/>
            <a:ext cx="1835622" cy="11655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FBD4D42-EB39-EB61-AF45-591E2F5BBC76}"/>
              </a:ext>
            </a:extLst>
          </p:cNvPr>
          <p:cNvCxnSpPr>
            <a:cxnSpLocks/>
          </p:cNvCxnSpPr>
          <p:nvPr/>
        </p:nvCxnSpPr>
        <p:spPr>
          <a:xfrm>
            <a:off x="1354283" y="2107978"/>
            <a:ext cx="1828509" cy="2637892"/>
          </a:xfrm>
          <a:prstGeom prst="straightConnector1">
            <a:avLst/>
          </a:prstGeom>
          <a:ln>
            <a:solidFill>
              <a:srgbClr val="0070C0"/>
            </a:solidFill>
            <a:headEnd w="sm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0BA5EDC-97E6-C14F-0979-19A3EF54A35E}"/>
              </a:ext>
            </a:extLst>
          </p:cNvPr>
          <p:cNvCxnSpPr>
            <a:cxnSpLocks/>
          </p:cNvCxnSpPr>
          <p:nvPr/>
        </p:nvCxnSpPr>
        <p:spPr>
          <a:xfrm>
            <a:off x="1339902" y="2093389"/>
            <a:ext cx="1878191" cy="1550082"/>
          </a:xfrm>
          <a:prstGeom prst="straightConnector1">
            <a:avLst/>
          </a:prstGeom>
          <a:ln>
            <a:solidFill>
              <a:srgbClr val="0070C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D9B0C85-C47B-53B2-271A-1A56D33F65BA}"/>
              </a:ext>
            </a:extLst>
          </p:cNvPr>
          <p:cNvSpPr txBox="1"/>
          <p:nvPr/>
        </p:nvSpPr>
        <p:spPr>
          <a:xfrm>
            <a:off x="3157779" y="2931197"/>
            <a:ext cx="814891" cy="295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rgbClr val="FF0000"/>
                </a:solidFill>
              </a:rPr>
              <a:t>T=2 IAS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7FB0DAD-2FD5-6CEE-393E-BE7B3060A723}"/>
              </a:ext>
            </a:extLst>
          </p:cNvPr>
          <p:cNvSpPr txBox="1"/>
          <p:nvPr/>
        </p:nvSpPr>
        <p:spPr>
          <a:xfrm>
            <a:off x="3207034" y="4173526"/>
            <a:ext cx="382323" cy="295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chemeClr val="accent1"/>
                </a:solidFill>
              </a:rPr>
              <a:t>Sp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A4F7A59-2A9E-F1CD-C6EC-F52F435A5951}"/>
              </a:ext>
            </a:extLst>
          </p:cNvPr>
          <p:cNvSpPr txBox="1"/>
          <p:nvPr/>
        </p:nvSpPr>
        <p:spPr>
          <a:xfrm>
            <a:off x="1119582" y="2154025"/>
            <a:ext cx="360027" cy="295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Symbol" pitchFamily="2" charset="2"/>
              </a:rPr>
              <a:t>b</a:t>
            </a:r>
            <a:r>
              <a:rPr lang="en-ES" baseline="30000" dirty="0">
                <a:solidFill>
                  <a:schemeClr val="accent1"/>
                </a:solidFill>
              </a:rPr>
              <a:t>+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F50EFE7-98F8-29A9-9642-2977F3053287}"/>
              </a:ext>
            </a:extLst>
          </p:cNvPr>
          <p:cNvCxnSpPr>
            <a:cxnSpLocks/>
          </p:cNvCxnSpPr>
          <p:nvPr/>
        </p:nvCxnSpPr>
        <p:spPr>
          <a:xfrm>
            <a:off x="1543145" y="637434"/>
            <a:ext cx="1819669" cy="631043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B1D0BD08-0B1A-07E8-98B2-7C2FBA11A993}"/>
              </a:ext>
            </a:extLst>
          </p:cNvPr>
          <p:cNvSpPr txBox="1"/>
          <p:nvPr/>
        </p:nvSpPr>
        <p:spPr>
          <a:xfrm rot="1125396">
            <a:off x="2252917" y="754057"/>
            <a:ext cx="998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Symbol" pitchFamily="2" charset="2"/>
              </a:rPr>
              <a:t>p</a:t>
            </a:r>
            <a:r>
              <a:rPr lang="en-ES" sz="1400" dirty="0">
                <a:solidFill>
                  <a:srgbClr val="FF0000"/>
                </a:solidFill>
              </a:rPr>
              <a:t>f</a:t>
            </a:r>
            <a:r>
              <a:rPr lang="en-ES" sz="1400" baseline="-25000" dirty="0">
                <a:solidFill>
                  <a:srgbClr val="FF0000"/>
                </a:solidFill>
              </a:rPr>
              <a:t>7/2</a:t>
            </a:r>
            <a:r>
              <a:rPr lang="en-ES" sz="1400" dirty="0">
                <a:sym typeface="Symbol" panose="05050102010706020507" pitchFamily="18" charset="2"/>
              </a:rPr>
              <a:t></a:t>
            </a:r>
            <a:r>
              <a:rPr lang="en-ES" sz="1400" dirty="0">
                <a:solidFill>
                  <a:schemeClr val="accent1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ES" sz="1400" dirty="0">
                <a:solidFill>
                  <a:schemeClr val="accent1"/>
                </a:solidFill>
                <a:sym typeface="Wingdings" pitchFamily="2" charset="2"/>
              </a:rPr>
              <a:t>f</a:t>
            </a:r>
            <a:r>
              <a:rPr lang="en-ES" sz="1400" baseline="-25000" dirty="0">
                <a:solidFill>
                  <a:schemeClr val="accent1"/>
                </a:solidFill>
                <a:sym typeface="Wingdings" pitchFamily="2" charset="2"/>
              </a:rPr>
              <a:t>7/2</a:t>
            </a:r>
            <a:endParaRPr lang="en-ES" sz="1400" baseline="-25000" dirty="0">
              <a:solidFill>
                <a:schemeClr val="accent1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BE5498B-722B-9686-D0AB-BC6EED1D43D3}"/>
              </a:ext>
            </a:extLst>
          </p:cNvPr>
          <p:cNvSpPr txBox="1"/>
          <p:nvPr/>
        </p:nvSpPr>
        <p:spPr>
          <a:xfrm>
            <a:off x="2093033" y="2187632"/>
            <a:ext cx="269351" cy="295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82B4CA8-226E-EA36-4FD2-F419DE5AEF7D}"/>
              </a:ext>
            </a:extLst>
          </p:cNvPr>
          <p:cNvSpPr/>
          <p:nvPr/>
        </p:nvSpPr>
        <p:spPr>
          <a:xfrm>
            <a:off x="111001" y="469177"/>
            <a:ext cx="2558619" cy="2692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886A353-3B9B-C79D-7E86-955DEE7B9E56}"/>
              </a:ext>
            </a:extLst>
          </p:cNvPr>
          <p:cNvGrpSpPr/>
          <p:nvPr/>
        </p:nvGrpSpPr>
        <p:grpSpPr>
          <a:xfrm>
            <a:off x="182347" y="494868"/>
            <a:ext cx="2286764" cy="235185"/>
            <a:chOff x="182347" y="494868"/>
            <a:chExt cx="2286764" cy="235185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7" name="3D Model 106" descr="Red Sphere">
                  <a:extLst>
                    <a:ext uri="{FF2B5EF4-FFF2-40B4-BE49-F238E27FC236}">
                      <a16:creationId xmlns:a16="http://schemas.microsoft.com/office/drawing/2014/main" id="{FFBB7F58-9CBE-0154-FC52-7BC4BBC7C30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182347" y="496571"/>
                <a:ext cx="226019" cy="224663"/>
              </p:xfrm>
              <a:graphic>
                <a:graphicData uri="http://schemas.microsoft.com/office/drawing/2017/model3d">
                  <am3d:model3d r:embed="rId2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7" name="3D Model 106" descr="Red Sphere">
                  <a:extLst>
                    <a:ext uri="{FF2B5EF4-FFF2-40B4-BE49-F238E27FC236}">
                      <a16:creationId xmlns:a16="http://schemas.microsoft.com/office/drawing/2014/main" id="{FFBB7F58-9CBE-0154-FC52-7BC4BBC7C30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182347" y="496571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8" name="3D Model 107" descr="Red Sphere">
                  <a:extLst>
                    <a:ext uri="{FF2B5EF4-FFF2-40B4-BE49-F238E27FC236}">
                      <a16:creationId xmlns:a16="http://schemas.microsoft.com/office/drawing/2014/main" id="{941824D9-4878-3328-7384-C16F311F5C7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346019" y="494868"/>
                <a:ext cx="226019" cy="224663"/>
              </p:xfrm>
              <a:graphic>
                <a:graphicData uri="http://schemas.microsoft.com/office/drawing/2017/model3d">
                  <am3d:model3d r:embed="rId2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8" name="3D Model 107" descr="Red Sphere">
                  <a:extLst>
                    <a:ext uri="{FF2B5EF4-FFF2-40B4-BE49-F238E27FC236}">
                      <a16:creationId xmlns:a16="http://schemas.microsoft.com/office/drawing/2014/main" id="{941824D9-4878-3328-7384-C16F311F5C7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346019" y="494868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9" name="3D Model 108" descr="Red Sphere">
                  <a:extLst>
                    <a:ext uri="{FF2B5EF4-FFF2-40B4-BE49-F238E27FC236}">
                      <a16:creationId xmlns:a16="http://schemas.microsoft.com/office/drawing/2014/main" id="{145FC29C-B8A5-52FA-C583-1347DDC9508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517359" y="497314"/>
                <a:ext cx="226019" cy="224663"/>
              </p:xfrm>
              <a:graphic>
                <a:graphicData uri="http://schemas.microsoft.com/office/drawing/2017/model3d">
                  <am3d:model3d r:embed="rId2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9" name="3D Model 108" descr="Red Sphere">
                  <a:extLst>
                    <a:ext uri="{FF2B5EF4-FFF2-40B4-BE49-F238E27FC236}">
                      <a16:creationId xmlns:a16="http://schemas.microsoft.com/office/drawing/2014/main" id="{145FC29C-B8A5-52FA-C583-1347DDC9508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517359" y="497314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0" name="3D Model 109" descr="Red Sphere">
                  <a:extLst>
                    <a:ext uri="{FF2B5EF4-FFF2-40B4-BE49-F238E27FC236}">
                      <a16:creationId xmlns:a16="http://schemas.microsoft.com/office/drawing/2014/main" id="{BC5EA078-43A7-2A00-7E23-0BEDD1B4C5C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681031" y="503732"/>
                <a:ext cx="226019" cy="224663"/>
              </p:xfrm>
              <a:graphic>
                <a:graphicData uri="http://schemas.microsoft.com/office/drawing/2017/model3d">
                  <am3d:model3d r:embed="rId2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0" name="3D Model 109" descr="Red Sphere">
                  <a:extLst>
                    <a:ext uri="{FF2B5EF4-FFF2-40B4-BE49-F238E27FC236}">
                      <a16:creationId xmlns:a16="http://schemas.microsoft.com/office/drawing/2014/main" id="{BC5EA078-43A7-2A00-7E23-0BEDD1B4C5C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681031" y="503732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1" name="3D Model 110" descr="Red Sphere">
                  <a:extLst>
                    <a:ext uri="{FF2B5EF4-FFF2-40B4-BE49-F238E27FC236}">
                      <a16:creationId xmlns:a16="http://schemas.microsoft.com/office/drawing/2014/main" id="{42452983-8601-C0C3-769D-382913518DB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847784" y="501585"/>
                <a:ext cx="226019" cy="224663"/>
              </p:xfrm>
              <a:graphic>
                <a:graphicData uri="http://schemas.microsoft.com/office/drawing/2017/model3d">
                  <am3d:model3d r:embed="rId2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1" name="3D Model 110" descr="Red Sphere">
                  <a:extLst>
                    <a:ext uri="{FF2B5EF4-FFF2-40B4-BE49-F238E27FC236}">
                      <a16:creationId xmlns:a16="http://schemas.microsoft.com/office/drawing/2014/main" id="{42452983-8601-C0C3-769D-382913518DB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847784" y="501585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2" name="3D Model 111" descr="Red Sphere">
                  <a:extLst>
                    <a:ext uri="{FF2B5EF4-FFF2-40B4-BE49-F238E27FC236}">
                      <a16:creationId xmlns:a16="http://schemas.microsoft.com/office/drawing/2014/main" id="{2CA3E0CC-FF04-74BD-96C3-152C1CD621A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1011456" y="505390"/>
                <a:ext cx="226019" cy="224663"/>
              </p:xfrm>
              <a:graphic>
                <a:graphicData uri="http://schemas.microsoft.com/office/drawing/2017/model3d">
                  <am3d:model3d r:embed="rId2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2" name="3D Model 111" descr="Red Sphere">
                  <a:extLst>
                    <a:ext uri="{FF2B5EF4-FFF2-40B4-BE49-F238E27FC236}">
                      <a16:creationId xmlns:a16="http://schemas.microsoft.com/office/drawing/2014/main" id="{2CA3E0CC-FF04-74BD-96C3-152C1CD621A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1011456" y="505390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3" name="3D Model 112" descr="Red Sphere">
                  <a:extLst>
                    <a:ext uri="{FF2B5EF4-FFF2-40B4-BE49-F238E27FC236}">
                      <a16:creationId xmlns:a16="http://schemas.microsoft.com/office/drawing/2014/main" id="{8DE640BE-0688-F58F-E625-039B8E11079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1180701" y="500132"/>
                <a:ext cx="226019" cy="224663"/>
              </p:xfrm>
              <a:graphic>
                <a:graphicData uri="http://schemas.microsoft.com/office/drawing/2017/model3d">
                  <am3d:model3d r:embed="rId2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3" name="3D Model 112" descr="Red Sphere">
                  <a:extLst>
                    <a:ext uri="{FF2B5EF4-FFF2-40B4-BE49-F238E27FC236}">
                      <a16:creationId xmlns:a16="http://schemas.microsoft.com/office/drawing/2014/main" id="{8DE640BE-0688-F58F-E625-039B8E11079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1180701" y="500132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4" name="3D Model 113" descr="Red Sphere">
                  <a:extLst>
                    <a:ext uri="{FF2B5EF4-FFF2-40B4-BE49-F238E27FC236}">
                      <a16:creationId xmlns:a16="http://schemas.microsoft.com/office/drawing/2014/main" id="{E3D20362-3F23-EC41-B63C-2BF7CC999A9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1346468" y="496571"/>
                <a:ext cx="226019" cy="224663"/>
              </p:xfrm>
              <a:graphic>
                <a:graphicData uri="http://schemas.microsoft.com/office/drawing/2017/model3d">
                  <am3d:model3d r:embed="rId2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4" name="3D Model 113" descr="Red Sphere">
                  <a:extLst>
                    <a:ext uri="{FF2B5EF4-FFF2-40B4-BE49-F238E27FC236}">
                      <a16:creationId xmlns:a16="http://schemas.microsoft.com/office/drawing/2014/main" id="{E3D20362-3F23-EC41-B63C-2BF7CC999A9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1346468" y="496571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6" name="3D Model 115" descr="Sphere">
                  <a:extLst>
                    <a:ext uri="{FF2B5EF4-FFF2-40B4-BE49-F238E27FC236}">
                      <a16:creationId xmlns:a16="http://schemas.microsoft.com/office/drawing/2014/main" id="{33DE86EF-BB5B-41D3-53AB-6E20ECF84DA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278073" y="517681"/>
                <a:ext cx="191038" cy="191038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191038" cy="1910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6125" ay="-4291590" az="3238096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6" name="3D Model 115" descr="Sphere">
                  <a:extLst>
                    <a:ext uri="{FF2B5EF4-FFF2-40B4-BE49-F238E27FC236}">
                      <a16:creationId xmlns:a16="http://schemas.microsoft.com/office/drawing/2014/main" id="{33DE86EF-BB5B-41D3-53AB-6E20ECF84DA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78073" y="517681"/>
                  <a:ext cx="191038" cy="191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7" name="3D Model 116" descr="Sphere">
                  <a:extLst>
                    <a:ext uri="{FF2B5EF4-FFF2-40B4-BE49-F238E27FC236}">
                      <a16:creationId xmlns:a16="http://schemas.microsoft.com/office/drawing/2014/main" id="{C168F8FA-431B-B6AE-1CF0-25B637E3797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743114" y="514989"/>
                <a:ext cx="191038" cy="191038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191038" cy="1910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6125" ay="-4291590" az="3238096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7" name="3D Model 116" descr="Sphere">
                  <a:extLst>
                    <a:ext uri="{FF2B5EF4-FFF2-40B4-BE49-F238E27FC236}">
                      <a16:creationId xmlns:a16="http://schemas.microsoft.com/office/drawing/2014/main" id="{C168F8FA-431B-B6AE-1CF0-25B637E3797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743114" y="514989"/>
                  <a:ext cx="191038" cy="191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8" name="3D Model 117" descr="Sphere">
                  <a:extLst>
                    <a:ext uri="{FF2B5EF4-FFF2-40B4-BE49-F238E27FC236}">
                      <a16:creationId xmlns:a16="http://schemas.microsoft.com/office/drawing/2014/main" id="{C73A8D0F-EF4B-7281-5F9D-223023A03C9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925280" y="513749"/>
                <a:ext cx="191038" cy="191038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191038" cy="1910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6125" ay="-4291590" az="3238096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8" name="3D Model 117" descr="Sphere">
                  <a:extLst>
                    <a:ext uri="{FF2B5EF4-FFF2-40B4-BE49-F238E27FC236}">
                      <a16:creationId xmlns:a16="http://schemas.microsoft.com/office/drawing/2014/main" id="{C73A8D0F-EF4B-7281-5F9D-223023A03C9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25280" y="513749"/>
                  <a:ext cx="191038" cy="191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9" name="3D Model 118" descr="Sphere">
                  <a:extLst>
                    <a:ext uri="{FF2B5EF4-FFF2-40B4-BE49-F238E27FC236}">
                      <a16:creationId xmlns:a16="http://schemas.microsoft.com/office/drawing/2014/main" id="{556994DA-93A3-AD6A-6FB5-BE383C5B527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102651" y="514989"/>
                <a:ext cx="191038" cy="191038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191038" cy="1910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6125" ay="-4291590" az="3238096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9" name="3D Model 118" descr="Sphere">
                  <a:extLst>
                    <a:ext uri="{FF2B5EF4-FFF2-40B4-BE49-F238E27FC236}">
                      <a16:creationId xmlns:a16="http://schemas.microsoft.com/office/drawing/2014/main" id="{556994DA-93A3-AD6A-6FB5-BE383C5B527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102651" y="514989"/>
                  <a:ext cx="191038" cy="19103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C6B257E-8156-286A-4779-242AF6BC10BA}"/>
              </a:ext>
            </a:extLst>
          </p:cNvPr>
          <p:cNvGrpSpPr/>
          <p:nvPr/>
        </p:nvGrpSpPr>
        <p:grpSpPr>
          <a:xfrm>
            <a:off x="1825643" y="1193256"/>
            <a:ext cx="2286764" cy="235185"/>
            <a:chOff x="182347" y="494868"/>
            <a:chExt cx="2286764" cy="235185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2" name="3D Model 121" descr="Red Sphere">
                  <a:extLst>
                    <a:ext uri="{FF2B5EF4-FFF2-40B4-BE49-F238E27FC236}">
                      <a16:creationId xmlns:a16="http://schemas.microsoft.com/office/drawing/2014/main" id="{A046A76B-61FC-4F12-E945-99C0AC5F46D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182347" y="496571"/>
                <a:ext cx="226019" cy="224663"/>
              </p:xfrm>
              <a:graphic>
                <a:graphicData uri="http://schemas.microsoft.com/office/drawing/2017/model3d">
                  <am3d:model3d r:embed="rId2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2" name="3D Model 121" descr="Red Sphere">
                  <a:extLst>
                    <a:ext uri="{FF2B5EF4-FFF2-40B4-BE49-F238E27FC236}">
                      <a16:creationId xmlns:a16="http://schemas.microsoft.com/office/drawing/2014/main" id="{A046A76B-61FC-4F12-E945-99C0AC5F46D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1825643" y="1194959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3" name="3D Model 122" descr="Red Sphere">
                  <a:extLst>
                    <a:ext uri="{FF2B5EF4-FFF2-40B4-BE49-F238E27FC236}">
                      <a16:creationId xmlns:a16="http://schemas.microsoft.com/office/drawing/2014/main" id="{07251E72-E3A9-D90C-19AA-68EA3526A5E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346019" y="494868"/>
                <a:ext cx="226019" cy="224663"/>
              </p:xfrm>
              <a:graphic>
                <a:graphicData uri="http://schemas.microsoft.com/office/drawing/2017/model3d">
                  <am3d:model3d r:embed="rId2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3" name="3D Model 122" descr="Red Sphere">
                  <a:extLst>
                    <a:ext uri="{FF2B5EF4-FFF2-40B4-BE49-F238E27FC236}">
                      <a16:creationId xmlns:a16="http://schemas.microsoft.com/office/drawing/2014/main" id="{07251E72-E3A9-D90C-19AA-68EA3526A5E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1989315" y="1193256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4" name="3D Model 123" descr="Red Sphere">
                  <a:extLst>
                    <a:ext uri="{FF2B5EF4-FFF2-40B4-BE49-F238E27FC236}">
                      <a16:creationId xmlns:a16="http://schemas.microsoft.com/office/drawing/2014/main" id="{AB83DB97-42F6-EE74-4C31-F5B09A31AD0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517359" y="497314"/>
                <a:ext cx="226019" cy="224663"/>
              </p:xfrm>
              <a:graphic>
                <a:graphicData uri="http://schemas.microsoft.com/office/drawing/2017/model3d">
                  <am3d:model3d r:embed="rId2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4" name="3D Model 123" descr="Red Sphere">
                  <a:extLst>
                    <a:ext uri="{FF2B5EF4-FFF2-40B4-BE49-F238E27FC236}">
                      <a16:creationId xmlns:a16="http://schemas.microsoft.com/office/drawing/2014/main" id="{AB83DB97-42F6-EE74-4C31-F5B09A31AD0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160655" y="1195702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5" name="3D Model 124" descr="Red Sphere">
                  <a:extLst>
                    <a:ext uri="{FF2B5EF4-FFF2-40B4-BE49-F238E27FC236}">
                      <a16:creationId xmlns:a16="http://schemas.microsoft.com/office/drawing/2014/main" id="{85CEC5B2-6C8E-4F93-A074-16FF469EA8D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681031" y="503732"/>
                <a:ext cx="226019" cy="224663"/>
              </p:xfrm>
              <a:graphic>
                <a:graphicData uri="http://schemas.microsoft.com/office/drawing/2017/model3d">
                  <am3d:model3d r:embed="rId2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5" name="3D Model 124" descr="Red Sphere">
                  <a:extLst>
                    <a:ext uri="{FF2B5EF4-FFF2-40B4-BE49-F238E27FC236}">
                      <a16:creationId xmlns:a16="http://schemas.microsoft.com/office/drawing/2014/main" id="{85CEC5B2-6C8E-4F93-A074-16FF469EA8D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324327" y="1202120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6" name="3D Model 125" descr="Red Sphere">
                  <a:extLst>
                    <a:ext uri="{FF2B5EF4-FFF2-40B4-BE49-F238E27FC236}">
                      <a16:creationId xmlns:a16="http://schemas.microsoft.com/office/drawing/2014/main" id="{AAE84D94-726E-607C-419B-076839CFD4D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847784" y="501585"/>
                <a:ext cx="226019" cy="224663"/>
              </p:xfrm>
              <a:graphic>
                <a:graphicData uri="http://schemas.microsoft.com/office/drawing/2017/model3d">
                  <am3d:model3d r:embed="rId2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6" name="3D Model 125" descr="Red Sphere">
                  <a:extLst>
                    <a:ext uri="{FF2B5EF4-FFF2-40B4-BE49-F238E27FC236}">
                      <a16:creationId xmlns:a16="http://schemas.microsoft.com/office/drawing/2014/main" id="{AAE84D94-726E-607C-419B-076839CFD4D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491080" y="1199973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7" name="3D Model 126" descr="Red Sphere">
                  <a:extLst>
                    <a:ext uri="{FF2B5EF4-FFF2-40B4-BE49-F238E27FC236}">
                      <a16:creationId xmlns:a16="http://schemas.microsoft.com/office/drawing/2014/main" id="{388B7453-61CD-92B4-4440-219928325CC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1011456" y="505390"/>
                <a:ext cx="226019" cy="224663"/>
              </p:xfrm>
              <a:graphic>
                <a:graphicData uri="http://schemas.microsoft.com/office/drawing/2017/model3d">
                  <am3d:model3d r:embed="rId2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7" name="3D Model 126" descr="Red Sphere">
                  <a:extLst>
                    <a:ext uri="{FF2B5EF4-FFF2-40B4-BE49-F238E27FC236}">
                      <a16:creationId xmlns:a16="http://schemas.microsoft.com/office/drawing/2014/main" id="{388B7453-61CD-92B4-4440-219928325CC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654752" y="1203778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8" name="3D Model 127" descr="Red Sphere">
                  <a:extLst>
                    <a:ext uri="{FF2B5EF4-FFF2-40B4-BE49-F238E27FC236}">
                      <a16:creationId xmlns:a16="http://schemas.microsoft.com/office/drawing/2014/main" id="{21122224-BB45-050D-363B-C5200E795FC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1180701" y="500132"/>
                <a:ext cx="226019" cy="224663"/>
              </p:xfrm>
              <a:graphic>
                <a:graphicData uri="http://schemas.microsoft.com/office/drawing/2017/model3d">
                  <am3d:model3d r:embed="rId2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8" name="3D Model 127" descr="Red Sphere">
                  <a:extLst>
                    <a:ext uri="{FF2B5EF4-FFF2-40B4-BE49-F238E27FC236}">
                      <a16:creationId xmlns:a16="http://schemas.microsoft.com/office/drawing/2014/main" id="{21122224-BB45-050D-363B-C5200E795FC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823997" y="1198520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0" name="3D Model 129" descr="Sphere">
                  <a:extLst>
                    <a:ext uri="{FF2B5EF4-FFF2-40B4-BE49-F238E27FC236}">
                      <a16:creationId xmlns:a16="http://schemas.microsoft.com/office/drawing/2014/main" id="{3058AF75-769C-3308-5436-AB072FA2757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278073" y="517681"/>
                <a:ext cx="191038" cy="191038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191038" cy="1910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6125" ay="-4291590" az="3238096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0" name="3D Model 129" descr="Sphere">
                  <a:extLst>
                    <a:ext uri="{FF2B5EF4-FFF2-40B4-BE49-F238E27FC236}">
                      <a16:creationId xmlns:a16="http://schemas.microsoft.com/office/drawing/2014/main" id="{3058AF75-769C-3308-5436-AB072FA2757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921369" y="1216069"/>
                  <a:ext cx="191038" cy="191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1" name="3D Model 130" descr="Sphere">
                  <a:extLst>
                    <a:ext uri="{FF2B5EF4-FFF2-40B4-BE49-F238E27FC236}">
                      <a16:creationId xmlns:a16="http://schemas.microsoft.com/office/drawing/2014/main" id="{92015EA7-1EDE-DFC3-DB2A-15D5BDA41F6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743114" y="514989"/>
                <a:ext cx="191038" cy="191038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191038" cy="1910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6125" ay="-4291590" az="3238096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1" name="3D Model 130" descr="Sphere">
                  <a:extLst>
                    <a:ext uri="{FF2B5EF4-FFF2-40B4-BE49-F238E27FC236}">
                      <a16:creationId xmlns:a16="http://schemas.microsoft.com/office/drawing/2014/main" id="{92015EA7-1EDE-DFC3-DB2A-15D5BDA41F6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386410" y="1213377"/>
                  <a:ext cx="191038" cy="191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2" name="3D Model 131" descr="Sphere">
                  <a:extLst>
                    <a:ext uri="{FF2B5EF4-FFF2-40B4-BE49-F238E27FC236}">
                      <a16:creationId xmlns:a16="http://schemas.microsoft.com/office/drawing/2014/main" id="{8E4813F8-5D0E-0780-B4A0-B8B0D98109C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925280" y="513749"/>
                <a:ext cx="191038" cy="191038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191038" cy="1910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6125" ay="-4291590" az="3238096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2" name="3D Model 131" descr="Sphere">
                  <a:extLst>
                    <a:ext uri="{FF2B5EF4-FFF2-40B4-BE49-F238E27FC236}">
                      <a16:creationId xmlns:a16="http://schemas.microsoft.com/office/drawing/2014/main" id="{8E4813F8-5D0E-0780-B4A0-B8B0D98109C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568576" y="1212137"/>
                  <a:ext cx="191038" cy="191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3" name="3D Model 132" descr="Sphere">
                  <a:extLst>
                    <a:ext uri="{FF2B5EF4-FFF2-40B4-BE49-F238E27FC236}">
                      <a16:creationId xmlns:a16="http://schemas.microsoft.com/office/drawing/2014/main" id="{78629C9E-B0AC-A218-3FE2-EEACA0479DD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102651" y="514989"/>
                <a:ext cx="191038" cy="191038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191038" cy="1910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6125" ay="-4291590" az="3238096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3" name="3D Model 132" descr="Sphere">
                  <a:extLst>
                    <a:ext uri="{FF2B5EF4-FFF2-40B4-BE49-F238E27FC236}">
                      <a16:creationId xmlns:a16="http://schemas.microsoft.com/office/drawing/2014/main" id="{78629C9E-B0AC-A218-3FE2-EEACA0479DD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45947" y="1213377"/>
                  <a:ext cx="191038" cy="191038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F3D32BEA-4BD5-85FE-5942-DB09621A018D}"/>
              </a:ext>
            </a:extLst>
          </p:cNvPr>
          <p:cNvSpPr/>
          <p:nvPr/>
        </p:nvSpPr>
        <p:spPr>
          <a:xfrm>
            <a:off x="1812636" y="1180947"/>
            <a:ext cx="2558619" cy="2692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7" name="3D Model 136" descr="Sphere">
                <a:extLst>
                  <a:ext uri="{FF2B5EF4-FFF2-40B4-BE49-F238E27FC236}">
                    <a16:creationId xmlns:a16="http://schemas.microsoft.com/office/drawing/2014/main" id="{CD4A5AB6-21D3-B281-379A-F364620A9C0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68399" y="1180947"/>
              <a:ext cx="244167" cy="25410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44167" cy="254105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1460157" ay="3885775" az="-133500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952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7" name="3D Model 136" descr="Sphere">
                <a:extLst>
                  <a:ext uri="{FF2B5EF4-FFF2-40B4-BE49-F238E27FC236}">
                    <a16:creationId xmlns:a16="http://schemas.microsoft.com/office/drawing/2014/main" id="{CD4A5AB6-21D3-B281-379A-F364620A9C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68399" y="1180947"/>
                <a:ext cx="244167" cy="254105"/>
              </a:xfrm>
              <a:prstGeom prst="rect">
                <a:avLst/>
              </a:prstGeom>
            </p:spPr>
          </p:pic>
        </mc:Fallback>
      </mc:AlternateContent>
      <p:sp>
        <p:nvSpPr>
          <p:cNvPr id="138" name="TextBox 137">
            <a:extLst>
              <a:ext uri="{FF2B5EF4-FFF2-40B4-BE49-F238E27FC236}">
                <a16:creationId xmlns:a16="http://schemas.microsoft.com/office/drawing/2014/main" id="{6039977F-CACD-E89E-35CD-4CA609C503E9}"/>
              </a:ext>
            </a:extLst>
          </p:cNvPr>
          <p:cNvSpPr txBox="1"/>
          <p:nvPr/>
        </p:nvSpPr>
        <p:spPr>
          <a:xfrm>
            <a:off x="321222" y="1403176"/>
            <a:ext cx="105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>
                <a:solidFill>
                  <a:srgbClr val="FF0000"/>
                </a:solidFill>
              </a:rPr>
              <a:t>   T=2</a:t>
            </a:r>
          </a:p>
          <a:p>
            <a:r>
              <a:rPr lang="en-ES" dirty="0"/>
              <a:t>   T</a:t>
            </a:r>
            <a:r>
              <a:rPr lang="en-ES" baseline="-25000" dirty="0"/>
              <a:t>z</a:t>
            </a:r>
            <a:r>
              <a:rPr lang="en-ES" dirty="0"/>
              <a:t>=-2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F87496-83C4-2909-FFA5-F75CE2D131DA}"/>
              </a:ext>
            </a:extLst>
          </p:cNvPr>
          <p:cNvSpPr txBox="1"/>
          <p:nvPr/>
        </p:nvSpPr>
        <p:spPr>
          <a:xfrm>
            <a:off x="5677753" y="2758597"/>
            <a:ext cx="251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0</a:t>
            </a:r>
            <a:r>
              <a:rPr lang="en-GB" baseline="30000" dirty="0"/>
              <a:t>+</a:t>
            </a:r>
            <a:r>
              <a:rPr lang="en-GB" dirty="0">
                <a:sym typeface="Wingdings" pitchFamily="2" charset="2"/>
              </a:rPr>
              <a:t>0</a:t>
            </a:r>
            <a:r>
              <a:rPr lang="en-GB" baseline="30000" dirty="0">
                <a:sym typeface="Wingdings" pitchFamily="2" charset="2"/>
              </a:rPr>
              <a:t>+</a:t>
            </a:r>
            <a:r>
              <a:rPr lang="en-GB" dirty="0">
                <a:sym typeface="Wingdings" pitchFamily="2" charset="2"/>
              </a:rPr>
              <a:t> only Fermi decay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9E990E-C19B-ACC9-A726-DDC87E5A9695}"/>
              </a:ext>
            </a:extLst>
          </p:cNvPr>
          <p:cNvSpPr txBox="1"/>
          <p:nvPr/>
        </p:nvSpPr>
        <p:spPr>
          <a:xfrm>
            <a:off x="5712311" y="3127929"/>
            <a:ext cx="2235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0</a:t>
            </a:r>
            <a:r>
              <a:rPr lang="en-GB" baseline="30000" dirty="0"/>
              <a:t>+</a:t>
            </a:r>
            <a:r>
              <a:rPr lang="en-GB" dirty="0">
                <a:sym typeface="Wingdings" pitchFamily="2" charset="2"/>
              </a:rPr>
              <a:t>1</a:t>
            </a:r>
            <a:r>
              <a:rPr lang="en-GB" baseline="30000" dirty="0">
                <a:sym typeface="Wingdings" pitchFamily="2" charset="2"/>
              </a:rPr>
              <a:t>+</a:t>
            </a:r>
            <a:r>
              <a:rPr lang="en-GB" dirty="0">
                <a:sym typeface="Wingdings" pitchFamily="2" charset="2"/>
              </a:rPr>
              <a:t> only GT decay</a:t>
            </a:r>
            <a:endParaRPr lang="en-GB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3AF3E07-A434-3322-92A0-4C2F62570F32}"/>
              </a:ext>
            </a:extLst>
          </p:cNvPr>
          <p:cNvSpPr txBox="1"/>
          <p:nvPr/>
        </p:nvSpPr>
        <p:spPr>
          <a:xfrm>
            <a:off x="5615826" y="2314580"/>
            <a:ext cx="2543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Because the parent is 0</a:t>
            </a:r>
            <a:r>
              <a:rPr lang="en-GB" baseline="30000" dirty="0"/>
              <a:t>+</a:t>
            </a:r>
            <a:r>
              <a:rPr lang="en-GB" dirty="0"/>
              <a:t>: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5ED5A488-BF43-1F04-68EC-E6E52B19A3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8216588">
            <a:off x="8064855" y="1905159"/>
            <a:ext cx="566016" cy="56601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9305B9C-39E8-A1D3-37F6-7F9F047772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5400000">
            <a:off x="-123541" y="1370065"/>
            <a:ext cx="566016" cy="566016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B8900470-92A9-89EA-4048-33BE2675BA07}"/>
              </a:ext>
            </a:extLst>
          </p:cNvPr>
          <p:cNvSpPr txBox="1"/>
          <p:nvPr/>
        </p:nvSpPr>
        <p:spPr>
          <a:xfrm>
            <a:off x="2079153" y="3638423"/>
            <a:ext cx="44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GT</a:t>
            </a: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48EE6EC6-841E-75B1-B368-6A21E15EC5D4}"/>
              </a:ext>
            </a:extLst>
          </p:cNvPr>
          <p:cNvSpPr/>
          <p:nvPr/>
        </p:nvSpPr>
        <p:spPr>
          <a:xfrm>
            <a:off x="5615826" y="4148964"/>
            <a:ext cx="2428518" cy="16411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Can we confirm these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expectations?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How easy (or complicated) is to do it experimentally?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E598A5B4-3B49-8EA9-6FB4-5817B5592A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0476808" flipV="1">
            <a:off x="7666002" y="6181873"/>
            <a:ext cx="566016" cy="459006"/>
          </a:xfrm>
          <a:prstGeom prst="rect">
            <a:avLst/>
          </a:prstGeom>
        </p:spPr>
      </p:pic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B8780769-A0A0-C151-A2F7-6DC444B1C138}"/>
              </a:ext>
            </a:extLst>
          </p:cNvPr>
          <p:cNvSpPr/>
          <p:nvPr/>
        </p:nvSpPr>
        <p:spPr>
          <a:xfrm>
            <a:off x="5716300" y="6167436"/>
            <a:ext cx="1831556" cy="4745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43 </a:t>
            </a:r>
            <a:r>
              <a:rPr lang="en-GB" dirty="0" err="1">
                <a:solidFill>
                  <a:schemeClr val="tx1"/>
                </a:solidFill>
              </a:rPr>
              <a:t>ms</a:t>
            </a:r>
            <a:r>
              <a:rPr lang="en-GB" dirty="0">
                <a:solidFill>
                  <a:schemeClr val="tx1"/>
                </a:solidFill>
              </a:rPr>
              <a:t> is a very short time!!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D0FF042-8C20-9470-C6D2-2DB67E55AFBE}"/>
              </a:ext>
            </a:extLst>
          </p:cNvPr>
          <p:cNvSpPr txBox="1"/>
          <p:nvPr/>
        </p:nvSpPr>
        <p:spPr>
          <a:xfrm>
            <a:off x="2806045" y="69947"/>
            <a:ext cx="397519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_tradnl" sz="3200" dirty="0" err="1"/>
              <a:t>Isospin</a:t>
            </a:r>
            <a:r>
              <a:rPr lang="es-ES_tradnl" sz="3200" dirty="0"/>
              <a:t> and beta </a:t>
            </a:r>
            <a:r>
              <a:rPr lang="es-ES_tradnl" sz="3200" dirty="0" err="1"/>
              <a:t>decay</a:t>
            </a:r>
            <a:endParaRPr lang="es-ES_tradnl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54179F-528B-C05E-9AC9-F27D2F59F2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040" y="3190720"/>
            <a:ext cx="1806439" cy="16340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502AF4-3874-1936-E408-31844B59294B}"/>
              </a:ext>
            </a:extLst>
          </p:cNvPr>
          <p:cNvSpPr/>
          <p:nvPr/>
        </p:nvSpPr>
        <p:spPr>
          <a:xfrm>
            <a:off x="1011456" y="3190719"/>
            <a:ext cx="360572" cy="341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D980C-CB2E-15BB-D12F-D8E58060B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6AA6314-6764-0A56-2936-ECB1D4E15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226A397-79BD-BDD0-930D-EFB4E67C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16</a:t>
            </a:fld>
            <a:endParaRPr lang="es-ES_tradn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B07E3B-DAB6-B2C1-7756-C49DCBC73157}"/>
              </a:ext>
            </a:extLst>
          </p:cNvPr>
          <p:cNvSpPr txBox="1"/>
          <p:nvPr/>
        </p:nvSpPr>
        <p:spPr>
          <a:xfrm>
            <a:off x="408366" y="122410"/>
            <a:ext cx="162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APPLE CHANCERY" panose="03020702040506060504" pitchFamily="66" charset="-79"/>
              </a:rPr>
              <a:t>52Ni ground state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76439A-6014-DECC-3CD5-32C0868BB6F0}"/>
              </a:ext>
            </a:extLst>
          </p:cNvPr>
          <p:cNvSpPr txBox="1"/>
          <p:nvPr/>
        </p:nvSpPr>
        <p:spPr>
          <a:xfrm>
            <a:off x="4467605" y="110662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APPLE CHANCERY" panose="03020702040506060504" pitchFamily="66" charset="-79"/>
              </a:rPr>
              <a:t>52Co IAS</a:t>
            </a:r>
          </a:p>
        </p:txBody>
      </p:sp>
    </p:spTree>
    <p:extLst>
      <p:ext uri="{BB962C8B-B14F-4D97-AF65-F5344CB8AC3E}">
        <p14:creationId xmlns:p14="http://schemas.microsoft.com/office/powerpoint/2010/main" val="4251049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Marcador de pie de página 2">
            <a:extLst>
              <a:ext uri="{FF2B5EF4-FFF2-40B4-BE49-F238E27FC236}">
                <a16:creationId xmlns:a16="http://schemas.microsoft.com/office/drawing/2014/main" id="{D364FC3B-C209-C8EF-DECC-061A49011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n-US" sz="1400"/>
              <a:t>Berta Rubio</a:t>
            </a:r>
            <a:endParaRPr lang="en-GB" altLang="en-US" sz="1400"/>
          </a:p>
        </p:txBody>
      </p:sp>
      <p:pic>
        <p:nvPicPr>
          <p:cNvPr id="30722" name="Picture 3" descr="pscomplex">
            <a:extLst>
              <a:ext uri="{FF2B5EF4-FFF2-40B4-BE49-F238E27FC236}">
                <a16:creationId xmlns:a16="http://schemas.microsoft.com/office/drawing/2014/main" id="{C0AF98F2-EA65-DD3D-8ABA-50C66B990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389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F9E9F494-9494-9433-9B7E-9AE3F3E2AF5B}"/>
              </a:ext>
            </a:extLst>
          </p:cNvPr>
          <p:cNvSpPr/>
          <p:nvPr/>
        </p:nvSpPr>
        <p:spPr>
          <a:xfrm rot="5400000">
            <a:off x="6134100" y="2265363"/>
            <a:ext cx="679450" cy="2305050"/>
          </a:xfrm>
          <a:prstGeom prst="wedgeRoundRectCallout">
            <a:avLst>
              <a:gd name="adj1" fmla="val 109329"/>
              <a:gd name="adj2" fmla="val -12898"/>
              <a:gd name="adj3" fmla="val 16667"/>
            </a:avLst>
          </a:prstGeom>
          <a:solidFill>
            <a:srgbClr val="82FFE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32772" name="Picture 1">
            <a:extLst>
              <a:ext uri="{FF2B5EF4-FFF2-40B4-BE49-F238E27FC236}">
                <a16:creationId xmlns:a16="http://schemas.microsoft.com/office/drawing/2014/main" id="{67FD37AE-8332-7E2D-E50A-FE99C9012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3173413"/>
            <a:ext cx="19843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EA4E47-4EA6-A7CE-C78C-378FFDB61352}"/>
              </a:ext>
            </a:extLst>
          </p:cNvPr>
          <p:cNvSpPr txBox="1"/>
          <p:nvPr/>
        </p:nvSpPr>
        <p:spPr>
          <a:xfrm>
            <a:off x="3707904" y="1149457"/>
            <a:ext cx="2039341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/>
              <a:t>Isolde (CERN)</a:t>
            </a:r>
          </a:p>
          <a:p>
            <a:pPr>
              <a:defRPr/>
            </a:pPr>
            <a:r>
              <a:rPr lang="en-GB" dirty="0"/>
              <a:t>1GeV p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10EECA-E0B2-BE1C-6767-6CC4617FE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36A22-7E6C-05F0-7C05-7DBBC83B6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17</a:t>
            </a:fld>
            <a:endParaRPr lang="es-ES_trad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6D232-A5C2-7D36-4376-76FC44E8C37C}"/>
              </a:ext>
            </a:extLst>
          </p:cNvPr>
          <p:cNvSpPr txBox="1"/>
          <p:nvPr/>
        </p:nvSpPr>
        <p:spPr>
          <a:xfrm>
            <a:off x="6960198" y="3931992"/>
            <a:ext cx="2343334" cy="1200329"/>
          </a:xfrm>
          <a:prstGeom prst="rect">
            <a:avLst/>
          </a:prstGeom>
          <a:solidFill>
            <a:srgbClr val="FFFD7B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67 years old facility.</a:t>
            </a:r>
          </a:p>
          <a:p>
            <a:r>
              <a:rPr lang="en-GB" dirty="0"/>
              <a:t>Many Exotic nuclei </a:t>
            </a:r>
          </a:p>
          <a:p>
            <a:r>
              <a:rPr lang="en-GB" dirty="0" err="1"/>
              <a:t>Dicovered</a:t>
            </a:r>
            <a:r>
              <a:rPr lang="en-GB" dirty="0"/>
              <a:t>.</a:t>
            </a:r>
          </a:p>
          <a:p>
            <a:r>
              <a:rPr lang="en-GB" dirty="0"/>
              <a:t>Constant improvement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>
            <a:extLst>
              <a:ext uri="{FF2B5EF4-FFF2-40B4-BE49-F238E27FC236}">
                <a16:creationId xmlns:a16="http://schemas.microsoft.com/office/drawing/2014/main" id="{0421CAA9-7C24-EA10-B175-BAB6F079B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09600"/>
            <a:ext cx="61579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800">
                <a:solidFill>
                  <a:srgbClr val="FF0000"/>
                </a:solidFill>
              </a:rPr>
              <a:t>Radioactive nuclei production techniques </a:t>
            </a:r>
            <a:endParaRPr lang="en-GB" altLang="en-US" sz="2800">
              <a:solidFill>
                <a:srgbClr val="FF0000"/>
              </a:solidFill>
            </a:endParaRPr>
          </a:p>
        </p:txBody>
      </p:sp>
      <p:sp>
        <p:nvSpPr>
          <p:cNvPr id="33794" name="Text Box 3">
            <a:extLst>
              <a:ext uri="{FF2B5EF4-FFF2-40B4-BE49-F238E27FC236}">
                <a16:creationId xmlns:a16="http://schemas.microsoft.com/office/drawing/2014/main" id="{B3DE6F0F-3B30-CE6E-7542-1500FA298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295400"/>
            <a:ext cx="5849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s-ES_tradnl" altLang="en-US" sz="2800">
                <a:solidFill>
                  <a:srgbClr val="000099"/>
                </a:solidFill>
              </a:rPr>
              <a:t> Isotopic Separation On-Line (ISOL)</a:t>
            </a:r>
            <a:r>
              <a:rPr lang="en-GB" altLang="en-US" sz="2800">
                <a:solidFill>
                  <a:srgbClr val="000099"/>
                </a:solidFill>
                <a:sym typeface="Wingdings" pitchFamily="2" charset="2"/>
              </a:rPr>
              <a:t>    </a:t>
            </a:r>
          </a:p>
        </p:txBody>
      </p:sp>
      <p:sp>
        <p:nvSpPr>
          <p:cNvPr id="33795" name="Text Box 5">
            <a:extLst>
              <a:ext uri="{FF2B5EF4-FFF2-40B4-BE49-F238E27FC236}">
                <a16:creationId xmlns:a16="http://schemas.microsoft.com/office/drawing/2014/main" id="{42980F02-EA9F-5DC9-2E24-34FBB2D3F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544" y="2583239"/>
            <a:ext cx="1927131" cy="338554"/>
          </a:xfrm>
          <a:prstGeom prst="rect">
            <a:avLst/>
          </a:prstGeom>
          <a:solidFill>
            <a:srgbClr val="FFFD7B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/>
              <a:t>Intense Proton beam </a:t>
            </a:r>
            <a:endParaRPr lang="es-ES" altLang="en-US" sz="1600" dirty="0"/>
          </a:p>
        </p:txBody>
      </p:sp>
      <p:sp>
        <p:nvSpPr>
          <p:cNvPr id="33796" name="Text Box 6">
            <a:extLst>
              <a:ext uri="{FF2B5EF4-FFF2-40B4-BE49-F238E27FC236}">
                <a16:creationId xmlns:a16="http://schemas.microsoft.com/office/drawing/2014/main" id="{8647A1EE-1F81-9D19-C439-6FC3C31F0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1839913"/>
            <a:ext cx="1165225" cy="3397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600">
                <a:solidFill>
                  <a:srgbClr val="FF0000"/>
                </a:solidFill>
              </a:rPr>
              <a:t> thick target</a:t>
            </a:r>
            <a:endParaRPr lang="es-ES" altLang="en-US" sz="1600">
              <a:solidFill>
                <a:srgbClr val="FF0000"/>
              </a:solidFill>
            </a:endParaRPr>
          </a:p>
        </p:txBody>
      </p:sp>
      <p:sp>
        <p:nvSpPr>
          <p:cNvPr id="33797" name="Text Box 7">
            <a:extLst>
              <a:ext uri="{FF2B5EF4-FFF2-40B4-BE49-F238E27FC236}">
                <a16:creationId xmlns:a16="http://schemas.microsoft.com/office/drawing/2014/main" id="{314117E6-EBFD-065A-C8CA-94316849E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2768600"/>
            <a:ext cx="931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_tradnl" altLang="en-US" sz="1600"/>
              <a:t>difussion</a:t>
            </a:r>
            <a:endParaRPr lang="es-ES" altLang="en-US" sz="1600"/>
          </a:p>
        </p:txBody>
      </p:sp>
      <p:sp>
        <p:nvSpPr>
          <p:cNvPr id="33798" name="Text Box 8">
            <a:extLst>
              <a:ext uri="{FF2B5EF4-FFF2-40B4-BE49-F238E27FC236}">
                <a16:creationId xmlns:a16="http://schemas.microsoft.com/office/drawing/2014/main" id="{AC299C20-7578-219F-2085-0791BFBA2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1905000"/>
            <a:ext cx="10271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_tradnl" altLang="en-US" sz="1600"/>
              <a:t>ion </a:t>
            </a:r>
            <a:r>
              <a:rPr lang="en-GB" altLang="en-US" sz="1600"/>
              <a:t>source</a:t>
            </a:r>
            <a:endParaRPr lang="es-ES" altLang="en-US" sz="1600"/>
          </a:p>
        </p:txBody>
      </p:sp>
      <p:sp>
        <p:nvSpPr>
          <p:cNvPr id="33799" name="Text Box 10">
            <a:extLst>
              <a:ext uri="{FF2B5EF4-FFF2-40B4-BE49-F238E27FC236}">
                <a16:creationId xmlns:a16="http://schemas.microsoft.com/office/drawing/2014/main" id="{8CC7F5E6-F2BF-9CFA-FE49-05E2F641A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905000"/>
            <a:ext cx="1311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_tradnl" altLang="en-US" sz="1600"/>
              <a:t>mas separator</a:t>
            </a:r>
            <a:endParaRPr lang="es-ES" altLang="en-US" sz="1600"/>
          </a:p>
        </p:txBody>
      </p:sp>
      <p:grpSp>
        <p:nvGrpSpPr>
          <p:cNvPr id="33800" name="Group 12">
            <a:extLst>
              <a:ext uri="{FF2B5EF4-FFF2-40B4-BE49-F238E27FC236}">
                <a16:creationId xmlns:a16="http://schemas.microsoft.com/office/drawing/2014/main" id="{E3AC5912-91DA-84BD-4B58-1328BF188885}"/>
              </a:ext>
            </a:extLst>
          </p:cNvPr>
          <p:cNvGrpSpPr>
            <a:grpSpLocks/>
          </p:cNvGrpSpPr>
          <p:nvPr/>
        </p:nvGrpSpPr>
        <p:grpSpPr bwMode="auto">
          <a:xfrm>
            <a:off x="4446588" y="2232025"/>
            <a:ext cx="685800" cy="304800"/>
            <a:chOff x="3072" y="1920"/>
            <a:chExt cx="432" cy="192"/>
          </a:xfrm>
        </p:grpSpPr>
        <p:sp>
          <p:nvSpPr>
            <p:cNvPr id="33825" name="Line 13">
              <a:extLst>
                <a:ext uri="{FF2B5EF4-FFF2-40B4-BE49-F238E27FC236}">
                  <a16:creationId xmlns:a16="http://schemas.microsoft.com/office/drawing/2014/main" id="{9600A17B-E69F-923E-9C37-2D0845CBF8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2016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scene3d>
              <a:camera prst="legacyObliqueTopRight">
                <a:rot lat="17699992" lon="0" rev="0"/>
              </a:camera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rgbClr val="FF0000"/>
              </a:extrusionClr>
              <a:contourClr>
                <a:srgbClr val="FF0000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  <a:flatTx/>
            </a:bodyPr>
            <a:lstStyle/>
            <a:p>
              <a:endParaRPr lang="en-ES"/>
            </a:p>
          </p:txBody>
        </p:sp>
        <p:sp>
          <p:nvSpPr>
            <p:cNvPr id="33826" name="Line 14">
              <a:extLst>
                <a:ext uri="{FF2B5EF4-FFF2-40B4-BE49-F238E27FC236}">
                  <a16:creationId xmlns:a16="http://schemas.microsoft.com/office/drawing/2014/main" id="{48354D7C-DC16-C796-48D2-9838B6A2B0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2112"/>
              <a:ext cx="432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 type="triangle" w="med" len="med"/>
            </a:ln>
            <a:scene3d>
              <a:camera prst="legacyObliqueTopRight">
                <a:rot lat="17699992" lon="0" rev="0"/>
              </a:camera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rgbClr val="FF9900"/>
              </a:extrusionClr>
              <a:contourClr>
                <a:srgbClr val="FF9900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  <a:flatTx/>
            </a:bodyPr>
            <a:lstStyle/>
            <a:p>
              <a:endParaRPr lang="en-ES"/>
            </a:p>
          </p:txBody>
        </p:sp>
        <p:sp>
          <p:nvSpPr>
            <p:cNvPr id="33827" name="Line 15">
              <a:extLst>
                <a:ext uri="{FF2B5EF4-FFF2-40B4-BE49-F238E27FC236}">
                  <a16:creationId xmlns:a16="http://schemas.microsoft.com/office/drawing/2014/main" id="{2317C00D-D6F4-4DB5-5760-481A25F09E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1920"/>
              <a:ext cx="432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scene3d>
              <a:camera prst="legacyObliqueTopRight">
                <a:rot lat="17699992" lon="0" rev="0"/>
              </a:camera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rgbClr val="008000"/>
              </a:extrusionClr>
              <a:contourClr>
                <a:srgbClr val="008000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  <a:flatTx/>
            </a:bodyPr>
            <a:lstStyle/>
            <a:p>
              <a:endParaRPr lang="en-ES"/>
            </a:p>
          </p:txBody>
        </p:sp>
      </p:grpSp>
      <p:sp>
        <p:nvSpPr>
          <p:cNvPr id="33801" name="Rectangle 16">
            <a:extLst>
              <a:ext uri="{FF2B5EF4-FFF2-40B4-BE49-F238E27FC236}">
                <a16:creationId xmlns:a16="http://schemas.microsoft.com/office/drawing/2014/main" id="{6518FA09-0366-12E6-88E0-2080A4E93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625" y="2241550"/>
            <a:ext cx="381000" cy="457200"/>
          </a:xfrm>
          <a:prstGeom prst="rect">
            <a:avLst/>
          </a:prstGeom>
          <a:solidFill>
            <a:srgbClr val="993300"/>
          </a:solidFill>
          <a:ln w="9525">
            <a:miter lim="800000"/>
            <a:headEnd/>
            <a:tailEnd/>
          </a:ln>
          <a:scene3d>
            <a:camera prst="legacyObliqueTopLeft">
              <a:rot lat="300000" lon="5400000" rev="0"/>
            </a:camera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rgbClr val="FF0000"/>
            </a:extrusionClr>
            <a:contourClr>
              <a:srgbClr val="993300"/>
            </a:contourClr>
          </a:sp3d>
        </p:spPr>
        <p:txBody>
          <a:bodyPr anchor="ctr"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33802" name="Line 17">
            <a:extLst>
              <a:ext uri="{FF2B5EF4-FFF2-40B4-BE49-F238E27FC236}">
                <a16:creationId xmlns:a16="http://schemas.microsoft.com/office/drawing/2014/main" id="{D9215A62-EFCB-117E-4D04-69D90B03D62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2038" y="2447925"/>
            <a:ext cx="16764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scene3d>
            <a:camera prst="legacyPerspectiveTopRight">
              <a:rot lat="18300000" lon="0" rev="0"/>
            </a:camera>
            <a:lightRig rig="legacyFlat3" dir="b"/>
          </a:scene3d>
          <a:sp3d extrusionH="100000" prstMaterial="legacyMetal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ES"/>
          </a:p>
        </p:txBody>
      </p:sp>
      <p:sp>
        <p:nvSpPr>
          <p:cNvPr id="33803" name="Oval 18">
            <a:extLst>
              <a:ext uri="{FF2B5EF4-FFF2-40B4-BE49-F238E27FC236}">
                <a16:creationId xmlns:a16="http://schemas.microsoft.com/office/drawing/2014/main" id="{BF99C3EE-B13E-3F27-344D-7E9DF3586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800" y="2376488"/>
            <a:ext cx="228600" cy="2286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33804" name="Rectangle 19">
            <a:extLst>
              <a:ext uri="{FF2B5EF4-FFF2-40B4-BE49-F238E27FC236}">
                <a16:creationId xmlns:a16="http://schemas.microsoft.com/office/drawing/2014/main" id="{6D4E4027-119E-AB47-6B42-AFDFECE40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7300" y="2232025"/>
            <a:ext cx="457200" cy="381000"/>
          </a:xfrm>
          <a:prstGeom prst="rect">
            <a:avLst/>
          </a:prstGeom>
          <a:solidFill>
            <a:srgbClr val="008000"/>
          </a:solidFill>
          <a:ln w="9525">
            <a:miter lim="800000"/>
            <a:headEnd/>
            <a:tailEnd/>
          </a:ln>
          <a:scene3d>
            <a:camera prst="legacyObliqueTopLeft">
              <a:rot lat="0" lon="54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  <a:contourClr>
              <a:srgbClr val="008000"/>
            </a:contourClr>
          </a:sp3d>
        </p:spPr>
        <p:txBody>
          <a:bodyPr anchor="ctr"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33805" name="AutoShape 20">
            <a:extLst>
              <a:ext uri="{FF2B5EF4-FFF2-40B4-BE49-F238E27FC236}">
                <a16:creationId xmlns:a16="http://schemas.microsoft.com/office/drawing/2014/main" id="{87B479B4-1D01-E8F4-DB5B-DA4E3B40631F}"/>
              </a:ext>
            </a:extLst>
          </p:cNvPr>
          <p:cNvSpPr>
            <a:spLocks noChangeArrowheads="1"/>
          </p:cNvSpPr>
          <p:nvPr/>
        </p:nvSpPr>
        <p:spPr bwMode="auto">
          <a:xfrm rot="-289779">
            <a:off x="2663825" y="2622550"/>
            <a:ext cx="1981200" cy="533400"/>
          </a:xfrm>
          <a:prstGeom prst="curvedUpArrow">
            <a:avLst>
              <a:gd name="adj1" fmla="val 74286"/>
              <a:gd name="adj2" fmla="val 148571"/>
              <a:gd name="adj3" fmla="val 33333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33806" name="Rectangle 23">
            <a:extLst>
              <a:ext uri="{FF2B5EF4-FFF2-40B4-BE49-F238E27FC236}">
                <a16:creationId xmlns:a16="http://schemas.microsoft.com/office/drawing/2014/main" id="{794CAA1B-4952-5CC0-8A17-46BF24C2F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825" y="2232025"/>
            <a:ext cx="457200" cy="381000"/>
          </a:xfrm>
          <a:prstGeom prst="rect">
            <a:avLst/>
          </a:prstGeom>
          <a:solidFill>
            <a:srgbClr val="663300"/>
          </a:solidFill>
          <a:ln w="9525">
            <a:miter lim="800000"/>
            <a:headEnd/>
            <a:tailEnd/>
          </a:ln>
          <a:scene3d>
            <a:camera prst="legacyObliqueTopLeft">
              <a:rot lat="0" lon="54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6600"/>
            </a:extrusionClr>
            <a:contourClr>
              <a:srgbClr val="663300"/>
            </a:contourClr>
          </a:sp3d>
        </p:spPr>
        <p:txBody>
          <a:bodyPr anchor="ctr"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33815" name="Line 13">
            <a:extLst>
              <a:ext uri="{FF2B5EF4-FFF2-40B4-BE49-F238E27FC236}">
                <a16:creationId xmlns:a16="http://schemas.microsoft.com/office/drawing/2014/main" id="{98141428-C007-2191-970B-D514FE86DCC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8813" y="2408238"/>
            <a:ext cx="685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scene3d>
            <a:camera prst="legacyObliqueTopRight">
              <a:rot lat="17699992" lon="0" rev="0"/>
            </a:camera>
            <a:lightRig rig="legacyFlat3" dir="b"/>
          </a:scene3d>
          <a:sp3d extrusionH="49200" prstMaterial="legacyMatte">
            <a:bevelT w="13500" h="13500" prst="angle"/>
            <a:bevelB w="13500" h="13500" prst="angle"/>
            <a:extrusionClr>
              <a:srgbClr val="FF0000"/>
            </a:extrusionClr>
            <a:contourClr>
              <a:srgbClr val="FF0000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  <a:flatTx/>
          </a:bodyPr>
          <a:lstStyle/>
          <a:p>
            <a:endParaRPr lang="en-E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7F0C6-3ED6-CD19-2AC4-DD6221368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423" y="3305536"/>
            <a:ext cx="2621830" cy="262183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6411B8DD-BCDD-5824-ACC0-C77EB96F28F4}"/>
              </a:ext>
            </a:extLst>
          </p:cNvPr>
          <p:cNvSpPr/>
          <p:nvPr/>
        </p:nvSpPr>
        <p:spPr>
          <a:xfrm>
            <a:off x="6193410" y="3836709"/>
            <a:ext cx="2177611" cy="1734532"/>
          </a:xfrm>
          <a:custGeom>
            <a:avLst/>
            <a:gdLst>
              <a:gd name="connsiteX0" fmla="*/ 0 w 2177611"/>
              <a:gd name="connsiteY0" fmla="*/ 1668545 h 1734532"/>
              <a:gd name="connsiteX1" fmla="*/ 37708 w 2177611"/>
              <a:gd name="connsiteY1" fmla="*/ 1517716 h 1734532"/>
              <a:gd name="connsiteX2" fmla="*/ 56561 w 2177611"/>
              <a:gd name="connsiteY2" fmla="*/ 1489435 h 1734532"/>
              <a:gd name="connsiteX3" fmla="*/ 84842 w 2177611"/>
              <a:gd name="connsiteY3" fmla="*/ 1404594 h 1734532"/>
              <a:gd name="connsiteX4" fmla="*/ 94268 w 2177611"/>
              <a:gd name="connsiteY4" fmla="*/ 1376314 h 1734532"/>
              <a:gd name="connsiteX5" fmla="*/ 103695 w 2177611"/>
              <a:gd name="connsiteY5" fmla="*/ 1234912 h 1734532"/>
              <a:gd name="connsiteX6" fmla="*/ 113122 w 2177611"/>
              <a:gd name="connsiteY6" fmla="*/ 1197204 h 1734532"/>
              <a:gd name="connsiteX7" fmla="*/ 131976 w 2177611"/>
              <a:gd name="connsiteY7" fmla="*/ 1112363 h 1734532"/>
              <a:gd name="connsiteX8" fmla="*/ 150829 w 2177611"/>
              <a:gd name="connsiteY8" fmla="*/ 1055802 h 1734532"/>
              <a:gd name="connsiteX9" fmla="*/ 160256 w 2177611"/>
              <a:gd name="connsiteY9" fmla="*/ 1027522 h 1734532"/>
              <a:gd name="connsiteX10" fmla="*/ 179110 w 2177611"/>
              <a:gd name="connsiteY10" fmla="*/ 999242 h 1734532"/>
              <a:gd name="connsiteX11" fmla="*/ 226244 w 2177611"/>
              <a:gd name="connsiteY11" fmla="*/ 914400 h 1734532"/>
              <a:gd name="connsiteX12" fmla="*/ 254524 w 2177611"/>
              <a:gd name="connsiteY12" fmla="*/ 895547 h 1734532"/>
              <a:gd name="connsiteX13" fmla="*/ 292231 w 2177611"/>
              <a:gd name="connsiteY13" fmla="*/ 810705 h 1734532"/>
              <a:gd name="connsiteX14" fmla="*/ 301658 w 2177611"/>
              <a:gd name="connsiteY14" fmla="*/ 782425 h 1734532"/>
              <a:gd name="connsiteX15" fmla="*/ 320512 w 2177611"/>
              <a:gd name="connsiteY15" fmla="*/ 688157 h 1734532"/>
              <a:gd name="connsiteX16" fmla="*/ 329938 w 2177611"/>
              <a:gd name="connsiteY16" fmla="*/ 659877 h 1734532"/>
              <a:gd name="connsiteX17" fmla="*/ 405353 w 2177611"/>
              <a:gd name="connsiteY17" fmla="*/ 575035 h 1734532"/>
              <a:gd name="connsiteX18" fmla="*/ 461914 w 2177611"/>
              <a:gd name="connsiteY18" fmla="*/ 527901 h 1734532"/>
              <a:gd name="connsiteX19" fmla="*/ 480767 w 2177611"/>
              <a:gd name="connsiteY19" fmla="*/ 499621 h 1734532"/>
              <a:gd name="connsiteX20" fmla="*/ 490194 w 2177611"/>
              <a:gd name="connsiteY20" fmla="*/ 471340 h 1734532"/>
              <a:gd name="connsiteX21" fmla="*/ 509048 w 2177611"/>
              <a:gd name="connsiteY21" fmla="*/ 395926 h 1734532"/>
              <a:gd name="connsiteX22" fmla="*/ 527901 w 2177611"/>
              <a:gd name="connsiteY22" fmla="*/ 339365 h 1734532"/>
              <a:gd name="connsiteX23" fmla="*/ 584462 w 2177611"/>
              <a:gd name="connsiteY23" fmla="*/ 292231 h 1734532"/>
              <a:gd name="connsiteX24" fmla="*/ 641023 w 2177611"/>
              <a:gd name="connsiteY24" fmla="*/ 254524 h 1734532"/>
              <a:gd name="connsiteX25" fmla="*/ 669303 w 2177611"/>
              <a:gd name="connsiteY25" fmla="*/ 235670 h 1734532"/>
              <a:gd name="connsiteX26" fmla="*/ 697584 w 2177611"/>
              <a:gd name="connsiteY26" fmla="*/ 216817 h 1734532"/>
              <a:gd name="connsiteX27" fmla="*/ 754145 w 2177611"/>
              <a:gd name="connsiteY27" fmla="*/ 160256 h 1734532"/>
              <a:gd name="connsiteX28" fmla="*/ 772998 w 2177611"/>
              <a:gd name="connsiteY28" fmla="*/ 131976 h 1734532"/>
              <a:gd name="connsiteX29" fmla="*/ 829559 w 2177611"/>
              <a:gd name="connsiteY29" fmla="*/ 94268 h 1734532"/>
              <a:gd name="connsiteX30" fmla="*/ 886120 w 2177611"/>
              <a:gd name="connsiteY30" fmla="*/ 47134 h 1734532"/>
              <a:gd name="connsiteX31" fmla="*/ 914400 w 2177611"/>
              <a:gd name="connsiteY31" fmla="*/ 37707 h 1734532"/>
              <a:gd name="connsiteX32" fmla="*/ 942681 w 2177611"/>
              <a:gd name="connsiteY32" fmla="*/ 18854 h 1734532"/>
              <a:gd name="connsiteX33" fmla="*/ 999242 w 2177611"/>
              <a:gd name="connsiteY33" fmla="*/ 0 h 1734532"/>
              <a:gd name="connsiteX34" fmla="*/ 1084083 w 2177611"/>
              <a:gd name="connsiteY34" fmla="*/ 9427 h 1734532"/>
              <a:gd name="connsiteX35" fmla="*/ 1310326 w 2177611"/>
              <a:gd name="connsiteY35" fmla="*/ 28281 h 1734532"/>
              <a:gd name="connsiteX36" fmla="*/ 1348033 w 2177611"/>
              <a:gd name="connsiteY36" fmla="*/ 84842 h 1734532"/>
              <a:gd name="connsiteX37" fmla="*/ 1404594 w 2177611"/>
              <a:gd name="connsiteY37" fmla="*/ 122549 h 1734532"/>
              <a:gd name="connsiteX38" fmla="*/ 1461155 w 2177611"/>
              <a:gd name="connsiteY38" fmla="*/ 169683 h 1734532"/>
              <a:gd name="connsiteX39" fmla="*/ 1480009 w 2177611"/>
              <a:gd name="connsiteY39" fmla="*/ 197963 h 1734532"/>
              <a:gd name="connsiteX40" fmla="*/ 1508289 w 2177611"/>
              <a:gd name="connsiteY40" fmla="*/ 254524 h 1734532"/>
              <a:gd name="connsiteX41" fmla="*/ 1517716 w 2177611"/>
              <a:gd name="connsiteY41" fmla="*/ 282804 h 1734532"/>
              <a:gd name="connsiteX42" fmla="*/ 1536569 w 2177611"/>
              <a:gd name="connsiteY42" fmla="*/ 311085 h 1734532"/>
              <a:gd name="connsiteX43" fmla="*/ 1593130 w 2177611"/>
              <a:gd name="connsiteY43" fmla="*/ 424206 h 1734532"/>
              <a:gd name="connsiteX44" fmla="*/ 1621411 w 2177611"/>
              <a:gd name="connsiteY44" fmla="*/ 433633 h 1734532"/>
              <a:gd name="connsiteX45" fmla="*/ 1677971 w 2177611"/>
              <a:gd name="connsiteY45" fmla="*/ 490194 h 1734532"/>
              <a:gd name="connsiteX46" fmla="*/ 1706252 w 2177611"/>
              <a:gd name="connsiteY46" fmla="*/ 518475 h 1734532"/>
              <a:gd name="connsiteX47" fmla="*/ 1715679 w 2177611"/>
              <a:gd name="connsiteY47" fmla="*/ 546755 h 1734532"/>
              <a:gd name="connsiteX48" fmla="*/ 1734532 w 2177611"/>
              <a:gd name="connsiteY48" fmla="*/ 622169 h 1734532"/>
              <a:gd name="connsiteX49" fmla="*/ 1743959 w 2177611"/>
              <a:gd name="connsiteY49" fmla="*/ 650450 h 1734532"/>
              <a:gd name="connsiteX50" fmla="*/ 1781666 w 2177611"/>
              <a:gd name="connsiteY50" fmla="*/ 707011 h 1734532"/>
              <a:gd name="connsiteX51" fmla="*/ 1819374 w 2177611"/>
              <a:gd name="connsiteY51" fmla="*/ 763571 h 1734532"/>
              <a:gd name="connsiteX52" fmla="*/ 1838227 w 2177611"/>
              <a:gd name="connsiteY52" fmla="*/ 791852 h 1734532"/>
              <a:gd name="connsiteX53" fmla="*/ 1857081 w 2177611"/>
              <a:gd name="connsiteY53" fmla="*/ 829559 h 1734532"/>
              <a:gd name="connsiteX54" fmla="*/ 1866508 w 2177611"/>
              <a:gd name="connsiteY54" fmla="*/ 857839 h 1734532"/>
              <a:gd name="connsiteX55" fmla="*/ 1904215 w 2177611"/>
              <a:gd name="connsiteY55" fmla="*/ 914400 h 1734532"/>
              <a:gd name="connsiteX56" fmla="*/ 1923068 w 2177611"/>
              <a:gd name="connsiteY56" fmla="*/ 942681 h 1734532"/>
              <a:gd name="connsiteX57" fmla="*/ 1932495 w 2177611"/>
              <a:gd name="connsiteY57" fmla="*/ 970961 h 1734532"/>
              <a:gd name="connsiteX58" fmla="*/ 1951349 w 2177611"/>
              <a:gd name="connsiteY58" fmla="*/ 999242 h 1734532"/>
              <a:gd name="connsiteX59" fmla="*/ 1970202 w 2177611"/>
              <a:gd name="connsiteY59" fmla="*/ 1055802 h 1734532"/>
              <a:gd name="connsiteX60" fmla="*/ 1979629 w 2177611"/>
              <a:gd name="connsiteY60" fmla="*/ 1084083 h 1734532"/>
              <a:gd name="connsiteX61" fmla="*/ 2007910 w 2177611"/>
              <a:gd name="connsiteY61" fmla="*/ 1168924 h 1734532"/>
              <a:gd name="connsiteX62" fmla="*/ 2017336 w 2177611"/>
              <a:gd name="connsiteY62" fmla="*/ 1197204 h 1734532"/>
              <a:gd name="connsiteX63" fmla="*/ 2026763 w 2177611"/>
              <a:gd name="connsiteY63" fmla="*/ 1225485 h 1734532"/>
              <a:gd name="connsiteX64" fmla="*/ 2036190 w 2177611"/>
              <a:gd name="connsiteY64" fmla="*/ 1263192 h 1734532"/>
              <a:gd name="connsiteX65" fmla="*/ 2045617 w 2177611"/>
              <a:gd name="connsiteY65" fmla="*/ 1291472 h 1734532"/>
              <a:gd name="connsiteX66" fmla="*/ 2073897 w 2177611"/>
              <a:gd name="connsiteY66" fmla="*/ 1385740 h 1734532"/>
              <a:gd name="connsiteX67" fmla="*/ 2083324 w 2177611"/>
              <a:gd name="connsiteY67" fmla="*/ 1414021 h 1734532"/>
              <a:gd name="connsiteX68" fmla="*/ 2102178 w 2177611"/>
              <a:gd name="connsiteY68" fmla="*/ 1442301 h 1734532"/>
              <a:gd name="connsiteX69" fmla="*/ 2130458 w 2177611"/>
              <a:gd name="connsiteY69" fmla="*/ 1498862 h 1734532"/>
              <a:gd name="connsiteX70" fmla="*/ 2168165 w 2177611"/>
              <a:gd name="connsiteY70" fmla="*/ 1649691 h 1734532"/>
              <a:gd name="connsiteX71" fmla="*/ 2177592 w 2177611"/>
              <a:gd name="connsiteY71" fmla="*/ 1734532 h 173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177611" h="1734532">
                <a:moveTo>
                  <a:pt x="0" y="1668545"/>
                </a:moveTo>
                <a:cubicBezTo>
                  <a:pt x="2720" y="1654943"/>
                  <a:pt x="21143" y="1542565"/>
                  <a:pt x="37708" y="1517716"/>
                </a:cubicBezTo>
                <a:cubicBezTo>
                  <a:pt x="43992" y="1508289"/>
                  <a:pt x="51960" y="1499788"/>
                  <a:pt x="56561" y="1489435"/>
                </a:cubicBezTo>
                <a:cubicBezTo>
                  <a:pt x="56563" y="1489431"/>
                  <a:pt x="80128" y="1418736"/>
                  <a:pt x="84842" y="1404594"/>
                </a:cubicBezTo>
                <a:lnTo>
                  <a:pt x="94268" y="1376314"/>
                </a:lnTo>
                <a:cubicBezTo>
                  <a:pt x="97410" y="1329180"/>
                  <a:pt x="98750" y="1281891"/>
                  <a:pt x="103695" y="1234912"/>
                </a:cubicBezTo>
                <a:cubicBezTo>
                  <a:pt x="105051" y="1222027"/>
                  <a:pt x="110311" y="1209852"/>
                  <a:pt x="113122" y="1197204"/>
                </a:cubicBezTo>
                <a:cubicBezTo>
                  <a:pt x="120812" y="1162599"/>
                  <a:pt x="122122" y="1145210"/>
                  <a:pt x="131976" y="1112363"/>
                </a:cubicBezTo>
                <a:cubicBezTo>
                  <a:pt x="137687" y="1093328"/>
                  <a:pt x="144545" y="1074656"/>
                  <a:pt x="150829" y="1055802"/>
                </a:cubicBezTo>
                <a:cubicBezTo>
                  <a:pt x="153971" y="1046375"/>
                  <a:pt x="154744" y="1035790"/>
                  <a:pt x="160256" y="1027522"/>
                </a:cubicBezTo>
                <a:lnTo>
                  <a:pt x="179110" y="999242"/>
                </a:lnTo>
                <a:cubicBezTo>
                  <a:pt x="188933" y="969770"/>
                  <a:pt x="198457" y="932924"/>
                  <a:pt x="226244" y="914400"/>
                </a:cubicBezTo>
                <a:lnTo>
                  <a:pt x="254524" y="895547"/>
                </a:lnTo>
                <a:cubicBezTo>
                  <a:pt x="284402" y="850729"/>
                  <a:pt x="269794" y="878016"/>
                  <a:pt x="292231" y="810705"/>
                </a:cubicBezTo>
                <a:lnTo>
                  <a:pt x="301658" y="782425"/>
                </a:lnTo>
                <a:cubicBezTo>
                  <a:pt x="309067" y="737973"/>
                  <a:pt x="309261" y="727537"/>
                  <a:pt x="320512" y="688157"/>
                </a:cubicBezTo>
                <a:cubicBezTo>
                  <a:pt x="323242" y="678603"/>
                  <a:pt x="325494" y="668765"/>
                  <a:pt x="329938" y="659877"/>
                </a:cubicBezTo>
                <a:cubicBezTo>
                  <a:pt x="344105" y="631542"/>
                  <a:pt x="386616" y="587526"/>
                  <a:pt x="405353" y="575035"/>
                </a:cubicBezTo>
                <a:cubicBezTo>
                  <a:pt x="433160" y="556497"/>
                  <a:pt x="439231" y="555120"/>
                  <a:pt x="461914" y="527901"/>
                </a:cubicBezTo>
                <a:cubicBezTo>
                  <a:pt x="469167" y="519198"/>
                  <a:pt x="475700" y="509754"/>
                  <a:pt x="480767" y="499621"/>
                </a:cubicBezTo>
                <a:cubicBezTo>
                  <a:pt x="485211" y="490733"/>
                  <a:pt x="487579" y="480927"/>
                  <a:pt x="490194" y="471340"/>
                </a:cubicBezTo>
                <a:cubicBezTo>
                  <a:pt x="497012" y="446341"/>
                  <a:pt x="500854" y="420508"/>
                  <a:pt x="509048" y="395926"/>
                </a:cubicBezTo>
                <a:cubicBezTo>
                  <a:pt x="515332" y="377072"/>
                  <a:pt x="511365" y="350388"/>
                  <a:pt x="527901" y="339365"/>
                </a:cubicBezTo>
                <a:cubicBezTo>
                  <a:pt x="628943" y="272008"/>
                  <a:pt x="475607" y="376897"/>
                  <a:pt x="584462" y="292231"/>
                </a:cubicBezTo>
                <a:cubicBezTo>
                  <a:pt x="602348" y="278320"/>
                  <a:pt x="622169" y="267093"/>
                  <a:pt x="641023" y="254524"/>
                </a:cubicBezTo>
                <a:lnTo>
                  <a:pt x="669303" y="235670"/>
                </a:lnTo>
                <a:cubicBezTo>
                  <a:pt x="678730" y="229385"/>
                  <a:pt x="689573" y="224828"/>
                  <a:pt x="697584" y="216817"/>
                </a:cubicBezTo>
                <a:cubicBezTo>
                  <a:pt x="716438" y="197963"/>
                  <a:pt x="739355" y="182441"/>
                  <a:pt x="754145" y="160256"/>
                </a:cubicBezTo>
                <a:cubicBezTo>
                  <a:pt x="760429" y="150829"/>
                  <a:pt x="764472" y="139436"/>
                  <a:pt x="772998" y="131976"/>
                </a:cubicBezTo>
                <a:cubicBezTo>
                  <a:pt x="790051" y="117055"/>
                  <a:pt x="813536" y="110291"/>
                  <a:pt x="829559" y="94268"/>
                </a:cubicBezTo>
                <a:cubicBezTo>
                  <a:pt x="850408" y="73419"/>
                  <a:pt x="859871" y="60259"/>
                  <a:pt x="886120" y="47134"/>
                </a:cubicBezTo>
                <a:cubicBezTo>
                  <a:pt x="895008" y="42690"/>
                  <a:pt x="905512" y="42151"/>
                  <a:pt x="914400" y="37707"/>
                </a:cubicBezTo>
                <a:cubicBezTo>
                  <a:pt x="924534" y="32640"/>
                  <a:pt x="932328" y="23455"/>
                  <a:pt x="942681" y="18854"/>
                </a:cubicBezTo>
                <a:cubicBezTo>
                  <a:pt x="960842" y="10783"/>
                  <a:pt x="999242" y="0"/>
                  <a:pt x="999242" y="0"/>
                </a:cubicBezTo>
                <a:cubicBezTo>
                  <a:pt x="1027522" y="3142"/>
                  <a:pt x="1055692" y="7534"/>
                  <a:pt x="1084083" y="9427"/>
                </a:cubicBezTo>
                <a:cubicBezTo>
                  <a:pt x="1306820" y="24276"/>
                  <a:pt x="1217140" y="-2782"/>
                  <a:pt x="1310326" y="28281"/>
                </a:cubicBezTo>
                <a:cubicBezTo>
                  <a:pt x="1322895" y="47135"/>
                  <a:pt x="1329179" y="72273"/>
                  <a:pt x="1348033" y="84842"/>
                </a:cubicBezTo>
                <a:lnTo>
                  <a:pt x="1404594" y="122549"/>
                </a:lnTo>
                <a:cubicBezTo>
                  <a:pt x="1432406" y="141090"/>
                  <a:pt x="1438469" y="142459"/>
                  <a:pt x="1461155" y="169683"/>
                </a:cubicBezTo>
                <a:cubicBezTo>
                  <a:pt x="1468408" y="178387"/>
                  <a:pt x="1473724" y="188536"/>
                  <a:pt x="1480009" y="197963"/>
                </a:cubicBezTo>
                <a:cubicBezTo>
                  <a:pt x="1503698" y="269038"/>
                  <a:pt x="1471745" y="181439"/>
                  <a:pt x="1508289" y="254524"/>
                </a:cubicBezTo>
                <a:cubicBezTo>
                  <a:pt x="1512733" y="263412"/>
                  <a:pt x="1513272" y="273916"/>
                  <a:pt x="1517716" y="282804"/>
                </a:cubicBezTo>
                <a:cubicBezTo>
                  <a:pt x="1522783" y="292938"/>
                  <a:pt x="1531968" y="300732"/>
                  <a:pt x="1536569" y="311085"/>
                </a:cubicBezTo>
                <a:cubicBezTo>
                  <a:pt x="1546753" y="334000"/>
                  <a:pt x="1562454" y="413981"/>
                  <a:pt x="1593130" y="424206"/>
                </a:cubicBezTo>
                <a:lnTo>
                  <a:pt x="1621411" y="433633"/>
                </a:lnTo>
                <a:lnTo>
                  <a:pt x="1677971" y="490194"/>
                </a:lnTo>
                <a:lnTo>
                  <a:pt x="1706252" y="518475"/>
                </a:lnTo>
                <a:cubicBezTo>
                  <a:pt x="1709394" y="527902"/>
                  <a:pt x="1713065" y="537169"/>
                  <a:pt x="1715679" y="546755"/>
                </a:cubicBezTo>
                <a:cubicBezTo>
                  <a:pt x="1722497" y="571754"/>
                  <a:pt x="1726338" y="597587"/>
                  <a:pt x="1734532" y="622169"/>
                </a:cubicBezTo>
                <a:cubicBezTo>
                  <a:pt x="1737674" y="631596"/>
                  <a:pt x="1739133" y="641764"/>
                  <a:pt x="1743959" y="650450"/>
                </a:cubicBezTo>
                <a:cubicBezTo>
                  <a:pt x="1754963" y="670258"/>
                  <a:pt x="1769097" y="688157"/>
                  <a:pt x="1781666" y="707011"/>
                </a:cubicBezTo>
                <a:lnTo>
                  <a:pt x="1819374" y="763571"/>
                </a:lnTo>
                <a:cubicBezTo>
                  <a:pt x="1825659" y="772998"/>
                  <a:pt x="1833160" y="781718"/>
                  <a:pt x="1838227" y="791852"/>
                </a:cubicBezTo>
                <a:cubicBezTo>
                  <a:pt x="1844512" y="804421"/>
                  <a:pt x="1851545" y="816643"/>
                  <a:pt x="1857081" y="829559"/>
                </a:cubicBezTo>
                <a:cubicBezTo>
                  <a:pt x="1860995" y="838692"/>
                  <a:pt x="1861682" y="849153"/>
                  <a:pt x="1866508" y="857839"/>
                </a:cubicBezTo>
                <a:cubicBezTo>
                  <a:pt x="1877512" y="877647"/>
                  <a:pt x="1891646" y="895546"/>
                  <a:pt x="1904215" y="914400"/>
                </a:cubicBezTo>
                <a:cubicBezTo>
                  <a:pt x="1910499" y="923827"/>
                  <a:pt x="1919485" y="931933"/>
                  <a:pt x="1923068" y="942681"/>
                </a:cubicBezTo>
                <a:cubicBezTo>
                  <a:pt x="1926210" y="952108"/>
                  <a:pt x="1928051" y="962073"/>
                  <a:pt x="1932495" y="970961"/>
                </a:cubicBezTo>
                <a:cubicBezTo>
                  <a:pt x="1937562" y="981095"/>
                  <a:pt x="1946748" y="988889"/>
                  <a:pt x="1951349" y="999242"/>
                </a:cubicBezTo>
                <a:cubicBezTo>
                  <a:pt x="1959420" y="1017402"/>
                  <a:pt x="1963918" y="1036949"/>
                  <a:pt x="1970202" y="1055802"/>
                </a:cubicBezTo>
                <a:lnTo>
                  <a:pt x="1979629" y="1084083"/>
                </a:lnTo>
                <a:lnTo>
                  <a:pt x="2007910" y="1168924"/>
                </a:lnTo>
                <a:lnTo>
                  <a:pt x="2017336" y="1197204"/>
                </a:lnTo>
                <a:cubicBezTo>
                  <a:pt x="2020478" y="1206631"/>
                  <a:pt x="2024353" y="1215845"/>
                  <a:pt x="2026763" y="1225485"/>
                </a:cubicBezTo>
                <a:cubicBezTo>
                  <a:pt x="2029905" y="1238054"/>
                  <a:pt x="2032631" y="1250735"/>
                  <a:pt x="2036190" y="1263192"/>
                </a:cubicBezTo>
                <a:cubicBezTo>
                  <a:pt x="2038920" y="1272746"/>
                  <a:pt x="2042887" y="1281918"/>
                  <a:pt x="2045617" y="1291472"/>
                </a:cubicBezTo>
                <a:cubicBezTo>
                  <a:pt x="2074114" y="1391211"/>
                  <a:pt x="2029089" y="1251313"/>
                  <a:pt x="2073897" y="1385740"/>
                </a:cubicBezTo>
                <a:cubicBezTo>
                  <a:pt x="2077039" y="1395167"/>
                  <a:pt x="2077812" y="1405753"/>
                  <a:pt x="2083324" y="1414021"/>
                </a:cubicBezTo>
                <a:lnTo>
                  <a:pt x="2102178" y="1442301"/>
                </a:lnTo>
                <a:cubicBezTo>
                  <a:pt x="2136547" y="1545418"/>
                  <a:pt x="2081738" y="1389244"/>
                  <a:pt x="2130458" y="1498862"/>
                </a:cubicBezTo>
                <a:cubicBezTo>
                  <a:pt x="2148929" y="1540420"/>
                  <a:pt x="2162373" y="1609146"/>
                  <a:pt x="2168165" y="1649691"/>
                </a:cubicBezTo>
                <a:cubicBezTo>
                  <a:pt x="2178481" y="1721900"/>
                  <a:pt x="2177592" y="1693460"/>
                  <a:pt x="2177592" y="1734532"/>
                </a:cubicBezTo>
              </a:path>
            </a:pathLst>
          </a:custGeom>
          <a:noFill/>
          <a:ln w="127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644E08F-0B28-06EE-3C5E-0B161CA33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448" y="3537326"/>
            <a:ext cx="3930977" cy="255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D4FC7D5-D9E6-DD89-D3CB-663602EF77C8}"/>
              </a:ext>
            </a:extLst>
          </p:cNvPr>
          <p:cNvSpPr/>
          <p:nvPr/>
        </p:nvSpPr>
        <p:spPr>
          <a:xfrm>
            <a:off x="3071813" y="4513475"/>
            <a:ext cx="382816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6005BC55-7BEC-550E-AC38-2AE37FA3EAA6}"/>
              </a:ext>
            </a:extLst>
          </p:cNvPr>
          <p:cNvSpPr/>
          <p:nvPr/>
        </p:nvSpPr>
        <p:spPr>
          <a:xfrm rot="892405" flipH="1">
            <a:off x="6004874" y="5571241"/>
            <a:ext cx="103304" cy="67715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4F637-DBCC-5237-BBA9-0E25BE75E8CC}"/>
              </a:ext>
            </a:extLst>
          </p:cNvPr>
          <p:cNvSpPr txBox="1"/>
          <p:nvPr/>
        </p:nvSpPr>
        <p:spPr>
          <a:xfrm>
            <a:off x="5551709" y="6129279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baseline="30000" dirty="0"/>
              <a:t>52</a:t>
            </a:r>
            <a:r>
              <a:rPr lang="en-ES" dirty="0"/>
              <a:t>Ni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A5C11-F045-638E-6F39-894061334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>
            <a:extLst>
              <a:ext uri="{FF2B5EF4-FFF2-40B4-BE49-F238E27FC236}">
                <a16:creationId xmlns:a16="http://schemas.microsoft.com/office/drawing/2014/main" id="{14B16EAA-EA10-6348-B81B-9212D4B3E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09600"/>
            <a:ext cx="61579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800">
                <a:solidFill>
                  <a:srgbClr val="FF0000"/>
                </a:solidFill>
              </a:rPr>
              <a:t>Radioactive nuclei production techniques </a:t>
            </a:r>
            <a:endParaRPr lang="en-GB" altLang="en-US" sz="2800">
              <a:solidFill>
                <a:srgbClr val="FF0000"/>
              </a:solidFill>
            </a:endParaRPr>
          </a:p>
        </p:txBody>
      </p:sp>
      <p:sp>
        <p:nvSpPr>
          <p:cNvPr id="33794" name="Text Box 3">
            <a:extLst>
              <a:ext uri="{FF2B5EF4-FFF2-40B4-BE49-F238E27FC236}">
                <a16:creationId xmlns:a16="http://schemas.microsoft.com/office/drawing/2014/main" id="{DC49786A-19C4-FF48-3CEE-6983A5AA4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295400"/>
            <a:ext cx="5849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s-ES_tradnl" altLang="en-US" sz="2800">
                <a:solidFill>
                  <a:srgbClr val="000099"/>
                </a:solidFill>
              </a:rPr>
              <a:t> Isotopic Separation On-Line (ISOL)</a:t>
            </a:r>
            <a:r>
              <a:rPr lang="en-GB" altLang="en-US" sz="2800">
                <a:solidFill>
                  <a:srgbClr val="000099"/>
                </a:solidFill>
                <a:sym typeface="Wingdings" pitchFamily="2" charset="2"/>
              </a:rPr>
              <a:t>    </a:t>
            </a:r>
          </a:p>
        </p:txBody>
      </p:sp>
      <p:sp>
        <p:nvSpPr>
          <p:cNvPr id="33795" name="Text Box 5">
            <a:extLst>
              <a:ext uri="{FF2B5EF4-FFF2-40B4-BE49-F238E27FC236}">
                <a16:creationId xmlns:a16="http://schemas.microsoft.com/office/drawing/2014/main" id="{7AA50CFB-9193-3E8A-F463-751FC2FF3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544" y="2583239"/>
            <a:ext cx="1927131" cy="338554"/>
          </a:xfrm>
          <a:prstGeom prst="rect">
            <a:avLst/>
          </a:prstGeom>
          <a:solidFill>
            <a:srgbClr val="FFFD7B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/>
              <a:t>Intense Proton beam </a:t>
            </a:r>
            <a:endParaRPr lang="es-ES" altLang="en-US" sz="1600" dirty="0"/>
          </a:p>
        </p:txBody>
      </p:sp>
      <p:sp>
        <p:nvSpPr>
          <p:cNvPr id="33796" name="Text Box 6">
            <a:extLst>
              <a:ext uri="{FF2B5EF4-FFF2-40B4-BE49-F238E27FC236}">
                <a16:creationId xmlns:a16="http://schemas.microsoft.com/office/drawing/2014/main" id="{D6B0A637-60CC-B289-6EC6-3CCC1295A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1839913"/>
            <a:ext cx="1165225" cy="3397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600">
                <a:solidFill>
                  <a:srgbClr val="FF0000"/>
                </a:solidFill>
              </a:rPr>
              <a:t> thick target</a:t>
            </a:r>
            <a:endParaRPr lang="es-ES" altLang="en-US" sz="1600">
              <a:solidFill>
                <a:srgbClr val="FF0000"/>
              </a:solidFill>
            </a:endParaRPr>
          </a:p>
        </p:txBody>
      </p:sp>
      <p:sp>
        <p:nvSpPr>
          <p:cNvPr id="33797" name="Text Box 7">
            <a:extLst>
              <a:ext uri="{FF2B5EF4-FFF2-40B4-BE49-F238E27FC236}">
                <a16:creationId xmlns:a16="http://schemas.microsoft.com/office/drawing/2014/main" id="{166999A1-907B-BD53-ED82-61B22E007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2768600"/>
            <a:ext cx="931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_tradnl" altLang="en-US" sz="1600"/>
              <a:t>difussion</a:t>
            </a:r>
            <a:endParaRPr lang="es-ES" altLang="en-US" sz="1600"/>
          </a:p>
        </p:txBody>
      </p:sp>
      <p:sp>
        <p:nvSpPr>
          <p:cNvPr id="33798" name="Text Box 8">
            <a:extLst>
              <a:ext uri="{FF2B5EF4-FFF2-40B4-BE49-F238E27FC236}">
                <a16:creationId xmlns:a16="http://schemas.microsoft.com/office/drawing/2014/main" id="{06335965-5F8F-2428-087B-601E2DCCF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1905000"/>
            <a:ext cx="10271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_tradnl" altLang="en-US" sz="1600"/>
              <a:t>ion </a:t>
            </a:r>
            <a:r>
              <a:rPr lang="en-GB" altLang="en-US" sz="1600"/>
              <a:t>source</a:t>
            </a:r>
            <a:endParaRPr lang="es-ES" altLang="en-US" sz="1600"/>
          </a:p>
        </p:txBody>
      </p:sp>
      <p:sp>
        <p:nvSpPr>
          <p:cNvPr id="33799" name="Text Box 10">
            <a:extLst>
              <a:ext uri="{FF2B5EF4-FFF2-40B4-BE49-F238E27FC236}">
                <a16:creationId xmlns:a16="http://schemas.microsoft.com/office/drawing/2014/main" id="{F8760D87-19B1-1BD8-2EF3-612B4E64A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905000"/>
            <a:ext cx="1311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_tradnl" altLang="en-US" sz="1600"/>
              <a:t>mas separator</a:t>
            </a:r>
            <a:endParaRPr lang="es-ES" altLang="en-US" sz="1600"/>
          </a:p>
        </p:txBody>
      </p:sp>
      <p:grpSp>
        <p:nvGrpSpPr>
          <p:cNvPr id="33800" name="Group 12">
            <a:extLst>
              <a:ext uri="{FF2B5EF4-FFF2-40B4-BE49-F238E27FC236}">
                <a16:creationId xmlns:a16="http://schemas.microsoft.com/office/drawing/2014/main" id="{820F613F-B03B-0F14-427A-2DB5945C786D}"/>
              </a:ext>
            </a:extLst>
          </p:cNvPr>
          <p:cNvGrpSpPr>
            <a:grpSpLocks/>
          </p:cNvGrpSpPr>
          <p:nvPr/>
        </p:nvGrpSpPr>
        <p:grpSpPr bwMode="auto">
          <a:xfrm>
            <a:off x="4446588" y="2232025"/>
            <a:ext cx="685800" cy="304800"/>
            <a:chOff x="3072" y="1920"/>
            <a:chExt cx="432" cy="192"/>
          </a:xfrm>
        </p:grpSpPr>
        <p:sp>
          <p:nvSpPr>
            <p:cNvPr id="33825" name="Line 13">
              <a:extLst>
                <a:ext uri="{FF2B5EF4-FFF2-40B4-BE49-F238E27FC236}">
                  <a16:creationId xmlns:a16="http://schemas.microsoft.com/office/drawing/2014/main" id="{C25F8023-8E3E-BC31-5F0E-F883012265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2016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scene3d>
              <a:camera prst="legacyObliqueTopRight">
                <a:rot lat="17699992" lon="0" rev="0"/>
              </a:camera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rgbClr val="FF0000"/>
              </a:extrusionClr>
              <a:contourClr>
                <a:srgbClr val="FF0000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  <a:flatTx/>
            </a:bodyPr>
            <a:lstStyle/>
            <a:p>
              <a:endParaRPr lang="en-ES"/>
            </a:p>
          </p:txBody>
        </p:sp>
        <p:sp>
          <p:nvSpPr>
            <p:cNvPr id="33826" name="Line 14">
              <a:extLst>
                <a:ext uri="{FF2B5EF4-FFF2-40B4-BE49-F238E27FC236}">
                  <a16:creationId xmlns:a16="http://schemas.microsoft.com/office/drawing/2014/main" id="{50346918-3998-543B-EB63-D87B6F8BFA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2112"/>
              <a:ext cx="432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 type="triangle" w="med" len="med"/>
            </a:ln>
            <a:scene3d>
              <a:camera prst="legacyObliqueTopRight">
                <a:rot lat="17699992" lon="0" rev="0"/>
              </a:camera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rgbClr val="FF9900"/>
              </a:extrusionClr>
              <a:contourClr>
                <a:srgbClr val="FF9900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  <a:flatTx/>
            </a:bodyPr>
            <a:lstStyle/>
            <a:p>
              <a:endParaRPr lang="en-ES"/>
            </a:p>
          </p:txBody>
        </p:sp>
        <p:sp>
          <p:nvSpPr>
            <p:cNvPr id="33827" name="Line 15">
              <a:extLst>
                <a:ext uri="{FF2B5EF4-FFF2-40B4-BE49-F238E27FC236}">
                  <a16:creationId xmlns:a16="http://schemas.microsoft.com/office/drawing/2014/main" id="{961C1AF3-7A9F-72A5-E0B5-23972D0A94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1920"/>
              <a:ext cx="432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scene3d>
              <a:camera prst="legacyObliqueTopRight">
                <a:rot lat="17699992" lon="0" rev="0"/>
              </a:camera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rgbClr val="008000"/>
              </a:extrusionClr>
              <a:contourClr>
                <a:srgbClr val="008000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  <a:flatTx/>
            </a:bodyPr>
            <a:lstStyle/>
            <a:p>
              <a:endParaRPr lang="en-ES"/>
            </a:p>
          </p:txBody>
        </p:sp>
      </p:grpSp>
      <p:sp>
        <p:nvSpPr>
          <p:cNvPr id="33801" name="Rectangle 16">
            <a:extLst>
              <a:ext uri="{FF2B5EF4-FFF2-40B4-BE49-F238E27FC236}">
                <a16:creationId xmlns:a16="http://schemas.microsoft.com/office/drawing/2014/main" id="{BBF64A26-0E9B-E29C-FC5C-AA15BF1C7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625" y="2241550"/>
            <a:ext cx="381000" cy="457200"/>
          </a:xfrm>
          <a:prstGeom prst="rect">
            <a:avLst/>
          </a:prstGeom>
          <a:solidFill>
            <a:srgbClr val="993300"/>
          </a:solidFill>
          <a:ln w="9525">
            <a:miter lim="800000"/>
            <a:headEnd/>
            <a:tailEnd/>
          </a:ln>
          <a:scene3d>
            <a:camera prst="legacyObliqueTopLeft">
              <a:rot lat="300000" lon="5400000" rev="0"/>
            </a:camera>
            <a:lightRig rig="legacyFlat3" dir="b"/>
          </a:scene3d>
          <a:sp3d extrusionH="887400" prstMaterial="legacyPlastic">
            <a:bevelT w="13500" h="13500" prst="angle"/>
            <a:bevelB w="13500" h="13500" prst="angle"/>
            <a:extrusionClr>
              <a:srgbClr val="FF0000"/>
            </a:extrusionClr>
            <a:contourClr>
              <a:srgbClr val="993300"/>
            </a:contourClr>
          </a:sp3d>
        </p:spPr>
        <p:txBody>
          <a:bodyPr anchor="ctr"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33802" name="Line 17">
            <a:extLst>
              <a:ext uri="{FF2B5EF4-FFF2-40B4-BE49-F238E27FC236}">
                <a16:creationId xmlns:a16="http://schemas.microsoft.com/office/drawing/2014/main" id="{E7E1A0BE-D33E-1683-43B1-4DBF45EB02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2038" y="2447925"/>
            <a:ext cx="16764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scene3d>
            <a:camera prst="legacyPerspectiveTopRight">
              <a:rot lat="18300000" lon="0" rev="0"/>
            </a:camera>
            <a:lightRig rig="legacyFlat3" dir="b"/>
          </a:scene3d>
          <a:sp3d extrusionH="100000" prstMaterial="legacyMetal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ES"/>
          </a:p>
        </p:txBody>
      </p:sp>
      <p:sp>
        <p:nvSpPr>
          <p:cNvPr id="33803" name="Oval 18">
            <a:extLst>
              <a:ext uri="{FF2B5EF4-FFF2-40B4-BE49-F238E27FC236}">
                <a16:creationId xmlns:a16="http://schemas.microsoft.com/office/drawing/2014/main" id="{B3A30B9D-EC1C-74E7-EBF4-B6235FBCD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800" y="2376488"/>
            <a:ext cx="228600" cy="2286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33804" name="Rectangle 19">
            <a:extLst>
              <a:ext uri="{FF2B5EF4-FFF2-40B4-BE49-F238E27FC236}">
                <a16:creationId xmlns:a16="http://schemas.microsoft.com/office/drawing/2014/main" id="{52186835-1BE6-9182-C388-3A2F785A4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7300" y="2232025"/>
            <a:ext cx="457200" cy="381000"/>
          </a:xfrm>
          <a:prstGeom prst="rect">
            <a:avLst/>
          </a:prstGeom>
          <a:solidFill>
            <a:srgbClr val="008000"/>
          </a:solidFill>
          <a:ln w="9525">
            <a:miter lim="800000"/>
            <a:headEnd/>
            <a:tailEnd/>
          </a:ln>
          <a:scene3d>
            <a:camera prst="legacyObliqueTopLeft">
              <a:rot lat="0" lon="54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  <a:contourClr>
              <a:srgbClr val="008000"/>
            </a:contourClr>
          </a:sp3d>
        </p:spPr>
        <p:txBody>
          <a:bodyPr anchor="ctr"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33805" name="AutoShape 20">
            <a:extLst>
              <a:ext uri="{FF2B5EF4-FFF2-40B4-BE49-F238E27FC236}">
                <a16:creationId xmlns:a16="http://schemas.microsoft.com/office/drawing/2014/main" id="{C97D46F1-D452-F44A-2F88-1A6D9BBBD04E}"/>
              </a:ext>
            </a:extLst>
          </p:cNvPr>
          <p:cNvSpPr>
            <a:spLocks noChangeArrowheads="1"/>
          </p:cNvSpPr>
          <p:nvPr/>
        </p:nvSpPr>
        <p:spPr bwMode="auto">
          <a:xfrm rot="-289779">
            <a:off x="2663825" y="2622550"/>
            <a:ext cx="1981200" cy="533400"/>
          </a:xfrm>
          <a:prstGeom prst="curvedUpArrow">
            <a:avLst>
              <a:gd name="adj1" fmla="val 74286"/>
              <a:gd name="adj2" fmla="val 148571"/>
              <a:gd name="adj3" fmla="val 33333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33806" name="Rectangle 23">
            <a:extLst>
              <a:ext uri="{FF2B5EF4-FFF2-40B4-BE49-F238E27FC236}">
                <a16:creationId xmlns:a16="http://schemas.microsoft.com/office/drawing/2014/main" id="{31C38B0B-0E38-47E5-D24E-5CD434490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825" y="2232025"/>
            <a:ext cx="457200" cy="381000"/>
          </a:xfrm>
          <a:prstGeom prst="rect">
            <a:avLst/>
          </a:prstGeom>
          <a:solidFill>
            <a:srgbClr val="663300"/>
          </a:solidFill>
          <a:ln w="9525">
            <a:miter lim="800000"/>
            <a:headEnd/>
            <a:tailEnd/>
          </a:ln>
          <a:scene3d>
            <a:camera prst="legacyObliqueTopLeft">
              <a:rot lat="0" lon="54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6600"/>
            </a:extrusionClr>
            <a:contourClr>
              <a:srgbClr val="663300"/>
            </a:contourClr>
          </a:sp3d>
        </p:spPr>
        <p:txBody>
          <a:bodyPr anchor="ctr"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33807" name="Text Box 28">
            <a:extLst>
              <a:ext uri="{FF2B5EF4-FFF2-40B4-BE49-F238E27FC236}">
                <a16:creationId xmlns:a16="http://schemas.microsoft.com/office/drawing/2014/main" id="{934D3041-AF00-EBDE-6DB7-62BBE6D6E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7926" y="4724400"/>
            <a:ext cx="1378904" cy="338554"/>
          </a:xfrm>
          <a:prstGeom prst="rect">
            <a:avLst/>
          </a:prstGeom>
          <a:solidFill>
            <a:srgbClr val="FFFD7B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n-US" sz="1600" dirty="0" err="1"/>
              <a:t>Cocktail</a:t>
            </a:r>
            <a:r>
              <a:rPr lang="es-ES" altLang="en-US" sz="1600" dirty="0"/>
              <a:t> </a:t>
            </a:r>
            <a:r>
              <a:rPr lang="es-ES" altLang="en-US" sz="1600" dirty="0" err="1"/>
              <a:t>beam</a:t>
            </a:r>
            <a:endParaRPr lang="es-ES" altLang="en-US" sz="1600" dirty="0"/>
          </a:p>
        </p:txBody>
      </p:sp>
      <p:grpSp>
        <p:nvGrpSpPr>
          <p:cNvPr id="33808" name="Group 29">
            <a:extLst>
              <a:ext uri="{FF2B5EF4-FFF2-40B4-BE49-F238E27FC236}">
                <a16:creationId xmlns:a16="http://schemas.microsoft.com/office/drawing/2014/main" id="{E55F1E50-21C5-A8C8-8902-7EF7904D7AA9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5029200"/>
            <a:ext cx="4972050" cy="457200"/>
            <a:chOff x="521" y="2800"/>
            <a:chExt cx="3132" cy="288"/>
          </a:xfrm>
        </p:grpSpPr>
        <p:sp>
          <p:nvSpPr>
            <p:cNvPr id="33817" name="Rectangle 30">
              <a:extLst>
                <a:ext uri="{FF2B5EF4-FFF2-40B4-BE49-F238E27FC236}">
                  <a16:creationId xmlns:a16="http://schemas.microsoft.com/office/drawing/2014/main" id="{38C84AFE-24F7-1C78-2CE9-7A8F822A6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7" y="2800"/>
              <a:ext cx="240" cy="288"/>
            </a:xfrm>
            <a:prstGeom prst="rect">
              <a:avLst/>
            </a:prstGeom>
            <a:solidFill>
              <a:srgbClr val="FF3300"/>
            </a:solidFill>
            <a:ln w="9525">
              <a:miter lim="800000"/>
              <a:headEnd/>
              <a:tailEnd/>
            </a:ln>
            <a:scene3d>
              <a:camera prst="legacyObliqueTopLeft">
                <a:rot lat="300000" lon="5400000" rev="0"/>
              </a:camera>
              <a:lightRig rig="legacyFlat3" dir="b"/>
            </a:scene3d>
            <a:sp3d extrusionH="163500" prstMaterial="legacyPlastic">
              <a:bevelT w="13500" h="13500" prst="angle"/>
              <a:bevelB w="13500" h="13500" prst="angle"/>
              <a:extrusionClr>
                <a:srgbClr val="FF0000"/>
              </a:extrusionClr>
              <a:contourClr>
                <a:srgbClr val="FF3300"/>
              </a:contourClr>
            </a:sp3d>
          </p:spPr>
          <p:txBody>
            <a:bodyPr anchor="ctr">
              <a:spAutoFit/>
              <a:flatTx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2400"/>
            </a:p>
          </p:txBody>
        </p:sp>
        <p:sp>
          <p:nvSpPr>
            <p:cNvPr id="33818" name="Line 31">
              <a:extLst>
                <a:ext uri="{FF2B5EF4-FFF2-40B4-BE49-F238E27FC236}">
                  <a16:creationId xmlns:a16="http://schemas.microsoft.com/office/drawing/2014/main" id="{1E56F976-5F29-E262-174D-3604104B17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" y="2944"/>
              <a:ext cx="1392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 type="triangle" w="med" len="med"/>
            </a:ln>
            <a:scene3d>
              <a:camera prst="legacyPerspectiveTopRight">
                <a:rot lat="18300000" lon="0" rev="0"/>
              </a:camera>
              <a:lightRig rig="legacyFlat3" dir="b"/>
            </a:scene3d>
            <a:sp3d extrusionH="100000" prstMaterial="legacyMetal">
              <a:bevelT w="13500" h="13500" prst="angle"/>
              <a:bevelB w="13500" h="13500" prst="angle"/>
              <a:extrusionClr>
                <a:schemeClr val="bg1"/>
              </a:extrusionClr>
              <a:contourClr>
                <a:schemeClr val="bg1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  <a:flatTx/>
            </a:bodyPr>
            <a:lstStyle/>
            <a:p>
              <a:endParaRPr lang="en-ES"/>
            </a:p>
          </p:txBody>
        </p:sp>
        <p:sp>
          <p:nvSpPr>
            <p:cNvPr id="33819" name="Oval 32">
              <a:extLst>
                <a:ext uri="{FF2B5EF4-FFF2-40B4-BE49-F238E27FC236}">
                  <a16:creationId xmlns:a16="http://schemas.microsoft.com/office/drawing/2014/main" id="{0F64C273-B3B9-A8EA-DEAA-6444549CF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2896"/>
              <a:ext cx="144" cy="144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2400"/>
            </a:p>
          </p:txBody>
        </p:sp>
        <p:sp>
          <p:nvSpPr>
            <p:cNvPr id="33820" name="Line 33">
              <a:extLst>
                <a:ext uri="{FF2B5EF4-FFF2-40B4-BE49-F238E27FC236}">
                  <a16:creationId xmlns:a16="http://schemas.microsoft.com/office/drawing/2014/main" id="{35509271-F6DB-49F9-98AC-DFE1F51C7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9" y="2976"/>
              <a:ext cx="864" cy="0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 type="triangle" w="med" len="med"/>
            </a:ln>
            <a:scene3d>
              <a:camera prst="legacyObliqueTopRight">
                <a:rot lat="17699992" lon="0" rev="0"/>
              </a:camera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rgbClr val="FF00FF"/>
              </a:extrusionClr>
              <a:contourClr>
                <a:srgbClr val="FF00FF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  <a:flatTx/>
            </a:bodyPr>
            <a:lstStyle/>
            <a:p>
              <a:endParaRPr lang="en-ES"/>
            </a:p>
          </p:txBody>
        </p:sp>
        <p:sp>
          <p:nvSpPr>
            <p:cNvPr id="33821" name="Rectangle 34">
              <a:extLst>
                <a:ext uri="{FF2B5EF4-FFF2-40B4-BE49-F238E27FC236}">
                  <a16:creationId xmlns:a16="http://schemas.microsoft.com/office/drawing/2014/main" id="{7893AEBA-B1E8-8077-5646-E363D9097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3" y="2848"/>
              <a:ext cx="288" cy="240"/>
            </a:xfrm>
            <a:prstGeom prst="rect">
              <a:avLst/>
            </a:prstGeom>
            <a:solidFill>
              <a:srgbClr val="663300"/>
            </a:solidFill>
            <a:ln w="9525">
              <a:miter lim="800000"/>
              <a:headEnd/>
              <a:tailEnd/>
            </a:ln>
            <a:scene3d>
              <a:camera prst="legacyObliqueTopLeft">
                <a:rot lat="0" lon="540000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00"/>
              </a:extrusionClr>
              <a:contourClr>
                <a:srgbClr val="663300"/>
              </a:contourClr>
            </a:sp3d>
          </p:spPr>
          <p:txBody>
            <a:bodyPr anchor="ctr">
              <a:spAutoFit/>
              <a:flatTx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2400"/>
            </a:p>
          </p:txBody>
        </p:sp>
        <p:sp>
          <p:nvSpPr>
            <p:cNvPr id="33822" name="Line 35">
              <a:extLst>
                <a:ext uri="{FF2B5EF4-FFF2-40B4-BE49-F238E27FC236}">
                  <a16:creationId xmlns:a16="http://schemas.microsoft.com/office/drawing/2014/main" id="{7104FC49-9C04-6D64-8242-8081F28B5B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5" y="2944"/>
              <a:ext cx="432" cy="0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 type="triangle" w="med" len="med"/>
            </a:ln>
            <a:scene3d>
              <a:camera prst="legacyObliqueTopRight">
                <a:rot lat="17699992" lon="0" rev="0"/>
              </a:camera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rgbClr val="FF00FF"/>
              </a:extrusionClr>
              <a:contourClr>
                <a:srgbClr val="FF00FF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  <a:flatTx/>
            </a:bodyPr>
            <a:lstStyle/>
            <a:p>
              <a:endParaRPr lang="en-ES"/>
            </a:p>
          </p:txBody>
        </p:sp>
        <p:sp>
          <p:nvSpPr>
            <p:cNvPr id="33823" name="Line 36">
              <a:extLst>
                <a:ext uri="{FF2B5EF4-FFF2-40B4-BE49-F238E27FC236}">
                  <a16:creationId xmlns:a16="http://schemas.microsoft.com/office/drawing/2014/main" id="{0A018CE9-992C-B633-A6AD-C62060B882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5" y="3040"/>
              <a:ext cx="432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 type="triangle" w="med" len="med"/>
            </a:ln>
            <a:scene3d>
              <a:camera prst="legacyObliqueTopRight">
                <a:rot lat="17699992" lon="0" rev="0"/>
              </a:camera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rgbClr val="FF9900"/>
              </a:extrusionClr>
              <a:contourClr>
                <a:srgbClr val="FF9900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  <a:flatTx/>
            </a:bodyPr>
            <a:lstStyle/>
            <a:p>
              <a:endParaRPr lang="en-ES"/>
            </a:p>
          </p:txBody>
        </p:sp>
        <p:sp>
          <p:nvSpPr>
            <p:cNvPr id="33824" name="Line 37">
              <a:extLst>
                <a:ext uri="{FF2B5EF4-FFF2-40B4-BE49-F238E27FC236}">
                  <a16:creationId xmlns:a16="http://schemas.microsoft.com/office/drawing/2014/main" id="{E5838DC1-77EF-9370-5A5A-0EFBB9A6A8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5" y="2848"/>
              <a:ext cx="432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scene3d>
              <a:camera prst="legacyObliqueTopRight">
                <a:rot lat="17699992" lon="0" rev="0"/>
              </a:camera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rgbClr val="008000"/>
              </a:extrusionClr>
              <a:contourClr>
                <a:srgbClr val="008000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  <a:flatTx/>
            </a:bodyPr>
            <a:lstStyle/>
            <a:p>
              <a:endParaRPr lang="en-ES"/>
            </a:p>
          </p:txBody>
        </p:sp>
      </p:grpSp>
      <p:sp>
        <p:nvSpPr>
          <p:cNvPr id="33809" name="Text Box 38">
            <a:extLst>
              <a:ext uri="{FF2B5EF4-FFF2-40B4-BE49-F238E27FC236}">
                <a16:creationId xmlns:a16="http://schemas.microsoft.com/office/drawing/2014/main" id="{48F7D20D-4635-6D10-5573-924619703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114800"/>
            <a:ext cx="3806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s-ES_tradnl" altLang="en-US" sz="2800">
                <a:solidFill>
                  <a:srgbClr val="000099"/>
                </a:solidFill>
              </a:rPr>
              <a:t>In-flight fragmentation</a:t>
            </a:r>
            <a:r>
              <a:rPr lang="en-GB" altLang="en-US" sz="2800">
                <a:solidFill>
                  <a:srgbClr val="000099"/>
                </a:solidFill>
                <a:sym typeface="Wingdings" pitchFamily="2" charset="2"/>
              </a:rPr>
              <a:t>    </a:t>
            </a:r>
          </a:p>
        </p:txBody>
      </p:sp>
      <p:sp>
        <p:nvSpPr>
          <p:cNvPr id="33810" name="Text Box 39">
            <a:extLst>
              <a:ext uri="{FF2B5EF4-FFF2-40B4-BE49-F238E27FC236}">
                <a16:creationId xmlns:a16="http://schemas.microsoft.com/office/drawing/2014/main" id="{E1F3CD3E-B2F8-F521-0A10-90188A50F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4652963"/>
            <a:ext cx="1492250" cy="336550"/>
          </a:xfrm>
          <a:prstGeom prst="rect">
            <a:avLst/>
          </a:prstGeom>
          <a:solidFill>
            <a:srgbClr val="FFFD7B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/>
              <a:t>heavy projectile</a:t>
            </a:r>
            <a:endParaRPr lang="es-ES" altLang="en-US" sz="1600" dirty="0"/>
          </a:p>
        </p:txBody>
      </p:sp>
      <p:sp>
        <p:nvSpPr>
          <p:cNvPr id="33811" name="Text Box 40">
            <a:extLst>
              <a:ext uri="{FF2B5EF4-FFF2-40B4-BE49-F238E27FC236}">
                <a16:creationId xmlns:a16="http://schemas.microsoft.com/office/drawing/2014/main" id="{3230B9E0-59A8-1FA4-440F-F91A9919E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648200"/>
            <a:ext cx="1017588" cy="3365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600">
                <a:solidFill>
                  <a:srgbClr val="FF0000"/>
                </a:solidFill>
              </a:rPr>
              <a:t>thin target</a:t>
            </a:r>
            <a:endParaRPr lang="es-ES" altLang="en-US" sz="1600">
              <a:solidFill>
                <a:srgbClr val="FF0000"/>
              </a:solidFill>
            </a:endParaRPr>
          </a:p>
        </p:txBody>
      </p:sp>
      <p:sp>
        <p:nvSpPr>
          <p:cNvPr id="33812" name="Text Box 41">
            <a:extLst>
              <a:ext uri="{FF2B5EF4-FFF2-40B4-BE49-F238E27FC236}">
                <a16:creationId xmlns:a16="http://schemas.microsoft.com/office/drawing/2014/main" id="{6790ACCA-287A-A8FF-8E77-6A181DC2F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572000"/>
            <a:ext cx="1238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_tradnl" altLang="en-US" sz="1600"/>
              <a:t>spectrometer</a:t>
            </a:r>
            <a:endParaRPr lang="es-ES" altLang="en-US" sz="1600"/>
          </a:p>
        </p:txBody>
      </p:sp>
      <p:sp>
        <p:nvSpPr>
          <p:cNvPr id="33815" name="Line 13">
            <a:extLst>
              <a:ext uri="{FF2B5EF4-FFF2-40B4-BE49-F238E27FC236}">
                <a16:creationId xmlns:a16="http://schemas.microsoft.com/office/drawing/2014/main" id="{6C073974-ADBE-2F9A-24BD-23071D58849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8813" y="2408238"/>
            <a:ext cx="685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scene3d>
            <a:camera prst="legacyObliqueTopRight">
              <a:rot lat="17699992" lon="0" rev="0"/>
            </a:camera>
            <a:lightRig rig="legacyFlat3" dir="b"/>
          </a:scene3d>
          <a:sp3d extrusionH="49200" prstMaterial="legacyMatte">
            <a:bevelT w="13500" h="13500" prst="angle"/>
            <a:bevelB w="13500" h="13500" prst="angle"/>
            <a:extrusionClr>
              <a:srgbClr val="FF0000"/>
            </a:extrusionClr>
            <a:contourClr>
              <a:srgbClr val="FF0000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  <a:flatTx/>
          </a:bodyPr>
          <a:lstStyle/>
          <a:p>
            <a:endParaRPr lang="en-ES"/>
          </a:p>
        </p:txBody>
      </p:sp>
      <p:sp>
        <p:nvSpPr>
          <p:cNvPr id="2" name="Line 36">
            <a:extLst>
              <a:ext uri="{FF2B5EF4-FFF2-40B4-BE49-F238E27FC236}">
                <a16:creationId xmlns:a16="http://schemas.microsoft.com/office/drawing/2014/main" id="{6C42FBCC-A467-7A3C-56A5-FA38E2C31DA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6236" y="5410199"/>
            <a:ext cx="1268413" cy="12673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scene3d>
            <a:camera prst="legacyObliqueTopRight">
              <a:rot lat="17699992" lon="0" rev="0"/>
            </a:camera>
            <a:lightRig rig="legacyFlat3" dir="b"/>
          </a:scene3d>
          <a:sp3d extrusionH="49200" prstMaterial="legacyMatte">
            <a:bevelT w="13500" h="13500" prst="angle"/>
            <a:bevelB w="13500" h="13500" prst="angle"/>
            <a:extrusionClr>
              <a:srgbClr val="FF9900"/>
            </a:extrusionClr>
            <a:contourClr>
              <a:srgbClr val="FF9900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  <a:flatTx/>
          </a:bodyPr>
          <a:lstStyle/>
          <a:p>
            <a:endParaRPr lang="en-E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4A9CDF-7068-483B-E232-DABB6CE6D502}"/>
              </a:ext>
            </a:extLst>
          </p:cNvPr>
          <p:cNvCxnSpPr/>
          <p:nvPr/>
        </p:nvCxnSpPr>
        <p:spPr>
          <a:xfrm flipV="1">
            <a:off x="1210618" y="1267428"/>
            <a:ext cx="5229336" cy="2592593"/>
          </a:xfrm>
          <a:prstGeom prst="line">
            <a:avLst/>
          </a:prstGeom>
          <a:ln w="66675">
            <a:solidFill>
              <a:srgbClr val="FF0000">
                <a:alpha val="6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FD0676-406A-DB4A-B31E-A8E01D1CB783}"/>
              </a:ext>
            </a:extLst>
          </p:cNvPr>
          <p:cNvCxnSpPr>
            <a:cxnSpLocks/>
          </p:cNvCxnSpPr>
          <p:nvPr/>
        </p:nvCxnSpPr>
        <p:spPr>
          <a:xfrm>
            <a:off x="1062038" y="1435128"/>
            <a:ext cx="5377916" cy="2493442"/>
          </a:xfrm>
          <a:prstGeom prst="line">
            <a:avLst/>
          </a:prstGeom>
          <a:ln w="66675">
            <a:solidFill>
              <a:srgbClr val="FF0000">
                <a:alpha val="6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43515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17246-1761-2A54-F76F-94D08D41A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dirty="0"/>
              <a:t>Motivation and planning of  this talk</a:t>
            </a:r>
          </a:p>
          <a:p>
            <a:pPr marL="0" indent="0" algn="ctr">
              <a:buNone/>
            </a:pPr>
            <a:endParaRPr lang="en-GB" dirty="0"/>
          </a:p>
          <a:p>
            <a:r>
              <a:rPr lang="en-GB" b="1" dirty="0"/>
              <a:t>First of all</a:t>
            </a:r>
            <a:r>
              <a:rPr lang="en-GB" dirty="0"/>
              <a:t>, I thought of the </a:t>
            </a:r>
            <a:r>
              <a:rPr lang="en-GB" dirty="0" err="1"/>
              <a:t>Erice</a:t>
            </a:r>
            <a:r>
              <a:rPr lang="en-GB" dirty="0"/>
              <a:t> school more as school than as a workshop, so I chose a "simple" topic.</a:t>
            </a:r>
          </a:p>
          <a:p>
            <a:r>
              <a:rPr lang="en-GB" b="1" dirty="0"/>
              <a:t>Secondly</a:t>
            </a:r>
            <a:r>
              <a:rPr lang="en-GB" dirty="0"/>
              <a:t>, I believe the concept of isospin is particularly helpful in understanding beta decay.</a:t>
            </a:r>
          </a:p>
          <a:p>
            <a:r>
              <a:rPr lang="en-GB" b="1" dirty="0"/>
              <a:t>Thirdly</a:t>
            </a:r>
            <a:r>
              <a:rPr lang="en-GB" dirty="0"/>
              <a:t>, one might wish that the isospin concept could be used more often in beta decay, but unfortunately, nature limits the cases we can profit from this understanding. I want to explain why that is.</a:t>
            </a:r>
          </a:p>
          <a:p>
            <a:r>
              <a:rPr lang="en-GB" b="1" dirty="0"/>
              <a:t>Fourthly </a:t>
            </a:r>
            <a:r>
              <a:rPr lang="en-GB" dirty="0"/>
              <a:t>, while the examples I will show teach us many things, in this talk, I will focus only on the results related to isospin.</a:t>
            </a:r>
          </a:p>
          <a:p>
            <a:r>
              <a:rPr lang="en-GB" b="1" dirty="0"/>
              <a:t>Finally</a:t>
            </a:r>
            <a:r>
              <a:rPr lang="en-GB" dirty="0"/>
              <a:t>, some of the introductory ideas were already introduced by K. </a:t>
            </a:r>
            <a:r>
              <a:rPr lang="en-GB" dirty="0" err="1"/>
              <a:t>Wimer</a:t>
            </a:r>
            <a:r>
              <a:rPr lang="en-GB" dirty="0"/>
              <a:t>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FCE66-5AB3-8A24-D481-22883F574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9D624-506A-C314-3B9B-9F3B93FA9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DECBF-CEC3-5980-4AA2-96BE8CCC0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1501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07DB23-7B4F-7B4D-A893-9EB4F3125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634" y="35583"/>
            <a:ext cx="7512413" cy="5366009"/>
          </a:xfrm>
          <a:prstGeom prst="rect">
            <a:avLst/>
          </a:prstGeom>
        </p:spPr>
      </p:pic>
      <p:sp>
        <p:nvSpPr>
          <p:cNvPr id="225" name="Line"/>
          <p:cNvSpPr/>
          <p:nvPr/>
        </p:nvSpPr>
        <p:spPr>
          <a:xfrm flipV="1">
            <a:off x="1404010" y="730016"/>
            <a:ext cx="3742941" cy="3742941"/>
          </a:xfrm>
          <a:prstGeom prst="line">
            <a:avLst/>
          </a:prstGeom>
          <a:ln w="38100">
            <a:solidFill>
              <a:srgbClr val="F5FB08">
                <a:alpha val="67712"/>
              </a:srgbClr>
            </a:solidFill>
            <a:miter lim="400000"/>
          </a:ln>
        </p:spPr>
        <p:txBody>
          <a:bodyPr lIns="32145" tIns="32145" rIns="32145" bIns="32145"/>
          <a:lstStyle/>
          <a:p>
            <a:endParaRPr sz="1266"/>
          </a:p>
        </p:txBody>
      </p:sp>
      <p:grpSp>
        <p:nvGrpSpPr>
          <p:cNvPr id="231" name="Tz=-2"/>
          <p:cNvGrpSpPr/>
          <p:nvPr/>
        </p:nvGrpSpPr>
        <p:grpSpPr>
          <a:xfrm>
            <a:off x="4630042" y="379497"/>
            <a:ext cx="366119" cy="559550"/>
            <a:chOff x="184338" y="21651"/>
            <a:chExt cx="520701" cy="795804"/>
          </a:xfrm>
        </p:grpSpPr>
        <p:sp>
          <p:nvSpPr>
            <p:cNvPr id="229" name="Rectangle"/>
            <p:cNvSpPr/>
            <p:nvPr/>
          </p:nvSpPr>
          <p:spPr>
            <a:xfrm rot="18846227">
              <a:off x="74356" y="186771"/>
              <a:ext cx="740666" cy="520701"/>
            </a:xfrm>
            <a:prstGeom prst="rect">
              <a:avLst/>
            </a:prstGeom>
            <a:solidFill>
              <a:srgbClr val="E9EFB7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t">
              <a:noAutofit/>
            </a:bodyPr>
            <a:lstStyle/>
            <a:p>
              <a:pPr>
                <a:defRPr sz="1600" cap="all" spc="32"/>
              </a:pPr>
              <a:endParaRPr sz="1125"/>
            </a:p>
          </p:txBody>
        </p:sp>
        <p:sp>
          <p:nvSpPr>
            <p:cNvPr id="230" name="Tz=-2"/>
            <p:cNvSpPr txBox="1"/>
            <p:nvPr/>
          </p:nvSpPr>
          <p:spPr>
            <a:xfrm rot="18846227">
              <a:off x="17466" y="217577"/>
              <a:ext cx="740666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t">
              <a:spAutoFit/>
            </a:bodyPr>
            <a:lstStyle/>
            <a:p>
              <a:pPr>
                <a:defRPr sz="1600" cap="all" spc="32"/>
              </a:pPr>
              <a:r>
                <a:rPr sz="1125"/>
                <a:t>T</a:t>
              </a:r>
              <a:r>
                <a:rPr sz="1125" baseline="-5998"/>
                <a:t>z</a:t>
              </a:r>
              <a:r>
                <a:rPr sz="1125"/>
                <a:t>=-2</a:t>
              </a:r>
            </a:p>
          </p:txBody>
        </p:sp>
      </p:grpSp>
      <p:sp>
        <p:nvSpPr>
          <p:cNvPr id="241" name="The next cases measured at GANIL (LISE), still with…"/>
          <p:cNvSpPr txBox="1"/>
          <p:nvPr/>
        </p:nvSpPr>
        <p:spPr>
          <a:xfrm>
            <a:off x="52953" y="2400445"/>
            <a:ext cx="2123210" cy="104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/>
          <a:p>
            <a:pPr>
              <a:defRPr sz="1800">
                <a:solidFill>
                  <a:srgbClr val="00919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266" dirty="0"/>
              <a:t>The</a:t>
            </a:r>
            <a:r>
              <a:rPr lang="es-ES" sz="1266" dirty="0"/>
              <a:t> </a:t>
            </a:r>
            <a:r>
              <a:rPr lang="es-ES" sz="1266" dirty="0" err="1"/>
              <a:t>Tz</a:t>
            </a:r>
            <a:r>
              <a:rPr lang="es-ES" sz="1266" dirty="0"/>
              <a:t>=-2 52Ni </a:t>
            </a:r>
            <a:r>
              <a:rPr lang="es-ES" sz="1266" dirty="0" err="1"/>
              <a:t>decay</a:t>
            </a:r>
            <a:r>
              <a:rPr lang="es-ES" sz="1266" dirty="0"/>
              <a:t> </a:t>
            </a:r>
            <a:r>
              <a:rPr lang="es-ES" sz="1266" dirty="0" err="1"/>
              <a:t>was</a:t>
            </a:r>
            <a:r>
              <a:rPr lang="es-ES" sz="1266" dirty="0"/>
              <a:t> </a:t>
            </a:r>
            <a:r>
              <a:rPr sz="1266" dirty="0"/>
              <a:t>measured at GANIL (LISE), </a:t>
            </a:r>
            <a:r>
              <a:rPr lang="es-ES" sz="1266" dirty="0" err="1"/>
              <a:t>with</a:t>
            </a:r>
            <a:r>
              <a:rPr lang="es-ES" sz="1266" dirty="0"/>
              <a:t> a </a:t>
            </a:r>
            <a:r>
              <a:rPr lang="es-ES" sz="1266" dirty="0" err="1"/>
              <a:t>fragmentation</a:t>
            </a:r>
            <a:endParaRPr lang="es-ES" sz="1266" dirty="0"/>
          </a:p>
          <a:p>
            <a:pPr>
              <a:defRPr sz="1800">
                <a:solidFill>
                  <a:srgbClr val="00919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es-ES" sz="1266" dirty="0" err="1"/>
              <a:t>Reaction</a:t>
            </a:r>
            <a:r>
              <a:rPr lang="es-ES" sz="1266" dirty="0"/>
              <a:t> </a:t>
            </a:r>
            <a:r>
              <a:rPr lang="es-ES" sz="1266" dirty="0" err="1"/>
              <a:t>of</a:t>
            </a:r>
            <a:r>
              <a:rPr lang="es-ES" sz="1266" dirty="0"/>
              <a:t> 58Ni </a:t>
            </a:r>
            <a:r>
              <a:rPr lang="es-ES" sz="1266" dirty="0" err="1"/>
              <a:t>on</a:t>
            </a:r>
            <a:r>
              <a:rPr lang="es-ES" sz="1266" dirty="0"/>
              <a:t> Ni natural target</a:t>
            </a:r>
            <a:endParaRPr sz="1266" dirty="0"/>
          </a:p>
        </p:txBody>
      </p:sp>
      <p:sp>
        <p:nvSpPr>
          <p:cNvPr id="243" name="Circle"/>
          <p:cNvSpPr/>
          <p:nvPr/>
        </p:nvSpPr>
        <p:spPr>
          <a:xfrm>
            <a:off x="4761922" y="2718587"/>
            <a:ext cx="323075" cy="325794"/>
          </a:xfrm>
          <a:prstGeom prst="ellipse">
            <a:avLst/>
          </a:prstGeom>
          <a:ln w="38100">
            <a:solidFill>
              <a:srgbClr val="FF40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1600" cap="all" spc="32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245" name="Circle"/>
          <p:cNvSpPr/>
          <p:nvPr/>
        </p:nvSpPr>
        <p:spPr>
          <a:xfrm>
            <a:off x="2926481" y="2718587"/>
            <a:ext cx="323075" cy="325794"/>
          </a:xfrm>
          <a:prstGeom prst="ellipse">
            <a:avLst/>
          </a:prstGeom>
          <a:ln w="38100">
            <a:solidFill>
              <a:srgbClr val="00FD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1600" cap="all" spc="32">
                <a:solidFill>
                  <a:srgbClr val="FFFFFF"/>
                </a:solidFill>
              </a:defRPr>
            </a:pPr>
            <a:endParaRPr sz="1125"/>
          </a:p>
        </p:txBody>
      </p:sp>
      <p:pic>
        <p:nvPicPr>
          <p:cNvPr id="39" name="Imagen 10" descr="ganil-vue-du-ciel-63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53" y="947299"/>
            <a:ext cx="2061876" cy="140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20</a:t>
            </a:fld>
            <a:endParaRPr lang="uk-U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C119F0-264D-E14F-A4ED-B46A68062E0E}"/>
              </a:ext>
            </a:extLst>
          </p:cNvPr>
          <p:cNvSpPr txBox="1"/>
          <p:nvPr/>
        </p:nvSpPr>
        <p:spPr>
          <a:xfrm>
            <a:off x="2843561" y="5817541"/>
            <a:ext cx="488917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GB" sz="1687" baseline="30000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58</a:t>
            </a:r>
            <a:r>
              <a:rPr lang="en-GB" sz="1687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Ni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2C4001-6A1F-693C-D216-2A64943DBAF8}"/>
              </a:ext>
            </a:extLst>
          </p:cNvPr>
          <p:cNvSpPr txBox="1"/>
          <p:nvPr/>
        </p:nvSpPr>
        <p:spPr>
          <a:xfrm>
            <a:off x="5811524" y="5817541"/>
            <a:ext cx="488917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GB" sz="1687" baseline="30000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52</a:t>
            </a:r>
            <a:r>
              <a:rPr lang="en-GB" sz="1687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Ni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48B73A-0EA6-7BDC-1425-75530D6D52DD}"/>
              </a:ext>
            </a:extLst>
          </p:cNvPr>
          <p:cNvSpPr txBox="1"/>
          <p:nvPr/>
        </p:nvSpPr>
        <p:spPr>
          <a:xfrm>
            <a:off x="5669280" y="6256421"/>
            <a:ext cx="103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/>
              <a:t>and many other</a:t>
            </a:r>
          </a:p>
          <a:p>
            <a:r>
              <a:rPr lang="en-GB" sz="1000" b="1" dirty="0"/>
              <a:t>fragments!!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B9F77D-3171-506E-BB5A-EABB868105C1}"/>
              </a:ext>
            </a:extLst>
          </p:cNvPr>
          <p:cNvSpPr txBox="1"/>
          <p:nvPr/>
        </p:nvSpPr>
        <p:spPr>
          <a:xfrm>
            <a:off x="5487731" y="6095370"/>
            <a:ext cx="343044" cy="2260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GB" sz="1000" b="1" baseline="30000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52</a:t>
            </a:r>
            <a:r>
              <a:rPr lang="en-GB" sz="1000" b="1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Ni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D79426-1500-74BA-76C3-72EC3EC7F332}"/>
              </a:ext>
            </a:extLst>
          </p:cNvPr>
          <p:cNvSpPr txBox="1"/>
          <p:nvPr/>
        </p:nvSpPr>
        <p:spPr>
          <a:xfrm>
            <a:off x="32501" y="5451636"/>
            <a:ext cx="334482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A nuclear reaction to produce the</a:t>
            </a:r>
          </a:p>
          <a:p>
            <a:pPr algn="ctr"/>
            <a:r>
              <a:rPr lang="en-GB" dirty="0"/>
              <a:t>nucleus of interest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8939F4-9EC7-E4D9-CE3D-D6FE4D679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687" y="5122462"/>
            <a:ext cx="4169701" cy="16999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9D86F5-1402-FCB8-1CE5-BDC1D68EA1EF}"/>
              </a:ext>
            </a:extLst>
          </p:cNvPr>
          <p:cNvSpPr txBox="1"/>
          <p:nvPr/>
        </p:nvSpPr>
        <p:spPr>
          <a:xfrm>
            <a:off x="4995317" y="6198504"/>
            <a:ext cx="559257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GB" sz="1687" baseline="30000" dirty="0" err="1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Nat</a:t>
            </a:r>
            <a:r>
              <a:rPr lang="en-GB" sz="1687" dirty="0" err="1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Ni</a:t>
            </a:r>
            <a:endParaRPr lang="en-GB" sz="1687" dirty="0">
              <a:solidFill>
                <a:srgbClr val="5B5854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046F9C-F603-A6F5-3BDA-7D299ED4CBB3}"/>
              </a:ext>
            </a:extLst>
          </p:cNvPr>
          <p:cNvSpPr txBox="1"/>
          <p:nvPr/>
        </p:nvSpPr>
        <p:spPr>
          <a:xfrm>
            <a:off x="4459891" y="5857434"/>
            <a:ext cx="488917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GB" sz="1687" baseline="30000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58</a:t>
            </a:r>
            <a:r>
              <a:rPr lang="en-GB" sz="1687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Ni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EAA14C-AC55-BC68-6743-E1ECD8017B8C}"/>
              </a:ext>
            </a:extLst>
          </p:cNvPr>
          <p:cNvSpPr txBox="1"/>
          <p:nvPr/>
        </p:nvSpPr>
        <p:spPr>
          <a:xfrm>
            <a:off x="167002" y="461834"/>
            <a:ext cx="3906006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A separation method “in-flight”</a:t>
            </a:r>
          </a:p>
          <a:p>
            <a:pPr algn="ctr"/>
            <a:r>
              <a:rPr lang="en-GB" dirty="0"/>
              <a:t>(remember, we only have 42 </a:t>
            </a:r>
            <a:r>
              <a:rPr lang="en-GB" dirty="0" err="1"/>
              <a:t>ms</a:t>
            </a:r>
            <a:r>
              <a:rPr lang="en-GB" dirty="0"/>
              <a:t> before </a:t>
            </a:r>
          </a:p>
          <a:p>
            <a:pPr algn="ctr"/>
            <a:r>
              <a:rPr lang="en-GB" dirty="0"/>
              <a:t>half of the nuclei produced disappear)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8E42E9-00F5-198A-1CFB-5738B7A6B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309" r="43517"/>
          <a:stretch/>
        </p:blipFill>
        <p:spPr>
          <a:xfrm>
            <a:off x="3795098" y="2790667"/>
            <a:ext cx="3809158" cy="3473369"/>
          </a:xfrm>
          <a:prstGeom prst="rect">
            <a:avLst/>
          </a:prstGeom>
        </p:spPr>
      </p:pic>
      <p:sp>
        <p:nvSpPr>
          <p:cNvPr id="9" name="Right Triangle 8">
            <a:extLst>
              <a:ext uri="{FF2B5EF4-FFF2-40B4-BE49-F238E27FC236}">
                <a16:creationId xmlns:a16="http://schemas.microsoft.com/office/drawing/2014/main" id="{CB5F54FF-EA7E-8C13-3CD4-058EE8F51E3F}"/>
              </a:ext>
            </a:extLst>
          </p:cNvPr>
          <p:cNvSpPr/>
          <p:nvPr/>
        </p:nvSpPr>
        <p:spPr>
          <a:xfrm rot="10800000">
            <a:off x="5699677" y="2841294"/>
            <a:ext cx="1904579" cy="182945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rapezium 9">
            <a:extLst>
              <a:ext uri="{FF2B5EF4-FFF2-40B4-BE49-F238E27FC236}">
                <a16:creationId xmlns:a16="http://schemas.microsoft.com/office/drawing/2014/main" id="{69A8F6D7-4AD3-0014-FB04-494176E5DD34}"/>
              </a:ext>
            </a:extLst>
          </p:cNvPr>
          <p:cNvSpPr/>
          <p:nvPr/>
        </p:nvSpPr>
        <p:spPr>
          <a:xfrm rot="12251859">
            <a:off x="4624516" y="3183025"/>
            <a:ext cx="887538" cy="848350"/>
          </a:xfrm>
          <a:prstGeom prst="trapezoid">
            <a:avLst>
              <a:gd name="adj" fmla="val 31652"/>
            </a:avLst>
          </a:prstGeom>
          <a:solidFill>
            <a:schemeClr val="accent4">
              <a:lumMod val="40000"/>
              <a:lumOff val="60000"/>
              <a:alpha val="7557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rapezium 10">
            <a:extLst>
              <a:ext uri="{FF2B5EF4-FFF2-40B4-BE49-F238E27FC236}">
                <a16:creationId xmlns:a16="http://schemas.microsoft.com/office/drawing/2014/main" id="{FCA4DA7E-0390-9FFB-C55B-D3820841612D}"/>
              </a:ext>
            </a:extLst>
          </p:cNvPr>
          <p:cNvSpPr/>
          <p:nvPr/>
        </p:nvSpPr>
        <p:spPr>
          <a:xfrm rot="1622539">
            <a:off x="6150597" y="4682734"/>
            <a:ext cx="887538" cy="848350"/>
          </a:xfrm>
          <a:prstGeom prst="trapezoid">
            <a:avLst>
              <a:gd name="adj" fmla="val 31652"/>
            </a:avLst>
          </a:prstGeom>
          <a:solidFill>
            <a:schemeClr val="accent4">
              <a:lumMod val="40000"/>
              <a:lumOff val="60000"/>
              <a:alpha val="7557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rapezium 11">
            <a:extLst>
              <a:ext uri="{FF2B5EF4-FFF2-40B4-BE49-F238E27FC236}">
                <a16:creationId xmlns:a16="http://schemas.microsoft.com/office/drawing/2014/main" id="{2F4D2AB0-D5A6-C6F1-C811-C2627A7C452E}"/>
              </a:ext>
            </a:extLst>
          </p:cNvPr>
          <p:cNvSpPr/>
          <p:nvPr/>
        </p:nvSpPr>
        <p:spPr>
          <a:xfrm rot="13236654">
            <a:off x="5739576" y="3842551"/>
            <a:ext cx="226788" cy="943844"/>
          </a:xfrm>
          <a:prstGeom prst="trapezoid">
            <a:avLst>
              <a:gd name="adj" fmla="val 31652"/>
            </a:avLst>
          </a:prstGeom>
          <a:solidFill>
            <a:schemeClr val="accent1">
              <a:alpha val="300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CC521D7-54C2-DCF7-CC6D-40DBD2B6B684}"/>
              </a:ext>
            </a:extLst>
          </p:cNvPr>
          <p:cNvCxnSpPr>
            <a:cxnSpLocks/>
          </p:cNvCxnSpPr>
          <p:nvPr/>
        </p:nvCxnSpPr>
        <p:spPr>
          <a:xfrm>
            <a:off x="2224800" y="3520800"/>
            <a:ext cx="1756800" cy="0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A8A202E-5947-C955-E658-1EB3889FD77A}"/>
              </a:ext>
            </a:extLst>
          </p:cNvPr>
          <p:cNvSpPr txBox="1"/>
          <p:nvPr/>
        </p:nvSpPr>
        <p:spPr>
          <a:xfrm>
            <a:off x="4752498" y="3583866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08C07C-2B97-D007-5EB5-E0973B4BDDE2}"/>
              </a:ext>
            </a:extLst>
          </p:cNvPr>
          <p:cNvSpPr txBox="1"/>
          <p:nvPr/>
        </p:nvSpPr>
        <p:spPr>
          <a:xfrm>
            <a:off x="6372190" y="4906196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2A3BBF-2A2D-22EC-7920-92A5D7EE7614}"/>
              </a:ext>
            </a:extLst>
          </p:cNvPr>
          <p:cNvSpPr/>
          <p:nvPr/>
        </p:nvSpPr>
        <p:spPr>
          <a:xfrm>
            <a:off x="3960160" y="3368501"/>
            <a:ext cx="100800" cy="387522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08A63EB-3808-99F6-02F8-F39171D25154}"/>
              </a:ext>
            </a:extLst>
          </p:cNvPr>
          <p:cNvCxnSpPr>
            <a:cxnSpLocks/>
          </p:cNvCxnSpPr>
          <p:nvPr/>
        </p:nvCxnSpPr>
        <p:spPr>
          <a:xfrm flipV="1">
            <a:off x="4073008" y="3511633"/>
            <a:ext cx="2578958" cy="9167"/>
          </a:xfrm>
          <a:prstGeom prst="straightConnector1">
            <a:avLst/>
          </a:prstGeom>
          <a:ln w="25400" cmpd="sng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CCFB9BC-FA82-C47D-1FB4-0C821CA45D93}"/>
              </a:ext>
            </a:extLst>
          </p:cNvPr>
          <p:cNvSpPr txBox="1"/>
          <p:nvPr/>
        </p:nvSpPr>
        <p:spPr>
          <a:xfrm>
            <a:off x="2387520" y="3152534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Beam, </a:t>
            </a:r>
            <a:r>
              <a:rPr lang="en-GB" baseline="30000" dirty="0">
                <a:solidFill>
                  <a:srgbClr val="FF0000"/>
                </a:solidFill>
              </a:rPr>
              <a:t>58</a:t>
            </a:r>
            <a:r>
              <a:rPr lang="en-GB" dirty="0">
                <a:solidFill>
                  <a:srgbClr val="FF0000"/>
                </a:solidFill>
              </a:rPr>
              <a:t>Ni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234E24-E326-87B2-AC67-04263D02D505}"/>
              </a:ext>
            </a:extLst>
          </p:cNvPr>
          <p:cNvSpPr txBox="1"/>
          <p:nvPr/>
        </p:nvSpPr>
        <p:spPr>
          <a:xfrm>
            <a:off x="2501558" y="3562262"/>
            <a:ext cx="1044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74.5 MeV/u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FC71B15-DEB4-CD27-0F9E-94A212E3598B}"/>
              </a:ext>
            </a:extLst>
          </p:cNvPr>
          <p:cNvSpPr/>
          <p:nvPr/>
        </p:nvSpPr>
        <p:spPr>
          <a:xfrm>
            <a:off x="7604256" y="2841294"/>
            <a:ext cx="1232501" cy="3422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64F15A-42FF-D17C-6E76-74EECC14FD9F}"/>
              </a:ext>
            </a:extLst>
          </p:cNvPr>
          <p:cNvSpPr/>
          <p:nvPr/>
        </p:nvSpPr>
        <p:spPr>
          <a:xfrm>
            <a:off x="7600926" y="4788553"/>
            <a:ext cx="256203" cy="101571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C08E41-9F31-4000-F0B3-B7B818E4C2B3}"/>
              </a:ext>
            </a:extLst>
          </p:cNvPr>
          <p:cNvSpPr txBox="1"/>
          <p:nvPr/>
        </p:nvSpPr>
        <p:spPr>
          <a:xfrm>
            <a:off x="7473199" y="4296969"/>
            <a:ext cx="5421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GB" dirty="0">
                <a:solidFill>
                  <a:srgbClr val="FF0000"/>
                </a:solidFill>
              </a:rPr>
              <a:t>E</a:t>
            </a:r>
          </a:p>
          <a:p>
            <a:r>
              <a:rPr lang="en-GB" sz="800" dirty="0">
                <a:solidFill>
                  <a:srgbClr val="FF0000"/>
                </a:solidFill>
              </a:rPr>
              <a:t>detector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CE2CE8D4-DA68-9BDC-0939-E3946A6F4720}"/>
              </a:ext>
            </a:extLst>
          </p:cNvPr>
          <p:cNvSpPr/>
          <p:nvPr/>
        </p:nvSpPr>
        <p:spPr>
          <a:xfrm>
            <a:off x="4068000" y="3520800"/>
            <a:ext cx="4090112" cy="1772585"/>
          </a:xfrm>
          <a:custGeom>
            <a:avLst/>
            <a:gdLst>
              <a:gd name="connsiteX0" fmla="*/ 0 w 4090112"/>
              <a:gd name="connsiteY0" fmla="*/ 0 h 1772585"/>
              <a:gd name="connsiteX1" fmla="*/ 835200 w 4090112"/>
              <a:gd name="connsiteY1" fmla="*/ 14400 h 1772585"/>
              <a:gd name="connsiteX2" fmla="*/ 835200 w 4090112"/>
              <a:gd name="connsiteY2" fmla="*/ 14400 h 1772585"/>
              <a:gd name="connsiteX3" fmla="*/ 1108800 w 4090112"/>
              <a:gd name="connsiteY3" fmla="*/ 115200 h 1772585"/>
              <a:gd name="connsiteX4" fmla="*/ 1310400 w 4090112"/>
              <a:gd name="connsiteY4" fmla="*/ 295200 h 1772585"/>
              <a:gd name="connsiteX5" fmla="*/ 1778400 w 4090112"/>
              <a:gd name="connsiteY5" fmla="*/ 741600 h 1772585"/>
              <a:gd name="connsiteX6" fmla="*/ 2282400 w 4090112"/>
              <a:gd name="connsiteY6" fmla="*/ 1396800 h 1772585"/>
              <a:gd name="connsiteX7" fmla="*/ 2620800 w 4090112"/>
              <a:gd name="connsiteY7" fmla="*/ 1663200 h 1772585"/>
              <a:gd name="connsiteX8" fmla="*/ 3240000 w 4090112"/>
              <a:gd name="connsiteY8" fmla="*/ 1756800 h 1772585"/>
              <a:gd name="connsiteX9" fmla="*/ 4017600 w 4090112"/>
              <a:gd name="connsiteY9" fmla="*/ 1771200 h 1772585"/>
              <a:gd name="connsiteX10" fmla="*/ 4010400 w 4090112"/>
              <a:gd name="connsiteY10" fmla="*/ 1771200 h 1772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90112" h="1772585">
                <a:moveTo>
                  <a:pt x="0" y="0"/>
                </a:moveTo>
                <a:lnTo>
                  <a:pt x="835200" y="14400"/>
                </a:lnTo>
                <a:lnTo>
                  <a:pt x="835200" y="14400"/>
                </a:lnTo>
                <a:cubicBezTo>
                  <a:pt x="880800" y="31200"/>
                  <a:pt x="1029600" y="68400"/>
                  <a:pt x="1108800" y="115200"/>
                </a:cubicBezTo>
                <a:cubicBezTo>
                  <a:pt x="1188000" y="162000"/>
                  <a:pt x="1198800" y="190800"/>
                  <a:pt x="1310400" y="295200"/>
                </a:cubicBezTo>
                <a:cubicBezTo>
                  <a:pt x="1422000" y="399600"/>
                  <a:pt x="1616400" y="558000"/>
                  <a:pt x="1778400" y="741600"/>
                </a:cubicBezTo>
                <a:cubicBezTo>
                  <a:pt x="1940400" y="925200"/>
                  <a:pt x="2142000" y="1243200"/>
                  <a:pt x="2282400" y="1396800"/>
                </a:cubicBezTo>
                <a:cubicBezTo>
                  <a:pt x="2422800" y="1550400"/>
                  <a:pt x="2461200" y="1603200"/>
                  <a:pt x="2620800" y="1663200"/>
                </a:cubicBezTo>
                <a:cubicBezTo>
                  <a:pt x="2780400" y="1723200"/>
                  <a:pt x="3007200" y="1738800"/>
                  <a:pt x="3240000" y="1756800"/>
                </a:cubicBezTo>
                <a:cubicBezTo>
                  <a:pt x="3472800" y="1774800"/>
                  <a:pt x="4017600" y="1771200"/>
                  <a:pt x="4017600" y="1771200"/>
                </a:cubicBezTo>
                <a:cubicBezTo>
                  <a:pt x="4146000" y="1773600"/>
                  <a:pt x="4078200" y="1772400"/>
                  <a:pt x="4010400" y="1771200"/>
                </a:cubicBezTo>
              </a:path>
            </a:pathLst>
          </a:custGeom>
          <a:noFill/>
          <a:ln w="28575">
            <a:solidFill>
              <a:srgbClr val="FF0000">
                <a:alpha val="54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E62D80D-2D29-6A7A-64F6-94AC346A57F1}"/>
              </a:ext>
            </a:extLst>
          </p:cNvPr>
          <p:cNvCxnSpPr/>
          <p:nvPr/>
        </p:nvCxnSpPr>
        <p:spPr>
          <a:xfrm>
            <a:off x="7867110" y="5293385"/>
            <a:ext cx="40847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F9B516-A219-0400-468F-B95A97127E37}"/>
              </a:ext>
            </a:extLst>
          </p:cNvPr>
          <p:cNvCxnSpPr/>
          <p:nvPr/>
        </p:nvCxnSpPr>
        <p:spPr>
          <a:xfrm>
            <a:off x="7857129" y="5438585"/>
            <a:ext cx="40847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BC4DC89-85DB-B4F4-8583-F7D4052BBC30}"/>
              </a:ext>
            </a:extLst>
          </p:cNvPr>
          <p:cNvCxnSpPr/>
          <p:nvPr/>
        </p:nvCxnSpPr>
        <p:spPr>
          <a:xfrm>
            <a:off x="7857129" y="5583785"/>
            <a:ext cx="40847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7895F23-F8F8-C70E-AD54-3056A7DA2061}"/>
              </a:ext>
            </a:extLst>
          </p:cNvPr>
          <p:cNvCxnSpPr/>
          <p:nvPr/>
        </p:nvCxnSpPr>
        <p:spPr>
          <a:xfrm>
            <a:off x="7857129" y="5059385"/>
            <a:ext cx="40847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C6B743C-4735-ABCF-CA86-D5485204C3EB}"/>
              </a:ext>
            </a:extLst>
          </p:cNvPr>
          <p:cNvCxnSpPr/>
          <p:nvPr/>
        </p:nvCxnSpPr>
        <p:spPr>
          <a:xfrm>
            <a:off x="7857129" y="5166185"/>
            <a:ext cx="40847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809A5A94-8D86-9C89-BD3C-E6AC01695A2C}"/>
              </a:ext>
            </a:extLst>
          </p:cNvPr>
          <p:cNvSpPr/>
          <p:nvPr/>
        </p:nvSpPr>
        <p:spPr>
          <a:xfrm rot="2746044">
            <a:off x="5917513" y="3974222"/>
            <a:ext cx="72000" cy="950401"/>
          </a:xfrm>
          <a:prstGeom prst="rect">
            <a:avLst/>
          </a:prstGeom>
          <a:solidFill>
            <a:srgbClr val="00FDFF"/>
          </a:solidFill>
          <a:ln>
            <a:solidFill>
              <a:schemeClr val="accent1">
                <a:shade val="15000"/>
                <a:alpha val="5006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1B640A5-EFAD-3E50-4836-0736EDBB2C88}"/>
              </a:ext>
            </a:extLst>
          </p:cNvPr>
          <p:cNvSpPr/>
          <p:nvPr/>
        </p:nvSpPr>
        <p:spPr>
          <a:xfrm>
            <a:off x="7440255" y="4800327"/>
            <a:ext cx="72000" cy="950401"/>
          </a:xfrm>
          <a:prstGeom prst="rect">
            <a:avLst/>
          </a:prstGeom>
          <a:solidFill>
            <a:srgbClr val="00FDFF"/>
          </a:solidFill>
          <a:ln>
            <a:solidFill>
              <a:schemeClr val="accent1">
                <a:shade val="15000"/>
                <a:alpha val="5006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FDE768E-54C3-170D-3D5E-1AFFF7E0B9A5}"/>
              </a:ext>
            </a:extLst>
          </p:cNvPr>
          <p:cNvCxnSpPr>
            <a:cxnSpLocks/>
          </p:cNvCxnSpPr>
          <p:nvPr/>
        </p:nvCxnSpPr>
        <p:spPr>
          <a:xfrm>
            <a:off x="6816542" y="6168185"/>
            <a:ext cx="695713" cy="0"/>
          </a:xfrm>
          <a:prstGeom prst="straightConnector1">
            <a:avLst/>
          </a:prstGeom>
          <a:ln w="254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7ECA79C-775B-6B39-4772-DEB4EEEE253D}"/>
              </a:ext>
            </a:extLst>
          </p:cNvPr>
          <p:cNvCxnSpPr>
            <a:cxnSpLocks/>
          </p:cNvCxnSpPr>
          <p:nvPr/>
        </p:nvCxnSpPr>
        <p:spPr>
          <a:xfrm flipH="1">
            <a:off x="5624717" y="6152770"/>
            <a:ext cx="694397" cy="0"/>
          </a:xfrm>
          <a:prstGeom prst="straightConnector1">
            <a:avLst/>
          </a:prstGeom>
          <a:ln w="254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293A02B-1F4C-1938-7476-6819057970C9}"/>
              </a:ext>
            </a:extLst>
          </p:cNvPr>
          <p:cNvSpPr txBox="1"/>
          <p:nvPr/>
        </p:nvSpPr>
        <p:spPr>
          <a:xfrm>
            <a:off x="6348033" y="5858750"/>
            <a:ext cx="503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ToF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F2B2ADA-C6A4-C91B-B366-4E5F19878B7B}"/>
              </a:ext>
            </a:extLst>
          </p:cNvPr>
          <p:cNvSpPr txBox="1"/>
          <p:nvPr/>
        </p:nvSpPr>
        <p:spPr>
          <a:xfrm>
            <a:off x="8249592" y="508107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>
                <a:solidFill>
                  <a:srgbClr val="FF0000"/>
                </a:solidFill>
              </a:rPr>
              <a:t>52</a:t>
            </a:r>
            <a:r>
              <a:rPr lang="en-GB" dirty="0">
                <a:solidFill>
                  <a:srgbClr val="FF0000"/>
                </a:solidFill>
              </a:rPr>
              <a:t>Ni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C7AFF5-1B56-6369-0BDE-2BD127EE2EF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ES" smtClean="0"/>
              <a:t>21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16776688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EAA14C-AC55-BC68-6743-E1ECD8017B8C}"/>
              </a:ext>
            </a:extLst>
          </p:cNvPr>
          <p:cNvSpPr txBox="1"/>
          <p:nvPr/>
        </p:nvSpPr>
        <p:spPr>
          <a:xfrm>
            <a:off x="167002" y="461834"/>
            <a:ext cx="3906006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A separation method “in-flight”</a:t>
            </a:r>
          </a:p>
          <a:p>
            <a:pPr algn="ctr"/>
            <a:r>
              <a:rPr lang="en-GB" dirty="0"/>
              <a:t>(remember, we only have 42 </a:t>
            </a:r>
            <a:r>
              <a:rPr lang="en-GB" dirty="0" err="1"/>
              <a:t>ms</a:t>
            </a:r>
            <a:r>
              <a:rPr lang="en-GB" dirty="0"/>
              <a:t> before </a:t>
            </a:r>
          </a:p>
          <a:p>
            <a:pPr algn="ctr"/>
            <a:r>
              <a:rPr lang="en-GB" dirty="0"/>
              <a:t>half of the nuclei produced disappear)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8E42E9-00F5-198A-1CFB-5738B7A6BA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309" r="43517"/>
          <a:stretch/>
        </p:blipFill>
        <p:spPr>
          <a:xfrm>
            <a:off x="3795098" y="2790667"/>
            <a:ext cx="3809158" cy="3473369"/>
          </a:xfrm>
          <a:prstGeom prst="rect">
            <a:avLst/>
          </a:prstGeom>
        </p:spPr>
      </p:pic>
      <p:sp>
        <p:nvSpPr>
          <p:cNvPr id="9" name="Right Triangle 8">
            <a:extLst>
              <a:ext uri="{FF2B5EF4-FFF2-40B4-BE49-F238E27FC236}">
                <a16:creationId xmlns:a16="http://schemas.microsoft.com/office/drawing/2014/main" id="{CB5F54FF-EA7E-8C13-3CD4-058EE8F51E3F}"/>
              </a:ext>
            </a:extLst>
          </p:cNvPr>
          <p:cNvSpPr/>
          <p:nvPr/>
        </p:nvSpPr>
        <p:spPr>
          <a:xfrm rot="10800000">
            <a:off x="5699677" y="2841294"/>
            <a:ext cx="1904579" cy="182945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 </a:t>
            </a:r>
          </a:p>
        </p:txBody>
      </p:sp>
      <p:sp>
        <p:nvSpPr>
          <p:cNvPr id="10" name="Trapezium 9">
            <a:extLst>
              <a:ext uri="{FF2B5EF4-FFF2-40B4-BE49-F238E27FC236}">
                <a16:creationId xmlns:a16="http://schemas.microsoft.com/office/drawing/2014/main" id="{69A8F6D7-4AD3-0014-FB04-494176E5DD34}"/>
              </a:ext>
            </a:extLst>
          </p:cNvPr>
          <p:cNvSpPr/>
          <p:nvPr/>
        </p:nvSpPr>
        <p:spPr>
          <a:xfrm rot="12251859">
            <a:off x="4624516" y="3183025"/>
            <a:ext cx="887538" cy="848350"/>
          </a:xfrm>
          <a:prstGeom prst="trapezoid">
            <a:avLst>
              <a:gd name="adj" fmla="val 31652"/>
            </a:avLst>
          </a:prstGeom>
          <a:solidFill>
            <a:schemeClr val="accent4">
              <a:lumMod val="40000"/>
              <a:lumOff val="60000"/>
              <a:alpha val="7557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rapezium 10">
            <a:extLst>
              <a:ext uri="{FF2B5EF4-FFF2-40B4-BE49-F238E27FC236}">
                <a16:creationId xmlns:a16="http://schemas.microsoft.com/office/drawing/2014/main" id="{FCA4DA7E-0390-9FFB-C55B-D3820841612D}"/>
              </a:ext>
            </a:extLst>
          </p:cNvPr>
          <p:cNvSpPr/>
          <p:nvPr/>
        </p:nvSpPr>
        <p:spPr>
          <a:xfrm rot="1622539">
            <a:off x="6150597" y="4682734"/>
            <a:ext cx="887538" cy="848350"/>
          </a:xfrm>
          <a:prstGeom prst="trapezoid">
            <a:avLst>
              <a:gd name="adj" fmla="val 31652"/>
            </a:avLst>
          </a:prstGeom>
          <a:solidFill>
            <a:schemeClr val="accent4">
              <a:lumMod val="40000"/>
              <a:lumOff val="60000"/>
              <a:alpha val="7557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rapezium 11">
            <a:extLst>
              <a:ext uri="{FF2B5EF4-FFF2-40B4-BE49-F238E27FC236}">
                <a16:creationId xmlns:a16="http://schemas.microsoft.com/office/drawing/2014/main" id="{2F4D2AB0-D5A6-C6F1-C811-C2627A7C452E}"/>
              </a:ext>
            </a:extLst>
          </p:cNvPr>
          <p:cNvSpPr/>
          <p:nvPr/>
        </p:nvSpPr>
        <p:spPr>
          <a:xfrm rot="13236654">
            <a:off x="5739576" y="3842551"/>
            <a:ext cx="226788" cy="943844"/>
          </a:xfrm>
          <a:prstGeom prst="trapezoid">
            <a:avLst>
              <a:gd name="adj" fmla="val 31652"/>
            </a:avLst>
          </a:prstGeom>
          <a:solidFill>
            <a:schemeClr val="accent1">
              <a:alpha val="300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CC521D7-54C2-DCF7-CC6D-40DBD2B6B684}"/>
              </a:ext>
            </a:extLst>
          </p:cNvPr>
          <p:cNvCxnSpPr>
            <a:cxnSpLocks/>
          </p:cNvCxnSpPr>
          <p:nvPr/>
        </p:nvCxnSpPr>
        <p:spPr>
          <a:xfrm>
            <a:off x="2224800" y="3520800"/>
            <a:ext cx="1756800" cy="0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A8A202E-5947-C955-E658-1EB3889FD77A}"/>
              </a:ext>
            </a:extLst>
          </p:cNvPr>
          <p:cNvSpPr txBox="1"/>
          <p:nvPr/>
        </p:nvSpPr>
        <p:spPr>
          <a:xfrm>
            <a:off x="4752498" y="3583866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08C07C-2B97-D007-5EB5-E0973B4BDDE2}"/>
              </a:ext>
            </a:extLst>
          </p:cNvPr>
          <p:cNvSpPr txBox="1"/>
          <p:nvPr/>
        </p:nvSpPr>
        <p:spPr>
          <a:xfrm>
            <a:off x="6372190" y="4906196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2A3BBF-2A2D-22EC-7920-92A5D7EE7614}"/>
              </a:ext>
            </a:extLst>
          </p:cNvPr>
          <p:cNvSpPr/>
          <p:nvPr/>
        </p:nvSpPr>
        <p:spPr>
          <a:xfrm>
            <a:off x="3960160" y="3368501"/>
            <a:ext cx="100800" cy="387522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08A63EB-3808-99F6-02F8-F39171D25154}"/>
              </a:ext>
            </a:extLst>
          </p:cNvPr>
          <p:cNvCxnSpPr>
            <a:cxnSpLocks/>
          </p:cNvCxnSpPr>
          <p:nvPr/>
        </p:nvCxnSpPr>
        <p:spPr>
          <a:xfrm flipV="1">
            <a:off x="4073008" y="3511633"/>
            <a:ext cx="2578958" cy="9167"/>
          </a:xfrm>
          <a:prstGeom prst="straightConnector1">
            <a:avLst/>
          </a:prstGeom>
          <a:ln w="25400" cmpd="sng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CCFB9BC-FA82-C47D-1FB4-0C821CA45D93}"/>
              </a:ext>
            </a:extLst>
          </p:cNvPr>
          <p:cNvSpPr txBox="1"/>
          <p:nvPr/>
        </p:nvSpPr>
        <p:spPr>
          <a:xfrm>
            <a:off x="2387520" y="3152534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Beam, </a:t>
            </a:r>
            <a:r>
              <a:rPr lang="en-GB" baseline="30000" dirty="0">
                <a:solidFill>
                  <a:srgbClr val="FF0000"/>
                </a:solidFill>
              </a:rPr>
              <a:t>58</a:t>
            </a:r>
            <a:r>
              <a:rPr lang="en-GB" dirty="0">
                <a:solidFill>
                  <a:srgbClr val="FF0000"/>
                </a:solidFill>
              </a:rPr>
              <a:t>Ni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234E24-E326-87B2-AC67-04263D02D505}"/>
              </a:ext>
            </a:extLst>
          </p:cNvPr>
          <p:cNvSpPr txBox="1"/>
          <p:nvPr/>
        </p:nvSpPr>
        <p:spPr>
          <a:xfrm>
            <a:off x="2501558" y="3562262"/>
            <a:ext cx="1044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74.5 MeV/u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FC71B15-DEB4-CD27-0F9E-94A212E3598B}"/>
              </a:ext>
            </a:extLst>
          </p:cNvPr>
          <p:cNvSpPr/>
          <p:nvPr/>
        </p:nvSpPr>
        <p:spPr>
          <a:xfrm>
            <a:off x="7604256" y="2841294"/>
            <a:ext cx="1232501" cy="3422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64F15A-42FF-D17C-6E76-74EECC14FD9F}"/>
              </a:ext>
            </a:extLst>
          </p:cNvPr>
          <p:cNvSpPr/>
          <p:nvPr/>
        </p:nvSpPr>
        <p:spPr>
          <a:xfrm>
            <a:off x="7600926" y="4788553"/>
            <a:ext cx="256203" cy="101571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C08E41-9F31-4000-F0B3-B7B818E4C2B3}"/>
              </a:ext>
            </a:extLst>
          </p:cNvPr>
          <p:cNvSpPr txBox="1"/>
          <p:nvPr/>
        </p:nvSpPr>
        <p:spPr>
          <a:xfrm>
            <a:off x="7473199" y="4296969"/>
            <a:ext cx="5421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GB" dirty="0">
                <a:solidFill>
                  <a:srgbClr val="FF0000"/>
                </a:solidFill>
              </a:rPr>
              <a:t>E</a:t>
            </a:r>
          </a:p>
          <a:p>
            <a:r>
              <a:rPr lang="en-GB" sz="800" dirty="0">
                <a:solidFill>
                  <a:srgbClr val="FF0000"/>
                </a:solidFill>
              </a:rPr>
              <a:t>detector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CE2CE8D4-DA68-9BDC-0939-E3946A6F4720}"/>
              </a:ext>
            </a:extLst>
          </p:cNvPr>
          <p:cNvSpPr/>
          <p:nvPr/>
        </p:nvSpPr>
        <p:spPr>
          <a:xfrm>
            <a:off x="4068000" y="3520800"/>
            <a:ext cx="4090112" cy="1772585"/>
          </a:xfrm>
          <a:custGeom>
            <a:avLst/>
            <a:gdLst>
              <a:gd name="connsiteX0" fmla="*/ 0 w 4090112"/>
              <a:gd name="connsiteY0" fmla="*/ 0 h 1772585"/>
              <a:gd name="connsiteX1" fmla="*/ 835200 w 4090112"/>
              <a:gd name="connsiteY1" fmla="*/ 14400 h 1772585"/>
              <a:gd name="connsiteX2" fmla="*/ 835200 w 4090112"/>
              <a:gd name="connsiteY2" fmla="*/ 14400 h 1772585"/>
              <a:gd name="connsiteX3" fmla="*/ 1108800 w 4090112"/>
              <a:gd name="connsiteY3" fmla="*/ 115200 h 1772585"/>
              <a:gd name="connsiteX4" fmla="*/ 1310400 w 4090112"/>
              <a:gd name="connsiteY4" fmla="*/ 295200 h 1772585"/>
              <a:gd name="connsiteX5" fmla="*/ 1778400 w 4090112"/>
              <a:gd name="connsiteY5" fmla="*/ 741600 h 1772585"/>
              <a:gd name="connsiteX6" fmla="*/ 2282400 w 4090112"/>
              <a:gd name="connsiteY6" fmla="*/ 1396800 h 1772585"/>
              <a:gd name="connsiteX7" fmla="*/ 2620800 w 4090112"/>
              <a:gd name="connsiteY7" fmla="*/ 1663200 h 1772585"/>
              <a:gd name="connsiteX8" fmla="*/ 3240000 w 4090112"/>
              <a:gd name="connsiteY8" fmla="*/ 1756800 h 1772585"/>
              <a:gd name="connsiteX9" fmla="*/ 4017600 w 4090112"/>
              <a:gd name="connsiteY9" fmla="*/ 1771200 h 1772585"/>
              <a:gd name="connsiteX10" fmla="*/ 4010400 w 4090112"/>
              <a:gd name="connsiteY10" fmla="*/ 1771200 h 1772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90112" h="1772585">
                <a:moveTo>
                  <a:pt x="0" y="0"/>
                </a:moveTo>
                <a:lnTo>
                  <a:pt x="835200" y="14400"/>
                </a:lnTo>
                <a:lnTo>
                  <a:pt x="835200" y="14400"/>
                </a:lnTo>
                <a:cubicBezTo>
                  <a:pt x="880800" y="31200"/>
                  <a:pt x="1029600" y="68400"/>
                  <a:pt x="1108800" y="115200"/>
                </a:cubicBezTo>
                <a:cubicBezTo>
                  <a:pt x="1188000" y="162000"/>
                  <a:pt x="1198800" y="190800"/>
                  <a:pt x="1310400" y="295200"/>
                </a:cubicBezTo>
                <a:cubicBezTo>
                  <a:pt x="1422000" y="399600"/>
                  <a:pt x="1616400" y="558000"/>
                  <a:pt x="1778400" y="741600"/>
                </a:cubicBezTo>
                <a:cubicBezTo>
                  <a:pt x="1940400" y="925200"/>
                  <a:pt x="2142000" y="1243200"/>
                  <a:pt x="2282400" y="1396800"/>
                </a:cubicBezTo>
                <a:cubicBezTo>
                  <a:pt x="2422800" y="1550400"/>
                  <a:pt x="2461200" y="1603200"/>
                  <a:pt x="2620800" y="1663200"/>
                </a:cubicBezTo>
                <a:cubicBezTo>
                  <a:pt x="2780400" y="1723200"/>
                  <a:pt x="3007200" y="1738800"/>
                  <a:pt x="3240000" y="1756800"/>
                </a:cubicBezTo>
                <a:cubicBezTo>
                  <a:pt x="3472800" y="1774800"/>
                  <a:pt x="4017600" y="1771200"/>
                  <a:pt x="4017600" y="1771200"/>
                </a:cubicBezTo>
                <a:cubicBezTo>
                  <a:pt x="4146000" y="1773600"/>
                  <a:pt x="4078200" y="1772400"/>
                  <a:pt x="4010400" y="1771200"/>
                </a:cubicBezTo>
              </a:path>
            </a:pathLst>
          </a:custGeom>
          <a:noFill/>
          <a:ln w="28575">
            <a:solidFill>
              <a:srgbClr val="FF0000">
                <a:alpha val="54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BC4DC89-85DB-B4F4-8583-F7D4052BBC30}"/>
              </a:ext>
            </a:extLst>
          </p:cNvPr>
          <p:cNvCxnSpPr/>
          <p:nvPr/>
        </p:nvCxnSpPr>
        <p:spPr>
          <a:xfrm>
            <a:off x="7857129" y="5583785"/>
            <a:ext cx="40847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809A5A94-8D86-9C89-BD3C-E6AC01695A2C}"/>
              </a:ext>
            </a:extLst>
          </p:cNvPr>
          <p:cNvSpPr/>
          <p:nvPr/>
        </p:nvSpPr>
        <p:spPr>
          <a:xfrm rot="2746044">
            <a:off x="5917513" y="3974222"/>
            <a:ext cx="72000" cy="950401"/>
          </a:xfrm>
          <a:prstGeom prst="rect">
            <a:avLst/>
          </a:prstGeom>
          <a:solidFill>
            <a:srgbClr val="00FDFF"/>
          </a:solidFill>
          <a:ln>
            <a:solidFill>
              <a:schemeClr val="accent1">
                <a:shade val="15000"/>
                <a:alpha val="5006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1B640A5-EFAD-3E50-4836-0736EDBB2C88}"/>
              </a:ext>
            </a:extLst>
          </p:cNvPr>
          <p:cNvSpPr/>
          <p:nvPr/>
        </p:nvSpPr>
        <p:spPr>
          <a:xfrm>
            <a:off x="7440255" y="4800327"/>
            <a:ext cx="72000" cy="950401"/>
          </a:xfrm>
          <a:prstGeom prst="rect">
            <a:avLst/>
          </a:prstGeom>
          <a:solidFill>
            <a:srgbClr val="00FDFF"/>
          </a:solidFill>
          <a:ln>
            <a:solidFill>
              <a:schemeClr val="accent1">
                <a:shade val="15000"/>
                <a:alpha val="5006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FDE768E-54C3-170D-3D5E-1AFFF7E0B9A5}"/>
              </a:ext>
            </a:extLst>
          </p:cNvPr>
          <p:cNvCxnSpPr>
            <a:cxnSpLocks/>
          </p:cNvCxnSpPr>
          <p:nvPr/>
        </p:nvCxnSpPr>
        <p:spPr>
          <a:xfrm>
            <a:off x="6816542" y="6168185"/>
            <a:ext cx="695713" cy="0"/>
          </a:xfrm>
          <a:prstGeom prst="straightConnector1">
            <a:avLst/>
          </a:prstGeom>
          <a:ln w="254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7ECA79C-775B-6B39-4772-DEB4EEEE253D}"/>
              </a:ext>
            </a:extLst>
          </p:cNvPr>
          <p:cNvCxnSpPr>
            <a:cxnSpLocks/>
          </p:cNvCxnSpPr>
          <p:nvPr/>
        </p:nvCxnSpPr>
        <p:spPr>
          <a:xfrm flipH="1">
            <a:off x="5624717" y="6152770"/>
            <a:ext cx="694397" cy="0"/>
          </a:xfrm>
          <a:prstGeom prst="straightConnector1">
            <a:avLst/>
          </a:prstGeom>
          <a:ln w="254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293A02B-1F4C-1938-7476-6819057970C9}"/>
              </a:ext>
            </a:extLst>
          </p:cNvPr>
          <p:cNvSpPr txBox="1"/>
          <p:nvPr/>
        </p:nvSpPr>
        <p:spPr>
          <a:xfrm>
            <a:off x="6348033" y="5858750"/>
            <a:ext cx="503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ToF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0072765-DE44-2B13-3878-6C53E1213626}"/>
              </a:ext>
            </a:extLst>
          </p:cNvPr>
          <p:cNvGrpSpPr/>
          <p:nvPr/>
        </p:nvGrpSpPr>
        <p:grpSpPr>
          <a:xfrm>
            <a:off x="7857129" y="5059385"/>
            <a:ext cx="936202" cy="391023"/>
            <a:chOff x="7857129" y="5059385"/>
            <a:chExt cx="936202" cy="391023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E62D80D-2D29-6A7A-64F6-94AC346A57F1}"/>
                </a:ext>
              </a:extLst>
            </p:cNvPr>
            <p:cNvCxnSpPr/>
            <p:nvPr/>
          </p:nvCxnSpPr>
          <p:spPr>
            <a:xfrm>
              <a:off x="7867110" y="5293385"/>
              <a:ext cx="408475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0F9B516-A219-0400-468F-B95A97127E37}"/>
                </a:ext>
              </a:extLst>
            </p:cNvPr>
            <p:cNvCxnSpPr/>
            <p:nvPr/>
          </p:nvCxnSpPr>
          <p:spPr>
            <a:xfrm>
              <a:off x="7857129" y="5438585"/>
              <a:ext cx="40847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7895F23-F8F8-C70E-AD54-3056A7DA2061}"/>
                </a:ext>
              </a:extLst>
            </p:cNvPr>
            <p:cNvCxnSpPr/>
            <p:nvPr/>
          </p:nvCxnSpPr>
          <p:spPr>
            <a:xfrm>
              <a:off x="7857129" y="5059385"/>
              <a:ext cx="40847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C6B743C-4735-ABCF-CA86-D5485204C3EB}"/>
                </a:ext>
              </a:extLst>
            </p:cNvPr>
            <p:cNvCxnSpPr/>
            <p:nvPr/>
          </p:nvCxnSpPr>
          <p:spPr>
            <a:xfrm>
              <a:off x="7857129" y="5166185"/>
              <a:ext cx="40847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F2B2ADA-C6A4-C91B-B366-4E5F19878B7B}"/>
                </a:ext>
              </a:extLst>
            </p:cNvPr>
            <p:cNvSpPr txBox="1"/>
            <p:nvPr/>
          </p:nvSpPr>
          <p:spPr>
            <a:xfrm>
              <a:off x="8249592" y="5081076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aseline="30000" dirty="0">
                  <a:solidFill>
                    <a:srgbClr val="FF0000"/>
                  </a:solidFill>
                </a:rPr>
                <a:t>52</a:t>
              </a:r>
              <a:r>
                <a:rPr lang="en-GB" dirty="0">
                  <a:solidFill>
                    <a:srgbClr val="FF0000"/>
                  </a:solidFill>
                </a:rPr>
                <a:t>Ni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7FF189FC-34C8-816C-8B98-5A75ED04F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034" y="4113662"/>
            <a:ext cx="2694384" cy="2020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A9241D-62F2-5C05-E782-3CC16E9C3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884" y="1410693"/>
            <a:ext cx="2636630" cy="1174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30439A-409E-9565-B174-FD4B07B2A37C}"/>
              </a:ext>
            </a:extLst>
          </p:cNvPr>
          <p:cNvSpPr txBox="1"/>
          <p:nvPr/>
        </p:nvSpPr>
        <p:spPr>
          <a:xfrm>
            <a:off x="6006263" y="680718"/>
            <a:ext cx="282750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The LISE spectrometer at GANIL</a:t>
            </a:r>
          </a:p>
          <a:p>
            <a:r>
              <a:rPr lang="en-GB" sz="1600" dirty="0"/>
              <a:t>a 40 years old facility, 20 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025589-C941-3F60-6AAD-5097DBBB1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22" y="1728559"/>
            <a:ext cx="2117969" cy="2847949"/>
          </a:xfrm>
          <a:prstGeom prst="rect">
            <a:avLst/>
          </a:prstGeom>
        </p:spPr>
      </p:pic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37BD5DE2-7D1A-D9D8-EA2C-0BFC4DA12255}"/>
              </a:ext>
            </a:extLst>
          </p:cNvPr>
          <p:cNvSpPr/>
          <p:nvPr/>
        </p:nvSpPr>
        <p:spPr>
          <a:xfrm rot="10800000">
            <a:off x="1285470" y="1728559"/>
            <a:ext cx="884221" cy="92332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FDE21E-5F1B-0E91-182A-468A90FEE6C7}"/>
              </a:ext>
            </a:extLst>
          </p:cNvPr>
          <p:cNvSpPr txBox="1"/>
          <p:nvPr/>
        </p:nvSpPr>
        <p:spPr>
          <a:xfrm>
            <a:off x="924293" y="1843197"/>
            <a:ext cx="1195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GANIL</a:t>
            </a:r>
          </a:p>
          <a:p>
            <a:r>
              <a:rPr lang="en-GB" sz="1600" dirty="0"/>
              <a:t>accelerators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494A36-394C-6D6A-CA46-E12EECA0BD91}"/>
              </a:ext>
            </a:extLst>
          </p:cNvPr>
          <p:cNvSpPr txBox="1"/>
          <p:nvPr/>
        </p:nvSpPr>
        <p:spPr>
          <a:xfrm>
            <a:off x="7822085" y="5542320"/>
            <a:ext cx="13311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To the</a:t>
            </a:r>
          </a:p>
          <a:p>
            <a:r>
              <a:rPr lang="en-GB" sz="1600" dirty="0">
                <a:solidFill>
                  <a:srgbClr val="FF0000"/>
                </a:solidFill>
              </a:rPr>
              <a:t>Experimental </a:t>
            </a:r>
          </a:p>
          <a:p>
            <a:r>
              <a:rPr lang="en-GB" sz="1600" dirty="0">
                <a:solidFill>
                  <a:srgbClr val="FF0000"/>
                </a:solidFill>
              </a:rPr>
              <a:t>set-up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C57547-4278-142E-9682-90753C27EF9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ES" smtClean="0"/>
              <a:t>22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6152549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261A54-5188-3922-4CC0-8E56D811A853}"/>
              </a:ext>
            </a:extLst>
          </p:cNvPr>
          <p:cNvSpPr txBox="1"/>
          <p:nvPr/>
        </p:nvSpPr>
        <p:spPr>
          <a:xfrm>
            <a:off x="3174715" y="626724"/>
            <a:ext cx="1815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(Parenthesis)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5479AC-5D97-8BCC-5758-0FBDDE7278FC}"/>
              </a:ext>
            </a:extLst>
          </p:cNvPr>
          <p:cNvSpPr txBox="1"/>
          <p:nvPr/>
        </p:nvSpPr>
        <p:spPr>
          <a:xfrm>
            <a:off x="1253447" y="1335640"/>
            <a:ext cx="6637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(GANIL has evolved a lot since then</a:t>
            </a:r>
          </a:p>
          <a:p>
            <a:r>
              <a:rPr lang="en-GB" sz="2400" dirty="0"/>
              <a:t>and a good part of SPIRAL II is either working or</a:t>
            </a:r>
          </a:p>
          <a:p>
            <a:r>
              <a:rPr lang="en-GB" sz="2400" dirty="0"/>
              <a:t>being constructed)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44265D-B78C-00CE-1C13-9A98F22D1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288" y="2717477"/>
            <a:ext cx="4542270" cy="32091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0382C9-0ABB-E0DE-BBF4-96E73AD41FF3}"/>
              </a:ext>
            </a:extLst>
          </p:cNvPr>
          <p:cNvSpPr txBox="1"/>
          <p:nvPr/>
        </p:nvSpPr>
        <p:spPr>
          <a:xfrm>
            <a:off x="2756181" y="6165640"/>
            <a:ext cx="2684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(End of Parenthesis)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E53256-A767-09BC-9FBE-718A1A36C36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ES" smtClean="0"/>
              <a:t>23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17370992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9" name="3D Model 118" descr="Light Grey Sphere">
                <a:extLst>
                  <a:ext uri="{FF2B5EF4-FFF2-40B4-BE49-F238E27FC236}">
                    <a16:creationId xmlns:a16="http://schemas.microsoft.com/office/drawing/2014/main" id="{9F3F10DF-E63F-24A5-DFDE-8D4D215D5F2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97012683"/>
                  </p:ext>
                </p:extLst>
              </p:nvPr>
            </p:nvGraphicFramePr>
            <p:xfrm>
              <a:off x="8095713" y="592287"/>
              <a:ext cx="354838" cy="35483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54838" cy="35483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3559074" ay="-1622041" az="224720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308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9" name="3D Model 118" descr="Light Grey Sphere">
                <a:extLst>
                  <a:ext uri="{FF2B5EF4-FFF2-40B4-BE49-F238E27FC236}">
                    <a16:creationId xmlns:a16="http://schemas.microsoft.com/office/drawing/2014/main" id="{9F3F10DF-E63F-24A5-DFDE-8D4D215D5F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95713" y="592287"/>
                <a:ext cx="354838" cy="354838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82CEF0B-259B-8A69-723C-67E4F323395A}"/>
              </a:ext>
            </a:extLst>
          </p:cNvPr>
          <p:cNvSpPr txBox="1"/>
          <p:nvPr/>
        </p:nvSpPr>
        <p:spPr>
          <a:xfrm>
            <a:off x="886690" y="461834"/>
            <a:ext cx="24666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The experimental set-up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16C6290-B2A7-965E-C3A4-F3CDFC230EF9}"/>
              </a:ext>
            </a:extLst>
          </p:cNvPr>
          <p:cNvGrpSpPr/>
          <p:nvPr/>
        </p:nvGrpSpPr>
        <p:grpSpPr>
          <a:xfrm>
            <a:off x="4153575" y="728849"/>
            <a:ext cx="1162097" cy="1182034"/>
            <a:chOff x="3433139" y="1687983"/>
            <a:chExt cx="1171407" cy="120824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1" name="3D Model 50" descr="Red Sphere">
                  <a:extLst>
                    <a:ext uri="{FF2B5EF4-FFF2-40B4-BE49-F238E27FC236}">
                      <a16:creationId xmlns:a16="http://schemas.microsoft.com/office/drawing/2014/main" id="{2FD55D47-C53B-7A9B-62E2-552CE394EE6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3130" y="1846516"/>
                <a:ext cx="389029" cy="414128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389029" cy="41412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5915064" ay="-3577501" az="59954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1" name="3D Model 50" descr="Red Sphere">
                  <a:extLst>
                    <a:ext uri="{FF2B5EF4-FFF2-40B4-BE49-F238E27FC236}">
                      <a16:creationId xmlns:a16="http://schemas.microsoft.com/office/drawing/2014/main" id="{2FD55D47-C53B-7A9B-62E2-552CE394EE6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57923" y="883943"/>
                  <a:ext cx="385937" cy="4051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2" name="3D Model 51" descr="Red Sphere">
                  <a:extLst>
                    <a:ext uri="{FF2B5EF4-FFF2-40B4-BE49-F238E27FC236}">
                      <a16:creationId xmlns:a16="http://schemas.microsoft.com/office/drawing/2014/main" id="{FE9B1548-C25A-EE98-7E28-45260A14F38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33139" y="2041079"/>
                <a:ext cx="426017" cy="423464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2" name="3D Model 51" descr="Red Sphere">
                  <a:extLst>
                    <a:ext uri="{FF2B5EF4-FFF2-40B4-BE49-F238E27FC236}">
                      <a16:creationId xmlns:a16="http://schemas.microsoft.com/office/drawing/2014/main" id="{FE9B1548-C25A-EE98-7E28-45260A14F38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153575" y="1074286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3" name="3D Model 52" descr="Sphere">
                  <a:extLst>
                    <a:ext uri="{FF2B5EF4-FFF2-40B4-BE49-F238E27FC236}">
                      <a16:creationId xmlns:a16="http://schemas.microsoft.com/office/drawing/2014/main" id="{3839AFED-6A87-67FE-8F0F-AFBC8CA4ECA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12338" y="1824038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3" name="3D Model 52" descr="Sphere">
                  <a:extLst>
                    <a:ext uri="{FF2B5EF4-FFF2-40B4-BE49-F238E27FC236}">
                      <a16:creationId xmlns:a16="http://schemas.microsoft.com/office/drawing/2014/main" id="{3839AFED-6A87-67FE-8F0F-AFBC8CA4ECA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32145" y="86195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4" name="3D Model 53" descr="Sphere">
                  <a:extLst>
                    <a:ext uri="{FF2B5EF4-FFF2-40B4-BE49-F238E27FC236}">
                      <a16:creationId xmlns:a16="http://schemas.microsoft.com/office/drawing/2014/main" id="{FD491E20-818D-7AEB-2020-137438F61B0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52183" y="1905035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4" name="3D Model 53" descr="Sphere">
                  <a:extLst>
                    <a:ext uri="{FF2B5EF4-FFF2-40B4-BE49-F238E27FC236}">
                      <a16:creationId xmlns:a16="http://schemas.microsoft.com/office/drawing/2014/main" id="{FD491E20-818D-7AEB-2020-137438F61B0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668494" y="94119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5" name="3D Model 54" descr="Sphere">
                  <a:extLst>
                    <a:ext uri="{FF2B5EF4-FFF2-40B4-BE49-F238E27FC236}">
                      <a16:creationId xmlns:a16="http://schemas.microsoft.com/office/drawing/2014/main" id="{DFF51EDC-B3F3-2315-09D3-10919812755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71108" y="2133653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5" name="3D Model 54" descr="Sphere">
                  <a:extLst>
                    <a:ext uri="{FF2B5EF4-FFF2-40B4-BE49-F238E27FC236}">
                      <a16:creationId xmlns:a16="http://schemas.microsoft.com/office/drawing/2014/main" id="{DFF51EDC-B3F3-2315-09D3-10919812755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687268" y="116485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6" name="3D Model 55" descr="Sphere">
                  <a:extLst>
                    <a:ext uri="{FF2B5EF4-FFF2-40B4-BE49-F238E27FC236}">
                      <a16:creationId xmlns:a16="http://schemas.microsoft.com/office/drawing/2014/main" id="{25601BCF-674E-5C32-3AB3-93244434049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89703" y="2325386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6" name="3D Model 55" descr="Sphere">
                  <a:extLst>
                    <a:ext uri="{FF2B5EF4-FFF2-40B4-BE49-F238E27FC236}">
                      <a16:creationId xmlns:a16="http://schemas.microsoft.com/office/drawing/2014/main" id="{25601BCF-674E-5C32-3AB3-93244434049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08100" y="135242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7" name="3D Model 56" descr="Sphere">
                  <a:extLst>
                    <a:ext uri="{FF2B5EF4-FFF2-40B4-BE49-F238E27FC236}">
                      <a16:creationId xmlns:a16="http://schemas.microsoft.com/office/drawing/2014/main" id="{27CE936A-1F46-A77D-10E1-5774B78CF0C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42915" y="2334131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7" name="3D Model 56" descr="Sphere">
                  <a:extLst>
                    <a:ext uri="{FF2B5EF4-FFF2-40B4-BE49-F238E27FC236}">
                      <a16:creationId xmlns:a16="http://schemas.microsoft.com/office/drawing/2014/main" id="{27CE936A-1F46-A77D-10E1-5774B78CF0C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60094" y="136098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8" name="3D Model 57" descr="Sphere">
                  <a:extLst>
                    <a:ext uri="{FF2B5EF4-FFF2-40B4-BE49-F238E27FC236}">
                      <a16:creationId xmlns:a16="http://schemas.microsoft.com/office/drawing/2014/main" id="{A452BF08-FD11-575C-EBA7-BDA55B95B25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10583" y="1891257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8" name="3D Model 57" descr="Sphere">
                  <a:extLst>
                    <a:ext uri="{FF2B5EF4-FFF2-40B4-BE49-F238E27FC236}">
                      <a16:creationId xmlns:a16="http://schemas.microsoft.com/office/drawing/2014/main" id="{A452BF08-FD11-575C-EBA7-BDA55B95B25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28019" y="927714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9" name="3D Model 58" descr="Sphere">
                  <a:extLst>
                    <a:ext uri="{FF2B5EF4-FFF2-40B4-BE49-F238E27FC236}">
                      <a16:creationId xmlns:a16="http://schemas.microsoft.com/office/drawing/2014/main" id="{DCBBAD94-A9FD-12B4-88EF-9A6C8DB6BB4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17397" y="2182340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9" name="3D Model 58" descr="Sphere">
                  <a:extLst>
                    <a:ext uri="{FF2B5EF4-FFF2-40B4-BE49-F238E27FC236}">
                      <a16:creationId xmlns:a16="http://schemas.microsoft.com/office/drawing/2014/main" id="{DCBBAD94-A9FD-12B4-88EF-9A6C8DB6BB4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36369" y="121248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0" name="3D Model 59" descr="Sphere">
                  <a:extLst>
                    <a:ext uri="{FF2B5EF4-FFF2-40B4-BE49-F238E27FC236}">
                      <a16:creationId xmlns:a16="http://schemas.microsoft.com/office/drawing/2014/main" id="{155220CA-4A73-8AD5-24FD-38BADEFA792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77751" y="1900662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0" name="3D Model 59" descr="Sphere">
                  <a:extLst>
                    <a:ext uri="{FF2B5EF4-FFF2-40B4-BE49-F238E27FC236}">
                      <a16:creationId xmlns:a16="http://schemas.microsoft.com/office/drawing/2014/main" id="{155220CA-4A73-8AD5-24FD-38BADEFA792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97038" y="93691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1" name="3D Model 60" descr="Red Sphere">
                  <a:extLst>
                    <a:ext uri="{FF2B5EF4-FFF2-40B4-BE49-F238E27FC236}">
                      <a16:creationId xmlns:a16="http://schemas.microsoft.com/office/drawing/2014/main" id="{50F8DAD5-B1DF-E526-B1B1-5AC5A18ADEE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92561" y="2131283"/>
                <a:ext cx="439226" cy="414127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39226" cy="41412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3838053" ay="-3019890" az="-3456207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279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1" name="3D Model 60" descr="Red Sphere">
                  <a:extLst>
                    <a:ext uri="{FF2B5EF4-FFF2-40B4-BE49-F238E27FC236}">
                      <a16:creationId xmlns:a16="http://schemas.microsoft.com/office/drawing/2014/main" id="{50F8DAD5-B1DF-E526-B1B1-5AC5A18ADEE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11730" y="1162533"/>
                  <a:ext cx="435735" cy="4051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2" name="3D Model 61" descr="Red Sphere">
                  <a:extLst>
                    <a:ext uri="{FF2B5EF4-FFF2-40B4-BE49-F238E27FC236}">
                      <a16:creationId xmlns:a16="http://schemas.microsoft.com/office/drawing/2014/main" id="{A5F34CB1-CC78-4412-6C34-F7B1EA75163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6840" y="2472762"/>
                <a:ext cx="426017" cy="423464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2" name="3D Model 61" descr="Red Sphere">
                  <a:extLst>
                    <a:ext uri="{FF2B5EF4-FFF2-40B4-BE49-F238E27FC236}">
                      <a16:creationId xmlns:a16="http://schemas.microsoft.com/office/drawing/2014/main" id="{A5F34CB1-CC78-4412-6C34-F7B1EA75163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524306" y="1496605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3" name="3D Model 62" descr="Red Sphere">
                  <a:extLst>
                    <a:ext uri="{FF2B5EF4-FFF2-40B4-BE49-F238E27FC236}">
                      <a16:creationId xmlns:a16="http://schemas.microsoft.com/office/drawing/2014/main" id="{0FE746FF-1749-C83C-8D52-18A3542ACB1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7307" y="2261030"/>
                <a:ext cx="426017" cy="423464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3" name="3D Model 62" descr="Red Sphere">
                  <a:extLst>
                    <a:ext uri="{FF2B5EF4-FFF2-40B4-BE49-F238E27FC236}">
                      <a16:creationId xmlns:a16="http://schemas.microsoft.com/office/drawing/2014/main" id="{0FE746FF-1749-C83C-8D52-18A3542ACB1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772782" y="1289466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4" name="3D Model 63" descr="Red Sphere">
                  <a:extLst>
                    <a:ext uri="{FF2B5EF4-FFF2-40B4-BE49-F238E27FC236}">
                      <a16:creationId xmlns:a16="http://schemas.microsoft.com/office/drawing/2014/main" id="{BAEBC263-ADED-3FEA-EB6F-8962E996660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86266" y="1755784"/>
                <a:ext cx="426017" cy="423464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4" name="3D Model 63" descr="Red Sphere">
                  <a:extLst>
                    <a:ext uri="{FF2B5EF4-FFF2-40B4-BE49-F238E27FC236}">
                      <a16:creationId xmlns:a16="http://schemas.microsoft.com/office/drawing/2014/main" id="{BAEBC263-ADED-3FEA-EB6F-8962E996660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603101" y="795179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5" name="3D Model 64" descr="Red Sphere">
                  <a:extLst>
                    <a:ext uri="{FF2B5EF4-FFF2-40B4-BE49-F238E27FC236}">
                      <a16:creationId xmlns:a16="http://schemas.microsoft.com/office/drawing/2014/main" id="{17DF2A1D-CC43-C767-A905-BD08DB7981F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05445" y="2343536"/>
                <a:ext cx="426017" cy="423464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5" name="3D Model 64" descr="Red Sphere">
                  <a:extLst>
                    <a:ext uri="{FF2B5EF4-FFF2-40B4-BE49-F238E27FC236}">
                      <a16:creationId xmlns:a16="http://schemas.microsoft.com/office/drawing/2014/main" id="{17DF2A1D-CC43-C767-A905-BD08DB7981F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225306" y="1370182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6" name="3D Model 65" descr="Red Sphere">
                  <a:extLst>
                    <a:ext uri="{FF2B5EF4-FFF2-40B4-BE49-F238E27FC236}">
                      <a16:creationId xmlns:a16="http://schemas.microsoft.com/office/drawing/2014/main" id="{2DDD3D8D-38D7-2BEF-CB98-563F1CEAC68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40505" y="1687983"/>
                <a:ext cx="426017" cy="423464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6" name="3D Model 65" descr="Red Sphere">
                  <a:extLst>
                    <a:ext uri="{FF2B5EF4-FFF2-40B4-BE49-F238E27FC236}">
                      <a16:creationId xmlns:a16="http://schemas.microsoft.com/office/drawing/2014/main" id="{2DDD3D8D-38D7-2BEF-CB98-563F1CEAC68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59293" y="728849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7" name="3D Model 66" descr="Red Sphere">
                  <a:extLst>
                    <a:ext uri="{FF2B5EF4-FFF2-40B4-BE49-F238E27FC236}">
                      <a16:creationId xmlns:a16="http://schemas.microsoft.com/office/drawing/2014/main" id="{37C16545-96F5-DB9E-8FB5-7F808AE7ED3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7148" y="2056519"/>
                <a:ext cx="422561" cy="423464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22561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7" name="3D Model 66" descr="Red Sphere">
                  <a:extLst>
                    <a:ext uri="{FF2B5EF4-FFF2-40B4-BE49-F238E27FC236}">
                      <a16:creationId xmlns:a16="http://schemas.microsoft.com/office/drawing/2014/main" id="{37C16545-96F5-DB9E-8FB5-7F808AE7ED3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524611" y="1089391"/>
                  <a:ext cx="419203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8" name="3D Model 67" descr="Sphere">
                  <a:extLst>
                    <a:ext uri="{FF2B5EF4-FFF2-40B4-BE49-F238E27FC236}">
                      <a16:creationId xmlns:a16="http://schemas.microsoft.com/office/drawing/2014/main" id="{B94521FD-7DAD-175E-BC83-7C19AB37D79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1216" y="1967452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8" name="3D Model 67" descr="Sphere">
                  <a:extLst>
                    <a:ext uri="{FF2B5EF4-FFF2-40B4-BE49-F238E27FC236}">
                      <a16:creationId xmlns:a16="http://schemas.microsoft.com/office/drawing/2014/main" id="{B94521FD-7DAD-175E-BC83-7C19AB37D79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766740" y="100225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9" name="3D Model 68" descr="Sphere">
                  <a:extLst>
                    <a:ext uri="{FF2B5EF4-FFF2-40B4-BE49-F238E27FC236}">
                      <a16:creationId xmlns:a16="http://schemas.microsoft.com/office/drawing/2014/main" id="{40F99E0D-5FA9-BB93-3DA7-6D8FD625585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20349" y="1694384"/>
                <a:ext cx="400956" cy="400957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00956" cy="40095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279999" ay="808290" az="-1091473"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5148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9" name="3D Model 68" descr="Sphere">
                  <a:extLst>
                    <a:ext uri="{FF2B5EF4-FFF2-40B4-BE49-F238E27FC236}">
                      <a16:creationId xmlns:a16="http://schemas.microsoft.com/office/drawing/2014/main" id="{40F99E0D-5FA9-BB93-3DA7-6D8FD625585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37708" y="735111"/>
                  <a:ext cx="397769" cy="3922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0" name="3D Model 69" descr="Sphere">
                  <a:extLst>
                    <a:ext uri="{FF2B5EF4-FFF2-40B4-BE49-F238E27FC236}">
                      <a16:creationId xmlns:a16="http://schemas.microsoft.com/office/drawing/2014/main" id="{BC6A7BCB-223A-60F3-8202-335310768BC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8267" y="2252285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0" name="3D Model 69" descr="Sphere">
                  <a:extLst>
                    <a:ext uri="{FF2B5EF4-FFF2-40B4-BE49-F238E27FC236}">
                      <a16:creationId xmlns:a16="http://schemas.microsoft.com/office/drawing/2014/main" id="{BC6A7BCB-223A-60F3-8202-335310768BC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863019" y="128091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1" name="3D Model 70" descr="Sphere">
                  <a:extLst>
                    <a:ext uri="{FF2B5EF4-FFF2-40B4-BE49-F238E27FC236}">
                      <a16:creationId xmlns:a16="http://schemas.microsoft.com/office/drawing/2014/main" id="{659E38A8-FD36-D6DD-349F-3A71E9FD4F4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06875" y="2441509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1" name="3D Model 70" descr="Sphere">
                  <a:extLst>
                    <a:ext uri="{FF2B5EF4-FFF2-40B4-BE49-F238E27FC236}">
                      <a16:creationId xmlns:a16="http://schemas.microsoft.com/office/drawing/2014/main" id="{659E38A8-FD36-D6DD-349F-3A71E9FD4F4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722751" y="146603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2" name="3D Model 71" descr="Sphere">
                  <a:extLst>
                    <a:ext uri="{FF2B5EF4-FFF2-40B4-BE49-F238E27FC236}">
                      <a16:creationId xmlns:a16="http://schemas.microsoft.com/office/drawing/2014/main" id="{C76E0194-9694-4FEB-D010-BCAE0018C1B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30370" y="2461508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2" name="3D Model 71" descr="Sphere">
                  <a:extLst>
                    <a:ext uri="{FF2B5EF4-FFF2-40B4-BE49-F238E27FC236}">
                      <a16:creationId xmlns:a16="http://schemas.microsoft.com/office/drawing/2014/main" id="{C76E0194-9694-4FEB-D010-BCAE0018C1B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49238" y="148559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3" name="3D Model 72" descr="Sphere">
                  <a:extLst>
                    <a:ext uri="{FF2B5EF4-FFF2-40B4-BE49-F238E27FC236}">
                      <a16:creationId xmlns:a16="http://schemas.microsoft.com/office/drawing/2014/main" id="{4F16A62F-3213-58C9-B5E1-02C7D26209C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49558" y="2227208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3" name="3D Model 72" descr="Sphere">
                  <a:extLst>
                    <a:ext uri="{FF2B5EF4-FFF2-40B4-BE49-F238E27FC236}">
                      <a16:creationId xmlns:a16="http://schemas.microsoft.com/office/drawing/2014/main" id="{4F16A62F-3213-58C9-B5E1-02C7D26209C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169864" y="125637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4" name="3D Model 73" descr="Red Sphere">
                  <a:extLst>
                    <a:ext uri="{FF2B5EF4-FFF2-40B4-BE49-F238E27FC236}">
                      <a16:creationId xmlns:a16="http://schemas.microsoft.com/office/drawing/2014/main" id="{07BFAC70-12B3-A2ED-D783-8DA18C96160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78529" y="2062982"/>
                <a:ext cx="426017" cy="423464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4" name="3D Model 73" descr="Red Sphere">
                  <a:extLst>
                    <a:ext uri="{FF2B5EF4-FFF2-40B4-BE49-F238E27FC236}">
                      <a16:creationId xmlns:a16="http://schemas.microsoft.com/office/drawing/2014/main" id="{07BFAC70-12B3-A2ED-D783-8DA18C96160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893041" y="1095714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5" name="3D Model 74" descr="Red Sphere">
                  <a:extLst>
                    <a:ext uri="{FF2B5EF4-FFF2-40B4-BE49-F238E27FC236}">
                      <a16:creationId xmlns:a16="http://schemas.microsoft.com/office/drawing/2014/main" id="{79D3B111-1EA9-837D-1BAE-4CAB129CA90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95512" y="1730118"/>
                <a:ext cx="426017" cy="423464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5" name="3D Model 74" descr="Red Sphere">
                  <a:extLst>
                    <a:ext uri="{FF2B5EF4-FFF2-40B4-BE49-F238E27FC236}">
                      <a16:creationId xmlns:a16="http://schemas.microsoft.com/office/drawing/2014/main" id="{79D3B111-1EA9-837D-1BAE-4CAB129CA90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711478" y="770070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6B890BD-DB1E-1B43-B663-4D89FDB26A64}"/>
              </a:ext>
            </a:extLst>
          </p:cNvPr>
          <p:cNvGrpSpPr/>
          <p:nvPr/>
        </p:nvGrpSpPr>
        <p:grpSpPr>
          <a:xfrm>
            <a:off x="6541797" y="769964"/>
            <a:ext cx="1162097" cy="1182034"/>
            <a:chOff x="3433139" y="1687983"/>
            <a:chExt cx="1171407" cy="120824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7" name="3D Model 76" descr="Red Sphere">
                  <a:extLst>
                    <a:ext uri="{FF2B5EF4-FFF2-40B4-BE49-F238E27FC236}">
                      <a16:creationId xmlns:a16="http://schemas.microsoft.com/office/drawing/2014/main" id="{E419E77F-C39C-3609-B9B9-9482A084988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3130" y="1846516"/>
                <a:ext cx="389029" cy="414128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389029" cy="41412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5915064" ay="-3577501" az="59954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7" name="3D Model 76" descr="Red Sphere">
                  <a:extLst>
                    <a:ext uri="{FF2B5EF4-FFF2-40B4-BE49-F238E27FC236}">
                      <a16:creationId xmlns:a16="http://schemas.microsoft.com/office/drawing/2014/main" id="{E419E77F-C39C-3609-B9B9-9482A084988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246145" y="925058"/>
                  <a:ext cx="385937" cy="4051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8" name="3D Model 77" descr="Red Sphere">
                  <a:extLst>
                    <a:ext uri="{FF2B5EF4-FFF2-40B4-BE49-F238E27FC236}">
                      <a16:creationId xmlns:a16="http://schemas.microsoft.com/office/drawing/2014/main" id="{AE9B92E9-D152-BA26-5BCD-C633A0EC65A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33139" y="2041079"/>
                <a:ext cx="426017" cy="423464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8" name="3D Model 77" descr="Red Sphere">
                  <a:extLst>
                    <a:ext uri="{FF2B5EF4-FFF2-40B4-BE49-F238E27FC236}">
                      <a16:creationId xmlns:a16="http://schemas.microsoft.com/office/drawing/2014/main" id="{AE9B92E9-D152-BA26-5BCD-C633A0EC65A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41797" y="1115401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9" name="3D Model 78" descr="Sphere">
                  <a:extLst>
                    <a:ext uri="{FF2B5EF4-FFF2-40B4-BE49-F238E27FC236}">
                      <a16:creationId xmlns:a16="http://schemas.microsoft.com/office/drawing/2014/main" id="{87305ECD-CC64-5A2B-D0FD-80B40C1A32D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12338" y="1824038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9" name="3D Model 78" descr="Sphere">
                  <a:extLst>
                    <a:ext uri="{FF2B5EF4-FFF2-40B4-BE49-F238E27FC236}">
                      <a16:creationId xmlns:a16="http://schemas.microsoft.com/office/drawing/2014/main" id="{87305ECD-CC64-5A2B-D0FD-80B40C1A32D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620367" y="903068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0" name="3D Model 79" descr="Sphere">
                  <a:extLst>
                    <a:ext uri="{FF2B5EF4-FFF2-40B4-BE49-F238E27FC236}">
                      <a16:creationId xmlns:a16="http://schemas.microsoft.com/office/drawing/2014/main" id="{2974D3B5-3FE7-3418-1DB1-D1ABB1141B7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52183" y="1905035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0" name="3D Model 79" descr="Sphere">
                  <a:extLst>
                    <a:ext uri="{FF2B5EF4-FFF2-40B4-BE49-F238E27FC236}">
                      <a16:creationId xmlns:a16="http://schemas.microsoft.com/office/drawing/2014/main" id="{2974D3B5-3FE7-3418-1DB1-D1ABB1141B7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056716" y="982308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1" name="3D Model 80" descr="Sphere">
                  <a:extLst>
                    <a:ext uri="{FF2B5EF4-FFF2-40B4-BE49-F238E27FC236}">
                      <a16:creationId xmlns:a16="http://schemas.microsoft.com/office/drawing/2014/main" id="{9C4564FB-5DDB-481D-EE13-AE0FA902A4A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71108" y="2133653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1" name="3D Model 80" descr="Sphere">
                  <a:extLst>
                    <a:ext uri="{FF2B5EF4-FFF2-40B4-BE49-F238E27FC236}">
                      <a16:creationId xmlns:a16="http://schemas.microsoft.com/office/drawing/2014/main" id="{9C4564FB-5DDB-481D-EE13-AE0FA902A4A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075490" y="120596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2" name="3D Model 81" descr="Sphere">
                  <a:extLst>
                    <a:ext uri="{FF2B5EF4-FFF2-40B4-BE49-F238E27FC236}">
                      <a16:creationId xmlns:a16="http://schemas.microsoft.com/office/drawing/2014/main" id="{18DE1A2F-76EC-421E-6651-DFDEB8095D5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89703" y="2325386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2" name="3D Model 81" descr="Sphere">
                  <a:extLst>
                    <a:ext uri="{FF2B5EF4-FFF2-40B4-BE49-F238E27FC236}">
                      <a16:creationId xmlns:a16="http://schemas.microsoft.com/office/drawing/2014/main" id="{18DE1A2F-76EC-421E-6651-DFDEB8095D5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796322" y="139354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3" name="3D Model 82" descr="Sphere">
                  <a:extLst>
                    <a:ext uri="{FF2B5EF4-FFF2-40B4-BE49-F238E27FC236}">
                      <a16:creationId xmlns:a16="http://schemas.microsoft.com/office/drawing/2014/main" id="{ED9EFEB3-DB38-57A7-0E73-E329232F57C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42915" y="2334131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3" name="3D Model 82" descr="Sphere">
                  <a:extLst>
                    <a:ext uri="{FF2B5EF4-FFF2-40B4-BE49-F238E27FC236}">
                      <a16:creationId xmlns:a16="http://schemas.microsoft.com/office/drawing/2014/main" id="{ED9EFEB3-DB38-57A7-0E73-E329232F57C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48316" y="140209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4" name="3D Model 83" descr="Sphere">
                  <a:extLst>
                    <a:ext uri="{FF2B5EF4-FFF2-40B4-BE49-F238E27FC236}">
                      <a16:creationId xmlns:a16="http://schemas.microsoft.com/office/drawing/2014/main" id="{A8436376-C3A2-4E5B-077D-1A040D6B4A1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10583" y="1891257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4" name="3D Model 83" descr="Sphere">
                  <a:extLst>
                    <a:ext uri="{FF2B5EF4-FFF2-40B4-BE49-F238E27FC236}">
                      <a16:creationId xmlns:a16="http://schemas.microsoft.com/office/drawing/2014/main" id="{A8436376-C3A2-4E5B-077D-1A040D6B4A1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16241" y="968829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5" name="3D Model 84" descr="Sphere">
                  <a:extLst>
                    <a:ext uri="{FF2B5EF4-FFF2-40B4-BE49-F238E27FC236}">
                      <a16:creationId xmlns:a16="http://schemas.microsoft.com/office/drawing/2014/main" id="{5B08CCC8-B29A-CC36-054E-35CBEB20032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17397" y="2182340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5" name="3D Model 84" descr="Sphere">
                  <a:extLst>
                    <a:ext uri="{FF2B5EF4-FFF2-40B4-BE49-F238E27FC236}">
                      <a16:creationId xmlns:a16="http://schemas.microsoft.com/office/drawing/2014/main" id="{5B08CCC8-B29A-CC36-054E-35CBEB20032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724591" y="125359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6" name="3D Model 85" descr="Sphere">
                  <a:extLst>
                    <a:ext uri="{FF2B5EF4-FFF2-40B4-BE49-F238E27FC236}">
                      <a16:creationId xmlns:a16="http://schemas.microsoft.com/office/drawing/2014/main" id="{6C185155-24BA-3FA0-2DEA-D3DF5E37AB9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77751" y="1900662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6" name="3D Model 85" descr="Sphere">
                  <a:extLst>
                    <a:ext uri="{FF2B5EF4-FFF2-40B4-BE49-F238E27FC236}">
                      <a16:creationId xmlns:a16="http://schemas.microsoft.com/office/drawing/2014/main" id="{6C185155-24BA-3FA0-2DEA-D3DF5E37AB9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685260" y="97803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7" name="3D Model 86" descr="Red Sphere">
                  <a:extLst>
                    <a:ext uri="{FF2B5EF4-FFF2-40B4-BE49-F238E27FC236}">
                      <a16:creationId xmlns:a16="http://schemas.microsoft.com/office/drawing/2014/main" id="{6FABF6E5-280F-90AC-A179-D7FCC29EC32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92561" y="2131283"/>
                <a:ext cx="439226" cy="414127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39226" cy="41412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3838053" ay="-3019890" az="-3456207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279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7" name="3D Model 86" descr="Red Sphere">
                  <a:extLst>
                    <a:ext uri="{FF2B5EF4-FFF2-40B4-BE49-F238E27FC236}">
                      <a16:creationId xmlns:a16="http://schemas.microsoft.com/office/drawing/2014/main" id="{6FABF6E5-280F-90AC-A179-D7FCC29EC32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699952" y="1203648"/>
                  <a:ext cx="435735" cy="4051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8" name="3D Model 87" descr="Red Sphere">
                  <a:extLst>
                    <a:ext uri="{FF2B5EF4-FFF2-40B4-BE49-F238E27FC236}">
                      <a16:creationId xmlns:a16="http://schemas.microsoft.com/office/drawing/2014/main" id="{2861A0E2-0E2B-DB9E-4A92-E7FAD0E3329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6840" y="2472762"/>
                <a:ext cx="426017" cy="423464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8" name="3D Model 87" descr="Red Sphere">
                  <a:extLst>
                    <a:ext uri="{FF2B5EF4-FFF2-40B4-BE49-F238E27FC236}">
                      <a16:creationId xmlns:a16="http://schemas.microsoft.com/office/drawing/2014/main" id="{2861A0E2-0E2B-DB9E-4A92-E7FAD0E3329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12528" y="1537720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9" name="3D Model 88" descr="Red Sphere">
                  <a:extLst>
                    <a:ext uri="{FF2B5EF4-FFF2-40B4-BE49-F238E27FC236}">
                      <a16:creationId xmlns:a16="http://schemas.microsoft.com/office/drawing/2014/main" id="{F3DE5F12-AD83-36DE-C5AA-013DD8A7CE5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7307" y="2261030"/>
                <a:ext cx="426017" cy="423464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9" name="3D Model 88" descr="Red Sphere">
                  <a:extLst>
                    <a:ext uri="{FF2B5EF4-FFF2-40B4-BE49-F238E27FC236}">
                      <a16:creationId xmlns:a16="http://schemas.microsoft.com/office/drawing/2014/main" id="{F3DE5F12-AD83-36DE-C5AA-013DD8A7CE5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161004" y="1330581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0" name="3D Model 89" descr="Red Sphere">
                  <a:extLst>
                    <a:ext uri="{FF2B5EF4-FFF2-40B4-BE49-F238E27FC236}">
                      <a16:creationId xmlns:a16="http://schemas.microsoft.com/office/drawing/2014/main" id="{22326162-7EE4-487F-7C3A-A143A16A3EA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86266" y="1755784"/>
                <a:ext cx="426017" cy="423464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0" name="3D Model 89" descr="Red Sphere">
                  <a:extLst>
                    <a:ext uri="{FF2B5EF4-FFF2-40B4-BE49-F238E27FC236}">
                      <a16:creationId xmlns:a16="http://schemas.microsoft.com/office/drawing/2014/main" id="{22326162-7EE4-487F-7C3A-A143A16A3EA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91323" y="836294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1" name="3D Model 90" descr="Red Sphere">
                  <a:extLst>
                    <a:ext uri="{FF2B5EF4-FFF2-40B4-BE49-F238E27FC236}">
                      <a16:creationId xmlns:a16="http://schemas.microsoft.com/office/drawing/2014/main" id="{0CE9EEB4-F05B-117E-681B-C0F954287A6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05445" y="2343536"/>
                <a:ext cx="426017" cy="423464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1" name="3D Model 90" descr="Red Sphere">
                  <a:extLst>
                    <a:ext uri="{FF2B5EF4-FFF2-40B4-BE49-F238E27FC236}">
                      <a16:creationId xmlns:a16="http://schemas.microsoft.com/office/drawing/2014/main" id="{0CE9EEB4-F05B-117E-681B-C0F954287A6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613528" y="1411297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2" name="3D Model 91" descr="Red Sphere">
                  <a:extLst>
                    <a:ext uri="{FF2B5EF4-FFF2-40B4-BE49-F238E27FC236}">
                      <a16:creationId xmlns:a16="http://schemas.microsoft.com/office/drawing/2014/main" id="{AB9F13C8-57AD-9CA0-B47C-556F8A6DBEF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40505" y="1687983"/>
                <a:ext cx="426017" cy="423464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2" name="3D Model 91" descr="Red Sphere">
                  <a:extLst>
                    <a:ext uri="{FF2B5EF4-FFF2-40B4-BE49-F238E27FC236}">
                      <a16:creationId xmlns:a16="http://schemas.microsoft.com/office/drawing/2014/main" id="{AB9F13C8-57AD-9CA0-B47C-556F8A6DBEF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47515" y="769964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3" name="3D Model 92" descr="Red Sphere">
                  <a:extLst>
                    <a:ext uri="{FF2B5EF4-FFF2-40B4-BE49-F238E27FC236}">
                      <a16:creationId xmlns:a16="http://schemas.microsoft.com/office/drawing/2014/main" id="{529F4881-BBB6-FD14-3629-317542A5A3D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12784558"/>
                    </p:ext>
                  </p:extLst>
                </p:nvPr>
              </p:nvGraphicFramePr>
              <p:xfrm>
                <a:off x="3807147" y="2056519"/>
                <a:ext cx="422561" cy="423464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22561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3" name="3D Model 92" descr="Red Sphere">
                  <a:extLst>
                    <a:ext uri="{FF2B5EF4-FFF2-40B4-BE49-F238E27FC236}">
                      <a16:creationId xmlns:a16="http://schemas.microsoft.com/office/drawing/2014/main" id="{529F4881-BBB6-FD14-3629-317542A5A3D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12832" y="1130506"/>
                  <a:ext cx="419203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4" name="3D Model 93" descr="Sphere">
                  <a:extLst>
                    <a:ext uri="{FF2B5EF4-FFF2-40B4-BE49-F238E27FC236}">
                      <a16:creationId xmlns:a16="http://schemas.microsoft.com/office/drawing/2014/main" id="{99FF6886-1F32-1A33-72EB-888C2EC2297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1216" y="1967452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4" name="3D Model 93" descr="Sphere">
                  <a:extLst>
                    <a:ext uri="{FF2B5EF4-FFF2-40B4-BE49-F238E27FC236}">
                      <a16:creationId xmlns:a16="http://schemas.microsoft.com/office/drawing/2014/main" id="{99FF6886-1F32-1A33-72EB-888C2EC2297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154962" y="104337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5" name="3D Model 94" descr="Sphere">
                  <a:extLst>
                    <a:ext uri="{FF2B5EF4-FFF2-40B4-BE49-F238E27FC236}">
                      <a16:creationId xmlns:a16="http://schemas.microsoft.com/office/drawing/2014/main" id="{ED357F98-84AA-68F5-ADCF-7B267A07683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20349" y="1694384"/>
                <a:ext cx="400956" cy="400957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00956" cy="40095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279999" ay="808290" az="-1091473"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5148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5" name="3D Model 94" descr="Sphere">
                  <a:extLst>
                    <a:ext uri="{FF2B5EF4-FFF2-40B4-BE49-F238E27FC236}">
                      <a16:creationId xmlns:a16="http://schemas.microsoft.com/office/drawing/2014/main" id="{ED357F98-84AA-68F5-ADCF-7B267A07683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25930" y="776226"/>
                  <a:ext cx="397769" cy="3922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6" name="3D Model 95" descr="Sphere">
                  <a:extLst>
                    <a:ext uri="{FF2B5EF4-FFF2-40B4-BE49-F238E27FC236}">
                      <a16:creationId xmlns:a16="http://schemas.microsoft.com/office/drawing/2014/main" id="{D94D41C3-8C40-4C21-1C93-2C83C0E844C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8267" y="2252285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6" name="3D Model 95" descr="Sphere">
                  <a:extLst>
                    <a:ext uri="{FF2B5EF4-FFF2-40B4-BE49-F238E27FC236}">
                      <a16:creationId xmlns:a16="http://schemas.microsoft.com/office/drawing/2014/main" id="{D94D41C3-8C40-4C21-1C93-2C83C0E844C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251241" y="132202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7" name="3D Model 96" descr="Sphere">
                  <a:extLst>
                    <a:ext uri="{FF2B5EF4-FFF2-40B4-BE49-F238E27FC236}">
                      <a16:creationId xmlns:a16="http://schemas.microsoft.com/office/drawing/2014/main" id="{FED03C09-A510-56AB-D113-E73F371EFDE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06875" y="2441509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7" name="3D Model 96" descr="Sphere">
                  <a:extLst>
                    <a:ext uri="{FF2B5EF4-FFF2-40B4-BE49-F238E27FC236}">
                      <a16:creationId xmlns:a16="http://schemas.microsoft.com/office/drawing/2014/main" id="{FED03C09-A510-56AB-D113-E73F371EFDE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110973" y="150714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8" name="3D Model 97" descr="Sphere">
                  <a:extLst>
                    <a:ext uri="{FF2B5EF4-FFF2-40B4-BE49-F238E27FC236}">
                      <a16:creationId xmlns:a16="http://schemas.microsoft.com/office/drawing/2014/main" id="{5E25DC3E-B52F-6EFF-71DF-21012F9C61C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30370" y="2461508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8" name="3D Model 97" descr="Sphere">
                  <a:extLst>
                    <a:ext uri="{FF2B5EF4-FFF2-40B4-BE49-F238E27FC236}">
                      <a16:creationId xmlns:a16="http://schemas.microsoft.com/office/drawing/2014/main" id="{5E25DC3E-B52F-6EFF-71DF-21012F9C61C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737460" y="152671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9" name="3D Model 98" descr="Sphere">
                  <a:extLst>
                    <a:ext uri="{FF2B5EF4-FFF2-40B4-BE49-F238E27FC236}">
                      <a16:creationId xmlns:a16="http://schemas.microsoft.com/office/drawing/2014/main" id="{AD4B29C5-E6BA-7488-C32A-98230FEBFCF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49558" y="2227208"/>
                <a:ext cx="426017" cy="400956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9" name="3D Model 98" descr="Sphere">
                  <a:extLst>
                    <a:ext uri="{FF2B5EF4-FFF2-40B4-BE49-F238E27FC236}">
                      <a16:creationId xmlns:a16="http://schemas.microsoft.com/office/drawing/2014/main" id="{AD4B29C5-E6BA-7488-C32A-98230FEBFCF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558086" y="129749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0" name="3D Model 99" descr="Red Sphere">
                  <a:extLst>
                    <a:ext uri="{FF2B5EF4-FFF2-40B4-BE49-F238E27FC236}">
                      <a16:creationId xmlns:a16="http://schemas.microsoft.com/office/drawing/2014/main" id="{79876883-3803-1DBB-F652-CF390210D18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78529" y="2062982"/>
                <a:ext cx="426017" cy="423464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0" name="3D Model 99" descr="Red Sphere">
                  <a:extLst>
                    <a:ext uri="{FF2B5EF4-FFF2-40B4-BE49-F238E27FC236}">
                      <a16:creationId xmlns:a16="http://schemas.microsoft.com/office/drawing/2014/main" id="{79876883-3803-1DBB-F652-CF390210D18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281263" y="1136829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1" name="3D Model 100" descr="Red Sphere">
                  <a:extLst>
                    <a:ext uri="{FF2B5EF4-FFF2-40B4-BE49-F238E27FC236}">
                      <a16:creationId xmlns:a16="http://schemas.microsoft.com/office/drawing/2014/main" id="{290770A1-6232-D80C-17D1-A17B9722995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95512" y="1730118"/>
                <a:ext cx="426017" cy="423464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1" name="3D Model 100" descr="Red Sphere">
                  <a:extLst>
                    <a:ext uri="{FF2B5EF4-FFF2-40B4-BE49-F238E27FC236}">
                      <a16:creationId xmlns:a16="http://schemas.microsoft.com/office/drawing/2014/main" id="{290770A1-6232-D80C-17D1-A17B9722995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099700" y="811185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2" name="3D Model 101" descr="Sphere">
                <a:extLst>
                  <a:ext uri="{FF2B5EF4-FFF2-40B4-BE49-F238E27FC236}">
                    <a16:creationId xmlns:a16="http://schemas.microsoft.com/office/drawing/2014/main" id="{A6476746-4EFB-BE06-1900-595C7064FF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60664282"/>
                  </p:ext>
                </p:extLst>
              </p:nvPr>
            </p:nvGraphicFramePr>
            <p:xfrm>
              <a:off x="7285410" y="1153373"/>
              <a:ext cx="422631" cy="392259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422631" cy="392259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005739" ay="-1542937" az="-406140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5148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2" name="3D Model 101" descr="Sphere">
                <a:extLst>
                  <a:ext uri="{FF2B5EF4-FFF2-40B4-BE49-F238E27FC236}">
                    <a16:creationId xmlns:a16="http://schemas.microsoft.com/office/drawing/2014/main" id="{A6476746-4EFB-BE06-1900-595C7064FF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85410" y="1153373"/>
                <a:ext cx="422631" cy="392259"/>
              </a:xfrm>
              <a:prstGeom prst="rect">
                <a:avLst/>
              </a:prstGeom>
            </p:spPr>
          </p:pic>
        </mc:Fallback>
      </mc:AlternateContent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21E57DCB-0605-3889-A1B4-89C438BBC9FF}"/>
              </a:ext>
            </a:extLst>
          </p:cNvPr>
          <p:cNvCxnSpPr/>
          <p:nvPr/>
        </p:nvCxnSpPr>
        <p:spPr>
          <a:xfrm>
            <a:off x="5315672" y="1417897"/>
            <a:ext cx="109540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E6B6DD0B-05C7-FE57-E699-3CEB0C471103}"/>
              </a:ext>
            </a:extLst>
          </p:cNvPr>
          <p:cNvSpPr txBox="1"/>
          <p:nvPr/>
        </p:nvSpPr>
        <p:spPr>
          <a:xfrm>
            <a:off x="4336070" y="276124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>
                <a:solidFill>
                  <a:srgbClr val="FF0000"/>
                </a:solidFill>
              </a:rPr>
              <a:t>52</a:t>
            </a:r>
            <a:r>
              <a:rPr lang="en-GB" dirty="0">
                <a:solidFill>
                  <a:srgbClr val="FF0000"/>
                </a:solidFill>
              </a:rPr>
              <a:t>Ni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2A0023D-3638-270D-4B88-C964478BC087}"/>
              </a:ext>
            </a:extLst>
          </p:cNvPr>
          <p:cNvSpPr txBox="1"/>
          <p:nvPr/>
        </p:nvSpPr>
        <p:spPr>
          <a:xfrm>
            <a:off x="6898276" y="26474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>
                <a:solidFill>
                  <a:srgbClr val="FF0000"/>
                </a:solidFill>
              </a:rPr>
              <a:t>52</a:t>
            </a:r>
            <a:r>
              <a:rPr lang="en-GB" dirty="0">
                <a:solidFill>
                  <a:srgbClr val="FF0000"/>
                </a:solidFill>
              </a:rPr>
              <a:t>Co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23104CFB-956D-17FF-ADC5-189738CD24D3}"/>
              </a:ext>
            </a:extLst>
          </p:cNvPr>
          <p:cNvCxnSpPr>
            <a:cxnSpLocks/>
          </p:cNvCxnSpPr>
          <p:nvPr/>
        </p:nvCxnSpPr>
        <p:spPr>
          <a:xfrm flipV="1">
            <a:off x="7703894" y="831166"/>
            <a:ext cx="453787" cy="2645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1CE62D44-E983-E213-7BE9-C82295BCED77}"/>
              </a:ext>
            </a:extLst>
          </p:cNvPr>
          <p:cNvCxnSpPr>
            <a:cxnSpLocks/>
          </p:cNvCxnSpPr>
          <p:nvPr/>
        </p:nvCxnSpPr>
        <p:spPr>
          <a:xfrm>
            <a:off x="7703894" y="1645856"/>
            <a:ext cx="453787" cy="2731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C50310C4-CE4F-27A8-7F98-024C74D1A762}"/>
              </a:ext>
            </a:extLst>
          </p:cNvPr>
          <p:cNvSpPr txBox="1"/>
          <p:nvPr/>
        </p:nvSpPr>
        <p:spPr>
          <a:xfrm>
            <a:off x="8092801" y="584732"/>
            <a:ext cx="422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e+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C594F0B-3B38-60EE-9313-F1BC9CD5AB47}"/>
              </a:ext>
            </a:extLst>
          </p:cNvPr>
          <p:cNvSpPr txBox="1"/>
          <p:nvPr/>
        </p:nvSpPr>
        <p:spPr>
          <a:xfrm>
            <a:off x="8186568" y="174335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ymbol" pitchFamily="2" charset="2"/>
              </a:rPr>
              <a:t>n</a:t>
            </a:r>
          </a:p>
        </p:txBody>
      </p:sp>
      <p:sp>
        <p:nvSpPr>
          <p:cNvPr id="121" name="Arc 120">
            <a:extLst>
              <a:ext uri="{FF2B5EF4-FFF2-40B4-BE49-F238E27FC236}">
                <a16:creationId xmlns:a16="http://schemas.microsoft.com/office/drawing/2014/main" id="{E01225D3-5887-BBC3-C6D0-C8A70E482008}"/>
              </a:ext>
            </a:extLst>
          </p:cNvPr>
          <p:cNvSpPr/>
          <p:nvPr/>
        </p:nvSpPr>
        <p:spPr>
          <a:xfrm>
            <a:off x="6857266" y="702642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Arc 121">
            <a:extLst>
              <a:ext uri="{FF2B5EF4-FFF2-40B4-BE49-F238E27FC236}">
                <a16:creationId xmlns:a16="http://schemas.microsoft.com/office/drawing/2014/main" id="{8B4120CB-1108-2710-D69A-103857338A37}"/>
              </a:ext>
            </a:extLst>
          </p:cNvPr>
          <p:cNvSpPr/>
          <p:nvPr/>
        </p:nvSpPr>
        <p:spPr>
          <a:xfrm rot="17303832">
            <a:off x="6413466" y="886904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Arc 122">
            <a:extLst>
              <a:ext uri="{FF2B5EF4-FFF2-40B4-BE49-F238E27FC236}">
                <a16:creationId xmlns:a16="http://schemas.microsoft.com/office/drawing/2014/main" id="{38A6FE82-FC72-6D04-A693-1899F9FFE0F1}"/>
              </a:ext>
            </a:extLst>
          </p:cNvPr>
          <p:cNvSpPr/>
          <p:nvPr/>
        </p:nvSpPr>
        <p:spPr>
          <a:xfrm rot="4331903">
            <a:off x="7112742" y="1142319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Arc 123">
            <a:extLst>
              <a:ext uri="{FF2B5EF4-FFF2-40B4-BE49-F238E27FC236}">
                <a16:creationId xmlns:a16="http://schemas.microsoft.com/office/drawing/2014/main" id="{57706DCC-4C8F-82F4-4CE8-DA8D0019B382}"/>
              </a:ext>
            </a:extLst>
          </p:cNvPr>
          <p:cNvSpPr/>
          <p:nvPr/>
        </p:nvSpPr>
        <p:spPr>
          <a:xfrm rot="8237616">
            <a:off x="6831662" y="1458551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Arc 124">
            <a:extLst>
              <a:ext uri="{FF2B5EF4-FFF2-40B4-BE49-F238E27FC236}">
                <a16:creationId xmlns:a16="http://schemas.microsoft.com/office/drawing/2014/main" id="{6A428F67-E21A-8030-03BE-A0CC7D05B35B}"/>
              </a:ext>
            </a:extLst>
          </p:cNvPr>
          <p:cNvSpPr/>
          <p:nvPr/>
        </p:nvSpPr>
        <p:spPr>
          <a:xfrm rot="13165341">
            <a:off x="6395556" y="1230261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F003A76-910A-0F9B-9026-7A33F63D0B66}"/>
              </a:ext>
            </a:extLst>
          </p:cNvPr>
          <p:cNvSpPr txBox="1"/>
          <p:nvPr/>
        </p:nvSpPr>
        <p:spPr>
          <a:xfrm>
            <a:off x="5020440" y="2651442"/>
            <a:ext cx="40747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ymbol" pitchFamily="2" charset="2"/>
              </a:rPr>
              <a:t>n</a:t>
            </a:r>
            <a:r>
              <a:rPr lang="en-GB" dirty="0"/>
              <a:t> are difficult to detect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ymbol" pitchFamily="2" charset="2"/>
              </a:rPr>
              <a:t>b</a:t>
            </a:r>
            <a:r>
              <a:rPr lang="en-GB" dirty="0"/>
              <a:t> can be detected but the energy is </a:t>
            </a:r>
          </a:p>
          <a:p>
            <a:r>
              <a:rPr lang="en-GB" dirty="0"/>
              <a:t>     not well defined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But we can detect the </a:t>
            </a:r>
            <a:r>
              <a:rPr lang="en-GB" dirty="0">
                <a:solidFill>
                  <a:srgbClr val="FF0000"/>
                </a:solidFill>
              </a:rPr>
              <a:t>radiation</a:t>
            </a:r>
            <a:r>
              <a:rPr lang="en-GB" dirty="0"/>
              <a:t> after</a:t>
            </a:r>
          </a:p>
          <a:p>
            <a:r>
              <a:rPr lang="en-GB" dirty="0"/>
              <a:t>      the  </a:t>
            </a:r>
            <a:r>
              <a:rPr lang="en-GB" dirty="0">
                <a:latin typeface="Symbol" pitchFamily="2" charset="2"/>
              </a:rPr>
              <a:t>b </a:t>
            </a:r>
            <a:r>
              <a:rPr lang="en-GB" dirty="0"/>
              <a:t>decay: </a:t>
            </a:r>
            <a:r>
              <a:rPr lang="en-GB" dirty="0">
                <a:solidFill>
                  <a:srgbClr val="FF0000"/>
                </a:solidFill>
              </a:rPr>
              <a:t>gamma rays and protons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4A61A8F7-F310-080C-9E98-5EA47CBF5B54}"/>
              </a:ext>
            </a:extLst>
          </p:cNvPr>
          <p:cNvCxnSpPr/>
          <p:nvPr/>
        </p:nvCxnSpPr>
        <p:spPr>
          <a:xfrm>
            <a:off x="349479" y="2093389"/>
            <a:ext cx="9454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EA967311-C74C-F8F6-9E1E-9DAA33714E94}"/>
              </a:ext>
            </a:extLst>
          </p:cNvPr>
          <p:cNvCxnSpPr/>
          <p:nvPr/>
        </p:nvCxnSpPr>
        <p:spPr>
          <a:xfrm>
            <a:off x="3325431" y="3265657"/>
            <a:ext cx="9454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4F114E71-EC15-1FC2-5F75-A1C4F89B5C43}"/>
              </a:ext>
            </a:extLst>
          </p:cNvPr>
          <p:cNvCxnSpPr/>
          <p:nvPr/>
        </p:nvCxnSpPr>
        <p:spPr>
          <a:xfrm>
            <a:off x="3318723" y="3643471"/>
            <a:ext cx="9454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C99526A-1CC5-DF09-3031-8DCE56E6A32C}"/>
              </a:ext>
            </a:extLst>
          </p:cNvPr>
          <p:cNvCxnSpPr/>
          <p:nvPr/>
        </p:nvCxnSpPr>
        <p:spPr>
          <a:xfrm>
            <a:off x="3302865" y="4851845"/>
            <a:ext cx="9454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9B9E94B8-EBD5-94BA-CE5D-64F2397DB471}"/>
              </a:ext>
            </a:extLst>
          </p:cNvPr>
          <p:cNvCxnSpPr/>
          <p:nvPr/>
        </p:nvCxnSpPr>
        <p:spPr>
          <a:xfrm>
            <a:off x="3302865" y="5283022"/>
            <a:ext cx="9454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18E03D80-B385-231C-B62D-7244D29CBE99}"/>
              </a:ext>
            </a:extLst>
          </p:cNvPr>
          <p:cNvCxnSpPr/>
          <p:nvPr/>
        </p:nvCxnSpPr>
        <p:spPr>
          <a:xfrm>
            <a:off x="3318723" y="3390073"/>
            <a:ext cx="945484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200AA541-0904-6A6F-3FD4-4EB0EA781E98}"/>
              </a:ext>
            </a:extLst>
          </p:cNvPr>
          <p:cNvSpPr txBox="1"/>
          <p:nvPr/>
        </p:nvSpPr>
        <p:spPr>
          <a:xfrm>
            <a:off x="4337145" y="3094880"/>
            <a:ext cx="351108" cy="295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0</a:t>
            </a:r>
            <a:r>
              <a:rPr lang="en-ES" baseline="30000" dirty="0"/>
              <a:t>+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15036406-AB69-5CF0-FD35-DCD174BAC473}"/>
              </a:ext>
            </a:extLst>
          </p:cNvPr>
          <p:cNvSpPr txBox="1"/>
          <p:nvPr/>
        </p:nvSpPr>
        <p:spPr>
          <a:xfrm>
            <a:off x="4337145" y="4643789"/>
            <a:ext cx="351108" cy="295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1</a:t>
            </a:r>
            <a:r>
              <a:rPr lang="en-ES" baseline="30000" dirty="0"/>
              <a:t>+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F10FB66B-6C25-B4C3-47C0-3C427C823AC8}"/>
              </a:ext>
            </a:extLst>
          </p:cNvPr>
          <p:cNvSpPr txBox="1"/>
          <p:nvPr/>
        </p:nvSpPr>
        <p:spPr>
          <a:xfrm>
            <a:off x="4337145" y="3495875"/>
            <a:ext cx="351108" cy="295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1</a:t>
            </a:r>
            <a:r>
              <a:rPr lang="en-ES" baseline="30000" dirty="0"/>
              <a:t>+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09F1C6B8-9187-69AF-8A2F-3C431309F289}"/>
              </a:ext>
            </a:extLst>
          </p:cNvPr>
          <p:cNvSpPr txBox="1"/>
          <p:nvPr/>
        </p:nvSpPr>
        <p:spPr>
          <a:xfrm>
            <a:off x="4337145" y="3258891"/>
            <a:ext cx="351108" cy="295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1</a:t>
            </a:r>
            <a:r>
              <a:rPr lang="en-ES" baseline="30000" dirty="0"/>
              <a:t>+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8C87FC0B-0286-D7C4-75B8-70109289F68B}"/>
              </a:ext>
            </a:extLst>
          </p:cNvPr>
          <p:cNvSpPr txBox="1"/>
          <p:nvPr/>
        </p:nvSpPr>
        <p:spPr>
          <a:xfrm>
            <a:off x="4333734" y="5125269"/>
            <a:ext cx="351108" cy="295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6</a:t>
            </a:r>
            <a:r>
              <a:rPr lang="en-ES" baseline="30000" dirty="0"/>
              <a:t>+</a:t>
            </a: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EFC6F122-E1A0-D1F8-5480-6179A60DF659}"/>
              </a:ext>
            </a:extLst>
          </p:cNvPr>
          <p:cNvCxnSpPr/>
          <p:nvPr/>
        </p:nvCxnSpPr>
        <p:spPr>
          <a:xfrm>
            <a:off x="3302864" y="4426058"/>
            <a:ext cx="945484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87471D2E-580C-8C63-DFF5-BB46BA160864}"/>
              </a:ext>
            </a:extLst>
          </p:cNvPr>
          <p:cNvSpPr txBox="1"/>
          <p:nvPr/>
        </p:nvSpPr>
        <p:spPr>
          <a:xfrm>
            <a:off x="3580620" y="535651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baseline="30000" dirty="0">
                <a:solidFill>
                  <a:srgbClr val="FF0000"/>
                </a:solidFill>
              </a:rPr>
              <a:t>52</a:t>
            </a:r>
            <a:r>
              <a:rPr lang="en-ES" dirty="0">
                <a:solidFill>
                  <a:srgbClr val="FF0000"/>
                </a:solidFill>
              </a:rPr>
              <a:t>Co</a:t>
            </a:r>
          </a:p>
        </p:txBody>
      </p: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2F029FDF-98D2-0A98-FFCA-660C3D31960D}"/>
              </a:ext>
            </a:extLst>
          </p:cNvPr>
          <p:cNvCxnSpPr>
            <a:cxnSpLocks/>
          </p:cNvCxnSpPr>
          <p:nvPr/>
        </p:nvCxnSpPr>
        <p:spPr>
          <a:xfrm>
            <a:off x="1339902" y="2093389"/>
            <a:ext cx="1867132" cy="11655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5646AA9C-E012-3131-7A86-B2A106DBA085}"/>
              </a:ext>
            </a:extLst>
          </p:cNvPr>
          <p:cNvCxnSpPr>
            <a:cxnSpLocks/>
          </p:cNvCxnSpPr>
          <p:nvPr/>
        </p:nvCxnSpPr>
        <p:spPr>
          <a:xfrm>
            <a:off x="1354283" y="2107978"/>
            <a:ext cx="1828509" cy="2637892"/>
          </a:xfrm>
          <a:prstGeom prst="straightConnector1">
            <a:avLst/>
          </a:prstGeom>
          <a:ln>
            <a:solidFill>
              <a:srgbClr val="0070C0"/>
            </a:solidFill>
            <a:headEnd w="sm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1AE30994-3FEF-6501-3CF0-89569069034F}"/>
              </a:ext>
            </a:extLst>
          </p:cNvPr>
          <p:cNvCxnSpPr>
            <a:cxnSpLocks/>
          </p:cNvCxnSpPr>
          <p:nvPr/>
        </p:nvCxnSpPr>
        <p:spPr>
          <a:xfrm>
            <a:off x="1339902" y="2093389"/>
            <a:ext cx="1878191" cy="1550082"/>
          </a:xfrm>
          <a:prstGeom prst="straightConnector1">
            <a:avLst/>
          </a:prstGeom>
          <a:ln>
            <a:solidFill>
              <a:srgbClr val="0070C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6E9B3760-6168-1C04-5B0E-7C8B300A2BA6}"/>
              </a:ext>
            </a:extLst>
          </p:cNvPr>
          <p:cNvSpPr txBox="1"/>
          <p:nvPr/>
        </p:nvSpPr>
        <p:spPr>
          <a:xfrm>
            <a:off x="3207034" y="4173526"/>
            <a:ext cx="382323" cy="295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chemeClr val="accent1"/>
                </a:solidFill>
              </a:rPr>
              <a:t>Sp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F9B2120F-1880-E43A-2818-30DC7EF958B9}"/>
              </a:ext>
            </a:extLst>
          </p:cNvPr>
          <p:cNvSpPr txBox="1"/>
          <p:nvPr/>
        </p:nvSpPr>
        <p:spPr>
          <a:xfrm>
            <a:off x="1939994" y="3509517"/>
            <a:ext cx="360027" cy="295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Symbol" pitchFamily="2" charset="2"/>
              </a:rPr>
              <a:t>b</a:t>
            </a:r>
            <a:r>
              <a:rPr lang="en-ES" baseline="30000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7F13B178-C8C3-30B8-EB19-27653B6A7215}"/>
              </a:ext>
            </a:extLst>
          </p:cNvPr>
          <p:cNvSpPr txBox="1"/>
          <p:nvPr/>
        </p:nvSpPr>
        <p:spPr>
          <a:xfrm>
            <a:off x="321222" y="1403176"/>
            <a:ext cx="1050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>
                <a:solidFill>
                  <a:srgbClr val="FF0000"/>
                </a:solidFill>
              </a:rPr>
              <a:t>   </a:t>
            </a:r>
            <a:endParaRPr lang="en-GB" dirty="0"/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63720F91-DA21-6F80-6C6B-30ED14234F92}"/>
              </a:ext>
            </a:extLst>
          </p:cNvPr>
          <p:cNvSpPr txBox="1"/>
          <p:nvPr/>
        </p:nvSpPr>
        <p:spPr>
          <a:xfrm>
            <a:off x="323338" y="2172158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baseline="30000" dirty="0">
                <a:solidFill>
                  <a:srgbClr val="FF0000"/>
                </a:solidFill>
              </a:rPr>
              <a:t>52 </a:t>
            </a:r>
            <a:r>
              <a:rPr lang="en-ES" dirty="0">
                <a:solidFill>
                  <a:srgbClr val="FF0000"/>
                </a:solidFill>
              </a:rPr>
              <a:t>Ni</a:t>
            </a:r>
          </a:p>
        </p:txBody>
      </p: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52FEC564-2D46-0FFE-3725-9B287A11340F}"/>
              </a:ext>
            </a:extLst>
          </p:cNvPr>
          <p:cNvCxnSpPr>
            <a:cxnSpLocks/>
          </p:cNvCxnSpPr>
          <p:nvPr/>
        </p:nvCxnSpPr>
        <p:spPr>
          <a:xfrm>
            <a:off x="4654776" y="3292307"/>
            <a:ext cx="724392" cy="10889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7" name="3D Model 206" descr="Red Sphere">
                <a:extLst>
                  <a:ext uri="{FF2B5EF4-FFF2-40B4-BE49-F238E27FC236}">
                    <a16:creationId xmlns:a16="http://schemas.microsoft.com/office/drawing/2014/main" id="{BBD41A61-8914-925D-E022-D784DACD8E8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38774537"/>
                  </p:ext>
                </p:extLst>
              </p:nvPr>
            </p:nvGraphicFramePr>
            <p:xfrm>
              <a:off x="5340092" y="4362488"/>
              <a:ext cx="356707" cy="356708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56707" cy="35670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74592" ay="-1622856" az="309919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4681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7" name="3D Model 206" descr="Red Sphere">
                <a:extLst>
                  <a:ext uri="{FF2B5EF4-FFF2-40B4-BE49-F238E27FC236}">
                    <a16:creationId xmlns:a16="http://schemas.microsoft.com/office/drawing/2014/main" id="{BBD41A61-8914-925D-E022-D784DACD8E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40092" y="4362488"/>
                <a:ext cx="356707" cy="356708"/>
              </a:xfrm>
              <a:prstGeom prst="rect">
                <a:avLst/>
              </a:prstGeom>
            </p:spPr>
          </p:pic>
        </mc:Fallback>
      </mc:AlternateContent>
      <p:sp>
        <p:nvSpPr>
          <p:cNvPr id="208" name="Lightning Bolt 207">
            <a:extLst>
              <a:ext uri="{FF2B5EF4-FFF2-40B4-BE49-F238E27FC236}">
                <a16:creationId xmlns:a16="http://schemas.microsoft.com/office/drawing/2014/main" id="{6827292A-1501-35E8-5AC6-1692B6D84538}"/>
              </a:ext>
            </a:extLst>
          </p:cNvPr>
          <p:cNvSpPr/>
          <p:nvPr/>
        </p:nvSpPr>
        <p:spPr>
          <a:xfrm>
            <a:off x="3625182" y="4851844"/>
            <a:ext cx="351108" cy="445641"/>
          </a:xfrm>
          <a:prstGeom prst="lightningBol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207780-7B90-79B4-33B5-D464874F92B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ES" smtClean="0"/>
              <a:t>24</a:t>
            </a:fld>
            <a:endParaRPr lang="en-E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F2319E-B025-D464-67B8-26023970BD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0401" y="3616347"/>
            <a:ext cx="2694384" cy="202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1139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9" name="3D Model 118" descr="Light Grey Sphere">
                <a:extLst>
                  <a:ext uri="{FF2B5EF4-FFF2-40B4-BE49-F238E27FC236}">
                    <a16:creationId xmlns:a16="http://schemas.microsoft.com/office/drawing/2014/main" id="{9F3F10DF-E63F-24A5-DFDE-8D4D215D5F2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95713" y="592287"/>
              <a:ext cx="354838" cy="35483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54838" cy="35483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3559074" ay="-1622041" az="224720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308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9" name="3D Model 118" descr="Light Grey Sphere">
                <a:extLst>
                  <a:ext uri="{FF2B5EF4-FFF2-40B4-BE49-F238E27FC236}">
                    <a16:creationId xmlns:a16="http://schemas.microsoft.com/office/drawing/2014/main" id="{9F3F10DF-E63F-24A5-DFDE-8D4D215D5F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95713" y="592287"/>
                <a:ext cx="354838" cy="354838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A6582672-5168-DD9F-01EA-4678495A18A6}"/>
              </a:ext>
            </a:extLst>
          </p:cNvPr>
          <p:cNvGrpSpPr/>
          <p:nvPr/>
        </p:nvGrpSpPr>
        <p:grpSpPr>
          <a:xfrm>
            <a:off x="3355055" y="3087092"/>
            <a:ext cx="986401" cy="1647785"/>
            <a:chOff x="5102928" y="3110400"/>
            <a:chExt cx="986401" cy="1647785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11F9DEBF-526D-D00B-7056-127B8623F0AC}"/>
                </a:ext>
              </a:extLst>
            </p:cNvPr>
            <p:cNvSpPr/>
            <p:nvPr/>
          </p:nvSpPr>
          <p:spPr>
            <a:xfrm>
              <a:off x="5109304" y="4136784"/>
              <a:ext cx="943200" cy="568800"/>
            </a:xfrm>
            <a:custGeom>
              <a:avLst/>
              <a:gdLst>
                <a:gd name="connsiteX0" fmla="*/ 0 w 943200"/>
                <a:gd name="connsiteY0" fmla="*/ 0 h 568800"/>
                <a:gd name="connsiteX1" fmla="*/ 943200 w 943200"/>
                <a:gd name="connsiteY1" fmla="*/ 324000 h 568800"/>
                <a:gd name="connsiteX2" fmla="*/ 943200 w 943200"/>
                <a:gd name="connsiteY2" fmla="*/ 568800 h 568800"/>
                <a:gd name="connsiteX3" fmla="*/ 7200 w 943200"/>
                <a:gd name="connsiteY3" fmla="*/ 237600 h 568800"/>
                <a:gd name="connsiteX4" fmla="*/ 0 w 943200"/>
                <a:gd name="connsiteY4" fmla="*/ 0 h 56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200" h="568800">
                  <a:moveTo>
                    <a:pt x="0" y="0"/>
                  </a:moveTo>
                  <a:lnTo>
                    <a:pt x="943200" y="324000"/>
                  </a:lnTo>
                  <a:lnTo>
                    <a:pt x="943200" y="568800"/>
                  </a:lnTo>
                  <a:lnTo>
                    <a:pt x="7200" y="237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Data 31">
              <a:extLst>
                <a:ext uri="{FF2B5EF4-FFF2-40B4-BE49-F238E27FC236}">
                  <a16:creationId xmlns:a16="http://schemas.microsoft.com/office/drawing/2014/main" id="{BDA5862A-9C69-CFBD-B5AC-93169148BBB6}"/>
                </a:ext>
              </a:extLst>
            </p:cNvPr>
            <p:cNvSpPr/>
            <p:nvPr/>
          </p:nvSpPr>
          <p:spPr>
            <a:xfrm rot="16200000">
              <a:off x="4782502" y="3434257"/>
              <a:ext cx="1627253" cy="986401"/>
            </a:xfrm>
            <a:prstGeom prst="flowChartInputOutput">
              <a:avLst/>
            </a:prstGeom>
            <a:effectLst>
              <a:softEdge rad="0"/>
            </a:effectLst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286499C-0344-D923-807A-2FED19F6C8D3}"/>
                </a:ext>
              </a:extLst>
            </p:cNvPr>
            <p:cNvSpPr/>
            <p:nvPr/>
          </p:nvSpPr>
          <p:spPr>
            <a:xfrm>
              <a:off x="5104800" y="3110400"/>
              <a:ext cx="259200" cy="1404000"/>
            </a:xfrm>
            <a:custGeom>
              <a:avLst/>
              <a:gdLst>
                <a:gd name="connsiteX0" fmla="*/ 0 w 259200"/>
                <a:gd name="connsiteY0" fmla="*/ 0 h 1404000"/>
                <a:gd name="connsiteX1" fmla="*/ 237600 w 259200"/>
                <a:gd name="connsiteY1" fmla="*/ 79200 h 1404000"/>
                <a:gd name="connsiteX2" fmla="*/ 259200 w 259200"/>
                <a:gd name="connsiteY2" fmla="*/ 1404000 h 1404000"/>
                <a:gd name="connsiteX3" fmla="*/ 7200 w 259200"/>
                <a:gd name="connsiteY3" fmla="*/ 1310400 h 1404000"/>
                <a:gd name="connsiteX4" fmla="*/ 0 w 259200"/>
                <a:gd name="connsiteY4" fmla="*/ 0 h 140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200" h="1404000">
                  <a:moveTo>
                    <a:pt x="0" y="0"/>
                  </a:moveTo>
                  <a:lnTo>
                    <a:pt x="237600" y="79200"/>
                  </a:lnTo>
                  <a:lnTo>
                    <a:pt x="259200" y="1404000"/>
                  </a:lnTo>
                  <a:lnTo>
                    <a:pt x="7200" y="131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5CF4B20-3004-FC4F-120D-50E452419731}"/>
                </a:ext>
              </a:extLst>
            </p:cNvPr>
            <p:cNvSpPr/>
            <p:nvPr/>
          </p:nvSpPr>
          <p:spPr>
            <a:xfrm>
              <a:off x="5350052" y="3204268"/>
              <a:ext cx="259200" cy="1404000"/>
            </a:xfrm>
            <a:custGeom>
              <a:avLst/>
              <a:gdLst>
                <a:gd name="connsiteX0" fmla="*/ 0 w 259200"/>
                <a:gd name="connsiteY0" fmla="*/ 0 h 1404000"/>
                <a:gd name="connsiteX1" fmla="*/ 237600 w 259200"/>
                <a:gd name="connsiteY1" fmla="*/ 79200 h 1404000"/>
                <a:gd name="connsiteX2" fmla="*/ 259200 w 259200"/>
                <a:gd name="connsiteY2" fmla="*/ 1404000 h 1404000"/>
                <a:gd name="connsiteX3" fmla="*/ 7200 w 259200"/>
                <a:gd name="connsiteY3" fmla="*/ 1310400 h 1404000"/>
                <a:gd name="connsiteX4" fmla="*/ 0 w 259200"/>
                <a:gd name="connsiteY4" fmla="*/ 0 h 140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200" h="1404000">
                  <a:moveTo>
                    <a:pt x="0" y="0"/>
                  </a:moveTo>
                  <a:lnTo>
                    <a:pt x="237600" y="79200"/>
                  </a:lnTo>
                  <a:lnTo>
                    <a:pt x="259200" y="1404000"/>
                  </a:lnTo>
                  <a:lnTo>
                    <a:pt x="7200" y="131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BA8B3AB7-3035-4DA0-40C0-9E645817861C}"/>
                </a:ext>
              </a:extLst>
            </p:cNvPr>
            <p:cNvSpPr/>
            <p:nvPr/>
          </p:nvSpPr>
          <p:spPr>
            <a:xfrm>
              <a:off x="5604748" y="3281076"/>
              <a:ext cx="259200" cy="1404000"/>
            </a:xfrm>
            <a:custGeom>
              <a:avLst/>
              <a:gdLst>
                <a:gd name="connsiteX0" fmla="*/ 0 w 259200"/>
                <a:gd name="connsiteY0" fmla="*/ 0 h 1404000"/>
                <a:gd name="connsiteX1" fmla="*/ 237600 w 259200"/>
                <a:gd name="connsiteY1" fmla="*/ 79200 h 1404000"/>
                <a:gd name="connsiteX2" fmla="*/ 259200 w 259200"/>
                <a:gd name="connsiteY2" fmla="*/ 1404000 h 1404000"/>
                <a:gd name="connsiteX3" fmla="*/ 7200 w 259200"/>
                <a:gd name="connsiteY3" fmla="*/ 1310400 h 1404000"/>
                <a:gd name="connsiteX4" fmla="*/ 0 w 259200"/>
                <a:gd name="connsiteY4" fmla="*/ 0 h 140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200" h="1404000">
                  <a:moveTo>
                    <a:pt x="0" y="0"/>
                  </a:moveTo>
                  <a:lnTo>
                    <a:pt x="237600" y="79200"/>
                  </a:lnTo>
                  <a:lnTo>
                    <a:pt x="259200" y="1404000"/>
                  </a:lnTo>
                  <a:lnTo>
                    <a:pt x="7200" y="131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9347C67-C224-2581-7202-5FE253639E2A}"/>
                </a:ext>
              </a:extLst>
            </p:cNvPr>
            <p:cNvSpPr/>
            <p:nvPr/>
          </p:nvSpPr>
          <p:spPr>
            <a:xfrm>
              <a:off x="5830129" y="3354185"/>
              <a:ext cx="259200" cy="1404000"/>
            </a:xfrm>
            <a:custGeom>
              <a:avLst/>
              <a:gdLst>
                <a:gd name="connsiteX0" fmla="*/ 0 w 259200"/>
                <a:gd name="connsiteY0" fmla="*/ 0 h 1404000"/>
                <a:gd name="connsiteX1" fmla="*/ 237600 w 259200"/>
                <a:gd name="connsiteY1" fmla="*/ 79200 h 1404000"/>
                <a:gd name="connsiteX2" fmla="*/ 259200 w 259200"/>
                <a:gd name="connsiteY2" fmla="*/ 1404000 h 1404000"/>
                <a:gd name="connsiteX3" fmla="*/ 7200 w 259200"/>
                <a:gd name="connsiteY3" fmla="*/ 1310400 h 1404000"/>
                <a:gd name="connsiteX4" fmla="*/ 0 w 259200"/>
                <a:gd name="connsiteY4" fmla="*/ 0 h 140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200" h="1404000">
                  <a:moveTo>
                    <a:pt x="0" y="0"/>
                  </a:moveTo>
                  <a:lnTo>
                    <a:pt x="237600" y="79200"/>
                  </a:lnTo>
                  <a:lnTo>
                    <a:pt x="259200" y="1404000"/>
                  </a:lnTo>
                  <a:lnTo>
                    <a:pt x="7200" y="131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CEF0B-259B-8A69-723C-67E4F323395A}"/>
              </a:ext>
            </a:extLst>
          </p:cNvPr>
          <p:cNvSpPr txBox="1"/>
          <p:nvPr/>
        </p:nvSpPr>
        <p:spPr>
          <a:xfrm>
            <a:off x="341514" y="389341"/>
            <a:ext cx="341382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The experimental set-up:</a:t>
            </a:r>
          </a:p>
          <a:p>
            <a:pPr algn="ctr"/>
            <a:r>
              <a:rPr lang="en-GB" dirty="0"/>
              <a:t>Implantation and charged particle </a:t>
            </a:r>
          </a:p>
          <a:p>
            <a:pPr algn="ctr"/>
            <a:r>
              <a:rPr lang="en-GB" dirty="0"/>
              <a:t>detectors</a:t>
            </a:r>
          </a:p>
          <a:p>
            <a:pPr algn="ctr"/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461D7F-F1A7-174F-9D2C-633BEC3AC65B}"/>
              </a:ext>
            </a:extLst>
          </p:cNvPr>
          <p:cNvGrpSpPr/>
          <p:nvPr/>
        </p:nvGrpSpPr>
        <p:grpSpPr>
          <a:xfrm>
            <a:off x="556328" y="3698676"/>
            <a:ext cx="1129300" cy="424951"/>
            <a:chOff x="7857129" y="5059385"/>
            <a:chExt cx="1129300" cy="424951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4AFA673-B4DD-E0C9-2B3E-7567464D994C}"/>
                </a:ext>
              </a:extLst>
            </p:cNvPr>
            <p:cNvCxnSpPr/>
            <p:nvPr/>
          </p:nvCxnSpPr>
          <p:spPr>
            <a:xfrm>
              <a:off x="7867110" y="5293385"/>
              <a:ext cx="408475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C0A61C1-B988-6AAA-B3E4-1946E1553D9D}"/>
                </a:ext>
              </a:extLst>
            </p:cNvPr>
            <p:cNvCxnSpPr/>
            <p:nvPr/>
          </p:nvCxnSpPr>
          <p:spPr>
            <a:xfrm>
              <a:off x="7857129" y="5438585"/>
              <a:ext cx="40847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458AEDD-228A-8193-416F-F88AEDAADD1C}"/>
                </a:ext>
              </a:extLst>
            </p:cNvPr>
            <p:cNvCxnSpPr/>
            <p:nvPr/>
          </p:nvCxnSpPr>
          <p:spPr>
            <a:xfrm>
              <a:off x="7857129" y="5059385"/>
              <a:ext cx="40847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CAC258B-D1D8-B0BE-4905-85137D2B88C2}"/>
                </a:ext>
              </a:extLst>
            </p:cNvPr>
            <p:cNvCxnSpPr/>
            <p:nvPr/>
          </p:nvCxnSpPr>
          <p:spPr>
            <a:xfrm>
              <a:off x="7857129" y="5166185"/>
              <a:ext cx="40847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B659D3-C395-6AED-DCA9-CC55A6822A64}"/>
                </a:ext>
              </a:extLst>
            </p:cNvPr>
            <p:cNvSpPr txBox="1"/>
            <p:nvPr/>
          </p:nvSpPr>
          <p:spPr>
            <a:xfrm>
              <a:off x="8243216" y="5115004"/>
              <a:ext cx="743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aseline="30000" dirty="0">
                  <a:solidFill>
                    <a:srgbClr val="FF0000"/>
                  </a:solidFill>
                </a:rPr>
                <a:t>52</a:t>
              </a:r>
              <a:r>
                <a:rPr lang="en-GB" dirty="0">
                  <a:solidFill>
                    <a:srgbClr val="FF0000"/>
                  </a:solidFill>
                </a:rPr>
                <a:t>Ni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6A5ED12-EF3B-117F-0BD6-5C627D070614}"/>
              </a:ext>
            </a:extLst>
          </p:cNvPr>
          <p:cNvCxnSpPr/>
          <p:nvPr/>
        </p:nvCxnSpPr>
        <p:spPr>
          <a:xfrm>
            <a:off x="556328" y="4179785"/>
            <a:ext cx="40847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7BD2506-73CC-1E7F-7DFC-10DC8151A553}"/>
              </a:ext>
            </a:extLst>
          </p:cNvPr>
          <p:cNvGrpSpPr/>
          <p:nvPr/>
        </p:nvGrpSpPr>
        <p:grpSpPr>
          <a:xfrm>
            <a:off x="3193657" y="3188484"/>
            <a:ext cx="986402" cy="1627253"/>
            <a:chOff x="3203998" y="3189598"/>
            <a:chExt cx="986402" cy="1627253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A6CFD91-3567-7EC0-5641-94BF2225251D}"/>
                </a:ext>
              </a:extLst>
            </p:cNvPr>
            <p:cNvSpPr/>
            <p:nvPr/>
          </p:nvSpPr>
          <p:spPr>
            <a:xfrm>
              <a:off x="3210375" y="4212551"/>
              <a:ext cx="943200" cy="568800"/>
            </a:xfrm>
            <a:custGeom>
              <a:avLst/>
              <a:gdLst>
                <a:gd name="connsiteX0" fmla="*/ 0 w 943200"/>
                <a:gd name="connsiteY0" fmla="*/ 0 h 568800"/>
                <a:gd name="connsiteX1" fmla="*/ 943200 w 943200"/>
                <a:gd name="connsiteY1" fmla="*/ 324000 h 568800"/>
                <a:gd name="connsiteX2" fmla="*/ 943200 w 943200"/>
                <a:gd name="connsiteY2" fmla="*/ 568800 h 568800"/>
                <a:gd name="connsiteX3" fmla="*/ 7200 w 943200"/>
                <a:gd name="connsiteY3" fmla="*/ 237600 h 568800"/>
                <a:gd name="connsiteX4" fmla="*/ 0 w 943200"/>
                <a:gd name="connsiteY4" fmla="*/ 0 h 56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200" h="568800">
                  <a:moveTo>
                    <a:pt x="0" y="0"/>
                  </a:moveTo>
                  <a:lnTo>
                    <a:pt x="943200" y="324000"/>
                  </a:lnTo>
                  <a:lnTo>
                    <a:pt x="943200" y="568800"/>
                  </a:lnTo>
                  <a:lnTo>
                    <a:pt x="7200" y="237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Data 16">
              <a:extLst>
                <a:ext uri="{FF2B5EF4-FFF2-40B4-BE49-F238E27FC236}">
                  <a16:creationId xmlns:a16="http://schemas.microsoft.com/office/drawing/2014/main" id="{0220EE8F-9938-A1E8-ED73-6FC10A535B88}"/>
                </a:ext>
              </a:extLst>
            </p:cNvPr>
            <p:cNvSpPr/>
            <p:nvPr/>
          </p:nvSpPr>
          <p:spPr>
            <a:xfrm rot="16200000">
              <a:off x="2883573" y="3510024"/>
              <a:ext cx="1627253" cy="986401"/>
            </a:xfrm>
            <a:prstGeom prst="flowChartInputOutput">
              <a:avLst/>
            </a:prstGeom>
            <a:effectLst>
              <a:softEdge rad="0"/>
            </a:effectLst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7CE0536-A966-B77D-28DB-3576A72FFC27}"/>
                </a:ext>
              </a:extLst>
            </p:cNvPr>
            <p:cNvSpPr/>
            <p:nvPr/>
          </p:nvSpPr>
          <p:spPr>
            <a:xfrm>
              <a:off x="3203998" y="3191398"/>
              <a:ext cx="943200" cy="568800"/>
            </a:xfrm>
            <a:custGeom>
              <a:avLst/>
              <a:gdLst>
                <a:gd name="connsiteX0" fmla="*/ 0 w 943200"/>
                <a:gd name="connsiteY0" fmla="*/ 0 h 568800"/>
                <a:gd name="connsiteX1" fmla="*/ 943200 w 943200"/>
                <a:gd name="connsiteY1" fmla="*/ 324000 h 568800"/>
                <a:gd name="connsiteX2" fmla="*/ 943200 w 943200"/>
                <a:gd name="connsiteY2" fmla="*/ 568800 h 568800"/>
                <a:gd name="connsiteX3" fmla="*/ 7200 w 943200"/>
                <a:gd name="connsiteY3" fmla="*/ 237600 h 568800"/>
                <a:gd name="connsiteX4" fmla="*/ 0 w 943200"/>
                <a:gd name="connsiteY4" fmla="*/ 0 h 56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200" h="568800">
                  <a:moveTo>
                    <a:pt x="0" y="0"/>
                  </a:moveTo>
                  <a:lnTo>
                    <a:pt x="943200" y="324000"/>
                  </a:lnTo>
                  <a:lnTo>
                    <a:pt x="943200" y="568800"/>
                  </a:lnTo>
                  <a:lnTo>
                    <a:pt x="7200" y="237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4315EF9-94A6-8CA9-3AF9-174B4EE06641}"/>
                </a:ext>
              </a:extLst>
            </p:cNvPr>
            <p:cNvSpPr/>
            <p:nvPr/>
          </p:nvSpPr>
          <p:spPr>
            <a:xfrm>
              <a:off x="3203998" y="3442981"/>
              <a:ext cx="943200" cy="568800"/>
            </a:xfrm>
            <a:custGeom>
              <a:avLst/>
              <a:gdLst>
                <a:gd name="connsiteX0" fmla="*/ 0 w 943200"/>
                <a:gd name="connsiteY0" fmla="*/ 0 h 568800"/>
                <a:gd name="connsiteX1" fmla="*/ 943200 w 943200"/>
                <a:gd name="connsiteY1" fmla="*/ 324000 h 568800"/>
                <a:gd name="connsiteX2" fmla="*/ 943200 w 943200"/>
                <a:gd name="connsiteY2" fmla="*/ 568800 h 568800"/>
                <a:gd name="connsiteX3" fmla="*/ 7200 w 943200"/>
                <a:gd name="connsiteY3" fmla="*/ 237600 h 568800"/>
                <a:gd name="connsiteX4" fmla="*/ 0 w 943200"/>
                <a:gd name="connsiteY4" fmla="*/ 0 h 56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200" h="568800">
                  <a:moveTo>
                    <a:pt x="0" y="0"/>
                  </a:moveTo>
                  <a:lnTo>
                    <a:pt x="943200" y="324000"/>
                  </a:lnTo>
                  <a:lnTo>
                    <a:pt x="943200" y="568800"/>
                  </a:lnTo>
                  <a:lnTo>
                    <a:pt x="7200" y="237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376DB29-F9B9-7BCF-CC23-5576F172404B}"/>
                </a:ext>
              </a:extLst>
            </p:cNvPr>
            <p:cNvSpPr/>
            <p:nvPr/>
          </p:nvSpPr>
          <p:spPr>
            <a:xfrm>
              <a:off x="3213979" y="3698676"/>
              <a:ext cx="943200" cy="568800"/>
            </a:xfrm>
            <a:custGeom>
              <a:avLst/>
              <a:gdLst>
                <a:gd name="connsiteX0" fmla="*/ 0 w 943200"/>
                <a:gd name="connsiteY0" fmla="*/ 0 h 568800"/>
                <a:gd name="connsiteX1" fmla="*/ 943200 w 943200"/>
                <a:gd name="connsiteY1" fmla="*/ 324000 h 568800"/>
                <a:gd name="connsiteX2" fmla="*/ 943200 w 943200"/>
                <a:gd name="connsiteY2" fmla="*/ 568800 h 568800"/>
                <a:gd name="connsiteX3" fmla="*/ 7200 w 943200"/>
                <a:gd name="connsiteY3" fmla="*/ 237600 h 568800"/>
                <a:gd name="connsiteX4" fmla="*/ 0 w 943200"/>
                <a:gd name="connsiteY4" fmla="*/ 0 h 56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200" h="568800">
                  <a:moveTo>
                    <a:pt x="0" y="0"/>
                  </a:moveTo>
                  <a:lnTo>
                    <a:pt x="943200" y="324000"/>
                  </a:lnTo>
                  <a:lnTo>
                    <a:pt x="943200" y="568800"/>
                  </a:lnTo>
                  <a:lnTo>
                    <a:pt x="7200" y="237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1D49D0D-7130-762D-C9A8-54641D10D2AA}"/>
                </a:ext>
              </a:extLst>
            </p:cNvPr>
            <p:cNvSpPr/>
            <p:nvPr/>
          </p:nvSpPr>
          <p:spPr>
            <a:xfrm>
              <a:off x="3213979" y="3960968"/>
              <a:ext cx="943200" cy="568800"/>
            </a:xfrm>
            <a:custGeom>
              <a:avLst/>
              <a:gdLst>
                <a:gd name="connsiteX0" fmla="*/ 0 w 943200"/>
                <a:gd name="connsiteY0" fmla="*/ 0 h 568800"/>
                <a:gd name="connsiteX1" fmla="*/ 943200 w 943200"/>
                <a:gd name="connsiteY1" fmla="*/ 324000 h 568800"/>
                <a:gd name="connsiteX2" fmla="*/ 943200 w 943200"/>
                <a:gd name="connsiteY2" fmla="*/ 568800 h 568800"/>
                <a:gd name="connsiteX3" fmla="*/ 7200 w 943200"/>
                <a:gd name="connsiteY3" fmla="*/ 237600 h 568800"/>
                <a:gd name="connsiteX4" fmla="*/ 0 w 943200"/>
                <a:gd name="connsiteY4" fmla="*/ 0 h 56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200" h="568800">
                  <a:moveTo>
                    <a:pt x="0" y="0"/>
                  </a:moveTo>
                  <a:lnTo>
                    <a:pt x="943200" y="324000"/>
                  </a:lnTo>
                  <a:lnTo>
                    <a:pt x="943200" y="568800"/>
                  </a:lnTo>
                  <a:lnTo>
                    <a:pt x="7200" y="237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7E6C94D-A020-3D77-120E-D86C5E0660A9}"/>
                </a:ext>
              </a:extLst>
            </p:cNvPr>
            <p:cNvSpPr/>
            <p:nvPr/>
          </p:nvSpPr>
          <p:spPr>
            <a:xfrm>
              <a:off x="3210375" y="4220052"/>
              <a:ext cx="943200" cy="568800"/>
            </a:xfrm>
            <a:custGeom>
              <a:avLst/>
              <a:gdLst>
                <a:gd name="connsiteX0" fmla="*/ 0 w 943200"/>
                <a:gd name="connsiteY0" fmla="*/ 0 h 568800"/>
                <a:gd name="connsiteX1" fmla="*/ 943200 w 943200"/>
                <a:gd name="connsiteY1" fmla="*/ 324000 h 568800"/>
                <a:gd name="connsiteX2" fmla="*/ 943200 w 943200"/>
                <a:gd name="connsiteY2" fmla="*/ 568800 h 568800"/>
                <a:gd name="connsiteX3" fmla="*/ 7200 w 943200"/>
                <a:gd name="connsiteY3" fmla="*/ 237600 h 568800"/>
                <a:gd name="connsiteX4" fmla="*/ 0 w 943200"/>
                <a:gd name="connsiteY4" fmla="*/ 0 h 56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200" h="568800">
                  <a:moveTo>
                    <a:pt x="0" y="0"/>
                  </a:moveTo>
                  <a:lnTo>
                    <a:pt x="943200" y="324000"/>
                  </a:lnTo>
                  <a:lnTo>
                    <a:pt x="943200" y="568800"/>
                  </a:lnTo>
                  <a:lnTo>
                    <a:pt x="7200" y="237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120E049-9B9F-DBD0-2315-D15158A95A9A}"/>
              </a:ext>
            </a:extLst>
          </p:cNvPr>
          <p:cNvCxnSpPr>
            <a:cxnSpLocks/>
            <a:endCxn id="38" idx="0"/>
          </p:cNvCxnSpPr>
          <p:nvPr/>
        </p:nvCxnSpPr>
        <p:spPr>
          <a:xfrm flipV="1">
            <a:off x="3210375" y="3087092"/>
            <a:ext cx="146552" cy="93597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ED53F19-083A-EB4B-A17E-B5D051555E1D}"/>
              </a:ext>
            </a:extLst>
          </p:cNvPr>
          <p:cNvCxnSpPr>
            <a:cxnSpLocks/>
          </p:cNvCxnSpPr>
          <p:nvPr/>
        </p:nvCxnSpPr>
        <p:spPr>
          <a:xfrm flipV="1">
            <a:off x="4183763" y="3428999"/>
            <a:ext cx="146552" cy="93597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68D5CA8-B409-EF23-AB88-F5CC1E97136E}"/>
              </a:ext>
            </a:extLst>
          </p:cNvPr>
          <p:cNvCxnSpPr>
            <a:cxnSpLocks/>
          </p:cNvCxnSpPr>
          <p:nvPr/>
        </p:nvCxnSpPr>
        <p:spPr>
          <a:xfrm flipV="1">
            <a:off x="4183763" y="4722140"/>
            <a:ext cx="146552" cy="93597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16C6290-B2A7-965E-C3A4-F3CDFC230EF9}"/>
              </a:ext>
            </a:extLst>
          </p:cNvPr>
          <p:cNvGrpSpPr/>
          <p:nvPr/>
        </p:nvGrpSpPr>
        <p:grpSpPr>
          <a:xfrm>
            <a:off x="4153575" y="728849"/>
            <a:ext cx="1162097" cy="1182034"/>
            <a:chOff x="3433139" y="1687983"/>
            <a:chExt cx="1171407" cy="120824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1" name="3D Model 50" descr="Red Sphere">
                  <a:extLst>
                    <a:ext uri="{FF2B5EF4-FFF2-40B4-BE49-F238E27FC236}">
                      <a16:creationId xmlns:a16="http://schemas.microsoft.com/office/drawing/2014/main" id="{2FD55D47-C53B-7A9B-62E2-552CE394EE6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3130" y="1846516"/>
                <a:ext cx="389029" cy="414128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389029" cy="41412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5915064" ay="-3577501" az="5995491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52791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1" name="3D Model 50" descr="Red Sphere">
                  <a:extLst>
                    <a:ext uri="{FF2B5EF4-FFF2-40B4-BE49-F238E27FC236}">
                      <a16:creationId xmlns:a16="http://schemas.microsoft.com/office/drawing/2014/main" id="{2FD55D47-C53B-7A9B-62E2-552CE394EE6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57923" y="883943"/>
                  <a:ext cx="385937" cy="4051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2" name="3D Model 51" descr="Red Sphere">
                  <a:extLst>
                    <a:ext uri="{FF2B5EF4-FFF2-40B4-BE49-F238E27FC236}">
                      <a16:creationId xmlns:a16="http://schemas.microsoft.com/office/drawing/2014/main" id="{FE9B1548-C25A-EE98-7E28-45260A14F38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33139" y="2041079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2" name="3D Model 51" descr="Red Sphere">
                  <a:extLst>
                    <a:ext uri="{FF2B5EF4-FFF2-40B4-BE49-F238E27FC236}">
                      <a16:creationId xmlns:a16="http://schemas.microsoft.com/office/drawing/2014/main" id="{FE9B1548-C25A-EE98-7E28-45260A14F38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53575" y="1074286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3" name="3D Model 52" descr="Sphere">
                  <a:extLst>
                    <a:ext uri="{FF2B5EF4-FFF2-40B4-BE49-F238E27FC236}">
                      <a16:creationId xmlns:a16="http://schemas.microsoft.com/office/drawing/2014/main" id="{3839AFED-6A87-67FE-8F0F-AFBC8CA4ECA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12338" y="1824038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3" name="3D Model 52" descr="Sphere">
                  <a:extLst>
                    <a:ext uri="{FF2B5EF4-FFF2-40B4-BE49-F238E27FC236}">
                      <a16:creationId xmlns:a16="http://schemas.microsoft.com/office/drawing/2014/main" id="{3839AFED-6A87-67FE-8F0F-AFBC8CA4ECA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232145" y="86195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4" name="3D Model 53" descr="Sphere">
                  <a:extLst>
                    <a:ext uri="{FF2B5EF4-FFF2-40B4-BE49-F238E27FC236}">
                      <a16:creationId xmlns:a16="http://schemas.microsoft.com/office/drawing/2014/main" id="{FD491E20-818D-7AEB-2020-137438F61B0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52183" y="1905035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4" name="3D Model 53" descr="Sphere">
                  <a:extLst>
                    <a:ext uri="{FF2B5EF4-FFF2-40B4-BE49-F238E27FC236}">
                      <a16:creationId xmlns:a16="http://schemas.microsoft.com/office/drawing/2014/main" id="{FD491E20-818D-7AEB-2020-137438F61B0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668494" y="94119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5" name="3D Model 54" descr="Sphere">
                  <a:extLst>
                    <a:ext uri="{FF2B5EF4-FFF2-40B4-BE49-F238E27FC236}">
                      <a16:creationId xmlns:a16="http://schemas.microsoft.com/office/drawing/2014/main" id="{DFF51EDC-B3F3-2315-09D3-10919812755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71108" y="2133653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5" name="3D Model 54" descr="Sphere">
                  <a:extLst>
                    <a:ext uri="{FF2B5EF4-FFF2-40B4-BE49-F238E27FC236}">
                      <a16:creationId xmlns:a16="http://schemas.microsoft.com/office/drawing/2014/main" id="{DFF51EDC-B3F3-2315-09D3-10919812755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687268" y="116485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6" name="3D Model 55" descr="Sphere">
                  <a:extLst>
                    <a:ext uri="{FF2B5EF4-FFF2-40B4-BE49-F238E27FC236}">
                      <a16:creationId xmlns:a16="http://schemas.microsoft.com/office/drawing/2014/main" id="{25601BCF-674E-5C32-3AB3-93244434049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89703" y="2325386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6" name="3D Model 55" descr="Sphere">
                  <a:extLst>
                    <a:ext uri="{FF2B5EF4-FFF2-40B4-BE49-F238E27FC236}">
                      <a16:creationId xmlns:a16="http://schemas.microsoft.com/office/drawing/2014/main" id="{25601BCF-674E-5C32-3AB3-93244434049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408100" y="135242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7" name="3D Model 56" descr="Sphere">
                  <a:extLst>
                    <a:ext uri="{FF2B5EF4-FFF2-40B4-BE49-F238E27FC236}">
                      <a16:creationId xmlns:a16="http://schemas.microsoft.com/office/drawing/2014/main" id="{27CE936A-1F46-A77D-10E1-5774B78CF0C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42915" y="2334131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7" name="3D Model 56" descr="Sphere">
                  <a:extLst>
                    <a:ext uri="{FF2B5EF4-FFF2-40B4-BE49-F238E27FC236}">
                      <a16:creationId xmlns:a16="http://schemas.microsoft.com/office/drawing/2014/main" id="{27CE936A-1F46-A77D-10E1-5774B78CF0C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60094" y="136098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8" name="3D Model 57" descr="Sphere">
                  <a:extLst>
                    <a:ext uri="{FF2B5EF4-FFF2-40B4-BE49-F238E27FC236}">
                      <a16:creationId xmlns:a16="http://schemas.microsoft.com/office/drawing/2014/main" id="{A452BF08-FD11-575C-EBA7-BDA55B95B25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10583" y="1891257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8" name="3D Model 57" descr="Sphere">
                  <a:extLst>
                    <a:ext uri="{FF2B5EF4-FFF2-40B4-BE49-F238E27FC236}">
                      <a16:creationId xmlns:a16="http://schemas.microsoft.com/office/drawing/2014/main" id="{A452BF08-FD11-575C-EBA7-BDA55B95B25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28019" y="927714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9" name="3D Model 58" descr="Sphere">
                  <a:extLst>
                    <a:ext uri="{FF2B5EF4-FFF2-40B4-BE49-F238E27FC236}">
                      <a16:creationId xmlns:a16="http://schemas.microsoft.com/office/drawing/2014/main" id="{DCBBAD94-A9FD-12B4-88EF-9A6C8DB6BB4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17397" y="2182340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9" name="3D Model 58" descr="Sphere">
                  <a:extLst>
                    <a:ext uri="{FF2B5EF4-FFF2-40B4-BE49-F238E27FC236}">
                      <a16:creationId xmlns:a16="http://schemas.microsoft.com/office/drawing/2014/main" id="{DCBBAD94-A9FD-12B4-88EF-9A6C8DB6BB4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36369" y="121248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0" name="3D Model 59" descr="Sphere">
                  <a:extLst>
                    <a:ext uri="{FF2B5EF4-FFF2-40B4-BE49-F238E27FC236}">
                      <a16:creationId xmlns:a16="http://schemas.microsoft.com/office/drawing/2014/main" id="{155220CA-4A73-8AD5-24FD-38BADEFA792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77751" y="1900662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0" name="3D Model 59" descr="Sphere">
                  <a:extLst>
                    <a:ext uri="{FF2B5EF4-FFF2-40B4-BE49-F238E27FC236}">
                      <a16:creationId xmlns:a16="http://schemas.microsoft.com/office/drawing/2014/main" id="{155220CA-4A73-8AD5-24FD-38BADEFA792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297038" y="93691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1" name="3D Model 60" descr="Red Sphere">
                  <a:extLst>
                    <a:ext uri="{FF2B5EF4-FFF2-40B4-BE49-F238E27FC236}">
                      <a16:creationId xmlns:a16="http://schemas.microsoft.com/office/drawing/2014/main" id="{50F8DAD5-B1DF-E526-B1B1-5AC5A18ADEE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92561" y="2131283"/>
                <a:ext cx="439226" cy="414127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39226" cy="41412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3838053" ay="-3019890" az="-3456207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1" name="3D Model 60" descr="Red Sphere">
                  <a:extLst>
                    <a:ext uri="{FF2B5EF4-FFF2-40B4-BE49-F238E27FC236}">
                      <a16:creationId xmlns:a16="http://schemas.microsoft.com/office/drawing/2014/main" id="{50F8DAD5-B1DF-E526-B1B1-5AC5A18ADEE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11730" y="1162533"/>
                  <a:ext cx="435735" cy="4051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2" name="3D Model 61" descr="Red Sphere">
                  <a:extLst>
                    <a:ext uri="{FF2B5EF4-FFF2-40B4-BE49-F238E27FC236}">
                      <a16:creationId xmlns:a16="http://schemas.microsoft.com/office/drawing/2014/main" id="{A5F34CB1-CC78-4412-6C34-F7B1EA75163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6840" y="2472762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2" name="3D Model 61" descr="Red Sphere">
                  <a:extLst>
                    <a:ext uri="{FF2B5EF4-FFF2-40B4-BE49-F238E27FC236}">
                      <a16:creationId xmlns:a16="http://schemas.microsoft.com/office/drawing/2014/main" id="{A5F34CB1-CC78-4412-6C34-F7B1EA75163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24306" y="1496605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3" name="3D Model 62" descr="Red Sphere">
                  <a:extLst>
                    <a:ext uri="{FF2B5EF4-FFF2-40B4-BE49-F238E27FC236}">
                      <a16:creationId xmlns:a16="http://schemas.microsoft.com/office/drawing/2014/main" id="{0FE746FF-1749-C83C-8D52-18A3542ACB1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7307" y="2261030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3" name="3D Model 62" descr="Red Sphere">
                  <a:extLst>
                    <a:ext uri="{FF2B5EF4-FFF2-40B4-BE49-F238E27FC236}">
                      <a16:creationId xmlns:a16="http://schemas.microsoft.com/office/drawing/2014/main" id="{0FE746FF-1749-C83C-8D52-18A3542ACB1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72782" y="1289466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4" name="3D Model 63" descr="Red Sphere">
                  <a:extLst>
                    <a:ext uri="{FF2B5EF4-FFF2-40B4-BE49-F238E27FC236}">
                      <a16:creationId xmlns:a16="http://schemas.microsoft.com/office/drawing/2014/main" id="{BAEBC263-ADED-3FEA-EB6F-8962E996660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86266" y="1755784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4" name="3D Model 63" descr="Red Sphere">
                  <a:extLst>
                    <a:ext uri="{FF2B5EF4-FFF2-40B4-BE49-F238E27FC236}">
                      <a16:creationId xmlns:a16="http://schemas.microsoft.com/office/drawing/2014/main" id="{BAEBC263-ADED-3FEA-EB6F-8962E996660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603101" y="795179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5" name="3D Model 64" descr="Red Sphere">
                  <a:extLst>
                    <a:ext uri="{FF2B5EF4-FFF2-40B4-BE49-F238E27FC236}">
                      <a16:creationId xmlns:a16="http://schemas.microsoft.com/office/drawing/2014/main" id="{17DF2A1D-CC43-C767-A905-BD08DB7981F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05445" y="2343536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5" name="3D Model 64" descr="Red Sphere">
                  <a:extLst>
                    <a:ext uri="{FF2B5EF4-FFF2-40B4-BE49-F238E27FC236}">
                      <a16:creationId xmlns:a16="http://schemas.microsoft.com/office/drawing/2014/main" id="{17DF2A1D-CC43-C767-A905-BD08DB7981F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225306" y="1370182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6" name="3D Model 65" descr="Red Sphere">
                  <a:extLst>
                    <a:ext uri="{FF2B5EF4-FFF2-40B4-BE49-F238E27FC236}">
                      <a16:creationId xmlns:a16="http://schemas.microsoft.com/office/drawing/2014/main" id="{2DDD3D8D-38D7-2BEF-CB98-563F1CEAC68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40505" y="1687983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6" name="3D Model 65" descr="Red Sphere">
                  <a:extLst>
                    <a:ext uri="{FF2B5EF4-FFF2-40B4-BE49-F238E27FC236}">
                      <a16:creationId xmlns:a16="http://schemas.microsoft.com/office/drawing/2014/main" id="{2DDD3D8D-38D7-2BEF-CB98-563F1CEAC68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59293" y="728849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7" name="3D Model 66" descr="Red Sphere">
                  <a:extLst>
                    <a:ext uri="{FF2B5EF4-FFF2-40B4-BE49-F238E27FC236}">
                      <a16:creationId xmlns:a16="http://schemas.microsoft.com/office/drawing/2014/main" id="{37C16545-96F5-DB9E-8FB5-7F808AE7ED3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7148" y="2056519"/>
                <a:ext cx="422561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2561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7" name="3D Model 66" descr="Red Sphere">
                  <a:extLst>
                    <a:ext uri="{FF2B5EF4-FFF2-40B4-BE49-F238E27FC236}">
                      <a16:creationId xmlns:a16="http://schemas.microsoft.com/office/drawing/2014/main" id="{37C16545-96F5-DB9E-8FB5-7F808AE7ED3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24611" y="1089391"/>
                  <a:ext cx="419203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8" name="3D Model 67" descr="Sphere">
                  <a:extLst>
                    <a:ext uri="{FF2B5EF4-FFF2-40B4-BE49-F238E27FC236}">
                      <a16:creationId xmlns:a16="http://schemas.microsoft.com/office/drawing/2014/main" id="{B94521FD-7DAD-175E-BC83-7C19AB37D79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1216" y="1967452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8" name="3D Model 67" descr="Sphere">
                  <a:extLst>
                    <a:ext uri="{FF2B5EF4-FFF2-40B4-BE49-F238E27FC236}">
                      <a16:creationId xmlns:a16="http://schemas.microsoft.com/office/drawing/2014/main" id="{B94521FD-7DAD-175E-BC83-7C19AB37D79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66740" y="100225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9" name="3D Model 68" descr="Sphere">
                  <a:extLst>
                    <a:ext uri="{FF2B5EF4-FFF2-40B4-BE49-F238E27FC236}">
                      <a16:creationId xmlns:a16="http://schemas.microsoft.com/office/drawing/2014/main" id="{40F99E0D-5FA9-BB93-3DA7-6D8FD625585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20349" y="1694384"/>
                <a:ext cx="400956" cy="400957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00956" cy="40095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279999" ay="808290" az="-1091473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9" name="3D Model 68" descr="Sphere">
                  <a:extLst>
                    <a:ext uri="{FF2B5EF4-FFF2-40B4-BE49-F238E27FC236}">
                      <a16:creationId xmlns:a16="http://schemas.microsoft.com/office/drawing/2014/main" id="{40F99E0D-5FA9-BB93-3DA7-6D8FD625585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537708" y="735111"/>
                  <a:ext cx="397769" cy="3922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0" name="3D Model 69" descr="Sphere">
                  <a:extLst>
                    <a:ext uri="{FF2B5EF4-FFF2-40B4-BE49-F238E27FC236}">
                      <a16:creationId xmlns:a16="http://schemas.microsoft.com/office/drawing/2014/main" id="{BC6A7BCB-223A-60F3-8202-335310768BC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8267" y="2252285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0" name="3D Model 69" descr="Sphere">
                  <a:extLst>
                    <a:ext uri="{FF2B5EF4-FFF2-40B4-BE49-F238E27FC236}">
                      <a16:creationId xmlns:a16="http://schemas.microsoft.com/office/drawing/2014/main" id="{BC6A7BCB-223A-60F3-8202-335310768BC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63019" y="128091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1" name="3D Model 70" descr="Sphere">
                  <a:extLst>
                    <a:ext uri="{FF2B5EF4-FFF2-40B4-BE49-F238E27FC236}">
                      <a16:creationId xmlns:a16="http://schemas.microsoft.com/office/drawing/2014/main" id="{659E38A8-FD36-D6DD-349F-3A71E9FD4F4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06875" y="2441509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1" name="3D Model 70" descr="Sphere">
                  <a:extLst>
                    <a:ext uri="{FF2B5EF4-FFF2-40B4-BE49-F238E27FC236}">
                      <a16:creationId xmlns:a16="http://schemas.microsoft.com/office/drawing/2014/main" id="{659E38A8-FD36-D6DD-349F-3A71E9FD4F4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22751" y="146603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2" name="3D Model 71" descr="Sphere">
                  <a:extLst>
                    <a:ext uri="{FF2B5EF4-FFF2-40B4-BE49-F238E27FC236}">
                      <a16:creationId xmlns:a16="http://schemas.microsoft.com/office/drawing/2014/main" id="{C76E0194-9694-4FEB-D010-BCAE0018C1B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30370" y="2461508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2" name="3D Model 71" descr="Sphere">
                  <a:extLst>
                    <a:ext uri="{FF2B5EF4-FFF2-40B4-BE49-F238E27FC236}">
                      <a16:creationId xmlns:a16="http://schemas.microsoft.com/office/drawing/2014/main" id="{C76E0194-9694-4FEB-D010-BCAE0018C1B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49238" y="148559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3" name="3D Model 72" descr="Sphere">
                  <a:extLst>
                    <a:ext uri="{FF2B5EF4-FFF2-40B4-BE49-F238E27FC236}">
                      <a16:creationId xmlns:a16="http://schemas.microsoft.com/office/drawing/2014/main" id="{4F16A62F-3213-58C9-B5E1-02C7D26209C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49558" y="2227208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3" name="3D Model 72" descr="Sphere">
                  <a:extLst>
                    <a:ext uri="{FF2B5EF4-FFF2-40B4-BE49-F238E27FC236}">
                      <a16:creationId xmlns:a16="http://schemas.microsoft.com/office/drawing/2014/main" id="{4F16A62F-3213-58C9-B5E1-02C7D26209C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69864" y="125637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4" name="3D Model 73" descr="Red Sphere">
                  <a:extLst>
                    <a:ext uri="{FF2B5EF4-FFF2-40B4-BE49-F238E27FC236}">
                      <a16:creationId xmlns:a16="http://schemas.microsoft.com/office/drawing/2014/main" id="{07BFAC70-12B3-A2ED-D783-8DA18C96160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78529" y="2062982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4" name="3D Model 73" descr="Red Sphere">
                  <a:extLst>
                    <a:ext uri="{FF2B5EF4-FFF2-40B4-BE49-F238E27FC236}">
                      <a16:creationId xmlns:a16="http://schemas.microsoft.com/office/drawing/2014/main" id="{07BFAC70-12B3-A2ED-D783-8DA18C96160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93041" y="1095714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5" name="3D Model 74" descr="Red Sphere">
                  <a:extLst>
                    <a:ext uri="{FF2B5EF4-FFF2-40B4-BE49-F238E27FC236}">
                      <a16:creationId xmlns:a16="http://schemas.microsoft.com/office/drawing/2014/main" id="{79D3B111-1EA9-837D-1BAE-4CAB129CA90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95512" y="1730118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5" name="3D Model 74" descr="Red Sphere">
                  <a:extLst>
                    <a:ext uri="{FF2B5EF4-FFF2-40B4-BE49-F238E27FC236}">
                      <a16:creationId xmlns:a16="http://schemas.microsoft.com/office/drawing/2014/main" id="{79D3B111-1EA9-837D-1BAE-4CAB129CA90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11478" y="770070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6B890BD-DB1E-1B43-B663-4D89FDB26A64}"/>
              </a:ext>
            </a:extLst>
          </p:cNvPr>
          <p:cNvGrpSpPr/>
          <p:nvPr/>
        </p:nvGrpSpPr>
        <p:grpSpPr>
          <a:xfrm>
            <a:off x="6541797" y="769964"/>
            <a:ext cx="1162097" cy="1182034"/>
            <a:chOff x="3433139" y="1687983"/>
            <a:chExt cx="1171407" cy="120824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7" name="3D Model 76" descr="Red Sphere">
                  <a:extLst>
                    <a:ext uri="{FF2B5EF4-FFF2-40B4-BE49-F238E27FC236}">
                      <a16:creationId xmlns:a16="http://schemas.microsoft.com/office/drawing/2014/main" id="{E419E77F-C39C-3609-B9B9-9482A084988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3130" y="1846516"/>
                <a:ext cx="389029" cy="414128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389029" cy="41412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5915064" ay="-3577501" az="5995491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52791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7" name="3D Model 76" descr="Red Sphere">
                  <a:extLst>
                    <a:ext uri="{FF2B5EF4-FFF2-40B4-BE49-F238E27FC236}">
                      <a16:creationId xmlns:a16="http://schemas.microsoft.com/office/drawing/2014/main" id="{E419E77F-C39C-3609-B9B9-9482A084988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246145" y="925058"/>
                  <a:ext cx="385937" cy="4051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8" name="3D Model 77" descr="Red Sphere">
                  <a:extLst>
                    <a:ext uri="{FF2B5EF4-FFF2-40B4-BE49-F238E27FC236}">
                      <a16:creationId xmlns:a16="http://schemas.microsoft.com/office/drawing/2014/main" id="{AE9B92E9-D152-BA26-5BCD-C633A0EC65A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33139" y="2041079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8" name="3D Model 77" descr="Red Sphere">
                  <a:extLst>
                    <a:ext uri="{FF2B5EF4-FFF2-40B4-BE49-F238E27FC236}">
                      <a16:creationId xmlns:a16="http://schemas.microsoft.com/office/drawing/2014/main" id="{AE9B92E9-D152-BA26-5BCD-C633A0EC65A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41797" y="1115401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9" name="3D Model 78" descr="Sphere">
                  <a:extLst>
                    <a:ext uri="{FF2B5EF4-FFF2-40B4-BE49-F238E27FC236}">
                      <a16:creationId xmlns:a16="http://schemas.microsoft.com/office/drawing/2014/main" id="{87305ECD-CC64-5A2B-D0FD-80B40C1A32D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12338" y="1824038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9" name="3D Model 78" descr="Sphere">
                  <a:extLst>
                    <a:ext uri="{FF2B5EF4-FFF2-40B4-BE49-F238E27FC236}">
                      <a16:creationId xmlns:a16="http://schemas.microsoft.com/office/drawing/2014/main" id="{87305ECD-CC64-5A2B-D0FD-80B40C1A32D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620367" y="903068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0" name="3D Model 79" descr="Sphere">
                  <a:extLst>
                    <a:ext uri="{FF2B5EF4-FFF2-40B4-BE49-F238E27FC236}">
                      <a16:creationId xmlns:a16="http://schemas.microsoft.com/office/drawing/2014/main" id="{2974D3B5-3FE7-3418-1DB1-D1ABB1141B7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52183" y="1905035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0" name="3D Model 79" descr="Sphere">
                  <a:extLst>
                    <a:ext uri="{FF2B5EF4-FFF2-40B4-BE49-F238E27FC236}">
                      <a16:creationId xmlns:a16="http://schemas.microsoft.com/office/drawing/2014/main" id="{2974D3B5-3FE7-3418-1DB1-D1ABB1141B7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056716" y="982308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1" name="3D Model 80" descr="Sphere">
                  <a:extLst>
                    <a:ext uri="{FF2B5EF4-FFF2-40B4-BE49-F238E27FC236}">
                      <a16:creationId xmlns:a16="http://schemas.microsoft.com/office/drawing/2014/main" id="{9C4564FB-5DDB-481D-EE13-AE0FA902A4A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71108" y="2133653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1" name="3D Model 80" descr="Sphere">
                  <a:extLst>
                    <a:ext uri="{FF2B5EF4-FFF2-40B4-BE49-F238E27FC236}">
                      <a16:creationId xmlns:a16="http://schemas.microsoft.com/office/drawing/2014/main" id="{9C4564FB-5DDB-481D-EE13-AE0FA902A4A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075490" y="120596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2" name="3D Model 81" descr="Sphere">
                  <a:extLst>
                    <a:ext uri="{FF2B5EF4-FFF2-40B4-BE49-F238E27FC236}">
                      <a16:creationId xmlns:a16="http://schemas.microsoft.com/office/drawing/2014/main" id="{18DE1A2F-76EC-421E-6651-DFDEB8095D5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89703" y="2325386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2" name="3D Model 81" descr="Sphere">
                  <a:extLst>
                    <a:ext uri="{FF2B5EF4-FFF2-40B4-BE49-F238E27FC236}">
                      <a16:creationId xmlns:a16="http://schemas.microsoft.com/office/drawing/2014/main" id="{18DE1A2F-76EC-421E-6651-DFDEB8095D5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796322" y="139354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3" name="3D Model 82" descr="Sphere">
                  <a:extLst>
                    <a:ext uri="{FF2B5EF4-FFF2-40B4-BE49-F238E27FC236}">
                      <a16:creationId xmlns:a16="http://schemas.microsoft.com/office/drawing/2014/main" id="{ED9EFEB3-DB38-57A7-0E73-E329232F57C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42915" y="2334131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3" name="3D Model 82" descr="Sphere">
                  <a:extLst>
                    <a:ext uri="{FF2B5EF4-FFF2-40B4-BE49-F238E27FC236}">
                      <a16:creationId xmlns:a16="http://schemas.microsoft.com/office/drawing/2014/main" id="{ED9EFEB3-DB38-57A7-0E73-E329232F57C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948316" y="140209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4" name="3D Model 83" descr="Sphere">
                  <a:extLst>
                    <a:ext uri="{FF2B5EF4-FFF2-40B4-BE49-F238E27FC236}">
                      <a16:creationId xmlns:a16="http://schemas.microsoft.com/office/drawing/2014/main" id="{A8436376-C3A2-4E5B-077D-1A040D6B4A1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10583" y="1891257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4" name="3D Model 83" descr="Sphere">
                  <a:extLst>
                    <a:ext uri="{FF2B5EF4-FFF2-40B4-BE49-F238E27FC236}">
                      <a16:creationId xmlns:a16="http://schemas.microsoft.com/office/drawing/2014/main" id="{A8436376-C3A2-4E5B-077D-1A040D6B4A1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916241" y="968829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5" name="3D Model 84" descr="Sphere">
                  <a:extLst>
                    <a:ext uri="{FF2B5EF4-FFF2-40B4-BE49-F238E27FC236}">
                      <a16:creationId xmlns:a16="http://schemas.microsoft.com/office/drawing/2014/main" id="{5B08CCC8-B29A-CC36-054E-35CBEB20032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17397" y="2182340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5" name="3D Model 84" descr="Sphere">
                  <a:extLst>
                    <a:ext uri="{FF2B5EF4-FFF2-40B4-BE49-F238E27FC236}">
                      <a16:creationId xmlns:a16="http://schemas.microsoft.com/office/drawing/2014/main" id="{5B08CCC8-B29A-CC36-054E-35CBEB20032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724591" y="125359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6" name="3D Model 85" descr="Sphere">
                  <a:extLst>
                    <a:ext uri="{FF2B5EF4-FFF2-40B4-BE49-F238E27FC236}">
                      <a16:creationId xmlns:a16="http://schemas.microsoft.com/office/drawing/2014/main" id="{6C185155-24BA-3FA0-2DEA-D3DF5E37AB9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77751" y="1900662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6" name="3D Model 85" descr="Sphere">
                  <a:extLst>
                    <a:ext uri="{FF2B5EF4-FFF2-40B4-BE49-F238E27FC236}">
                      <a16:creationId xmlns:a16="http://schemas.microsoft.com/office/drawing/2014/main" id="{6C185155-24BA-3FA0-2DEA-D3DF5E37AB9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685260" y="97803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7" name="3D Model 86" descr="Red Sphere">
                  <a:extLst>
                    <a:ext uri="{FF2B5EF4-FFF2-40B4-BE49-F238E27FC236}">
                      <a16:creationId xmlns:a16="http://schemas.microsoft.com/office/drawing/2014/main" id="{6FABF6E5-280F-90AC-A179-D7FCC29EC32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92561" y="2131283"/>
                <a:ext cx="439226" cy="414127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39226" cy="41412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3838053" ay="-3019890" az="-3456207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7" name="3D Model 86" descr="Red Sphere">
                  <a:extLst>
                    <a:ext uri="{FF2B5EF4-FFF2-40B4-BE49-F238E27FC236}">
                      <a16:creationId xmlns:a16="http://schemas.microsoft.com/office/drawing/2014/main" id="{6FABF6E5-280F-90AC-A179-D7FCC29EC32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699952" y="1203648"/>
                  <a:ext cx="435735" cy="4051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8" name="3D Model 87" descr="Red Sphere">
                  <a:extLst>
                    <a:ext uri="{FF2B5EF4-FFF2-40B4-BE49-F238E27FC236}">
                      <a16:creationId xmlns:a16="http://schemas.microsoft.com/office/drawing/2014/main" id="{2861A0E2-0E2B-DB9E-4A92-E7FAD0E3329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6840" y="2472762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8" name="3D Model 87" descr="Red Sphere">
                  <a:extLst>
                    <a:ext uri="{FF2B5EF4-FFF2-40B4-BE49-F238E27FC236}">
                      <a16:creationId xmlns:a16="http://schemas.microsoft.com/office/drawing/2014/main" id="{2861A0E2-0E2B-DB9E-4A92-E7FAD0E3329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912528" y="1537720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9" name="3D Model 88" descr="Red Sphere">
                  <a:extLst>
                    <a:ext uri="{FF2B5EF4-FFF2-40B4-BE49-F238E27FC236}">
                      <a16:creationId xmlns:a16="http://schemas.microsoft.com/office/drawing/2014/main" id="{F3DE5F12-AD83-36DE-C5AA-013DD8A7CE5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7307" y="2261030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9" name="3D Model 88" descr="Red Sphere">
                  <a:extLst>
                    <a:ext uri="{FF2B5EF4-FFF2-40B4-BE49-F238E27FC236}">
                      <a16:creationId xmlns:a16="http://schemas.microsoft.com/office/drawing/2014/main" id="{F3DE5F12-AD83-36DE-C5AA-013DD8A7CE5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161004" y="1330581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0" name="3D Model 89" descr="Red Sphere">
                  <a:extLst>
                    <a:ext uri="{FF2B5EF4-FFF2-40B4-BE49-F238E27FC236}">
                      <a16:creationId xmlns:a16="http://schemas.microsoft.com/office/drawing/2014/main" id="{22326162-7EE4-487F-7C3A-A143A16A3EA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86266" y="1755784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0" name="3D Model 89" descr="Red Sphere">
                  <a:extLst>
                    <a:ext uri="{FF2B5EF4-FFF2-40B4-BE49-F238E27FC236}">
                      <a16:creationId xmlns:a16="http://schemas.microsoft.com/office/drawing/2014/main" id="{22326162-7EE4-487F-7C3A-A143A16A3EA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991323" y="836294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1" name="3D Model 90" descr="Red Sphere">
                  <a:extLst>
                    <a:ext uri="{FF2B5EF4-FFF2-40B4-BE49-F238E27FC236}">
                      <a16:creationId xmlns:a16="http://schemas.microsoft.com/office/drawing/2014/main" id="{0CE9EEB4-F05B-117E-681B-C0F954287A6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05445" y="2343536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1" name="3D Model 90" descr="Red Sphere">
                  <a:extLst>
                    <a:ext uri="{FF2B5EF4-FFF2-40B4-BE49-F238E27FC236}">
                      <a16:creationId xmlns:a16="http://schemas.microsoft.com/office/drawing/2014/main" id="{0CE9EEB4-F05B-117E-681B-C0F954287A6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613528" y="1411297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2" name="3D Model 91" descr="Red Sphere">
                  <a:extLst>
                    <a:ext uri="{FF2B5EF4-FFF2-40B4-BE49-F238E27FC236}">
                      <a16:creationId xmlns:a16="http://schemas.microsoft.com/office/drawing/2014/main" id="{AB9F13C8-57AD-9CA0-B47C-556F8A6DBEF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40505" y="1687983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2" name="3D Model 91" descr="Red Sphere">
                  <a:extLst>
                    <a:ext uri="{FF2B5EF4-FFF2-40B4-BE49-F238E27FC236}">
                      <a16:creationId xmlns:a16="http://schemas.microsoft.com/office/drawing/2014/main" id="{AB9F13C8-57AD-9CA0-B47C-556F8A6DBEF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47515" y="769964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3" name="3D Model 92" descr="Red Sphere">
                  <a:extLst>
                    <a:ext uri="{FF2B5EF4-FFF2-40B4-BE49-F238E27FC236}">
                      <a16:creationId xmlns:a16="http://schemas.microsoft.com/office/drawing/2014/main" id="{529F4881-BBB6-FD14-3629-317542A5A3D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7147" y="2056519"/>
                <a:ext cx="422561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2561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3" name="3D Model 92" descr="Red Sphere">
                  <a:extLst>
                    <a:ext uri="{FF2B5EF4-FFF2-40B4-BE49-F238E27FC236}">
                      <a16:creationId xmlns:a16="http://schemas.microsoft.com/office/drawing/2014/main" id="{529F4881-BBB6-FD14-3629-317542A5A3D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912832" y="1130506"/>
                  <a:ext cx="419203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4" name="3D Model 93" descr="Sphere">
                  <a:extLst>
                    <a:ext uri="{FF2B5EF4-FFF2-40B4-BE49-F238E27FC236}">
                      <a16:creationId xmlns:a16="http://schemas.microsoft.com/office/drawing/2014/main" id="{99FF6886-1F32-1A33-72EB-888C2EC2297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1216" y="1967452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4" name="3D Model 93" descr="Sphere">
                  <a:extLst>
                    <a:ext uri="{FF2B5EF4-FFF2-40B4-BE49-F238E27FC236}">
                      <a16:creationId xmlns:a16="http://schemas.microsoft.com/office/drawing/2014/main" id="{99FF6886-1F32-1A33-72EB-888C2EC2297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54962" y="104337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5" name="3D Model 94" descr="Sphere">
                  <a:extLst>
                    <a:ext uri="{FF2B5EF4-FFF2-40B4-BE49-F238E27FC236}">
                      <a16:creationId xmlns:a16="http://schemas.microsoft.com/office/drawing/2014/main" id="{ED357F98-84AA-68F5-ADCF-7B267A07683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20349" y="1694384"/>
                <a:ext cx="400956" cy="400957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00956" cy="40095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279999" ay="808290" az="-1091473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5" name="3D Model 94" descr="Sphere">
                  <a:extLst>
                    <a:ext uri="{FF2B5EF4-FFF2-40B4-BE49-F238E27FC236}">
                      <a16:creationId xmlns:a16="http://schemas.microsoft.com/office/drawing/2014/main" id="{ED357F98-84AA-68F5-ADCF-7B267A07683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25930" y="776226"/>
                  <a:ext cx="397769" cy="3922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6" name="3D Model 95" descr="Sphere">
                  <a:extLst>
                    <a:ext uri="{FF2B5EF4-FFF2-40B4-BE49-F238E27FC236}">
                      <a16:creationId xmlns:a16="http://schemas.microsoft.com/office/drawing/2014/main" id="{D94D41C3-8C40-4C21-1C93-2C83C0E844C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8267" y="2252285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6" name="3D Model 95" descr="Sphere">
                  <a:extLst>
                    <a:ext uri="{FF2B5EF4-FFF2-40B4-BE49-F238E27FC236}">
                      <a16:creationId xmlns:a16="http://schemas.microsoft.com/office/drawing/2014/main" id="{D94D41C3-8C40-4C21-1C93-2C83C0E844C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251241" y="132202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7" name="3D Model 96" descr="Sphere">
                  <a:extLst>
                    <a:ext uri="{FF2B5EF4-FFF2-40B4-BE49-F238E27FC236}">
                      <a16:creationId xmlns:a16="http://schemas.microsoft.com/office/drawing/2014/main" id="{FED03C09-A510-56AB-D113-E73F371EFDE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06875" y="2441509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7" name="3D Model 96" descr="Sphere">
                  <a:extLst>
                    <a:ext uri="{FF2B5EF4-FFF2-40B4-BE49-F238E27FC236}">
                      <a16:creationId xmlns:a16="http://schemas.microsoft.com/office/drawing/2014/main" id="{FED03C09-A510-56AB-D113-E73F371EFDE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10973" y="150714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8" name="3D Model 97" descr="Sphere">
                  <a:extLst>
                    <a:ext uri="{FF2B5EF4-FFF2-40B4-BE49-F238E27FC236}">
                      <a16:creationId xmlns:a16="http://schemas.microsoft.com/office/drawing/2014/main" id="{5E25DC3E-B52F-6EFF-71DF-21012F9C61C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30370" y="2461508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8" name="3D Model 97" descr="Sphere">
                  <a:extLst>
                    <a:ext uri="{FF2B5EF4-FFF2-40B4-BE49-F238E27FC236}">
                      <a16:creationId xmlns:a16="http://schemas.microsoft.com/office/drawing/2014/main" id="{5E25DC3E-B52F-6EFF-71DF-21012F9C61C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737460" y="152671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9" name="3D Model 98" descr="Sphere">
                  <a:extLst>
                    <a:ext uri="{FF2B5EF4-FFF2-40B4-BE49-F238E27FC236}">
                      <a16:creationId xmlns:a16="http://schemas.microsoft.com/office/drawing/2014/main" id="{AD4B29C5-E6BA-7488-C32A-98230FEBFCF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49558" y="2227208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9" name="3D Model 98" descr="Sphere">
                  <a:extLst>
                    <a:ext uri="{FF2B5EF4-FFF2-40B4-BE49-F238E27FC236}">
                      <a16:creationId xmlns:a16="http://schemas.microsoft.com/office/drawing/2014/main" id="{AD4B29C5-E6BA-7488-C32A-98230FEBFCF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58086" y="129749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0" name="3D Model 99" descr="Red Sphere">
                  <a:extLst>
                    <a:ext uri="{FF2B5EF4-FFF2-40B4-BE49-F238E27FC236}">
                      <a16:creationId xmlns:a16="http://schemas.microsoft.com/office/drawing/2014/main" id="{79876883-3803-1DBB-F652-CF390210D18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78529" y="2062982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0" name="3D Model 99" descr="Red Sphere">
                  <a:extLst>
                    <a:ext uri="{FF2B5EF4-FFF2-40B4-BE49-F238E27FC236}">
                      <a16:creationId xmlns:a16="http://schemas.microsoft.com/office/drawing/2014/main" id="{79876883-3803-1DBB-F652-CF390210D18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281263" y="1136829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1" name="3D Model 100" descr="Red Sphere">
                  <a:extLst>
                    <a:ext uri="{FF2B5EF4-FFF2-40B4-BE49-F238E27FC236}">
                      <a16:creationId xmlns:a16="http://schemas.microsoft.com/office/drawing/2014/main" id="{290770A1-6232-D80C-17D1-A17B9722995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95512" y="1730118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1" name="3D Model 100" descr="Red Sphere">
                  <a:extLst>
                    <a:ext uri="{FF2B5EF4-FFF2-40B4-BE49-F238E27FC236}">
                      <a16:creationId xmlns:a16="http://schemas.microsoft.com/office/drawing/2014/main" id="{290770A1-6232-D80C-17D1-A17B9722995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099700" y="811185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2" name="3D Model 101" descr="Sphere">
                <a:extLst>
                  <a:ext uri="{FF2B5EF4-FFF2-40B4-BE49-F238E27FC236}">
                    <a16:creationId xmlns:a16="http://schemas.microsoft.com/office/drawing/2014/main" id="{A6476746-4EFB-BE06-1900-595C7064FF6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285410" y="1153373"/>
              <a:ext cx="422631" cy="392259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422631" cy="392259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005739" ay="-1542937" az="-4061408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5148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2" name="3D Model 101" descr="Sphere">
                <a:extLst>
                  <a:ext uri="{FF2B5EF4-FFF2-40B4-BE49-F238E27FC236}">
                    <a16:creationId xmlns:a16="http://schemas.microsoft.com/office/drawing/2014/main" id="{A6476746-4EFB-BE06-1900-595C7064FF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85410" y="1153373"/>
                <a:ext cx="422631" cy="392259"/>
              </a:xfrm>
              <a:prstGeom prst="rect">
                <a:avLst/>
              </a:prstGeom>
            </p:spPr>
          </p:pic>
        </mc:Fallback>
      </mc:AlternateContent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21E57DCB-0605-3889-A1B4-89C438BBC9FF}"/>
              </a:ext>
            </a:extLst>
          </p:cNvPr>
          <p:cNvCxnSpPr/>
          <p:nvPr/>
        </p:nvCxnSpPr>
        <p:spPr>
          <a:xfrm>
            <a:off x="5315672" y="1417897"/>
            <a:ext cx="109540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E6B6DD0B-05C7-FE57-E699-3CEB0C471103}"/>
              </a:ext>
            </a:extLst>
          </p:cNvPr>
          <p:cNvSpPr txBox="1"/>
          <p:nvPr/>
        </p:nvSpPr>
        <p:spPr>
          <a:xfrm>
            <a:off x="4336070" y="276124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>
                <a:solidFill>
                  <a:srgbClr val="FF0000"/>
                </a:solidFill>
              </a:rPr>
              <a:t>52</a:t>
            </a:r>
            <a:r>
              <a:rPr lang="en-GB" dirty="0">
                <a:solidFill>
                  <a:srgbClr val="FF0000"/>
                </a:solidFill>
              </a:rPr>
              <a:t>Ni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2A0023D-3638-270D-4B88-C964478BC087}"/>
              </a:ext>
            </a:extLst>
          </p:cNvPr>
          <p:cNvSpPr txBox="1"/>
          <p:nvPr/>
        </p:nvSpPr>
        <p:spPr>
          <a:xfrm>
            <a:off x="6898276" y="26474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>
                <a:solidFill>
                  <a:srgbClr val="FF0000"/>
                </a:solidFill>
              </a:rPr>
              <a:t>52</a:t>
            </a:r>
            <a:r>
              <a:rPr lang="en-GB" dirty="0">
                <a:solidFill>
                  <a:srgbClr val="FF0000"/>
                </a:solidFill>
              </a:rPr>
              <a:t>Co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23104CFB-956D-17FF-ADC5-189738CD24D3}"/>
              </a:ext>
            </a:extLst>
          </p:cNvPr>
          <p:cNvCxnSpPr>
            <a:cxnSpLocks/>
          </p:cNvCxnSpPr>
          <p:nvPr/>
        </p:nvCxnSpPr>
        <p:spPr>
          <a:xfrm flipV="1">
            <a:off x="7703894" y="831166"/>
            <a:ext cx="453787" cy="2645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1CE62D44-E983-E213-7BE9-C82295BCED77}"/>
              </a:ext>
            </a:extLst>
          </p:cNvPr>
          <p:cNvCxnSpPr>
            <a:cxnSpLocks/>
          </p:cNvCxnSpPr>
          <p:nvPr/>
        </p:nvCxnSpPr>
        <p:spPr>
          <a:xfrm>
            <a:off x="7703894" y="1645856"/>
            <a:ext cx="453787" cy="2731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C50310C4-CE4F-27A8-7F98-024C74D1A762}"/>
              </a:ext>
            </a:extLst>
          </p:cNvPr>
          <p:cNvSpPr txBox="1"/>
          <p:nvPr/>
        </p:nvSpPr>
        <p:spPr>
          <a:xfrm>
            <a:off x="8089550" y="561909"/>
            <a:ext cx="422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e+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C594F0B-3B38-60EE-9313-F1BC9CD5AB47}"/>
              </a:ext>
            </a:extLst>
          </p:cNvPr>
          <p:cNvSpPr txBox="1"/>
          <p:nvPr/>
        </p:nvSpPr>
        <p:spPr>
          <a:xfrm>
            <a:off x="8186568" y="174335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ymbol" pitchFamily="2" charset="2"/>
              </a:rPr>
              <a:t>n</a:t>
            </a:r>
          </a:p>
        </p:txBody>
      </p:sp>
      <p:sp>
        <p:nvSpPr>
          <p:cNvPr id="121" name="Arc 120">
            <a:extLst>
              <a:ext uri="{FF2B5EF4-FFF2-40B4-BE49-F238E27FC236}">
                <a16:creationId xmlns:a16="http://schemas.microsoft.com/office/drawing/2014/main" id="{E01225D3-5887-BBC3-C6D0-C8A70E482008}"/>
              </a:ext>
            </a:extLst>
          </p:cNvPr>
          <p:cNvSpPr/>
          <p:nvPr/>
        </p:nvSpPr>
        <p:spPr>
          <a:xfrm>
            <a:off x="6857266" y="702642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Arc 121">
            <a:extLst>
              <a:ext uri="{FF2B5EF4-FFF2-40B4-BE49-F238E27FC236}">
                <a16:creationId xmlns:a16="http://schemas.microsoft.com/office/drawing/2014/main" id="{8B4120CB-1108-2710-D69A-103857338A37}"/>
              </a:ext>
            </a:extLst>
          </p:cNvPr>
          <p:cNvSpPr/>
          <p:nvPr/>
        </p:nvSpPr>
        <p:spPr>
          <a:xfrm rot="17303832">
            <a:off x="6413466" y="886904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Arc 122">
            <a:extLst>
              <a:ext uri="{FF2B5EF4-FFF2-40B4-BE49-F238E27FC236}">
                <a16:creationId xmlns:a16="http://schemas.microsoft.com/office/drawing/2014/main" id="{38A6FE82-FC72-6D04-A693-1899F9FFE0F1}"/>
              </a:ext>
            </a:extLst>
          </p:cNvPr>
          <p:cNvSpPr/>
          <p:nvPr/>
        </p:nvSpPr>
        <p:spPr>
          <a:xfrm rot="4331903">
            <a:off x="7112742" y="1142319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Arc 123">
            <a:extLst>
              <a:ext uri="{FF2B5EF4-FFF2-40B4-BE49-F238E27FC236}">
                <a16:creationId xmlns:a16="http://schemas.microsoft.com/office/drawing/2014/main" id="{57706DCC-4C8F-82F4-4CE8-DA8D0019B382}"/>
              </a:ext>
            </a:extLst>
          </p:cNvPr>
          <p:cNvSpPr/>
          <p:nvPr/>
        </p:nvSpPr>
        <p:spPr>
          <a:xfrm rot="8237616">
            <a:off x="6831662" y="1458551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Arc 124">
            <a:extLst>
              <a:ext uri="{FF2B5EF4-FFF2-40B4-BE49-F238E27FC236}">
                <a16:creationId xmlns:a16="http://schemas.microsoft.com/office/drawing/2014/main" id="{6A428F67-E21A-8030-03BE-A0CC7D05B35B}"/>
              </a:ext>
            </a:extLst>
          </p:cNvPr>
          <p:cNvSpPr/>
          <p:nvPr/>
        </p:nvSpPr>
        <p:spPr>
          <a:xfrm rot="13165341">
            <a:off x="6395556" y="1230261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Lightning Bolt 125">
            <a:extLst>
              <a:ext uri="{FF2B5EF4-FFF2-40B4-BE49-F238E27FC236}">
                <a16:creationId xmlns:a16="http://schemas.microsoft.com/office/drawing/2014/main" id="{C08072A1-0553-C731-F1B8-0F39B985E89B}"/>
              </a:ext>
            </a:extLst>
          </p:cNvPr>
          <p:cNvSpPr/>
          <p:nvPr/>
        </p:nvSpPr>
        <p:spPr>
          <a:xfrm rot="8707093">
            <a:off x="3026896" y="3105656"/>
            <a:ext cx="203147" cy="891282"/>
          </a:xfrm>
          <a:prstGeom prst="lightningBol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Lightning Bolt 126">
            <a:extLst>
              <a:ext uri="{FF2B5EF4-FFF2-40B4-BE49-F238E27FC236}">
                <a16:creationId xmlns:a16="http://schemas.microsoft.com/office/drawing/2014/main" id="{033BA3B6-F3DB-2D4A-1FD5-BB7F45C66A99}"/>
              </a:ext>
            </a:extLst>
          </p:cNvPr>
          <p:cNvSpPr/>
          <p:nvPr/>
        </p:nvSpPr>
        <p:spPr>
          <a:xfrm rot="16489585">
            <a:off x="8410607" y="834634"/>
            <a:ext cx="203147" cy="891282"/>
          </a:xfrm>
          <a:prstGeom prst="lightningBol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C0D6F8A-9132-C2DE-C1E8-9B9B09678F48}"/>
              </a:ext>
            </a:extLst>
          </p:cNvPr>
          <p:cNvSpPr txBox="1"/>
          <p:nvPr/>
        </p:nvSpPr>
        <p:spPr>
          <a:xfrm>
            <a:off x="7298349" y="2253633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ymbol" pitchFamily="2" charset="2"/>
              </a:rPr>
              <a:t>g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10EBF2B7-202A-4C87-A404-03B56DAD4B4F}"/>
              </a:ext>
            </a:extLst>
          </p:cNvPr>
          <p:cNvSpPr txBox="1"/>
          <p:nvPr/>
        </p:nvSpPr>
        <p:spPr>
          <a:xfrm>
            <a:off x="8431732" y="1183259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ymbol" pitchFamily="2" charset="2"/>
              </a:rPr>
              <a:t>g</a:t>
            </a:r>
          </a:p>
        </p:txBody>
      </p:sp>
      <p:pic>
        <p:nvPicPr>
          <p:cNvPr id="3" name="Graphic 2" descr="Stopwatch">
            <a:extLst>
              <a:ext uri="{FF2B5EF4-FFF2-40B4-BE49-F238E27FC236}">
                <a16:creationId xmlns:a16="http://schemas.microsoft.com/office/drawing/2014/main" id="{638E8CD4-1D89-C454-3EF0-F1E15E23F0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53723" y="4619661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Red Sphere">
                <a:extLst>
                  <a:ext uri="{FF2B5EF4-FFF2-40B4-BE49-F238E27FC236}">
                    <a16:creationId xmlns:a16="http://schemas.microsoft.com/office/drawing/2014/main" id="{14FFA865-5E09-0673-E47A-D7D9551EA5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04020092"/>
                  </p:ext>
                </p:extLst>
              </p:nvPr>
            </p:nvGraphicFramePr>
            <p:xfrm>
              <a:off x="6137296" y="2173269"/>
              <a:ext cx="352985" cy="36695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52985" cy="36695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1263096" ay="1989800" az="10086616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4681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Red Sphere">
                <a:extLst>
                  <a:ext uri="{FF2B5EF4-FFF2-40B4-BE49-F238E27FC236}">
                    <a16:creationId xmlns:a16="http://schemas.microsoft.com/office/drawing/2014/main" id="{14FFA865-5E09-0673-E47A-D7D9551EA5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37296" y="2173269"/>
                <a:ext cx="352985" cy="36695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374A7DA6-F664-E3A6-27FA-0452B04E269F}"/>
              </a:ext>
            </a:extLst>
          </p:cNvPr>
          <p:cNvSpPr/>
          <p:nvPr/>
        </p:nvSpPr>
        <p:spPr>
          <a:xfrm>
            <a:off x="1439879" y="3800061"/>
            <a:ext cx="178458" cy="16260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1B51FE-EB73-0A0D-1FD8-04A2F3418DDA}"/>
              </a:ext>
            </a:extLst>
          </p:cNvPr>
          <p:cNvCxnSpPr>
            <a:cxnSpLocks/>
          </p:cNvCxnSpPr>
          <p:nvPr/>
        </p:nvCxnSpPr>
        <p:spPr>
          <a:xfrm>
            <a:off x="3425553" y="3263938"/>
            <a:ext cx="0" cy="128907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086D2A-D240-8E9A-CFC7-106EE054DF7D}"/>
              </a:ext>
            </a:extLst>
          </p:cNvPr>
          <p:cNvCxnSpPr>
            <a:cxnSpLocks/>
          </p:cNvCxnSpPr>
          <p:nvPr/>
        </p:nvCxnSpPr>
        <p:spPr>
          <a:xfrm>
            <a:off x="3599589" y="3311742"/>
            <a:ext cx="0" cy="127321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7081560-8B0C-FB08-2D7B-72BA2632757E}"/>
              </a:ext>
            </a:extLst>
          </p:cNvPr>
          <p:cNvCxnSpPr>
            <a:cxnSpLocks/>
          </p:cNvCxnSpPr>
          <p:nvPr/>
        </p:nvCxnSpPr>
        <p:spPr>
          <a:xfrm>
            <a:off x="3955615" y="3441867"/>
            <a:ext cx="8227" cy="129271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Red Sphere">
                <a:extLst>
                  <a:ext uri="{FF2B5EF4-FFF2-40B4-BE49-F238E27FC236}">
                    <a16:creationId xmlns:a16="http://schemas.microsoft.com/office/drawing/2014/main" id="{FF0CD859-6C1C-066E-29F1-50170D40630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3909222"/>
                  </p:ext>
                </p:extLst>
              </p:nvPr>
            </p:nvGraphicFramePr>
            <p:xfrm>
              <a:off x="3675597" y="4186064"/>
              <a:ext cx="366951" cy="36695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66951" cy="36695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050702" ay="-1849563" az="-4170100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4681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Red Sphere">
                <a:extLst>
                  <a:ext uri="{FF2B5EF4-FFF2-40B4-BE49-F238E27FC236}">
                    <a16:creationId xmlns:a16="http://schemas.microsoft.com/office/drawing/2014/main" id="{FF0CD859-6C1C-066E-29F1-50170D4063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75597" y="4186064"/>
                <a:ext cx="366951" cy="36695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Lightning Bolt 18">
            <a:extLst>
              <a:ext uri="{FF2B5EF4-FFF2-40B4-BE49-F238E27FC236}">
                <a16:creationId xmlns:a16="http://schemas.microsoft.com/office/drawing/2014/main" id="{71B23711-CC37-EFD1-9D0E-0DCBBE9E0BE5}"/>
              </a:ext>
            </a:extLst>
          </p:cNvPr>
          <p:cNvSpPr/>
          <p:nvPr/>
        </p:nvSpPr>
        <p:spPr>
          <a:xfrm rot="3368773">
            <a:off x="3152236" y="3910551"/>
            <a:ext cx="203147" cy="891282"/>
          </a:xfrm>
          <a:prstGeom prst="lightningBol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5205EF9-551F-259F-5EA7-3122FA8B30CD}"/>
              </a:ext>
            </a:extLst>
          </p:cNvPr>
          <p:cNvCxnSpPr>
            <a:cxnSpLocks/>
          </p:cNvCxnSpPr>
          <p:nvPr/>
        </p:nvCxnSpPr>
        <p:spPr>
          <a:xfrm>
            <a:off x="3783131" y="3381731"/>
            <a:ext cx="0" cy="127604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Light Grey Sphere">
                <a:extLst>
                  <a:ext uri="{FF2B5EF4-FFF2-40B4-BE49-F238E27FC236}">
                    <a16:creationId xmlns:a16="http://schemas.microsoft.com/office/drawing/2014/main" id="{E87865E2-0644-7DB5-AD30-F3EBD588F8A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8924281"/>
                  </p:ext>
                </p:extLst>
              </p:nvPr>
            </p:nvGraphicFramePr>
            <p:xfrm>
              <a:off x="3579784" y="3569258"/>
              <a:ext cx="354838" cy="35483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54838" cy="35483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3559074" ay="-1622041" az="224720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308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Light Grey Sphere">
                <a:extLst>
                  <a:ext uri="{FF2B5EF4-FFF2-40B4-BE49-F238E27FC236}">
                    <a16:creationId xmlns:a16="http://schemas.microsoft.com/office/drawing/2014/main" id="{E87865E2-0644-7DB5-AD30-F3EBD588F8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79784" y="3569258"/>
                <a:ext cx="354838" cy="354838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2727A93-2FD5-F111-0DF9-C4686B6958E8}"/>
              </a:ext>
            </a:extLst>
          </p:cNvPr>
          <p:cNvSpPr txBox="1"/>
          <p:nvPr/>
        </p:nvSpPr>
        <p:spPr>
          <a:xfrm>
            <a:off x="3570454" y="3541542"/>
            <a:ext cx="422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e+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D91CDF-5200-7F3E-9907-4374EC3926D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ES" smtClean="0"/>
              <a:t>25</a:t>
            </a:fld>
            <a:endParaRPr lang="en-E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116C9D-5A45-9831-2EDD-78AFC887BE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6481" y="3272520"/>
            <a:ext cx="2694384" cy="202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20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2101 0.01158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4" grpId="0" animBg="1"/>
      <p:bldP spid="19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9" name="3D Model 118" descr="Light Grey Sphere">
                <a:extLst>
                  <a:ext uri="{FF2B5EF4-FFF2-40B4-BE49-F238E27FC236}">
                    <a16:creationId xmlns:a16="http://schemas.microsoft.com/office/drawing/2014/main" id="{9F3F10DF-E63F-24A5-DFDE-8D4D215D5F2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95713" y="592287"/>
              <a:ext cx="354838" cy="35483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54838" cy="35483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3559074" ay="-1622041" az="224720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308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9" name="3D Model 118" descr="Light Grey Sphere">
                <a:extLst>
                  <a:ext uri="{FF2B5EF4-FFF2-40B4-BE49-F238E27FC236}">
                    <a16:creationId xmlns:a16="http://schemas.microsoft.com/office/drawing/2014/main" id="{9F3F10DF-E63F-24A5-DFDE-8D4D215D5F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95713" y="592287"/>
                <a:ext cx="354838" cy="354838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A6582672-5168-DD9F-01EA-4678495A18A6}"/>
              </a:ext>
            </a:extLst>
          </p:cNvPr>
          <p:cNvGrpSpPr/>
          <p:nvPr/>
        </p:nvGrpSpPr>
        <p:grpSpPr>
          <a:xfrm>
            <a:off x="3355055" y="3087092"/>
            <a:ext cx="986401" cy="1647785"/>
            <a:chOff x="5102928" y="3110400"/>
            <a:chExt cx="986401" cy="1647785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11F9DEBF-526D-D00B-7056-127B8623F0AC}"/>
                </a:ext>
              </a:extLst>
            </p:cNvPr>
            <p:cNvSpPr/>
            <p:nvPr/>
          </p:nvSpPr>
          <p:spPr>
            <a:xfrm>
              <a:off x="5109304" y="4136784"/>
              <a:ext cx="943200" cy="568800"/>
            </a:xfrm>
            <a:custGeom>
              <a:avLst/>
              <a:gdLst>
                <a:gd name="connsiteX0" fmla="*/ 0 w 943200"/>
                <a:gd name="connsiteY0" fmla="*/ 0 h 568800"/>
                <a:gd name="connsiteX1" fmla="*/ 943200 w 943200"/>
                <a:gd name="connsiteY1" fmla="*/ 324000 h 568800"/>
                <a:gd name="connsiteX2" fmla="*/ 943200 w 943200"/>
                <a:gd name="connsiteY2" fmla="*/ 568800 h 568800"/>
                <a:gd name="connsiteX3" fmla="*/ 7200 w 943200"/>
                <a:gd name="connsiteY3" fmla="*/ 237600 h 568800"/>
                <a:gd name="connsiteX4" fmla="*/ 0 w 943200"/>
                <a:gd name="connsiteY4" fmla="*/ 0 h 56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200" h="568800">
                  <a:moveTo>
                    <a:pt x="0" y="0"/>
                  </a:moveTo>
                  <a:lnTo>
                    <a:pt x="943200" y="324000"/>
                  </a:lnTo>
                  <a:lnTo>
                    <a:pt x="943200" y="568800"/>
                  </a:lnTo>
                  <a:lnTo>
                    <a:pt x="7200" y="237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Data 31">
              <a:extLst>
                <a:ext uri="{FF2B5EF4-FFF2-40B4-BE49-F238E27FC236}">
                  <a16:creationId xmlns:a16="http://schemas.microsoft.com/office/drawing/2014/main" id="{BDA5862A-9C69-CFBD-B5AC-93169148BBB6}"/>
                </a:ext>
              </a:extLst>
            </p:cNvPr>
            <p:cNvSpPr/>
            <p:nvPr/>
          </p:nvSpPr>
          <p:spPr>
            <a:xfrm rot="16200000">
              <a:off x="4782502" y="3434257"/>
              <a:ext cx="1627253" cy="986401"/>
            </a:xfrm>
            <a:prstGeom prst="flowChartInputOutput">
              <a:avLst/>
            </a:prstGeom>
            <a:effectLst>
              <a:softEdge rad="0"/>
            </a:effectLst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286499C-0344-D923-807A-2FED19F6C8D3}"/>
                </a:ext>
              </a:extLst>
            </p:cNvPr>
            <p:cNvSpPr/>
            <p:nvPr/>
          </p:nvSpPr>
          <p:spPr>
            <a:xfrm>
              <a:off x="5104800" y="3110400"/>
              <a:ext cx="259200" cy="1404000"/>
            </a:xfrm>
            <a:custGeom>
              <a:avLst/>
              <a:gdLst>
                <a:gd name="connsiteX0" fmla="*/ 0 w 259200"/>
                <a:gd name="connsiteY0" fmla="*/ 0 h 1404000"/>
                <a:gd name="connsiteX1" fmla="*/ 237600 w 259200"/>
                <a:gd name="connsiteY1" fmla="*/ 79200 h 1404000"/>
                <a:gd name="connsiteX2" fmla="*/ 259200 w 259200"/>
                <a:gd name="connsiteY2" fmla="*/ 1404000 h 1404000"/>
                <a:gd name="connsiteX3" fmla="*/ 7200 w 259200"/>
                <a:gd name="connsiteY3" fmla="*/ 1310400 h 1404000"/>
                <a:gd name="connsiteX4" fmla="*/ 0 w 259200"/>
                <a:gd name="connsiteY4" fmla="*/ 0 h 140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200" h="1404000">
                  <a:moveTo>
                    <a:pt x="0" y="0"/>
                  </a:moveTo>
                  <a:lnTo>
                    <a:pt x="237600" y="79200"/>
                  </a:lnTo>
                  <a:lnTo>
                    <a:pt x="259200" y="1404000"/>
                  </a:lnTo>
                  <a:lnTo>
                    <a:pt x="7200" y="131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5CF4B20-3004-FC4F-120D-50E452419731}"/>
                </a:ext>
              </a:extLst>
            </p:cNvPr>
            <p:cNvSpPr/>
            <p:nvPr/>
          </p:nvSpPr>
          <p:spPr>
            <a:xfrm>
              <a:off x="5350052" y="3204268"/>
              <a:ext cx="259200" cy="1404000"/>
            </a:xfrm>
            <a:custGeom>
              <a:avLst/>
              <a:gdLst>
                <a:gd name="connsiteX0" fmla="*/ 0 w 259200"/>
                <a:gd name="connsiteY0" fmla="*/ 0 h 1404000"/>
                <a:gd name="connsiteX1" fmla="*/ 237600 w 259200"/>
                <a:gd name="connsiteY1" fmla="*/ 79200 h 1404000"/>
                <a:gd name="connsiteX2" fmla="*/ 259200 w 259200"/>
                <a:gd name="connsiteY2" fmla="*/ 1404000 h 1404000"/>
                <a:gd name="connsiteX3" fmla="*/ 7200 w 259200"/>
                <a:gd name="connsiteY3" fmla="*/ 1310400 h 1404000"/>
                <a:gd name="connsiteX4" fmla="*/ 0 w 259200"/>
                <a:gd name="connsiteY4" fmla="*/ 0 h 140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200" h="1404000">
                  <a:moveTo>
                    <a:pt x="0" y="0"/>
                  </a:moveTo>
                  <a:lnTo>
                    <a:pt x="237600" y="79200"/>
                  </a:lnTo>
                  <a:lnTo>
                    <a:pt x="259200" y="1404000"/>
                  </a:lnTo>
                  <a:lnTo>
                    <a:pt x="7200" y="131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BA8B3AB7-3035-4DA0-40C0-9E645817861C}"/>
                </a:ext>
              </a:extLst>
            </p:cNvPr>
            <p:cNvSpPr/>
            <p:nvPr/>
          </p:nvSpPr>
          <p:spPr>
            <a:xfrm>
              <a:off x="5604748" y="3281076"/>
              <a:ext cx="259200" cy="1404000"/>
            </a:xfrm>
            <a:custGeom>
              <a:avLst/>
              <a:gdLst>
                <a:gd name="connsiteX0" fmla="*/ 0 w 259200"/>
                <a:gd name="connsiteY0" fmla="*/ 0 h 1404000"/>
                <a:gd name="connsiteX1" fmla="*/ 237600 w 259200"/>
                <a:gd name="connsiteY1" fmla="*/ 79200 h 1404000"/>
                <a:gd name="connsiteX2" fmla="*/ 259200 w 259200"/>
                <a:gd name="connsiteY2" fmla="*/ 1404000 h 1404000"/>
                <a:gd name="connsiteX3" fmla="*/ 7200 w 259200"/>
                <a:gd name="connsiteY3" fmla="*/ 1310400 h 1404000"/>
                <a:gd name="connsiteX4" fmla="*/ 0 w 259200"/>
                <a:gd name="connsiteY4" fmla="*/ 0 h 140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200" h="1404000">
                  <a:moveTo>
                    <a:pt x="0" y="0"/>
                  </a:moveTo>
                  <a:lnTo>
                    <a:pt x="237600" y="79200"/>
                  </a:lnTo>
                  <a:lnTo>
                    <a:pt x="259200" y="1404000"/>
                  </a:lnTo>
                  <a:lnTo>
                    <a:pt x="7200" y="131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9347C67-C224-2581-7202-5FE253639E2A}"/>
                </a:ext>
              </a:extLst>
            </p:cNvPr>
            <p:cNvSpPr/>
            <p:nvPr/>
          </p:nvSpPr>
          <p:spPr>
            <a:xfrm>
              <a:off x="5830129" y="3354185"/>
              <a:ext cx="259200" cy="1404000"/>
            </a:xfrm>
            <a:custGeom>
              <a:avLst/>
              <a:gdLst>
                <a:gd name="connsiteX0" fmla="*/ 0 w 259200"/>
                <a:gd name="connsiteY0" fmla="*/ 0 h 1404000"/>
                <a:gd name="connsiteX1" fmla="*/ 237600 w 259200"/>
                <a:gd name="connsiteY1" fmla="*/ 79200 h 1404000"/>
                <a:gd name="connsiteX2" fmla="*/ 259200 w 259200"/>
                <a:gd name="connsiteY2" fmla="*/ 1404000 h 1404000"/>
                <a:gd name="connsiteX3" fmla="*/ 7200 w 259200"/>
                <a:gd name="connsiteY3" fmla="*/ 1310400 h 1404000"/>
                <a:gd name="connsiteX4" fmla="*/ 0 w 259200"/>
                <a:gd name="connsiteY4" fmla="*/ 0 h 140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200" h="1404000">
                  <a:moveTo>
                    <a:pt x="0" y="0"/>
                  </a:moveTo>
                  <a:lnTo>
                    <a:pt x="237600" y="79200"/>
                  </a:lnTo>
                  <a:lnTo>
                    <a:pt x="259200" y="1404000"/>
                  </a:lnTo>
                  <a:lnTo>
                    <a:pt x="7200" y="131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CEF0B-259B-8A69-723C-67E4F323395A}"/>
              </a:ext>
            </a:extLst>
          </p:cNvPr>
          <p:cNvSpPr txBox="1"/>
          <p:nvPr/>
        </p:nvSpPr>
        <p:spPr>
          <a:xfrm>
            <a:off x="341514" y="389341"/>
            <a:ext cx="341382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The experimental set-up:</a:t>
            </a:r>
          </a:p>
          <a:p>
            <a:pPr algn="ctr"/>
            <a:r>
              <a:rPr lang="en-GB" dirty="0"/>
              <a:t>Implantation and charged particle </a:t>
            </a:r>
          </a:p>
          <a:p>
            <a:pPr algn="ctr"/>
            <a:r>
              <a:rPr lang="en-GB" dirty="0"/>
              <a:t>detectors</a:t>
            </a:r>
          </a:p>
          <a:p>
            <a:pPr algn="ctr"/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461D7F-F1A7-174F-9D2C-633BEC3AC65B}"/>
              </a:ext>
            </a:extLst>
          </p:cNvPr>
          <p:cNvGrpSpPr/>
          <p:nvPr/>
        </p:nvGrpSpPr>
        <p:grpSpPr>
          <a:xfrm>
            <a:off x="556328" y="3698676"/>
            <a:ext cx="1129300" cy="424951"/>
            <a:chOff x="7857129" y="5059385"/>
            <a:chExt cx="1129300" cy="424951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4AFA673-B4DD-E0C9-2B3E-7567464D994C}"/>
                </a:ext>
              </a:extLst>
            </p:cNvPr>
            <p:cNvCxnSpPr/>
            <p:nvPr/>
          </p:nvCxnSpPr>
          <p:spPr>
            <a:xfrm>
              <a:off x="7867110" y="5293385"/>
              <a:ext cx="408475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C0A61C1-B988-6AAA-B3E4-1946E1553D9D}"/>
                </a:ext>
              </a:extLst>
            </p:cNvPr>
            <p:cNvCxnSpPr/>
            <p:nvPr/>
          </p:nvCxnSpPr>
          <p:spPr>
            <a:xfrm>
              <a:off x="7857129" y="5438585"/>
              <a:ext cx="40847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458AEDD-228A-8193-416F-F88AEDAADD1C}"/>
                </a:ext>
              </a:extLst>
            </p:cNvPr>
            <p:cNvCxnSpPr/>
            <p:nvPr/>
          </p:nvCxnSpPr>
          <p:spPr>
            <a:xfrm>
              <a:off x="7857129" y="5059385"/>
              <a:ext cx="40847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CAC258B-D1D8-B0BE-4905-85137D2B88C2}"/>
                </a:ext>
              </a:extLst>
            </p:cNvPr>
            <p:cNvCxnSpPr/>
            <p:nvPr/>
          </p:nvCxnSpPr>
          <p:spPr>
            <a:xfrm>
              <a:off x="7857129" y="5166185"/>
              <a:ext cx="40847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B659D3-C395-6AED-DCA9-CC55A6822A64}"/>
                </a:ext>
              </a:extLst>
            </p:cNvPr>
            <p:cNvSpPr txBox="1"/>
            <p:nvPr/>
          </p:nvSpPr>
          <p:spPr>
            <a:xfrm>
              <a:off x="8243216" y="5115004"/>
              <a:ext cx="743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aseline="30000" dirty="0">
                  <a:solidFill>
                    <a:srgbClr val="FF0000"/>
                  </a:solidFill>
                </a:rPr>
                <a:t>52</a:t>
              </a:r>
              <a:r>
                <a:rPr lang="en-GB" dirty="0">
                  <a:solidFill>
                    <a:srgbClr val="FF0000"/>
                  </a:solidFill>
                </a:rPr>
                <a:t>Ni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6A5ED12-EF3B-117F-0BD6-5C627D070614}"/>
              </a:ext>
            </a:extLst>
          </p:cNvPr>
          <p:cNvCxnSpPr/>
          <p:nvPr/>
        </p:nvCxnSpPr>
        <p:spPr>
          <a:xfrm>
            <a:off x="556328" y="4179785"/>
            <a:ext cx="40847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7BD2506-73CC-1E7F-7DFC-10DC8151A553}"/>
              </a:ext>
            </a:extLst>
          </p:cNvPr>
          <p:cNvGrpSpPr/>
          <p:nvPr/>
        </p:nvGrpSpPr>
        <p:grpSpPr>
          <a:xfrm>
            <a:off x="3193657" y="3188484"/>
            <a:ext cx="986402" cy="1627253"/>
            <a:chOff x="3203998" y="3189598"/>
            <a:chExt cx="986402" cy="1627253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A6CFD91-3567-7EC0-5641-94BF2225251D}"/>
                </a:ext>
              </a:extLst>
            </p:cNvPr>
            <p:cNvSpPr/>
            <p:nvPr/>
          </p:nvSpPr>
          <p:spPr>
            <a:xfrm>
              <a:off x="3210375" y="4212551"/>
              <a:ext cx="943200" cy="568800"/>
            </a:xfrm>
            <a:custGeom>
              <a:avLst/>
              <a:gdLst>
                <a:gd name="connsiteX0" fmla="*/ 0 w 943200"/>
                <a:gd name="connsiteY0" fmla="*/ 0 h 568800"/>
                <a:gd name="connsiteX1" fmla="*/ 943200 w 943200"/>
                <a:gd name="connsiteY1" fmla="*/ 324000 h 568800"/>
                <a:gd name="connsiteX2" fmla="*/ 943200 w 943200"/>
                <a:gd name="connsiteY2" fmla="*/ 568800 h 568800"/>
                <a:gd name="connsiteX3" fmla="*/ 7200 w 943200"/>
                <a:gd name="connsiteY3" fmla="*/ 237600 h 568800"/>
                <a:gd name="connsiteX4" fmla="*/ 0 w 943200"/>
                <a:gd name="connsiteY4" fmla="*/ 0 h 56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200" h="568800">
                  <a:moveTo>
                    <a:pt x="0" y="0"/>
                  </a:moveTo>
                  <a:lnTo>
                    <a:pt x="943200" y="324000"/>
                  </a:lnTo>
                  <a:lnTo>
                    <a:pt x="943200" y="568800"/>
                  </a:lnTo>
                  <a:lnTo>
                    <a:pt x="7200" y="237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Data 16">
              <a:extLst>
                <a:ext uri="{FF2B5EF4-FFF2-40B4-BE49-F238E27FC236}">
                  <a16:creationId xmlns:a16="http://schemas.microsoft.com/office/drawing/2014/main" id="{0220EE8F-9938-A1E8-ED73-6FC10A535B88}"/>
                </a:ext>
              </a:extLst>
            </p:cNvPr>
            <p:cNvSpPr/>
            <p:nvPr/>
          </p:nvSpPr>
          <p:spPr>
            <a:xfrm rot="16200000">
              <a:off x="2883573" y="3510024"/>
              <a:ext cx="1627253" cy="986401"/>
            </a:xfrm>
            <a:prstGeom prst="flowChartInputOutput">
              <a:avLst/>
            </a:prstGeom>
            <a:effectLst>
              <a:softEdge rad="0"/>
            </a:effectLst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7CE0536-A966-B77D-28DB-3576A72FFC27}"/>
                </a:ext>
              </a:extLst>
            </p:cNvPr>
            <p:cNvSpPr/>
            <p:nvPr/>
          </p:nvSpPr>
          <p:spPr>
            <a:xfrm>
              <a:off x="3203998" y="3191398"/>
              <a:ext cx="943200" cy="568800"/>
            </a:xfrm>
            <a:custGeom>
              <a:avLst/>
              <a:gdLst>
                <a:gd name="connsiteX0" fmla="*/ 0 w 943200"/>
                <a:gd name="connsiteY0" fmla="*/ 0 h 568800"/>
                <a:gd name="connsiteX1" fmla="*/ 943200 w 943200"/>
                <a:gd name="connsiteY1" fmla="*/ 324000 h 568800"/>
                <a:gd name="connsiteX2" fmla="*/ 943200 w 943200"/>
                <a:gd name="connsiteY2" fmla="*/ 568800 h 568800"/>
                <a:gd name="connsiteX3" fmla="*/ 7200 w 943200"/>
                <a:gd name="connsiteY3" fmla="*/ 237600 h 568800"/>
                <a:gd name="connsiteX4" fmla="*/ 0 w 943200"/>
                <a:gd name="connsiteY4" fmla="*/ 0 h 56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200" h="568800">
                  <a:moveTo>
                    <a:pt x="0" y="0"/>
                  </a:moveTo>
                  <a:lnTo>
                    <a:pt x="943200" y="324000"/>
                  </a:lnTo>
                  <a:lnTo>
                    <a:pt x="943200" y="568800"/>
                  </a:lnTo>
                  <a:lnTo>
                    <a:pt x="7200" y="237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4315EF9-94A6-8CA9-3AF9-174B4EE06641}"/>
                </a:ext>
              </a:extLst>
            </p:cNvPr>
            <p:cNvSpPr/>
            <p:nvPr/>
          </p:nvSpPr>
          <p:spPr>
            <a:xfrm>
              <a:off x="3203998" y="3442981"/>
              <a:ext cx="943200" cy="568800"/>
            </a:xfrm>
            <a:custGeom>
              <a:avLst/>
              <a:gdLst>
                <a:gd name="connsiteX0" fmla="*/ 0 w 943200"/>
                <a:gd name="connsiteY0" fmla="*/ 0 h 568800"/>
                <a:gd name="connsiteX1" fmla="*/ 943200 w 943200"/>
                <a:gd name="connsiteY1" fmla="*/ 324000 h 568800"/>
                <a:gd name="connsiteX2" fmla="*/ 943200 w 943200"/>
                <a:gd name="connsiteY2" fmla="*/ 568800 h 568800"/>
                <a:gd name="connsiteX3" fmla="*/ 7200 w 943200"/>
                <a:gd name="connsiteY3" fmla="*/ 237600 h 568800"/>
                <a:gd name="connsiteX4" fmla="*/ 0 w 943200"/>
                <a:gd name="connsiteY4" fmla="*/ 0 h 56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200" h="568800">
                  <a:moveTo>
                    <a:pt x="0" y="0"/>
                  </a:moveTo>
                  <a:lnTo>
                    <a:pt x="943200" y="324000"/>
                  </a:lnTo>
                  <a:lnTo>
                    <a:pt x="943200" y="568800"/>
                  </a:lnTo>
                  <a:lnTo>
                    <a:pt x="7200" y="237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376DB29-F9B9-7BCF-CC23-5576F172404B}"/>
                </a:ext>
              </a:extLst>
            </p:cNvPr>
            <p:cNvSpPr/>
            <p:nvPr/>
          </p:nvSpPr>
          <p:spPr>
            <a:xfrm>
              <a:off x="3213979" y="3698676"/>
              <a:ext cx="943200" cy="568800"/>
            </a:xfrm>
            <a:custGeom>
              <a:avLst/>
              <a:gdLst>
                <a:gd name="connsiteX0" fmla="*/ 0 w 943200"/>
                <a:gd name="connsiteY0" fmla="*/ 0 h 568800"/>
                <a:gd name="connsiteX1" fmla="*/ 943200 w 943200"/>
                <a:gd name="connsiteY1" fmla="*/ 324000 h 568800"/>
                <a:gd name="connsiteX2" fmla="*/ 943200 w 943200"/>
                <a:gd name="connsiteY2" fmla="*/ 568800 h 568800"/>
                <a:gd name="connsiteX3" fmla="*/ 7200 w 943200"/>
                <a:gd name="connsiteY3" fmla="*/ 237600 h 568800"/>
                <a:gd name="connsiteX4" fmla="*/ 0 w 943200"/>
                <a:gd name="connsiteY4" fmla="*/ 0 h 56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200" h="568800">
                  <a:moveTo>
                    <a:pt x="0" y="0"/>
                  </a:moveTo>
                  <a:lnTo>
                    <a:pt x="943200" y="324000"/>
                  </a:lnTo>
                  <a:lnTo>
                    <a:pt x="943200" y="568800"/>
                  </a:lnTo>
                  <a:lnTo>
                    <a:pt x="7200" y="237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1D49D0D-7130-762D-C9A8-54641D10D2AA}"/>
                </a:ext>
              </a:extLst>
            </p:cNvPr>
            <p:cNvSpPr/>
            <p:nvPr/>
          </p:nvSpPr>
          <p:spPr>
            <a:xfrm>
              <a:off x="3213979" y="3960968"/>
              <a:ext cx="943200" cy="568800"/>
            </a:xfrm>
            <a:custGeom>
              <a:avLst/>
              <a:gdLst>
                <a:gd name="connsiteX0" fmla="*/ 0 w 943200"/>
                <a:gd name="connsiteY0" fmla="*/ 0 h 568800"/>
                <a:gd name="connsiteX1" fmla="*/ 943200 w 943200"/>
                <a:gd name="connsiteY1" fmla="*/ 324000 h 568800"/>
                <a:gd name="connsiteX2" fmla="*/ 943200 w 943200"/>
                <a:gd name="connsiteY2" fmla="*/ 568800 h 568800"/>
                <a:gd name="connsiteX3" fmla="*/ 7200 w 943200"/>
                <a:gd name="connsiteY3" fmla="*/ 237600 h 568800"/>
                <a:gd name="connsiteX4" fmla="*/ 0 w 943200"/>
                <a:gd name="connsiteY4" fmla="*/ 0 h 56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200" h="568800">
                  <a:moveTo>
                    <a:pt x="0" y="0"/>
                  </a:moveTo>
                  <a:lnTo>
                    <a:pt x="943200" y="324000"/>
                  </a:lnTo>
                  <a:lnTo>
                    <a:pt x="943200" y="568800"/>
                  </a:lnTo>
                  <a:lnTo>
                    <a:pt x="7200" y="237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7E6C94D-A020-3D77-120E-D86C5E0660A9}"/>
                </a:ext>
              </a:extLst>
            </p:cNvPr>
            <p:cNvSpPr/>
            <p:nvPr/>
          </p:nvSpPr>
          <p:spPr>
            <a:xfrm>
              <a:off x="3210375" y="4220052"/>
              <a:ext cx="943200" cy="568800"/>
            </a:xfrm>
            <a:custGeom>
              <a:avLst/>
              <a:gdLst>
                <a:gd name="connsiteX0" fmla="*/ 0 w 943200"/>
                <a:gd name="connsiteY0" fmla="*/ 0 h 568800"/>
                <a:gd name="connsiteX1" fmla="*/ 943200 w 943200"/>
                <a:gd name="connsiteY1" fmla="*/ 324000 h 568800"/>
                <a:gd name="connsiteX2" fmla="*/ 943200 w 943200"/>
                <a:gd name="connsiteY2" fmla="*/ 568800 h 568800"/>
                <a:gd name="connsiteX3" fmla="*/ 7200 w 943200"/>
                <a:gd name="connsiteY3" fmla="*/ 237600 h 568800"/>
                <a:gd name="connsiteX4" fmla="*/ 0 w 943200"/>
                <a:gd name="connsiteY4" fmla="*/ 0 h 56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200" h="568800">
                  <a:moveTo>
                    <a:pt x="0" y="0"/>
                  </a:moveTo>
                  <a:lnTo>
                    <a:pt x="943200" y="324000"/>
                  </a:lnTo>
                  <a:lnTo>
                    <a:pt x="943200" y="568800"/>
                  </a:lnTo>
                  <a:lnTo>
                    <a:pt x="7200" y="237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120E049-9B9F-DBD0-2315-D15158A95A9A}"/>
              </a:ext>
            </a:extLst>
          </p:cNvPr>
          <p:cNvCxnSpPr>
            <a:cxnSpLocks/>
            <a:endCxn id="38" idx="0"/>
          </p:cNvCxnSpPr>
          <p:nvPr/>
        </p:nvCxnSpPr>
        <p:spPr>
          <a:xfrm flipV="1">
            <a:off x="3210375" y="3087092"/>
            <a:ext cx="146552" cy="93597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ED53F19-083A-EB4B-A17E-B5D051555E1D}"/>
              </a:ext>
            </a:extLst>
          </p:cNvPr>
          <p:cNvCxnSpPr>
            <a:cxnSpLocks/>
          </p:cNvCxnSpPr>
          <p:nvPr/>
        </p:nvCxnSpPr>
        <p:spPr>
          <a:xfrm flipV="1">
            <a:off x="4183763" y="3428999"/>
            <a:ext cx="146552" cy="93597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68D5CA8-B409-EF23-AB88-F5CC1E97136E}"/>
              </a:ext>
            </a:extLst>
          </p:cNvPr>
          <p:cNvCxnSpPr>
            <a:cxnSpLocks/>
          </p:cNvCxnSpPr>
          <p:nvPr/>
        </p:nvCxnSpPr>
        <p:spPr>
          <a:xfrm flipV="1">
            <a:off x="4183763" y="4722140"/>
            <a:ext cx="146552" cy="93597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16C6290-B2A7-965E-C3A4-F3CDFC230EF9}"/>
              </a:ext>
            </a:extLst>
          </p:cNvPr>
          <p:cNvGrpSpPr/>
          <p:nvPr/>
        </p:nvGrpSpPr>
        <p:grpSpPr>
          <a:xfrm>
            <a:off x="4153575" y="728849"/>
            <a:ext cx="1162097" cy="1182034"/>
            <a:chOff x="3433139" y="1687983"/>
            <a:chExt cx="1171407" cy="120824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1" name="3D Model 50" descr="Red Sphere">
                  <a:extLst>
                    <a:ext uri="{FF2B5EF4-FFF2-40B4-BE49-F238E27FC236}">
                      <a16:creationId xmlns:a16="http://schemas.microsoft.com/office/drawing/2014/main" id="{2FD55D47-C53B-7A9B-62E2-552CE394EE6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3130" y="1846516"/>
                <a:ext cx="389029" cy="414128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389029" cy="41412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5915064" ay="-3577501" az="5995491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52791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1" name="3D Model 50" descr="Red Sphere">
                  <a:extLst>
                    <a:ext uri="{FF2B5EF4-FFF2-40B4-BE49-F238E27FC236}">
                      <a16:creationId xmlns:a16="http://schemas.microsoft.com/office/drawing/2014/main" id="{2FD55D47-C53B-7A9B-62E2-552CE394EE6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57923" y="883943"/>
                  <a:ext cx="385937" cy="4051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2" name="3D Model 51" descr="Red Sphere">
                  <a:extLst>
                    <a:ext uri="{FF2B5EF4-FFF2-40B4-BE49-F238E27FC236}">
                      <a16:creationId xmlns:a16="http://schemas.microsoft.com/office/drawing/2014/main" id="{FE9B1548-C25A-EE98-7E28-45260A14F38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33139" y="2041079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2" name="3D Model 51" descr="Red Sphere">
                  <a:extLst>
                    <a:ext uri="{FF2B5EF4-FFF2-40B4-BE49-F238E27FC236}">
                      <a16:creationId xmlns:a16="http://schemas.microsoft.com/office/drawing/2014/main" id="{FE9B1548-C25A-EE98-7E28-45260A14F38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53575" y="1074286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3" name="3D Model 52" descr="Sphere">
                  <a:extLst>
                    <a:ext uri="{FF2B5EF4-FFF2-40B4-BE49-F238E27FC236}">
                      <a16:creationId xmlns:a16="http://schemas.microsoft.com/office/drawing/2014/main" id="{3839AFED-6A87-67FE-8F0F-AFBC8CA4ECA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12338" y="1824038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3" name="3D Model 52" descr="Sphere">
                  <a:extLst>
                    <a:ext uri="{FF2B5EF4-FFF2-40B4-BE49-F238E27FC236}">
                      <a16:creationId xmlns:a16="http://schemas.microsoft.com/office/drawing/2014/main" id="{3839AFED-6A87-67FE-8F0F-AFBC8CA4ECA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232145" y="86195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4" name="3D Model 53" descr="Sphere">
                  <a:extLst>
                    <a:ext uri="{FF2B5EF4-FFF2-40B4-BE49-F238E27FC236}">
                      <a16:creationId xmlns:a16="http://schemas.microsoft.com/office/drawing/2014/main" id="{FD491E20-818D-7AEB-2020-137438F61B0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52183" y="1905035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4" name="3D Model 53" descr="Sphere">
                  <a:extLst>
                    <a:ext uri="{FF2B5EF4-FFF2-40B4-BE49-F238E27FC236}">
                      <a16:creationId xmlns:a16="http://schemas.microsoft.com/office/drawing/2014/main" id="{FD491E20-818D-7AEB-2020-137438F61B0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668494" y="94119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5" name="3D Model 54" descr="Sphere">
                  <a:extLst>
                    <a:ext uri="{FF2B5EF4-FFF2-40B4-BE49-F238E27FC236}">
                      <a16:creationId xmlns:a16="http://schemas.microsoft.com/office/drawing/2014/main" id="{DFF51EDC-B3F3-2315-09D3-10919812755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71108" y="2133653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5" name="3D Model 54" descr="Sphere">
                  <a:extLst>
                    <a:ext uri="{FF2B5EF4-FFF2-40B4-BE49-F238E27FC236}">
                      <a16:creationId xmlns:a16="http://schemas.microsoft.com/office/drawing/2014/main" id="{DFF51EDC-B3F3-2315-09D3-10919812755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687268" y="116485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6" name="3D Model 55" descr="Sphere">
                  <a:extLst>
                    <a:ext uri="{FF2B5EF4-FFF2-40B4-BE49-F238E27FC236}">
                      <a16:creationId xmlns:a16="http://schemas.microsoft.com/office/drawing/2014/main" id="{25601BCF-674E-5C32-3AB3-93244434049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89703" y="2325386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6" name="3D Model 55" descr="Sphere">
                  <a:extLst>
                    <a:ext uri="{FF2B5EF4-FFF2-40B4-BE49-F238E27FC236}">
                      <a16:creationId xmlns:a16="http://schemas.microsoft.com/office/drawing/2014/main" id="{25601BCF-674E-5C32-3AB3-93244434049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408100" y="135242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7" name="3D Model 56" descr="Sphere">
                  <a:extLst>
                    <a:ext uri="{FF2B5EF4-FFF2-40B4-BE49-F238E27FC236}">
                      <a16:creationId xmlns:a16="http://schemas.microsoft.com/office/drawing/2014/main" id="{27CE936A-1F46-A77D-10E1-5774B78CF0C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42915" y="2334131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7" name="3D Model 56" descr="Sphere">
                  <a:extLst>
                    <a:ext uri="{FF2B5EF4-FFF2-40B4-BE49-F238E27FC236}">
                      <a16:creationId xmlns:a16="http://schemas.microsoft.com/office/drawing/2014/main" id="{27CE936A-1F46-A77D-10E1-5774B78CF0C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60094" y="136098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8" name="3D Model 57" descr="Sphere">
                  <a:extLst>
                    <a:ext uri="{FF2B5EF4-FFF2-40B4-BE49-F238E27FC236}">
                      <a16:creationId xmlns:a16="http://schemas.microsoft.com/office/drawing/2014/main" id="{A452BF08-FD11-575C-EBA7-BDA55B95B25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10583" y="1891257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8" name="3D Model 57" descr="Sphere">
                  <a:extLst>
                    <a:ext uri="{FF2B5EF4-FFF2-40B4-BE49-F238E27FC236}">
                      <a16:creationId xmlns:a16="http://schemas.microsoft.com/office/drawing/2014/main" id="{A452BF08-FD11-575C-EBA7-BDA55B95B25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28019" y="927714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9" name="3D Model 58" descr="Sphere">
                  <a:extLst>
                    <a:ext uri="{FF2B5EF4-FFF2-40B4-BE49-F238E27FC236}">
                      <a16:creationId xmlns:a16="http://schemas.microsoft.com/office/drawing/2014/main" id="{DCBBAD94-A9FD-12B4-88EF-9A6C8DB6BB4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17397" y="2182340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9" name="3D Model 58" descr="Sphere">
                  <a:extLst>
                    <a:ext uri="{FF2B5EF4-FFF2-40B4-BE49-F238E27FC236}">
                      <a16:creationId xmlns:a16="http://schemas.microsoft.com/office/drawing/2014/main" id="{DCBBAD94-A9FD-12B4-88EF-9A6C8DB6BB4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36369" y="121248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0" name="3D Model 59" descr="Sphere">
                  <a:extLst>
                    <a:ext uri="{FF2B5EF4-FFF2-40B4-BE49-F238E27FC236}">
                      <a16:creationId xmlns:a16="http://schemas.microsoft.com/office/drawing/2014/main" id="{155220CA-4A73-8AD5-24FD-38BADEFA792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77751" y="1900662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0" name="3D Model 59" descr="Sphere">
                  <a:extLst>
                    <a:ext uri="{FF2B5EF4-FFF2-40B4-BE49-F238E27FC236}">
                      <a16:creationId xmlns:a16="http://schemas.microsoft.com/office/drawing/2014/main" id="{155220CA-4A73-8AD5-24FD-38BADEFA792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297038" y="93691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1" name="3D Model 60" descr="Red Sphere">
                  <a:extLst>
                    <a:ext uri="{FF2B5EF4-FFF2-40B4-BE49-F238E27FC236}">
                      <a16:creationId xmlns:a16="http://schemas.microsoft.com/office/drawing/2014/main" id="{50F8DAD5-B1DF-E526-B1B1-5AC5A18ADEE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92561" y="2131283"/>
                <a:ext cx="439226" cy="414127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39226" cy="41412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3838053" ay="-3019890" az="-3456207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1" name="3D Model 60" descr="Red Sphere">
                  <a:extLst>
                    <a:ext uri="{FF2B5EF4-FFF2-40B4-BE49-F238E27FC236}">
                      <a16:creationId xmlns:a16="http://schemas.microsoft.com/office/drawing/2014/main" id="{50F8DAD5-B1DF-E526-B1B1-5AC5A18ADEE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11730" y="1162533"/>
                  <a:ext cx="435735" cy="4051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2" name="3D Model 61" descr="Red Sphere">
                  <a:extLst>
                    <a:ext uri="{FF2B5EF4-FFF2-40B4-BE49-F238E27FC236}">
                      <a16:creationId xmlns:a16="http://schemas.microsoft.com/office/drawing/2014/main" id="{A5F34CB1-CC78-4412-6C34-F7B1EA75163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6840" y="2472762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2" name="3D Model 61" descr="Red Sphere">
                  <a:extLst>
                    <a:ext uri="{FF2B5EF4-FFF2-40B4-BE49-F238E27FC236}">
                      <a16:creationId xmlns:a16="http://schemas.microsoft.com/office/drawing/2014/main" id="{A5F34CB1-CC78-4412-6C34-F7B1EA75163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24306" y="1496605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3" name="3D Model 62" descr="Red Sphere">
                  <a:extLst>
                    <a:ext uri="{FF2B5EF4-FFF2-40B4-BE49-F238E27FC236}">
                      <a16:creationId xmlns:a16="http://schemas.microsoft.com/office/drawing/2014/main" id="{0FE746FF-1749-C83C-8D52-18A3542ACB1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7307" y="2261030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3" name="3D Model 62" descr="Red Sphere">
                  <a:extLst>
                    <a:ext uri="{FF2B5EF4-FFF2-40B4-BE49-F238E27FC236}">
                      <a16:creationId xmlns:a16="http://schemas.microsoft.com/office/drawing/2014/main" id="{0FE746FF-1749-C83C-8D52-18A3542ACB1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72782" y="1289466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4" name="3D Model 63" descr="Red Sphere">
                  <a:extLst>
                    <a:ext uri="{FF2B5EF4-FFF2-40B4-BE49-F238E27FC236}">
                      <a16:creationId xmlns:a16="http://schemas.microsoft.com/office/drawing/2014/main" id="{BAEBC263-ADED-3FEA-EB6F-8962E996660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86266" y="1755784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4" name="3D Model 63" descr="Red Sphere">
                  <a:extLst>
                    <a:ext uri="{FF2B5EF4-FFF2-40B4-BE49-F238E27FC236}">
                      <a16:creationId xmlns:a16="http://schemas.microsoft.com/office/drawing/2014/main" id="{BAEBC263-ADED-3FEA-EB6F-8962E996660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603101" y="795179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5" name="3D Model 64" descr="Red Sphere">
                  <a:extLst>
                    <a:ext uri="{FF2B5EF4-FFF2-40B4-BE49-F238E27FC236}">
                      <a16:creationId xmlns:a16="http://schemas.microsoft.com/office/drawing/2014/main" id="{17DF2A1D-CC43-C767-A905-BD08DB7981F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05445" y="2343536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5" name="3D Model 64" descr="Red Sphere">
                  <a:extLst>
                    <a:ext uri="{FF2B5EF4-FFF2-40B4-BE49-F238E27FC236}">
                      <a16:creationId xmlns:a16="http://schemas.microsoft.com/office/drawing/2014/main" id="{17DF2A1D-CC43-C767-A905-BD08DB7981F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225306" y="1370182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6" name="3D Model 65" descr="Red Sphere">
                  <a:extLst>
                    <a:ext uri="{FF2B5EF4-FFF2-40B4-BE49-F238E27FC236}">
                      <a16:creationId xmlns:a16="http://schemas.microsoft.com/office/drawing/2014/main" id="{2DDD3D8D-38D7-2BEF-CB98-563F1CEAC68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40505" y="1687983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6" name="3D Model 65" descr="Red Sphere">
                  <a:extLst>
                    <a:ext uri="{FF2B5EF4-FFF2-40B4-BE49-F238E27FC236}">
                      <a16:creationId xmlns:a16="http://schemas.microsoft.com/office/drawing/2014/main" id="{2DDD3D8D-38D7-2BEF-CB98-563F1CEAC68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59293" y="728849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7" name="3D Model 66" descr="Red Sphere">
                  <a:extLst>
                    <a:ext uri="{FF2B5EF4-FFF2-40B4-BE49-F238E27FC236}">
                      <a16:creationId xmlns:a16="http://schemas.microsoft.com/office/drawing/2014/main" id="{37C16545-96F5-DB9E-8FB5-7F808AE7ED3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7148" y="2056519"/>
                <a:ext cx="422561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2561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7" name="3D Model 66" descr="Red Sphere">
                  <a:extLst>
                    <a:ext uri="{FF2B5EF4-FFF2-40B4-BE49-F238E27FC236}">
                      <a16:creationId xmlns:a16="http://schemas.microsoft.com/office/drawing/2014/main" id="{37C16545-96F5-DB9E-8FB5-7F808AE7ED3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524611" y="1089391"/>
                  <a:ext cx="419203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8" name="3D Model 67" descr="Sphere">
                  <a:extLst>
                    <a:ext uri="{FF2B5EF4-FFF2-40B4-BE49-F238E27FC236}">
                      <a16:creationId xmlns:a16="http://schemas.microsoft.com/office/drawing/2014/main" id="{B94521FD-7DAD-175E-BC83-7C19AB37D79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1216" y="1967452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8" name="3D Model 67" descr="Sphere">
                  <a:extLst>
                    <a:ext uri="{FF2B5EF4-FFF2-40B4-BE49-F238E27FC236}">
                      <a16:creationId xmlns:a16="http://schemas.microsoft.com/office/drawing/2014/main" id="{B94521FD-7DAD-175E-BC83-7C19AB37D79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66740" y="100225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9" name="3D Model 68" descr="Sphere">
                  <a:extLst>
                    <a:ext uri="{FF2B5EF4-FFF2-40B4-BE49-F238E27FC236}">
                      <a16:creationId xmlns:a16="http://schemas.microsoft.com/office/drawing/2014/main" id="{40F99E0D-5FA9-BB93-3DA7-6D8FD625585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20349" y="1694384"/>
                <a:ext cx="400956" cy="400957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00956" cy="40095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279999" ay="808290" az="-1091473"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5148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9" name="3D Model 68" descr="Sphere">
                  <a:extLst>
                    <a:ext uri="{FF2B5EF4-FFF2-40B4-BE49-F238E27FC236}">
                      <a16:creationId xmlns:a16="http://schemas.microsoft.com/office/drawing/2014/main" id="{40F99E0D-5FA9-BB93-3DA7-6D8FD625585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37708" y="735111"/>
                  <a:ext cx="397769" cy="3922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0" name="3D Model 69" descr="Sphere">
                  <a:extLst>
                    <a:ext uri="{FF2B5EF4-FFF2-40B4-BE49-F238E27FC236}">
                      <a16:creationId xmlns:a16="http://schemas.microsoft.com/office/drawing/2014/main" id="{BC6A7BCB-223A-60F3-8202-335310768BC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8267" y="2252285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0" name="3D Model 69" descr="Sphere">
                  <a:extLst>
                    <a:ext uri="{FF2B5EF4-FFF2-40B4-BE49-F238E27FC236}">
                      <a16:creationId xmlns:a16="http://schemas.microsoft.com/office/drawing/2014/main" id="{BC6A7BCB-223A-60F3-8202-335310768BC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63019" y="128091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1" name="3D Model 70" descr="Sphere">
                  <a:extLst>
                    <a:ext uri="{FF2B5EF4-FFF2-40B4-BE49-F238E27FC236}">
                      <a16:creationId xmlns:a16="http://schemas.microsoft.com/office/drawing/2014/main" id="{659E38A8-FD36-D6DD-349F-3A71E9FD4F4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06875" y="2441509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1" name="3D Model 70" descr="Sphere">
                  <a:extLst>
                    <a:ext uri="{FF2B5EF4-FFF2-40B4-BE49-F238E27FC236}">
                      <a16:creationId xmlns:a16="http://schemas.microsoft.com/office/drawing/2014/main" id="{659E38A8-FD36-D6DD-349F-3A71E9FD4F4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22751" y="146603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2" name="3D Model 71" descr="Sphere">
                  <a:extLst>
                    <a:ext uri="{FF2B5EF4-FFF2-40B4-BE49-F238E27FC236}">
                      <a16:creationId xmlns:a16="http://schemas.microsoft.com/office/drawing/2014/main" id="{C76E0194-9694-4FEB-D010-BCAE0018C1B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30370" y="2461508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2" name="3D Model 71" descr="Sphere">
                  <a:extLst>
                    <a:ext uri="{FF2B5EF4-FFF2-40B4-BE49-F238E27FC236}">
                      <a16:creationId xmlns:a16="http://schemas.microsoft.com/office/drawing/2014/main" id="{C76E0194-9694-4FEB-D010-BCAE0018C1B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49238" y="148559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3" name="3D Model 72" descr="Sphere">
                  <a:extLst>
                    <a:ext uri="{FF2B5EF4-FFF2-40B4-BE49-F238E27FC236}">
                      <a16:creationId xmlns:a16="http://schemas.microsoft.com/office/drawing/2014/main" id="{4F16A62F-3213-58C9-B5E1-02C7D26209C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49558" y="2227208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3" name="3D Model 72" descr="Sphere">
                  <a:extLst>
                    <a:ext uri="{FF2B5EF4-FFF2-40B4-BE49-F238E27FC236}">
                      <a16:creationId xmlns:a16="http://schemas.microsoft.com/office/drawing/2014/main" id="{4F16A62F-3213-58C9-B5E1-02C7D26209C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69864" y="125637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4" name="3D Model 73" descr="Red Sphere">
                  <a:extLst>
                    <a:ext uri="{FF2B5EF4-FFF2-40B4-BE49-F238E27FC236}">
                      <a16:creationId xmlns:a16="http://schemas.microsoft.com/office/drawing/2014/main" id="{07BFAC70-12B3-A2ED-D783-8DA18C96160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78529" y="2062982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4" name="3D Model 73" descr="Red Sphere">
                  <a:extLst>
                    <a:ext uri="{FF2B5EF4-FFF2-40B4-BE49-F238E27FC236}">
                      <a16:creationId xmlns:a16="http://schemas.microsoft.com/office/drawing/2014/main" id="{07BFAC70-12B3-A2ED-D783-8DA18C96160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93041" y="1095714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5" name="3D Model 74" descr="Red Sphere">
                  <a:extLst>
                    <a:ext uri="{FF2B5EF4-FFF2-40B4-BE49-F238E27FC236}">
                      <a16:creationId xmlns:a16="http://schemas.microsoft.com/office/drawing/2014/main" id="{79D3B111-1EA9-837D-1BAE-4CAB129CA90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95512" y="1730118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5" name="3D Model 74" descr="Red Sphere">
                  <a:extLst>
                    <a:ext uri="{FF2B5EF4-FFF2-40B4-BE49-F238E27FC236}">
                      <a16:creationId xmlns:a16="http://schemas.microsoft.com/office/drawing/2014/main" id="{79D3B111-1EA9-837D-1BAE-4CAB129CA90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11478" y="770070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6B890BD-DB1E-1B43-B663-4D89FDB26A64}"/>
              </a:ext>
            </a:extLst>
          </p:cNvPr>
          <p:cNvGrpSpPr/>
          <p:nvPr/>
        </p:nvGrpSpPr>
        <p:grpSpPr>
          <a:xfrm>
            <a:off x="6541797" y="769964"/>
            <a:ext cx="1162097" cy="1182034"/>
            <a:chOff x="3433139" y="1687983"/>
            <a:chExt cx="1171407" cy="120824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7" name="3D Model 76" descr="Red Sphere">
                  <a:extLst>
                    <a:ext uri="{FF2B5EF4-FFF2-40B4-BE49-F238E27FC236}">
                      <a16:creationId xmlns:a16="http://schemas.microsoft.com/office/drawing/2014/main" id="{E419E77F-C39C-3609-B9B9-9482A084988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3130" y="1846516"/>
                <a:ext cx="389029" cy="414128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389029" cy="41412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5915064" ay="-3577501" az="5995491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52791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7" name="3D Model 76" descr="Red Sphere">
                  <a:extLst>
                    <a:ext uri="{FF2B5EF4-FFF2-40B4-BE49-F238E27FC236}">
                      <a16:creationId xmlns:a16="http://schemas.microsoft.com/office/drawing/2014/main" id="{E419E77F-C39C-3609-B9B9-9482A084988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246145" y="925058"/>
                  <a:ext cx="385937" cy="4051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8" name="3D Model 77" descr="Red Sphere">
                  <a:extLst>
                    <a:ext uri="{FF2B5EF4-FFF2-40B4-BE49-F238E27FC236}">
                      <a16:creationId xmlns:a16="http://schemas.microsoft.com/office/drawing/2014/main" id="{AE9B92E9-D152-BA26-5BCD-C633A0EC65A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33139" y="2041079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8" name="3D Model 77" descr="Red Sphere">
                  <a:extLst>
                    <a:ext uri="{FF2B5EF4-FFF2-40B4-BE49-F238E27FC236}">
                      <a16:creationId xmlns:a16="http://schemas.microsoft.com/office/drawing/2014/main" id="{AE9B92E9-D152-BA26-5BCD-C633A0EC65A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41797" y="1115401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9" name="3D Model 78" descr="Sphere">
                  <a:extLst>
                    <a:ext uri="{FF2B5EF4-FFF2-40B4-BE49-F238E27FC236}">
                      <a16:creationId xmlns:a16="http://schemas.microsoft.com/office/drawing/2014/main" id="{87305ECD-CC64-5A2B-D0FD-80B40C1A32D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12338" y="1824038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9" name="3D Model 78" descr="Sphere">
                  <a:extLst>
                    <a:ext uri="{FF2B5EF4-FFF2-40B4-BE49-F238E27FC236}">
                      <a16:creationId xmlns:a16="http://schemas.microsoft.com/office/drawing/2014/main" id="{87305ECD-CC64-5A2B-D0FD-80B40C1A32D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620367" y="903068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0" name="3D Model 79" descr="Sphere">
                  <a:extLst>
                    <a:ext uri="{FF2B5EF4-FFF2-40B4-BE49-F238E27FC236}">
                      <a16:creationId xmlns:a16="http://schemas.microsoft.com/office/drawing/2014/main" id="{2974D3B5-3FE7-3418-1DB1-D1ABB1141B7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52183" y="1905035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0" name="3D Model 79" descr="Sphere">
                  <a:extLst>
                    <a:ext uri="{FF2B5EF4-FFF2-40B4-BE49-F238E27FC236}">
                      <a16:creationId xmlns:a16="http://schemas.microsoft.com/office/drawing/2014/main" id="{2974D3B5-3FE7-3418-1DB1-D1ABB1141B7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056716" y="982308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1" name="3D Model 80" descr="Sphere">
                  <a:extLst>
                    <a:ext uri="{FF2B5EF4-FFF2-40B4-BE49-F238E27FC236}">
                      <a16:creationId xmlns:a16="http://schemas.microsoft.com/office/drawing/2014/main" id="{9C4564FB-5DDB-481D-EE13-AE0FA902A4A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71108" y="2133653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1" name="3D Model 80" descr="Sphere">
                  <a:extLst>
                    <a:ext uri="{FF2B5EF4-FFF2-40B4-BE49-F238E27FC236}">
                      <a16:creationId xmlns:a16="http://schemas.microsoft.com/office/drawing/2014/main" id="{9C4564FB-5DDB-481D-EE13-AE0FA902A4A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075490" y="120596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2" name="3D Model 81" descr="Sphere">
                  <a:extLst>
                    <a:ext uri="{FF2B5EF4-FFF2-40B4-BE49-F238E27FC236}">
                      <a16:creationId xmlns:a16="http://schemas.microsoft.com/office/drawing/2014/main" id="{18DE1A2F-76EC-421E-6651-DFDEB8095D5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89703" y="2325386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2" name="3D Model 81" descr="Sphere">
                  <a:extLst>
                    <a:ext uri="{FF2B5EF4-FFF2-40B4-BE49-F238E27FC236}">
                      <a16:creationId xmlns:a16="http://schemas.microsoft.com/office/drawing/2014/main" id="{18DE1A2F-76EC-421E-6651-DFDEB8095D5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796322" y="139354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3" name="3D Model 82" descr="Sphere">
                  <a:extLst>
                    <a:ext uri="{FF2B5EF4-FFF2-40B4-BE49-F238E27FC236}">
                      <a16:creationId xmlns:a16="http://schemas.microsoft.com/office/drawing/2014/main" id="{ED9EFEB3-DB38-57A7-0E73-E329232F57C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42915" y="2334131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3" name="3D Model 82" descr="Sphere">
                  <a:extLst>
                    <a:ext uri="{FF2B5EF4-FFF2-40B4-BE49-F238E27FC236}">
                      <a16:creationId xmlns:a16="http://schemas.microsoft.com/office/drawing/2014/main" id="{ED9EFEB3-DB38-57A7-0E73-E329232F57C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948316" y="140209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4" name="3D Model 83" descr="Sphere">
                  <a:extLst>
                    <a:ext uri="{FF2B5EF4-FFF2-40B4-BE49-F238E27FC236}">
                      <a16:creationId xmlns:a16="http://schemas.microsoft.com/office/drawing/2014/main" id="{A8436376-C3A2-4E5B-077D-1A040D6B4A1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10583" y="1891257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4" name="3D Model 83" descr="Sphere">
                  <a:extLst>
                    <a:ext uri="{FF2B5EF4-FFF2-40B4-BE49-F238E27FC236}">
                      <a16:creationId xmlns:a16="http://schemas.microsoft.com/office/drawing/2014/main" id="{A8436376-C3A2-4E5B-077D-1A040D6B4A1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916241" y="968829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5" name="3D Model 84" descr="Sphere">
                  <a:extLst>
                    <a:ext uri="{FF2B5EF4-FFF2-40B4-BE49-F238E27FC236}">
                      <a16:creationId xmlns:a16="http://schemas.microsoft.com/office/drawing/2014/main" id="{5B08CCC8-B29A-CC36-054E-35CBEB20032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17397" y="2182340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5" name="3D Model 84" descr="Sphere">
                  <a:extLst>
                    <a:ext uri="{FF2B5EF4-FFF2-40B4-BE49-F238E27FC236}">
                      <a16:creationId xmlns:a16="http://schemas.microsoft.com/office/drawing/2014/main" id="{5B08CCC8-B29A-CC36-054E-35CBEB20032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724591" y="125359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6" name="3D Model 85" descr="Sphere">
                  <a:extLst>
                    <a:ext uri="{FF2B5EF4-FFF2-40B4-BE49-F238E27FC236}">
                      <a16:creationId xmlns:a16="http://schemas.microsoft.com/office/drawing/2014/main" id="{6C185155-24BA-3FA0-2DEA-D3DF5E37AB9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77751" y="1900662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6" name="3D Model 85" descr="Sphere">
                  <a:extLst>
                    <a:ext uri="{FF2B5EF4-FFF2-40B4-BE49-F238E27FC236}">
                      <a16:creationId xmlns:a16="http://schemas.microsoft.com/office/drawing/2014/main" id="{6C185155-24BA-3FA0-2DEA-D3DF5E37AB9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685260" y="97803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7" name="3D Model 86" descr="Red Sphere">
                  <a:extLst>
                    <a:ext uri="{FF2B5EF4-FFF2-40B4-BE49-F238E27FC236}">
                      <a16:creationId xmlns:a16="http://schemas.microsoft.com/office/drawing/2014/main" id="{6FABF6E5-280F-90AC-A179-D7FCC29EC32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92561" y="2131283"/>
                <a:ext cx="439226" cy="414127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39226" cy="41412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3838053" ay="-3019890" az="-3456207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7" name="3D Model 86" descr="Red Sphere">
                  <a:extLst>
                    <a:ext uri="{FF2B5EF4-FFF2-40B4-BE49-F238E27FC236}">
                      <a16:creationId xmlns:a16="http://schemas.microsoft.com/office/drawing/2014/main" id="{6FABF6E5-280F-90AC-A179-D7FCC29EC32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699952" y="1203648"/>
                  <a:ext cx="435735" cy="4051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8" name="3D Model 87" descr="Red Sphere">
                  <a:extLst>
                    <a:ext uri="{FF2B5EF4-FFF2-40B4-BE49-F238E27FC236}">
                      <a16:creationId xmlns:a16="http://schemas.microsoft.com/office/drawing/2014/main" id="{2861A0E2-0E2B-DB9E-4A92-E7FAD0E3329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6840" y="2472762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8" name="3D Model 87" descr="Red Sphere">
                  <a:extLst>
                    <a:ext uri="{FF2B5EF4-FFF2-40B4-BE49-F238E27FC236}">
                      <a16:creationId xmlns:a16="http://schemas.microsoft.com/office/drawing/2014/main" id="{2861A0E2-0E2B-DB9E-4A92-E7FAD0E3329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912528" y="1537720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9" name="3D Model 88" descr="Red Sphere">
                  <a:extLst>
                    <a:ext uri="{FF2B5EF4-FFF2-40B4-BE49-F238E27FC236}">
                      <a16:creationId xmlns:a16="http://schemas.microsoft.com/office/drawing/2014/main" id="{F3DE5F12-AD83-36DE-C5AA-013DD8A7CE5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7307" y="2261030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9" name="3D Model 88" descr="Red Sphere">
                  <a:extLst>
                    <a:ext uri="{FF2B5EF4-FFF2-40B4-BE49-F238E27FC236}">
                      <a16:creationId xmlns:a16="http://schemas.microsoft.com/office/drawing/2014/main" id="{F3DE5F12-AD83-36DE-C5AA-013DD8A7CE5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161004" y="1330581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0" name="3D Model 89" descr="Red Sphere">
                  <a:extLst>
                    <a:ext uri="{FF2B5EF4-FFF2-40B4-BE49-F238E27FC236}">
                      <a16:creationId xmlns:a16="http://schemas.microsoft.com/office/drawing/2014/main" id="{22326162-7EE4-487F-7C3A-A143A16A3EA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86266" y="1755784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0" name="3D Model 89" descr="Red Sphere">
                  <a:extLst>
                    <a:ext uri="{FF2B5EF4-FFF2-40B4-BE49-F238E27FC236}">
                      <a16:creationId xmlns:a16="http://schemas.microsoft.com/office/drawing/2014/main" id="{22326162-7EE4-487F-7C3A-A143A16A3EA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991323" y="836294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1" name="3D Model 90" descr="Red Sphere">
                  <a:extLst>
                    <a:ext uri="{FF2B5EF4-FFF2-40B4-BE49-F238E27FC236}">
                      <a16:creationId xmlns:a16="http://schemas.microsoft.com/office/drawing/2014/main" id="{0CE9EEB4-F05B-117E-681B-C0F954287A6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05445" y="2343536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1" name="3D Model 90" descr="Red Sphere">
                  <a:extLst>
                    <a:ext uri="{FF2B5EF4-FFF2-40B4-BE49-F238E27FC236}">
                      <a16:creationId xmlns:a16="http://schemas.microsoft.com/office/drawing/2014/main" id="{0CE9EEB4-F05B-117E-681B-C0F954287A6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613528" y="1411297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2" name="3D Model 91" descr="Red Sphere">
                  <a:extLst>
                    <a:ext uri="{FF2B5EF4-FFF2-40B4-BE49-F238E27FC236}">
                      <a16:creationId xmlns:a16="http://schemas.microsoft.com/office/drawing/2014/main" id="{AB9F13C8-57AD-9CA0-B47C-556F8A6DBEF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40505" y="1687983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2" name="3D Model 91" descr="Red Sphere">
                  <a:extLst>
                    <a:ext uri="{FF2B5EF4-FFF2-40B4-BE49-F238E27FC236}">
                      <a16:creationId xmlns:a16="http://schemas.microsoft.com/office/drawing/2014/main" id="{AB9F13C8-57AD-9CA0-B47C-556F8A6DBEF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47515" y="769964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3" name="3D Model 92" descr="Red Sphere">
                  <a:extLst>
                    <a:ext uri="{FF2B5EF4-FFF2-40B4-BE49-F238E27FC236}">
                      <a16:creationId xmlns:a16="http://schemas.microsoft.com/office/drawing/2014/main" id="{529F4881-BBB6-FD14-3629-317542A5A3D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7147" y="2056519"/>
                <a:ext cx="422561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2561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3" name="3D Model 92" descr="Red Sphere">
                  <a:extLst>
                    <a:ext uri="{FF2B5EF4-FFF2-40B4-BE49-F238E27FC236}">
                      <a16:creationId xmlns:a16="http://schemas.microsoft.com/office/drawing/2014/main" id="{529F4881-BBB6-FD14-3629-317542A5A3D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12832" y="1130506"/>
                  <a:ext cx="419203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4" name="3D Model 93" descr="Sphere">
                  <a:extLst>
                    <a:ext uri="{FF2B5EF4-FFF2-40B4-BE49-F238E27FC236}">
                      <a16:creationId xmlns:a16="http://schemas.microsoft.com/office/drawing/2014/main" id="{99FF6886-1F32-1A33-72EB-888C2EC2297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1216" y="1967452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4" name="3D Model 93" descr="Sphere">
                  <a:extLst>
                    <a:ext uri="{FF2B5EF4-FFF2-40B4-BE49-F238E27FC236}">
                      <a16:creationId xmlns:a16="http://schemas.microsoft.com/office/drawing/2014/main" id="{99FF6886-1F32-1A33-72EB-888C2EC2297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54962" y="104337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5" name="3D Model 94" descr="Sphere">
                  <a:extLst>
                    <a:ext uri="{FF2B5EF4-FFF2-40B4-BE49-F238E27FC236}">
                      <a16:creationId xmlns:a16="http://schemas.microsoft.com/office/drawing/2014/main" id="{ED357F98-84AA-68F5-ADCF-7B267A07683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20349" y="1694384"/>
                <a:ext cx="400956" cy="400957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00956" cy="40095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279999" ay="808290" az="-1091473"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5148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5" name="3D Model 94" descr="Sphere">
                  <a:extLst>
                    <a:ext uri="{FF2B5EF4-FFF2-40B4-BE49-F238E27FC236}">
                      <a16:creationId xmlns:a16="http://schemas.microsoft.com/office/drawing/2014/main" id="{ED357F98-84AA-68F5-ADCF-7B267A07683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25930" y="776226"/>
                  <a:ext cx="397769" cy="3922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6" name="3D Model 95" descr="Sphere">
                  <a:extLst>
                    <a:ext uri="{FF2B5EF4-FFF2-40B4-BE49-F238E27FC236}">
                      <a16:creationId xmlns:a16="http://schemas.microsoft.com/office/drawing/2014/main" id="{D94D41C3-8C40-4C21-1C93-2C83C0E844C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8267" y="2252285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6" name="3D Model 95" descr="Sphere">
                  <a:extLst>
                    <a:ext uri="{FF2B5EF4-FFF2-40B4-BE49-F238E27FC236}">
                      <a16:creationId xmlns:a16="http://schemas.microsoft.com/office/drawing/2014/main" id="{D94D41C3-8C40-4C21-1C93-2C83C0E844C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251241" y="132202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7" name="3D Model 96" descr="Sphere">
                  <a:extLst>
                    <a:ext uri="{FF2B5EF4-FFF2-40B4-BE49-F238E27FC236}">
                      <a16:creationId xmlns:a16="http://schemas.microsoft.com/office/drawing/2014/main" id="{FED03C09-A510-56AB-D113-E73F371EFDE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06875" y="2441509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7" name="3D Model 96" descr="Sphere">
                  <a:extLst>
                    <a:ext uri="{FF2B5EF4-FFF2-40B4-BE49-F238E27FC236}">
                      <a16:creationId xmlns:a16="http://schemas.microsoft.com/office/drawing/2014/main" id="{FED03C09-A510-56AB-D113-E73F371EFDE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10973" y="150714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8" name="3D Model 97" descr="Sphere">
                  <a:extLst>
                    <a:ext uri="{FF2B5EF4-FFF2-40B4-BE49-F238E27FC236}">
                      <a16:creationId xmlns:a16="http://schemas.microsoft.com/office/drawing/2014/main" id="{5E25DC3E-B52F-6EFF-71DF-21012F9C61C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30370" y="2461508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8" name="3D Model 97" descr="Sphere">
                  <a:extLst>
                    <a:ext uri="{FF2B5EF4-FFF2-40B4-BE49-F238E27FC236}">
                      <a16:creationId xmlns:a16="http://schemas.microsoft.com/office/drawing/2014/main" id="{5E25DC3E-B52F-6EFF-71DF-21012F9C61C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737460" y="152671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9" name="3D Model 98" descr="Sphere">
                  <a:extLst>
                    <a:ext uri="{FF2B5EF4-FFF2-40B4-BE49-F238E27FC236}">
                      <a16:creationId xmlns:a16="http://schemas.microsoft.com/office/drawing/2014/main" id="{AD4B29C5-E6BA-7488-C32A-98230FEBFCF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49558" y="2227208"/>
                <a:ext cx="426017" cy="40095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9" name="3D Model 98" descr="Sphere">
                  <a:extLst>
                    <a:ext uri="{FF2B5EF4-FFF2-40B4-BE49-F238E27FC236}">
                      <a16:creationId xmlns:a16="http://schemas.microsoft.com/office/drawing/2014/main" id="{AD4B29C5-E6BA-7488-C32A-98230FEBFCF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58086" y="129749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0" name="3D Model 99" descr="Red Sphere">
                  <a:extLst>
                    <a:ext uri="{FF2B5EF4-FFF2-40B4-BE49-F238E27FC236}">
                      <a16:creationId xmlns:a16="http://schemas.microsoft.com/office/drawing/2014/main" id="{79876883-3803-1DBB-F652-CF390210D18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78529" y="2062982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0" name="3D Model 99" descr="Red Sphere">
                  <a:extLst>
                    <a:ext uri="{FF2B5EF4-FFF2-40B4-BE49-F238E27FC236}">
                      <a16:creationId xmlns:a16="http://schemas.microsoft.com/office/drawing/2014/main" id="{79876883-3803-1DBB-F652-CF390210D18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281263" y="1136829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1" name="3D Model 100" descr="Red Sphere">
                  <a:extLst>
                    <a:ext uri="{FF2B5EF4-FFF2-40B4-BE49-F238E27FC236}">
                      <a16:creationId xmlns:a16="http://schemas.microsoft.com/office/drawing/2014/main" id="{290770A1-6232-D80C-17D1-A17B9722995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95512" y="1730118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1" name="3D Model 100" descr="Red Sphere">
                  <a:extLst>
                    <a:ext uri="{FF2B5EF4-FFF2-40B4-BE49-F238E27FC236}">
                      <a16:creationId xmlns:a16="http://schemas.microsoft.com/office/drawing/2014/main" id="{290770A1-6232-D80C-17D1-A17B9722995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099700" y="811185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2" name="3D Model 101" descr="Sphere">
                <a:extLst>
                  <a:ext uri="{FF2B5EF4-FFF2-40B4-BE49-F238E27FC236}">
                    <a16:creationId xmlns:a16="http://schemas.microsoft.com/office/drawing/2014/main" id="{A6476746-4EFB-BE06-1900-595C7064FF6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285410" y="1153373"/>
              <a:ext cx="422631" cy="392259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422631" cy="392259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005739" ay="-1542937" az="-4061408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5148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2" name="3D Model 101" descr="Sphere">
                <a:extLst>
                  <a:ext uri="{FF2B5EF4-FFF2-40B4-BE49-F238E27FC236}">
                    <a16:creationId xmlns:a16="http://schemas.microsoft.com/office/drawing/2014/main" id="{A6476746-4EFB-BE06-1900-595C7064FF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85410" y="1153373"/>
                <a:ext cx="422631" cy="392259"/>
              </a:xfrm>
              <a:prstGeom prst="rect">
                <a:avLst/>
              </a:prstGeom>
            </p:spPr>
          </p:pic>
        </mc:Fallback>
      </mc:AlternateContent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21E57DCB-0605-3889-A1B4-89C438BBC9FF}"/>
              </a:ext>
            </a:extLst>
          </p:cNvPr>
          <p:cNvCxnSpPr/>
          <p:nvPr/>
        </p:nvCxnSpPr>
        <p:spPr>
          <a:xfrm>
            <a:off x="5315672" y="1417897"/>
            <a:ext cx="109540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E6B6DD0B-05C7-FE57-E699-3CEB0C471103}"/>
              </a:ext>
            </a:extLst>
          </p:cNvPr>
          <p:cNvSpPr txBox="1"/>
          <p:nvPr/>
        </p:nvSpPr>
        <p:spPr>
          <a:xfrm>
            <a:off x="4336070" y="276124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>
                <a:solidFill>
                  <a:srgbClr val="FF0000"/>
                </a:solidFill>
              </a:rPr>
              <a:t>52</a:t>
            </a:r>
            <a:r>
              <a:rPr lang="en-GB" dirty="0">
                <a:solidFill>
                  <a:srgbClr val="FF0000"/>
                </a:solidFill>
              </a:rPr>
              <a:t>Ni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2A0023D-3638-270D-4B88-C964478BC087}"/>
              </a:ext>
            </a:extLst>
          </p:cNvPr>
          <p:cNvSpPr txBox="1"/>
          <p:nvPr/>
        </p:nvSpPr>
        <p:spPr>
          <a:xfrm>
            <a:off x="6898276" y="26474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>
                <a:solidFill>
                  <a:srgbClr val="FF0000"/>
                </a:solidFill>
              </a:rPr>
              <a:t>52</a:t>
            </a:r>
            <a:r>
              <a:rPr lang="en-GB" dirty="0">
                <a:solidFill>
                  <a:srgbClr val="FF0000"/>
                </a:solidFill>
              </a:rPr>
              <a:t>Co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23104CFB-956D-17FF-ADC5-189738CD24D3}"/>
              </a:ext>
            </a:extLst>
          </p:cNvPr>
          <p:cNvCxnSpPr>
            <a:cxnSpLocks/>
          </p:cNvCxnSpPr>
          <p:nvPr/>
        </p:nvCxnSpPr>
        <p:spPr>
          <a:xfrm flipV="1">
            <a:off x="7703894" y="831166"/>
            <a:ext cx="453787" cy="2645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1CE62D44-E983-E213-7BE9-C82295BCED77}"/>
              </a:ext>
            </a:extLst>
          </p:cNvPr>
          <p:cNvCxnSpPr>
            <a:cxnSpLocks/>
          </p:cNvCxnSpPr>
          <p:nvPr/>
        </p:nvCxnSpPr>
        <p:spPr>
          <a:xfrm>
            <a:off x="7703894" y="1645856"/>
            <a:ext cx="453787" cy="2731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C50310C4-CE4F-27A8-7F98-024C74D1A762}"/>
              </a:ext>
            </a:extLst>
          </p:cNvPr>
          <p:cNvSpPr txBox="1"/>
          <p:nvPr/>
        </p:nvSpPr>
        <p:spPr>
          <a:xfrm>
            <a:off x="8092801" y="561909"/>
            <a:ext cx="422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e+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C594F0B-3B38-60EE-9313-F1BC9CD5AB47}"/>
              </a:ext>
            </a:extLst>
          </p:cNvPr>
          <p:cNvSpPr txBox="1"/>
          <p:nvPr/>
        </p:nvSpPr>
        <p:spPr>
          <a:xfrm>
            <a:off x="8186568" y="174335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ymbol" pitchFamily="2" charset="2"/>
              </a:rPr>
              <a:t>n</a:t>
            </a:r>
          </a:p>
        </p:txBody>
      </p:sp>
      <p:sp>
        <p:nvSpPr>
          <p:cNvPr id="121" name="Arc 120">
            <a:extLst>
              <a:ext uri="{FF2B5EF4-FFF2-40B4-BE49-F238E27FC236}">
                <a16:creationId xmlns:a16="http://schemas.microsoft.com/office/drawing/2014/main" id="{E01225D3-5887-BBC3-C6D0-C8A70E482008}"/>
              </a:ext>
            </a:extLst>
          </p:cNvPr>
          <p:cNvSpPr/>
          <p:nvPr/>
        </p:nvSpPr>
        <p:spPr>
          <a:xfrm>
            <a:off x="6857266" y="702642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Arc 121">
            <a:extLst>
              <a:ext uri="{FF2B5EF4-FFF2-40B4-BE49-F238E27FC236}">
                <a16:creationId xmlns:a16="http://schemas.microsoft.com/office/drawing/2014/main" id="{8B4120CB-1108-2710-D69A-103857338A37}"/>
              </a:ext>
            </a:extLst>
          </p:cNvPr>
          <p:cNvSpPr/>
          <p:nvPr/>
        </p:nvSpPr>
        <p:spPr>
          <a:xfrm rot="17303832">
            <a:off x="6413466" y="886904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Arc 122">
            <a:extLst>
              <a:ext uri="{FF2B5EF4-FFF2-40B4-BE49-F238E27FC236}">
                <a16:creationId xmlns:a16="http://schemas.microsoft.com/office/drawing/2014/main" id="{38A6FE82-FC72-6D04-A693-1899F9FFE0F1}"/>
              </a:ext>
            </a:extLst>
          </p:cNvPr>
          <p:cNvSpPr/>
          <p:nvPr/>
        </p:nvSpPr>
        <p:spPr>
          <a:xfrm rot="4331903">
            <a:off x="7112742" y="1142319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Arc 123">
            <a:extLst>
              <a:ext uri="{FF2B5EF4-FFF2-40B4-BE49-F238E27FC236}">
                <a16:creationId xmlns:a16="http://schemas.microsoft.com/office/drawing/2014/main" id="{57706DCC-4C8F-82F4-4CE8-DA8D0019B382}"/>
              </a:ext>
            </a:extLst>
          </p:cNvPr>
          <p:cNvSpPr/>
          <p:nvPr/>
        </p:nvSpPr>
        <p:spPr>
          <a:xfrm rot="8237616">
            <a:off x="6831662" y="1458551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Arc 124">
            <a:extLst>
              <a:ext uri="{FF2B5EF4-FFF2-40B4-BE49-F238E27FC236}">
                <a16:creationId xmlns:a16="http://schemas.microsoft.com/office/drawing/2014/main" id="{6A428F67-E21A-8030-03BE-A0CC7D05B35B}"/>
              </a:ext>
            </a:extLst>
          </p:cNvPr>
          <p:cNvSpPr/>
          <p:nvPr/>
        </p:nvSpPr>
        <p:spPr>
          <a:xfrm rot="13165341">
            <a:off x="6395556" y="1230261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Lightning Bolt 125">
            <a:extLst>
              <a:ext uri="{FF2B5EF4-FFF2-40B4-BE49-F238E27FC236}">
                <a16:creationId xmlns:a16="http://schemas.microsoft.com/office/drawing/2014/main" id="{C08072A1-0553-C731-F1B8-0F39B985E89B}"/>
              </a:ext>
            </a:extLst>
          </p:cNvPr>
          <p:cNvSpPr/>
          <p:nvPr/>
        </p:nvSpPr>
        <p:spPr>
          <a:xfrm rot="8707093">
            <a:off x="3026896" y="3105656"/>
            <a:ext cx="203147" cy="891282"/>
          </a:xfrm>
          <a:prstGeom prst="lightningBol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Lightning Bolt 126">
            <a:extLst>
              <a:ext uri="{FF2B5EF4-FFF2-40B4-BE49-F238E27FC236}">
                <a16:creationId xmlns:a16="http://schemas.microsoft.com/office/drawing/2014/main" id="{033BA3B6-F3DB-2D4A-1FD5-BB7F45C66A99}"/>
              </a:ext>
            </a:extLst>
          </p:cNvPr>
          <p:cNvSpPr/>
          <p:nvPr/>
        </p:nvSpPr>
        <p:spPr>
          <a:xfrm rot="16489585">
            <a:off x="8410607" y="834634"/>
            <a:ext cx="203147" cy="891282"/>
          </a:xfrm>
          <a:prstGeom prst="lightningBol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C0D6F8A-9132-C2DE-C1E8-9B9B09678F48}"/>
              </a:ext>
            </a:extLst>
          </p:cNvPr>
          <p:cNvSpPr txBox="1"/>
          <p:nvPr/>
        </p:nvSpPr>
        <p:spPr>
          <a:xfrm>
            <a:off x="7298349" y="2253633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ymbol" pitchFamily="2" charset="2"/>
              </a:rPr>
              <a:t>g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10EBF2B7-202A-4C87-A404-03B56DAD4B4F}"/>
              </a:ext>
            </a:extLst>
          </p:cNvPr>
          <p:cNvSpPr txBox="1"/>
          <p:nvPr/>
        </p:nvSpPr>
        <p:spPr>
          <a:xfrm>
            <a:off x="8431732" y="1183259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ymbol" pitchFamily="2" charset="2"/>
              </a:rPr>
              <a:t>g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Red Sphere">
                <a:extLst>
                  <a:ext uri="{FF2B5EF4-FFF2-40B4-BE49-F238E27FC236}">
                    <a16:creationId xmlns:a16="http://schemas.microsoft.com/office/drawing/2014/main" id="{14FFA865-5E09-0673-E47A-D7D9551EA5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1494955"/>
                  </p:ext>
                </p:extLst>
              </p:nvPr>
            </p:nvGraphicFramePr>
            <p:xfrm>
              <a:off x="6186959" y="2002794"/>
              <a:ext cx="352985" cy="36695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52985" cy="36695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1263096" ay="1989800" az="10086616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4681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Red Sphere">
                <a:extLst>
                  <a:ext uri="{FF2B5EF4-FFF2-40B4-BE49-F238E27FC236}">
                    <a16:creationId xmlns:a16="http://schemas.microsoft.com/office/drawing/2014/main" id="{14FFA865-5E09-0673-E47A-D7D9551EA5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86959" y="2002794"/>
                <a:ext cx="352985" cy="36695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374A7DA6-F664-E3A6-27FA-0452B04E269F}"/>
              </a:ext>
            </a:extLst>
          </p:cNvPr>
          <p:cNvSpPr/>
          <p:nvPr/>
        </p:nvSpPr>
        <p:spPr>
          <a:xfrm>
            <a:off x="3430223" y="3894561"/>
            <a:ext cx="178458" cy="16260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1B51FE-EB73-0A0D-1FD8-04A2F3418DDA}"/>
              </a:ext>
            </a:extLst>
          </p:cNvPr>
          <p:cNvCxnSpPr>
            <a:cxnSpLocks/>
          </p:cNvCxnSpPr>
          <p:nvPr/>
        </p:nvCxnSpPr>
        <p:spPr>
          <a:xfrm>
            <a:off x="3425553" y="3263938"/>
            <a:ext cx="0" cy="128907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086D2A-D240-8E9A-CFC7-106EE054DF7D}"/>
              </a:ext>
            </a:extLst>
          </p:cNvPr>
          <p:cNvCxnSpPr>
            <a:cxnSpLocks/>
          </p:cNvCxnSpPr>
          <p:nvPr/>
        </p:nvCxnSpPr>
        <p:spPr>
          <a:xfrm>
            <a:off x="3599589" y="3311742"/>
            <a:ext cx="0" cy="127321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7081560-8B0C-FB08-2D7B-72BA2632757E}"/>
              </a:ext>
            </a:extLst>
          </p:cNvPr>
          <p:cNvCxnSpPr>
            <a:cxnSpLocks/>
          </p:cNvCxnSpPr>
          <p:nvPr/>
        </p:nvCxnSpPr>
        <p:spPr>
          <a:xfrm>
            <a:off x="3955615" y="3441867"/>
            <a:ext cx="8227" cy="129271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Red Sphere">
                <a:extLst>
                  <a:ext uri="{FF2B5EF4-FFF2-40B4-BE49-F238E27FC236}">
                    <a16:creationId xmlns:a16="http://schemas.microsoft.com/office/drawing/2014/main" id="{FF0CD859-6C1C-066E-29F1-50170D40630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675597" y="4186064"/>
              <a:ext cx="366951" cy="36695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66951" cy="36695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050702" ay="-1849563" az="-4170100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4681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Red Sphere">
                <a:extLst>
                  <a:ext uri="{FF2B5EF4-FFF2-40B4-BE49-F238E27FC236}">
                    <a16:creationId xmlns:a16="http://schemas.microsoft.com/office/drawing/2014/main" id="{FF0CD859-6C1C-066E-29F1-50170D4063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75597" y="4186064"/>
                <a:ext cx="366951" cy="36695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Lightning Bolt 18">
            <a:extLst>
              <a:ext uri="{FF2B5EF4-FFF2-40B4-BE49-F238E27FC236}">
                <a16:creationId xmlns:a16="http://schemas.microsoft.com/office/drawing/2014/main" id="{71B23711-CC37-EFD1-9D0E-0DCBBE9E0BE5}"/>
              </a:ext>
            </a:extLst>
          </p:cNvPr>
          <p:cNvSpPr/>
          <p:nvPr/>
        </p:nvSpPr>
        <p:spPr>
          <a:xfrm rot="3368773">
            <a:off x="3152236" y="3910551"/>
            <a:ext cx="203147" cy="891282"/>
          </a:xfrm>
          <a:prstGeom prst="lightningBol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5205EF9-551F-259F-5EA7-3122FA8B30CD}"/>
              </a:ext>
            </a:extLst>
          </p:cNvPr>
          <p:cNvCxnSpPr>
            <a:cxnSpLocks/>
          </p:cNvCxnSpPr>
          <p:nvPr/>
        </p:nvCxnSpPr>
        <p:spPr>
          <a:xfrm>
            <a:off x="3783131" y="3381731"/>
            <a:ext cx="0" cy="127604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Light Grey Sphere">
                <a:extLst>
                  <a:ext uri="{FF2B5EF4-FFF2-40B4-BE49-F238E27FC236}">
                    <a16:creationId xmlns:a16="http://schemas.microsoft.com/office/drawing/2014/main" id="{E87865E2-0644-7DB5-AD30-F3EBD588F8A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579784" y="3569258"/>
              <a:ext cx="354838" cy="35483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54838" cy="35483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3559074" ay="-1622041" az="224720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308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Light Grey Sphere">
                <a:extLst>
                  <a:ext uri="{FF2B5EF4-FFF2-40B4-BE49-F238E27FC236}">
                    <a16:creationId xmlns:a16="http://schemas.microsoft.com/office/drawing/2014/main" id="{E87865E2-0644-7DB5-AD30-F3EBD588F8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79784" y="3569258"/>
                <a:ext cx="354838" cy="354838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2727A93-2FD5-F111-0DF9-C4686B6958E8}"/>
              </a:ext>
            </a:extLst>
          </p:cNvPr>
          <p:cNvSpPr txBox="1"/>
          <p:nvPr/>
        </p:nvSpPr>
        <p:spPr>
          <a:xfrm>
            <a:off x="3570454" y="3541542"/>
            <a:ext cx="422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e+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7C03D5C-47F8-607A-79BC-7EEF0C1C6A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32569" y="3031484"/>
            <a:ext cx="1831493" cy="114077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7" name="3D Model 36" descr="Light Grey Sphere">
                <a:extLst>
                  <a:ext uri="{FF2B5EF4-FFF2-40B4-BE49-F238E27FC236}">
                    <a16:creationId xmlns:a16="http://schemas.microsoft.com/office/drawing/2014/main" id="{9F6D3EBF-674A-24C7-536C-C817709127C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69125832"/>
                  </p:ext>
                </p:extLst>
              </p:nvPr>
            </p:nvGraphicFramePr>
            <p:xfrm>
              <a:off x="6186959" y="3087092"/>
              <a:ext cx="354838" cy="35483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54838" cy="35483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3559074" ay="-1622041" az="224720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308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7" name="3D Model 36" descr="Light Grey Sphere">
                <a:extLst>
                  <a:ext uri="{FF2B5EF4-FFF2-40B4-BE49-F238E27FC236}">
                    <a16:creationId xmlns:a16="http://schemas.microsoft.com/office/drawing/2014/main" id="{9F6D3EBF-674A-24C7-536C-C817709127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86959" y="3087092"/>
                <a:ext cx="354838" cy="354838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BCF2692E-A5A9-7059-FE5A-6FDD1E755F80}"/>
              </a:ext>
            </a:extLst>
          </p:cNvPr>
          <p:cNvSpPr txBox="1"/>
          <p:nvPr/>
        </p:nvSpPr>
        <p:spPr>
          <a:xfrm>
            <a:off x="6219270" y="3079845"/>
            <a:ext cx="422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e+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623170D7-55AD-D4A1-2D35-47784A34FF63}"/>
              </a:ext>
            </a:extLst>
          </p:cNvPr>
          <p:cNvSpPr/>
          <p:nvPr/>
        </p:nvSpPr>
        <p:spPr>
          <a:xfrm>
            <a:off x="6506633" y="3407833"/>
            <a:ext cx="702734" cy="541867"/>
          </a:xfrm>
          <a:custGeom>
            <a:avLst/>
            <a:gdLst>
              <a:gd name="connsiteX0" fmla="*/ 0 w 702734"/>
              <a:gd name="connsiteY0" fmla="*/ 499534 h 541867"/>
              <a:gd name="connsiteX1" fmla="*/ 21167 w 702734"/>
              <a:gd name="connsiteY1" fmla="*/ 461434 h 541867"/>
              <a:gd name="connsiteX2" fmla="*/ 16934 w 702734"/>
              <a:gd name="connsiteY2" fmla="*/ 376767 h 541867"/>
              <a:gd name="connsiteX3" fmla="*/ 25400 w 702734"/>
              <a:gd name="connsiteY3" fmla="*/ 254000 h 541867"/>
              <a:gd name="connsiteX4" fmla="*/ 42334 w 702734"/>
              <a:gd name="connsiteY4" fmla="*/ 436034 h 541867"/>
              <a:gd name="connsiteX5" fmla="*/ 63500 w 702734"/>
              <a:gd name="connsiteY5" fmla="*/ 491067 h 541867"/>
              <a:gd name="connsiteX6" fmla="*/ 97367 w 702734"/>
              <a:gd name="connsiteY6" fmla="*/ 448734 h 541867"/>
              <a:gd name="connsiteX7" fmla="*/ 97367 w 702734"/>
              <a:gd name="connsiteY7" fmla="*/ 338667 h 541867"/>
              <a:gd name="connsiteX8" fmla="*/ 93134 w 702734"/>
              <a:gd name="connsiteY8" fmla="*/ 50800 h 541867"/>
              <a:gd name="connsiteX9" fmla="*/ 105834 w 702734"/>
              <a:gd name="connsiteY9" fmla="*/ 0 h 541867"/>
              <a:gd name="connsiteX10" fmla="*/ 118534 w 702734"/>
              <a:gd name="connsiteY10" fmla="*/ 321734 h 541867"/>
              <a:gd name="connsiteX11" fmla="*/ 135467 w 702734"/>
              <a:gd name="connsiteY11" fmla="*/ 423334 h 541867"/>
              <a:gd name="connsiteX12" fmla="*/ 177800 w 702734"/>
              <a:gd name="connsiteY12" fmla="*/ 469900 h 541867"/>
              <a:gd name="connsiteX13" fmla="*/ 190500 w 702734"/>
              <a:gd name="connsiteY13" fmla="*/ 431800 h 541867"/>
              <a:gd name="connsiteX14" fmla="*/ 211667 w 702734"/>
              <a:gd name="connsiteY14" fmla="*/ 469900 h 541867"/>
              <a:gd name="connsiteX15" fmla="*/ 249767 w 702734"/>
              <a:gd name="connsiteY15" fmla="*/ 499534 h 541867"/>
              <a:gd name="connsiteX16" fmla="*/ 262467 w 702734"/>
              <a:gd name="connsiteY16" fmla="*/ 457200 h 541867"/>
              <a:gd name="connsiteX17" fmla="*/ 262467 w 702734"/>
              <a:gd name="connsiteY17" fmla="*/ 457200 h 541867"/>
              <a:gd name="connsiteX18" fmla="*/ 292100 w 702734"/>
              <a:gd name="connsiteY18" fmla="*/ 474134 h 541867"/>
              <a:gd name="connsiteX19" fmla="*/ 313267 w 702734"/>
              <a:gd name="connsiteY19" fmla="*/ 499534 h 541867"/>
              <a:gd name="connsiteX20" fmla="*/ 402167 w 702734"/>
              <a:gd name="connsiteY20" fmla="*/ 524934 h 541867"/>
              <a:gd name="connsiteX21" fmla="*/ 457200 w 702734"/>
              <a:gd name="connsiteY21" fmla="*/ 524934 h 541867"/>
              <a:gd name="connsiteX22" fmla="*/ 482600 w 702734"/>
              <a:gd name="connsiteY22" fmla="*/ 491067 h 541867"/>
              <a:gd name="connsiteX23" fmla="*/ 516467 w 702734"/>
              <a:gd name="connsiteY23" fmla="*/ 516467 h 541867"/>
              <a:gd name="connsiteX24" fmla="*/ 516467 w 702734"/>
              <a:gd name="connsiteY24" fmla="*/ 516467 h 541867"/>
              <a:gd name="connsiteX25" fmla="*/ 643467 w 702734"/>
              <a:gd name="connsiteY25" fmla="*/ 524934 h 541867"/>
              <a:gd name="connsiteX26" fmla="*/ 702734 w 702734"/>
              <a:gd name="connsiteY26" fmla="*/ 541867 h 541867"/>
              <a:gd name="connsiteX27" fmla="*/ 0 w 702734"/>
              <a:gd name="connsiteY27" fmla="*/ 499534 h 54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2734" h="541867">
                <a:moveTo>
                  <a:pt x="0" y="499534"/>
                </a:moveTo>
                <a:lnTo>
                  <a:pt x="21167" y="461434"/>
                </a:lnTo>
                <a:lnTo>
                  <a:pt x="16934" y="376767"/>
                </a:lnTo>
                <a:lnTo>
                  <a:pt x="25400" y="254000"/>
                </a:lnTo>
                <a:lnTo>
                  <a:pt x="42334" y="436034"/>
                </a:lnTo>
                <a:lnTo>
                  <a:pt x="63500" y="491067"/>
                </a:lnTo>
                <a:lnTo>
                  <a:pt x="97367" y="448734"/>
                </a:lnTo>
                <a:lnTo>
                  <a:pt x="97367" y="338667"/>
                </a:lnTo>
                <a:lnTo>
                  <a:pt x="93134" y="50800"/>
                </a:lnTo>
                <a:lnTo>
                  <a:pt x="105834" y="0"/>
                </a:lnTo>
                <a:lnTo>
                  <a:pt x="118534" y="321734"/>
                </a:lnTo>
                <a:lnTo>
                  <a:pt x="135467" y="423334"/>
                </a:lnTo>
                <a:lnTo>
                  <a:pt x="177800" y="469900"/>
                </a:lnTo>
                <a:lnTo>
                  <a:pt x="190500" y="431800"/>
                </a:lnTo>
                <a:lnTo>
                  <a:pt x="211667" y="469900"/>
                </a:lnTo>
                <a:lnTo>
                  <a:pt x="249767" y="499534"/>
                </a:lnTo>
                <a:lnTo>
                  <a:pt x="262467" y="457200"/>
                </a:lnTo>
                <a:lnTo>
                  <a:pt x="262467" y="457200"/>
                </a:lnTo>
                <a:lnTo>
                  <a:pt x="292100" y="474134"/>
                </a:lnTo>
                <a:lnTo>
                  <a:pt x="313267" y="499534"/>
                </a:lnTo>
                <a:lnTo>
                  <a:pt x="402167" y="524934"/>
                </a:lnTo>
                <a:lnTo>
                  <a:pt x="457200" y="524934"/>
                </a:lnTo>
                <a:lnTo>
                  <a:pt x="482600" y="491067"/>
                </a:lnTo>
                <a:lnTo>
                  <a:pt x="516467" y="516467"/>
                </a:lnTo>
                <a:lnTo>
                  <a:pt x="516467" y="516467"/>
                </a:lnTo>
                <a:lnTo>
                  <a:pt x="643467" y="524934"/>
                </a:lnTo>
                <a:lnTo>
                  <a:pt x="702734" y="541867"/>
                </a:lnTo>
                <a:lnTo>
                  <a:pt x="0" y="499534"/>
                </a:lnTo>
                <a:close/>
              </a:path>
            </a:pathLst>
          </a:custGeom>
          <a:solidFill>
            <a:srgbClr val="FF0000">
              <a:alpha val="2400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0963E49C-F553-E07C-FA4D-28240FBC3B7E}"/>
              </a:ext>
            </a:extLst>
          </p:cNvPr>
          <p:cNvCxnSpPr>
            <a:cxnSpLocks/>
          </p:cNvCxnSpPr>
          <p:nvPr/>
        </p:nvCxnSpPr>
        <p:spPr>
          <a:xfrm flipH="1">
            <a:off x="6073197" y="3924096"/>
            <a:ext cx="433436" cy="554018"/>
          </a:xfrm>
          <a:prstGeom prst="line">
            <a:avLst/>
          </a:prstGeom>
          <a:ln w="25400">
            <a:solidFill>
              <a:srgbClr val="FF0000">
                <a:alpha val="39389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2E3C1294-D170-010D-0D77-7FBFAD2CA72B}"/>
              </a:ext>
            </a:extLst>
          </p:cNvPr>
          <p:cNvCxnSpPr>
            <a:cxnSpLocks/>
          </p:cNvCxnSpPr>
          <p:nvPr/>
        </p:nvCxnSpPr>
        <p:spPr>
          <a:xfrm>
            <a:off x="7248585" y="3934428"/>
            <a:ext cx="937983" cy="527551"/>
          </a:xfrm>
          <a:prstGeom prst="line">
            <a:avLst/>
          </a:prstGeom>
          <a:ln w="25400">
            <a:solidFill>
              <a:srgbClr val="FF0000">
                <a:alpha val="39389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7615B330-1C19-71A4-EDE9-45F1AB55D91E}"/>
              </a:ext>
            </a:extLst>
          </p:cNvPr>
          <p:cNvSpPr txBox="1"/>
          <p:nvPr/>
        </p:nvSpPr>
        <p:spPr>
          <a:xfrm>
            <a:off x="6625110" y="4723509"/>
            <a:ext cx="1394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rgbClr val="FF0000"/>
                </a:solidFill>
              </a:rPr>
              <a:t>Proton spectrum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5D663C-28F9-4241-643C-CD18BE6E45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6265812" y="3951400"/>
            <a:ext cx="1540693" cy="259992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3" name="3D Model 42" descr="Red Sphere">
                <a:extLst>
                  <a:ext uri="{FF2B5EF4-FFF2-40B4-BE49-F238E27FC236}">
                    <a16:creationId xmlns:a16="http://schemas.microsoft.com/office/drawing/2014/main" id="{DB765945-5D67-5001-6DAB-5BC0A7E227A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66769883"/>
                  </p:ext>
                </p:extLst>
              </p:nvPr>
            </p:nvGraphicFramePr>
            <p:xfrm>
              <a:off x="6866505" y="4505326"/>
              <a:ext cx="352985" cy="36695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52985" cy="36695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1263096" ay="1989800" az="10086616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4681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3" name="3D Model 42" descr="Red Sphere">
                <a:extLst>
                  <a:ext uri="{FF2B5EF4-FFF2-40B4-BE49-F238E27FC236}">
                    <a16:creationId xmlns:a16="http://schemas.microsoft.com/office/drawing/2014/main" id="{DB765945-5D67-5001-6DAB-5BC0A7E227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66505" y="4505326"/>
                <a:ext cx="352985" cy="36695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EA8D9D-D7CE-B07A-45C6-1D57A4ADDD7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ES" smtClean="0"/>
              <a:t>26</a:t>
            </a:fld>
            <a:endParaRPr lang="en-E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40053D-80B2-DD88-6C5A-00F9CED42518}"/>
              </a:ext>
            </a:extLst>
          </p:cNvPr>
          <p:cNvCxnSpPr>
            <a:cxnSpLocks/>
          </p:cNvCxnSpPr>
          <p:nvPr/>
        </p:nvCxnSpPr>
        <p:spPr>
          <a:xfrm flipH="1">
            <a:off x="6530378" y="1871465"/>
            <a:ext cx="261797" cy="1941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8" name="3D Model 47" descr="Red Sphere">
                <a:extLst>
                  <a:ext uri="{FF2B5EF4-FFF2-40B4-BE49-F238E27FC236}">
                    <a16:creationId xmlns:a16="http://schemas.microsoft.com/office/drawing/2014/main" id="{7C709846-9FD7-BBEF-B6E4-E829D8E952B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55267431"/>
                  </p:ext>
                </p:extLst>
              </p:nvPr>
            </p:nvGraphicFramePr>
            <p:xfrm>
              <a:off x="6718213" y="3358067"/>
              <a:ext cx="352985" cy="36695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52985" cy="36695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1263096" ay="1989800" az="10086616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4681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8" name="3D Model 47" descr="Red Sphere">
                <a:extLst>
                  <a:ext uri="{FF2B5EF4-FFF2-40B4-BE49-F238E27FC236}">
                    <a16:creationId xmlns:a16="http://schemas.microsoft.com/office/drawing/2014/main" id="{7C709846-9FD7-BBEF-B6E4-E829D8E952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18213" y="3358067"/>
                <a:ext cx="352985" cy="366950"/>
              </a:xfrm>
              <a:prstGeom prst="rect">
                <a:avLst/>
              </a:prstGeom>
            </p:spPr>
          </p:pic>
        </mc:Fallback>
      </mc:AlternateContent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1696F2F-A705-11DE-52D2-F7CE79538468}"/>
              </a:ext>
            </a:extLst>
          </p:cNvPr>
          <p:cNvCxnSpPr>
            <a:cxnSpLocks/>
          </p:cNvCxnSpPr>
          <p:nvPr/>
        </p:nvCxnSpPr>
        <p:spPr>
          <a:xfrm flipV="1">
            <a:off x="3533913" y="3800227"/>
            <a:ext cx="171386" cy="1446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06C21E4A-F550-F3FB-8469-CF69694718BA}"/>
              </a:ext>
            </a:extLst>
          </p:cNvPr>
          <p:cNvCxnSpPr>
            <a:cxnSpLocks/>
          </p:cNvCxnSpPr>
          <p:nvPr/>
        </p:nvCxnSpPr>
        <p:spPr>
          <a:xfrm>
            <a:off x="3575656" y="4000643"/>
            <a:ext cx="191888" cy="2436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18BB20F-7173-CA2C-D2AC-BC1EE98B80C0}"/>
              </a:ext>
            </a:extLst>
          </p:cNvPr>
          <p:cNvSpPr txBox="1"/>
          <p:nvPr/>
        </p:nvSpPr>
        <p:spPr>
          <a:xfrm>
            <a:off x="4868728" y="2659253"/>
            <a:ext cx="4025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DSSSD charge particle detector spectrum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185FAE-D667-CC68-C933-B29535147CA5}"/>
              </a:ext>
            </a:extLst>
          </p:cNvPr>
          <p:cNvSpPr txBox="1"/>
          <p:nvPr/>
        </p:nvSpPr>
        <p:spPr>
          <a:xfrm>
            <a:off x="3507455" y="518368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DSSSD</a:t>
            </a:r>
          </a:p>
        </p:txBody>
      </p:sp>
    </p:spTree>
    <p:extLst>
      <p:ext uri="{BB962C8B-B14F-4D97-AF65-F5344CB8AC3E}">
        <p14:creationId xmlns:p14="http://schemas.microsoft.com/office/powerpoint/2010/main" val="239926423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1506DB99-84CE-34DF-E806-72AB928CE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4786">
            <a:off x="7121817" y="5304568"/>
            <a:ext cx="1239035" cy="123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5" descr="setup_ganil">
            <a:extLst>
              <a:ext uri="{FF2B5EF4-FFF2-40B4-BE49-F238E27FC236}">
                <a16:creationId xmlns:a16="http://schemas.microsoft.com/office/drawing/2014/main" id="{5D8151C4-3396-E4DB-EE35-0997BE75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5840" y="1719231"/>
            <a:ext cx="5093626" cy="3218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E398D7A9-190F-3497-7214-60180AF458B2}"/>
              </a:ext>
            </a:extLst>
          </p:cNvPr>
          <p:cNvSpPr/>
          <p:nvPr/>
        </p:nvSpPr>
        <p:spPr>
          <a:xfrm>
            <a:off x="4217670" y="3120390"/>
            <a:ext cx="708660" cy="1074420"/>
          </a:xfrm>
          <a:custGeom>
            <a:avLst/>
            <a:gdLst>
              <a:gd name="connsiteX0" fmla="*/ 80010 w 708660"/>
              <a:gd name="connsiteY0" fmla="*/ 34290 h 1074420"/>
              <a:gd name="connsiteX1" fmla="*/ 91440 w 708660"/>
              <a:gd name="connsiteY1" fmla="*/ 457200 h 1074420"/>
              <a:gd name="connsiteX2" fmla="*/ 182880 w 708660"/>
              <a:gd name="connsiteY2" fmla="*/ 491490 h 1074420"/>
              <a:gd name="connsiteX3" fmla="*/ 182880 w 708660"/>
              <a:gd name="connsiteY3" fmla="*/ 491490 h 1074420"/>
              <a:gd name="connsiteX4" fmla="*/ 320040 w 708660"/>
              <a:gd name="connsiteY4" fmla="*/ 457200 h 1074420"/>
              <a:gd name="connsiteX5" fmla="*/ 354330 w 708660"/>
              <a:gd name="connsiteY5" fmla="*/ 502920 h 1074420"/>
              <a:gd name="connsiteX6" fmla="*/ 422910 w 708660"/>
              <a:gd name="connsiteY6" fmla="*/ 605790 h 1074420"/>
              <a:gd name="connsiteX7" fmla="*/ 411480 w 708660"/>
              <a:gd name="connsiteY7" fmla="*/ 640080 h 1074420"/>
              <a:gd name="connsiteX8" fmla="*/ 400050 w 708660"/>
              <a:gd name="connsiteY8" fmla="*/ 685800 h 1074420"/>
              <a:gd name="connsiteX9" fmla="*/ 388620 w 708660"/>
              <a:gd name="connsiteY9" fmla="*/ 685800 h 1074420"/>
              <a:gd name="connsiteX10" fmla="*/ 388620 w 708660"/>
              <a:gd name="connsiteY10" fmla="*/ 685800 h 1074420"/>
              <a:gd name="connsiteX11" fmla="*/ 308610 w 708660"/>
              <a:gd name="connsiteY11" fmla="*/ 720090 h 1074420"/>
              <a:gd name="connsiteX12" fmla="*/ 297180 w 708660"/>
              <a:gd name="connsiteY12" fmla="*/ 720090 h 1074420"/>
              <a:gd name="connsiteX13" fmla="*/ 274320 w 708660"/>
              <a:gd name="connsiteY13" fmla="*/ 720090 h 1074420"/>
              <a:gd name="connsiteX14" fmla="*/ 274320 w 708660"/>
              <a:gd name="connsiteY14" fmla="*/ 720090 h 1074420"/>
              <a:gd name="connsiteX15" fmla="*/ 274320 w 708660"/>
              <a:gd name="connsiteY15" fmla="*/ 720090 h 1074420"/>
              <a:gd name="connsiteX16" fmla="*/ 285750 w 708660"/>
              <a:gd name="connsiteY16" fmla="*/ 857250 h 1074420"/>
              <a:gd name="connsiteX17" fmla="*/ 708660 w 708660"/>
              <a:gd name="connsiteY17" fmla="*/ 1074420 h 1074420"/>
              <a:gd name="connsiteX18" fmla="*/ 708660 w 708660"/>
              <a:gd name="connsiteY18" fmla="*/ 342900 h 1074420"/>
              <a:gd name="connsiteX19" fmla="*/ 0 w 708660"/>
              <a:gd name="connsiteY19" fmla="*/ 0 h 107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08660" h="1074420">
                <a:moveTo>
                  <a:pt x="80010" y="34290"/>
                </a:moveTo>
                <a:lnTo>
                  <a:pt x="91440" y="457200"/>
                </a:lnTo>
                <a:lnTo>
                  <a:pt x="182880" y="491490"/>
                </a:lnTo>
                <a:lnTo>
                  <a:pt x="182880" y="491490"/>
                </a:lnTo>
                <a:lnTo>
                  <a:pt x="320040" y="457200"/>
                </a:lnTo>
                <a:lnTo>
                  <a:pt x="354330" y="502920"/>
                </a:lnTo>
                <a:lnTo>
                  <a:pt x="422910" y="605790"/>
                </a:lnTo>
                <a:lnTo>
                  <a:pt x="411480" y="640080"/>
                </a:lnTo>
                <a:lnTo>
                  <a:pt x="400050" y="685800"/>
                </a:lnTo>
                <a:lnTo>
                  <a:pt x="388620" y="685800"/>
                </a:lnTo>
                <a:lnTo>
                  <a:pt x="388620" y="685800"/>
                </a:lnTo>
                <a:lnTo>
                  <a:pt x="308610" y="720090"/>
                </a:lnTo>
                <a:lnTo>
                  <a:pt x="297180" y="720090"/>
                </a:lnTo>
                <a:lnTo>
                  <a:pt x="274320" y="720090"/>
                </a:lnTo>
                <a:lnTo>
                  <a:pt x="274320" y="720090"/>
                </a:lnTo>
                <a:lnTo>
                  <a:pt x="274320" y="720090"/>
                </a:lnTo>
                <a:lnTo>
                  <a:pt x="285750" y="857250"/>
                </a:lnTo>
                <a:lnTo>
                  <a:pt x="708660" y="1074420"/>
                </a:lnTo>
                <a:lnTo>
                  <a:pt x="708660" y="342900"/>
                </a:lnTo>
                <a:lnTo>
                  <a:pt x="0" y="0"/>
                </a:lnTo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293D473-B934-EA44-E3EA-0CAC28A61EBE}"/>
              </a:ext>
            </a:extLst>
          </p:cNvPr>
          <p:cNvCxnSpPr>
            <a:cxnSpLocks/>
          </p:cNvCxnSpPr>
          <p:nvPr/>
        </p:nvCxnSpPr>
        <p:spPr>
          <a:xfrm>
            <a:off x="4822653" y="3426640"/>
            <a:ext cx="0" cy="7151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7E6EA1C-C81B-7416-F0F2-96C1DF25DEAE}"/>
              </a:ext>
            </a:extLst>
          </p:cNvPr>
          <p:cNvCxnSpPr>
            <a:cxnSpLocks/>
          </p:cNvCxnSpPr>
          <p:nvPr/>
        </p:nvCxnSpPr>
        <p:spPr>
          <a:xfrm>
            <a:off x="4723593" y="3360995"/>
            <a:ext cx="0" cy="72980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0EA966F-FE71-1312-6D0E-D9E742CCAB3D}"/>
              </a:ext>
            </a:extLst>
          </p:cNvPr>
          <p:cNvCxnSpPr>
            <a:cxnSpLocks/>
            <a:endCxn id="20" idx="2"/>
          </p:cNvCxnSpPr>
          <p:nvPr/>
        </p:nvCxnSpPr>
        <p:spPr>
          <a:xfrm>
            <a:off x="4389193" y="3216812"/>
            <a:ext cx="11357" cy="39506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D6981D0-087B-F915-1EC4-6A954C12A197}"/>
              </a:ext>
            </a:extLst>
          </p:cNvPr>
          <p:cNvCxnSpPr>
            <a:cxnSpLocks/>
          </p:cNvCxnSpPr>
          <p:nvPr/>
        </p:nvCxnSpPr>
        <p:spPr>
          <a:xfrm>
            <a:off x="4637428" y="3300037"/>
            <a:ext cx="0" cy="76309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8A9BE4A-1BFA-8F46-4A15-6C7D439D4C0D}"/>
              </a:ext>
            </a:extLst>
          </p:cNvPr>
          <p:cNvCxnSpPr>
            <a:cxnSpLocks/>
          </p:cNvCxnSpPr>
          <p:nvPr/>
        </p:nvCxnSpPr>
        <p:spPr>
          <a:xfrm>
            <a:off x="4567090" y="3300037"/>
            <a:ext cx="0" cy="30715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33FD9D6-C72A-6829-D3A5-636F044FE490}"/>
              </a:ext>
            </a:extLst>
          </p:cNvPr>
          <p:cNvCxnSpPr>
            <a:cxnSpLocks/>
          </p:cNvCxnSpPr>
          <p:nvPr/>
        </p:nvCxnSpPr>
        <p:spPr>
          <a:xfrm>
            <a:off x="4567090" y="3798584"/>
            <a:ext cx="0" cy="20329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6DAC2EA-E471-E341-E233-60AADFA47781}"/>
              </a:ext>
            </a:extLst>
          </p:cNvPr>
          <p:cNvCxnSpPr>
            <a:cxnSpLocks/>
          </p:cNvCxnSpPr>
          <p:nvPr/>
        </p:nvCxnSpPr>
        <p:spPr>
          <a:xfrm>
            <a:off x="4485030" y="3253727"/>
            <a:ext cx="0" cy="32123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6B45EE0-A65E-F4DD-BD4C-82ED3C797B91}"/>
              </a:ext>
            </a:extLst>
          </p:cNvPr>
          <p:cNvCxnSpPr>
            <a:cxnSpLocks/>
          </p:cNvCxnSpPr>
          <p:nvPr/>
        </p:nvCxnSpPr>
        <p:spPr>
          <a:xfrm>
            <a:off x="4269939" y="3298225"/>
            <a:ext cx="656391" cy="30742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746D4C8-34F2-5F9F-1757-B6174F652A54}"/>
              </a:ext>
            </a:extLst>
          </p:cNvPr>
          <p:cNvCxnSpPr>
            <a:cxnSpLocks/>
          </p:cNvCxnSpPr>
          <p:nvPr/>
        </p:nvCxnSpPr>
        <p:spPr>
          <a:xfrm>
            <a:off x="4281766" y="3429000"/>
            <a:ext cx="656391" cy="30742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C0C984E-FD0C-A73F-636C-B156991DD1F0}"/>
              </a:ext>
            </a:extLst>
          </p:cNvPr>
          <p:cNvCxnSpPr>
            <a:cxnSpLocks/>
            <a:stCxn id="20" idx="6"/>
          </p:cNvCxnSpPr>
          <p:nvPr/>
        </p:nvCxnSpPr>
        <p:spPr>
          <a:xfrm>
            <a:off x="4640580" y="3726180"/>
            <a:ext cx="297577" cy="13866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9FD4C8D-D39F-1AB3-923B-2A7841D041EA}"/>
              </a:ext>
            </a:extLst>
          </p:cNvPr>
          <p:cNvCxnSpPr>
            <a:cxnSpLocks/>
          </p:cNvCxnSpPr>
          <p:nvPr/>
        </p:nvCxnSpPr>
        <p:spPr>
          <a:xfrm>
            <a:off x="4555263" y="3816594"/>
            <a:ext cx="382894" cy="18528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ABA8132-F53E-214A-7184-8D8B6D994068}"/>
              </a:ext>
            </a:extLst>
          </p:cNvPr>
          <p:cNvCxnSpPr>
            <a:cxnSpLocks/>
          </p:cNvCxnSpPr>
          <p:nvPr/>
        </p:nvCxnSpPr>
        <p:spPr>
          <a:xfrm>
            <a:off x="4485030" y="3880930"/>
            <a:ext cx="433752" cy="20855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DA2B0CA-37DD-1F40-5744-4B7C9544BC91}"/>
              </a:ext>
            </a:extLst>
          </p:cNvPr>
          <p:cNvSpPr txBox="1"/>
          <p:nvPr/>
        </p:nvSpPr>
        <p:spPr>
          <a:xfrm>
            <a:off x="2301897" y="5772904"/>
            <a:ext cx="3959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Exogam</a:t>
            </a:r>
            <a:r>
              <a:rPr lang="en-GB" sz="2400" dirty="0"/>
              <a:t> Germanium detectors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898A4E-C45F-2E0C-1D85-BAC38F727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84499" y="-262669"/>
            <a:ext cx="1580070" cy="2666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C7B53F-6A47-3237-2086-A7014F562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915286" y="-253424"/>
            <a:ext cx="1578417" cy="26635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B0C6E0-894D-7892-23BD-150860C0CD4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ES" smtClean="0"/>
              <a:t>27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6714753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7A46042-2000-E207-CF5B-82F5640DB289}"/>
              </a:ext>
            </a:extLst>
          </p:cNvPr>
          <p:cNvGrpSpPr/>
          <p:nvPr/>
        </p:nvGrpSpPr>
        <p:grpSpPr>
          <a:xfrm>
            <a:off x="-89264" y="449665"/>
            <a:ext cx="7244733" cy="6163048"/>
            <a:chOff x="133846" y="-438565"/>
            <a:chExt cx="7812620" cy="77109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281B56-AA9A-E5AD-64DA-5E6B9A1DA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837454" y="1980735"/>
              <a:ext cx="1526259" cy="2007821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786ED66-5D71-4D3A-9448-6AB7E8C2200E}"/>
                </a:ext>
              </a:extLst>
            </p:cNvPr>
            <p:cNvCxnSpPr/>
            <p:nvPr/>
          </p:nvCxnSpPr>
          <p:spPr>
            <a:xfrm>
              <a:off x="560937" y="1687889"/>
              <a:ext cx="101959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34D7B87-9C21-0E40-B94C-889C999C2121}"/>
                </a:ext>
              </a:extLst>
            </p:cNvPr>
            <p:cNvCxnSpPr/>
            <p:nvPr/>
          </p:nvCxnSpPr>
          <p:spPr>
            <a:xfrm>
              <a:off x="3779478" y="3207843"/>
              <a:ext cx="101959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B0A1E60-7919-BE0A-08EB-8A0DF1E58911}"/>
                </a:ext>
              </a:extLst>
            </p:cNvPr>
            <p:cNvCxnSpPr/>
            <p:nvPr/>
          </p:nvCxnSpPr>
          <p:spPr>
            <a:xfrm>
              <a:off x="3762928" y="3627280"/>
              <a:ext cx="101959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296A8C6-FB20-2CC2-A424-6B5E84D5DE7F}"/>
                </a:ext>
              </a:extLst>
            </p:cNvPr>
            <p:cNvCxnSpPr/>
            <p:nvPr/>
          </p:nvCxnSpPr>
          <p:spPr>
            <a:xfrm>
              <a:off x="3745827" y="5139142"/>
              <a:ext cx="101959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107ADC-01B7-5CC0-C70A-30346816FD55}"/>
                </a:ext>
              </a:extLst>
            </p:cNvPr>
            <p:cNvCxnSpPr/>
            <p:nvPr/>
          </p:nvCxnSpPr>
          <p:spPr>
            <a:xfrm>
              <a:off x="3745827" y="5315818"/>
              <a:ext cx="101959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C27D301-3B8D-1C3D-3036-3045F76BEAE0}"/>
                </a:ext>
              </a:extLst>
            </p:cNvPr>
            <p:cNvCxnSpPr/>
            <p:nvPr/>
          </p:nvCxnSpPr>
          <p:spPr>
            <a:xfrm>
              <a:off x="3745827" y="5678610"/>
              <a:ext cx="101959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BE2887-9055-FB74-C522-CC0AB32B1412}"/>
                </a:ext>
              </a:extLst>
            </p:cNvPr>
            <p:cNvCxnSpPr/>
            <p:nvPr/>
          </p:nvCxnSpPr>
          <p:spPr>
            <a:xfrm>
              <a:off x="6362713" y="5671791"/>
              <a:ext cx="101959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EC4AEC2-9B4B-3E69-AAD6-A732DA6D3F40}"/>
                </a:ext>
              </a:extLst>
            </p:cNvPr>
            <p:cNvCxnSpPr/>
            <p:nvPr/>
          </p:nvCxnSpPr>
          <p:spPr>
            <a:xfrm>
              <a:off x="3762928" y="3310240"/>
              <a:ext cx="1019597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4B085D-A016-3493-EE66-F14124AEC9DD}"/>
                </a:ext>
              </a:extLst>
            </p:cNvPr>
            <p:cNvSpPr txBox="1"/>
            <p:nvPr/>
          </p:nvSpPr>
          <p:spPr>
            <a:xfrm>
              <a:off x="133846" y="1437138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0</a:t>
              </a:r>
              <a:r>
                <a:rPr lang="en-ES" baseline="30000" dirty="0"/>
                <a:t>+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D444A49-F308-FAE4-B5C3-3805E3F23B96}"/>
                </a:ext>
              </a:extLst>
            </p:cNvPr>
            <p:cNvSpPr txBox="1"/>
            <p:nvPr/>
          </p:nvSpPr>
          <p:spPr>
            <a:xfrm>
              <a:off x="4861181" y="2940908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0</a:t>
              </a:r>
              <a:r>
                <a:rPr lang="en-ES" baseline="30000" dirty="0"/>
                <a:t>+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2896B0D-02E8-0936-16DC-B83DB2CAD294}"/>
                </a:ext>
              </a:extLst>
            </p:cNvPr>
            <p:cNvSpPr txBox="1"/>
            <p:nvPr/>
          </p:nvSpPr>
          <p:spPr>
            <a:xfrm>
              <a:off x="4861181" y="4878832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1</a:t>
              </a:r>
              <a:r>
                <a:rPr lang="en-ES" baseline="30000" dirty="0"/>
                <a:t>+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C89F58E-635D-E5DA-85A3-5D9B0FE63716}"/>
                </a:ext>
              </a:extLst>
            </p:cNvPr>
            <p:cNvSpPr txBox="1"/>
            <p:nvPr/>
          </p:nvSpPr>
          <p:spPr>
            <a:xfrm>
              <a:off x="4861181" y="3442614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1</a:t>
              </a:r>
              <a:r>
                <a:rPr lang="en-ES" baseline="30000" dirty="0"/>
                <a:t>+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623E2E-F95A-D29B-D98D-CFFE93864B8D}"/>
                </a:ext>
              </a:extLst>
            </p:cNvPr>
            <p:cNvSpPr txBox="1"/>
            <p:nvPr/>
          </p:nvSpPr>
          <p:spPr>
            <a:xfrm>
              <a:off x="4861181" y="3146111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1</a:t>
              </a:r>
              <a:r>
                <a:rPr lang="en-ES" baseline="30000" dirty="0"/>
                <a:t>+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574C028-153D-0E1A-3890-6E701EEECFC0}"/>
                </a:ext>
              </a:extLst>
            </p:cNvPr>
            <p:cNvSpPr txBox="1"/>
            <p:nvPr/>
          </p:nvSpPr>
          <p:spPr>
            <a:xfrm>
              <a:off x="4861181" y="5111905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2</a:t>
              </a:r>
              <a:r>
                <a:rPr lang="en-ES" baseline="30000" dirty="0"/>
                <a:t>+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27EE46B-87C6-27D6-B314-DF84EFF62990}"/>
                </a:ext>
              </a:extLst>
            </p:cNvPr>
            <p:cNvSpPr txBox="1"/>
            <p:nvPr/>
          </p:nvSpPr>
          <p:spPr>
            <a:xfrm>
              <a:off x="4857502" y="5481237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6</a:t>
              </a:r>
              <a:r>
                <a:rPr lang="en-ES" baseline="30000" dirty="0"/>
                <a:t>+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9935E43-7E15-51F9-B597-D89C4AF911EF}"/>
                </a:ext>
              </a:extLst>
            </p:cNvPr>
            <p:cNvSpPr txBox="1"/>
            <p:nvPr/>
          </p:nvSpPr>
          <p:spPr>
            <a:xfrm>
              <a:off x="7567836" y="5487125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6</a:t>
              </a:r>
              <a:r>
                <a:rPr lang="en-ES" baseline="30000" dirty="0"/>
                <a:t>+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95BA30F-BDAA-BAF7-CE7F-DAAC9E986636}"/>
                </a:ext>
              </a:extLst>
            </p:cNvPr>
            <p:cNvSpPr txBox="1"/>
            <p:nvPr/>
          </p:nvSpPr>
          <p:spPr>
            <a:xfrm>
              <a:off x="173014" y="1864082"/>
              <a:ext cx="1305481" cy="1001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baseline="30000" dirty="0"/>
                <a:t>          52</a:t>
              </a:r>
              <a:r>
                <a:rPr lang="en-ES" baseline="-25000" dirty="0">
                  <a:solidFill>
                    <a:srgbClr val="FF0000"/>
                  </a:solidFill>
                </a:rPr>
                <a:t>28</a:t>
              </a:r>
              <a:r>
                <a:rPr lang="en-ES" dirty="0"/>
                <a:t>Ni</a:t>
              </a:r>
              <a:r>
                <a:rPr lang="en-ES" baseline="-25000" dirty="0"/>
                <a:t>24</a:t>
              </a:r>
            </a:p>
            <a:p>
              <a:endParaRPr lang="en-ES" sz="1400" dirty="0"/>
            </a:p>
            <a:p>
              <a:r>
                <a:rPr lang="en-ES" sz="1400" dirty="0"/>
                <a:t>T</a:t>
              </a:r>
              <a:r>
                <a:rPr lang="en-ES" sz="1400" baseline="-25000" dirty="0"/>
                <a:t>1/2</a:t>
              </a:r>
              <a:r>
                <a:rPr lang="en-ES" sz="1400" dirty="0"/>
                <a:t>=43 ms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B29C01F-5954-C5AC-4ED1-6181B5262F4F}"/>
                </a:ext>
              </a:extLst>
            </p:cNvPr>
            <p:cNvSpPr txBox="1"/>
            <p:nvPr/>
          </p:nvSpPr>
          <p:spPr>
            <a:xfrm>
              <a:off x="3460831" y="2669377"/>
              <a:ext cx="582903" cy="423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sz="1600" dirty="0">
                  <a:solidFill>
                    <a:srgbClr val="FF0000"/>
                  </a:solidFill>
                </a:rPr>
                <a:t>56%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998FBE8-9D4F-A861-6F63-0FBD1E65E15D}"/>
                </a:ext>
              </a:extLst>
            </p:cNvPr>
            <p:cNvSpPr txBox="1"/>
            <p:nvPr/>
          </p:nvSpPr>
          <p:spPr>
            <a:xfrm>
              <a:off x="3305482" y="4969864"/>
              <a:ext cx="436338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sz="1600" dirty="0"/>
                <a:t>1%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7F16B6D-F801-1CE5-BDCD-677BDAE93A16}"/>
                </a:ext>
              </a:extLst>
            </p:cNvPr>
            <p:cNvSpPr txBox="1"/>
            <p:nvPr/>
          </p:nvSpPr>
          <p:spPr>
            <a:xfrm>
              <a:off x="3458388" y="3726173"/>
              <a:ext cx="591829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sz="1600" dirty="0"/>
                <a:t>7.3%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9E295A3-9B22-CCD6-486C-3C1732FA3B62}"/>
                </a:ext>
              </a:extLst>
            </p:cNvPr>
            <p:cNvCxnSpPr/>
            <p:nvPr/>
          </p:nvCxnSpPr>
          <p:spPr>
            <a:xfrm>
              <a:off x="3745826" y="4606417"/>
              <a:ext cx="1019597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6EEFC2-44E8-3E93-5CAC-5EAD2D789694}"/>
                </a:ext>
              </a:extLst>
            </p:cNvPr>
            <p:cNvSpPr txBox="1"/>
            <p:nvPr/>
          </p:nvSpPr>
          <p:spPr>
            <a:xfrm>
              <a:off x="6719302" y="6098995"/>
              <a:ext cx="743668" cy="115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ES" dirty="0"/>
            </a:p>
            <a:p>
              <a:r>
                <a:rPr lang="en-ES" dirty="0">
                  <a:solidFill>
                    <a:srgbClr val="FF0000"/>
                  </a:solidFill>
                </a:rPr>
                <a:t>T=1</a:t>
              </a:r>
            </a:p>
            <a:p>
              <a:r>
                <a:rPr lang="en-ES" dirty="0"/>
                <a:t>T</a:t>
              </a:r>
              <a:r>
                <a:rPr lang="en-ES" baseline="-25000" dirty="0"/>
                <a:t>z</a:t>
              </a:r>
              <a:r>
                <a:rPr lang="en-ES" dirty="0"/>
                <a:t>=+1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453BAB4-21FF-EAAA-1437-F442B9C8FD9E}"/>
                </a:ext>
              </a:extLst>
            </p:cNvPr>
            <p:cNvSpPr txBox="1"/>
            <p:nvPr/>
          </p:nvSpPr>
          <p:spPr>
            <a:xfrm>
              <a:off x="4045354" y="5770560"/>
              <a:ext cx="695266" cy="1501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ES" dirty="0">
                <a:solidFill>
                  <a:srgbClr val="FF0000"/>
                </a:solidFill>
              </a:endParaRPr>
            </a:p>
            <a:p>
              <a:endParaRPr lang="en-ES" dirty="0">
                <a:solidFill>
                  <a:srgbClr val="FF0000"/>
                </a:solidFill>
              </a:endParaRPr>
            </a:p>
            <a:p>
              <a:r>
                <a:rPr lang="en-ES" dirty="0">
                  <a:solidFill>
                    <a:srgbClr val="FF0000"/>
                  </a:solidFill>
                </a:rPr>
                <a:t>T=1</a:t>
              </a:r>
            </a:p>
            <a:p>
              <a:r>
                <a:rPr lang="en-ES" dirty="0"/>
                <a:t>T</a:t>
              </a:r>
              <a:r>
                <a:rPr lang="en-ES" baseline="-25000" dirty="0"/>
                <a:t>z</a:t>
              </a:r>
              <a:r>
                <a:rPr lang="en-ES" dirty="0"/>
                <a:t>=-1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269C578-D275-7901-B3A9-1BE5E9A99EE0}"/>
                </a:ext>
              </a:extLst>
            </p:cNvPr>
            <p:cNvCxnSpPr/>
            <p:nvPr/>
          </p:nvCxnSpPr>
          <p:spPr>
            <a:xfrm>
              <a:off x="1628995" y="1687889"/>
              <a:ext cx="1991972" cy="155762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FBD4D42-EB39-EB61-AF45-591E2F5BBC76}"/>
                </a:ext>
              </a:extLst>
            </p:cNvPr>
            <p:cNvCxnSpPr>
              <a:cxnSpLocks/>
              <a:endCxn id="51" idx="1"/>
            </p:cNvCxnSpPr>
            <p:nvPr/>
          </p:nvCxnSpPr>
          <p:spPr>
            <a:xfrm>
              <a:off x="1644503" y="1706142"/>
              <a:ext cx="1971839" cy="3300409"/>
            </a:xfrm>
            <a:prstGeom prst="straightConnector1">
              <a:avLst/>
            </a:prstGeom>
            <a:ln>
              <a:solidFill>
                <a:srgbClr val="0070C0"/>
              </a:solidFill>
              <a:headEnd w="sm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0BA5EDC-97E6-C14F-0979-19A3EF54A35E}"/>
                </a:ext>
              </a:extLst>
            </p:cNvPr>
            <p:cNvCxnSpPr>
              <a:cxnSpLocks/>
            </p:cNvCxnSpPr>
            <p:nvPr/>
          </p:nvCxnSpPr>
          <p:spPr>
            <a:xfrm>
              <a:off x="1628995" y="1687889"/>
              <a:ext cx="2025415" cy="1939391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D8E4CBD-AFD4-8B7F-8531-E4FF010A875B}"/>
                </a:ext>
              </a:extLst>
            </p:cNvPr>
            <p:cNvSpPr/>
            <p:nvPr/>
          </p:nvSpPr>
          <p:spPr>
            <a:xfrm>
              <a:off x="6044821" y="2940905"/>
              <a:ext cx="356049" cy="1042320"/>
            </a:xfrm>
            <a:prstGeom prst="rect">
              <a:avLst/>
            </a:prstGeom>
            <a:pattFill prst="dkHorz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D9B0C85-C47B-53B2-271A-1A56D33F65BA}"/>
                </a:ext>
              </a:extLst>
            </p:cNvPr>
            <p:cNvSpPr txBox="1"/>
            <p:nvPr/>
          </p:nvSpPr>
          <p:spPr>
            <a:xfrm>
              <a:off x="3518375" y="2882839"/>
              <a:ext cx="878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>
                  <a:solidFill>
                    <a:srgbClr val="FF0000"/>
                  </a:solidFill>
                </a:rPr>
                <a:t>T=2 IAS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A3E9E1C-2E4D-2BB6-C5A1-576122AD541F}"/>
                </a:ext>
              </a:extLst>
            </p:cNvPr>
            <p:cNvSpPr txBox="1"/>
            <p:nvPr/>
          </p:nvSpPr>
          <p:spPr>
            <a:xfrm>
              <a:off x="3616341" y="4821883"/>
              <a:ext cx="52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T=1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6AD0771-3A09-2C5F-42FA-3D3D7B93E203}"/>
                </a:ext>
              </a:extLst>
            </p:cNvPr>
            <p:cNvSpPr txBox="1"/>
            <p:nvPr/>
          </p:nvSpPr>
          <p:spPr>
            <a:xfrm>
              <a:off x="3545819" y="5264467"/>
              <a:ext cx="52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T=1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5CB4C03-97E9-EAE8-03E3-E44D526382FB}"/>
                </a:ext>
              </a:extLst>
            </p:cNvPr>
            <p:cNvSpPr txBox="1"/>
            <p:nvPr/>
          </p:nvSpPr>
          <p:spPr>
            <a:xfrm rot="16200000">
              <a:off x="5225493" y="3455406"/>
              <a:ext cx="13367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sz="1400" i="1" dirty="0"/>
                <a:t>20 known levels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8383907-0AA6-46DA-E9E3-A628640E5EA6}"/>
                </a:ext>
              </a:extLst>
            </p:cNvPr>
            <p:cNvSpPr txBox="1"/>
            <p:nvPr/>
          </p:nvSpPr>
          <p:spPr>
            <a:xfrm>
              <a:off x="4391616" y="2946249"/>
              <a:ext cx="781822" cy="385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ES" sz="1400" i="1" dirty="0"/>
                <a:t>2926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2359C1F-2608-6230-A8B2-EAF6AE96CC95}"/>
                </a:ext>
              </a:extLst>
            </p:cNvPr>
            <p:cNvSpPr txBox="1"/>
            <p:nvPr/>
          </p:nvSpPr>
          <p:spPr>
            <a:xfrm>
              <a:off x="4360998" y="3340554"/>
              <a:ext cx="768139" cy="385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ES" sz="1400" i="1" dirty="0"/>
                <a:t>2622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A7AAC80-B06C-0026-29EB-919751B0F760}"/>
                </a:ext>
              </a:extLst>
            </p:cNvPr>
            <p:cNvSpPr txBox="1"/>
            <p:nvPr/>
          </p:nvSpPr>
          <p:spPr>
            <a:xfrm>
              <a:off x="4410342" y="4839491"/>
              <a:ext cx="55058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ES" sz="1400" i="1" dirty="0"/>
                <a:t>519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75BDE5B-1ED8-622F-063A-FA8C5F3E6A10}"/>
                </a:ext>
              </a:extLst>
            </p:cNvPr>
            <p:cNvSpPr txBox="1"/>
            <p:nvPr/>
          </p:nvSpPr>
          <p:spPr>
            <a:xfrm>
              <a:off x="4418303" y="5272605"/>
              <a:ext cx="55058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ES" sz="1400" i="1" dirty="0"/>
                <a:t>378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7FB0DAD-2FD5-6CEE-393E-BE7B3060A723}"/>
                </a:ext>
              </a:extLst>
            </p:cNvPr>
            <p:cNvSpPr txBox="1"/>
            <p:nvPr/>
          </p:nvSpPr>
          <p:spPr>
            <a:xfrm>
              <a:off x="3642485" y="4290460"/>
              <a:ext cx="412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>
                  <a:solidFill>
                    <a:schemeClr val="accent1"/>
                  </a:solidFill>
                </a:rPr>
                <a:t>Sp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A4F7A59-2A9E-F1CD-C6EC-F52F435A5951}"/>
                </a:ext>
              </a:extLst>
            </p:cNvPr>
            <p:cNvSpPr txBox="1"/>
            <p:nvPr/>
          </p:nvSpPr>
          <p:spPr>
            <a:xfrm>
              <a:off x="1391405" y="1763754"/>
              <a:ext cx="388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  <a:latin typeface="Symbol" pitchFamily="2" charset="2"/>
                </a:rPr>
                <a:t>b</a:t>
              </a:r>
              <a:r>
                <a:rPr lang="en-ES" baseline="30000" dirty="0">
                  <a:solidFill>
                    <a:schemeClr val="accent1"/>
                  </a:solidFill>
                </a:rPr>
                <a:t>+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4CEBDD1-15D1-C198-4EA0-B3500B8A1212}"/>
                </a:ext>
              </a:extLst>
            </p:cNvPr>
            <p:cNvSpPr txBox="1"/>
            <p:nvPr/>
          </p:nvSpPr>
          <p:spPr>
            <a:xfrm>
              <a:off x="5013699" y="5850569"/>
              <a:ext cx="3417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1"/>
                  </a:solidFill>
                  <a:latin typeface="Symbol" pitchFamily="2" charset="2"/>
                </a:rPr>
                <a:t>b</a:t>
              </a:r>
              <a:r>
                <a:rPr lang="en-ES" sz="1400" baseline="30000" dirty="0">
                  <a:solidFill>
                    <a:schemeClr val="accent1"/>
                  </a:solidFill>
                </a:rPr>
                <a:t>+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C3495028-25CB-74CD-0494-9BF27D1F91D4}"/>
                </a:ext>
              </a:extLst>
            </p:cNvPr>
            <p:cNvCxnSpPr>
              <a:cxnSpLocks/>
            </p:cNvCxnSpPr>
            <p:nvPr/>
          </p:nvCxnSpPr>
          <p:spPr>
            <a:xfrm>
              <a:off x="5141216" y="5337569"/>
              <a:ext cx="239096" cy="36228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9E2F6B94-D84C-0C88-B6F2-5A276DCC59CA}"/>
                </a:ext>
              </a:extLst>
            </p:cNvPr>
            <p:cNvCxnSpPr>
              <a:cxnSpLocks/>
            </p:cNvCxnSpPr>
            <p:nvPr/>
          </p:nvCxnSpPr>
          <p:spPr>
            <a:xfrm>
              <a:off x="5131654" y="5736715"/>
              <a:ext cx="239096" cy="36228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7F50EFE7-98F8-29A9-9642-2977F3053287}"/>
                </a:ext>
              </a:extLst>
            </p:cNvPr>
            <p:cNvCxnSpPr>
              <a:cxnSpLocks/>
            </p:cNvCxnSpPr>
            <p:nvPr/>
          </p:nvCxnSpPr>
          <p:spPr>
            <a:xfrm>
              <a:off x="1848169" y="-133735"/>
              <a:ext cx="1962306" cy="78953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1D0BD08-0B1A-07E8-98B2-7C2FBA11A993}"/>
                </a:ext>
              </a:extLst>
            </p:cNvPr>
            <p:cNvSpPr txBox="1"/>
            <p:nvPr/>
          </p:nvSpPr>
          <p:spPr>
            <a:xfrm rot="1125396">
              <a:off x="2613578" y="12178"/>
              <a:ext cx="1077298" cy="3850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  <a:latin typeface="Symbol" pitchFamily="2" charset="2"/>
                </a:rPr>
                <a:t>p</a:t>
              </a:r>
              <a:r>
                <a:rPr lang="en-ES" sz="1400" dirty="0">
                  <a:solidFill>
                    <a:srgbClr val="FF0000"/>
                  </a:solidFill>
                </a:rPr>
                <a:t>f</a:t>
              </a:r>
              <a:r>
                <a:rPr lang="en-ES" sz="1400" baseline="-25000" dirty="0">
                  <a:solidFill>
                    <a:srgbClr val="FF0000"/>
                  </a:solidFill>
                </a:rPr>
                <a:t>7/2</a:t>
              </a:r>
              <a:r>
                <a:rPr lang="en-ES" sz="1400" dirty="0">
                  <a:sym typeface="Symbol" panose="05050102010706020507" pitchFamily="18" charset="2"/>
                </a:rPr>
                <a:t></a:t>
              </a:r>
              <a:r>
                <a:rPr lang="en-ES" sz="1400" dirty="0">
                  <a:solidFill>
                    <a:schemeClr val="accent1"/>
                  </a:solidFill>
                  <a:latin typeface="Symbol" pitchFamily="2" charset="2"/>
                  <a:sym typeface="Wingdings" pitchFamily="2" charset="2"/>
                </a:rPr>
                <a:t>n</a:t>
              </a:r>
              <a:r>
                <a:rPr lang="en-ES" sz="1400" dirty="0">
                  <a:solidFill>
                    <a:schemeClr val="accent1"/>
                  </a:solidFill>
                  <a:sym typeface="Wingdings" pitchFamily="2" charset="2"/>
                </a:rPr>
                <a:t>f</a:t>
              </a:r>
              <a:r>
                <a:rPr lang="en-ES" sz="1400" baseline="-25000" dirty="0">
                  <a:solidFill>
                    <a:schemeClr val="accent1"/>
                  </a:solidFill>
                  <a:sym typeface="Wingdings" pitchFamily="2" charset="2"/>
                </a:rPr>
                <a:t>7/2</a:t>
              </a:r>
              <a:endParaRPr lang="en-ES" sz="1400" baseline="-25000" dirty="0">
                <a:solidFill>
                  <a:schemeClr val="accent1"/>
                </a:solidFill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BE5498B-722B-9686-D0AB-BC6EED1D43D3}"/>
                </a:ext>
              </a:extLst>
            </p:cNvPr>
            <p:cNvSpPr txBox="1"/>
            <p:nvPr/>
          </p:nvSpPr>
          <p:spPr>
            <a:xfrm>
              <a:off x="2344294" y="1964632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>
                  <a:solidFill>
                    <a:srgbClr val="FF0000"/>
                  </a:solidFill>
                </a:rPr>
                <a:t>F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82B4CA8-226E-EA36-4FD2-F419DE5AEF7D}"/>
                </a:ext>
              </a:extLst>
            </p:cNvPr>
            <p:cNvSpPr/>
            <p:nvPr/>
          </p:nvSpPr>
          <p:spPr>
            <a:xfrm>
              <a:off x="341904" y="-438565"/>
              <a:ext cx="2759179" cy="33688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 dirty="0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886A353-3B9B-C79D-7E86-955DEE7B9E56}"/>
              </a:ext>
            </a:extLst>
          </p:cNvPr>
          <p:cNvGrpSpPr/>
          <p:nvPr/>
        </p:nvGrpSpPr>
        <p:grpSpPr>
          <a:xfrm>
            <a:off x="182347" y="494868"/>
            <a:ext cx="2286764" cy="235185"/>
            <a:chOff x="182347" y="494868"/>
            <a:chExt cx="2286764" cy="235185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7" name="3D Model 106" descr="Red Sphere">
                  <a:extLst>
                    <a:ext uri="{FF2B5EF4-FFF2-40B4-BE49-F238E27FC236}">
                      <a16:creationId xmlns:a16="http://schemas.microsoft.com/office/drawing/2014/main" id="{FFBB7F58-9CBE-0154-FC52-7BC4BBC7C30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182347" y="496571"/>
                <a:ext cx="226019" cy="224663"/>
              </p:xfrm>
              <a:graphic>
                <a:graphicData uri="http://schemas.microsoft.com/office/drawing/2017/model3d">
                  <am3d:model3d r:embed="rId3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7" name="3D Model 106" descr="Red Sphere">
                  <a:extLst>
                    <a:ext uri="{FF2B5EF4-FFF2-40B4-BE49-F238E27FC236}">
                      <a16:creationId xmlns:a16="http://schemas.microsoft.com/office/drawing/2014/main" id="{FFBB7F58-9CBE-0154-FC52-7BC4BBC7C30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flipH="1">
                  <a:off x="182347" y="496571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8" name="3D Model 107" descr="Red Sphere">
                  <a:extLst>
                    <a:ext uri="{FF2B5EF4-FFF2-40B4-BE49-F238E27FC236}">
                      <a16:creationId xmlns:a16="http://schemas.microsoft.com/office/drawing/2014/main" id="{941824D9-4878-3328-7384-C16F311F5C7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346019" y="494868"/>
                <a:ext cx="226019" cy="224663"/>
              </p:xfrm>
              <a:graphic>
                <a:graphicData uri="http://schemas.microsoft.com/office/drawing/2017/model3d">
                  <am3d:model3d r:embed="rId3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8" name="3D Model 107" descr="Red Sphere">
                  <a:extLst>
                    <a:ext uri="{FF2B5EF4-FFF2-40B4-BE49-F238E27FC236}">
                      <a16:creationId xmlns:a16="http://schemas.microsoft.com/office/drawing/2014/main" id="{941824D9-4878-3328-7384-C16F311F5C7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flipH="1">
                  <a:off x="346019" y="494868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9" name="3D Model 108" descr="Red Sphere">
                  <a:extLst>
                    <a:ext uri="{FF2B5EF4-FFF2-40B4-BE49-F238E27FC236}">
                      <a16:creationId xmlns:a16="http://schemas.microsoft.com/office/drawing/2014/main" id="{145FC29C-B8A5-52FA-C583-1347DDC9508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517359" y="497314"/>
                <a:ext cx="226019" cy="224663"/>
              </p:xfrm>
              <a:graphic>
                <a:graphicData uri="http://schemas.microsoft.com/office/drawing/2017/model3d">
                  <am3d:model3d r:embed="rId3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9" name="3D Model 108" descr="Red Sphere">
                  <a:extLst>
                    <a:ext uri="{FF2B5EF4-FFF2-40B4-BE49-F238E27FC236}">
                      <a16:creationId xmlns:a16="http://schemas.microsoft.com/office/drawing/2014/main" id="{145FC29C-B8A5-52FA-C583-1347DDC9508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flipH="1">
                  <a:off x="517359" y="497314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0" name="3D Model 109" descr="Red Sphere">
                  <a:extLst>
                    <a:ext uri="{FF2B5EF4-FFF2-40B4-BE49-F238E27FC236}">
                      <a16:creationId xmlns:a16="http://schemas.microsoft.com/office/drawing/2014/main" id="{BC5EA078-43A7-2A00-7E23-0BEDD1B4C5C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681031" y="503732"/>
                <a:ext cx="226019" cy="224663"/>
              </p:xfrm>
              <a:graphic>
                <a:graphicData uri="http://schemas.microsoft.com/office/drawing/2017/model3d">
                  <am3d:model3d r:embed="rId3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0" name="3D Model 109" descr="Red Sphere">
                  <a:extLst>
                    <a:ext uri="{FF2B5EF4-FFF2-40B4-BE49-F238E27FC236}">
                      <a16:creationId xmlns:a16="http://schemas.microsoft.com/office/drawing/2014/main" id="{BC5EA078-43A7-2A00-7E23-0BEDD1B4C5C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flipH="1">
                  <a:off x="681031" y="503732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1" name="3D Model 110" descr="Red Sphere">
                  <a:extLst>
                    <a:ext uri="{FF2B5EF4-FFF2-40B4-BE49-F238E27FC236}">
                      <a16:creationId xmlns:a16="http://schemas.microsoft.com/office/drawing/2014/main" id="{42452983-8601-C0C3-769D-382913518DB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847784" y="501585"/>
                <a:ext cx="226019" cy="224663"/>
              </p:xfrm>
              <a:graphic>
                <a:graphicData uri="http://schemas.microsoft.com/office/drawing/2017/model3d">
                  <am3d:model3d r:embed="rId3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1" name="3D Model 110" descr="Red Sphere">
                  <a:extLst>
                    <a:ext uri="{FF2B5EF4-FFF2-40B4-BE49-F238E27FC236}">
                      <a16:creationId xmlns:a16="http://schemas.microsoft.com/office/drawing/2014/main" id="{42452983-8601-C0C3-769D-382913518DB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flipH="1">
                  <a:off x="847784" y="501585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2" name="3D Model 111" descr="Red Sphere">
                  <a:extLst>
                    <a:ext uri="{FF2B5EF4-FFF2-40B4-BE49-F238E27FC236}">
                      <a16:creationId xmlns:a16="http://schemas.microsoft.com/office/drawing/2014/main" id="{2CA3E0CC-FF04-74BD-96C3-152C1CD621A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1011456" y="505390"/>
                <a:ext cx="226019" cy="224663"/>
              </p:xfrm>
              <a:graphic>
                <a:graphicData uri="http://schemas.microsoft.com/office/drawing/2017/model3d">
                  <am3d:model3d r:embed="rId3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2" name="3D Model 111" descr="Red Sphere">
                  <a:extLst>
                    <a:ext uri="{FF2B5EF4-FFF2-40B4-BE49-F238E27FC236}">
                      <a16:creationId xmlns:a16="http://schemas.microsoft.com/office/drawing/2014/main" id="{2CA3E0CC-FF04-74BD-96C3-152C1CD621A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flipH="1">
                  <a:off x="1011456" y="505390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3" name="3D Model 112" descr="Red Sphere">
                  <a:extLst>
                    <a:ext uri="{FF2B5EF4-FFF2-40B4-BE49-F238E27FC236}">
                      <a16:creationId xmlns:a16="http://schemas.microsoft.com/office/drawing/2014/main" id="{8DE640BE-0688-F58F-E625-039B8E11079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1180701" y="500132"/>
                <a:ext cx="226019" cy="224663"/>
              </p:xfrm>
              <a:graphic>
                <a:graphicData uri="http://schemas.microsoft.com/office/drawing/2017/model3d">
                  <am3d:model3d r:embed="rId3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3" name="3D Model 112" descr="Red Sphere">
                  <a:extLst>
                    <a:ext uri="{FF2B5EF4-FFF2-40B4-BE49-F238E27FC236}">
                      <a16:creationId xmlns:a16="http://schemas.microsoft.com/office/drawing/2014/main" id="{8DE640BE-0688-F58F-E625-039B8E11079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flipH="1">
                  <a:off x="1180701" y="500132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4" name="3D Model 113" descr="Red Sphere">
                  <a:extLst>
                    <a:ext uri="{FF2B5EF4-FFF2-40B4-BE49-F238E27FC236}">
                      <a16:creationId xmlns:a16="http://schemas.microsoft.com/office/drawing/2014/main" id="{E3D20362-3F23-EC41-B63C-2BF7CC999A9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1346468" y="496571"/>
                <a:ext cx="226019" cy="224663"/>
              </p:xfrm>
              <a:graphic>
                <a:graphicData uri="http://schemas.microsoft.com/office/drawing/2017/model3d">
                  <am3d:model3d r:embed="rId3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4" name="3D Model 113" descr="Red Sphere">
                  <a:extLst>
                    <a:ext uri="{FF2B5EF4-FFF2-40B4-BE49-F238E27FC236}">
                      <a16:creationId xmlns:a16="http://schemas.microsoft.com/office/drawing/2014/main" id="{E3D20362-3F23-EC41-B63C-2BF7CC999A9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flipH="1">
                  <a:off x="1346468" y="496571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6" name="3D Model 115" descr="Sphere">
                  <a:extLst>
                    <a:ext uri="{FF2B5EF4-FFF2-40B4-BE49-F238E27FC236}">
                      <a16:creationId xmlns:a16="http://schemas.microsoft.com/office/drawing/2014/main" id="{33DE86EF-BB5B-41D3-53AB-6E20ECF84DA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278073" y="517681"/>
                <a:ext cx="191038" cy="191038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191038" cy="1910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6125" ay="-4291590" az="3238096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2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6" name="3D Model 115" descr="Sphere">
                  <a:extLst>
                    <a:ext uri="{FF2B5EF4-FFF2-40B4-BE49-F238E27FC236}">
                      <a16:creationId xmlns:a16="http://schemas.microsoft.com/office/drawing/2014/main" id="{33DE86EF-BB5B-41D3-53AB-6E20ECF84DA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278073" y="517681"/>
                  <a:ext cx="191038" cy="191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7" name="3D Model 116" descr="Sphere">
                  <a:extLst>
                    <a:ext uri="{FF2B5EF4-FFF2-40B4-BE49-F238E27FC236}">
                      <a16:creationId xmlns:a16="http://schemas.microsoft.com/office/drawing/2014/main" id="{C168F8FA-431B-B6AE-1CF0-25B637E3797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743114" y="514989"/>
                <a:ext cx="191038" cy="191038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191038" cy="1910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6125" ay="-4291590" az="3238096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2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7" name="3D Model 116" descr="Sphere">
                  <a:extLst>
                    <a:ext uri="{FF2B5EF4-FFF2-40B4-BE49-F238E27FC236}">
                      <a16:creationId xmlns:a16="http://schemas.microsoft.com/office/drawing/2014/main" id="{C168F8FA-431B-B6AE-1CF0-25B637E3797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743114" y="514989"/>
                  <a:ext cx="191038" cy="191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8" name="3D Model 117" descr="Sphere">
                  <a:extLst>
                    <a:ext uri="{FF2B5EF4-FFF2-40B4-BE49-F238E27FC236}">
                      <a16:creationId xmlns:a16="http://schemas.microsoft.com/office/drawing/2014/main" id="{C73A8D0F-EF4B-7281-5F9D-223023A03C9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925280" y="513749"/>
                <a:ext cx="191038" cy="191038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191038" cy="1910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6125" ay="-4291590" az="3238096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2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8" name="3D Model 117" descr="Sphere">
                  <a:extLst>
                    <a:ext uri="{FF2B5EF4-FFF2-40B4-BE49-F238E27FC236}">
                      <a16:creationId xmlns:a16="http://schemas.microsoft.com/office/drawing/2014/main" id="{C73A8D0F-EF4B-7281-5F9D-223023A03C9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925280" y="513749"/>
                  <a:ext cx="191038" cy="191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9" name="3D Model 118" descr="Sphere">
                  <a:extLst>
                    <a:ext uri="{FF2B5EF4-FFF2-40B4-BE49-F238E27FC236}">
                      <a16:creationId xmlns:a16="http://schemas.microsoft.com/office/drawing/2014/main" id="{556994DA-93A3-AD6A-6FB5-BE383C5B527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102651" y="514989"/>
                <a:ext cx="191038" cy="191038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191038" cy="1910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6125" ay="-4291590" az="3238096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2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9" name="3D Model 118" descr="Sphere">
                  <a:extLst>
                    <a:ext uri="{FF2B5EF4-FFF2-40B4-BE49-F238E27FC236}">
                      <a16:creationId xmlns:a16="http://schemas.microsoft.com/office/drawing/2014/main" id="{556994DA-93A3-AD6A-6FB5-BE383C5B527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102651" y="514989"/>
                  <a:ext cx="191038" cy="19103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C6B257E-8156-286A-4779-242AF6BC10BA}"/>
              </a:ext>
            </a:extLst>
          </p:cNvPr>
          <p:cNvGrpSpPr/>
          <p:nvPr/>
        </p:nvGrpSpPr>
        <p:grpSpPr>
          <a:xfrm>
            <a:off x="1825643" y="1193256"/>
            <a:ext cx="2286764" cy="235185"/>
            <a:chOff x="182347" y="494868"/>
            <a:chExt cx="2286764" cy="235185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2" name="3D Model 121" descr="Red Sphere">
                  <a:extLst>
                    <a:ext uri="{FF2B5EF4-FFF2-40B4-BE49-F238E27FC236}">
                      <a16:creationId xmlns:a16="http://schemas.microsoft.com/office/drawing/2014/main" id="{A046A76B-61FC-4F12-E945-99C0AC5F46D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182347" y="496571"/>
                <a:ext cx="226019" cy="224663"/>
              </p:xfrm>
              <a:graphic>
                <a:graphicData uri="http://schemas.microsoft.com/office/drawing/2017/model3d">
                  <am3d:model3d r:embed="rId3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2" name="3D Model 121" descr="Red Sphere">
                  <a:extLst>
                    <a:ext uri="{FF2B5EF4-FFF2-40B4-BE49-F238E27FC236}">
                      <a16:creationId xmlns:a16="http://schemas.microsoft.com/office/drawing/2014/main" id="{A046A76B-61FC-4F12-E945-99C0AC5F46D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flipH="1">
                  <a:off x="1825643" y="1194959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3" name="3D Model 122" descr="Red Sphere">
                  <a:extLst>
                    <a:ext uri="{FF2B5EF4-FFF2-40B4-BE49-F238E27FC236}">
                      <a16:creationId xmlns:a16="http://schemas.microsoft.com/office/drawing/2014/main" id="{07251E72-E3A9-D90C-19AA-68EA3526A5E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346019" y="494868"/>
                <a:ext cx="226019" cy="224663"/>
              </p:xfrm>
              <a:graphic>
                <a:graphicData uri="http://schemas.microsoft.com/office/drawing/2017/model3d">
                  <am3d:model3d r:embed="rId3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3" name="3D Model 122" descr="Red Sphere">
                  <a:extLst>
                    <a:ext uri="{FF2B5EF4-FFF2-40B4-BE49-F238E27FC236}">
                      <a16:creationId xmlns:a16="http://schemas.microsoft.com/office/drawing/2014/main" id="{07251E72-E3A9-D90C-19AA-68EA3526A5E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flipH="1">
                  <a:off x="1989315" y="1193256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4" name="3D Model 123" descr="Red Sphere">
                  <a:extLst>
                    <a:ext uri="{FF2B5EF4-FFF2-40B4-BE49-F238E27FC236}">
                      <a16:creationId xmlns:a16="http://schemas.microsoft.com/office/drawing/2014/main" id="{AB83DB97-42F6-EE74-4C31-F5B09A31AD0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517359" y="497314"/>
                <a:ext cx="226019" cy="224663"/>
              </p:xfrm>
              <a:graphic>
                <a:graphicData uri="http://schemas.microsoft.com/office/drawing/2017/model3d">
                  <am3d:model3d r:embed="rId3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4" name="3D Model 123" descr="Red Sphere">
                  <a:extLst>
                    <a:ext uri="{FF2B5EF4-FFF2-40B4-BE49-F238E27FC236}">
                      <a16:creationId xmlns:a16="http://schemas.microsoft.com/office/drawing/2014/main" id="{AB83DB97-42F6-EE74-4C31-F5B09A31AD0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flipH="1">
                  <a:off x="2160655" y="1195702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5" name="3D Model 124" descr="Red Sphere">
                  <a:extLst>
                    <a:ext uri="{FF2B5EF4-FFF2-40B4-BE49-F238E27FC236}">
                      <a16:creationId xmlns:a16="http://schemas.microsoft.com/office/drawing/2014/main" id="{85CEC5B2-6C8E-4F93-A074-16FF469EA8D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681031" y="503732"/>
                <a:ext cx="226019" cy="224663"/>
              </p:xfrm>
              <a:graphic>
                <a:graphicData uri="http://schemas.microsoft.com/office/drawing/2017/model3d">
                  <am3d:model3d r:embed="rId3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5" name="3D Model 124" descr="Red Sphere">
                  <a:extLst>
                    <a:ext uri="{FF2B5EF4-FFF2-40B4-BE49-F238E27FC236}">
                      <a16:creationId xmlns:a16="http://schemas.microsoft.com/office/drawing/2014/main" id="{85CEC5B2-6C8E-4F93-A074-16FF469EA8D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flipH="1">
                  <a:off x="2324327" y="1202120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6" name="3D Model 125" descr="Red Sphere">
                  <a:extLst>
                    <a:ext uri="{FF2B5EF4-FFF2-40B4-BE49-F238E27FC236}">
                      <a16:creationId xmlns:a16="http://schemas.microsoft.com/office/drawing/2014/main" id="{AAE84D94-726E-607C-419B-076839CFD4D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847784" y="501585"/>
                <a:ext cx="226019" cy="224663"/>
              </p:xfrm>
              <a:graphic>
                <a:graphicData uri="http://schemas.microsoft.com/office/drawing/2017/model3d">
                  <am3d:model3d r:embed="rId3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6" name="3D Model 125" descr="Red Sphere">
                  <a:extLst>
                    <a:ext uri="{FF2B5EF4-FFF2-40B4-BE49-F238E27FC236}">
                      <a16:creationId xmlns:a16="http://schemas.microsoft.com/office/drawing/2014/main" id="{AAE84D94-726E-607C-419B-076839CFD4D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flipH="1">
                  <a:off x="2491080" y="1199973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7" name="3D Model 126" descr="Red Sphere">
                  <a:extLst>
                    <a:ext uri="{FF2B5EF4-FFF2-40B4-BE49-F238E27FC236}">
                      <a16:creationId xmlns:a16="http://schemas.microsoft.com/office/drawing/2014/main" id="{388B7453-61CD-92B4-4440-219928325CC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1011456" y="505390"/>
                <a:ext cx="226019" cy="224663"/>
              </p:xfrm>
              <a:graphic>
                <a:graphicData uri="http://schemas.microsoft.com/office/drawing/2017/model3d">
                  <am3d:model3d r:embed="rId3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7" name="3D Model 126" descr="Red Sphere">
                  <a:extLst>
                    <a:ext uri="{FF2B5EF4-FFF2-40B4-BE49-F238E27FC236}">
                      <a16:creationId xmlns:a16="http://schemas.microsoft.com/office/drawing/2014/main" id="{388B7453-61CD-92B4-4440-219928325CC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flipH="1">
                  <a:off x="2654752" y="1203778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8" name="3D Model 127" descr="Red Sphere">
                  <a:extLst>
                    <a:ext uri="{FF2B5EF4-FFF2-40B4-BE49-F238E27FC236}">
                      <a16:creationId xmlns:a16="http://schemas.microsoft.com/office/drawing/2014/main" id="{21122224-BB45-050D-363B-C5200E795FC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1180701" y="500132"/>
                <a:ext cx="226019" cy="224663"/>
              </p:xfrm>
              <a:graphic>
                <a:graphicData uri="http://schemas.microsoft.com/office/drawing/2017/model3d">
                  <am3d:model3d r:embed="rId3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8" name="3D Model 127" descr="Red Sphere">
                  <a:extLst>
                    <a:ext uri="{FF2B5EF4-FFF2-40B4-BE49-F238E27FC236}">
                      <a16:creationId xmlns:a16="http://schemas.microsoft.com/office/drawing/2014/main" id="{21122224-BB45-050D-363B-C5200E795FC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flipH="1">
                  <a:off x="2823997" y="1198520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0" name="3D Model 129" descr="Sphere">
                  <a:extLst>
                    <a:ext uri="{FF2B5EF4-FFF2-40B4-BE49-F238E27FC236}">
                      <a16:creationId xmlns:a16="http://schemas.microsoft.com/office/drawing/2014/main" id="{3058AF75-769C-3308-5436-AB072FA2757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278073" y="517681"/>
                <a:ext cx="191038" cy="191038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191038" cy="1910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6125" ay="-4291590" az="3238096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2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0" name="3D Model 129" descr="Sphere">
                  <a:extLst>
                    <a:ext uri="{FF2B5EF4-FFF2-40B4-BE49-F238E27FC236}">
                      <a16:creationId xmlns:a16="http://schemas.microsoft.com/office/drawing/2014/main" id="{3058AF75-769C-3308-5436-AB072FA2757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21369" y="1216069"/>
                  <a:ext cx="191038" cy="191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1" name="3D Model 130" descr="Sphere">
                  <a:extLst>
                    <a:ext uri="{FF2B5EF4-FFF2-40B4-BE49-F238E27FC236}">
                      <a16:creationId xmlns:a16="http://schemas.microsoft.com/office/drawing/2014/main" id="{92015EA7-1EDE-DFC3-DB2A-15D5BDA41F6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743114" y="514989"/>
                <a:ext cx="191038" cy="191038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191038" cy="1910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6125" ay="-4291590" az="3238096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2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1" name="3D Model 130" descr="Sphere">
                  <a:extLst>
                    <a:ext uri="{FF2B5EF4-FFF2-40B4-BE49-F238E27FC236}">
                      <a16:creationId xmlns:a16="http://schemas.microsoft.com/office/drawing/2014/main" id="{92015EA7-1EDE-DFC3-DB2A-15D5BDA41F6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386410" y="1213377"/>
                  <a:ext cx="191038" cy="191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2" name="3D Model 131" descr="Sphere">
                  <a:extLst>
                    <a:ext uri="{FF2B5EF4-FFF2-40B4-BE49-F238E27FC236}">
                      <a16:creationId xmlns:a16="http://schemas.microsoft.com/office/drawing/2014/main" id="{8E4813F8-5D0E-0780-B4A0-B8B0D98109C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925280" y="513749"/>
                <a:ext cx="191038" cy="191038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191038" cy="1910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6125" ay="-4291590" az="3238096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2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2" name="3D Model 131" descr="Sphere">
                  <a:extLst>
                    <a:ext uri="{FF2B5EF4-FFF2-40B4-BE49-F238E27FC236}">
                      <a16:creationId xmlns:a16="http://schemas.microsoft.com/office/drawing/2014/main" id="{8E4813F8-5D0E-0780-B4A0-B8B0D98109C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568576" y="1212137"/>
                  <a:ext cx="191038" cy="191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3" name="3D Model 132" descr="Sphere">
                  <a:extLst>
                    <a:ext uri="{FF2B5EF4-FFF2-40B4-BE49-F238E27FC236}">
                      <a16:creationId xmlns:a16="http://schemas.microsoft.com/office/drawing/2014/main" id="{78629C9E-B0AC-A218-3FE2-EEACA0479DD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102651" y="514989"/>
                <a:ext cx="191038" cy="191038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191038" cy="1910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6125" ay="-4291590" az="3238096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2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3" name="3D Model 132" descr="Sphere">
                  <a:extLst>
                    <a:ext uri="{FF2B5EF4-FFF2-40B4-BE49-F238E27FC236}">
                      <a16:creationId xmlns:a16="http://schemas.microsoft.com/office/drawing/2014/main" id="{78629C9E-B0AC-A218-3FE2-EEACA0479DD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745947" y="1213377"/>
                  <a:ext cx="191038" cy="191038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F3D32BEA-4BD5-85FE-5942-DB09621A018D}"/>
              </a:ext>
            </a:extLst>
          </p:cNvPr>
          <p:cNvSpPr/>
          <p:nvPr/>
        </p:nvSpPr>
        <p:spPr>
          <a:xfrm>
            <a:off x="1812636" y="1180947"/>
            <a:ext cx="2558619" cy="2692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7" name="3D Model 136" descr="Sphere">
                <a:extLst>
                  <a:ext uri="{FF2B5EF4-FFF2-40B4-BE49-F238E27FC236}">
                    <a16:creationId xmlns:a16="http://schemas.microsoft.com/office/drawing/2014/main" id="{CD4A5AB6-21D3-B281-379A-F364620A9C0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68399" y="1180947"/>
              <a:ext cx="244167" cy="25410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44167" cy="254105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1460157" ay="3885775" az="-1335004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952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7" name="3D Model 136" descr="Sphere">
                <a:extLst>
                  <a:ext uri="{FF2B5EF4-FFF2-40B4-BE49-F238E27FC236}">
                    <a16:creationId xmlns:a16="http://schemas.microsoft.com/office/drawing/2014/main" id="{CD4A5AB6-21D3-B281-379A-F364620A9C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68399" y="1180947"/>
                <a:ext cx="244167" cy="254105"/>
              </a:xfrm>
              <a:prstGeom prst="rect">
                <a:avLst/>
              </a:prstGeom>
            </p:spPr>
          </p:pic>
        </mc:Fallback>
      </mc:AlternateContent>
      <p:sp>
        <p:nvSpPr>
          <p:cNvPr id="138" name="TextBox 137">
            <a:extLst>
              <a:ext uri="{FF2B5EF4-FFF2-40B4-BE49-F238E27FC236}">
                <a16:creationId xmlns:a16="http://schemas.microsoft.com/office/drawing/2014/main" id="{6039977F-CACD-E89E-35CD-4CA609C503E9}"/>
              </a:ext>
            </a:extLst>
          </p:cNvPr>
          <p:cNvSpPr txBox="1"/>
          <p:nvPr/>
        </p:nvSpPr>
        <p:spPr>
          <a:xfrm>
            <a:off x="321222" y="1403176"/>
            <a:ext cx="105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>
                <a:solidFill>
                  <a:srgbClr val="FF0000"/>
                </a:solidFill>
              </a:rPr>
              <a:t>   T=2</a:t>
            </a:r>
          </a:p>
          <a:p>
            <a:r>
              <a:rPr lang="en-ES" dirty="0"/>
              <a:t>   T</a:t>
            </a:r>
            <a:r>
              <a:rPr lang="en-ES" baseline="-25000" dirty="0"/>
              <a:t>z</a:t>
            </a:r>
            <a:r>
              <a:rPr lang="en-ES" dirty="0"/>
              <a:t>=-2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80724D-7996-FBA2-91DF-99952BC543B4}"/>
              </a:ext>
            </a:extLst>
          </p:cNvPr>
          <p:cNvSpPr txBox="1"/>
          <p:nvPr/>
        </p:nvSpPr>
        <p:spPr>
          <a:xfrm>
            <a:off x="3425761" y="5618013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baseline="30000" dirty="0"/>
              <a:t>52</a:t>
            </a:r>
            <a:r>
              <a:rPr lang="en-ES" baseline="-25000" dirty="0">
                <a:solidFill>
                  <a:srgbClr val="FF0000"/>
                </a:solidFill>
              </a:rPr>
              <a:t>27</a:t>
            </a:r>
            <a:r>
              <a:rPr lang="en-ES" dirty="0"/>
              <a:t>Co</a:t>
            </a:r>
            <a:r>
              <a:rPr lang="en-ES" baseline="-25000" dirty="0"/>
              <a:t>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DFAB14-8F75-FBEA-FA21-753AE3094A17}"/>
              </a:ext>
            </a:extLst>
          </p:cNvPr>
          <p:cNvSpPr txBox="1"/>
          <p:nvPr/>
        </p:nvSpPr>
        <p:spPr>
          <a:xfrm>
            <a:off x="5960406" y="5618013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baseline="30000" dirty="0"/>
              <a:t>52</a:t>
            </a:r>
            <a:r>
              <a:rPr lang="en-ES" baseline="-25000" dirty="0"/>
              <a:t>25</a:t>
            </a:r>
            <a:r>
              <a:rPr lang="en-ES" dirty="0"/>
              <a:t>Mn</a:t>
            </a:r>
            <a:r>
              <a:rPr lang="en-ES" baseline="-25000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63" name="Rounded Rectangular Callout 62">
            <a:extLst>
              <a:ext uri="{FF2B5EF4-FFF2-40B4-BE49-F238E27FC236}">
                <a16:creationId xmlns:a16="http://schemas.microsoft.com/office/drawing/2014/main" id="{3D229B9A-71D3-64A1-101B-2543FAFE378F}"/>
              </a:ext>
            </a:extLst>
          </p:cNvPr>
          <p:cNvSpPr/>
          <p:nvPr/>
        </p:nvSpPr>
        <p:spPr>
          <a:xfrm>
            <a:off x="5330949" y="422787"/>
            <a:ext cx="2731503" cy="2107273"/>
          </a:xfrm>
          <a:prstGeom prst="wedgeRoundRectCallout">
            <a:avLst>
              <a:gd name="adj1" fmla="val -70935"/>
              <a:gd name="adj2" fmla="val 8349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The </a:t>
            </a:r>
            <a:r>
              <a:rPr lang="en-GB" sz="1600" dirty="0">
                <a:solidFill>
                  <a:schemeClr val="tx1"/>
                </a:solidFill>
                <a:latin typeface="Symbol" pitchFamily="2" charset="2"/>
              </a:rPr>
              <a:t>b </a:t>
            </a:r>
            <a:r>
              <a:rPr lang="en-GB" sz="1600" dirty="0">
                <a:solidFill>
                  <a:schemeClr val="tx1"/>
                </a:solidFill>
              </a:rPr>
              <a:t>decay, and in particular de F decay, allows us to identify a single level with a very well define nuclear structure in a region of high level density,. This is very un usual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77D39FC-97D9-6532-EAB8-004122282B83}"/>
              </a:ext>
            </a:extLst>
          </p:cNvPr>
          <p:cNvSpPr txBox="1"/>
          <p:nvPr/>
        </p:nvSpPr>
        <p:spPr>
          <a:xfrm>
            <a:off x="5738433" y="3017692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rgbClr val="FF0000"/>
                </a:solidFill>
              </a:rPr>
              <a:t>T=2 IAS ???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8127EA-2093-A5E2-AE79-360D866CA57A}"/>
              </a:ext>
            </a:extLst>
          </p:cNvPr>
          <p:cNvCxnSpPr/>
          <p:nvPr/>
        </p:nvCxnSpPr>
        <p:spPr>
          <a:xfrm>
            <a:off x="5892626" y="3389073"/>
            <a:ext cx="9454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91F0E-E010-CE03-998F-F6F391293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A1B633F-D481-48C6-298A-404314856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6A40D86-CB51-D40E-8D89-7DDCD6AC5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28</a:t>
            </a:fld>
            <a:endParaRPr lang="es-ES_tradn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029FFE-C7BA-9372-2FC0-564B958C4D49}"/>
              </a:ext>
            </a:extLst>
          </p:cNvPr>
          <p:cNvSpPr txBox="1"/>
          <p:nvPr/>
        </p:nvSpPr>
        <p:spPr>
          <a:xfrm>
            <a:off x="8062452" y="1324347"/>
            <a:ext cx="105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>
                <a:solidFill>
                  <a:srgbClr val="FF0000"/>
                </a:solidFill>
              </a:rPr>
              <a:t>   T=2</a:t>
            </a:r>
          </a:p>
          <a:p>
            <a:r>
              <a:rPr lang="en-ES" dirty="0"/>
              <a:t>   T</a:t>
            </a:r>
            <a:r>
              <a:rPr lang="en-ES" baseline="-25000" dirty="0"/>
              <a:t>z</a:t>
            </a:r>
            <a:r>
              <a:rPr lang="en-ES" dirty="0"/>
              <a:t>=+2</a:t>
            </a:r>
          </a:p>
          <a:p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140D86-0E43-5C9E-2C3C-5CD36A13AD51}"/>
              </a:ext>
            </a:extLst>
          </p:cNvPr>
          <p:cNvCxnSpPr/>
          <p:nvPr/>
        </p:nvCxnSpPr>
        <p:spPr>
          <a:xfrm>
            <a:off x="8062452" y="2095882"/>
            <a:ext cx="9454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2E91D7-5E80-A99B-49D0-3BA48DBB35D3}"/>
              </a:ext>
            </a:extLst>
          </p:cNvPr>
          <p:cNvSpPr txBox="1"/>
          <p:nvPr/>
        </p:nvSpPr>
        <p:spPr>
          <a:xfrm>
            <a:off x="7876768" y="2165933"/>
            <a:ext cx="1212191" cy="8002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ES" baseline="30000" dirty="0"/>
              <a:t>          52</a:t>
            </a:r>
            <a:r>
              <a:rPr lang="en-ES" baseline="-25000" dirty="0"/>
              <a:t>24</a:t>
            </a:r>
            <a:r>
              <a:rPr lang="en-ES" dirty="0"/>
              <a:t>Cr</a:t>
            </a:r>
            <a:r>
              <a:rPr lang="en-ES" baseline="-25000" dirty="0">
                <a:solidFill>
                  <a:srgbClr val="FF0000"/>
                </a:solidFill>
              </a:rPr>
              <a:t>28</a:t>
            </a:r>
          </a:p>
          <a:p>
            <a:endParaRPr lang="en-ES" sz="1400" dirty="0"/>
          </a:p>
          <a:p>
            <a:endParaRPr lang="en-E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A6B59D-D6A5-DC9C-2C9D-4C4CC4E307B7}"/>
              </a:ext>
            </a:extLst>
          </p:cNvPr>
          <p:cNvSpPr txBox="1"/>
          <p:nvPr/>
        </p:nvSpPr>
        <p:spPr>
          <a:xfrm>
            <a:off x="7609932" y="2577093"/>
            <a:ext cx="44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Symbol" pitchFamily="2" charset="2"/>
              </a:rPr>
              <a:t>b</a:t>
            </a:r>
            <a:r>
              <a:rPr lang="en-ES" baseline="30000" dirty="0">
                <a:solidFill>
                  <a:schemeClr val="accent1"/>
                </a:solidFill>
                <a:latin typeface="Symbol" pitchFamily="2" charset="2"/>
              </a:rPr>
              <a:t>-</a:t>
            </a:r>
            <a:endParaRPr lang="en-ES" baseline="30000" dirty="0">
              <a:solidFill>
                <a:schemeClr val="accent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4CDFF86-D42B-6C3E-038C-9578095AC02F}"/>
              </a:ext>
            </a:extLst>
          </p:cNvPr>
          <p:cNvCxnSpPr>
            <a:cxnSpLocks/>
            <a:endCxn id="64" idx="3"/>
          </p:cNvCxnSpPr>
          <p:nvPr/>
        </p:nvCxnSpPr>
        <p:spPr>
          <a:xfrm flipH="1">
            <a:off x="6992302" y="2142379"/>
            <a:ext cx="1018383" cy="1059979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758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5CFA3C-B7C0-A1BA-8D5B-38A904C8C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73" y="206477"/>
            <a:ext cx="7565233" cy="6290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C453F07-9CB4-9D22-925F-5A15AF1C9667}"/>
              </a:ext>
            </a:extLst>
          </p:cNvPr>
          <p:cNvSpPr/>
          <p:nvPr/>
        </p:nvSpPr>
        <p:spPr>
          <a:xfrm>
            <a:off x="4670322" y="3349210"/>
            <a:ext cx="629265" cy="631723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382DB2-58AF-D0F0-CC9F-8B4B7D8958D4}"/>
              </a:ext>
            </a:extLst>
          </p:cNvPr>
          <p:cNvSpPr/>
          <p:nvPr/>
        </p:nvSpPr>
        <p:spPr>
          <a:xfrm>
            <a:off x="5323472" y="3980933"/>
            <a:ext cx="629265" cy="631723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88F8A4-D988-1EFD-DAC0-83CEF43029DF}"/>
              </a:ext>
            </a:extLst>
          </p:cNvPr>
          <p:cNvCxnSpPr>
            <a:cxnSpLocks/>
          </p:cNvCxnSpPr>
          <p:nvPr/>
        </p:nvCxnSpPr>
        <p:spPr>
          <a:xfrm flipV="1">
            <a:off x="3148432" y="1887794"/>
            <a:ext cx="3675155" cy="366759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C65D91-07D6-BA80-19E7-45E0B39584A2}"/>
              </a:ext>
            </a:extLst>
          </p:cNvPr>
          <p:cNvCxnSpPr>
            <a:cxnSpLocks/>
          </p:cNvCxnSpPr>
          <p:nvPr/>
        </p:nvCxnSpPr>
        <p:spPr>
          <a:xfrm flipV="1">
            <a:off x="3651987" y="2276264"/>
            <a:ext cx="3972233" cy="4041059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750D6BA-7BB2-528A-3766-79C28766A364}"/>
              </a:ext>
            </a:extLst>
          </p:cNvPr>
          <p:cNvSpPr txBox="1"/>
          <p:nvPr/>
        </p:nvSpPr>
        <p:spPr>
          <a:xfrm rot="18792959">
            <a:off x="5104504" y="2723272"/>
            <a:ext cx="681597" cy="369332"/>
          </a:xfrm>
          <a:prstGeom prst="rect">
            <a:avLst/>
          </a:prstGeom>
          <a:solidFill>
            <a:srgbClr val="FFFC00">
              <a:alpha val="74902"/>
            </a:srgbClr>
          </a:solidFill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GB" b="1" baseline="-25000" dirty="0" err="1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= -2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0E36E-3F39-638D-E3F0-39ECBB7AF9C3}"/>
              </a:ext>
            </a:extLst>
          </p:cNvPr>
          <p:cNvSpPr txBox="1"/>
          <p:nvPr/>
        </p:nvSpPr>
        <p:spPr>
          <a:xfrm rot="18792959">
            <a:off x="5720788" y="3268352"/>
            <a:ext cx="681597" cy="369332"/>
          </a:xfrm>
          <a:prstGeom prst="rect">
            <a:avLst/>
          </a:prstGeom>
          <a:solidFill>
            <a:srgbClr val="FFFC00">
              <a:alpha val="74902"/>
            </a:srgbClr>
          </a:solidFill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GB" b="1" baseline="-25000" dirty="0" err="1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= -1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8D1299-B5C9-D420-F1C9-D50F37867E16}"/>
              </a:ext>
            </a:extLst>
          </p:cNvPr>
          <p:cNvSpPr/>
          <p:nvPr/>
        </p:nvSpPr>
        <p:spPr>
          <a:xfrm>
            <a:off x="6560945" y="5230522"/>
            <a:ext cx="629265" cy="631723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B5D3C9-5918-77D3-978F-46C4BCA7684F}"/>
              </a:ext>
            </a:extLst>
          </p:cNvPr>
          <p:cNvSpPr/>
          <p:nvPr/>
        </p:nvSpPr>
        <p:spPr>
          <a:xfrm>
            <a:off x="7216181" y="5865136"/>
            <a:ext cx="629265" cy="631723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A02E62B6-B830-A8DC-6A6B-522AE1E370FB}"/>
              </a:ext>
            </a:extLst>
          </p:cNvPr>
          <p:cNvSpPr/>
          <p:nvPr/>
        </p:nvSpPr>
        <p:spPr>
          <a:xfrm rot="8505274">
            <a:off x="5064468" y="3717869"/>
            <a:ext cx="466162" cy="597348"/>
          </a:xfrm>
          <a:prstGeom prst="up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1247E6-FAEF-FF18-59E1-A5D4B6565224}"/>
              </a:ext>
            </a:extLst>
          </p:cNvPr>
          <p:cNvSpPr txBox="1"/>
          <p:nvPr/>
        </p:nvSpPr>
        <p:spPr>
          <a:xfrm>
            <a:off x="5078227" y="3765028"/>
            <a:ext cx="49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Symbol" pitchFamily="2" charset="2"/>
              </a:rPr>
              <a:t>b+</a:t>
            </a: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CC95B17A-775E-A536-1123-50BF836A07E2}"/>
              </a:ext>
            </a:extLst>
          </p:cNvPr>
          <p:cNvSpPr/>
          <p:nvPr/>
        </p:nvSpPr>
        <p:spPr>
          <a:xfrm rot="19068592">
            <a:off x="6963789" y="5532295"/>
            <a:ext cx="466162" cy="597348"/>
          </a:xfrm>
          <a:prstGeom prst="up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9FFD59-0E86-9F83-6B3E-65A12B1BF528}"/>
              </a:ext>
            </a:extLst>
          </p:cNvPr>
          <p:cNvSpPr txBox="1"/>
          <p:nvPr/>
        </p:nvSpPr>
        <p:spPr>
          <a:xfrm>
            <a:off x="6970936" y="5582681"/>
            <a:ext cx="49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Symbol" pitchFamily="2" charset="2"/>
              </a:rPr>
              <a:t>b-</a:t>
            </a: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AE233B2C-F2C0-0EF7-CA8C-FA3185E065B6}"/>
              </a:ext>
            </a:extLst>
          </p:cNvPr>
          <p:cNvSpPr/>
          <p:nvPr/>
        </p:nvSpPr>
        <p:spPr>
          <a:xfrm>
            <a:off x="466090" y="1298086"/>
            <a:ext cx="2682341" cy="1179416"/>
          </a:xfrm>
          <a:prstGeom prst="wedgeRoundRectCallout">
            <a:avLst>
              <a:gd name="adj1" fmla="val 199765"/>
              <a:gd name="adj2" fmla="val 35991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Unfortunately, nature does not help us to compare the two mirror processes  </a:t>
            </a:r>
            <a:r>
              <a:rPr lang="en-GB" sz="1600" b="1" dirty="0">
                <a:solidFill>
                  <a:schemeClr val="tx1"/>
                </a:solidFill>
                <a:latin typeface="Symbol" pitchFamily="2" charset="2"/>
              </a:rPr>
              <a:t>b+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 and </a:t>
            </a:r>
            <a:r>
              <a:rPr lang="en-GB" sz="1600" b="1" dirty="0">
                <a:solidFill>
                  <a:schemeClr val="tx1"/>
                </a:solidFill>
                <a:latin typeface="Symbol" pitchFamily="2" charset="2"/>
              </a:rPr>
              <a:t>b-, </a:t>
            </a:r>
            <a:r>
              <a:rPr lang="en-GB" sz="1600" dirty="0">
                <a:solidFill>
                  <a:schemeClr val="tx1"/>
                </a:solidFill>
              </a:rPr>
              <a:t>52Cr is stable!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7E70E11-485E-1074-202B-7CBC4B3F9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FE8A6A6-303B-8B3B-E118-E52CA4CEC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4B11FFF-2A78-914C-B58D-17DB85041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29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18838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7377AAF-BF77-D2CF-D015-3DF440DD4B8D}"/>
              </a:ext>
            </a:extLst>
          </p:cNvPr>
          <p:cNvSpPr/>
          <p:nvPr/>
        </p:nvSpPr>
        <p:spPr>
          <a:xfrm>
            <a:off x="1172584" y="3268506"/>
            <a:ext cx="7722152" cy="225447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FEBC845-71B2-A740-D39F-BC1E259A95AF}"/>
              </a:ext>
            </a:extLst>
          </p:cNvPr>
          <p:cNvSpPr/>
          <p:nvPr/>
        </p:nvSpPr>
        <p:spPr>
          <a:xfrm>
            <a:off x="1172584" y="1549101"/>
            <a:ext cx="7722152" cy="169663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3290EE-4717-2EC4-CE95-8871B47A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375" y="424843"/>
            <a:ext cx="7886700" cy="1325563"/>
          </a:xfrm>
        </p:spPr>
        <p:txBody>
          <a:bodyPr>
            <a:normAutofit/>
          </a:bodyPr>
          <a:lstStyle/>
          <a:p>
            <a:r>
              <a:rPr lang="en-GB" sz="2800" dirty="0"/>
              <a:t>Let us remember what </a:t>
            </a:r>
            <a:r>
              <a:rPr lang="en-GB" sz="2800" dirty="0">
                <a:latin typeface="Symbol" pitchFamily="2" charset="2"/>
              </a:rPr>
              <a:t>b</a:t>
            </a:r>
            <a:r>
              <a:rPr lang="en-GB" sz="2800" dirty="0"/>
              <a:t> decay is at the nucleon level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35F62C-2122-FF08-B63F-2FC8E4EC5D20}"/>
                  </a:ext>
                </a:extLst>
              </p:cNvPr>
              <p:cNvSpPr txBox="1"/>
              <p:nvPr/>
            </p:nvSpPr>
            <p:spPr>
              <a:xfrm>
                <a:off x="2597552" y="2171722"/>
                <a:ext cx="17078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b="0" i="1" baseline="3000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+  </m:t>
                    </m:r>
                  </m:oMath>
                </a14:m>
                <a:r>
                  <a:rPr lang="en-GB" b="0" i="0">
                    <a:latin typeface="Symbol" pitchFamily="2" charset="2"/>
                  </a:rPr>
                  <a:t>n</a:t>
                </a:r>
                <a:endParaRPr lang="en-GB" baseline="3000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35F62C-2122-FF08-B63F-2FC8E4EC5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552" y="2171722"/>
                <a:ext cx="1707840" cy="276999"/>
              </a:xfrm>
              <a:prstGeom prst="rect">
                <a:avLst/>
              </a:prstGeom>
              <a:blipFill>
                <a:blip r:embed="rId3"/>
                <a:stretch>
                  <a:fillRect l="-5185" t="-21739" r="-4444" b="-52174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FA81BF-29A7-C36A-F47D-4023958D5994}"/>
                  </a:ext>
                </a:extLst>
              </p:cNvPr>
              <p:cNvSpPr txBox="1"/>
              <p:nvPr/>
            </p:nvSpPr>
            <p:spPr>
              <a:xfrm>
                <a:off x="2597552" y="3557060"/>
                <a:ext cx="16189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b="0" i="1"/>
                  <a:t>n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b="0" i="1" baseline="3000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+  </m:t>
                    </m:r>
                  </m:oMath>
                </a14:m>
                <a:r>
                  <a:rPr lang="en-GB" b="0" i="0">
                    <a:latin typeface="Symbol" pitchFamily="2" charset="2"/>
                  </a:rPr>
                  <a:t>n</a:t>
                </a:r>
                <a:endParaRPr lang="en-GB" baseline="3000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FA81BF-29A7-C36A-F47D-4023958D5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552" y="3557060"/>
                <a:ext cx="1618905" cy="276999"/>
              </a:xfrm>
              <a:prstGeom prst="rect">
                <a:avLst/>
              </a:prstGeom>
              <a:blipFill>
                <a:blip r:embed="rId4"/>
                <a:stretch>
                  <a:fillRect l="-8527" t="-31818" r="-7752" b="-54545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3CCA5E-0111-58E5-FD10-BFAF500EDEAC}"/>
              </a:ext>
            </a:extLst>
          </p:cNvPr>
          <p:cNvCxnSpPr>
            <a:cxnSpLocks/>
          </p:cNvCxnSpPr>
          <p:nvPr/>
        </p:nvCxnSpPr>
        <p:spPr>
          <a:xfrm>
            <a:off x="4088038" y="3600924"/>
            <a:ext cx="12841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D934768-0C4B-34F6-FD2F-C7C70EDCBDD9}"/>
              </a:ext>
            </a:extLst>
          </p:cNvPr>
          <p:cNvGrpSpPr/>
          <p:nvPr/>
        </p:nvGrpSpPr>
        <p:grpSpPr>
          <a:xfrm>
            <a:off x="5871500" y="1747294"/>
            <a:ext cx="2321495" cy="1166966"/>
            <a:chOff x="5848687" y="2180245"/>
            <a:chExt cx="2321495" cy="1166966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4" name="3D Model 33" descr="Sphere">
                  <a:extLst>
                    <a:ext uri="{FF2B5EF4-FFF2-40B4-BE49-F238E27FC236}">
                      <a16:creationId xmlns:a16="http://schemas.microsoft.com/office/drawing/2014/main" id="{BFB008FD-5252-A285-7F38-1B85C55AAC1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47263103"/>
                    </p:ext>
                  </p:extLst>
                </p:nvPr>
              </p:nvGraphicFramePr>
              <p:xfrm>
                <a:off x="7065660" y="2496214"/>
                <a:ext cx="426017" cy="400956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625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4" name="3D Model 33" descr="Sphere">
                  <a:extLst>
                    <a:ext uri="{FF2B5EF4-FFF2-40B4-BE49-F238E27FC236}">
                      <a16:creationId xmlns:a16="http://schemas.microsoft.com/office/drawing/2014/main" id="{BFB008FD-5252-A285-7F38-1B85C55AAC1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088473" y="2063263"/>
                  <a:ext cx="426017" cy="4009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5" name="3D Model 34" descr="Red Sphere">
                  <a:extLst>
                    <a:ext uri="{FF2B5EF4-FFF2-40B4-BE49-F238E27FC236}">
                      <a16:creationId xmlns:a16="http://schemas.microsoft.com/office/drawing/2014/main" id="{C1FB6E86-3C81-478F-63D5-C330332B7E7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595860730"/>
                    </p:ext>
                  </p:extLst>
                </p:nvPr>
              </p:nvGraphicFramePr>
              <p:xfrm>
                <a:off x="5848687" y="2473706"/>
                <a:ext cx="426017" cy="423464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3962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5" name="3D Model 34" descr="Red Sphere">
                  <a:extLst>
                    <a:ext uri="{FF2B5EF4-FFF2-40B4-BE49-F238E27FC236}">
                      <a16:creationId xmlns:a16="http://schemas.microsoft.com/office/drawing/2014/main" id="{C1FB6E86-3C81-478F-63D5-C330332B7E7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871500" y="2040755"/>
                  <a:ext cx="426017" cy="423464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849EACB-E7CF-1008-5FEC-5312C0043CF6}"/>
                </a:ext>
              </a:extLst>
            </p:cNvPr>
            <p:cNvCxnSpPr/>
            <p:nvPr/>
          </p:nvCxnSpPr>
          <p:spPr>
            <a:xfrm>
              <a:off x="6369752" y="2696692"/>
              <a:ext cx="5878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9257186-D636-CD56-A809-933C08303273}"/>
                </a:ext>
              </a:extLst>
            </p:cNvPr>
            <p:cNvSpPr txBox="1"/>
            <p:nvPr/>
          </p:nvSpPr>
          <p:spPr>
            <a:xfrm>
              <a:off x="7793155" y="2885546"/>
              <a:ext cx="346569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dirty="0">
                  <a:latin typeface="Symbol" pitchFamily="2" charset="2"/>
                </a:rPr>
                <a:t>n</a:t>
              </a:r>
              <a:endParaRPr lang="en-GB" b="0" i="0" baseline="-25000" dirty="0"/>
            </a:p>
            <a:p>
              <a:endParaRPr lang="en-GB" baseline="-25000" dirty="0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05EBA40-1366-060D-83DE-11C70BB5C7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8590" y="2426964"/>
              <a:ext cx="242331" cy="1384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256CF50-8087-E2C8-E79C-63C37B9069E0}"/>
                </a:ext>
              </a:extLst>
            </p:cNvPr>
            <p:cNvCxnSpPr>
              <a:cxnSpLocks/>
            </p:cNvCxnSpPr>
            <p:nvPr/>
          </p:nvCxnSpPr>
          <p:spPr>
            <a:xfrm>
              <a:off x="7478590" y="2869946"/>
              <a:ext cx="222279" cy="784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AAFAA283-F4B6-1A88-7729-01665A9A7ADD}"/>
                </a:ext>
              </a:extLst>
            </p:cNvPr>
            <p:cNvSpPr/>
            <p:nvPr/>
          </p:nvSpPr>
          <p:spPr>
            <a:xfrm rot="14192456">
              <a:off x="6958059" y="2491509"/>
              <a:ext cx="678857" cy="51838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AEC237BE-F924-6EB9-40A0-98D90E884ECB}"/>
                </a:ext>
              </a:extLst>
            </p:cNvPr>
            <p:cNvSpPr/>
            <p:nvPr/>
          </p:nvSpPr>
          <p:spPr>
            <a:xfrm rot="14192456">
              <a:off x="7033368" y="2550941"/>
              <a:ext cx="619167" cy="45550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1EB6ABF-84B7-0BE1-32DA-5665D0780EEF}"/>
                </a:ext>
              </a:extLst>
            </p:cNvPr>
            <p:cNvSpPr txBox="1"/>
            <p:nvPr/>
          </p:nvSpPr>
          <p:spPr>
            <a:xfrm>
              <a:off x="7793156" y="2180245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e</a:t>
              </a:r>
              <a:r>
                <a:rPr lang="en-GB" baseline="30000"/>
                <a:t>+</a:t>
              </a:r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6" name="3D Model 45" descr="Sphere">
                <a:extLst>
                  <a:ext uri="{FF2B5EF4-FFF2-40B4-BE49-F238E27FC236}">
                    <a16:creationId xmlns:a16="http://schemas.microsoft.com/office/drawing/2014/main" id="{187AAF58-F2A0-59ED-92F1-CA92EAF143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18869705"/>
                  </p:ext>
                </p:extLst>
              </p:nvPr>
            </p:nvGraphicFramePr>
            <p:xfrm>
              <a:off x="5871500" y="3547471"/>
              <a:ext cx="426017" cy="40095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426017" cy="400956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005739" ay="-1542937" az="-406140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262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6" name="3D Model 45" descr="Sphere">
                <a:extLst>
                  <a:ext uri="{FF2B5EF4-FFF2-40B4-BE49-F238E27FC236}">
                    <a16:creationId xmlns:a16="http://schemas.microsoft.com/office/drawing/2014/main" id="{187AAF58-F2A0-59ED-92F1-CA92EAF143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71500" y="3547471"/>
                <a:ext cx="426017" cy="400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7" name="3D Model 46" descr="Red Sphere">
                <a:extLst>
                  <a:ext uri="{FF2B5EF4-FFF2-40B4-BE49-F238E27FC236}">
                    <a16:creationId xmlns:a16="http://schemas.microsoft.com/office/drawing/2014/main" id="{B43FEA59-3AEE-6EB2-BFE0-0D42C2CA3F2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06042866"/>
                  </p:ext>
                </p:extLst>
              </p:nvPr>
            </p:nvGraphicFramePr>
            <p:xfrm>
              <a:off x="7097961" y="3534233"/>
              <a:ext cx="426017" cy="423464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426017" cy="423464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1120609" ay="-4452388" az="-1081091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5396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7" name="3D Model 46" descr="Red Sphere">
                <a:extLst>
                  <a:ext uri="{FF2B5EF4-FFF2-40B4-BE49-F238E27FC236}">
                    <a16:creationId xmlns:a16="http://schemas.microsoft.com/office/drawing/2014/main" id="{B43FEA59-3AEE-6EB2-BFE0-0D42C2CA3F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97961" y="3534233"/>
                <a:ext cx="426017" cy="423464"/>
              </a:xfrm>
              <a:prstGeom prst="rect">
                <a:avLst/>
              </a:prstGeom>
            </p:spPr>
          </p:pic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EBA77C4-6781-3619-93CA-9D89854BFBC4}"/>
              </a:ext>
            </a:extLst>
          </p:cNvPr>
          <p:cNvCxnSpPr/>
          <p:nvPr/>
        </p:nvCxnSpPr>
        <p:spPr>
          <a:xfrm>
            <a:off x="6369752" y="3732153"/>
            <a:ext cx="5878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139F6CA-71A5-22D8-4944-4B37502A8052}"/>
              </a:ext>
            </a:extLst>
          </p:cNvPr>
          <p:cNvSpPr txBox="1"/>
          <p:nvPr/>
        </p:nvSpPr>
        <p:spPr>
          <a:xfrm>
            <a:off x="7793156" y="3921007"/>
            <a:ext cx="12022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b="0" i="0">
                <a:latin typeface="Symbol" pitchFamily="2" charset="2"/>
              </a:rPr>
              <a:t>n</a:t>
            </a:r>
            <a:endParaRPr lang="en-GB" baseline="30000">
              <a:latin typeface="Symbol" pitchFamily="2" charset="2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5F5357A-A1F8-8532-3928-848C18D6D958}"/>
              </a:ext>
            </a:extLst>
          </p:cNvPr>
          <p:cNvCxnSpPr>
            <a:cxnSpLocks/>
          </p:cNvCxnSpPr>
          <p:nvPr/>
        </p:nvCxnSpPr>
        <p:spPr>
          <a:xfrm flipV="1">
            <a:off x="7478590" y="3462425"/>
            <a:ext cx="242331" cy="1384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D7C9EEA-2526-927D-871B-E40769D3307B}"/>
              </a:ext>
            </a:extLst>
          </p:cNvPr>
          <p:cNvCxnSpPr>
            <a:cxnSpLocks/>
          </p:cNvCxnSpPr>
          <p:nvPr/>
        </p:nvCxnSpPr>
        <p:spPr>
          <a:xfrm>
            <a:off x="7478590" y="3905407"/>
            <a:ext cx="222279" cy="784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rc 51">
            <a:extLst>
              <a:ext uri="{FF2B5EF4-FFF2-40B4-BE49-F238E27FC236}">
                <a16:creationId xmlns:a16="http://schemas.microsoft.com/office/drawing/2014/main" id="{6B5F15B8-E755-4E83-C7FD-43B6C22C4FB0}"/>
              </a:ext>
            </a:extLst>
          </p:cNvPr>
          <p:cNvSpPr/>
          <p:nvPr/>
        </p:nvSpPr>
        <p:spPr>
          <a:xfrm rot="14192456">
            <a:off x="6958059" y="3526970"/>
            <a:ext cx="678857" cy="518389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56B7543F-F241-0A49-9CAA-5A489D4F2962}"/>
              </a:ext>
            </a:extLst>
          </p:cNvPr>
          <p:cNvSpPr/>
          <p:nvPr/>
        </p:nvSpPr>
        <p:spPr>
          <a:xfrm rot="14192456">
            <a:off x="7033368" y="3586402"/>
            <a:ext cx="619167" cy="455509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9D50482-C9D4-7708-C726-A153E6A28CF4}"/>
              </a:ext>
            </a:extLst>
          </p:cNvPr>
          <p:cNvSpPr txBox="1"/>
          <p:nvPr/>
        </p:nvSpPr>
        <p:spPr>
          <a:xfrm>
            <a:off x="7793156" y="3215706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</a:t>
            </a:r>
            <a:r>
              <a:rPr lang="en-GB" baseline="30000"/>
              <a:t>-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AFBEE8-BC5E-A27D-EB80-00501519E180}"/>
              </a:ext>
            </a:extLst>
          </p:cNvPr>
          <p:cNvCxnSpPr>
            <a:cxnSpLocks/>
          </p:cNvCxnSpPr>
          <p:nvPr/>
        </p:nvCxnSpPr>
        <p:spPr>
          <a:xfrm>
            <a:off x="7759612" y="3980768"/>
            <a:ext cx="20682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76C241C4-C616-5623-9033-85C6FF843B8B}"/>
              </a:ext>
            </a:extLst>
          </p:cNvPr>
          <p:cNvSpPr txBox="1"/>
          <p:nvPr/>
        </p:nvSpPr>
        <p:spPr>
          <a:xfrm>
            <a:off x="5748710" y="4353427"/>
            <a:ext cx="246336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In vacuum  the </a:t>
            </a:r>
            <a:r>
              <a:rPr lang="en-GB" sz="1400" b="1" dirty="0">
                <a:solidFill>
                  <a:schemeClr val="accent1">
                    <a:lumMod val="75000"/>
                  </a:schemeClr>
                </a:solidFill>
              </a:rPr>
              <a:t>neutron decays </a:t>
            </a:r>
          </a:p>
          <a:p>
            <a:r>
              <a:rPr lang="en-GB" sz="1400" dirty="0"/>
              <a:t>with T</a:t>
            </a:r>
            <a:r>
              <a:rPr lang="en-GB" sz="1400" baseline="-25000" dirty="0"/>
              <a:t>1/2 </a:t>
            </a:r>
            <a:r>
              <a:rPr lang="en-GB" sz="1400" dirty="0"/>
              <a:t>10 min and 11 s.</a:t>
            </a:r>
          </a:p>
          <a:p>
            <a:r>
              <a:rPr lang="en-GB" sz="1400" dirty="0"/>
              <a:t>This is because the </a:t>
            </a:r>
            <a:r>
              <a:rPr lang="en-GB" sz="1400" i="1" dirty="0"/>
              <a:t>n</a:t>
            </a:r>
            <a:r>
              <a:rPr lang="en-GB" sz="1400" dirty="0"/>
              <a:t> is slightly </a:t>
            </a:r>
          </a:p>
          <a:p>
            <a:r>
              <a:rPr lang="en-GB" sz="1400" dirty="0"/>
              <a:t>heavier than the </a:t>
            </a:r>
            <a:r>
              <a:rPr lang="en-GB" sz="1400" i="1" dirty="0"/>
              <a:t>p.</a:t>
            </a:r>
          </a:p>
          <a:p>
            <a:r>
              <a:rPr lang="en-GB" sz="1400" i="1" dirty="0"/>
              <a:t>0.14% </a:t>
            </a:r>
            <a:r>
              <a:rPr lang="en-GB" sz="1400" dirty="0"/>
              <a:t>heavier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403A1E6-BC5B-D3A5-DCC8-6F4F4006CFC2}"/>
              </a:ext>
            </a:extLst>
          </p:cNvPr>
          <p:cNvSpPr txBox="1"/>
          <p:nvPr/>
        </p:nvSpPr>
        <p:spPr>
          <a:xfrm>
            <a:off x="5727202" y="2711394"/>
            <a:ext cx="3167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In vacuum the </a:t>
            </a:r>
            <a:r>
              <a:rPr lang="en-GB" sz="1400">
                <a:solidFill>
                  <a:srgbClr val="FF0000"/>
                </a:solidFill>
              </a:rPr>
              <a:t>proton is stable</a:t>
            </a:r>
          </a:p>
          <a:p>
            <a:r>
              <a:rPr lang="en-GB" sz="1400"/>
              <a:t>(more tan 10</a:t>
            </a:r>
            <a:r>
              <a:rPr lang="en-GB" sz="1400" baseline="30000"/>
              <a:t>34</a:t>
            </a:r>
            <a:r>
              <a:rPr lang="en-GB" sz="1400"/>
              <a:t> years experimental limit)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48665F2-E8E3-569C-2B87-DDF0B6377E46}"/>
              </a:ext>
            </a:extLst>
          </p:cNvPr>
          <p:cNvSpPr txBox="1"/>
          <p:nvPr/>
        </p:nvSpPr>
        <p:spPr>
          <a:xfrm>
            <a:off x="5975435" y="206036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/>
              <a:t>p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52FA6F2-EB8C-8200-CBFF-D7E73DCDF67D}"/>
              </a:ext>
            </a:extLst>
          </p:cNvPr>
          <p:cNvSpPr txBox="1"/>
          <p:nvPr/>
        </p:nvSpPr>
        <p:spPr>
          <a:xfrm>
            <a:off x="5954329" y="351089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/>
              <a:t>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EAA435D-2D63-999B-2F3F-7AD05CD5395C}"/>
              </a:ext>
            </a:extLst>
          </p:cNvPr>
          <p:cNvSpPr txBox="1"/>
          <p:nvPr/>
        </p:nvSpPr>
        <p:spPr>
          <a:xfrm>
            <a:off x="1356102" y="5734373"/>
            <a:ext cx="7054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Thanks God de neutron becomes stable inside the nucleus and our World</a:t>
            </a:r>
          </a:p>
          <a:p>
            <a:r>
              <a:rPr lang="en-GB" dirty="0"/>
              <a:t>can exists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5A5E6E1-C868-8FDA-0000-33810D575D98}"/>
              </a:ext>
            </a:extLst>
          </p:cNvPr>
          <p:cNvSpPr txBox="1"/>
          <p:nvPr/>
        </p:nvSpPr>
        <p:spPr>
          <a:xfrm>
            <a:off x="6472875" y="1826410"/>
            <a:ext cx="49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Symbol" pitchFamily="2" charset="2"/>
              </a:rPr>
              <a:t>b+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08FD0D0-4AB4-EB70-C7A1-CD3976262CBC}"/>
              </a:ext>
            </a:extLst>
          </p:cNvPr>
          <p:cNvSpPr txBox="1"/>
          <p:nvPr/>
        </p:nvSpPr>
        <p:spPr>
          <a:xfrm>
            <a:off x="6438716" y="3245737"/>
            <a:ext cx="49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Symbol" pitchFamily="2" charset="2"/>
              </a:rPr>
              <a:t>b-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BE061-118C-B289-757A-082ECDCEF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E5F6B-F166-EFAB-D168-62F02A9BE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A302F5-CB30-FF2C-5EC6-41F7FA690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07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22A8296-C0C7-75B3-A8D3-375F0D50615B}"/>
              </a:ext>
            </a:extLst>
          </p:cNvPr>
          <p:cNvGrpSpPr/>
          <p:nvPr/>
        </p:nvGrpSpPr>
        <p:grpSpPr>
          <a:xfrm>
            <a:off x="3288087" y="1798521"/>
            <a:ext cx="2268226" cy="982300"/>
            <a:chOff x="5871500" y="3215706"/>
            <a:chExt cx="2268226" cy="982300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" name="3D Model 4" descr="Sphere">
                  <a:extLst>
                    <a:ext uri="{FF2B5EF4-FFF2-40B4-BE49-F238E27FC236}">
                      <a16:creationId xmlns:a16="http://schemas.microsoft.com/office/drawing/2014/main" id="{BD04A0F4-D1B1-F821-16A7-5674DF36804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44034209"/>
                    </p:ext>
                  </p:extLst>
                </p:nvPr>
              </p:nvGraphicFramePr>
              <p:xfrm>
                <a:off x="5871500" y="3547471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52625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" name="3D Model 4" descr="Sphere">
                  <a:extLst>
                    <a:ext uri="{FF2B5EF4-FFF2-40B4-BE49-F238E27FC236}">
                      <a16:creationId xmlns:a16="http://schemas.microsoft.com/office/drawing/2014/main" id="{BD04A0F4-D1B1-F821-16A7-5674DF36804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288087" y="2130286"/>
                  <a:ext cx="426017" cy="4009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" name="3D Model 5" descr="Red Sphere">
                  <a:extLst>
                    <a:ext uri="{FF2B5EF4-FFF2-40B4-BE49-F238E27FC236}">
                      <a16:creationId xmlns:a16="http://schemas.microsoft.com/office/drawing/2014/main" id="{32793531-6217-BDEA-E601-9ECE50AC8DB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671792271"/>
                    </p:ext>
                  </p:extLst>
                </p:nvPr>
              </p:nvGraphicFramePr>
              <p:xfrm>
                <a:off x="7097961" y="3534233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53962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" name="3D Model 5" descr="Red Sphere">
                  <a:extLst>
                    <a:ext uri="{FF2B5EF4-FFF2-40B4-BE49-F238E27FC236}">
                      <a16:creationId xmlns:a16="http://schemas.microsoft.com/office/drawing/2014/main" id="{32793531-6217-BDEA-E601-9ECE50AC8DB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514548" y="2117048"/>
                  <a:ext cx="426017" cy="423464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546FACA-CB63-E69B-282A-8A8D8152375A}"/>
                </a:ext>
              </a:extLst>
            </p:cNvPr>
            <p:cNvCxnSpPr/>
            <p:nvPr/>
          </p:nvCxnSpPr>
          <p:spPr>
            <a:xfrm>
              <a:off x="6369752" y="3732153"/>
              <a:ext cx="5878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641A0E-9032-2392-1B6F-B27CE3F78589}"/>
                </a:ext>
              </a:extLst>
            </p:cNvPr>
            <p:cNvSpPr txBox="1"/>
            <p:nvPr/>
          </p:nvSpPr>
          <p:spPr>
            <a:xfrm>
              <a:off x="7793156" y="3921007"/>
              <a:ext cx="1202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b="0" i="0" dirty="0">
                  <a:latin typeface="Symbol" pitchFamily="2" charset="2"/>
                </a:rPr>
                <a:t>n</a:t>
              </a:r>
              <a:endParaRPr lang="es-ES_tradnl" baseline="30000" dirty="0">
                <a:latin typeface="Symbol" pitchFamily="2" charset="2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25969A1-CA11-E623-390A-308A7BE996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8590" y="3462425"/>
              <a:ext cx="242331" cy="1384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53A453-F4DE-CB45-F0C0-DAACB4CBB6E1}"/>
                </a:ext>
              </a:extLst>
            </p:cNvPr>
            <p:cNvCxnSpPr>
              <a:cxnSpLocks/>
            </p:cNvCxnSpPr>
            <p:nvPr/>
          </p:nvCxnSpPr>
          <p:spPr>
            <a:xfrm>
              <a:off x="7478590" y="3905407"/>
              <a:ext cx="222279" cy="784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8E35072F-1174-37C0-94BB-4F216FD0FD50}"/>
                </a:ext>
              </a:extLst>
            </p:cNvPr>
            <p:cNvSpPr/>
            <p:nvPr/>
          </p:nvSpPr>
          <p:spPr>
            <a:xfrm rot="14192456">
              <a:off x="6958059" y="3526970"/>
              <a:ext cx="678857" cy="51838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0A57FB21-B33E-82C6-FCF1-DB041FF83DB6}"/>
                </a:ext>
              </a:extLst>
            </p:cNvPr>
            <p:cNvSpPr/>
            <p:nvPr/>
          </p:nvSpPr>
          <p:spPr>
            <a:xfrm rot="14192456">
              <a:off x="7033368" y="3586402"/>
              <a:ext cx="619167" cy="45550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808A61-1DB1-A939-B5A2-22F00708F4D9}"/>
                </a:ext>
              </a:extLst>
            </p:cNvPr>
            <p:cNvSpPr txBox="1"/>
            <p:nvPr/>
          </p:nvSpPr>
          <p:spPr>
            <a:xfrm>
              <a:off x="7793156" y="3215706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/>
                <a:t>e</a:t>
              </a:r>
              <a:r>
                <a:rPr lang="es-ES_tradnl" baseline="30000" dirty="0"/>
                <a:t>-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8F781C5-67C7-C74C-EB22-0079F731A835}"/>
                </a:ext>
              </a:extLst>
            </p:cNvPr>
            <p:cNvCxnSpPr>
              <a:cxnSpLocks/>
            </p:cNvCxnSpPr>
            <p:nvPr/>
          </p:nvCxnSpPr>
          <p:spPr>
            <a:xfrm>
              <a:off x="7759612" y="3980768"/>
              <a:ext cx="20682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035066C-DB9B-F67C-0C08-B42A1DD20A45}"/>
                </a:ext>
              </a:extLst>
            </p:cNvPr>
            <p:cNvSpPr txBox="1"/>
            <p:nvPr/>
          </p:nvSpPr>
          <p:spPr>
            <a:xfrm>
              <a:off x="6451937" y="3360081"/>
              <a:ext cx="490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Symbol" pitchFamily="2" charset="2"/>
                </a:rPr>
                <a:t>b-</a:t>
              </a:r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Light Grey Sphere">
                <a:extLst>
                  <a:ext uri="{FF2B5EF4-FFF2-40B4-BE49-F238E27FC236}">
                    <a16:creationId xmlns:a16="http://schemas.microsoft.com/office/drawing/2014/main" id="{37095B03-98EA-66A1-17FB-B2B176E0AD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9201144"/>
                  </p:ext>
                </p:extLst>
              </p:nvPr>
            </p:nvGraphicFramePr>
            <p:xfrm>
              <a:off x="6611713" y="463798"/>
              <a:ext cx="354838" cy="35483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54838" cy="35483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3559074" ay="-1622041" az="2247207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308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Light Grey Sphere">
                <a:extLst>
                  <a:ext uri="{FF2B5EF4-FFF2-40B4-BE49-F238E27FC236}">
                    <a16:creationId xmlns:a16="http://schemas.microsoft.com/office/drawing/2014/main" id="{37095B03-98EA-66A1-17FB-B2B176E0AD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11713" y="463798"/>
                <a:ext cx="354838" cy="354838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D72740DA-8163-13B2-7EA1-7FF469F2E1C6}"/>
              </a:ext>
            </a:extLst>
          </p:cNvPr>
          <p:cNvGrpSpPr/>
          <p:nvPr/>
        </p:nvGrpSpPr>
        <p:grpSpPr>
          <a:xfrm>
            <a:off x="2669575" y="600360"/>
            <a:ext cx="1162097" cy="1182034"/>
            <a:chOff x="3433139" y="1687983"/>
            <a:chExt cx="1171407" cy="120824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8" name="3D Model 17" descr="Red Sphere">
                  <a:extLst>
                    <a:ext uri="{FF2B5EF4-FFF2-40B4-BE49-F238E27FC236}">
                      <a16:creationId xmlns:a16="http://schemas.microsoft.com/office/drawing/2014/main" id="{824BC07A-06CF-145C-EF68-5934E2E8B16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3130" y="1846516"/>
                <a:ext cx="389029" cy="414128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389029" cy="41412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5915064" ay="-3577501" az="5995491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2791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8" name="3D Model 17" descr="Red Sphere">
                  <a:extLst>
                    <a:ext uri="{FF2B5EF4-FFF2-40B4-BE49-F238E27FC236}">
                      <a16:creationId xmlns:a16="http://schemas.microsoft.com/office/drawing/2014/main" id="{824BC07A-06CF-145C-EF68-5934E2E8B16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373923" y="755454"/>
                  <a:ext cx="385937" cy="4051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9" name="3D Model 18" descr="Red Sphere">
                  <a:extLst>
                    <a:ext uri="{FF2B5EF4-FFF2-40B4-BE49-F238E27FC236}">
                      <a16:creationId xmlns:a16="http://schemas.microsoft.com/office/drawing/2014/main" id="{4FA61701-21F3-CEC5-316D-55A75DFD1CB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33139" y="2041079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9" name="3D Model 18" descr="Red Sphere">
                  <a:extLst>
                    <a:ext uri="{FF2B5EF4-FFF2-40B4-BE49-F238E27FC236}">
                      <a16:creationId xmlns:a16="http://schemas.microsoft.com/office/drawing/2014/main" id="{4FA61701-21F3-CEC5-316D-55A75DFD1CB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669575" y="945797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0" name="3D Model 19" descr="Sphere">
                  <a:extLst>
                    <a:ext uri="{FF2B5EF4-FFF2-40B4-BE49-F238E27FC236}">
                      <a16:creationId xmlns:a16="http://schemas.microsoft.com/office/drawing/2014/main" id="{F7284299-EB13-A96A-F8CD-0572C4AC2E6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12338" y="1824038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0" name="3D Model 19" descr="Sphere">
                  <a:extLst>
                    <a:ext uri="{FF2B5EF4-FFF2-40B4-BE49-F238E27FC236}">
                      <a16:creationId xmlns:a16="http://schemas.microsoft.com/office/drawing/2014/main" id="{F7284299-EB13-A96A-F8CD-0572C4AC2E6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748145" y="733464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1" name="3D Model 20" descr="Sphere">
                  <a:extLst>
                    <a:ext uri="{FF2B5EF4-FFF2-40B4-BE49-F238E27FC236}">
                      <a16:creationId xmlns:a16="http://schemas.microsoft.com/office/drawing/2014/main" id="{6685D801-C020-6974-379B-68E8043813F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52183" y="1905035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1" name="3D Model 20" descr="Sphere">
                  <a:extLst>
                    <a:ext uri="{FF2B5EF4-FFF2-40B4-BE49-F238E27FC236}">
                      <a16:creationId xmlns:a16="http://schemas.microsoft.com/office/drawing/2014/main" id="{6685D801-C020-6974-379B-68E8043813F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184494" y="812704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2" name="3D Model 21" descr="Sphere">
                  <a:extLst>
                    <a:ext uri="{FF2B5EF4-FFF2-40B4-BE49-F238E27FC236}">
                      <a16:creationId xmlns:a16="http://schemas.microsoft.com/office/drawing/2014/main" id="{563A70F4-F417-D7D7-0823-444BF1F6254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71108" y="2133653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2" name="3D Model 21" descr="Sphere">
                  <a:extLst>
                    <a:ext uri="{FF2B5EF4-FFF2-40B4-BE49-F238E27FC236}">
                      <a16:creationId xmlns:a16="http://schemas.microsoft.com/office/drawing/2014/main" id="{563A70F4-F417-D7D7-0823-444BF1F6254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203268" y="103636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3" name="3D Model 22" descr="Sphere">
                  <a:extLst>
                    <a:ext uri="{FF2B5EF4-FFF2-40B4-BE49-F238E27FC236}">
                      <a16:creationId xmlns:a16="http://schemas.microsoft.com/office/drawing/2014/main" id="{F1A25213-278D-B199-EC96-7114D235927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89703" y="2325386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3" name="3D Model 22" descr="Sphere">
                  <a:extLst>
                    <a:ext uri="{FF2B5EF4-FFF2-40B4-BE49-F238E27FC236}">
                      <a16:creationId xmlns:a16="http://schemas.microsoft.com/office/drawing/2014/main" id="{F1A25213-278D-B199-EC96-7114D235927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924100" y="122393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4" name="3D Model 23" descr="Sphere">
                  <a:extLst>
                    <a:ext uri="{FF2B5EF4-FFF2-40B4-BE49-F238E27FC236}">
                      <a16:creationId xmlns:a16="http://schemas.microsoft.com/office/drawing/2014/main" id="{32554B11-C1D9-4056-74C9-13958772641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42915" y="2334131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4" name="3D Model 23" descr="Sphere">
                  <a:extLst>
                    <a:ext uri="{FF2B5EF4-FFF2-40B4-BE49-F238E27FC236}">
                      <a16:creationId xmlns:a16="http://schemas.microsoft.com/office/drawing/2014/main" id="{32554B11-C1D9-4056-74C9-13958772641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76094" y="123249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5" name="3D Model 24" descr="Sphere">
                  <a:extLst>
                    <a:ext uri="{FF2B5EF4-FFF2-40B4-BE49-F238E27FC236}">
                      <a16:creationId xmlns:a16="http://schemas.microsoft.com/office/drawing/2014/main" id="{0372B2C3-E6EA-D4BB-F608-9561B4AB7EF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10583" y="1891257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5" name="3D Model 24" descr="Sphere">
                  <a:extLst>
                    <a:ext uri="{FF2B5EF4-FFF2-40B4-BE49-F238E27FC236}">
                      <a16:creationId xmlns:a16="http://schemas.microsoft.com/office/drawing/2014/main" id="{0372B2C3-E6EA-D4BB-F608-9561B4AB7EF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4019" y="79922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6" name="3D Model 25" descr="Sphere">
                  <a:extLst>
                    <a:ext uri="{FF2B5EF4-FFF2-40B4-BE49-F238E27FC236}">
                      <a16:creationId xmlns:a16="http://schemas.microsoft.com/office/drawing/2014/main" id="{33768F50-4F57-0808-3EA5-3195D78679A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17397" y="2182340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6" name="3D Model 25" descr="Sphere">
                  <a:extLst>
                    <a:ext uri="{FF2B5EF4-FFF2-40B4-BE49-F238E27FC236}">
                      <a16:creationId xmlns:a16="http://schemas.microsoft.com/office/drawing/2014/main" id="{33768F50-4F57-0808-3EA5-3195D78679A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52369" y="108399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7" name="3D Model 26" descr="Sphere">
                  <a:extLst>
                    <a:ext uri="{FF2B5EF4-FFF2-40B4-BE49-F238E27FC236}">
                      <a16:creationId xmlns:a16="http://schemas.microsoft.com/office/drawing/2014/main" id="{4B0171AB-F8C8-E86D-FDB6-05214F2DCD1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77751" y="1900662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7" name="3D Model 26" descr="Sphere">
                  <a:extLst>
                    <a:ext uri="{FF2B5EF4-FFF2-40B4-BE49-F238E27FC236}">
                      <a16:creationId xmlns:a16="http://schemas.microsoft.com/office/drawing/2014/main" id="{4B0171AB-F8C8-E86D-FDB6-05214F2DCD1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13038" y="80842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8" name="3D Model 27" descr="Red Sphere">
                  <a:extLst>
                    <a:ext uri="{FF2B5EF4-FFF2-40B4-BE49-F238E27FC236}">
                      <a16:creationId xmlns:a16="http://schemas.microsoft.com/office/drawing/2014/main" id="{345516EE-3C82-589B-1A1D-7B7E740E4B7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92561" y="2131283"/>
                <a:ext cx="439226" cy="414127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39226" cy="41412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3838053" ay="-3019890" az="-3456207"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5279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8" name="3D Model 27" descr="Red Sphere">
                  <a:extLst>
                    <a:ext uri="{FF2B5EF4-FFF2-40B4-BE49-F238E27FC236}">
                      <a16:creationId xmlns:a16="http://schemas.microsoft.com/office/drawing/2014/main" id="{345516EE-3C82-589B-1A1D-7B7E740E4B7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827730" y="1034044"/>
                  <a:ext cx="435735" cy="4051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9" name="3D Model 28" descr="Red Sphere">
                  <a:extLst>
                    <a:ext uri="{FF2B5EF4-FFF2-40B4-BE49-F238E27FC236}">
                      <a16:creationId xmlns:a16="http://schemas.microsoft.com/office/drawing/2014/main" id="{05CB7760-0CC8-CF02-E4CC-98ED656D6F5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6840" y="2472762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9" name="3D Model 28" descr="Red Sphere">
                  <a:extLst>
                    <a:ext uri="{FF2B5EF4-FFF2-40B4-BE49-F238E27FC236}">
                      <a16:creationId xmlns:a16="http://schemas.microsoft.com/office/drawing/2014/main" id="{05CB7760-0CC8-CF02-E4CC-98ED656D6F5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40306" y="1368116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0" name="3D Model 29" descr="Red Sphere">
                  <a:extLst>
                    <a:ext uri="{FF2B5EF4-FFF2-40B4-BE49-F238E27FC236}">
                      <a16:creationId xmlns:a16="http://schemas.microsoft.com/office/drawing/2014/main" id="{B75A1F4C-F15E-AB63-FF14-69A340D2AC4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7307" y="2261030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0" name="3D Model 29" descr="Red Sphere">
                  <a:extLst>
                    <a:ext uri="{FF2B5EF4-FFF2-40B4-BE49-F238E27FC236}">
                      <a16:creationId xmlns:a16="http://schemas.microsoft.com/office/drawing/2014/main" id="{B75A1F4C-F15E-AB63-FF14-69A340D2AC4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88782" y="1160977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1" name="3D Model 30" descr="Red Sphere">
                  <a:extLst>
                    <a:ext uri="{FF2B5EF4-FFF2-40B4-BE49-F238E27FC236}">
                      <a16:creationId xmlns:a16="http://schemas.microsoft.com/office/drawing/2014/main" id="{946029B0-A032-47C0-9A98-05B2E847C1C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86266" y="1755784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1" name="3D Model 30" descr="Red Sphere">
                  <a:extLst>
                    <a:ext uri="{FF2B5EF4-FFF2-40B4-BE49-F238E27FC236}">
                      <a16:creationId xmlns:a16="http://schemas.microsoft.com/office/drawing/2014/main" id="{946029B0-A032-47C0-9A98-05B2E847C1C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19101" y="666690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2" name="3D Model 31" descr="Red Sphere">
                  <a:extLst>
                    <a:ext uri="{FF2B5EF4-FFF2-40B4-BE49-F238E27FC236}">
                      <a16:creationId xmlns:a16="http://schemas.microsoft.com/office/drawing/2014/main" id="{0271FF3F-D20F-6276-D145-585C25FA229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05445" y="2343536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2" name="3D Model 31" descr="Red Sphere">
                  <a:extLst>
                    <a:ext uri="{FF2B5EF4-FFF2-40B4-BE49-F238E27FC236}">
                      <a16:creationId xmlns:a16="http://schemas.microsoft.com/office/drawing/2014/main" id="{0271FF3F-D20F-6276-D145-585C25FA229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41306" y="1241693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3" name="3D Model 32" descr="Red Sphere">
                  <a:extLst>
                    <a:ext uri="{FF2B5EF4-FFF2-40B4-BE49-F238E27FC236}">
                      <a16:creationId xmlns:a16="http://schemas.microsoft.com/office/drawing/2014/main" id="{9D817657-785F-05F1-C20D-38143580385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40505" y="1687983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3" name="3D Model 32" descr="Red Sphere">
                  <a:extLst>
                    <a:ext uri="{FF2B5EF4-FFF2-40B4-BE49-F238E27FC236}">
                      <a16:creationId xmlns:a16="http://schemas.microsoft.com/office/drawing/2014/main" id="{9D817657-785F-05F1-C20D-38143580385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875293" y="600360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4" name="3D Model 33" descr="Red Sphere">
                  <a:extLst>
                    <a:ext uri="{FF2B5EF4-FFF2-40B4-BE49-F238E27FC236}">
                      <a16:creationId xmlns:a16="http://schemas.microsoft.com/office/drawing/2014/main" id="{FD098B3D-B849-E145-1206-8666B6AE955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7148" y="2056519"/>
                <a:ext cx="422561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2561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4" name="3D Model 33" descr="Red Sphere">
                  <a:extLst>
                    <a:ext uri="{FF2B5EF4-FFF2-40B4-BE49-F238E27FC236}">
                      <a16:creationId xmlns:a16="http://schemas.microsoft.com/office/drawing/2014/main" id="{FD098B3D-B849-E145-1206-8666B6AE955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40611" y="960902"/>
                  <a:ext cx="419203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5" name="3D Model 34" descr="Sphere">
                  <a:extLst>
                    <a:ext uri="{FF2B5EF4-FFF2-40B4-BE49-F238E27FC236}">
                      <a16:creationId xmlns:a16="http://schemas.microsoft.com/office/drawing/2014/main" id="{A0BF22BF-C96F-BDCE-E446-BD88A03008A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1216" y="1967452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5" name="3D Model 34" descr="Sphere">
                  <a:extLst>
                    <a:ext uri="{FF2B5EF4-FFF2-40B4-BE49-F238E27FC236}">
                      <a16:creationId xmlns:a16="http://schemas.microsoft.com/office/drawing/2014/main" id="{A0BF22BF-C96F-BDCE-E446-BD88A03008A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282740" y="87376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6" name="3D Model 35" descr="Sphere">
                  <a:extLst>
                    <a:ext uri="{FF2B5EF4-FFF2-40B4-BE49-F238E27FC236}">
                      <a16:creationId xmlns:a16="http://schemas.microsoft.com/office/drawing/2014/main" id="{3BC3CFCF-635E-AC05-78F1-0EA61D3ADA2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20349" y="1694384"/>
                <a:ext cx="400956" cy="400957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00956" cy="40095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279999" ay="808290" az="-1091473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5148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6" name="3D Model 35" descr="Sphere">
                  <a:extLst>
                    <a:ext uri="{FF2B5EF4-FFF2-40B4-BE49-F238E27FC236}">
                      <a16:creationId xmlns:a16="http://schemas.microsoft.com/office/drawing/2014/main" id="{3BC3CFCF-635E-AC05-78F1-0EA61D3ADA2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053708" y="606622"/>
                  <a:ext cx="397769" cy="3922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7" name="3D Model 36" descr="Sphere">
                  <a:extLst>
                    <a:ext uri="{FF2B5EF4-FFF2-40B4-BE49-F238E27FC236}">
                      <a16:creationId xmlns:a16="http://schemas.microsoft.com/office/drawing/2014/main" id="{237B3261-7573-62E8-0458-22C254B3422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8267" y="2252285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7" name="3D Model 36" descr="Sphere">
                  <a:extLst>
                    <a:ext uri="{FF2B5EF4-FFF2-40B4-BE49-F238E27FC236}">
                      <a16:creationId xmlns:a16="http://schemas.microsoft.com/office/drawing/2014/main" id="{237B3261-7573-62E8-0458-22C254B3422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379019" y="115242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8" name="3D Model 37" descr="Sphere">
                  <a:extLst>
                    <a:ext uri="{FF2B5EF4-FFF2-40B4-BE49-F238E27FC236}">
                      <a16:creationId xmlns:a16="http://schemas.microsoft.com/office/drawing/2014/main" id="{25A5EFA4-BAB7-0C2A-9C7D-BC7117C6B17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06875" y="2441509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8" name="3D Model 37" descr="Sphere">
                  <a:extLst>
                    <a:ext uri="{FF2B5EF4-FFF2-40B4-BE49-F238E27FC236}">
                      <a16:creationId xmlns:a16="http://schemas.microsoft.com/office/drawing/2014/main" id="{25A5EFA4-BAB7-0C2A-9C7D-BC7117C6B17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238751" y="133754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9" name="3D Model 38" descr="Sphere">
                  <a:extLst>
                    <a:ext uri="{FF2B5EF4-FFF2-40B4-BE49-F238E27FC236}">
                      <a16:creationId xmlns:a16="http://schemas.microsoft.com/office/drawing/2014/main" id="{81EB6844-7AFB-2DAB-9CD3-D28BF87F8DA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30370" y="2461508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9" name="3D Model 38" descr="Sphere">
                  <a:extLst>
                    <a:ext uri="{FF2B5EF4-FFF2-40B4-BE49-F238E27FC236}">
                      <a16:creationId xmlns:a16="http://schemas.microsoft.com/office/drawing/2014/main" id="{81EB6844-7AFB-2DAB-9CD3-D28BF87F8DA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65238" y="135710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0" name="3D Model 39" descr="Sphere">
                  <a:extLst>
                    <a:ext uri="{FF2B5EF4-FFF2-40B4-BE49-F238E27FC236}">
                      <a16:creationId xmlns:a16="http://schemas.microsoft.com/office/drawing/2014/main" id="{2B76AEF2-5A94-D894-624C-5230B4F3136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49558" y="2227208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0" name="3D Model 39" descr="Sphere">
                  <a:extLst>
                    <a:ext uri="{FF2B5EF4-FFF2-40B4-BE49-F238E27FC236}">
                      <a16:creationId xmlns:a16="http://schemas.microsoft.com/office/drawing/2014/main" id="{2B76AEF2-5A94-D894-624C-5230B4F3136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85864" y="1127888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1" name="3D Model 40" descr="Red Sphere">
                  <a:extLst>
                    <a:ext uri="{FF2B5EF4-FFF2-40B4-BE49-F238E27FC236}">
                      <a16:creationId xmlns:a16="http://schemas.microsoft.com/office/drawing/2014/main" id="{1057E12B-540A-2A6B-E31B-BC3B62A1884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78529" y="2062982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1" name="3D Model 40" descr="Red Sphere">
                  <a:extLst>
                    <a:ext uri="{FF2B5EF4-FFF2-40B4-BE49-F238E27FC236}">
                      <a16:creationId xmlns:a16="http://schemas.microsoft.com/office/drawing/2014/main" id="{1057E12B-540A-2A6B-E31B-BC3B62A1884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409041" y="967225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2" name="3D Model 41" descr="Red Sphere">
                  <a:extLst>
                    <a:ext uri="{FF2B5EF4-FFF2-40B4-BE49-F238E27FC236}">
                      <a16:creationId xmlns:a16="http://schemas.microsoft.com/office/drawing/2014/main" id="{4B38954F-877E-1F8B-D99D-5CED307A394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95512" y="1730118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2" name="3D Model 41" descr="Red Sphere">
                  <a:extLst>
                    <a:ext uri="{FF2B5EF4-FFF2-40B4-BE49-F238E27FC236}">
                      <a16:creationId xmlns:a16="http://schemas.microsoft.com/office/drawing/2014/main" id="{4B38954F-877E-1F8B-D99D-5CED307A394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27478" y="641581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A3DBF43-5A30-3734-F47F-69A3A75D6F1B}"/>
              </a:ext>
            </a:extLst>
          </p:cNvPr>
          <p:cNvGrpSpPr/>
          <p:nvPr/>
        </p:nvGrpSpPr>
        <p:grpSpPr>
          <a:xfrm>
            <a:off x="5057797" y="641475"/>
            <a:ext cx="1162097" cy="1182034"/>
            <a:chOff x="3433139" y="1687983"/>
            <a:chExt cx="1171407" cy="120824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4" name="3D Model 43" descr="Red Sphere">
                  <a:extLst>
                    <a:ext uri="{FF2B5EF4-FFF2-40B4-BE49-F238E27FC236}">
                      <a16:creationId xmlns:a16="http://schemas.microsoft.com/office/drawing/2014/main" id="{B983F55F-997B-B2E8-8B32-075C6A73F61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3130" y="1846516"/>
                <a:ext cx="389029" cy="414128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389029" cy="41412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5915064" ay="-3577501" az="5995491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2791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4" name="3D Model 43" descr="Red Sphere">
                  <a:extLst>
                    <a:ext uri="{FF2B5EF4-FFF2-40B4-BE49-F238E27FC236}">
                      <a16:creationId xmlns:a16="http://schemas.microsoft.com/office/drawing/2014/main" id="{B983F55F-997B-B2E8-8B32-075C6A73F61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62145" y="796569"/>
                  <a:ext cx="385937" cy="4051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5" name="3D Model 44" descr="Red Sphere">
                  <a:extLst>
                    <a:ext uri="{FF2B5EF4-FFF2-40B4-BE49-F238E27FC236}">
                      <a16:creationId xmlns:a16="http://schemas.microsoft.com/office/drawing/2014/main" id="{81F97A80-F7E4-3D2F-D043-AC12720B0C5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33139" y="2041079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5" name="3D Model 44" descr="Red Sphere">
                  <a:extLst>
                    <a:ext uri="{FF2B5EF4-FFF2-40B4-BE49-F238E27FC236}">
                      <a16:creationId xmlns:a16="http://schemas.microsoft.com/office/drawing/2014/main" id="{81F97A80-F7E4-3D2F-D043-AC12720B0C5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057797" y="986912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6" name="3D Model 45" descr="Sphere">
                  <a:extLst>
                    <a:ext uri="{FF2B5EF4-FFF2-40B4-BE49-F238E27FC236}">
                      <a16:creationId xmlns:a16="http://schemas.microsoft.com/office/drawing/2014/main" id="{C66083FB-9363-9184-ABB7-ECD5F6735D4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12338" y="1824038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6" name="3D Model 45" descr="Sphere">
                  <a:extLst>
                    <a:ext uri="{FF2B5EF4-FFF2-40B4-BE49-F238E27FC236}">
                      <a16:creationId xmlns:a16="http://schemas.microsoft.com/office/drawing/2014/main" id="{C66083FB-9363-9184-ABB7-ECD5F6735D4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136367" y="774579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7" name="3D Model 46" descr="Sphere">
                  <a:extLst>
                    <a:ext uri="{FF2B5EF4-FFF2-40B4-BE49-F238E27FC236}">
                      <a16:creationId xmlns:a16="http://schemas.microsoft.com/office/drawing/2014/main" id="{F1C41758-4BA5-F403-323C-A4E17884725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52183" y="1905035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7" name="3D Model 46" descr="Sphere">
                  <a:extLst>
                    <a:ext uri="{FF2B5EF4-FFF2-40B4-BE49-F238E27FC236}">
                      <a16:creationId xmlns:a16="http://schemas.microsoft.com/office/drawing/2014/main" id="{F1C41758-4BA5-F403-323C-A4E17884725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72716" y="853819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8" name="3D Model 47" descr="Sphere">
                  <a:extLst>
                    <a:ext uri="{FF2B5EF4-FFF2-40B4-BE49-F238E27FC236}">
                      <a16:creationId xmlns:a16="http://schemas.microsoft.com/office/drawing/2014/main" id="{6737D60D-56FD-1ED9-2AA9-8DA0C1EDFCA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71108" y="2133653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8" name="3D Model 47" descr="Sphere">
                  <a:extLst>
                    <a:ext uri="{FF2B5EF4-FFF2-40B4-BE49-F238E27FC236}">
                      <a16:creationId xmlns:a16="http://schemas.microsoft.com/office/drawing/2014/main" id="{6737D60D-56FD-1ED9-2AA9-8DA0C1EDFCA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91490" y="1077478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9" name="3D Model 48" descr="Sphere">
                  <a:extLst>
                    <a:ext uri="{FF2B5EF4-FFF2-40B4-BE49-F238E27FC236}">
                      <a16:creationId xmlns:a16="http://schemas.microsoft.com/office/drawing/2014/main" id="{125BDA7E-AEFB-0B04-F81F-B0A8776E636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89703" y="2325386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9" name="3D Model 48" descr="Sphere">
                  <a:extLst>
                    <a:ext uri="{FF2B5EF4-FFF2-40B4-BE49-F238E27FC236}">
                      <a16:creationId xmlns:a16="http://schemas.microsoft.com/office/drawing/2014/main" id="{125BDA7E-AEFB-0B04-F81F-B0A8776E636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312322" y="126505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0" name="3D Model 49" descr="Sphere">
                  <a:extLst>
                    <a:ext uri="{FF2B5EF4-FFF2-40B4-BE49-F238E27FC236}">
                      <a16:creationId xmlns:a16="http://schemas.microsoft.com/office/drawing/2014/main" id="{FADC020E-F856-3E8B-71BC-16CE62C2503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42915" y="2334131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0" name="3D Model 49" descr="Sphere">
                  <a:extLst>
                    <a:ext uri="{FF2B5EF4-FFF2-40B4-BE49-F238E27FC236}">
                      <a16:creationId xmlns:a16="http://schemas.microsoft.com/office/drawing/2014/main" id="{FADC020E-F856-3E8B-71BC-16CE62C2503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464316" y="127360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1" name="3D Model 50" descr="Sphere">
                  <a:extLst>
                    <a:ext uri="{FF2B5EF4-FFF2-40B4-BE49-F238E27FC236}">
                      <a16:creationId xmlns:a16="http://schemas.microsoft.com/office/drawing/2014/main" id="{8BDFA9F5-1F4C-5B92-0539-583EA14156A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10583" y="1891257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1" name="3D Model 50" descr="Sphere">
                  <a:extLst>
                    <a:ext uri="{FF2B5EF4-FFF2-40B4-BE49-F238E27FC236}">
                      <a16:creationId xmlns:a16="http://schemas.microsoft.com/office/drawing/2014/main" id="{8BDFA9F5-1F4C-5B92-0539-583EA14156A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432241" y="84034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2" name="3D Model 51" descr="Sphere">
                  <a:extLst>
                    <a:ext uri="{FF2B5EF4-FFF2-40B4-BE49-F238E27FC236}">
                      <a16:creationId xmlns:a16="http://schemas.microsoft.com/office/drawing/2014/main" id="{5FA71D1A-5585-1A8A-4D88-4FA4FC7F0EA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17397" y="2182340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2" name="3D Model 51" descr="Sphere">
                  <a:extLst>
                    <a:ext uri="{FF2B5EF4-FFF2-40B4-BE49-F238E27FC236}">
                      <a16:creationId xmlns:a16="http://schemas.microsoft.com/office/drawing/2014/main" id="{5FA71D1A-5585-1A8A-4D88-4FA4FC7F0EA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240591" y="1125108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3" name="3D Model 52" descr="Sphere">
                  <a:extLst>
                    <a:ext uri="{FF2B5EF4-FFF2-40B4-BE49-F238E27FC236}">
                      <a16:creationId xmlns:a16="http://schemas.microsoft.com/office/drawing/2014/main" id="{10969FE5-4151-B4DA-76BF-E1BEED908D0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77751" y="1900662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3" name="3D Model 52" descr="Sphere">
                  <a:extLst>
                    <a:ext uri="{FF2B5EF4-FFF2-40B4-BE49-F238E27FC236}">
                      <a16:creationId xmlns:a16="http://schemas.microsoft.com/office/drawing/2014/main" id="{10969FE5-4151-B4DA-76BF-E1BEED908D0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201260" y="84954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4" name="3D Model 53" descr="Red Sphere">
                  <a:extLst>
                    <a:ext uri="{FF2B5EF4-FFF2-40B4-BE49-F238E27FC236}">
                      <a16:creationId xmlns:a16="http://schemas.microsoft.com/office/drawing/2014/main" id="{5D2430DD-6901-3F8D-E989-8F039275294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92561" y="2131283"/>
                <a:ext cx="439226" cy="414127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39226" cy="41412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3838053" ay="-3019890" az="-3456207"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5279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4" name="3D Model 53" descr="Red Sphere">
                  <a:extLst>
                    <a:ext uri="{FF2B5EF4-FFF2-40B4-BE49-F238E27FC236}">
                      <a16:creationId xmlns:a16="http://schemas.microsoft.com/office/drawing/2014/main" id="{5D2430DD-6901-3F8D-E989-8F039275294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215952" y="1075159"/>
                  <a:ext cx="435735" cy="4051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5" name="3D Model 54" descr="Red Sphere">
                  <a:extLst>
                    <a:ext uri="{FF2B5EF4-FFF2-40B4-BE49-F238E27FC236}">
                      <a16:creationId xmlns:a16="http://schemas.microsoft.com/office/drawing/2014/main" id="{0C34B15B-31B3-DA01-BD67-65C795A624F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6840" y="2472762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5" name="3D Model 54" descr="Red Sphere">
                  <a:extLst>
                    <a:ext uri="{FF2B5EF4-FFF2-40B4-BE49-F238E27FC236}">
                      <a16:creationId xmlns:a16="http://schemas.microsoft.com/office/drawing/2014/main" id="{0C34B15B-31B3-DA01-BD67-65C795A624F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428528" y="1409231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6" name="3D Model 55" descr="Red Sphere">
                  <a:extLst>
                    <a:ext uri="{FF2B5EF4-FFF2-40B4-BE49-F238E27FC236}">
                      <a16:creationId xmlns:a16="http://schemas.microsoft.com/office/drawing/2014/main" id="{181E4B31-8BC5-8E8F-E204-A2492B1BF64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7307" y="2261030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6" name="3D Model 55" descr="Red Sphere">
                  <a:extLst>
                    <a:ext uri="{FF2B5EF4-FFF2-40B4-BE49-F238E27FC236}">
                      <a16:creationId xmlns:a16="http://schemas.microsoft.com/office/drawing/2014/main" id="{181E4B31-8BC5-8E8F-E204-A2492B1BF64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77004" y="1202092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7" name="3D Model 56" descr="Red Sphere">
                  <a:extLst>
                    <a:ext uri="{FF2B5EF4-FFF2-40B4-BE49-F238E27FC236}">
                      <a16:creationId xmlns:a16="http://schemas.microsoft.com/office/drawing/2014/main" id="{D9D3F717-34EC-C95C-8807-D46EE68D8C7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86266" y="1755784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7" name="3D Model 56" descr="Red Sphere">
                  <a:extLst>
                    <a:ext uri="{FF2B5EF4-FFF2-40B4-BE49-F238E27FC236}">
                      <a16:creationId xmlns:a16="http://schemas.microsoft.com/office/drawing/2014/main" id="{D9D3F717-34EC-C95C-8807-D46EE68D8C7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507323" y="707805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8" name="3D Model 57" descr="Red Sphere">
                  <a:extLst>
                    <a:ext uri="{FF2B5EF4-FFF2-40B4-BE49-F238E27FC236}">
                      <a16:creationId xmlns:a16="http://schemas.microsoft.com/office/drawing/2014/main" id="{A3E52D23-6A51-4077-2439-51B1ACB0700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05445" y="2343536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8" name="3D Model 57" descr="Red Sphere">
                  <a:extLst>
                    <a:ext uri="{FF2B5EF4-FFF2-40B4-BE49-F238E27FC236}">
                      <a16:creationId xmlns:a16="http://schemas.microsoft.com/office/drawing/2014/main" id="{A3E52D23-6A51-4077-2439-51B1ACB0700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29528" y="1282808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9" name="3D Model 58" descr="Red Sphere">
                  <a:extLst>
                    <a:ext uri="{FF2B5EF4-FFF2-40B4-BE49-F238E27FC236}">
                      <a16:creationId xmlns:a16="http://schemas.microsoft.com/office/drawing/2014/main" id="{F2D9D6A2-4A24-7292-D495-D854D5DE404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40505" y="1687983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9" name="3D Model 58" descr="Red Sphere">
                  <a:extLst>
                    <a:ext uri="{FF2B5EF4-FFF2-40B4-BE49-F238E27FC236}">
                      <a16:creationId xmlns:a16="http://schemas.microsoft.com/office/drawing/2014/main" id="{F2D9D6A2-4A24-7292-D495-D854D5DE404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263515" y="641475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0" name="3D Model 59" descr="Red Sphere">
                  <a:extLst>
                    <a:ext uri="{FF2B5EF4-FFF2-40B4-BE49-F238E27FC236}">
                      <a16:creationId xmlns:a16="http://schemas.microsoft.com/office/drawing/2014/main" id="{A5E715C0-1179-6887-928F-F063D7F150F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45804508"/>
                    </p:ext>
                  </p:extLst>
                </p:nvPr>
              </p:nvGraphicFramePr>
              <p:xfrm>
                <a:off x="3807147" y="2056519"/>
                <a:ext cx="422561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2561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0" name="3D Model 59" descr="Red Sphere">
                  <a:extLst>
                    <a:ext uri="{FF2B5EF4-FFF2-40B4-BE49-F238E27FC236}">
                      <a16:creationId xmlns:a16="http://schemas.microsoft.com/office/drawing/2014/main" id="{A5E715C0-1179-6887-928F-F063D7F150F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428832" y="1002017"/>
                  <a:ext cx="419203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1" name="3D Model 60" descr="Sphere">
                  <a:extLst>
                    <a:ext uri="{FF2B5EF4-FFF2-40B4-BE49-F238E27FC236}">
                      <a16:creationId xmlns:a16="http://schemas.microsoft.com/office/drawing/2014/main" id="{AA74C79E-9B88-4B23-9E2D-50B299270B0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1216" y="1967452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1" name="3D Model 60" descr="Sphere">
                  <a:extLst>
                    <a:ext uri="{FF2B5EF4-FFF2-40B4-BE49-F238E27FC236}">
                      <a16:creationId xmlns:a16="http://schemas.microsoft.com/office/drawing/2014/main" id="{AA74C79E-9B88-4B23-9E2D-50B299270B0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670962" y="91488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2" name="3D Model 61" descr="Sphere">
                  <a:extLst>
                    <a:ext uri="{FF2B5EF4-FFF2-40B4-BE49-F238E27FC236}">
                      <a16:creationId xmlns:a16="http://schemas.microsoft.com/office/drawing/2014/main" id="{381388B4-CE2D-63D6-BFFF-56CE449A7DD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20349" y="1694384"/>
                <a:ext cx="400956" cy="400957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00956" cy="40095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279999" ay="808290" az="-1091473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5148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2" name="3D Model 61" descr="Sphere">
                  <a:extLst>
                    <a:ext uri="{FF2B5EF4-FFF2-40B4-BE49-F238E27FC236}">
                      <a16:creationId xmlns:a16="http://schemas.microsoft.com/office/drawing/2014/main" id="{381388B4-CE2D-63D6-BFFF-56CE449A7DD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441930" y="647737"/>
                  <a:ext cx="397769" cy="3922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3" name="3D Model 62" descr="Sphere">
                  <a:extLst>
                    <a:ext uri="{FF2B5EF4-FFF2-40B4-BE49-F238E27FC236}">
                      <a16:creationId xmlns:a16="http://schemas.microsoft.com/office/drawing/2014/main" id="{D8952124-BB5D-12EA-7193-924261EB8F6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8267" y="2252285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3" name="3D Model 62" descr="Sphere">
                  <a:extLst>
                    <a:ext uri="{FF2B5EF4-FFF2-40B4-BE49-F238E27FC236}">
                      <a16:creationId xmlns:a16="http://schemas.microsoft.com/office/drawing/2014/main" id="{D8952124-BB5D-12EA-7193-924261EB8F6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767241" y="119353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4" name="3D Model 63" descr="Sphere">
                  <a:extLst>
                    <a:ext uri="{FF2B5EF4-FFF2-40B4-BE49-F238E27FC236}">
                      <a16:creationId xmlns:a16="http://schemas.microsoft.com/office/drawing/2014/main" id="{C7322314-AF94-BCD2-200A-F3957824E80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06875" y="2441509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4" name="3D Model 63" descr="Sphere">
                  <a:extLst>
                    <a:ext uri="{FF2B5EF4-FFF2-40B4-BE49-F238E27FC236}">
                      <a16:creationId xmlns:a16="http://schemas.microsoft.com/office/drawing/2014/main" id="{C7322314-AF94-BCD2-200A-F3957824E80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626973" y="137865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5" name="3D Model 64" descr="Sphere">
                  <a:extLst>
                    <a:ext uri="{FF2B5EF4-FFF2-40B4-BE49-F238E27FC236}">
                      <a16:creationId xmlns:a16="http://schemas.microsoft.com/office/drawing/2014/main" id="{B6A2E754-8F25-E55C-802C-ABE6961D57E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30370" y="2461508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5" name="3D Model 64" descr="Sphere">
                  <a:extLst>
                    <a:ext uri="{FF2B5EF4-FFF2-40B4-BE49-F238E27FC236}">
                      <a16:creationId xmlns:a16="http://schemas.microsoft.com/office/drawing/2014/main" id="{B6A2E754-8F25-E55C-802C-ABE6961D57E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253460" y="139822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6" name="3D Model 65" descr="Sphere">
                  <a:extLst>
                    <a:ext uri="{FF2B5EF4-FFF2-40B4-BE49-F238E27FC236}">
                      <a16:creationId xmlns:a16="http://schemas.microsoft.com/office/drawing/2014/main" id="{420FE19C-399B-B298-5DDB-2066729289F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49558" y="2227208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6" name="3D Model 65" descr="Sphere">
                  <a:extLst>
                    <a:ext uri="{FF2B5EF4-FFF2-40B4-BE49-F238E27FC236}">
                      <a16:creationId xmlns:a16="http://schemas.microsoft.com/office/drawing/2014/main" id="{420FE19C-399B-B298-5DDB-2066729289F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074086" y="116900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7" name="3D Model 66" descr="Red Sphere">
                  <a:extLst>
                    <a:ext uri="{FF2B5EF4-FFF2-40B4-BE49-F238E27FC236}">
                      <a16:creationId xmlns:a16="http://schemas.microsoft.com/office/drawing/2014/main" id="{7F5FA51E-0C85-45F5-2D24-DE263D36AFE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78529" y="2062982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7" name="3D Model 66" descr="Red Sphere">
                  <a:extLst>
                    <a:ext uri="{FF2B5EF4-FFF2-40B4-BE49-F238E27FC236}">
                      <a16:creationId xmlns:a16="http://schemas.microsoft.com/office/drawing/2014/main" id="{7F5FA51E-0C85-45F5-2D24-DE263D36AFE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797263" y="1008340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8" name="3D Model 67" descr="Red Sphere">
                  <a:extLst>
                    <a:ext uri="{FF2B5EF4-FFF2-40B4-BE49-F238E27FC236}">
                      <a16:creationId xmlns:a16="http://schemas.microsoft.com/office/drawing/2014/main" id="{4719DE2A-02A2-4776-B8AA-B88C76A40F8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95512" y="1730118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8" name="3D Model 67" descr="Red Sphere">
                  <a:extLst>
                    <a:ext uri="{FF2B5EF4-FFF2-40B4-BE49-F238E27FC236}">
                      <a16:creationId xmlns:a16="http://schemas.microsoft.com/office/drawing/2014/main" id="{4719DE2A-02A2-4776-B8AA-B88C76A40F8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15700" y="682696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9" name="3D Model 68" descr="Sphere">
                <a:extLst>
                  <a:ext uri="{FF2B5EF4-FFF2-40B4-BE49-F238E27FC236}">
                    <a16:creationId xmlns:a16="http://schemas.microsoft.com/office/drawing/2014/main" id="{E826CBF6-CB16-ECE7-2AD7-B9F609FFB0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65022361"/>
                  </p:ext>
                </p:extLst>
              </p:nvPr>
            </p:nvGraphicFramePr>
            <p:xfrm>
              <a:off x="5801410" y="1024884"/>
              <a:ext cx="422631" cy="39225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22631" cy="392259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005739" ay="-1542937" az="-4061408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48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9" name="3D Model 68" descr="Sphere">
                <a:extLst>
                  <a:ext uri="{FF2B5EF4-FFF2-40B4-BE49-F238E27FC236}">
                    <a16:creationId xmlns:a16="http://schemas.microsoft.com/office/drawing/2014/main" id="{E826CBF6-CB16-ECE7-2AD7-B9F609FFB0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01410" y="1024884"/>
                <a:ext cx="422631" cy="392259"/>
              </a:xfrm>
              <a:prstGeom prst="rect">
                <a:avLst/>
              </a:prstGeom>
            </p:spPr>
          </p:pic>
        </mc:Fallback>
      </mc:AlternateContent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BCCDADB-D480-EE79-4F21-7BB32B6F1DD3}"/>
              </a:ext>
            </a:extLst>
          </p:cNvPr>
          <p:cNvCxnSpPr/>
          <p:nvPr/>
        </p:nvCxnSpPr>
        <p:spPr>
          <a:xfrm>
            <a:off x="3831672" y="1289408"/>
            <a:ext cx="109540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1C505F7B-3398-EC0E-C6B7-785A9B36781B}"/>
              </a:ext>
            </a:extLst>
          </p:cNvPr>
          <p:cNvSpPr txBox="1"/>
          <p:nvPr/>
        </p:nvSpPr>
        <p:spPr>
          <a:xfrm>
            <a:off x="2852070" y="147635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>
                <a:solidFill>
                  <a:srgbClr val="FF0000"/>
                </a:solidFill>
              </a:rPr>
              <a:t>52</a:t>
            </a:r>
            <a:r>
              <a:rPr lang="en-GB" dirty="0">
                <a:solidFill>
                  <a:srgbClr val="FF0000"/>
                </a:solidFill>
              </a:rPr>
              <a:t>Cr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F087234-A511-932B-8AE3-07138C427009}"/>
              </a:ext>
            </a:extLst>
          </p:cNvPr>
          <p:cNvSpPr txBox="1"/>
          <p:nvPr/>
        </p:nvSpPr>
        <p:spPr>
          <a:xfrm>
            <a:off x="5414276" y="136255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>
                <a:solidFill>
                  <a:srgbClr val="FF0000"/>
                </a:solidFill>
              </a:rPr>
              <a:t>52</a:t>
            </a:r>
            <a:r>
              <a:rPr lang="en-GB" dirty="0">
                <a:solidFill>
                  <a:srgbClr val="FF0000"/>
                </a:solidFill>
              </a:rPr>
              <a:t>Mn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3E8506C-A308-83F3-BE21-3537A8E669CB}"/>
              </a:ext>
            </a:extLst>
          </p:cNvPr>
          <p:cNvCxnSpPr>
            <a:cxnSpLocks/>
          </p:cNvCxnSpPr>
          <p:nvPr/>
        </p:nvCxnSpPr>
        <p:spPr>
          <a:xfrm flipV="1">
            <a:off x="6219894" y="702677"/>
            <a:ext cx="453787" cy="2645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6C8C87C-F391-5A43-F24A-7DB38F48679E}"/>
              </a:ext>
            </a:extLst>
          </p:cNvPr>
          <p:cNvCxnSpPr>
            <a:cxnSpLocks/>
          </p:cNvCxnSpPr>
          <p:nvPr/>
        </p:nvCxnSpPr>
        <p:spPr>
          <a:xfrm>
            <a:off x="6219894" y="1517367"/>
            <a:ext cx="453787" cy="2731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784CFA46-2D65-B94B-BA0A-FC44957F3323}"/>
              </a:ext>
            </a:extLst>
          </p:cNvPr>
          <p:cNvSpPr txBox="1"/>
          <p:nvPr/>
        </p:nvSpPr>
        <p:spPr>
          <a:xfrm>
            <a:off x="6608801" y="456243"/>
            <a:ext cx="422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e-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603B654-FD8A-546D-16AB-5720F721F244}"/>
              </a:ext>
            </a:extLst>
          </p:cNvPr>
          <p:cNvSpPr txBox="1"/>
          <p:nvPr/>
        </p:nvSpPr>
        <p:spPr>
          <a:xfrm>
            <a:off x="6702568" y="1614863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ymbol" pitchFamily="2" charset="2"/>
              </a:rPr>
              <a:t>n</a:t>
            </a:r>
          </a:p>
        </p:txBody>
      </p:sp>
      <p:sp>
        <p:nvSpPr>
          <p:cNvPr id="77" name="Arc 76">
            <a:extLst>
              <a:ext uri="{FF2B5EF4-FFF2-40B4-BE49-F238E27FC236}">
                <a16:creationId xmlns:a16="http://schemas.microsoft.com/office/drawing/2014/main" id="{921D0492-78BA-7526-34DE-9EE9400C21C0}"/>
              </a:ext>
            </a:extLst>
          </p:cNvPr>
          <p:cNvSpPr/>
          <p:nvPr/>
        </p:nvSpPr>
        <p:spPr>
          <a:xfrm>
            <a:off x="5373266" y="574153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Arc 77">
            <a:extLst>
              <a:ext uri="{FF2B5EF4-FFF2-40B4-BE49-F238E27FC236}">
                <a16:creationId xmlns:a16="http://schemas.microsoft.com/office/drawing/2014/main" id="{3327C6D9-1725-2748-0073-88B72DB652C8}"/>
              </a:ext>
            </a:extLst>
          </p:cNvPr>
          <p:cNvSpPr/>
          <p:nvPr/>
        </p:nvSpPr>
        <p:spPr>
          <a:xfrm rot="17303832">
            <a:off x="4929466" y="758415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Arc 78">
            <a:extLst>
              <a:ext uri="{FF2B5EF4-FFF2-40B4-BE49-F238E27FC236}">
                <a16:creationId xmlns:a16="http://schemas.microsoft.com/office/drawing/2014/main" id="{D01954B5-FDE5-DDEB-84FA-A667BF1AC98F}"/>
              </a:ext>
            </a:extLst>
          </p:cNvPr>
          <p:cNvSpPr/>
          <p:nvPr/>
        </p:nvSpPr>
        <p:spPr>
          <a:xfrm rot="4331903">
            <a:off x="5628742" y="1013830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Arc 79">
            <a:extLst>
              <a:ext uri="{FF2B5EF4-FFF2-40B4-BE49-F238E27FC236}">
                <a16:creationId xmlns:a16="http://schemas.microsoft.com/office/drawing/2014/main" id="{ECCD25D3-91F3-53F5-68E7-08E5A7DA1E16}"/>
              </a:ext>
            </a:extLst>
          </p:cNvPr>
          <p:cNvSpPr/>
          <p:nvPr/>
        </p:nvSpPr>
        <p:spPr>
          <a:xfrm rot="8237616">
            <a:off x="5347662" y="1330062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Arc 80">
            <a:extLst>
              <a:ext uri="{FF2B5EF4-FFF2-40B4-BE49-F238E27FC236}">
                <a16:creationId xmlns:a16="http://schemas.microsoft.com/office/drawing/2014/main" id="{8D5B636E-FDF1-C600-79EE-073D1690152C}"/>
              </a:ext>
            </a:extLst>
          </p:cNvPr>
          <p:cNvSpPr/>
          <p:nvPr/>
        </p:nvSpPr>
        <p:spPr>
          <a:xfrm rot="13165341">
            <a:off x="4911556" y="1101772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2" name="3D Model 81" descr="Sphere">
                <a:extLst>
                  <a:ext uri="{FF2B5EF4-FFF2-40B4-BE49-F238E27FC236}">
                    <a16:creationId xmlns:a16="http://schemas.microsoft.com/office/drawing/2014/main" id="{4BBC89B5-39D3-621D-4130-396A045626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77667368"/>
                  </p:ext>
                </p:extLst>
              </p:nvPr>
            </p:nvGraphicFramePr>
            <p:xfrm>
              <a:off x="3411293" y="978234"/>
              <a:ext cx="422631" cy="39225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22631" cy="392259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005739" ay="-1542937" az="-4061408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48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2" name="3D Model 81" descr="Sphere">
                <a:extLst>
                  <a:ext uri="{FF2B5EF4-FFF2-40B4-BE49-F238E27FC236}">
                    <a16:creationId xmlns:a16="http://schemas.microsoft.com/office/drawing/2014/main" id="{4BBC89B5-39D3-621D-4130-396A045626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11293" y="978234"/>
                <a:ext cx="422631" cy="392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3" name="3D Model 82" descr="Red Sphere">
                <a:extLst>
                  <a:ext uri="{FF2B5EF4-FFF2-40B4-BE49-F238E27FC236}">
                    <a16:creationId xmlns:a16="http://schemas.microsoft.com/office/drawing/2014/main" id="{0A026E3A-2B90-919B-F4E2-78BBBBADDD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76958886"/>
                  </p:ext>
                </p:extLst>
              </p:nvPr>
            </p:nvGraphicFramePr>
            <p:xfrm>
              <a:off x="5824463" y="1007335"/>
              <a:ext cx="427361" cy="40222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27361" cy="402222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301289" ay="801578" az="-2443836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5279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3" name="3D Model 82" descr="Red Sphere">
                <a:extLst>
                  <a:ext uri="{FF2B5EF4-FFF2-40B4-BE49-F238E27FC236}">
                    <a16:creationId xmlns:a16="http://schemas.microsoft.com/office/drawing/2014/main" id="{0A026E3A-2B90-919B-F4E2-78BBBBADDD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24463" y="1007335"/>
                <a:ext cx="427361" cy="402222"/>
              </a:xfrm>
              <a:prstGeom prst="rect">
                <a:avLst/>
              </a:prstGeom>
            </p:spPr>
          </p:pic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CE40744C-4EF7-8226-5522-5619BDABA5DD}"/>
              </a:ext>
            </a:extLst>
          </p:cNvPr>
          <p:cNvSpPr txBox="1"/>
          <p:nvPr/>
        </p:nvSpPr>
        <p:spPr>
          <a:xfrm>
            <a:off x="4148626" y="807499"/>
            <a:ext cx="49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Symbol" pitchFamily="2" charset="2"/>
              </a:rPr>
              <a:t>b-</a:t>
            </a:r>
          </a:p>
        </p:txBody>
      </p:sp>
      <p:sp>
        <p:nvSpPr>
          <p:cNvPr id="85" name="Multiply 84">
            <a:extLst>
              <a:ext uri="{FF2B5EF4-FFF2-40B4-BE49-F238E27FC236}">
                <a16:creationId xmlns:a16="http://schemas.microsoft.com/office/drawing/2014/main" id="{C7112285-5783-DA5C-069D-D207E0B69F97}"/>
              </a:ext>
            </a:extLst>
          </p:cNvPr>
          <p:cNvSpPr/>
          <p:nvPr/>
        </p:nvSpPr>
        <p:spPr>
          <a:xfrm>
            <a:off x="3854633" y="547347"/>
            <a:ext cx="980159" cy="973393"/>
          </a:xfrm>
          <a:prstGeom prst="mathMultiply">
            <a:avLst/>
          </a:prstGeom>
          <a:solidFill>
            <a:schemeClr val="accent4">
              <a:lumMod val="20000"/>
              <a:lumOff val="80000"/>
              <a:alpha val="3483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Multiply 85">
            <a:extLst>
              <a:ext uri="{FF2B5EF4-FFF2-40B4-BE49-F238E27FC236}">
                <a16:creationId xmlns:a16="http://schemas.microsoft.com/office/drawing/2014/main" id="{80F37BF9-2C30-61DF-419E-514755F4400E}"/>
              </a:ext>
            </a:extLst>
          </p:cNvPr>
          <p:cNvSpPr/>
          <p:nvPr/>
        </p:nvSpPr>
        <p:spPr>
          <a:xfrm>
            <a:off x="3731121" y="1837279"/>
            <a:ext cx="672163" cy="690159"/>
          </a:xfrm>
          <a:prstGeom prst="mathMultiply">
            <a:avLst/>
          </a:prstGeom>
          <a:solidFill>
            <a:schemeClr val="accent4">
              <a:lumMod val="20000"/>
              <a:lumOff val="80000"/>
              <a:alpha val="3483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603AC48-C4E7-895B-52D4-9C4CDD5C8ABF}"/>
              </a:ext>
            </a:extLst>
          </p:cNvPr>
          <p:cNvGrpSpPr/>
          <p:nvPr/>
        </p:nvGrpSpPr>
        <p:grpSpPr>
          <a:xfrm>
            <a:off x="2654620" y="3052764"/>
            <a:ext cx="1162097" cy="1182034"/>
            <a:chOff x="3433139" y="1687983"/>
            <a:chExt cx="1171407" cy="120824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8" name="3D Model 87" descr="Red Sphere">
                  <a:extLst>
                    <a:ext uri="{FF2B5EF4-FFF2-40B4-BE49-F238E27FC236}">
                      <a16:creationId xmlns:a16="http://schemas.microsoft.com/office/drawing/2014/main" id="{6FEB6383-765D-609A-DDA5-97D94FD2E91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3130" y="1846516"/>
                <a:ext cx="389029" cy="414128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389029" cy="41412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5915064" ay="-3577501" az="5995491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2791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8" name="3D Model 87" descr="Red Sphere">
                  <a:extLst>
                    <a:ext uri="{FF2B5EF4-FFF2-40B4-BE49-F238E27FC236}">
                      <a16:creationId xmlns:a16="http://schemas.microsoft.com/office/drawing/2014/main" id="{6FEB6383-765D-609A-DDA5-97D94FD2E91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358968" y="3207858"/>
                  <a:ext cx="385937" cy="4051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9" name="3D Model 88" descr="Red Sphere">
                  <a:extLst>
                    <a:ext uri="{FF2B5EF4-FFF2-40B4-BE49-F238E27FC236}">
                      <a16:creationId xmlns:a16="http://schemas.microsoft.com/office/drawing/2014/main" id="{19FEC559-E26B-28FC-D08F-1828B9691E8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33139" y="2041079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9" name="3D Model 88" descr="Red Sphere">
                  <a:extLst>
                    <a:ext uri="{FF2B5EF4-FFF2-40B4-BE49-F238E27FC236}">
                      <a16:creationId xmlns:a16="http://schemas.microsoft.com/office/drawing/2014/main" id="{19FEC559-E26B-28FC-D08F-1828B9691E8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654620" y="3398201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0" name="3D Model 89" descr="Sphere">
                  <a:extLst>
                    <a:ext uri="{FF2B5EF4-FFF2-40B4-BE49-F238E27FC236}">
                      <a16:creationId xmlns:a16="http://schemas.microsoft.com/office/drawing/2014/main" id="{6D13E3DF-0B97-57CD-D27A-E7D57B2DD56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12338" y="1824038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0" name="3D Model 89" descr="Sphere">
                  <a:extLst>
                    <a:ext uri="{FF2B5EF4-FFF2-40B4-BE49-F238E27FC236}">
                      <a16:creationId xmlns:a16="http://schemas.microsoft.com/office/drawing/2014/main" id="{6D13E3DF-0B97-57CD-D27A-E7D57B2DD56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733190" y="3185868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1" name="3D Model 90" descr="Sphere">
                  <a:extLst>
                    <a:ext uri="{FF2B5EF4-FFF2-40B4-BE49-F238E27FC236}">
                      <a16:creationId xmlns:a16="http://schemas.microsoft.com/office/drawing/2014/main" id="{376689DF-2929-810A-63F4-5EC7170CC8B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52183" y="1905035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1" name="3D Model 90" descr="Sphere">
                  <a:extLst>
                    <a:ext uri="{FF2B5EF4-FFF2-40B4-BE49-F238E27FC236}">
                      <a16:creationId xmlns:a16="http://schemas.microsoft.com/office/drawing/2014/main" id="{376689DF-2929-810A-63F4-5EC7170CC8B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169539" y="3265108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2" name="3D Model 91" descr="Sphere">
                  <a:extLst>
                    <a:ext uri="{FF2B5EF4-FFF2-40B4-BE49-F238E27FC236}">
                      <a16:creationId xmlns:a16="http://schemas.microsoft.com/office/drawing/2014/main" id="{BD4A9C8D-AE76-8838-68E7-1CF1E8CBDDF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71108" y="2133653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2" name="3D Model 91" descr="Sphere">
                  <a:extLst>
                    <a:ext uri="{FF2B5EF4-FFF2-40B4-BE49-F238E27FC236}">
                      <a16:creationId xmlns:a16="http://schemas.microsoft.com/office/drawing/2014/main" id="{BD4A9C8D-AE76-8838-68E7-1CF1E8CBDDF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188313" y="348876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3" name="3D Model 92" descr="Sphere">
                  <a:extLst>
                    <a:ext uri="{FF2B5EF4-FFF2-40B4-BE49-F238E27FC236}">
                      <a16:creationId xmlns:a16="http://schemas.microsoft.com/office/drawing/2014/main" id="{E1E6AC7F-C37A-21C6-0878-168F4660CDE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89703" y="2325386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3" name="3D Model 92" descr="Sphere">
                  <a:extLst>
                    <a:ext uri="{FF2B5EF4-FFF2-40B4-BE49-F238E27FC236}">
                      <a16:creationId xmlns:a16="http://schemas.microsoft.com/office/drawing/2014/main" id="{E1E6AC7F-C37A-21C6-0878-168F4660CDE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909145" y="367634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4" name="3D Model 93" descr="Sphere">
                  <a:extLst>
                    <a:ext uri="{FF2B5EF4-FFF2-40B4-BE49-F238E27FC236}">
                      <a16:creationId xmlns:a16="http://schemas.microsoft.com/office/drawing/2014/main" id="{E463CD6A-6322-17CD-247A-902A5A8FFEA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42915" y="2334131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4" name="3D Model 93" descr="Sphere">
                  <a:extLst>
                    <a:ext uri="{FF2B5EF4-FFF2-40B4-BE49-F238E27FC236}">
                      <a16:creationId xmlns:a16="http://schemas.microsoft.com/office/drawing/2014/main" id="{E463CD6A-6322-17CD-247A-902A5A8FFEA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61139" y="368489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5" name="3D Model 94" descr="Sphere">
                  <a:extLst>
                    <a:ext uri="{FF2B5EF4-FFF2-40B4-BE49-F238E27FC236}">
                      <a16:creationId xmlns:a16="http://schemas.microsoft.com/office/drawing/2014/main" id="{6C155A97-A4C9-FCCF-49CA-B02F08F423C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10583" y="1891257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5" name="3D Model 94" descr="Sphere">
                  <a:extLst>
                    <a:ext uri="{FF2B5EF4-FFF2-40B4-BE49-F238E27FC236}">
                      <a16:creationId xmlns:a16="http://schemas.microsoft.com/office/drawing/2014/main" id="{6C155A97-A4C9-FCCF-49CA-B02F08F423C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29064" y="3251629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6" name="3D Model 95" descr="Sphere">
                  <a:extLst>
                    <a:ext uri="{FF2B5EF4-FFF2-40B4-BE49-F238E27FC236}">
                      <a16:creationId xmlns:a16="http://schemas.microsoft.com/office/drawing/2014/main" id="{FD49BAB8-5701-BDB3-89AA-CAB8F5DB271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17397" y="2182340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6" name="3D Model 95" descr="Sphere">
                  <a:extLst>
                    <a:ext uri="{FF2B5EF4-FFF2-40B4-BE49-F238E27FC236}">
                      <a16:creationId xmlns:a16="http://schemas.microsoft.com/office/drawing/2014/main" id="{FD49BAB8-5701-BDB3-89AA-CAB8F5DB271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37414" y="353639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7" name="3D Model 96" descr="Sphere">
                  <a:extLst>
                    <a:ext uri="{FF2B5EF4-FFF2-40B4-BE49-F238E27FC236}">
                      <a16:creationId xmlns:a16="http://schemas.microsoft.com/office/drawing/2014/main" id="{6E59C8F1-7665-E6DF-F12C-FF877EB4CBA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77751" y="1900662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7" name="3D Model 96" descr="Sphere">
                  <a:extLst>
                    <a:ext uri="{FF2B5EF4-FFF2-40B4-BE49-F238E27FC236}">
                      <a16:creationId xmlns:a16="http://schemas.microsoft.com/office/drawing/2014/main" id="{6E59C8F1-7665-E6DF-F12C-FF877EB4CBA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798083" y="326083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8" name="3D Model 97" descr="Red Sphere">
                  <a:extLst>
                    <a:ext uri="{FF2B5EF4-FFF2-40B4-BE49-F238E27FC236}">
                      <a16:creationId xmlns:a16="http://schemas.microsoft.com/office/drawing/2014/main" id="{E43708A1-4CAA-F70C-1A5C-511A9F1992E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92561" y="2131283"/>
                <a:ext cx="439226" cy="414127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39226" cy="41412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3838053" ay="-3019890" az="-3456207"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5279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8" name="3D Model 97" descr="Red Sphere">
                  <a:extLst>
                    <a:ext uri="{FF2B5EF4-FFF2-40B4-BE49-F238E27FC236}">
                      <a16:creationId xmlns:a16="http://schemas.microsoft.com/office/drawing/2014/main" id="{E43708A1-4CAA-F70C-1A5C-511A9F1992E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812775" y="3486448"/>
                  <a:ext cx="435735" cy="4051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9" name="3D Model 98" descr="Red Sphere">
                  <a:extLst>
                    <a:ext uri="{FF2B5EF4-FFF2-40B4-BE49-F238E27FC236}">
                      <a16:creationId xmlns:a16="http://schemas.microsoft.com/office/drawing/2014/main" id="{847768C4-E8C3-AEDF-D7F1-B74256CFE7D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6840" y="2472762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9" name="3D Model 98" descr="Red Sphere">
                  <a:extLst>
                    <a:ext uri="{FF2B5EF4-FFF2-40B4-BE49-F238E27FC236}">
                      <a16:creationId xmlns:a16="http://schemas.microsoft.com/office/drawing/2014/main" id="{847768C4-E8C3-AEDF-D7F1-B74256CFE7D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25351" y="3820520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0" name="3D Model 99" descr="Red Sphere">
                  <a:extLst>
                    <a:ext uri="{FF2B5EF4-FFF2-40B4-BE49-F238E27FC236}">
                      <a16:creationId xmlns:a16="http://schemas.microsoft.com/office/drawing/2014/main" id="{F2377488-1263-7FA5-743D-2D8E21363F5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7307" y="2261030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0" name="3D Model 99" descr="Red Sphere">
                  <a:extLst>
                    <a:ext uri="{FF2B5EF4-FFF2-40B4-BE49-F238E27FC236}">
                      <a16:creationId xmlns:a16="http://schemas.microsoft.com/office/drawing/2014/main" id="{F2377488-1263-7FA5-743D-2D8E21363F5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73827" y="3613381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1" name="3D Model 100" descr="Red Sphere">
                  <a:extLst>
                    <a:ext uri="{FF2B5EF4-FFF2-40B4-BE49-F238E27FC236}">
                      <a16:creationId xmlns:a16="http://schemas.microsoft.com/office/drawing/2014/main" id="{74227D3D-F34B-39A3-7145-C0CBDE9CA85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86266" y="1755784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1" name="3D Model 100" descr="Red Sphere">
                  <a:extLst>
                    <a:ext uri="{FF2B5EF4-FFF2-40B4-BE49-F238E27FC236}">
                      <a16:creationId xmlns:a16="http://schemas.microsoft.com/office/drawing/2014/main" id="{74227D3D-F34B-39A3-7145-C0CBDE9CA85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04146" y="3119094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2" name="3D Model 101" descr="Red Sphere">
                  <a:extLst>
                    <a:ext uri="{FF2B5EF4-FFF2-40B4-BE49-F238E27FC236}">
                      <a16:creationId xmlns:a16="http://schemas.microsoft.com/office/drawing/2014/main" id="{BA930A33-10CF-6D06-E638-8AEA0E32774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05445" y="2343536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2" name="3D Model 101" descr="Red Sphere">
                  <a:extLst>
                    <a:ext uri="{FF2B5EF4-FFF2-40B4-BE49-F238E27FC236}">
                      <a16:creationId xmlns:a16="http://schemas.microsoft.com/office/drawing/2014/main" id="{BA930A33-10CF-6D06-E638-8AEA0E32774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26351" y="3694097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3" name="3D Model 102" descr="Red Sphere">
                  <a:extLst>
                    <a:ext uri="{FF2B5EF4-FFF2-40B4-BE49-F238E27FC236}">
                      <a16:creationId xmlns:a16="http://schemas.microsoft.com/office/drawing/2014/main" id="{BFEBACE6-F350-0AE8-3F85-4CF7C860C89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40505" y="1687983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3" name="3D Model 102" descr="Red Sphere">
                  <a:extLst>
                    <a:ext uri="{FF2B5EF4-FFF2-40B4-BE49-F238E27FC236}">
                      <a16:creationId xmlns:a16="http://schemas.microsoft.com/office/drawing/2014/main" id="{BFEBACE6-F350-0AE8-3F85-4CF7C860C89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860338" y="3052764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4" name="3D Model 103" descr="Red Sphere">
                  <a:extLst>
                    <a:ext uri="{FF2B5EF4-FFF2-40B4-BE49-F238E27FC236}">
                      <a16:creationId xmlns:a16="http://schemas.microsoft.com/office/drawing/2014/main" id="{BE834B24-981B-39F3-B6D9-E239C255560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7148" y="2056519"/>
                <a:ext cx="422561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2561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4" name="3D Model 103" descr="Red Sphere">
                  <a:extLst>
                    <a:ext uri="{FF2B5EF4-FFF2-40B4-BE49-F238E27FC236}">
                      <a16:creationId xmlns:a16="http://schemas.microsoft.com/office/drawing/2014/main" id="{BE834B24-981B-39F3-B6D9-E239C255560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25656" y="3413306"/>
                  <a:ext cx="419203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5" name="3D Model 104" descr="Sphere">
                  <a:extLst>
                    <a:ext uri="{FF2B5EF4-FFF2-40B4-BE49-F238E27FC236}">
                      <a16:creationId xmlns:a16="http://schemas.microsoft.com/office/drawing/2014/main" id="{E1565C29-5251-1B8B-698B-341088B491C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1216" y="1967452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5" name="3D Model 104" descr="Sphere">
                  <a:extLst>
                    <a:ext uri="{FF2B5EF4-FFF2-40B4-BE49-F238E27FC236}">
                      <a16:creationId xmlns:a16="http://schemas.microsoft.com/office/drawing/2014/main" id="{E1565C29-5251-1B8B-698B-341088B491C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267785" y="332617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6" name="3D Model 105" descr="Sphere">
                  <a:extLst>
                    <a:ext uri="{FF2B5EF4-FFF2-40B4-BE49-F238E27FC236}">
                      <a16:creationId xmlns:a16="http://schemas.microsoft.com/office/drawing/2014/main" id="{BEF536D6-3260-F8E3-377B-E752DBCBE3D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20349" y="1694384"/>
                <a:ext cx="400956" cy="400957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00956" cy="40095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279999" ay="808290" az="-1091473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5148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6" name="3D Model 105" descr="Sphere">
                  <a:extLst>
                    <a:ext uri="{FF2B5EF4-FFF2-40B4-BE49-F238E27FC236}">
                      <a16:creationId xmlns:a16="http://schemas.microsoft.com/office/drawing/2014/main" id="{BEF536D6-3260-F8E3-377B-E752DBCBE3D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038753" y="3059026"/>
                  <a:ext cx="397769" cy="3922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7" name="3D Model 106" descr="Sphere">
                  <a:extLst>
                    <a:ext uri="{FF2B5EF4-FFF2-40B4-BE49-F238E27FC236}">
                      <a16:creationId xmlns:a16="http://schemas.microsoft.com/office/drawing/2014/main" id="{1FCE9729-7276-33C0-A87C-B472DF15EF8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8267" y="2252285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7" name="3D Model 106" descr="Sphere">
                  <a:extLst>
                    <a:ext uri="{FF2B5EF4-FFF2-40B4-BE49-F238E27FC236}">
                      <a16:creationId xmlns:a16="http://schemas.microsoft.com/office/drawing/2014/main" id="{1FCE9729-7276-33C0-A87C-B472DF15EF8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364064" y="360482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8" name="3D Model 107" descr="Sphere">
                  <a:extLst>
                    <a:ext uri="{FF2B5EF4-FFF2-40B4-BE49-F238E27FC236}">
                      <a16:creationId xmlns:a16="http://schemas.microsoft.com/office/drawing/2014/main" id="{2520620C-A81F-82F0-DC43-C76E9198CBD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06875" y="2441509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8" name="3D Model 107" descr="Sphere">
                  <a:extLst>
                    <a:ext uri="{FF2B5EF4-FFF2-40B4-BE49-F238E27FC236}">
                      <a16:creationId xmlns:a16="http://schemas.microsoft.com/office/drawing/2014/main" id="{2520620C-A81F-82F0-DC43-C76E9198CBD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223796" y="378994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9" name="3D Model 108" descr="Sphere">
                  <a:extLst>
                    <a:ext uri="{FF2B5EF4-FFF2-40B4-BE49-F238E27FC236}">
                      <a16:creationId xmlns:a16="http://schemas.microsoft.com/office/drawing/2014/main" id="{B0D4911D-60D1-E29B-74A2-4C1339090AD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30370" y="2461508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9" name="3D Model 108" descr="Sphere">
                  <a:extLst>
                    <a:ext uri="{FF2B5EF4-FFF2-40B4-BE49-F238E27FC236}">
                      <a16:creationId xmlns:a16="http://schemas.microsoft.com/office/drawing/2014/main" id="{B0D4911D-60D1-E29B-74A2-4C1339090AD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50283" y="380951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0" name="3D Model 109" descr="Sphere">
                  <a:extLst>
                    <a:ext uri="{FF2B5EF4-FFF2-40B4-BE49-F238E27FC236}">
                      <a16:creationId xmlns:a16="http://schemas.microsoft.com/office/drawing/2014/main" id="{FBB0A86B-2DB3-C717-C31A-B7956CD41E8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49558" y="2227208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0" name="3D Model 109" descr="Sphere">
                  <a:extLst>
                    <a:ext uri="{FF2B5EF4-FFF2-40B4-BE49-F238E27FC236}">
                      <a16:creationId xmlns:a16="http://schemas.microsoft.com/office/drawing/2014/main" id="{FBB0A86B-2DB3-C717-C31A-B7956CD41E8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70909" y="358029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1" name="3D Model 110" descr="Red Sphere">
                  <a:extLst>
                    <a:ext uri="{FF2B5EF4-FFF2-40B4-BE49-F238E27FC236}">
                      <a16:creationId xmlns:a16="http://schemas.microsoft.com/office/drawing/2014/main" id="{7E25088C-CBCC-9539-0F49-DB78CEFD41F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78529" y="2062982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1" name="3D Model 110" descr="Red Sphere">
                  <a:extLst>
                    <a:ext uri="{FF2B5EF4-FFF2-40B4-BE49-F238E27FC236}">
                      <a16:creationId xmlns:a16="http://schemas.microsoft.com/office/drawing/2014/main" id="{7E25088C-CBCC-9539-0F49-DB78CEFD41F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94086" y="3419629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2" name="3D Model 111" descr="Red Sphere">
                  <a:extLst>
                    <a:ext uri="{FF2B5EF4-FFF2-40B4-BE49-F238E27FC236}">
                      <a16:creationId xmlns:a16="http://schemas.microsoft.com/office/drawing/2014/main" id="{B373059A-6871-C855-52E6-C953BD88A3C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95512" y="1730118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2" name="3D Model 111" descr="Red Sphere">
                  <a:extLst>
                    <a:ext uri="{FF2B5EF4-FFF2-40B4-BE49-F238E27FC236}">
                      <a16:creationId xmlns:a16="http://schemas.microsoft.com/office/drawing/2014/main" id="{B373059A-6871-C855-52E6-C953BD88A3C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12523" y="3093985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5E068F7E-144A-D790-5C2E-8AB03BB3C124}"/>
              </a:ext>
            </a:extLst>
          </p:cNvPr>
          <p:cNvSpPr txBox="1"/>
          <p:nvPr/>
        </p:nvSpPr>
        <p:spPr>
          <a:xfrm>
            <a:off x="2837115" y="2600039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>
                <a:solidFill>
                  <a:srgbClr val="FF0000"/>
                </a:solidFill>
              </a:rPr>
              <a:t>52</a:t>
            </a:r>
            <a:r>
              <a:rPr lang="en-GB" dirty="0">
                <a:solidFill>
                  <a:srgbClr val="FF0000"/>
                </a:solidFill>
              </a:rPr>
              <a:t>Cr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8F860BD-01F4-94D2-C912-883E8D2FDFE0}"/>
              </a:ext>
            </a:extLst>
          </p:cNvPr>
          <p:cNvSpPr txBox="1"/>
          <p:nvPr/>
        </p:nvSpPr>
        <p:spPr>
          <a:xfrm>
            <a:off x="5399321" y="2588659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>
                <a:solidFill>
                  <a:srgbClr val="FF0000"/>
                </a:solidFill>
              </a:rPr>
              <a:t>52</a:t>
            </a:r>
            <a:r>
              <a:rPr lang="en-GB" dirty="0">
                <a:solidFill>
                  <a:srgbClr val="FF0000"/>
                </a:solidFill>
              </a:rPr>
              <a:t>Mn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6" name="3D Model 145" descr="Sphere">
                <a:extLst>
                  <a:ext uri="{FF2B5EF4-FFF2-40B4-BE49-F238E27FC236}">
                    <a16:creationId xmlns:a16="http://schemas.microsoft.com/office/drawing/2014/main" id="{F7109BEE-BE0C-94B9-F6F5-7DA02FAC30C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9281449"/>
                  </p:ext>
                </p:extLst>
              </p:nvPr>
            </p:nvGraphicFramePr>
            <p:xfrm>
              <a:off x="3396338" y="3430638"/>
              <a:ext cx="422631" cy="39225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22631" cy="392259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005739" ay="-1542937" az="-4061408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48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6" name="3D Model 145" descr="Sphere">
                <a:extLst>
                  <a:ext uri="{FF2B5EF4-FFF2-40B4-BE49-F238E27FC236}">
                    <a16:creationId xmlns:a16="http://schemas.microsoft.com/office/drawing/2014/main" id="{F7109BEE-BE0C-94B9-F6F5-7DA02FAC30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96338" y="3430638"/>
                <a:ext cx="422631" cy="392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6" name="3D Model 175" descr="Red Sphere">
                <a:extLst>
                  <a:ext uri="{FF2B5EF4-FFF2-40B4-BE49-F238E27FC236}">
                    <a16:creationId xmlns:a16="http://schemas.microsoft.com/office/drawing/2014/main" id="{F660EC4B-87C3-0BF9-AEBA-D3501245BB2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91337394"/>
                  </p:ext>
                </p:extLst>
              </p:nvPr>
            </p:nvGraphicFramePr>
            <p:xfrm>
              <a:off x="667376" y="3429000"/>
              <a:ext cx="426018" cy="42346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26018" cy="423463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1120609" ay="-4452388" az="-108109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96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6" name="3D Model 175" descr="Red Sphere">
                <a:extLst>
                  <a:ext uri="{FF2B5EF4-FFF2-40B4-BE49-F238E27FC236}">
                    <a16:creationId xmlns:a16="http://schemas.microsoft.com/office/drawing/2014/main" id="{F660EC4B-87C3-0BF9-AEBA-D3501245BB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7376" y="3429000"/>
                <a:ext cx="426018" cy="423463"/>
              </a:xfrm>
              <a:prstGeom prst="rect">
                <a:avLst/>
              </a:prstGeom>
            </p:spPr>
          </p:pic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A8E363-E023-15B2-C0CA-781A1C14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31124F-56DA-E94F-702C-9C854D1E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148" name="Slide Number Placeholder 147">
            <a:extLst>
              <a:ext uri="{FF2B5EF4-FFF2-40B4-BE49-F238E27FC236}">
                <a16:creationId xmlns:a16="http://schemas.microsoft.com/office/drawing/2014/main" id="{B765AEE8-9B41-FD73-68D6-BE2E857E7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30</a:t>
            </a:fld>
            <a:endParaRPr lang="es-ES_tradnl"/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6CE84D0A-F120-88F2-856A-53D01D16B408}"/>
              </a:ext>
            </a:extLst>
          </p:cNvPr>
          <p:cNvCxnSpPr>
            <a:cxnSpLocks/>
          </p:cNvCxnSpPr>
          <p:nvPr/>
        </p:nvCxnSpPr>
        <p:spPr>
          <a:xfrm>
            <a:off x="6759722" y="1697086"/>
            <a:ext cx="20682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0" name="3D Model 149" descr="Sphere">
                <a:extLst>
                  <a:ext uri="{FF2B5EF4-FFF2-40B4-BE49-F238E27FC236}">
                    <a16:creationId xmlns:a16="http://schemas.microsoft.com/office/drawing/2014/main" id="{4E051F88-D134-9711-96EB-ED82C21A00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61997035"/>
                  </p:ext>
                </p:extLst>
              </p:nvPr>
            </p:nvGraphicFramePr>
            <p:xfrm>
              <a:off x="3408258" y="3424285"/>
              <a:ext cx="426017" cy="40095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26017" cy="400956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005739" ay="-1542937" az="-406140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262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0" name="3D Model 149" descr="Sphere">
                <a:extLst>
                  <a:ext uri="{FF2B5EF4-FFF2-40B4-BE49-F238E27FC236}">
                    <a16:creationId xmlns:a16="http://schemas.microsoft.com/office/drawing/2014/main" id="{4E051F88-D134-9711-96EB-ED82C21A00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08258" y="3424285"/>
                <a:ext cx="426017" cy="4009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205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278 L 0.29931 0.00046 " pathEditMode="relative" ptsTypes="AA">
                                      <p:cBhvr>
                                        <p:cTn id="6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7 0.00232 L 0.13281 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22A8296-C0C7-75B3-A8D3-375F0D50615B}"/>
              </a:ext>
            </a:extLst>
          </p:cNvPr>
          <p:cNvGrpSpPr/>
          <p:nvPr/>
        </p:nvGrpSpPr>
        <p:grpSpPr>
          <a:xfrm>
            <a:off x="3288087" y="1798521"/>
            <a:ext cx="2268226" cy="982300"/>
            <a:chOff x="5871500" y="3215706"/>
            <a:chExt cx="2268226" cy="982300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" name="3D Model 4" descr="Sphere">
                  <a:extLst>
                    <a:ext uri="{FF2B5EF4-FFF2-40B4-BE49-F238E27FC236}">
                      <a16:creationId xmlns:a16="http://schemas.microsoft.com/office/drawing/2014/main" id="{BD04A0F4-D1B1-F821-16A7-5674DF36804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871500" y="3547471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52625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" name="3D Model 4" descr="Sphere">
                  <a:extLst>
                    <a:ext uri="{FF2B5EF4-FFF2-40B4-BE49-F238E27FC236}">
                      <a16:creationId xmlns:a16="http://schemas.microsoft.com/office/drawing/2014/main" id="{BD04A0F4-D1B1-F821-16A7-5674DF36804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288087" y="2130286"/>
                  <a:ext cx="426017" cy="4009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" name="3D Model 5" descr="Red Sphere">
                  <a:extLst>
                    <a:ext uri="{FF2B5EF4-FFF2-40B4-BE49-F238E27FC236}">
                      <a16:creationId xmlns:a16="http://schemas.microsoft.com/office/drawing/2014/main" id="{32793531-6217-BDEA-E601-9ECE50AC8DB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097961" y="3534233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53962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" name="3D Model 5" descr="Red Sphere">
                  <a:extLst>
                    <a:ext uri="{FF2B5EF4-FFF2-40B4-BE49-F238E27FC236}">
                      <a16:creationId xmlns:a16="http://schemas.microsoft.com/office/drawing/2014/main" id="{32793531-6217-BDEA-E601-9ECE50AC8DB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514548" y="2117048"/>
                  <a:ext cx="426017" cy="423464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546FACA-CB63-E69B-282A-8A8D8152375A}"/>
                </a:ext>
              </a:extLst>
            </p:cNvPr>
            <p:cNvCxnSpPr/>
            <p:nvPr/>
          </p:nvCxnSpPr>
          <p:spPr>
            <a:xfrm>
              <a:off x="6369752" y="3732153"/>
              <a:ext cx="5878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641A0E-9032-2392-1B6F-B27CE3F78589}"/>
                </a:ext>
              </a:extLst>
            </p:cNvPr>
            <p:cNvSpPr txBox="1"/>
            <p:nvPr/>
          </p:nvSpPr>
          <p:spPr>
            <a:xfrm>
              <a:off x="7793156" y="3921007"/>
              <a:ext cx="1202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b="0" i="0" dirty="0">
                  <a:latin typeface="Symbol" pitchFamily="2" charset="2"/>
                </a:rPr>
                <a:t>n</a:t>
              </a:r>
              <a:endParaRPr lang="es-ES_tradnl" baseline="30000" dirty="0">
                <a:latin typeface="Symbol" pitchFamily="2" charset="2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25969A1-CA11-E623-390A-308A7BE996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8590" y="3462425"/>
              <a:ext cx="242331" cy="1384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53A453-F4DE-CB45-F0C0-DAACB4CBB6E1}"/>
                </a:ext>
              </a:extLst>
            </p:cNvPr>
            <p:cNvCxnSpPr>
              <a:cxnSpLocks/>
            </p:cNvCxnSpPr>
            <p:nvPr/>
          </p:nvCxnSpPr>
          <p:spPr>
            <a:xfrm>
              <a:off x="7478590" y="3905407"/>
              <a:ext cx="222279" cy="784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8E35072F-1174-37C0-94BB-4F216FD0FD50}"/>
                </a:ext>
              </a:extLst>
            </p:cNvPr>
            <p:cNvSpPr/>
            <p:nvPr/>
          </p:nvSpPr>
          <p:spPr>
            <a:xfrm rot="14192456">
              <a:off x="6958059" y="3526970"/>
              <a:ext cx="678857" cy="51838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0A57FB21-B33E-82C6-FCF1-DB041FF83DB6}"/>
                </a:ext>
              </a:extLst>
            </p:cNvPr>
            <p:cNvSpPr/>
            <p:nvPr/>
          </p:nvSpPr>
          <p:spPr>
            <a:xfrm rot="14192456">
              <a:off x="7033368" y="3586402"/>
              <a:ext cx="619167" cy="45550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808A61-1DB1-A939-B5A2-22F00708F4D9}"/>
                </a:ext>
              </a:extLst>
            </p:cNvPr>
            <p:cNvSpPr txBox="1"/>
            <p:nvPr/>
          </p:nvSpPr>
          <p:spPr>
            <a:xfrm>
              <a:off x="7793156" y="3215706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/>
                <a:t>e</a:t>
              </a:r>
              <a:r>
                <a:rPr lang="es-ES_tradnl" baseline="30000" dirty="0"/>
                <a:t>-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8F781C5-67C7-C74C-EB22-0079F731A835}"/>
                </a:ext>
              </a:extLst>
            </p:cNvPr>
            <p:cNvCxnSpPr>
              <a:cxnSpLocks/>
            </p:cNvCxnSpPr>
            <p:nvPr/>
          </p:nvCxnSpPr>
          <p:spPr>
            <a:xfrm>
              <a:off x="7759612" y="3980768"/>
              <a:ext cx="20682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035066C-DB9B-F67C-0C08-B42A1DD20A45}"/>
                </a:ext>
              </a:extLst>
            </p:cNvPr>
            <p:cNvSpPr txBox="1"/>
            <p:nvPr/>
          </p:nvSpPr>
          <p:spPr>
            <a:xfrm>
              <a:off x="6451937" y="3360081"/>
              <a:ext cx="490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Symbol" pitchFamily="2" charset="2"/>
                </a:rPr>
                <a:t>b-</a:t>
              </a:r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Light Grey Sphere">
                <a:extLst>
                  <a:ext uri="{FF2B5EF4-FFF2-40B4-BE49-F238E27FC236}">
                    <a16:creationId xmlns:a16="http://schemas.microsoft.com/office/drawing/2014/main" id="{37095B03-98EA-66A1-17FB-B2B176E0ADD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611713" y="463798"/>
              <a:ext cx="354838" cy="35483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54838" cy="35483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3559074" ay="-1622041" az="2247207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308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Light Grey Sphere">
                <a:extLst>
                  <a:ext uri="{FF2B5EF4-FFF2-40B4-BE49-F238E27FC236}">
                    <a16:creationId xmlns:a16="http://schemas.microsoft.com/office/drawing/2014/main" id="{37095B03-98EA-66A1-17FB-B2B176E0AD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11713" y="463798"/>
                <a:ext cx="354838" cy="354838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D72740DA-8163-13B2-7EA1-7FF469F2E1C6}"/>
              </a:ext>
            </a:extLst>
          </p:cNvPr>
          <p:cNvGrpSpPr/>
          <p:nvPr/>
        </p:nvGrpSpPr>
        <p:grpSpPr>
          <a:xfrm>
            <a:off x="2669575" y="600360"/>
            <a:ext cx="1162097" cy="1182034"/>
            <a:chOff x="3433139" y="1687983"/>
            <a:chExt cx="1171407" cy="120824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8" name="3D Model 17" descr="Red Sphere">
                  <a:extLst>
                    <a:ext uri="{FF2B5EF4-FFF2-40B4-BE49-F238E27FC236}">
                      <a16:creationId xmlns:a16="http://schemas.microsoft.com/office/drawing/2014/main" id="{824BC07A-06CF-145C-EF68-5934E2E8B16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3130" y="1846516"/>
                <a:ext cx="389029" cy="414128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389029" cy="41412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5915064" ay="-3577501" az="5995491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2791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8" name="3D Model 17" descr="Red Sphere">
                  <a:extLst>
                    <a:ext uri="{FF2B5EF4-FFF2-40B4-BE49-F238E27FC236}">
                      <a16:creationId xmlns:a16="http://schemas.microsoft.com/office/drawing/2014/main" id="{824BC07A-06CF-145C-EF68-5934E2E8B16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373923" y="755454"/>
                  <a:ext cx="385937" cy="4051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9" name="3D Model 18" descr="Red Sphere">
                  <a:extLst>
                    <a:ext uri="{FF2B5EF4-FFF2-40B4-BE49-F238E27FC236}">
                      <a16:creationId xmlns:a16="http://schemas.microsoft.com/office/drawing/2014/main" id="{4FA61701-21F3-CEC5-316D-55A75DFD1CB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33139" y="2041079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9" name="3D Model 18" descr="Red Sphere">
                  <a:extLst>
                    <a:ext uri="{FF2B5EF4-FFF2-40B4-BE49-F238E27FC236}">
                      <a16:creationId xmlns:a16="http://schemas.microsoft.com/office/drawing/2014/main" id="{4FA61701-21F3-CEC5-316D-55A75DFD1CB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669575" y="945797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0" name="3D Model 19" descr="Sphere">
                  <a:extLst>
                    <a:ext uri="{FF2B5EF4-FFF2-40B4-BE49-F238E27FC236}">
                      <a16:creationId xmlns:a16="http://schemas.microsoft.com/office/drawing/2014/main" id="{F7284299-EB13-A96A-F8CD-0572C4AC2E6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12338" y="1824038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0" name="3D Model 19" descr="Sphere">
                  <a:extLst>
                    <a:ext uri="{FF2B5EF4-FFF2-40B4-BE49-F238E27FC236}">
                      <a16:creationId xmlns:a16="http://schemas.microsoft.com/office/drawing/2014/main" id="{F7284299-EB13-A96A-F8CD-0572C4AC2E6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748145" y="733464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1" name="3D Model 20" descr="Sphere">
                  <a:extLst>
                    <a:ext uri="{FF2B5EF4-FFF2-40B4-BE49-F238E27FC236}">
                      <a16:creationId xmlns:a16="http://schemas.microsoft.com/office/drawing/2014/main" id="{6685D801-C020-6974-379B-68E8043813F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52183" y="1905035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1" name="3D Model 20" descr="Sphere">
                  <a:extLst>
                    <a:ext uri="{FF2B5EF4-FFF2-40B4-BE49-F238E27FC236}">
                      <a16:creationId xmlns:a16="http://schemas.microsoft.com/office/drawing/2014/main" id="{6685D801-C020-6974-379B-68E8043813F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184494" y="812704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2" name="3D Model 21" descr="Sphere">
                  <a:extLst>
                    <a:ext uri="{FF2B5EF4-FFF2-40B4-BE49-F238E27FC236}">
                      <a16:creationId xmlns:a16="http://schemas.microsoft.com/office/drawing/2014/main" id="{563A70F4-F417-D7D7-0823-444BF1F6254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71108" y="2133653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2" name="3D Model 21" descr="Sphere">
                  <a:extLst>
                    <a:ext uri="{FF2B5EF4-FFF2-40B4-BE49-F238E27FC236}">
                      <a16:creationId xmlns:a16="http://schemas.microsoft.com/office/drawing/2014/main" id="{563A70F4-F417-D7D7-0823-444BF1F6254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203268" y="103636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3" name="3D Model 22" descr="Sphere">
                  <a:extLst>
                    <a:ext uri="{FF2B5EF4-FFF2-40B4-BE49-F238E27FC236}">
                      <a16:creationId xmlns:a16="http://schemas.microsoft.com/office/drawing/2014/main" id="{F1A25213-278D-B199-EC96-7114D235927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89703" y="2325386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3" name="3D Model 22" descr="Sphere">
                  <a:extLst>
                    <a:ext uri="{FF2B5EF4-FFF2-40B4-BE49-F238E27FC236}">
                      <a16:creationId xmlns:a16="http://schemas.microsoft.com/office/drawing/2014/main" id="{F1A25213-278D-B199-EC96-7114D235927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924100" y="122393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4" name="3D Model 23" descr="Sphere">
                  <a:extLst>
                    <a:ext uri="{FF2B5EF4-FFF2-40B4-BE49-F238E27FC236}">
                      <a16:creationId xmlns:a16="http://schemas.microsoft.com/office/drawing/2014/main" id="{32554B11-C1D9-4056-74C9-13958772641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42915" y="2334131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4" name="3D Model 23" descr="Sphere">
                  <a:extLst>
                    <a:ext uri="{FF2B5EF4-FFF2-40B4-BE49-F238E27FC236}">
                      <a16:creationId xmlns:a16="http://schemas.microsoft.com/office/drawing/2014/main" id="{32554B11-C1D9-4056-74C9-13958772641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76094" y="123249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5" name="3D Model 24" descr="Sphere">
                  <a:extLst>
                    <a:ext uri="{FF2B5EF4-FFF2-40B4-BE49-F238E27FC236}">
                      <a16:creationId xmlns:a16="http://schemas.microsoft.com/office/drawing/2014/main" id="{0372B2C3-E6EA-D4BB-F608-9561B4AB7EF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10583" y="1891257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5" name="3D Model 24" descr="Sphere">
                  <a:extLst>
                    <a:ext uri="{FF2B5EF4-FFF2-40B4-BE49-F238E27FC236}">
                      <a16:creationId xmlns:a16="http://schemas.microsoft.com/office/drawing/2014/main" id="{0372B2C3-E6EA-D4BB-F608-9561B4AB7EF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4019" y="79922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6" name="3D Model 25" descr="Sphere">
                  <a:extLst>
                    <a:ext uri="{FF2B5EF4-FFF2-40B4-BE49-F238E27FC236}">
                      <a16:creationId xmlns:a16="http://schemas.microsoft.com/office/drawing/2014/main" id="{33768F50-4F57-0808-3EA5-3195D78679A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17397" y="2182340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6" name="3D Model 25" descr="Sphere">
                  <a:extLst>
                    <a:ext uri="{FF2B5EF4-FFF2-40B4-BE49-F238E27FC236}">
                      <a16:creationId xmlns:a16="http://schemas.microsoft.com/office/drawing/2014/main" id="{33768F50-4F57-0808-3EA5-3195D78679A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52369" y="108399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7" name="3D Model 26" descr="Sphere">
                  <a:extLst>
                    <a:ext uri="{FF2B5EF4-FFF2-40B4-BE49-F238E27FC236}">
                      <a16:creationId xmlns:a16="http://schemas.microsoft.com/office/drawing/2014/main" id="{4B0171AB-F8C8-E86D-FDB6-05214F2DCD1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77751" y="1900662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7" name="3D Model 26" descr="Sphere">
                  <a:extLst>
                    <a:ext uri="{FF2B5EF4-FFF2-40B4-BE49-F238E27FC236}">
                      <a16:creationId xmlns:a16="http://schemas.microsoft.com/office/drawing/2014/main" id="{4B0171AB-F8C8-E86D-FDB6-05214F2DCD1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13038" y="80842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8" name="3D Model 27" descr="Red Sphere">
                  <a:extLst>
                    <a:ext uri="{FF2B5EF4-FFF2-40B4-BE49-F238E27FC236}">
                      <a16:creationId xmlns:a16="http://schemas.microsoft.com/office/drawing/2014/main" id="{345516EE-3C82-589B-1A1D-7B7E740E4B7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92561" y="2131283"/>
                <a:ext cx="439226" cy="414127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39226" cy="41412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3838053" ay="-3019890" az="-3456207"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5279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8" name="3D Model 27" descr="Red Sphere">
                  <a:extLst>
                    <a:ext uri="{FF2B5EF4-FFF2-40B4-BE49-F238E27FC236}">
                      <a16:creationId xmlns:a16="http://schemas.microsoft.com/office/drawing/2014/main" id="{345516EE-3C82-589B-1A1D-7B7E740E4B7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827730" y="1034044"/>
                  <a:ext cx="435735" cy="4051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9" name="3D Model 28" descr="Red Sphere">
                  <a:extLst>
                    <a:ext uri="{FF2B5EF4-FFF2-40B4-BE49-F238E27FC236}">
                      <a16:creationId xmlns:a16="http://schemas.microsoft.com/office/drawing/2014/main" id="{05CB7760-0CC8-CF02-E4CC-98ED656D6F5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6840" y="2472762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9" name="3D Model 28" descr="Red Sphere">
                  <a:extLst>
                    <a:ext uri="{FF2B5EF4-FFF2-40B4-BE49-F238E27FC236}">
                      <a16:creationId xmlns:a16="http://schemas.microsoft.com/office/drawing/2014/main" id="{05CB7760-0CC8-CF02-E4CC-98ED656D6F5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40306" y="1368116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0" name="3D Model 29" descr="Red Sphere">
                  <a:extLst>
                    <a:ext uri="{FF2B5EF4-FFF2-40B4-BE49-F238E27FC236}">
                      <a16:creationId xmlns:a16="http://schemas.microsoft.com/office/drawing/2014/main" id="{B75A1F4C-F15E-AB63-FF14-69A340D2AC4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7307" y="2261030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0" name="3D Model 29" descr="Red Sphere">
                  <a:extLst>
                    <a:ext uri="{FF2B5EF4-FFF2-40B4-BE49-F238E27FC236}">
                      <a16:creationId xmlns:a16="http://schemas.microsoft.com/office/drawing/2014/main" id="{B75A1F4C-F15E-AB63-FF14-69A340D2AC4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88782" y="1160977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1" name="3D Model 30" descr="Red Sphere">
                  <a:extLst>
                    <a:ext uri="{FF2B5EF4-FFF2-40B4-BE49-F238E27FC236}">
                      <a16:creationId xmlns:a16="http://schemas.microsoft.com/office/drawing/2014/main" id="{946029B0-A032-47C0-9A98-05B2E847C1C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86266" y="1755784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1" name="3D Model 30" descr="Red Sphere">
                  <a:extLst>
                    <a:ext uri="{FF2B5EF4-FFF2-40B4-BE49-F238E27FC236}">
                      <a16:creationId xmlns:a16="http://schemas.microsoft.com/office/drawing/2014/main" id="{946029B0-A032-47C0-9A98-05B2E847C1C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19101" y="666690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2" name="3D Model 31" descr="Red Sphere">
                  <a:extLst>
                    <a:ext uri="{FF2B5EF4-FFF2-40B4-BE49-F238E27FC236}">
                      <a16:creationId xmlns:a16="http://schemas.microsoft.com/office/drawing/2014/main" id="{0271FF3F-D20F-6276-D145-585C25FA229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05445" y="2343536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2" name="3D Model 31" descr="Red Sphere">
                  <a:extLst>
                    <a:ext uri="{FF2B5EF4-FFF2-40B4-BE49-F238E27FC236}">
                      <a16:creationId xmlns:a16="http://schemas.microsoft.com/office/drawing/2014/main" id="{0271FF3F-D20F-6276-D145-585C25FA229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41306" y="1241693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3" name="3D Model 32" descr="Red Sphere">
                  <a:extLst>
                    <a:ext uri="{FF2B5EF4-FFF2-40B4-BE49-F238E27FC236}">
                      <a16:creationId xmlns:a16="http://schemas.microsoft.com/office/drawing/2014/main" id="{9D817657-785F-05F1-C20D-38143580385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40505" y="1687983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3" name="3D Model 32" descr="Red Sphere">
                  <a:extLst>
                    <a:ext uri="{FF2B5EF4-FFF2-40B4-BE49-F238E27FC236}">
                      <a16:creationId xmlns:a16="http://schemas.microsoft.com/office/drawing/2014/main" id="{9D817657-785F-05F1-C20D-38143580385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875293" y="600360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4" name="3D Model 33" descr="Red Sphere">
                  <a:extLst>
                    <a:ext uri="{FF2B5EF4-FFF2-40B4-BE49-F238E27FC236}">
                      <a16:creationId xmlns:a16="http://schemas.microsoft.com/office/drawing/2014/main" id="{FD098B3D-B849-E145-1206-8666B6AE955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7148" y="2056519"/>
                <a:ext cx="422561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2561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4" name="3D Model 33" descr="Red Sphere">
                  <a:extLst>
                    <a:ext uri="{FF2B5EF4-FFF2-40B4-BE49-F238E27FC236}">
                      <a16:creationId xmlns:a16="http://schemas.microsoft.com/office/drawing/2014/main" id="{FD098B3D-B849-E145-1206-8666B6AE955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40611" y="960902"/>
                  <a:ext cx="419203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5" name="3D Model 34" descr="Sphere">
                  <a:extLst>
                    <a:ext uri="{FF2B5EF4-FFF2-40B4-BE49-F238E27FC236}">
                      <a16:creationId xmlns:a16="http://schemas.microsoft.com/office/drawing/2014/main" id="{A0BF22BF-C96F-BDCE-E446-BD88A03008A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1216" y="1967452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5" name="3D Model 34" descr="Sphere">
                  <a:extLst>
                    <a:ext uri="{FF2B5EF4-FFF2-40B4-BE49-F238E27FC236}">
                      <a16:creationId xmlns:a16="http://schemas.microsoft.com/office/drawing/2014/main" id="{A0BF22BF-C96F-BDCE-E446-BD88A03008A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282740" y="87376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6" name="3D Model 35" descr="Sphere">
                  <a:extLst>
                    <a:ext uri="{FF2B5EF4-FFF2-40B4-BE49-F238E27FC236}">
                      <a16:creationId xmlns:a16="http://schemas.microsoft.com/office/drawing/2014/main" id="{3BC3CFCF-635E-AC05-78F1-0EA61D3ADA2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20349" y="1694384"/>
                <a:ext cx="400956" cy="400957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00956" cy="40095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279999" ay="808290" az="-1091473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5148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6" name="3D Model 35" descr="Sphere">
                  <a:extLst>
                    <a:ext uri="{FF2B5EF4-FFF2-40B4-BE49-F238E27FC236}">
                      <a16:creationId xmlns:a16="http://schemas.microsoft.com/office/drawing/2014/main" id="{3BC3CFCF-635E-AC05-78F1-0EA61D3ADA2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053708" y="606622"/>
                  <a:ext cx="397769" cy="3922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7" name="3D Model 36" descr="Sphere">
                  <a:extLst>
                    <a:ext uri="{FF2B5EF4-FFF2-40B4-BE49-F238E27FC236}">
                      <a16:creationId xmlns:a16="http://schemas.microsoft.com/office/drawing/2014/main" id="{237B3261-7573-62E8-0458-22C254B3422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8267" y="2252285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7" name="3D Model 36" descr="Sphere">
                  <a:extLst>
                    <a:ext uri="{FF2B5EF4-FFF2-40B4-BE49-F238E27FC236}">
                      <a16:creationId xmlns:a16="http://schemas.microsoft.com/office/drawing/2014/main" id="{237B3261-7573-62E8-0458-22C254B3422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379019" y="115242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8" name="3D Model 37" descr="Sphere">
                  <a:extLst>
                    <a:ext uri="{FF2B5EF4-FFF2-40B4-BE49-F238E27FC236}">
                      <a16:creationId xmlns:a16="http://schemas.microsoft.com/office/drawing/2014/main" id="{25A5EFA4-BAB7-0C2A-9C7D-BC7117C6B17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06875" y="2441509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8" name="3D Model 37" descr="Sphere">
                  <a:extLst>
                    <a:ext uri="{FF2B5EF4-FFF2-40B4-BE49-F238E27FC236}">
                      <a16:creationId xmlns:a16="http://schemas.microsoft.com/office/drawing/2014/main" id="{25A5EFA4-BAB7-0C2A-9C7D-BC7117C6B17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238751" y="133754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9" name="3D Model 38" descr="Sphere">
                  <a:extLst>
                    <a:ext uri="{FF2B5EF4-FFF2-40B4-BE49-F238E27FC236}">
                      <a16:creationId xmlns:a16="http://schemas.microsoft.com/office/drawing/2014/main" id="{81EB6844-7AFB-2DAB-9CD3-D28BF87F8DA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30370" y="2461508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9" name="3D Model 38" descr="Sphere">
                  <a:extLst>
                    <a:ext uri="{FF2B5EF4-FFF2-40B4-BE49-F238E27FC236}">
                      <a16:creationId xmlns:a16="http://schemas.microsoft.com/office/drawing/2014/main" id="{81EB6844-7AFB-2DAB-9CD3-D28BF87F8DA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65238" y="135710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0" name="3D Model 39" descr="Sphere">
                  <a:extLst>
                    <a:ext uri="{FF2B5EF4-FFF2-40B4-BE49-F238E27FC236}">
                      <a16:creationId xmlns:a16="http://schemas.microsoft.com/office/drawing/2014/main" id="{2B76AEF2-5A94-D894-624C-5230B4F3136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49558" y="2227208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0" name="3D Model 39" descr="Sphere">
                  <a:extLst>
                    <a:ext uri="{FF2B5EF4-FFF2-40B4-BE49-F238E27FC236}">
                      <a16:creationId xmlns:a16="http://schemas.microsoft.com/office/drawing/2014/main" id="{2B76AEF2-5A94-D894-624C-5230B4F3136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85864" y="1127888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1" name="3D Model 40" descr="Red Sphere">
                  <a:extLst>
                    <a:ext uri="{FF2B5EF4-FFF2-40B4-BE49-F238E27FC236}">
                      <a16:creationId xmlns:a16="http://schemas.microsoft.com/office/drawing/2014/main" id="{1057E12B-540A-2A6B-E31B-BC3B62A1884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78529" y="2062982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1" name="3D Model 40" descr="Red Sphere">
                  <a:extLst>
                    <a:ext uri="{FF2B5EF4-FFF2-40B4-BE49-F238E27FC236}">
                      <a16:creationId xmlns:a16="http://schemas.microsoft.com/office/drawing/2014/main" id="{1057E12B-540A-2A6B-E31B-BC3B62A1884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409041" y="967225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2" name="3D Model 41" descr="Red Sphere">
                  <a:extLst>
                    <a:ext uri="{FF2B5EF4-FFF2-40B4-BE49-F238E27FC236}">
                      <a16:creationId xmlns:a16="http://schemas.microsoft.com/office/drawing/2014/main" id="{4B38954F-877E-1F8B-D99D-5CED307A394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95512" y="1730118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2" name="3D Model 41" descr="Red Sphere">
                  <a:extLst>
                    <a:ext uri="{FF2B5EF4-FFF2-40B4-BE49-F238E27FC236}">
                      <a16:creationId xmlns:a16="http://schemas.microsoft.com/office/drawing/2014/main" id="{4B38954F-877E-1F8B-D99D-5CED307A394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27478" y="641581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A3DBF43-5A30-3734-F47F-69A3A75D6F1B}"/>
              </a:ext>
            </a:extLst>
          </p:cNvPr>
          <p:cNvGrpSpPr/>
          <p:nvPr/>
        </p:nvGrpSpPr>
        <p:grpSpPr>
          <a:xfrm>
            <a:off x="5057797" y="641475"/>
            <a:ext cx="1162097" cy="1182034"/>
            <a:chOff x="3433139" y="1687983"/>
            <a:chExt cx="1171407" cy="120824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4" name="3D Model 43" descr="Red Sphere">
                  <a:extLst>
                    <a:ext uri="{FF2B5EF4-FFF2-40B4-BE49-F238E27FC236}">
                      <a16:creationId xmlns:a16="http://schemas.microsoft.com/office/drawing/2014/main" id="{B983F55F-997B-B2E8-8B32-075C6A73F61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3130" y="1846516"/>
                <a:ext cx="389029" cy="414128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389029" cy="41412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5915064" ay="-3577501" az="5995491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2791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4" name="3D Model 43" descr="Red Sphere">
                  <a:extLst>
                    <a:ext uri="{FF2B5EF4-FFF2-40B4-BE49-F238E27FC236}">
                      <a16:creationId xmlns:a16="http://schemas.microsoft.com/office/drawing/2014/main" id="{B983F55F-997B-B2E8-8B32-075C6A73F61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62145" y="796569"/>
                  <a:ext cx="385937" cy="4051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5" name="3D Model 44" descr="Red Sphere">
                  <a:extLst>
                    <a:ext uri="{FF2B5EF4-FFF2-40B4-BE49-F238E27FC236}">
                      <a16:creationId xmlns:a16="http://schemas.microsoft.com/office/drawing/2014/main" id="{81F97A80-F7E4-3D2F-D043-AC12720B0C5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33139" y="2041079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5" name="3D Model 44" descr="Red Sphere">
                  <a:extLst>
                    <a:ext uri="{FF2B5EF4-FFF2-40B4-BE49-F238E27FC236}">
                      <a16:creationId xmlns:a16="http://schemas.microsoft.com/office/drawing/2014/main" id="{81F97A80-F7E4-3D2F-D043-AC12720B0C5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057797" y="986912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6" name="3D Model 45" descr="Sphere">
                  <a:extLst>
                    <a:ext uri="{FF2B5EF4-FFF2-40B4-BE49-F238E27FC236}">
                      <a16:creationId xmlns:a16="http://schemas.microsoft.com/office/drawing/2014/main" id="{C66083FB-9363-9184-ABB7-ECD5F6735D4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12338" y="1824038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6" name="3D Model 45" descr="Sphere">
                  <a:extLst>
                    <a:ext uri="{FF2B5EF4-FFF2-40B4-BE49-F238E27FC236}">
                      <a16:creationId xmlns:a16="http://schemas.microsoft.com/office/drawing/2014/main" id="{C66083FB-9363-9184-ABB7-ECD5F6735D4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136367" y="774579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7" name="3D Model 46" descr="Sphere">
                  <a:extLst>
                    <a:ext uri="{FF2B5EF4-FFF2-40B4-BE49-F238E27FC236}">
                      <a16:creationId xmlns:a16="http://schemas.microsoft.com/office/drawing/2014/main" id="{F1C41758-4BA5-F403-323C-A4E17884725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52183" y="1905035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7" name="3D Model 46" descr="Sphere">
                  <a:extLst>
                    <a:ext uri="{FF2B5EF4-FFF2-40B4-BE49-F238E27FC236}">
                      <a16:creationId xmlns:a16="http://schemas.microsoft.com/office/drawing/2014/main" id="{F1C41758-4BA5-F403-323C-A4E17884725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72716" y="853819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8" name="3D Model 47" descr="Sphere">
                  <a:extLst>
                    <a:ext uri="{FF2B5EF4-FFF2-40B4-BE49-F238E27FC236}">
                      <a16:creationId xmlns:a16="http://schemas.microsoft.com/office/drawing/2014/main" id="{6737D60D-56FD-1ED9-2AA9-8DA0C1EDFCA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71108" y="2133653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8" name="3D Model 47" descr="Sphere">
                  <a:extLst>
                    <a:ext uri="{FF2B5EF4-FFF2-40B4-BE49-F238E27FC236}">
                      <a16:creationId xmlns:a16="http://schemas.microsoft.com/office/drawing/2014/main" id="{6737D60D-56FD-1ED9-2AA9-8DA0C1EDFCA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91490" y="1077478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9" name="3D Model 48" descr="Sphere">
                  <a:extLst>
                    <a:ext uri="{FF2B5EF4-FFF2-40B4-BE49-F238E27FC236}">
                      <a16:creationId xmlns:a16="http://schemas.microsoft.com/office/drawing/2014/main" id="{125BDA7E-AEFB-0B04-F81F-B0A8776E636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89703" y="2325386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9" name="3D Model 48" descr="Sphere">
                  <a:extLst>
                    <a:ext uri="{FF2B5EF4-FFF2-40B4-BE49-F238E27FC236}">
                      <a16:creationId xmlns:a16="http://schemas.microsoft.com/office/drawing/2014/main" id="{125BDA7E-AEFB-0B04-F81F-B0A8776E636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312322" y="126505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0" name="3D Model 49" descr="Sphere">
                  <a:extLst>
                    <a:ext uri="{FF2B5EF4-FFF2-40B4-BE49-F238E27FC236}">
                      <a16:creationId xmlns:a16="http://schemas.microsoft.com/office/drawing/2014/main" id="{FADC020E-F856-3E8B-71BC-16CE62C2503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42915" y="2334131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0" name="3D Model 49" descr="Sphere">
                  <a:extLst>
                    <a:ext uri="{FF2B5EF4-FFF2-40B4-BE49-F238E27FC236}">
                      <a16:creationId xmlns:a16="http://schemas.microsoft.com/office/drawing/2014/main" id="{FADC020E-F856-3E8B-71BC-16CE62C2503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464316" y="127360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1" name="3D Model 50" descr="Sphere">
                  <a:extLst>
                    <a:ext uri="{FF2B5EF4-FFF2-40B4-BE49-F238E27FC236}">
                      <a16:creationId xmlns:a16="http://schemas.microsoft.com/office/drawing/2014/main" id="{8BDFA9F5-1F4C-5B92-0539-583EA14156A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10583" y="1891257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1" name="3D Model 50" descr="Sphere">
                  <a:extLst>
                    <a:ext uri="{FF2B5EF4-FFF2-40B4-BE49-F238E27FC236}">
                      <a16:creationId xmlns:a16="http://schemas.microsoft.com/office/drawing/2014/main" id="{8BDFA9F5-1F4C-5B92-0539-583EA14156A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432241" y="84034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2" name="3D Model 51" descr="Sphere">
                  <a:extLst>
                    <a:ext uri="{FF2B5EF4-FFF2-40B4-BE49-F238E27FC236}">
                      <a16:creationId xmlns:a16="http://schemas.microsoft.com/office/drawing/2014/main" id="{5FA71D1A-5585-1A8A-4D88-4FA4FC7F0EA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17397" y="2182340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2" name="3D Model 51" descr="Sphere">
                  <a:extLst>
                    <a:ext uri="{FF2B5EF4-FFF2-40B4-BE49-F238E27FC236}">
                      <a16:creationId xmlns:a16="http://schemas.microsoft.com/office/drawing/2014/main" id="{5FA71D1A-5585-1A8A-4D88-4FA4FC7F0EA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240591" y="1125108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3" name="3D Model 52" descr="Sphere">
                  <a:extLst>
                    <a:ext uri="{FF2B5EF4-FFF2-40B4-BE49-F238E27FC236}">
                      <a16:creationId xmlns:a16="http://schemas.microsoft.com/office/drawing/2014/main" id="{10969FE5-4151-B4DA-76BF-E1BEED908D0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77751" y="1900662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3" name="3D Model 52" descr="Sphere">
                  <a:extLst>
                    <a:ext uri="{FF2B5EF4-FFF2-40B4-BE49-F238E27FC236}">
                      <a16:creationId xmlns:a16="http://schemas.microsoft.com/office/drawing/2014/main" id="{10969FE5-4151-B4DA-76BF-E1BEED908D0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201260" y="84954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4" name="3D Model 53" descr="Red Sphere">
                  <a:extLst>
                    <a:ext uri="{FF2B5EF4-FFF2-40B4-BE49-F238E27FC236}">
                      <a16:creationId xmlns:a16="http://schemas.microsoft.com/office/drawing/2014/main" id="{5D2430DD-6901-3F8D-E989-8F039275294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92561" y="2131283"/>
                <a:ext cx="439226" cy="414127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39226" cy="41412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3838053" ay="-3019890" az="-3456207"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5279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4" name="3D Model 53" descr="Red Sphere">
                  <a:extLst>
                    <a:ext uri="{FF2B5EF4-FFF2-40B4-BE49-F238E27FC236}">
                      <a16:creationId xmlns:a16="http://schemas.microsoft.com/office/drawing/2014/main" id="{5D2430DD-6901-3F8D-E989-8F039275294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215952" y="1075159"/>
                  <a:ext cx="435735" cy="4051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5" name="3D Model 54" descr="Red Sphere">
                  <a:extLst>
                    <a:ext uri="{FF2B5EF4-FFF2-40B4-BE49-F238E27FC236}">
                      <a16:creationId xmlns:a16="http://schemas.microsoft.com/office/drawing/2014/main" id="{0C34B15B-31B3-DA01-BD67-65C795A624F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6840" y="2472762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5" name="3D Model 54" descr="Red Sphere">
                  <a:extLst>
                    <a:ext uri="{FF2B5EF4-FFF2-40B4-BE49-F238E27FC236}">
                      <a16:creationId xmlns:a16="http://schemas.microsoft.com/office/drawing/2014/main" id="{0C34B15B-31B3-DA01-BD67-65C795A624F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428528" y="1409231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6" name="3D Model 55" descr="Red Sphere">
                  <a:extLst>
                    <a:ext uri="{FF2B5EF4-FFF2-40B4-BE49-F238E27FC236}">
                      <a16:creationId xmlns:a16="http://schemas.microsoft.com/office/drawing/2014/main" id="{181E4B31-8BC5-8E8F-E204-A2492B1BF64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7307" y="2261030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6" name="3D Model 55" descr="Red Sphere">
                  <a:extLst>
                    <a:ext uri="{FF2B5EF4-FFF2-40B4-BE49-F238E27FC236}">
                      <a16:creationId xmlns:a16="http://schemas.microsoft.com/office/drawing/2014/main" id="{181E4B31-8BC5-8E8F-E204-A2492B1BF64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77004" y="1202092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7" name="3D Model 56" descr="Red Sphere">
                  <a:extLst>
                    <a:ext uri="{FF2B5EF4-FFF2-40B4-BE49-F238E27FC236}">
                      <a16:creationId xmlns:a16="http://schemas.microsoft.com/office/drawing/2014/main" id="{D9D3F717-34EC-C95C-8807-D46EE68D8C7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86266" y="1755784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7" name="3D Model 56" descr="Red Sphere">
                  <a:extLst>
                    <a:ext uri="{FF2B5EF4-FFF2-40B4-BE49-F238E27FC236}">
                      <a16:creationId xmlns:a16="http://schemas.microsoft.com/office/drawing/2014/main" id="{D9D3F717-34EC-C95C-8807-D46EE68D8C7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507323" y="707805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8" name="3D Model 57" descr="Red Sphere">
                  <a:extLst>
                    <a:ext uri="{FF2B5EF4-FFF2-40B4-BE49-F238E27FC236}">
                      <a16:creationId xmlns:a16="http://schemas.microsoft.com/office/drawing/2014/main" id="{A3E52D23-6A51-4077-2439-51B1ACB0700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05445" y="2343536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8" name="3D Model 57" descr="Red Sphere">
                  <a:extLst>
                    <a:ext uri="{FF2B5EF4-FFF2-40B4-BE49-F238E27FC236}">
                      <a16:creationId xmlns:a16="http://schemas.microsoft.com/office/drawing/2014/main" id="{A3E52D23-6A51-4077-2439-51B1ACB0700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29528" y="1282808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9" name="3D Model 58" descr="Red Sphere">
                  <a:extLst>
                    <a:ext uri="{FF2B5EF4-FFF2-40B4-BE49-F238E27FC236}">
                      <a16:creationId xmlns:a16="http://schemas.microsoft.com/office/drawing/2014/main" id="{F2D9D6A2-4A24-7292-D495-D854D5DE404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40505" y="1687983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9" name="3D Model 58" descr="Red Sphere">
                  <a:extLst>
                    <a:ext uri="{FF2B5EF4-FFF2-40B4-BE49-F238E27FC236}">
                      <a16:creationId xmlns:a16="http://schemas.microsoft.com/office/drawing/2014/main" id="{F2D9D6A2-4A24-7292-D495-D854D5DE404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263515" y="641475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0" name="3D Model 59" descr="Red Sphere">
                  <a:extLst>
                    <a:ext uri="{FF2B5EF4-FFF2-40B4-BE49-F238E27FC236}">
                      <a16:creationId xmlns:a16="http://schemas.microsoft.com/office/drawing/2014/main" id="{A5E715C0-1179-6887-928F-F063D7F150F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7147" y="2056519"/>
                <a:ext cx="422561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2561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0" name="3D Model 59" descr="Red Sphere">
                  <a:extLst>
                    <a:ext uri="{FF2B5EF4-FFF2-40B4-BE49-F238E27FC236}">
                      <a16:creationId xmlns:a16="http://schemas.microsoft.com/office/drawing/2014/main" id="{A5E715C0-1179-6887-928F-F063D7F150F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428832" y="1002017"/>
                  <a:ext cx="419203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1" name="3D Model 60" descr="Sphere">
                  <a:extLst>
                    <a:ext uri="{FF2B5EF4-FFF2-40B4-BE49-F238E27FC236}">
                      <a16:creationId xmlns:a16="http://schemas.microsoft.com/office/drawing/2014/main" id="{AA74C79E-9B88-4B23-9E2D-50B299270B0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1216" y="1967452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1" name="3D Model 60" descr="Sphere">
                  <a:extLst>
                    <a:ext uri="{FF2B5EF4-FFF2-40B4-BE49-F238E27FC236}">
                      <a16:creationId xmlns:a16="http://schemas.microsoft.com/office/drawing/2014/main" id="{AA74C79E-9B88-4B23-9E2D-50B299270B0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670962" y="91488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2" name="3D Model 61" descr="Sphere">
                  <a:extLst>
                    <a:ext uri="{FF2B5EF4-FFF2-40B4-BE49-F238E27FC236}">
                      <a16:creationId xmlns:a16="http://schemas.microsoft.com/office/drawing/2014/main" id="{381388B4-CE2D-63D6-BFFF-56CE449A7DD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20349" y="1694384"/>
                <a:ext cx="400956" cy="400957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00956" cy="40095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279999" ay="808290" az="-1091473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5148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2" name="3D Model 61" descr="Sphere">
                  <a:extLst>
                    <a:ext uri="{FF2B5EF4-FFF2-40B4-BE49-F238E27FC236}">
                      <a16:creationId xmlns:a16="http://schemas.microsoft.com/office/drawing/2014/main" id="{381388B4-CE2D-63D6-BFFF-56CE449A7DD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441930" y="647737"/>
                  <a:ext cx="397769" cy="3922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3" name="3D Model 62" descr="Sphere">
                  <a:extLst>
                    <a:ext uri="{FF2B5EF4-FFF2-40B4-BE49-F238E27FC236}">
                      <a16:creationId xmlns:a16="http://schemas.microsoft.com/office/drawing/2014/main" id="{D8952124-BB5D-12EA-7193-924261EB8F6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8267" y="2252285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3" name="3D Model 62" descr="Sphere">
                  <a:extLst>
                    <a:ext uri="{FF2B5EF4-FFF2-40B4-BE49-F238E27FC236}">
                      <a16:creationId xmlns:a16="http://schemas.microsoft.com/office/drawing/2014/main" id="{D8952124-BB5D-12EA-7193-924261EB8F6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767241" y="119353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4" name="3D Model 63" descr="Sphere">
                  <a:extLst>
                    <a:ext uri="{FF2B5EF4-FFF2-40B4-BE49-F238E27FC236}">
                      <a16:creationId xmlns:a16="http://schemas.microsoft.com/office/drawing/2014/main" id="{C7322314-AF94-BCD2-200A-F3957824E80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06875" y="2441509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4" name="3D Model 63" descr="Sphere">
                  <a:extLst>
                    <a:ext uri="{FF2B5EF4-FFF2-40B4-BE49-F238E27FC236}">
                      <a16:creationId xmlns:a16="http://schemas.microsoft.com/office/drawing/2014/main" id="{C7322314-AF94-BCD2-200A-F3957824E80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626973" y="137865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5" name="3D Model 64" descr="Sphere">
                  <a:extLst>
                    <a:ext uri="{FF2B5EF4-FFF2-40B4-BE49-F238E27FC236}">
                      <a16:creationId xmlns:a16="http://schemas.microsoft.com/office/drawing/2014/main" id="{B6A2E754-8F25-E55C-802C-ABE6961D57E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30370" y="2461508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5" name="3D Model 64" descr="Sphere">
                  <a:extLst>
                    <a:ext uri="{FF2B5EF4-FFF2-40B4-BE49-F238E27FC236}">
                      <a16:creationId xmlns:a16="http://schemas.microsoft.com/office/drawing/2014/main" id="{B6A2E754-8F25-E55C-802C-ABE6961D57E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253460" y="139822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6" name="3D Model 65" descr="Sphere">
                  <a:extLst>
                    <a:ext uri="{FF2B5EF4-FFF2-40B4-BE49-F238E27FC236}">
                      <a16:creationId xmlns:a16="http://schemas.microsoft.com/office/drawing/2014/main" id="{420FE19C-399B-B298-5DDB-2066729289F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49558" y="2227208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6" name="3D Model 65" descr="Sphere">
                  <a:extLst>
                    <a:ext uri="{FF2B5EF4-FFF2-40B4-BE49-F238E27FC236}">
                      <a16:creationId xmlns:a16="http://schemas.microsoft.com/office/drawing/2014/main" id="{420FE19C-399B-B298-5DDB-2066729289F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074086" y="116900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7" name="3D Model 66" descr="Red Sphere">
                  <a:extLst>
                    <a:ext uri="{FF2B5EF4-FFF2-40B4-BE49-F238E27FC236}">
                      <a16:creationId xmlns:a16="http://schemas.microsoft.com/office/drawing/2014/main" id="{7F5FA51E-0C85-45F5-2D24-DE263D36AFE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78529" y="2062982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7" name="3D Model 66" descr="Red Sphere">
                  <a:extLst>
                    <a:ext uri="{FF2B5EF4-FFF2-40B4-BE49-F238E27FC236}">
                      <a16:creationId xmlns:a16="http://schemas.microsoft.com/office/drawing/2014/main" id="{7F5FA51E-0C85-45F5-2D24-DE263D36AFE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797263" y="1008340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8" name="3D Model 67" descr="Red Sphere">
                  <a:extLst>
                    <a:ext uri="{FF2B5EF4-FFF2-40B4-BE49-F238E27FC236}">
                      <a16:creationId xmlns:a16="http://schemas.microsoft.com/office/drawing/2014/main" id="{4719DE2A-02A2-4776-B8AA-B88C76A40F8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95512" y="1730118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8" name="3D Model 67" descr="Red Sphere">
                  <a:extLst>
                    <a:ext uri="{FF2B5EF4-FFF2-40B4-BE49-F238E27FC236}">
                      <a16:creationId xmlns:a16="http://schemas.microsoft.com/office/drawing/2014/main" id="{4719DE2A-02A2-4776-B8AA-B88C76A40F8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15700" y="682696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9" name="3D Model 68" descr="Sphere">
                <a:extLst>
                  <a:ext uri="{FF2B5EF4-FFF2-40B4-BE49-F238E27FC236}">
                    <a16:creationId xmlns:a16="http://schemas.microsoft.com/office/drawing/2014/main" id="{E826CBF6-CB16-ECE7-2AD7-B9F609FFB07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801410" y="1024884"/>
              <a:ext cx="422631" cy="39225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22631" cy="392259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005739" ay="-1542937" az="-4061408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48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9" name="3D Model 68" descr="Sphere">
                <a:extLst>
                  <a:ext uri="{FF2B5EF4-FFF2-40B4-BE49-F238E27FC236}">
                    <a16:creationId xmlns:a16="http://schemas.microsoft.com/office/drawing/2014/main" id="{E826CBF6-CB16-ECE7-2AD7-B9F609FFB0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01410" y="1024884"/>
                <a:ext cx="422631" cy="392259"/>
              </a:xfrm>
              <a:prstGeom prst="rect">
                <a:avLst/>
              </a:prstGeom>
            </p:spPr>
          </p:pic>
        </mc:Fallback>
      </mc:AlternateContent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BCCDADB-D480-EE79-4F21-7BB32B6F1DD3}"/>
              </a:ext>
            </a:extLst>
          </p:cNvPr>
          <p:cNvCxnSpPr/>
          <p:nvPr/>
        </p:nvCxnSpPr>
        <p:spPr>
          <a:xfrm>
            <a:off x="3831672" y="1289408"/>
            <a:ext cx="109540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1C505F7B-3398-EC0E-C6B7-785A9B36781B}"/>
              </a:ext>
            </a:extLst>
          </p:cNvPr>
          <p:cNvSpPr txBox="1"/>
          <p:nvPr/>
        </p:nvSpPr>
        <p:spPr>
          <a:xfrm>
            <a:off x="2852070" y="147635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>
                <a:solidFill>
                  <a:srgbClr val="FF0000"/>
                </a:solidFill>
              </a:rPr>
              <a:t>52</a:t>
            </a:r>
            <a:r>
              <a:rPr lang="en-GB" dirty="0">
                <a:solidFill>
                  <a:srgbClr val="FF0000"/>
                </a:solidFill>
              </a:rPr>
              <a:t>Mn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F087234-A511-932B-8AE3-07138C427009}"/>
              </a:ext>
            </a:extLst>
          </p:cNvPr>
          <p:cNvSpPr txBox="1"/>
          <p:nvPr/>
        </p:nvSpPr>
        <p:spPr>
          <a:xfrm>
            <a:off x="5414276" y="136255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>
                <a:solidFill>
                  <a:srgbClr val="FF0000"/>
                </a:solidFill>
              </a:rPr>
              <a:t>52</a:t>
            </a:r>
            <a:r>
              <a:rPr lang="en-GB" dirty="0">
                <a:solidFill>
                  <a:srgbClr val="FF0000"/>
                </a:solidFill>
              </a:rPr>
              <a:t>Cu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3E8506C-A308-83F3-BE21-3537A8E669CB}"/>
              </a:ext>
            </a:extLst>
          </p:cNvPr>
          <p:cNvCxnSpPr>
            <a:cxnSpLocks/>
          </p:cNvCxnSpPr>
          <p:nvPr/>
        </p:nvCxnSpPr>
        <p:spPr>
          <a:xfrm flipV="1">
            <a:off x="6219894" y="702677"/>
            <a:ext cx="453787" cy="2645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6C8C87C-F391-5A43-F24A-7DB38F48679E}"/>
              </a:ext>
            </a:extLst>
          </p:cNvPr>
          <p:cNvCxnSpPr>
            <a:cxnSpLocks/>
          </p:cNvCxnSpPr>
          <p:nvPr/>
        </p:nvCxnSpPr>
        <p:spPr>
          <a:xfrm>
            <a:off x="6219894" y="1517367"/>
            <a:ext cx="453787" cy="2731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784CFA46-2D65-B94B-BA0A-FC44957F3323}"/>
              </a:ext>
            </a:extLst>
          </p:cNvPr>
          <p:cNvSpPr txBox="1"/>
          <p:nvPr/>
        </p:nvSpPr>
        <p:spPr>
          <a:xfrm>
            <a:off x="6608801" y="456243"/>
            <a:ext cx="422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e-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603B654-FD8A-546D-16AB-5720F721F244}"/>
              </a:ext>
            </a:extLst>
          </p:cNvPr>
          <p:cNvSpPr txBox="1"/>
          <p:nvPr/>
        </p:nvSpPr>
        <p:spPr>
          <a:xfrm>
            <a:off x="6702568" y="1614863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ymbol" pitchFamily="2" charset="2"/>
              </a:rPr>
              <a:t>n</a:t>
            </a:r>
          </a:p>
        </p:txBody>
      </p:sp>
      <p:sp>
        <p:nvSpPr>
          <p:cNvPr id="77" name="Arc 76">
            <a:extLst>
              <a:ext uri="{FF2B5EF4-FFF2-40B4-BE49-F238E27FC236}">
                <a16:creationId xmlns:a16="http://schemas.microsoft.com/office/drawing/2014/main" id="{921D0492-78BA-7526-34DE-9EE9400C21C0}"/>
              </a:ext>
            </a:extLst>
          </p:cNvPr>
          <p:cNvSpPr/>
          <p:nvPr/>
        </p:nvSpPr>
        <p:spPr>
          <a:xfrm>
            <a:off x="5373266" y="574153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Arc 77">
            <a:extLst>
              <a:ext uri="{FF2B5EF4-FFF2-40B4-BE49-F238E27FC236}">
                <a16:creationId xmlns:a16="http://schemas.microsoft.com/office/drawing/2014/main" id="{3327C6D9-1725-2748-0073-88B72DB652C8}"/>
              </a:ext>
            </a:extLst>
          </p:cNvPr>
          <p:cNvSpPr/>
          <p:nvPr/>
        </p:nvSpPr>
        <p:spPr>
          <a:xfrm rot="17303832">
            <a:off x="4929466" y="758415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Arc 78">
            <a:extLst>
              <a:ext uri="{FF2B5EF4-FFF2-40B4-BE49-F238E27FC236}">
                <a16:creationId xmlns:a16="http://schemas.microsoft.com/office/drawing/2014/main" id="{D01954B5-FDE5-DDEB-84FA-A667BF1AC98F}"/>
              </a:ext>
            </a:extLst>
          </p:cNvPr>
          <p:cNvSpPr/>
          <p:nvPr/>
        </p:nvSpPr>
        <p:spPr>
          <a:xfrm rot="4331903">
            <a:off x="5628742" y="1013830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Arc 79">
            <a:extLst>
              <a:ext uri="{FF2B5EF4-FFF2-40B4-BE49-F238E27FC236}">
                <a16:creationId xmlns:a16="http://schemas.microsoft.com/office/drawing/2014/main" id="{ECCD25D3-91F3-53F5-68E7-08E5A7DA1E16}"/>
              </a:ext>
            </a:extLst>
          </p:cNvPr>
          <p:cNvSpPr/>
          <p:nvPr/>
        </p:nvSpPr>
        <p:spPr>
          <a:xfrm rot="8237616">
            <a:off x="5347662" y="1330062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Arc 80">
            <a:extLst>
              <a:ext uri="{FF2B5EF4-FFF2-40B4-BE49-F238E27FC236}">
                <a16:creationId xmlns:a16="http://schemas.microsoft.com/office/drawing/2014/main" id="{8D5B636E-FDF1-C600-79EE-073D1690152C}"/>
              </a:ext>
            </a:extLst>
          </p:cNvPr>
          <p:cNvSpPr/>
          <p:nvPr/>
        </p:nvSpPr>
        <p:spPr>
          <a:xfrm rot="13165341">
            <a:off x="4911556" y="1101772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2" name="3D Model 81" descr="Sphere">
                <a:extLst>
                  <a:ext uri="{FF2B5EF4-FFF2-40B4-BE49-F238E27FC236}">
                    <a16:creationId xmlns:a16="http://schemas.microsoft.com/office/drawing/2014/main" id="{4BBC89B5-39D3-621D-4130-396A0456265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11293" y="978234"/>
              <a:ext cx="422631" cy="39225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22631" cy="392259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005739" ay="-1542937" az="-4061408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48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2" name="3D Model 81" descr="Sphere">
                <a:extLst>
                  <a:ext uri="{FF2B5EF4-FFF2-40B4-BE49-F238E27FC236}">
                    <a16:creationId xmlns:a16="http://schemas.microsoft.com/office/drawing/2014/main" id="{4BBC89B5-39D3-621D-4130-396A045626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11293" y="978234"/>
                <a:ext cx="422631" cy="392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3" name="3D Model 82" descr="Red Sphere">
                <a:extLst>
                  <a:ext uri="{FF2B5EF4-FFF2-40B4-BE49-F238E27FC236}">
                    <a16:creationId xmlns:a16="http://schemas.microsoft.com/office/drawing/2014/main" id="{0A026E3A-2B90-919B-F4E2-78BBBBADDD3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824463" y="1007335"/>
              <a:ext cx="427361" cy="40222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27361" cy="402222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301289" ay="801578" az="-2443836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5279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3" name="3D Model 82" descr="Red Sphere">
                <a:extLst>
                  <a:ext uri="{FF2B5EF4-FFF2-40B4-BE49-F238E27FC236}">
                    <a16:creationId xmlns:a16="http://schemas.microsoft.com/office/drawing/2014/main" id="{0A026E3A-2B90-919B-F4E2-78BBBBADDD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24463" y="1007335"/>
                <a:ext cx="427361" cy="402222"/>
              </a:xfrm>
              <a:prstGeom prst="rect">
                <a:avLst/>
              </a:prstGeom>
            </p:spPr>
          </p:pic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CE40744C-4EF7-8226-5522-5619BDABA5DD}"/>
              </a:ext>
            </a:extLst>
          </p:cNvPr>
          <p:cNvSpPr txBox="1"/>
          <p:nvPr/>
        </p:nvSpPr>
        <p:spPr>
          <a:xfrm>
            <a:off x="4148626" y="807499"/>
            <a:ext cx="49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Symbol" pitchFamily="2" charset="2"/>
              </a:rPr>
              <a:t>b-</a:t>
            </a:r>
          </a:p>
        </p:txBody>
      </p:sp>
      <p:sp>
        <p:nvSpPr>
          <p:cNvPr id="85" name="Multiply 84">
            <a:extLst>
              <a:ext uri="{FF2B5EF4-FFF2-40B4-BE49-F238E27FC236}">
                <a16:creationId xmlns:a16="http://schemas.microsoft.com/office/drawing/2014/main" id="{C7112285-5783-DA5C-069D-D207E0B69F97}"/>
              </a:ext>
            </a:extLst>
          </p:cNvPr>
          <p:cNvSpPr/>
          <p:nvPr/>
        </p:nvSpPr>
        <p:spPr>
          <a:xfrm>
            <a:off x="3854633" y="547347"/>
            <a:ext cx="980159" cy="973393"/>
          </a:xfrm>
          <a:prstGeom prst="mathMultiply">
            <a:avLst/>
          </a:prstGeom>
          <a:solidFill>
            <a:schemeClr val="accent4">
              <a:lumMod val="20000"/>
              <a:lumOff val="80000"/>
              <a:alpha val="3483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Multiply 85">
            <a:extLst>
              <a:ext uri="{FF2B5EF4-FFF2-40B4-BE49-F238E27FC236}">
                <a16:creationId xmlns:a16="http://schemas.microsoft.com/office/drawing/2014/main" id="{80F37BF9-2C30-61DF-419E-514755F4400E}"/>
              </a:ext>
            </a:extLst>
          </p:cNvPr>
          <p:cNvSpPr/>
          <p:nvPr/>
        </p:nvSpPr>
        <p:spPr>
          <a:xfrm>
            <a:off x="3731121" y="1837279"/>
            <a:ext cx="672163" cy="690159"/>
          </a:xfrm>
          <a:prstGeom prst="mathMultiply">
            <a:avLst/>
          </a:prstGeom>
          <a:solidFill>
            <a:schemeClr val="accent4">
              <a:lumMod val="20000"/>
              <a:lumOff val="80000"/>
              <a:alpha val="3483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603AC48-C4E7-895B-52D4-9C4CDD5C8ABF}"/>
              </a:ext>
            </a:extLst>
          </p:cNvPr>
          <p:cNvGrpSpPr/>
          <p:nvPr/>
        </p:nvGrpSpPr>
        <p:grpSpPr>
          <a:xfrm>
            <a:off x="2654620" y="3052764"/>
            <a:ext cx="1162097" cy="1182034"/>
            <a:chOff x="3433139" y="1687983"/>
            <a:chExt cx="1171407" cy="120824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8" name="3D Model 87" descr="Red Sphere">
                  <a:extLst>
                    <a:ext uri="{FF2B5EF4-FFF2-40B4-BE49-F238E27FC236}">
                      <a16:creationId xmlns:a16="http://schemas.microsoft.com/office/drawing/2014/main" id="{6FEB6383-765D-609A-DDA5-97D94FD2E91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3130" y="1846516"/>
                <a:ext cx="389029" cy="414128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389029" cy="41412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5915064" ay="-3577501" az="5995491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2791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8" name="3D Model 87" descr="Red Sphere">
                  <a:extLst>
                    <a:ext uri="{FF2B5EF4-FFF2-40B4-BE49-F238E27FC236}">
                      <a16:creationId xmlns:a16="http://schemas.microsoft.com/office/drawing/2014/main" id="{6FEB6383-765D-609A-DDA5-97D94FD2E91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358968" y="3207858"/>
                  <a:ext cx="385937" cy="4051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9" name="3D Model 88" descr="Red Sphere">
                  <a:extLst>
                    <a:ext uri="{FF2B5EF4-FFF2-40B4-BE49-F238E27FC236}">
                      <a16:creationId xmlns:a16="http://schemas.microsoft.com/office/drawing/2014/main" id="{19FEC559-E26B-28FC-D08F-1828B9691E8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33139" y="2041079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9" name="3D Model 88" descr="Red Sphere">
                  <a:extLst>
                    <a:ext uri="{FF2B5EF4-FFF2-40B4-BE49-F238E27FC236}">
                      <a16:creationId xmlns:a16="http://schemas.microsoft.com/office/drawing/2014/main" id="{19FEC559-E26B-28FC-D08F-1828B9691E8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654620" y="3398201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0" name="3D Model 89" descr="Sphere">
                  <a:extLst>
                    <a:ext uri="{FF2B5EF4-FFF2-40B4-BE49-F238E27FC236}">
                      <a16:creationId xmlns:a16="http://schemas.microsoft.com/office/drawing/2014/main" id="{6D13E3DF-0B97-57CD-D27A-E7D57B2DD56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12338" y="1824038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0" name="3D Model 89" descr="Sphere">
                  <a:extLst>
                    <a:ext uri="{FF2B5EF4-FFF2-40B4-BE49-F238E27FC236}">
                      <a16:creationId xmlns:a16="http://schemas.microsoft.com/office/drawing/2014/main" id="{6D13E3DF-0B97-57CD-D27A-E7D57B2DD56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733190" y="3185868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1" name="3D Model 90" descr="Sphere">
                  <a:extLst>
                    <a:ext uri="{FF2B5EF4-FFF2-40B4-BE49-F238E27FC236}">
                      <a16:creationId xmlns:a16="http://schemas.microsoft.com/office/drawing/2014/main" id="{376689DF-2929-810A-63F4-5EC7170CC8B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52183" y="1905035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1" name="3D Model 90" descr="Sphere">
                  <a:extLst>
                    <a:ext uri="{FF2B5EF4-FFF2-40B4-BE49-F238E27FC236}">
                      <a16:creationId xmlns:a16="http://schemas.microsoft.com/office/drawing/2014/main" id="{376689DF-2929-810A-63F4-5EC7170CC8B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169539" y="3265108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2" name="3D Model 91" descr="Sphere">
                  <a:extLst>
                    <a:ext uri="{FF2B5EF4-FFF2-40B4-BE49-F238E27FC236}">
                      <a16:creationId xmlns:a16="http://schemas.microsoft.com/office/drawing/2014/main" id="{BD4A9C8D-AE76-8838-68E7-1CF1E8CBDDF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71108" y="2133653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2" name="3D Model 91" descr="Sphere">
                  <a:extLst>
                    <a:ext uri="{FF2B5EF4-FFF2-40B4-BE49-F238E27FC236}">
                      <a16:creationId xmlns:a16="http://schemas.microsoft.com/office/drawing/2014/main" id="{BD4A9C8D-AE76-8838-68E7-1CF1E8CBDDF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188313" y="348876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3" name="3D Model 92" descr="Sphere">
                  <a:extLst>
                    <a:ext uri="{FF2B5EF4-FFF2-40B4-BE49-F238E27FC236}">
                      <a16:creationId xmlns:a16="http://schemas.microsoft.com/office/drawing/2014/main" id="{E1E6AC7F-C37A-21C6-0878-168F4660CDE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89703" y="2325386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3" name="3D Model 92" descr="Sphere">
                  <a:extLst>
                    <a:ext uri="{FF2B5EF4-FFF2-40B4-BE49-F238E27FC236}">
                      <a16:creationId xmlns:a16="http://schemas.microsoft.com/office/drawing/2014/main" id="{E1E6AC7F-C37A-21C6-0878-168F4660CDE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909145" y="367634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4" name="3D Model 93" descr="Sphere">
                  <a:extLst>
                    <a:ext uri="{FF2B5EF4-FFF2-40B4-BE49-F238E27FC236}">
                      <a16:creationId xmlns:a16="http://schemas.microsoft.com/office/drawing/2014/main" id="{E463CD6A-6322-17CD-247A-902A5A8FFEA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42915" y="2334131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4" name="3D Model 93" descr="Sphere">
                  <a:extLst>
                    <a:ext uri="{FF2B5EF4-FFF2-40B4-BE49-F238E27FC236}">
                      <a16:creationId xmlns:a16="http://schemas.microsoft.com/office/drawing/2014/main" id="{E463CD6A-6322-17CD-247A-902A5A8FFEA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61139" y="368489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5" name="3D Model 94" descr="Sphere">
                  <a:extLst>
                    <a:ext uri="{FF2B5EF4-FFF2-40B4-BE49-F238E27FC236}">
                      <a16:creationId xmlns:a16="http://schemas.microsoft.com/office/drawing/2014/main" id="{6C155A97-A4C9-FCCF-49CA-B02F08F423C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10583" y="1891257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5" name="3D Model 94" descr="Sphere">
                  <a:extLst>
                    <a:ext uri="{FF2B5EF4-FFF2-40B4-BE49-F238E27FC236}">
                      <a16:creationId xmlns:a16="http://schemas.microsoft.com/office/drawing/2014/main" id="{6C155A97-A4C9-FCCF-49CA-B02F08F423C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29064" y="3251629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6" name="3D Model 95" descr="Sphere">
                  <a:extLst>
                    <a:ext uri="{FF2B5EF4-FFF2-40B4-BE49-F238E27FC236}">
                      <a16:creationId xmlns:a16="http://schemas.microsoft.com/office/drawing/2014/main" id="{FD49BAB8-5701-BDB3-89AA-CAB8F5DB271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17397" y="2182340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6" name="3D Model 95" descr="Sphere">
                  <a:extLst>
                    <a:ext uri="{FF2B5EF4-FFF2-40B4-BE49-F238E27FC236}">
                      <a16:creationId xmlns:a16="http://schemas.microsoft.com/office/drawing/2014/main" id="{FD49BAB8-5701-BDB3-89AA-CAB8F5DB271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37414" y="353639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7" name="3D Model 96" descr="Sphere">
                  <a:extLst>
                    <a:ext uri="{FF2B5EF4-FFF2-40B4-BE49-F238E27FC236}">
                      <a16:creationId xmlns:a16="http://schemas.microsoft.com/office/drawing/2014/main" id="{6E59C8F1-7665-E6DF-F12C-FF877EB4CBA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77751" y="1900662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7" name="3D Model 96" descr="Sphere">
                  <a:extLst>
                    <a:ext uri="{FF2B5EF4-FFF2-40B4-BE49-F238E27FC236}">
                      <a16:creationId xmlns:a16="http://schemas.microsoft.com/office/drawing/2014/main" id="{6E59C8F1-7665-E6DF-F12C-FF877EB4CBA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798083" y="326083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8" name="3D Model 97" descr="Red Sphere">
                  <a:extLst>
                    <a:ext uri="{FF2B5EF4-FFF2-40B4-BE49-F238E27FC236}">
                      <a16:creationId xmlns:a16="http://schemas.microsoft.com/office/drawing/2014/main" id="{E43708A1-4CAA-F70C-1A5C-511A9F1992E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92561" y="2131283"/>
                <a:ext cx="439226" cy="414127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39226" cy="41412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3838053" ay="-3019890" az="-3456207"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5279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8" name="3D Model 97" descr="Red Sphere">
                  <a:extLst>
                    <a:ext uri="{FF2B5EF4-FFF2-40B4-BE49-F238E27FC236}">
                      <a16:creationId xmlns:a16="http://schemas.microsoft.com/office/drawing/2014/main" id="{E43708A1-4CAA-F70C-1A5C-511A9F1992E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812775" y="3486448"/>
                  <a:ext cx="435735" cy="4051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9" name="3D Model 98" descr="Red Sphere">
                  <a:extLst>
                    <a:ext uri="{FF2B5EF4-FFF2-40B4-BE49-F238E27FC236}">
                      <a16:creationId xmlns:a16="http://schemas.microsoft.com/office/drawing/2014/main" id="{847768C4-E8C3-AEDF-D7F1-B74256CFE7D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6840" y="2472762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9" name="3D Model 98" descr="Red Sphere">
                  <a:extLst>
                    <a:ext uri="{FF2B5EF4-FFF2-40B4-BE49-F238E27FC236}">
                      <a16:creationId xmlns:a16="http://schemas.microsoft.com/office/drawing/2014/main" id="{847768C4-E8C3-AEDF-D7F1-B74256CFE7D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25351" y="3820520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0" name="3D Model 99" descr="Red Sphere">
                  <a:extLst>
                    <a:ext uri="{FF2B5EF4-FFF2-40B4-BE49-F238E27FC236}">
                      <a16:creationId xmlns:a16="http://schemas.microsoft.com/office/drawing/2014/main" id="{F2377488-1263-7FA5-743D-2D8E21363F5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7307" y="2261030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0" name="3D Model 99" descr="Red Sphere">
                  <a:extLst>
                    <a:ext uri="{FF2B5EF4-FFF2-40B4-BE49-F238E27FC236}">
                      <a16:creationId xmlns:a16="http://schemas.microsoft.com/office/drawing/2014/main" id="{F2377488-1263-7FA5-743D-2D8E21363F5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73827" y="3613381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1" name="3D Model 100" descr="Red Sphere">
                  <a:extLst>
                    <a:ext uri="{FF2B5EF4-FFF2-40B4-BE49-F238E27FC236}">
                      <a16:creationId xmlns:a16="http://schemas.microsoft.com/office/drawing/2014/main" id="{74227D3D-F34B-39A3-7145-C0CBDE9CA85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86266" y="1755784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1" name="3D Model 100" descr="Red Sphere">
                  <a:extLst>
                    <a:ext uri="{FF2B5EF4-FFF2-40B4-BE49-F238E27FC236}">
                      <a16:creationId xmlns:a16="http://schemas.microsoft.com/office/drawing/2014/main" id="{74227D3D-F34B-39A3-7145-C0CBDE9CA85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04146" y="3119094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2" name="3D Model 101" descr="Red Sphere">
                  <a:extLst>
                    <a:ext uri="{FF2B5EF4-FFF2-40B4-BE49-F238E27FC236}">
                      <a16:creationId xmlns:a16="http://schemas.microsoft.com/office/drawing/2014/main" id="{BA930A33-10CF-6D06-E638-8AEA0E32774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05445" y="2343536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2" name="3D Model 101" descr="Red Sphere">
                  <a:extLst>
                    <a:ext uri="{FF2B5EF4-FFF2-40B4-BE49-F238E27FC236}">
                      <a16:creationId xmlns:a16="http://schemas.microsoft.com/office/drawing/2014/main" id="{BA930A33-10CF-6D06-E638-8AEA0E32774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26351" y="3694097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3" name="3D Model 102" descr="Red Sphere">
                  <a:extLst>
                    <a:ext uri="{FF2B5EF4-FFF2-40B4-BE49-F238E27FC236}">
                      <a16:creationId xmlns:a16="http://schemas.microsoft.com/office/drawing/2014/main" id="{BFEBACE6-F350-0AE8-3F85-4CF7C860C89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40505" y="1687983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3" name="3D Model 102" descr="Red Sphere">
                  <a:extLst>
                    <a:ext uri="{FF2B5EF4-FFF2-40B4-BE49-F238E27FC236}">
                      <a16:creationId xmlns:a16="http://schemas.microsoft.com/office/drawing/2014/main" id="{BFEBACE6-F350-0AE8-3F85-4CF7C860C89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860338" y="3052764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4" name="3D Model 103" descr="Red Sphere">
                  <a:extLst>
                    <a:ext uri="{FF2B5EF4-FFF2-40B4-BE49-F238E27FC236}">
                      <a16:creationId xmlns:a16="http://schemas.microsoft.com/office/drawing/2014/main" id="{BE834B24-981B-39F3-B6D9-E239C255560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7148" y="2056519"/>
                <a:ext cx="422561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2561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4" name="3D Model 103" descr="Red Sphere">
                  <a:extLst>
                    <a:ext uri="{FF2B5EF4-FFF2-40B4-BE49-F238E27FC236}">
                      <a16:creationId xmlns:a16="http://schemas.microsoft.com/office/drawing/2014/main" id="{BE834B24-981B-39F3-B6D9-E239C255560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25656" y="3413306"/>
                  <a:ext cx="419203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5" name="3D Model 104" descr="Sphere">
                  <a:extLst>
                    <a:ext uri="{FF2B5EF4-FFF2-40B4-BE49-F238E27FC236}">
                      <a16:creationId xmlns:a16="http://schemas.microsoft.com/office/drawing/2014/main" id="{E1565C29-5251-1B8B-698B-341088B491C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1216" y="1967452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5" name="3D Model 104" descr="Sphere">
                  <a:extLst>
                    <a:ext uri="{FF2B5EF4-FFF2-40B4-BE49-F238E27FC236}">
                      <a16:creationId xmlns:a16="http://schemas.microsoft.com/office/drawing/2014/main" id="{E1565C29-5251-1B8B-698B-341088B491C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267785" y="332617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6" name="3D Model 105" descr="Sphere">
                  <a:extLst>
                    <a:ext uri="{FF2B5EF4-FFF2-40B4-BE49-F238E27FC236}">
                      <a16:creationId xmlns:a16="http://schemas.microsoft.com/office/drawing/2014/main" id="{BEF536D6-3260-F8E3-377B-E752DBCBE3D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20349" y="1694384"/>
                <a:ext cx="400956" cy="400957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00956" cy="40095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279999" ay="808290" az="-1091473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5148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6" name="3D Model 105" descr="Sphere">
                  <a:extLst>
                    <a:ext uri="{FF2B5EF4-FFF2-40B4-BE49-F238E27FC236}">
                      <a16:creationId xmlns:a16="http://schemas.microsoft.com/office/drawing/2014/main" id="{BEF536D6-3260-F8E3-377B-E752DBCBE3D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038753" y="3059026"/>
                  <a:ext cx="397769" cy="3922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7" name="3D Model 106" descr="Sphere">
                  <a:extLst>
                    <a:ext uri="{FF2B5EF4-FFF2-40B4-BE49-F238E27FC236}">
                      <a16:creationId xmlns:a16="http://schemas.microsoft.com/office/drawing/2014/main" id="{1FCE9729-7276-33C0-A87C-B472DF15EF8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8267" y="2252285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7" name="3D Model 106" descr="Sphere">
                  <a:extLst>
                    <a:ext uri="{FF2B5EF4-FFF2-40B4-BE49-F238E27FC236}">
                      <a16:creationId xmlns:a16="http://schemas.microsoft.com/office/drawing/2014/main" id="{1FCE9729-7276-33C0-A87C-B472DF15EF8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364064" y="360482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8" name="3D Model 107" descr="Sphere">
                  <a:extLst>
                    <a:ext uri="{FF2B5EF4-FFF2-40B4-BE49-F238E27FC236}">
                      <a16:creationId xmlns:a16="http://schemas.microsoft.com/office/drawing/2014/main" id="{2520620C-A81F-82F0-DC43-C76E9198CBD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06875" y="2441509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8" name="3D Model 107" descr="Sphere">
                  <a:extLst>
                    <a:ext uri="{FF2B5EF4-FFF2-40B4-BE49-F238E27FC236}">
                      <a16:creationId xmlns:a16="http://schemas.microsoft.com/office/drawing/2014/main" id="{2520620C-A81F-82F0-DC43-C76E9198CBD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223796" y="378994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9" name="3D Model 108" descr="Sphere">
                  <a:extLst>
                    <a:ext uri="{FF2B5EF4-FFF2-40B4-BE49-F238E27FC236}">
                      <a16:creationId xmlns:a16="http://schemas.microsoft.com/office/drawing/2014/main" id="{B0D4911D-60D1-E29B-74A2-4C1339090AD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30370" y="2461508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9" name="3D Model 108" descr="Sphere">
                  <a:extLst>
                    <a:ext uri="{FF2B5EF4-FFF2-40B4-BE49-F238E27FC236}">
                      <a16:creationId xmlns:a16="http://schemas.microsoft.com/office/drawing/2014/main" id="{B0D4911D-60D1-E29B-74A2-4C1339090AD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50283" y="380951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0" name="3D Model 109" descr="Sphere">
                  <a:extLst>
                    <a:ext uri="{FF2B5EF4-FFF2-40B4-BE49-F238E27FC236}">
                      <a16:creationId xmlns:a16="http://schemas.microsoft.com/office/drawing/2014/main" id="{FBB0A86B-2DB3-C717-C31A-B7956CD41E8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49558" y="2227208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0" name="3D Model 109" descr="Sphere">
                  <a:extLst>
                    <a:ext uri="{FF2B5EF4-FFF2-40B4-BE49-F238E27FC236}">
                      <a16:creationId xmlns:a16="http://schemas.microsoft.com/office/drawing/2014/main" id="{FBB0A86B-2DB3-C717-C31A-B7956CD41E8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70909" y="358029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1" name="3D Model 110" descr="Red Sphere">
                  <a:extLst>
                    <a:ext uri="{FF2B5EF4-FFF2-40B4-BE49-F238E27FC236}">
                      <a16:creationId xmlns:a16="http://schemas.microsoft.com/office/drawing/2014/main" id="{7E25088C-CBCC-9539-0F49-DB78CEFD41F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78529" y="2062982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1" name="3D Model 110" descr="Red Sphere">
                  <a:extLst>
                    <a:ext uri="{FF2B5EF4-FFF2-40B4-BE49-F238E27FC236}">
                      <a16:creationId xmlns:a16="http://schemas.microsoft.com/office/drawing/2014/main" id="{7E25088C-CBCC-9539-0F49-DB78CEFD41F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94086" y="3419629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2" name="3D Model 111" descr="Red Sphere">
                  <a:extLst>
                    <a:ext uri="{FF2B5EF4-FFF2-40B4-BE49-F238E27FC236}">
                      <a16:creationId xmlns:a16="http://schemas.microsoft.com/office/drawing/2014/main" id="{B373059A-6871-C855-52E6-C953BD88A3C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95512" y="1730118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2" name="3D Model 111" descr="Red Sphere">
                  <a:extLst>
                    <a:ext uri="{FF2B5EF4-FFF2-40B4-BE49-F238E27FC236}">
                      <a16:creationId xmlns:a16="http://schemas.microsoft.com/office/drawing/2014/main" id="{B373059A-6871-C855-52E6-C953BD88A3C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12523" y="3093985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30E1A9A-09CC-83F6-ABA7-60D12BC6704C}"/>
              </a:ext>
            </a:extLst>
          </p:cNvPr>
          <p:cNvGrpSpPr/>
          <p:nvPr/>
        </p:nvGrpSpPr>
        <p:grpSpPr>
          <a:xfrm>
            <a:off x="5042842" y="3093879"/>
            <a:ext cx="1162097" cy="1182034"/>
            <a:chOff x="3433139" y="1687983"/>
            <a:chExt cx="1171407" cy="120824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4" name="3D Model 113" descr="Red Sphere">
                  <a:extLst>
                    <a:ext uri="{FF2B5EF4-FFF2-40B4-BE49-F238E27FC236}">
                      <a16:creationId xmlns:a16="http://schemas.microsoft.com/office/drawing/2014/main" id="{5EF2D41A-250D-926A-67FA-D925C692959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3130" y="1846516"/>
                <a:ext cx="389029" cy="414128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389029" cy="41412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5915064" ay="-3577501" az="5995491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2791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4" name="3D Model 113" descr="Red Sphere">
                  <a:extLst>
                    <a:ext uri="{FF2B5EF4-FFF2-40B4-BE49-F238E27FC236}">
                      <a16:creationId xmlns:a16="http://schemas.microsoft.com/office/drawing/2014/main" id="{5EF2D41A-250D-926A-67FA-D925C692959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47190" y="3248973"/>
                  <a:ext cx="385937" cy="4051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5" name="3D Model 114" descr="Red Sphere">
                  <a:extLst>
                    <a:ext uri="{FF2B5EF4-FFF2-40B4-BE49-F238E27FC236}">
                      <a16:creationId xmlns:a16="http://schemas.microsoft.com/office/drawing/2014/main" id="{FC4D552E-C830-1C57-1CC0-8F80ECDE779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33139" y="2041079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5" name="3D Model 114" descr="Red Sphere">
                  <a:extLst>
                    <a:ext uri="{FF2B5EF4-FFF2-40B4-BE49-F238E27FC236}">
                      <a16:creationId xmlns:a16="http://schemas.microsoft.com/office/drawing/2014/main" id="{FC4D552E-C830-1C57-1CC0-8F80ECDE779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042842" y="3439316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6" name="3D Model 115" descr="Sphere">
                  <a:extLst>
                    <a:ext uri="{FF2B5EF4-FFF2-40B4-BE49-F238E27FC236}">
                      <a16:creationId xmlns:a16="http://schemas.microsoft.com/office/drawing/2014/main" id="{609613DF-71EA-C652-6B7F-3A9B07A98E2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12338" y="1824038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6" name="3D Model 115" descr="Sphere">
                  <a:extLst>
                    <a:ext uri="{FF2B5EF4-FFF2-40B4-BE49-F238E27FC236}">
                      <a16:creationId xmlns:a16="http://schemas.microsoft.com/office/drawing/2014/main" id="{609613DF-71EA-C652-6B7F-3A9B07A98E2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121412" y="322698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7" name="3D Model 116" descr="Sphere">
                  <a:extLst>
                    <a:ext uri="{FF2B5EF4-FFF2-40B4-BE49-F238E27FC236}">
                      <a16:creationId xmlns:a16="http://schemas.microsoft.com/office/drawing/2014/main" id="{A49264F3-A466-3EC1-8027-43195D31C8C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52183" y="1905035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7" name="3D Model 116" descr="Sphere">
                  <a:extLst>
                    <a:ext uri="{FF2B5EF4-FFF2-40B4-BE49-F238E27FC236}">
                      <a16:creationId xmlns:a16="http://schemas.microsoft.com/office/drawing/2014/main" id="{A49264F3-A466-3EC1-8027-43195D31C8C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57761" y="330622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8" name="3D Model 117" descr="Sphere">
                  <a:extLst>
                    <a:ext uri="{FF2B5EF4-FFF2-40B4-BE49-F238E27FC236}">
                      <a16:creationId xmlns:a16="http://schemas.microsoft.com/office/drawing/2014/main" id="{49A1E54C-31C7-982B-E4C2-D0876646EB0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71108" y="2133653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8" name="3D Model 117" descr="Sphere">
                  <a:extLst>
                    <a:ext uri="{FF2B5EF4-FFF2-40B4-BE49-F238E27FC236}">
                      <a16:creationId xmlns:a16="http://schemas.microsoft.com/office/drawing/2014/main" id="{49A1E54C-31C7-982B-E4C2-D0876646EB0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76535" y="352988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9" name="3D Model 118" descr="Sphere">
                  <a:extLst>
                    <a:ext uri="{FF2B5EF4-FFF2-40B4-BE49-F238E27FC236}">
                      <a16:creationId xmlns:a16="http://schemas.microsoft.com/office/drawing/2014/main" id="{4A2C8F09-81B6-8C47-F1E6-FBBE8BDA156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89703" y="2325386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9" name="3D Model 118" descr="Sphere">
                  <a:extLst>
                    <a:ext uri="{FF2B5EF4-FFF2-40B4-BE49-F238E27FC236}">
                      <a16:creationId xmlns:a16="http://schemas.microsoft.com/office/drawing/2014/main" id="{4A2C8F09-81B6-8C47-F1E6-FBBE8BDA156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297367" y="371745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0" name="3D Model 119" descr="Sphere">
                  <a:extLst>
                    <a:ext uri="{FF2B5EF4-FFF2-40B4-BE49-F238E27FC236}">
                      <a16:creationId xmlns:a16="http://schemas.microsoft.com/office/drawing/2014/main" id="{ED7D743C-BF7B-AD27-85A2-81E47ACB5C1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42915" y="2334131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0" name="3D Model 119" descr="Sphere">
                  <a:extLst>
                    <a:ext uri="{FF2B5EF4-FFF2-40B4-BE49-F238E27FC236}">
                      <a16:creationId xmlns:a16="http://schemas.microsoft.com/office/drawing/2014/main" id="{ED7D743C-BF7B-AD27-85A2-81E47ACB5C1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449361" y="372601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1" name="3D Model 120" descr="Sphere">
                  <a:extLst>
                    <a:ext uri="{FF2B5EF4-FFF2-40B4-BE49-F238E27FC236}">
                      <a16:creationId xmlns:a16="http://schemas.microsoft.com/office/drawing/2014/main" id="{270D539F-2241-A867-6CB6-262C1B95391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10583" y="1891257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1" name="3D Model 120" descr="Sphere">
                  <a:extLst>
                    <a:ext uri="{FF2B5EF4-FFF2-40B4-BE49-F238E27FC236}">
                      <a16:creationId xmlns:a16="http://schemas.microsoft.com/office/drawing/2014/main" id="{270D539F-2241-A867-6CB6-262C1B95391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417286" y="3292744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2" name="3D Model 121" descr="Sphere">
                  <a:extLst>
                    <a:ext uri="{FF2B5EF4-FFF2-40B4-BE49-F238E27FC236}">
                      <a16:creationId xmlns:a16="http://schemas.microsoft.com/office/drawing/2014/main" id="{B6311956-238F-A012-B204-7BA2837F83B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17397" y="2182340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2" name="3D Model 121" descr="Sphere">
                  <a:extLst>
                    <a:ext uri="{FF2B5EF4-FFF2-40B4-BE49-F238E27FC236}">
                      <a16:creationId xmlns:a16="http://schemas.microsoft.com/office/drawing/2014/main" id="{B6311956-238F-A012-B204-7BA2837F83B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225636" y="357751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3" name="3D Model 122" descr="Sphere">
                  <a:extLst>
                    <a:ext uri="{FF2B5EF4-FFF2-40B4-BE49-F238E27FC236}">
                      <a16:creationId xmlns:a16="http://schemas.microsoft.com/office/drawing/2014/main" id="{8E35DCC1-0F01-6E53-F6E2-A86AE57CEBB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77751" y="1900662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3" name="3D Model 122" descr="Sphere">
                  <a:extLst>
                    <a:ext uri="{FF2B5EF4-FFF2-40B4-BE49-F238E27FC236}">
                      <a16:creationId xmlns:a16="http://schemas.microsoft.com/office/drawing/2014/main" id="{8E35DCC1-0F01-6E53-F6E2-A86AE57CEBB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186305" y="330194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4" name="3D Model 123" descr="Red Sphere">
                  <a:extLst>
                    <a:ext uri="{FF2B5EF4-FFF2-40B4-BE49-F238E27FC236}">
                      <a16:creationId xmlns:a16="http://schemas.microsoft.com/office/drawing/2014/main" id="{E50A8A33-F3F1-BD93-EF6E-BB57A139EB8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92561" y="2131283"/>
                <a:ext cx="439226" cy="414127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39226" cy="41412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3838053" ay="-3019890" az="-3456207"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5279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4" name="3D Model 123" descr="Red Sphere">
                  <a:extLst>
                    <a:ext uri="{FF2B5EF4-FFF2-40B4-BE49-F238E27FC236}">
                      <a16:creationId xmlns:a16="http://schemas.microsoft.com/office/drawing/2014/main" id="{E50A8A33-F3F1-BD93-EF6E-BB57A139EB8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200997" y="3527563"/>
                  <a:ext cx="435735" cy="4051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5" name="3D Model 124" descr="Red Sphere">
                  <a:extLst>
                    <a:ext uri="{FF2B5EF4-FFF2-40B4-BE49-F238E27FC236}">
                      <a16:creationId xmlns:a16="http://schemas.microsoft.com/office/drawing/2014/main" id="{BD318512-4872-4905-2CD4-4928B87E158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6840" y="2472762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5" name="3D Model 124" descr="Red Sphere">
                  <a:extLst>
                    <a:ext uri="{FF2B5EF4-FFF2-40B4-BE49-F238E27FC236}">
                      <a16:creationId xmlns:a16="http://schemas.microsoft.com/office/drawing/2014/main" id="{BD318512-4872-4905-2CD4-4928B87E158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413573" y="3861635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6" name="3D Model 125" descr="Red Sphere">
                  <a:extLst>
                    <a:ext uri="{FF2B5EF4-FFF2-40B4-BE49-F238E27FC236}">
                      <a16:creationId xmlns:a16="http://schemas.microsoft.com/office/drawing/2014/main" id="{5E32BA80-59B6-C34B-C48C-9981697A100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7307" y="2261030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6" name="3D Model 125" descr="Red Sphere">
                  <a:extLst>
                    <a:ext uri="{FF2B5EF4-FFF2-40B4-BE49-F238E27FC236}">
                      <a16:creationId xmlns:a16="http://schemas.microsoft.com/office/drawing/2014/main" id="{5E32BA80-59B6-C34B-C48C-9981697A100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62049" y="3654496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7" name="3D Model 126" descr="Red Sphere">
                  <a:extLst>
                    <a:ext uri="{FF2B5EF4-FFF2-40B4-BE49-F238E27FC236}">
                      <a16:creationId xmlns:a16="http://schemas.microsoft.com/office/drawing/2014/main" id="{C99BD232-35EE-C579-B9BE-A0574488095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86266" y="1755784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7" name="3D Model 126" descr="Red Sphere">
                  <a:extLst>
                    <a:ext uri="{FF2B5EF4-FFF2-40B4-BE49-F238E27FC236}">
                      <a16:creationId xmlns:a16="http://schemas.microsoft.com/office/drawing/2014/main" id="{C99BD232-35EE-C579-B9BE-A0574488095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492368" y="3160209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8" name="3D Model 127" descr="Red Sphere">
                  <a:extLst>
                    <a:ext uri="{FF2B5EF4-FFF2-40B4-BE49-F238E27FC236}">
                      <a16:creationId xmlns:a16="http://schemas.microsoft.com/office/drawing/2014/main" id="{405ACC39-28C1-6C8D-FD87-94FAA3DC773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05445" y="2343536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8" name="3D Model 127" descr="Red Sphere">
                  <a:extLst>
                    <a:ext uri="{FF2B5EF4-FFF2-40B4-BE49-F238E27FC236}">
                      <a16:creationId xmlns:a16="http://schemas.microsoft.com/office/drawing/2014/main" id="{405ACC39-28C1-6C8D-FD87-94FAA3DC773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14573" y="3735212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9" name="3D Model 128" descr="Red Sphere">
                  <a:extLst>
                    <a:ext uri="{FF2B5EF4-FFF2-40B4-BE49-F238E27FC236}">
                      <a16:creationId xmlns:a16="http://schemas.microsoft.com/office/drawing/2014/main" id="{1026222D-99F9-D7AD-4565-0C3E1F6FAF6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40505" y="1687983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9" name="3D Model 128" descr="Red Sphere">
                  <a:extLst>
                    <a:ext uri="{FF2B5EF4-FFF2-40B4-BE49-F238E27FC236}">
                      <a16:creationId xmlns:a16="http://schemas.microsoft.com/office/drawing/2014/main" id="{1026222D-99F9-D7AD-4565-0C3E1F6FAF6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248560" y="3093879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0" name="3D Model 129" descr="Red Sphere">
                  <a:extLst>
                    <a:ext uri="{FF2B5EF4-FFF2-40B4-BE49-F238E27FC236}">
                      <a16:creationId xmlns:a16="http://schemas.microsoft.com/office/drawing/2014/main" id="{276F039D-85DE-DD32-8369-876C2442952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7147" y="2056519"/>
                <a:ext cx="422561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2561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0" name="3D Model 129" descr="Red Sphere">
                  <a:extLst>
                    <a:ext uri="{FF2B5EF4-FFF2-40B4-BE49-F238E27FC236}">
                      <a16:creationId xmlns:a16="http://schemas.microsoft.com/office/drawing/2014/main" id="{276F039D-85DE-DD32-8369-876C2442952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413877" y="3454421"/>
                  <a:ext cx="419203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1" name="3D Model 130" descr="Sphere">
                  <a:extLst>
                    <a:ext uri="{FF2B5EF4-FFF2-40B4-BE49-F238E27FC236}">
                      <a16:creationId xmlns:a16="http://schemas.microsoft.com/office/drawing/2014/main" id="{962EC917-EEA1-A023-B146-8374F2EAC69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1216" y="1967452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1" name="3D Model 130" descr="Sphere">
                  <a:extLst>
                    <a:ext uri="{FF2B5EF4-FFF2-40B4-BE49-F238E27FC236}">
                      <a16:creationId xmlns:a16="http://schemas.microsoft.com/office/drawing/2014/main" id="{962EC917-EEA1-A023-B146-8374F2EAC69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656007" y="336728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2" name="3D Model 131" descr="Sphere">
                  <a:extLst>
                    <a:ext uri="{FF2B5EF4-FFF2-40B4-BE49-F238E27FC236}">
                      <a16:creationId xmlns:a16="http://schemas.microsoft.com/office/drawing/2014/main" id="{D48D62FD-8C76-E0EA-5869-D5CF62CF22D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20349" y="1694384"/>
                <a:ext cx="400956" cy="400957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00956" cy="40095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279999" ay="808290" az="-1091473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5148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2" name="3D Model 131" descr="Sphere">
                  <a:extLst>
                    <a:ext uri="{FF2B5EF4-FFF2-40B4-BE49-F238E27FC236}">
                      <a16:creationId xmlns:a16="http://schemas.microsoft.com/office/drawing/2014/main" id="{D48D62FD-8C76-E0EA-5869-D5CF62CF22D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426975" y="3100141"/>
                  <a:ext cx="397769" cy="3922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3" name="3D Model 132" descr="Sphere">
                  <a:extLst>
                    <a:ext uri="{FF2B5EF4-FFF2-40B4-BE49-F238E27FC236}">
                      <a16:creationId xmlns:a16="http://schemas.microsoft.com/office/drawing/2014/main" id="{A9ED10AF-023C-76C7-C677-3C321057BA5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8267" y="2252285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3" name="3D Model 132" descr="Sphere">
                  <a:extLst>
                    <a:ext uri="{FF2B5EF4-FFF2-40B4-BE49-F238E27FC236}">
                      <a16:creationId xmlns:a16="http://schemas.microsoft.com/office/drawing/2014/main" id="{A9ED10AF-023C-76C7-C677-3C321057BA5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752286" y="364594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4" name="3D Model 133" descr="Sphere">
                  <a:extLst>
                    <a:ext uri="{FF2B5EF4-FFF2-40B4-BE49-F238E27FC236}">
                      <a16:creationId xmlns:a16="http://schemas.microsoft.com/office/drawing/2014/main" id="{C81A555A-6575-E6D7-B313-67FD0FC6C11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06875" y="2441509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4" name="3D Model 133" descr="Sphere">
                  <a:extLst>
                    <a:ext uri="{FF2B5EF4-FFF2-40B4-BE49-F238E27FC236}">
                      <a16:creationId xmlns:a16="http://schemas.microsoft.com/office/drawing/2014/main" id="{C81A555A-6575-E6D7-B313-67FD0FC6C11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612018" y="383106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5" name="3D Model 134" descr="Sphere">
                  <a:extLst>
                    <a:ext uri="{FF2B5EF4-FFF2-40B4-BE49-F238E27FC236}">
                      <a16:creationId xmlns:a16="http://schemas.microsoft.com/office/drawing/2014/main" id="{FFF10114-AAE6-AF0F-E037-91017C0E4F0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30370" y="2461508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5" name="3D Model 134" descr="Sphere">
                  <a:extLst>
                    <a:ext uri="{FF2B5EF4-FFF2-40B4-BE49-F238E27FC236}">
                      <a16:creationId xmlns:a16="http://schemas.microsoft.com/office/drawing/2014/main" id="{FFF10114-AAE6-AF0F-E037-91017C0E4F0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238505" y="385062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6" name="3D Model 135" descr="Sphere">
                  <a:extLst>
                    <a:ext uri="{FF2B5EF4-FFF2-40B4-BE49-F238E27FC236}">
                      <a16:creationId xmlns:a16="http://schemas.microsoft.com/office/drawing/2014/main" id="{8C7268C2-5CE5-A51D-A488-E75CD8FC87B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49558" y="2227208"/>
                <a:ext cx="426017" cy="400956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6" name="3D Model 135" descr="Sphere">
                  <a:extLst>
                    <a:ext uri="{FF2B5EF4-FFF2-40B4-BE49-F238E27FC236}">
                      <a16:creationId xmlns:a16="http://schemas.microsoft.com/office/drawing/2014/main" id="{8C7268C2-5CE5-A51D-A488-E75CD8FC87B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059131" y="362140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7" name="3D Model 136" descr="Red Sphere">
                  <a:extLst>
                    <a:ext uri="{FF2B5EF4-FFF2-40B4-BE49-F238E27FC236}">
                      <a16:creationId xmlns:a16="http://schemas.microsoft.com/office/drawing/2014/main" id="{40153B72-BE39-80CD-599D-9654902834B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78529" y="2062982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7" name="3D Model 136" descr="Red Sphere">
                  <a:extLst>
                    <a:ext uri="{FF2B5EF4-FFF2-40B4-BE49-F238E27FC236}">
                      <a16:creationId xmlns:a16="http://schemas.microsoft.com/office/drawing/2014/main" id="{40153B72-BE39-80CD-599D-9654902834B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782308" y="3460744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8" name="3D Model 137" descr="Red Sphere">
                  <a:extLst>
                    <a:ext uri="{FF2B5EF4-FFF2-40B4-BE49-F238E27FC236}">
                      <a16:creationId xmlns:a16="http://schemas.microsoft.com/office/drawing/2014/main" id="{A374D15F-7141-5078-D8D4-B2CCD9585E6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95512" y="1730118"/>
                <a:ext cx="426017" cy="423464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8" name="3D Model 137" descr="Red Sphere">
                  <a:extLst>
                    <a:ext uri="{FF2B5EF4-FFF2-40B4-BE49-F238E27FC236}">
                      <a16:creationId xmlns:a16="http://schemas.microsoft.com/office/drawing/2014/main" id="{A374D15F-7141-5078-D8D4-B2CCD9585E6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00745" y="3135100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9" name="3D Model 138" descr="Sphere">
                <a:extLst>
                  <a:ext uri="{FF2B5EF4-FFF2-40B4-BE49-F238E27FC236}">
                    <a16:creationId xmlns:a16="http://schemas.microsoft.com/office/drawing/2014/main" id="{F41EC834-896B-3FE1-A02E-44CD02A7AA4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803135" y="3478782"/>
              <a:ext cx="389270" cy="38927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89270" cy="38927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005741" ay="-1542937" az="-4061409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5148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9" name="3D Model 138" descr="Sphere">
                <a:extLst>
                  <a:ext uri="{FF2B5EF4-FFF2-40B4-BE49-F238E27FC236}">
                    <a16:creationId xmlns:a16="http://schemas.microsoft.com/office/drawing/2014/main" id="{F41EC834-896B-3FE1-A02E-44CD02A7AA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03135" y="3478782"/>
                <a:ext cx="389270" cy="389270"/>
              </a:xfrm>
              <a:prstGeom prst="rect">
                <a:avLst/>
              </a:prstGeom>
            </p:spPr>
          </p:pic>
        </mc:Fallback>
      </mc:AlternateContent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83830C9F-D87F-BA92-4D75-DC977F9262C3}"/>
              </a:ext>
            </a:extLst>
          </p:cNvPr>
          <p:cNvCxnSpPr/>
          <p:nvPr/>
        </p:nvCxnSpPr>
        <p:spPr>
          <a:xfrm>
            <a:off x="3816717" y="3741812"/>
            <a:ext cx="109540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5E068F7E-144A-D790-5C2E-8AB03BB3C124}"/>
              </a:ext>
            </a:extLst>
          </p:cNvPr>
          <p:cNvSpPr txBox="1"/>
          <p:nvPr/>
        </p:nvSpPr>
        <p:spPr>
          <a:xfrm>
            <a:off x="2837115" y="2600039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>
                <a:solidFill>
                  <a:srgbClr val="FF0000"/>
                </a:solidFill>
              </a:rPr>
              <a:t>52</a:t>
            </a:r>
            <a:r>
              <a:rPr lang="en-GB" dirty="0">
                <a:solidFill>
                  <a:srgbClr val="FF0000"/>
                </a:solidFill>
              </a:rPr>
              <a:t>Mn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8F860BD-01F4-94D2-C912-883E8D2FDFE0}"/>
              </a:ext>
            </a:extLst>
          </p:cNvPr>
          <p:cNvSpPr txBox="1"/>
          <p:nvPr/>
        </p:nvSpPr>
        <p:spPr>
          <a:xfrm>
            <a:off x="5399321" y="2588659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>
                <a:solidFill>
                  <a:srgbClr val="FF0000"/>
                </a:solidFill>
              </a:rPr>
              <a:t>52</a:t>
            </a:r>
            <a:r>
              <a:rPr lang="en-GB" dirty="0">
                <a:solidFill>
                  <a:srgbClr val="FF0000"/>
                </a:solidFill>
              </a:rPr>
              <a:t>Cu</a:t>
            </a:r>
          </a:p>
        </p:txBody>
      </p:sp>
      <p:sp>
        <p:nvSpPr>
          <p:cNvPr id="143" name="Arc 142">
            <a:extLst>
              <a:ext uri="{FF2B5EF4-FFF2-40B4-BE49-F238E27FC236}">
                <a16:creationId xmlns:a16="http://schemas.microsoft.com/office/drawing/2014/main" id="{84FB86C7-616B-2BEB-FCDB-FE35524E9EBC}"/>
              </a:ext>
            </a:extLst>
          </p:cNvPr>
          <p:cNvSpPr/>
          <p:nvPr/>
        </p:nvSpPr>
        <p:spPr>
          <a:xfrm>
            <a:off x="5358311" y="3026557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Arc 143">
            <a:extLst>
              <a:ext uri="{FF2B5EF4-FFF2-40B4-BE49-F238E27FC236}">
                <a16:creationId xmlns:a16="http://schemas.microsoft.com/office/drawing/2014/main" id="{34A4838E-50AF-A4BE-C6D9-44D9B25738FD}"/>
              </a:ext>
            </a:extLst>
          </p:cNvPr>
          <p:cNvSpPr/>
          <p:nvPr/>
        </p:nvSpPr>
        <p:spPr>
          <a:xfrm rot="17303832">
            <a:off x="4914511" y="3210819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Arc 144">
            <a:extLst>
              <a:ext uri="{FF2B5EF4-FFF2-40B4-BE49-F238E27FC236}">
                <a16:creationId xmlns:a16="http://schemas.microsoft.com/office/drawing/2014/main" id="{7A4F20D4-6273-7A77-104C-16410FA9A033}"/>
              </a:ext>
            </a:extLst>
          </p:cNvPr>
          <p:cNvSpPr/>
          <p:nvPr/>
        </p:nvSpPr>
        <p:spPr>
          <a:xfrm rot="4331903">
            <a:off x="5613787" y="3466234"/>
            <a:ext cx="757419" cy="5927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6" name="3D Model 145" descr="Sphere">
                <a:extLst>
                  <a:ext uri="{FF2B5EF4-FFF2-40B4-BE49-F238E27FC236}">
                    <a16:creationId xmlns:a16="http://schemas.microsoft.com/office/drawing/2014/main" id="{F7109BEE-BE0C-94B9-F6F5-7DA02FAC30C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96338" y="3430638"/>
              <a:ext cx="422631" cy="39225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22631" cy="392259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005739" ay="-1542937" az="-4061408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48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6" name="3D Model 145" descr="Sphere">
                <a:extLst>
                  <a:ext uri="{FF2B5EF4-FFF2-40B4-BE49-F238E27FC236}">
                    <a16:creationId xmlns:a16="http://schemas.microsoft.com/office/drawing/2014/main" id="{F7109BEE-BE0C-94B9-F6F5-7DA02FAC30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96338" y="3430638"/>
                <a:ext cx="422631" cy="392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7" name="3D Model 146" descr="Red Sphere">
                <a:extLst>
                  <a:ext uri="{FF2B5EF4-FFF2-40B4-BE49-F238E27FC236}">
                    <a16:creationId xmlns:a16="http://schemas.microsoft.com/office/drawing/2014/main" id="{0EF12196-CF5B-F23B-37FA-00C9E510205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791680" y="3468796"/>
              <a:ext cx="427361" cy="40222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27361" cy="402222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301289" ay="801578" az="-2443836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5279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7" name="3D Model 146" descr="Red Sphere">
                <a:extLst>
                  <a:ext uri="{FF2B5EF4-FFF2-40B4-BE49-F238E27FC236}">
                    <a16:creationId xmlns:a16="http://schemas.microsoft.com/office/drawing/2014/main" id="{0EF12196-CF5B-F23B-37FA-00C9E51020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91680" y="3468796"/>
                <a:ext cx="427361" cy="402222"/>
              </a:xfrm>
              <a:prstGeom prst="rect">
                <a:avLst/>
              </a:prstGeom>
            </p:spPr>
          </p:pic>
        </mc:Fallback>
      </mc:AlternateContent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46AB99C-DE15-E585-8EBB-31E980B4D7B1}"/>
              </a:ext>
            </a:extLst>
          </p:cNvPr>
          <p:cNvGrpSpPr/>
          <p:nvPr/>
        </p:nvGrpSpPr>
        <p:grpSpPr>
          <a:xfrm>
            <a:off x="2663977" y="4895594"/>
            <a:ext cx="638676" cy="593818"/>
            <a:chOff x="2663977" y="4895594"/>
            <a:chExt cx="638676" cy="593818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" name="3D Model 1" descr="Sphere">
                  <a:extLst>
                    <a:ext uri="{FF2B5EF4-FFF2-40B4-BE49-F238E27FC236}">
                      <a16:creationId xmlns:a16="http://schemas.microsoft.com/office/drawing/2014/main" id="{9E125BC5-C538-6D11-F3E4-935CB0DFB03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85516343"/>
                    </p:ext>
                  </p:extLst>
                </p:nvPr>
              </p:nvGraphicFramePr>
              <p:xfrm>
                <a:off x="2663977" y="4936633"/>
                <a:ext cx="422631" cy="392259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2631" cy="392259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" name="3D Model 1" descr="Sphere">
                  <a:extLst>
                    <a:ext uri="{FF2B5EF4-FFF2-40B4-BE49-F238E27FC236}">
                      <a16:creationId xmlns:a16="http://schemas.microsoft.com/office/drawing/2014/main" id="{9E125BC5-C538-6D11-F3E4-935CB0DFB03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63977" y="493663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" name="3D Model 2" descr="Red Sphere">
                  <a:extLst>
                    <a:ext uri="{FF2B5EF4-FFF2-40B4-BE49-F238E27FC236}">
                      <a16:creationId xmlns:a16="http://schemas.microsoft.com/office/drawing/2014/main" id="{E13BB615-E260-337D-9995-D917963B915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8099765"/>
                    </p:ext>
                  </p:extLst>
                </p:nvPr>
              </p:nvGraphicFramePr>
              <p:xfrm>
                <a:off x="2772480" y="5087190"/>
                <a:ext cx="427361" cy="402222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7361" cy="402222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6301289" ay="801578" az="-2443836"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52791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" name="3D Model 2" descr="Red Sphere">
                  <a:extLst>
                    <a:ext uri="{FF2B5EF4-FFF2-40B4-BE49-F238E27FC236}">
                      <a16:creationId xmlns:a16="http://schemas.microsoft.com/office/drawing/2014/main" id="{E13BB615-E260-337D-9995-D917963B915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772480" y="5087190"/>
                  <a:ext cx="427361" cy="4022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49" name="3D Model 148" descr="Red Sphere">
                  <a:extLst>
                    <a:ext uri="{FF2B5EF4-FFF2-40B4-BE49-F238E27FC236}">
                      <a16:creationId xmlns:a16="http://schemas.microsoft.com/office/drawing/2014/main" id="{E267B9C2-1768-0663-C5B1-64865CE115F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8709938"/>
                    </p:ext>
                  </p:extLst>
                </p:nvPr>
              </p:nvGraphicFramePr>
              <p:xfrm>
                <a:off x="2875292" y="4895594"/>
                <a:ext cx="427361" cy="402222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7361" cy="402222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6301289" ay="801578" az="-2443836"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52791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49" name="3D Model 148" descr="Red Sphere">
                  <a:extLst>
                    <a:ext uri="{FF2B5EF4-FFF2-40B4-BE49-F238E27FC236}">
                      <a16:creationId xmlns:a16="http://schemas.microsoft.com/office/drawing/2014/main" id="{E267B9C2-1768-0663-C5B1-64865CE115F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875292" y="4895594"/>
                  <a:ext cx="427361" cy="402222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2" name="3D Model 151" descr="Sphere">
                <a:extLst>
                  <a:ext uri="{FF2B5EF4-FFF2-40B4-BE49-F238E27FC236}">
                    <a16:creationId xmlns:a16="http://schemas.microsoft.com/office/drawing/2014/main" id="{163F6B9F-BB22-FCA1-46C2-07347B613E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5213884"/>
                  </p:ext>
                </p:extLst>
              </p:nvPr>
            </p:nvGraphicFramePr>
            <p:xfrm>
              <a:off x="5104375" y="4942379"/>
              <a:ext cx="389270" cy="38927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89270" cy="38927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005741" ay="-1542937" az="-4061409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5148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2" name="3D Model 151" descr="Sphere">
                <a:extLst>
                  <a:ext uri="{FF2B5EF4-FFF2-40B4-BE49-F238E27FC236}">
                    <a16:creationId xmlns:a16="http://schemas.microsoft.com/office/drawing/2014/main" id="{163F6B9F-BB22-FCA1-46C2-07347B613E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04375" y="4942379"/>
                <a:ext cx="389270" cy="3892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3" name="3D Model 152" descr="Red Sphere">
                <a:extLst>
                  <a:ext uri="{FF2B5EF4-FFF2-40B4-BE49-F238E27FC236}">
                    <a16:creationId xmlns:a16="http://schemas.microsoft.com/office/drawing/2014/main" id="{D8D61431-4D1A-F907-F7AC-0548AA776E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50743972"/>
                  </p:ext>
                </p:extLst>
              </p:nvPr>
            </p:nvGraphicFramePr>
            <p:xfrm>
              <a:off x="5196198" y="5091442"/>
              <a:ext cx="427361" cy="40222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27361" cy="402222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301289" ay="801578" az="-2443836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5279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3" name="3D Model 152" descr="Red Sphere">
                <a:extLst>
                  <a:ext uri="{FF2B5EF4-FFF2-40B4-BE49-F238E27FC236}">
                    <a16:creationId xmlns:a16="http://schemas.microsoft.com/office/drawing/2014/main" id="{D8D61431-4D1A-F907-F7AC-0548AA776E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96198" y="5091442"/>
                <a:ext cx="427361" cy="402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5" name="3D Model 154" descr="Sphere">
                <a:extLst>
                  <a:ext uri="{FF2B5EF4-FFF2-40B4-BE49-F238E27FC236}">
                    <a16:creationId xmlns:a16="http://schemas.microsoft.com/office/drawing/2014/main" id="{6FB88DEF-81C8-9227-B3FE-F2278168829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35040572"/>
                  </p:ext>
                </p:extLst>
              </p:nvPr>
            </p:nvGraphicFramePr>
            <p:xfrm>
              <a:off x="5305108" y="4938127"/>
              <a:ext cx="389270" cy="38927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89270" cy="38927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005741" ay="-1542937" az="-4061409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5148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5" name="3D Model 154" descr="Sphere">
                <a:extLst>
                  <a:ext uri="{FF2B5EF4-FFF2-40B4-BE49-F238E27FC236}">
                    <a16:creationId xmlns:a16="http://schemas.microsoft.com/office/drawing/2014/main" id="{6FB88DEF-81C8-9227-B3FE-F227816882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05108" y="4938127"/>
                <a:ext cx="389270" cy="389270"/>
              </a:xfrm>
              <a:prstGeom prst="rect">
                <a:avLst/>
              </a:prstGeom>
            </p:spPr>
          </p:pic>
        </mc:Fallback>
      </mc:AlternateContent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69DE10B6-87B7-994A-80C1-A78A2A9CD5B9}"/>
              </a:ext>
            </a:extLst>
          </p:cNvPr>
          <p:cNvCxnSpPr/>
          <p:nvPr/>
        </p:nvCxnSpPr>
        <p:spPr>
          <a:xfrm>
            <a:off x="3731121" y="5211735"/>
            <a:ext cx="109540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EAADAD38-7041-D8AD-FD75-0776C71A555F}"/>
              </a:ext>
            </a:extLst>
          </p:cNvPr>
          <p:cNvSpPr txBox="1"/>
          <p:nvPr/>
        </p:nvSpPr>
        <p:spPr>
          <a:xfrm>
            <a:off x="3464091" y="4740926"/>
            <a:ext cx="1659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(3He,t) reaction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DD6DC615-1928-72CE-35F7-394C091E1DD1}"/>
              </a:ext>
            </a:extLst>
          </p:cNvPr>
          <p:cNvSpPr txBox="1"/>
          <p:nvPr/>
        </p:nvSpPr>
        <p:spPr>
          <a:xfrm>
            <a:off x="2711082" y="4668828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3He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BA1BF664-7E68-D490-31DB-6DA797BA4800}"/>
              </a:ext>
            </a:extLst>
          </p:cNvPr>
          <p:cNvSpPr txBox="1"/>
          <p:nvPr/>
        </p:nvSpPr>
        <p:spPr>
          <a:xfrm>
            <a:off x="3885727" y="3309345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p,n</a:t>
            </a:r>
            <a:r>
              <a:rPr lang="en-GB" dirty="0"/>
              <a:t>)</a:t>
            </a:r>
          </a:p>
        </p:txBody>
      </p:sp>
      <p:pic>
        <p:nvPicPr>
          <p:cNvPr id="160" name="Picture 2" descr="pnHetfig2rs">
            <a:extLst>
              <a:ext uri="{FF2B5EF4-FFF2-40B4-BE49-F238E27FC236}">
                <a16:creationId xmlns:a16="http://schemas.microsoft.com/office/drawing/2014/main" id="{46898628-DA44-7152-833F-E7E7D0404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374" y="4572493"/>
            <a:ext cx="2801816" cy="158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TextBox 161">
            <a:extLst>
              <a:ext uri="{FF2B5EF4-FFF2-40B4-BE49-F238E27FC236}">
                <a16:creationId xmlns:a16="http://schemas.microsoft.com/office/drawing/2014/main" id="{2B7F6780-9BEC-F1FB-BC0A-20E9C836E06A}"/>
              </a:ext>
            </a:extLst>
          </p:cNvPr>
          <p:cNvSpPr txBox="1"/>
          <p:nvPr/>
        </p:nvSpPr>
        <p:spPr>
          <a:xfrm>
            <a:off x="6737397" y="4515413"/>
            <a:ext cx="2286129" cy="522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21457" hangingPunct="0"/>
            <a:r>
              <a:rPr lang="en-GB" sz="1400" dirty="0">
                <a:solidFill>
                  <a:srgbClr val="0070C0"/>
                </a:solidFill>
                <a:ea typeface="Futura"/>
                <a:cs typeface="Futura"/>
                <a:sym typeface="Futura"/>
              </a:rPr>
              <a:t>58Ni(</a:t>
            </a:r>
            <a:r>
              <a:rPr lang="en-GB" sz="1400" dirty="0" err="1">
                <a:solidFill>
                  <a:srgbClr val="0070C0"/>
                </a:solidFill>
                <a:ea typeface="Futura"/>
                <a:cs typeface="Futura"/>
                <a:sym typeface="Futura"/>
              </a:rPr>
              <a:t>p,n</a:t>
            </a:r>
            <a:r>
              <a:rPr lang="en-GB" sz="1400" dirty="0">
                <a:solidFill>
                  <a:srgbClr val="0070C0"/>
                </a:solidFill>
                <a:ea typeface="Futura"/>
                <a:cs typeface="Futura"/>
                <a:sym typeface="Futura"/>
              </a:rPr>
              <a:t>)58Cu </a:t>
            </a:r>
          </a:p>
          <a:p>
            <a:pPr algn="ctr" defTabSz="321457" hangingPunct="0"/>
            <a:r>
              <a:rPr lang="en-GB" sz="1400" dirty="0">
                <a:solidFill>
                  <a:srgbClr val="0070C0"/>
                </a:solidFill>
                <a:ea typeface="Futura"/>
                <a:cs typeface="Futura"/>
                <a:sym typeface="Futura"/>
              </a:rPr>
              <a:t>J. Rapaport et al. NPA 1983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2B9679D9-5313-0E8A-8E0E-D2453C42690D}"/>
              </a:ext>
            </a:extLst>
          </p:cNvPr>
          <p:cNvSpPr txBox="1"/>
          <p:nvPr/>
        </p:nvSpPr>
        <p:spPr>
          <a:xfrm>
            <a:off x="6219041" y="4897937"/>
            <a:ext cx="2728296" cy="525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21457" hangingPunct="0"/>
            <a:r>
              <a:rPr lang="en-GB" sz="1400" dirty="0">
                <a:solidFill>
                  <a:srgbClr val="FF0000"/>
                </a:solidFill>
                <a:latin typeface="+mj-lt"/>
                <a:ea typeface="Futura"/>
                <a:cs typeface="Futura"/>
                <a:sym typeface="Futura"/>
              </a:rPr>
              <a:t>58Ni(</a:t>
            </a:r>
            <a:r>
              <a:rPr lang="en-GB" sz="1400" dirty="0">
                <a:solidFill>
                  <a:srgbClr val="FF0000"/>
                </a:solidFill>
                <a:latin typeface="+mj-lt"/>
              </a:rPr>
              <a:t>3He</a:t>
            </a:r>
            <a:r>
              <a:rPr lang="en-GB" sz="1400" dirty="0">
                <a:solidFill>
                  <a:srgbClr val="FF0000"/>
                </a:solidFill>
                <a:latin typeface="+mj-lt"/>
                <a:ea typeface="Futura"/>
                <a:cs typeface="Futura"/>
                <a:sym typeface="Futura"/>
              </a:rPr>
              <a:t>,t)58Cu </a:t>
            </a:r>
          </a:p>
          <a:p>
            <a:pPr algn="ctr" defTabSz="321457" hangingPunct="0"/>
            <a:r>
              <a:rPr lang="en-GB" sz="1400" dirty="0">
                <a:solidFill>
                  <a:srgbClr val="FF0000"/>
                </a:solidFill>
                <a:latin typeface="+mj-lt"/>
                <a:ea typeface="Futura"/>
                <a:cs typeface="Futura"/>
                <a:sym typeface="Futura"/>
              </a:rPr>
              <a:t>Y. Fujita et al. EPJA13 (2002)411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DABCFF9B-8FD1-21DC-75E3-156D40DEB333}"/>
              </a:ext>
            </a:extLst>
          </p:cNvPr>
          <p:cNvSpPr txBox="1"/>
          <p:nvPr/>
        </p:nvSpPr>
        <p:spPr>
          <a:xfrm>
            <a:off x="5230308" y="4565865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 (tritium)</a:t>
            </a:r>
          </a:p>
        </p:txBody>
      </p:sp>
      <p:sp>
        <p:nvSpPr>
          <p:cNvPr id="148" name="Date Placeholder 147">
            <a:extLst>
              <a:ext uri="{FF2B5EF4-FFF2-40B4-BE49-F238E27FC236}">
                <a16:creationId xmlns:a16="http://schemas.microsoft.com/office/drawing/2014/main" id="{65099247-FCE1-6235-3161-BCAB2D903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151" name="Footer Placeholder 150">
            <a:extLst>
              <a:ext uri="{FF2B5EF4-FFF2-40B4-BE49-F238E27FC236}">
                <a16:creationId xmlns:a16="http://schemas.microsoft.com/office/drawing/2014/main" id="{0ED17A6F-160A-9177-14A8-08217CA2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154" name="Slide Number Placeholder 153">
            <a:extLst>
              <a:ext uri="{FF2B5EF4-FFF2-40B4-BE49-F238E27FC236}">
                <a16:creationId xmlns:a16="http://schemas.microsoft.com/office/drawing/2014/main" id="{7F6CE94A-1318-E3D8-90B2-3DDF8A53F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31</a:t>
            </a:fld>
            <a:endParaRPr lang="es-ES_tradnl"/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2EB5C1CB-5F34-691F-0EE7-585633B74468}"/>
              </a:ext>
            </a:extLst>
          </p:cNvPr>
          <p:cNvCxnSpPr>
            <a:cxnSpLocks/>
          </p:cNvCxnSpPr>
          <p:nvPr/>
        </p:nvCxnSpPr>
        <p:spPr>
          <a:xfrm>
            <a:off x="6737397" y="1729800"/>
            <a:ext cx="20682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381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94" descr="WSview"/>
          <p:cNvPicPr>
            <a:picLocks noChangeAspect="1" noChangeArrowheads="1"/>
          </p:cNvPicPr>
          <p:nvPr/>
        </p:nvPicPr>
        <p:blipFill>
          <a:blip r:embed="rId3">
            <a:lum bright="-42000" contrast="66000"/>
          </a:blip>
          <a:srcRect/>
          <a:stretch>
            <a:fillRect/>
          </a:stretch>
        </p:blipFill>
        <p:spPr bwMode="auto">
          <a:xfrm>
            <a:off x="0" y="1371600"/>
            <a:ext cx="7620000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0" name="Rectangle 4"/>
          <p:cNvSpPr>
            <a:spLocks noChangeArrowheads="1"/>
          </p:cNvSpPr>
          <p:nvPr/>
        </p:nvSpPr>
        <p:spPr bwMode="auto">
          <a:xfrm>
            <a:off x="2070100" y="307975"/>
            <a:ext cx="3773488" cy="527050"/>
          </a:xfrm>
          <a:prstGeom prst="rect">
            <a:avLst/>
          </a:prstGeom>
          <a:solidFill>
            <a:srgbClr val="FAFFB6"/>
          </a:solidFill>
          <a:ln w="9525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r>
              <a:rPr kumimoji="0" lang="en-GB" altLang="ja-JP" sz="37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kumimoji="0" lang="en-GB" altLang="ja-JP">
                <a:solidFill>
                  <a:srgbClr val="000000"/>
                </a:solidFill>
                <a:latin typeface="Calibri" pitchFamily="34" charset="0"/>
              </a:rPr>
              <a:t>(3He,t) CE Reactions @ RCNP(Osaka)</a:t>
            </a:r>
          </a:p>
        </p:txBody>
      </p:sp>
      <p:sp>
        <p:nvSpPr>
          <p:cNvPr id="109575" name="Text Box 98"/>
          <p:cNvSpPr txBox="1">
            <a:spLocks noChangeArrowheads="1"/>
          </p:cNvSpPr>
          <p:nvPr/>
        </p:nvSpPr>
        <p:spPr bwMode="auto">
          <a:xfrm>
            <a:off x="5410200" y="5562600"/>
            <a:ext cx="5905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782" tIns="47891" rIns="95782" bIns="47891">
            <a:spAutoFit/>
          </a:bodyPr>
          <a:lstStyle/>
          <a:p>
            <a:pPr defTabSz="957263"/>
            <a:r>
              <a:rPr kumimoji="0" lang="es-ES" altLang="ja-JP" sz="1900">
                <a:latin typeface="Calibri" pitchFamily="34" charset="0"/>
              </a:rPr>
              <a:t>3He</a:t>
            </a:r>
          </a:p>
        </p:txBody>
      </p:sp>
      <p:sp>
        <p:nvSpPr>
          <p:cNvPr id="109576" name="Line 99"/>
          <p:cNvSpPr>
            <a:spLocks noChangeShapeType="1"/>
          </p:cNvSpPr>
          <p:nvPr/>
        </p:nvSpPr>
        <p:spPr bwMode="auto">
          <a:xfrm flipH="1" flipV="1">
            <a:off x="4800600" y="48768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9586" name="Text Box 159"/>
          <p:cNvSpPr txBox="1">
            <a:spLocks noChangeArrowheads="1"/>
          </p:cNvSpPr>
          <p:nvPr/>
        </p:nvSpPr>
        <p:spPr bwMode="auto">
          <a:xfrm>
            <a:off x="3249613" y="5335588"/>
            <a:ext cx="19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782" tIns="47891" rIns="95782" bIns="47891">
            <a:spAutoFit/>
          </a:bodyPr>
          <a:lstStyle/>
          <a:p>
            <a:pPr algn="ctr" defTabSz="957263"/>
            <a:endParaRPr kumimoji="0" lang="en-US" altLang="ja-JP" sz="1600">
              <a:latin typeface="Tahoma" pitchFamily="34" charset="0"/>
            </a:endParaRPr>
          </a:p>
        </p:txBody>
      </p:sp>
      <p:grpSp>
        <p:nvGrpSpPr>
          <p:cNvPr id="3" name="Group 190"/>
          <p:cNvGrpSpPr>
            <a:grpSpLocks/>
          </p:cNvGrpSpPr>
          <p:nvPr/>
        </p:nvGrpSpPr>
        <p:grpSpPr bwMode="auto">
          <a:xfrm>
            <a:off x="4876800" y="4953000"/>
            <a:ext cx="249238" cy="268288"/>
            <a:chOff x="3264" y="3504"/>
            <a:chExt cx="205" cy="217"/>
          </a:xfrm>
        </p:grpSpPr>
        <p:sp>
          <p:nvSpPr>
            <p:cNvPr id="109648" name="Oval 176"/>
            <p:cNvSpPr>
              <a:spLocks noChangeArrowheads="1"/>
            </p:cNvSpPr>
            <p:nvPr/>
          </p:nvSpPr>
          <p:spPr bwMode="auto">
            <a:xfrm>
              <a:off x="3264" y="3504"/>
              <a:ext cx="205" cy="2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s-ES_tradnl" altLang="ja-JP">
                <a:latin typeface="Calibri" pitchFamily="34" charset="0"/>
              </a:endParaRPr>
            </a:p>
          </p:txBody>
        </p:sp>
        <p:sp>
          <p:nvSpPr>
            <p:cNvPr id="109649" name="Oval 178"/>
            <p:cNvSpPr>
              <a:spLocks noChangeArrowheads="1"/>
            </p:cNvSpPr>
            <p:nvPr/>
          </p:nvSpPr>
          <p:spPr bwMode="auto">
            <a:xfrm>
              <a:off x="3285" y="3615"/>
              <a:ext cx="5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s-ES_tradnl" altLang="ja-JP">
                <a:latin typeface="Calibri" pitchFamily="34" charset="0"/>
              </a:endParaRPr>
            </a:p>
          </p:txBody>
        </p:sp>
        <p:sp>
          <p:nvSpPr>
            <p:cNvPr id="109650" name="Oval 179"/>
            <p:cNvSpPr>
              <a:spLocks noChangeArrowheads="1"/>
            </p:cNvSpPr>
            <p:nvPr/>
          </p:nvSpPr>
          <p:spPr bwMode="auto">
            <a:xfrm>
              <a:off x="3382" y="3615"/>
              <a:ext cx="59" cy="6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s-ES_tradnl" altLang="ja-JP">
                <a:latin typeface="Calibri" pitchFamily="34" charset="0"/>
              </a:endParaRPr>
            </a:p>
          </p:txBody>
        </p:sp>
        <p:sp>
          <p:nvSpPr>
            <p:cNvPr id="109651" name="Oval 180"/>
            <p:cNvSpPr>
              <a:spLocks noChangeArrowheads="1"/>
            </p:cNvSpPr>
            <p:nvPr/>
          </p:nvSpPr>
          <p:spPr bwMode="auto">
            <a:xfrm>
              <a:off x="3338" y="3520"/>
              <a:ext cx="59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s-ES_tradnl" altLang="ja-JP">
                <a:latin typeface="Calibri" pitchFamily="34" charset="0"/>
              </a:endParaRPr>
            </a:p>
          </p:txBody>
        </p:sp>
      </p:grpSp>
      <p:grpSp>
        <p:nvGrpSpPr>
          <p:cNvPr id="4" name="Group 182"/>
          <p:cNvGrpSpPr>
            <a:grpSpLocks/>
          </p:cNvGrpSpPr>
          <p:nvPr/>
        </p:nvGrpSpPr>
        <p:grpSpPr bwMode="auto">
          <a:xfrm>
            <a:off x="2373313" y="1851025"/>
            <a:ext cx="173037" cy="192088"/>
            <a:chOff x="2064" y="3744"/>
            <a:chExt cx="205" cy="217"/>
          </a:xfrm>
        </p:grpSpPr>
        <p:sp>
          <p:nvSpPr>
            <p:cNvPr id="109644" name="Oval 183"/>
            <p:cNvSpPr>
              <a:spLocks noChangeArrowheads="1"/>
            </p:cNvSpPr>
            <p:nvPr/>
          </p:nvSpPr>
          <p:spPr bwMode="auto">
            <a:xfrm>
              <a:off x="2064" y="3744"/>
              <a:ext cx="205" cy="2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s-ES_tradnl" altLang="ja-JP">
                <a:latin typeface="Calibri" pitchFamily="34" charset="0"/>
              </a:endParaRPr>
            </a:p>
          </p:txBody>
        </p:sp>
        <p:sp>
          <p:nvSpPr>
            <p:cNvPr id="109645" name="Oval 184"/>
            <p:cNvSpPr>
              <a:spLocks noChangeArrowheads="1"/>
            </p:cNvSpPr>
            <p:nvPr/>
          </p:nvSpPr>
          <p:spPr bwMode="auto">
            <a:xfrm>
              <a:off x="2085" y="3855"/>
              <a:ext cx="59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s-ES_tradnl" altLang="ja-JP">
                <a:latin typeface="Calibri" pitchFamily="34" charset="0"/>
              </a:endParaRPr>
            </a:p>
          </p:txBody>
        </p:sp>
        <p:sp>
          <p:nvSpPr>
            <p:cNvPr id="109646" name="Oval 185"/>
            <p:cNvSpPr>
              <a:spLocks noChangeArrowheads="1"/>
            </p:cNvSpPr>
            <p:nvPr/>
          </p:nvSpPr>
          <p:spPr bwMode="auto">
            <a:xfrm>
              <a:off x="2182" y="3855"/>
              <a:ext cx="59" cy="6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s-ES_tradnl" altLang="ja-JP">
                <a:latin typeface="Calibri" pitchFamily="34" charset="0"/>
              </a:endParaRPr>
            </a:p>
          </p:txBody>
        </p:sp>
        <p:sp>
          <p:nvSpPr>
            <p:cNvPr id="109647" name="Oval 186"/>
            <p:cNvSpPr>
              <a:spLocks noChangeArrowheads="1"/>
            </p:cNvSpPr>
            <p:nvPr/>
          </p:nvSpPr>
          <p:spPr bwMode="auto">
            <a:xfrm>
              <a:off x="2138" y="3760"/>
              <a:ext cx="59" cy="6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s-ES_tradnl" altLang="ja-JP">
                <a:latin typeface="Calibri" pitchFamily="34" charset="0"/>
              </a:endParaRPr>
            </a:p>
          </p:txBody>
        </p:sp>
      </p:grpSp>
      <p:grpSp>
        <p:nvGrpSpPr>
          <p:cNvPr id="109597" name="Group 103"/>
          <p:cNvGrpSpPr>
            <a:grpSpLocks/>
          </p:cNvGrpSpPr>
          <p:nvPr/>
        </p:nvGrpSpPr>
        <p:grpSpPr bwMode="auto">
          <a:xfrm>
            <a:off x="2259013" y="1709738"/>
            <a:ext cx="504825" cy="504825"/>
            <a:chOff x="1113" y="2190"/>
            <a:chExt cx="484" cy="520"/>
          </a:xfrm>
        </p:grpSpPr>
        <p:sp>
          <p:nvSpPr>
            <p:cNvPr id="109601" name="Oval 104"/>
            <p:cNvSpPr>
              <a:spLocks noChangeArrowheads="1"/>
            </p:cNvSpPr>
            <p:nvPr/>
          </p:nvSpPr>
          <p:spPr bwMode="auto">
            <a:xfrm>
              <a:off x="1247" y="2432"/>
              <a:ext cx="73" cy="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s-ES_tradnl" altLang="ja-JP">
                <a:latin typeface="Calibri" pitchFamily="34" charset="0"/>
              </a:endParaRPr>
            </a:p>
          </p:txBody>
        </p:sp>
        <p:sp>
          <p:nvSpPr>
            <p:cNvPr id="109602" name="Oval 105"/>
            <p:cNvSpPr>
              <a:spLocks noChangeArrowheads="1"/>
            </p:cNvSpPr>
            <p:nvPr/>
          </p:nvSpPr>
          <p:spPr bwMode="auto">
            <a:xfrm>
              <a:off x="1429" y="2251"/>
              <a:ext cx="73" cy="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s-ES_tradnl" altLang="ja-JP">
                <a:latin typeface="Calibri" pitchFamily="34" charset="0"/>
              </a:endParaRPr>
            </a:p>
          </p:txBody>
        </p:sp>
        <p:sp>
          <p:nvSpPr>
            <p:cNvPr id="109603" name="Oval 106"/>
            <p:cNvSpPr>
              <a:spLocks noChangeArrowheads="1"/>
            </p:cNvSpPr>
            <p:nvPr/>
          </p:nvSpPr>
          <p:spPr bwMode="auto">
            <a:xfrm>
              <a:off x="1265" y="2568"/>
              <a:ext cx="73" cy="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s-ES_tradnl" altLang="ja-JP">
                <a:latin typeface="Calibri" pitchFamily="34" charset="0"/>
              </a:endParaRPr>
            </a:p>
          </p:txBody>
        </p:sp>
        <p:sp>
          <p:nvSpPr>
            <p:cNvPr id="109604" name="Oval 107"/>
            <p:cNvSpPr>
              <a:spLocks noChangeArrowheads="1"/>
            </p:cNvSpPr>
            <p:nvPr/>
          </p:nvSpPr>
          <p:spPr bwMode="auto">
            <a:xfrm>
              <a:off x="1384" y="2442"/>
              <a:ext cx="73" cy="8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s-ES_tradnl" altLang="ja-JP">
                <a:latin typeface="Calibri" pitchFamily="34" charset="0"/>
              </a:endParaRPr>
            </a:p>
          </p:txBody>
        </p:sp>
        <p:sp>
          <p:nvSpPr>
            <p:cNvPr id="109605" name="Oval 108"/>
            <p:cNvSpPr>
              <a:spLocks noChangeArrowheads="1"/>
            </p:cNvSpPr>
            <p:nvPr/>
          </p:nvSpPr>
          <p:spPr bwMode="auto">
            <a:xfrm>
              <a:off x="1174" y="2341"/>
              <a:ext cx="73" cy="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s-ES_tradnl" altLang="ja-JP">
                <a:latin typeface="Calibri" pitchFamily="34" charset="0"/>
              </a:endParaRPr>
            </a:p>
          </p:txBody>
        </p:sp>
        <p:sp>
          <p:nvSpPr>
            <p:cNvPr id="109606" name="Oval 109"/>
            <p:cNvSpPr>
              <a:spLocks noChangeArrowheads="1"/>
            </p:cNvSpPr>
            <p:nvPr/>
          </p:nvSpPr>
          <p:spPr bwMode="auto">
            <a:xfrm>
              <a:off x="1207" y="2256"/>
              <a:ext cx="73" cy="8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s-ES_tradnl" altLang="ja-JP">
                <a:latin typeface="Calibri" pitchFamily="34" charset="0"/>
              </a:endParaRPr>
            </a:p>
          </p:txBody>
        </p:sp>
        <p:sp>
          <p:nvSpPr>
            <p:cNvPr id="109607" name="Oval 110"/>
            <p:cNvSpPr>
              <a:spLocks noChangeArrowheads="1"/>
            </p:cNvSpPr>
            <p:nvPr/>
          </p:nvSpPr>
          <p:spPr bwMode="auto">
            <a:xfrm>
              <a:off x="1310" y="2214"/>
              <a:ext cx="73" cy="8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s-ES_tradnl" altLang="ja-JP">
                <a:latin typeface="Calibri" pitchFamily="34" charset="0"/>
              </a:endParaRPr>
            </a:p>
          </p:txBody>
        </p:sp>
        <p:sp>
          <p:nvSpPr>
            <p:cNvPr id="109608" name="Oval 111"/>
            <p:cNvSpPr>
              <a:spLocks noChangeArrowheads="1"/>
            </p:cNvSpPr>
            <p:nvPr/>
          </p:nvSpPr>
          <p:spPr bwMode="auto">
            <a:xfrm>
              <a:off x="1356" y="2577"/>
              <a:ext cx="73" cy="8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s-ES_tradnl" altLang="ja-JP">
                <a:latin typeface="Calibri" pitchFamily="34" charset="0"/>
              </a:endParaRPr>
            </a:p>
          </p:txBody>
        </p:sp>
        <p:sp>
          <p:nvSpPr>
            <p:cNvPr id="109609" name="Oval 112"/>
            <p:cNvSpPr>
              <a:spLocks noChangeArrowheads="1"/>
            </p:cNvSpPr>
            <p:nvPr/>
          </p:nvSpPr>
          <p:spPr bwMode="auto">
            <a:xfrm>
              <a:off x="1174" y="2523"/>
              <a:ext cx="73" cy="8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s-ES_tradnl" altLang="ja-JP">
                <a:latin typeface="Calibri" pitchFamily="34" charset="0"/>
              </a:endParaRPr>
            </a:p>
          </p:txBody>
        </p:sp>
        <p:sp>
          <p:nvSpPr>
            <p:cNvPr id="109610" name="Oval 113"/>
            <p:cNvSpPr>
              <a:spLocks noChangeArrowheads="1"/>
            </p:cNvSpPr>
            <p:nvPr/>
          </p:nvSpPr>
          <p:spPr bwMode="auto">
            <a:xfrm>
              <a:off x="1129" y="2432"/>
              <a:ext cx="73" cy="8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s-ES_tradnl" altLang="ja-JP">
                <a:latin typeface="Calibri" pitchFamily="34" charset="0"/>
              </a:endParaRPr>
            </a:p>
          </p:txBody>
        </p:sp>
        <p:sp>
          <p:nvSpPr>
            <p:cNvPr id="109611" name="Oval 114"/>
            <p:cNvSpPr>
              <a:spLocks noChangeArrowheads="1"/>
            </p:cNvSpPr>
            <p:nvPr/>
          </p:nvSpPr>
          <p:spPr bwMode="auto">
            <a:xfrm>
              <a:off x="1492" y="2387"/>
              <a:ext cx="73" cy="8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s-ES_tradnl" altLang="ja-JP">
                <a:latin typeface="Calibri" pitchFamily="34" charset="0"/>
              </a:endParaRPr>
            </a:p>
          </p:txBody>
        </p:sp>
        <p:sp>
          <p:nvSpPr>
            <p:cNvPr id="109612" name="Oval 115"/>
            <p:cNvSpPr>
              <a:spLocks noChangeArrowheads="1"/>
            </p:cNvSpPr>
            <p:nvPr/>
          </p:nvSpPr>
          <p:spPr bwMode="auto">
            <a:xfrm>
              <a:off x="1338" y="2341"/>
              <a:ext cx="73" cy="8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s-ES_tradnl" altLang="ja-JP">
                <a:latin typeface="Calibri" pitchFamily="34" charset="0"/>
              </a:endParaRPr>
            </a:p>
          </p:txBody>
        </p:sp>
        <p:sp>
          <p:nvSpPr>
            <p:cNvPr id="109613" name="Oval 116"/>
            <p:cNvSpPr>
              <a:spLocks noChangeArrowheads="1"/>
            </p:cNvSpPr>
            <p:nvPr/>
          </p:nvSpPr>
          <p:spPr bwMode="auto">
            <a:xfrm>
              <a:off x="1113" y="2190"/>
              <a:ext cx="484" cy="5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s-ES_tradnl" altLang="ja-JP">
                <a:latin typeface="Calibri" pitchFamily="34" charset="0"/>
              </a:endParaRPr>
            </a:p>
          </p:txBody>
        </p:sp>
        <p:sp>
          <p:nvSpPr>
            <p:cNvPr id="109614" name="Oval 117"/>
            <p:cNvSpPr>
              <a:spLocks noChangeArrowheads="1"/>
            </p:cNvSpPr>
            <p:nvPr/>
          </p:nvSpPr>
          <p:spPr bwMode="auto">
            <a:xfrm>
              <a:off x="1446" y="2523"/>
              <a:ext cx="73" cy="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s-ES_tradnl" altLang="ja-JP">
                <a:latin typeface="Calibri" pitchFamily="34" charset="0"/>
              </a:endParaRPr>
            </a:p>
          </p:txBody>
        </p:sp>
      </p:grpSp>
      <p:pic>
        <p:nvPicPr>
          <p:cNvPr id="2" name="Picture 2" descr="ring-1">
            <a:extLst>
              <a:ext uri="{FF2B5EF4-FFF2-40B4-BE49-F238E27FC236}">
                <a16:creationId xmlns:a16="http://schemas.microsoft.com/office/drawing/2014/main" id="{740FDBD7-D4D8-E0F1-B22B-8B4C8FB26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924" y="5185599"/>
            <a:ext cx="1376487" cy="116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-raiden">
            <a:extLst>
              <a:ext uri="{FF2B5EF4-FFF2-40B4-BE49-F238E27FC236}">
                <a16:creationId xmlns:a16="http://schemas.microsoft.com/office/drawing/2014/main" id="{9CFB00BC-630A-1E42-AC3D-1CD90A3B0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8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4916"/>
            <a:ext cx="1883711" cy="128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FC04038-F3C9-C31A-2551-7348F4E09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_tradnl"/>
              <a:t>21/9/24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94EA9B6-EC72-D8E6-8D4F-C49B07F7E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/>
              <a:t>Berta Rubio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EBDDB2-4500-B721-3CCB-836134C5A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624D98-657D-4B5B-B1BB-E785E0A023FE}" type="slidenum">
              <a:rPr lang="en-GB" smtClean="0"/>
              <a:pPr>
                <a:defRPr/>
              </a:pPr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09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53 0.00092 C 0.06939 0.00277 0.05625 0.00486 0.04022 -0.01019 C 0.02419 -0.02523 0.02483 -0.06644 -0.01363 -0.08982 C -0.05209 -0.1132 -0.1617 -0.12246 -0.19055 -0.15093 C -0.2194 -0.1794 -0.21507 -0.22848 -0.1867 -0.26019 C -0.15834 -0.2919 -0.00529 -0.31019 -0.02004 -0.34167 C -0.03478 -0.37315 -0.15497 -0.41111 -0.27517 -0.44908 " pathEditMode="relative" ptsTypes="aa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2074E-6 -3.36267E-6 C -0.01527 0.00116 -0.03037 0.00232 -0.04026 0.00209 C -0.05015 0.00185 -0.05101 -0.00278 -0.05969 -0.00185 C -0.06837 -0.00093 -0.08294 0.00371 -0.09249 0.00811 C -0.10203 0.01251 -0.11192 0.0183 -0.11643 0.02385 C -0.12094 0.02941 -0.1199 0.03636 -0.11938 0.04192 C -0.11886 0.04748 -0.11678 0.05165 -0.11331 0.0579 C -0.10984 0.06415 -0.10637 0.07341 -0.09839 0.07967 C -0.0904 0.08592 -0.07635 0.09032 -0.06559 0.09565 C -0.05483 0.10097 -0.04633 0.10676 -0.03436 0.11163 C -0.02238 0.11649 -0.00816 0.12089 0.00607 0.12552 " pathEditMode="relative" ptsTypes="aaaaaaaaa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7A46042-2000-E207-CF5B-82F5640DB289}"/>
              </a:ext>
            </a:extLst>
          </p:cNvPr>
          <p:cNvGrpSpPr/>
          <p:nvPr/>
        </p:nvGrpSpPr>
        <p:grpSpPr>
          <a:xfrm>
            <a:off x="-46567" y="461825"/>
            <a:ext cx="9319157" cy="5818019"/>
            <a:chOff x="133846" y="-353449"/>
            <a:chExt cx="10049650" cy="72792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4FDD73-3B05-B92B-F15E-08B632928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7354547" y="2676028"/>
              <a:ext cx="3300440" cy="235745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281B56-AA9A-E5AD-64DA-5E6B9A1DA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1687528" y="2087717"/>
              <a:ext cx="1526259" cy="2007821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786ED66-5D71-4D3A-9448-6AB7E8C2200E}"/>
                </a:ext>
              </a:extLst>
            </p:cNvPr>
            <p:cNvCxnSpPr/>
            <p:nvPr/>
          </p:nvCxnSpPr>
          <p:spPr>
            <a:xfrm>
              <a:off x="560937" y="1687889"/>
              <a:ext cx="101959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34D7B87-9C21-0E40-B94C-889C999C2121}"/>
                </a:ext>
              </a:extLst>
            </p:cNvPr>
            <p:cNvCxnSpPr/>
            <p:nvPr/>
          </p:nvCxnSpPr>
          <p:spPr>
            <a:xfrm>
              <a:off x="3779478" y="3207843"/>
              <a:ext cx="101959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B0A1E60-7919-BE0A-08EB-8A0DF1E58911}"/>
                </a:ext>
              </a:extLst>
            </p:cNvPr>
            <p:cNvCxnSpPr/>
            <p:nvPr/>
          </p:nvCxnSpPr>
          <p:spPr>
            <a:xfrm>
              <a:off x="3762928" y="3627280"/>
              <a:ext cx="101959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296A8C6-FB20-2CC2-A424-6B5E84D5DE7F}"/>
                </a:ext>
              </a:extLst>
            </p:cNvPr>
            <p:cNvCxnSpPr/>
            <p:nvPr/>
          </p:nvCxnSpPr>
          <p:spPr>
            <a:xfrm>
              <a:off x="3745827" y="5139142"/>
              <a:ext cx="101959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107ADC-01B7-5CC0-C70A-30346816FD55}"/>
                </a:ext>
              </a:extLst>
            </p:cNvPr>
            <p:cNvCxnSpPr/>
            <p:nvPr/>
          </p:nvCxnSpPr>
          <p:spPr>
            <a:xfrm>
              <a:off x="3745827" y="5315818"/>
              <a:ext cx="101959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C27D301-3B8D-1C3D-3036-3045F76BEAE0}"/>
                </a:ext>
              </a:extLst>
            </p:cNvPr>
            <p:cNvCxnSpPr/>
            <p:nvPr/>
          </p:nvCxnSpPr>
          <p:spPr>
            <a:xfrm>
              <a:off x="3745827" y="5678610"/>
              <a:ext cx="101959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61023A8-56EE-ED6F-9B2F-274C6FC53910}"/>
                </a:ext>
              </a:extLst>
            </p:cNvPr>
            <p:cNvCxnSpPr/>
            <p:nvPr/>
          </p:nvCxnSpPr>
          <p:spPr>
            <a:xfrm>
              <a:off x="8453954" y="1660792"/>
              <a:ext cx="101959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F7DA31-0BB4-BD1A-F61A-3B9172B672DC}"/>
                </a:ext>
              </a:extLst>
            </p:cNvPr>
            <p:cNvCxnSpPr/>
            <p:nvPr/>
          </p:nvCxnSpPr>
          <p:spPr>
            <a:xfrm>
              <a:off x="6362713" y="3207843"/>
              <a:ext cx="101959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8FFB498-CA22-901F-EF8F-0335E83A8CD3}"/>
                </a:ext>
              </a:extLst>
            </p:cNvPr>
            <p:cNvCxnSpPr/>
            <p:nvPr/>
          </p:nvCxnSpPr>
          <p:spPr>
            <a:xfrm>
              <a:off x="6362715" y="3284803"/>
              <a:ext cx="101959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1326043-0E93-7A33-8998-9B813911316A}"/>
                </a:ext>
              </a:extLst>
            </p:cNvPr>
            <p:cNvCxnSpPr/>
            <p:nvPr/>
          </p:nvCxnSpPr>
          <p:spPr>
            <a:xfrm>
              <a:off x="6351991" y="3509637"/>
              <a:ext cx="101959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D05EDC0-BD64-57C0-6EF5-244AF121C55C}"/>
                </a:ext>
              </a:extLst>
            </p:cNvPr>
            <p:cNvCxnSpPr/>
            <p:nvPr/>
          </p:nvCxnSpPr>
          <p:spPr>
            <a:xfrm>
              <a:off x="6362712" y="5296571"/>
              <a:ext cx="101959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8733E24-FB76-25EA-D84B-5364FA9623A0}"/>
                </a:ext>
              </a:extLst>
            </p:cNvPr>
            <p:cNvCxnSpPr/>
            <p:nvPr/>
          </p:nvCxnSpPr>
          <p:spPr>
            <a:xfrm>
              <a:off x="6362714" y="5141190"/>
              <a:ext cx="101959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BE2887-9055-FB74-C522-CC0AB32B1412}"/>
                </a:ext>
              </a:extLst>
            </p:cNvPr>
            <p:cNvCxnSpPr/>
            <p:nvPr/>
          </p:nvCxnSpPr>
          <p:spPr>
            <a:xfrm>
              <a:off x="6362713" y="5671791"/>
              <a:ext cx="101959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EC4AEC2-9B4B-3E69-AAD6-A732DA6D3F40}"/>
                </a:ext>
              </a:extLst>
            </p:cNvPr>
            <p:cNvCxnSpPr/>
            <p:nvPr/>
          </p:nvCxnSpPr>
          <p:spPr>
            <a:xfrm>
              <a:off x="3762928" y="3310240"/>
              <a:ext cx="1019597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17BEE4-2589-1384-202D-D2A708D679E3}"/>
                </a:ext>
              </a:extLst>
            </p:cNvPr>
            <p:cNvSpPr txBox="1"/>
            <p:nvPr/>
          </p:nvSpPr>
          <p:spPr>
            <a:xfrm>
              <a:off x="9593823" y="1401940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0</a:t>
              </a:r>
              <a:r>
                <a:rPr lang="en-ES" baseline="30000" dirty="0"/>
                <a:t>+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4B085D-A016-3493-EE66-F14124AEC9DD}"/>
                </a:ext>
              </a:extLst>
            </p:cNvPr>
            <p:cNvSpPr txBox="1"/>
            <p:nvPr/>
          </p:nvSpPr>
          <p:spPr>
            <a:xfrm>
              <a:off x="133846" y="1437138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0</a:t>
              </a:r>
              <a:r>
                <a:rPr lang="en-ES" baseline="30000" dirty="0"/>
                <a:t>+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D08D49-372F-8D1F-5BF3-9E086F284487}"/>
                </a:ext>
              </a:extLst>
            </p:cNvPr>
            <p:cNvSpPr txBox="1"/>
            <p:nvPr/>
          </p:nvSpPr>
          <p:spPr>
            <a:xfrm>
              <a:off x="7501113" y="2915471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0</a:t>
              </a:r>
              <a:r>
                <a:rPr lang="en-ES" baseline="30000" dirty="0"/>
                <a:t>+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D444A49-F308-FAE4-B5C3-3805E3F23B96}"/>
                </a:ext>
              </a:extLst>
            </p:cNvPr>
            <p:cNvSpPr txBox="1"/>
            <p:nvPr/>
          </p:nvSpPr>
          <p:spPr>
            <a:xfrm>
              <a:off x="4861181" y="2940908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0</a:t>
              </a:r>
              <a:r>
                <a:rPr lang="en-ES" baseline="30000" dirty="0"/>
                <a:t>+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D8AE49E-CA30-FC83-F8FB-8F0F5F98ECED}"/>
                </a:ext>
              </a:extLst>
            </p:cNvPr>
            <p:cNvSpPr txBox="1"/>
            <p:nvPr/>
          </p:nvSpPr>
          <p:spPr>
            <a:xfrm>
              <a:off x="7536839" y="4869142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1</a:t>
              </a:r>
              <a:r>
                <a:rPr lang="en-ES" baseline="30000" dirty="0"/>
                <a:t>+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8DCEFD4-434A-11AC-8485-0318889DFB74}"/>
                </a:ext>
              </a:extLst>
            </p:cNvPr>
            <p:cNvSpPr txBox="1"/>
            <p:nvPr/>
          </p:nvSpPr>
          <p:spPr>
            <a:xfrm>
              <a:off x="7520356" y="3430604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1</a:t>
              </a:r>
              <a:r>
                <a:rPr lang="en-ES" baseline="30000" dirty="0"/>
                <a:t>+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F934010-4001-38F0-A3AC-F2B2CEF7E684}"/>
                </a:ext>
              </a:extLst>
            </p:cNvPr>
            <p:cNvSpPr txBox="1"/>
            <p:nvPr/>
          </p:nvSpPr>
          <p:spPr>
            <a:xfrm>
              <a:off x="7520356" y="3164479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1</a:t>
              </a:r>
              <a:r>
                <a:rPr lang="en-ES" baseline="30000" dirty="0"/>
                <a:t>+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2896B0D-02E8-0936-16DC-B83DB2CAD294}"/>
                </a:ext>
              </a:extLst>
            </p:cNvPr>
            <p:cNvSpPr txBox="1"/>
            <p:nvPr/>
          </p:nvSpPr>
          <p:spPr>
            <a:xfrm>
              <a:off x="4861181" y="4878832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1</a:t>
              </a:r>
              <a:r>
                <a:rPr lang="en-ES" baseline="30000" dirty="0"/>
                <a:t>+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C89F58E-635D-E5DA-85A3-5D9B0FE63716}"/>
                </a:ext>
              </a:extLst>
            </p:cNvPr>
            <p:cNvSpPr txBox="1"/>
            <p:nvPr/>
          </p:nvSpPr>
          <p:spPr>
            <a:xfrm>
              <a:off x="4861181" y="3442614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1</a:t>
              </a:r>
              <a:r>
                <a:rPr lang="en-ES" baseline="30000" dirty="0"/>
                <a:t>+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623E2E-F95A-D29B-D98D-CFFE93864B8D}"/>
                </a:ext>
              </a:extLst>
            </p:cNvPr>
            <p:cNvSpPr txBox="1"/>
            <p:nvPr/>
          </p:nvSpPr>
          <p:spPr>
            <a:xfrm>
              <a:off x="4861181" y="3146111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1</a:t>
              </a:r>
              <a:r>
                <a:rPr lang="en-ES" baseline="30000" dirty="0"/>
                <a:t>+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AB55A93-1CE4-E85B-9825-37C2C3DA9A10}"/>
                </a:ext>
              </a:extLst>
            </p:cNvPr>
            <p:cNvSpPr txBox="1"/>
            <p:nvPr/>
          </p:nvSpPr>
          <p:spPr>
            <a:xfrm>
              <a:off x="7543043" y="5087939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2</a:t>
              </a:r>
              <a:r>
                <a:rPr lang="en-ES" baseline="30000" dirty="0"/>
                <a:t>+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574C028-153D-0E1A-3890-6E701EEECFC0}"/>
                </a:ext>
              </a:extLst>
            </p:cNvPr>
            <p:cNvSpPr txBox="1"/>
            <p:nvPr/>
          </p:nvSpPr>
          <p:spPr>
            <a:xfrm>
              <a:off x="4861181" y="5111905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2</a:t>
              </a:r>
              <a:r>
                <a:rPr lang="en-ES" baseline="30000" dirty="0"/>
                <a:t>+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27EE46B-87C6-27D6-B314-DF84EFF62990}"/>
                </a:ext>
              </a:extLst>
            </p:cNvPr>
            <p:cNvSpPr txBox="1"/>
            <p:nvPr/>
          </p:nvSpPr>
          <p:spPr>
            <a:xfrm>
              <a:off x="4857502" y="5481237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6</a:t>
              </a:r>
              <a:r>
                <a:rPr lang="en-ES" baseline="30000" dirty="0"/>
                <a:t>+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9935E43-7E15-51F9-B597-D89C4AF911EF}"/>
                </a:ext>
              </a:extLst>
            </p:cNvPr>
            <p:cNvSpPr txBox="1"/>
            <p:nvPr/>
          </p:nvSpPr>
          <p:spPr>
            <a:xfrm>
              <a:off x="7567836" y="5487125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6</a:t>
              </a:r>
              <a:r>
                <a:rPr lang="en-ES" baseline="30000" dirty="0"/>
                <a:t>+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95BA30F-BDAA-BAF7-CE7F-DAAC9E986636}"/>
                </a:ext>
              </a:extLst>
            </p:cNvPr>
            <p:cNvSpPr txBox="1"/>
            <p:nvPr/>
          </p:nvSpPr>
          <p:spPr>
            <a:xfrm>
              <a:off x="173014" y="1864082"/>
              <a:ext cx="1305481" cy="1001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baseline="30000" dirty="0"/>
                <a:t>          52</a:t>
              </a:r>
              <a:r>
                <a:rPr lang="en-ES" baseline="-25000" dirty="0">
                  <a:solidFill>
                    <a:srgbClr val="FF0000"/>
                  </a:solidFill>
                </a:rPr>
                <a:t>28</a:t>
              </a:r>
              <a:r>
                <a:rPr lang="en-ES" dirty="0"/>
                <a:t>Ni</a:t>
              </a:r>
              <a:r>
                <a:rPr lang="en-ES" baseline="-25000" dirty="0"/>
                <a:t>24</a:t>
              </a:r>
            </a:p>
            <a:p>
              <a:endParaRPr lang="en-ES" sz="1400" dirty="0"/>
            </a:p>
            <a:p>
              <a:r>
                <a:rPr lang="en-ES" sz="1400" dirty="0"/>
                <a:t>T</a:t>
              </a:r>
              <a:r>
                <a:rPr lang="en-ES" sz="1400" baseline="-25000" dirty="0"/>
                <a:t>1/2</a:t>
              </a:r>
              <a:r>
                <a:rPr lang="en-ES" sz="1400" dirty="0"/>
                <a:t>=43 ms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0A65AAE-7340-E5AA-128E-60423B5AC5D5}"/>
                </a:ext>
              </a:extLst>
            </p:cNvPr>
            <p:cNvSpPr txBox="1"/>
            <p:nvPr/>
          </p:nvSpPr>
          <p:spPr>
            <a:xfrm>
              <a:off x="8659574" y="1694935"/>
              <a:ext cx="1019597" cy="80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ES" baseline="30000" dirty="0"/>
                <a:t>52</a:t>
              </a:r>
              <a:r>
                <a:rPr lang="en-ES" dirty="0"/>
                <a:t>Cr </a:t>
              </a:r>
              <a:r>
                <a:rPr lang="en-ES" dirty="0">
                  <a:solidFill>
                    <a:schemeClr val="accent1"/>
                  </a:solidFill>
                </a:rPr>
                <a:t>(3He,t)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B29C01F-5954-C5AC-4ED1-6181B5262F4F}"/>
                </a:ext>
              </a:extLst>
            </p:cNvPr>
            <p:cNvSpPr txBox="1"/>
            <p:nvPr/>
          </p:nvSpPr>
          <p:spPr>
            <a:xfrm>
              <a:off x="3460831" y="2669377"/>
              <a:ext cx="582903" cy="423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sz="1600" dirty="0">
                  <a:solidFill>
                    <a:srgbClr val="FF0000"/>
                  </a:solidFill>
                </a:rPr>
                <a:t>56%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9E295A3-9B22-CCD6-486C-3C1732FA3B62}"/>
                </a:ext>
              </a:extLst>
            </p:cNvPr>
            <p:cNvCxnSpPr/>
            <p:nvPr/>
          </p:nvCxnSpPr>
          <p:spPr>
            <a:xfrm>
              <a:off x="3745826" y="4606417"/>
              <a:ext cx="1019597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6EEFC2-44E8-3E93-5CAC-5EAD2D789694}"/>
                </a:ext>
              </a:extLst>
            </p:cNvPr>
            <p:cNvSpPr txBox="1"/>
            <p:nvPr/>
          </p:nvSpPr>
          <p:spPr>
            <a:xfrm>
              <a:off x="6691913" y="5756695"/>
              <a:ext cx="6896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baseline="30000" dirty="0"/>
                <a:t>52</a:t>
              </a:r>
              <a:r>
                <a:rPr lang="en-ES" dirty="0"/>
                <a:t>Mn</a:t>
              </a:r>
            </a:p>
            <a:p>
              <a:r>
                <a:rPr lang="en-ES" dirty="0"/>
                <a:t>T=1</a:t>
              </a:r>
            </a:p>
            <a:p>
              <a:r>
                <a:rPr lang="en-ES" dirty="0"/>
                <a:t>T</a:t>
              </a:r>
              <a:r>
                <a:rPr lang="en-ES" baseline="-25000" dirty="0"/>
                <a:t>z</a:t>
              </a:r>
              <a:r>
                <a:rPr lang="en-ES" dirty="0"/>
                <a:t>=+1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453BAB4-21FF-EAAA-1437-F442B9C8FD9E}"/>
                </a:ext>
              </a:extLst>
            </p:cNvPr>
            <p:cNvSpPr txBox="1"/>
            <p:nvPr/>
          </p:nvSpPr>
          <p:spPr>
            <a:xfrm>
              <a:off x="4045354" y="5770560"/>
              <a:ext cx="695266" cy="115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baseline="30000" dirty="0"/>
                <a:t>52</a:t>
              </a:r>
              <a:r>
                <a:rPr lang="en-ES" dirty="0"/>
                <a:t>Co</a:t>
              </a:r>
            </a:p>
            <a:p>
              <a:r>
                <a:rPr lang="en-ES" dirty="0">
                  <a:solidFill>
                    <a:srgbClr val="FF0000"/>
                  </a:solidFill>
                </a:rPr>
                <a:t>T=1</a:t>
              </a:r>
            </a:p>
            <a:p>
              <a:r>
                <a:rPr lang="en-ES" dirty="0"/>
                <a:t>T</a:t>
              </a:r>
              <a:r>
                <a:rPr lang="en-ES" baseline="-25000" dirty="0"/>
                <a:t>z</a:t>
              </a:r>
              <a:r>
                <a:rPr lang="en-ES" dirty="0"/>
                <a:t>=-1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269C578-D275-7901-B3A9-1BE5E9A99EE0}"/>
                </a:ext>
              </a:extLst>
            </p:cNvPr>
            <p:cNvCxnSpPr/>
            <p:nvPr/>
          </p:nvCxnSpPr>
          <p:spPr>
            <a:xfrm>
              <a:off x="1628995" y="1687889"/>
              <a:ext cx="1991972" cy="155762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D8E4CBD-AFD4-8B7F-8531-E4FF010A875B}"/>
                </a:ext>
              </a:extLst>
            </p:cNvPr>
            <p:cNvSpPr/>
            <p:nvPr/>
          </p:nvSpPr>
          <p:spPr>
            <a:xfrm>
              <a:off x="5867345" y="2973282"/>
              <a:ext cx="356049" cy="1042320"/>
            </a:xfrm>
            <a:prstGeom prst="rect">
              <a:avLst/>
            </a:prstGeom>
            <a:pattFill prst="dkHorz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D9B0C85-C47B-53B2-271A-1A56D33F65BA}"/>
                </a:ext>
              </a:extLst>
            </p:cNvPr>
            <p:cNvSpPr txBox="1"/>
            <p:nvPr/>
          </p:nvSpPr>
          <p:spPr>
            <a:xfrm>
              <a:off x="3518375" y="2882839"/>
              <a:ext cx="878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>
                  <a:solidFill>
                    <a:srgbClr val="FF0000"/>
                  </a:solidFill>
                </a:rPr>
                <a:t>T=2 IAS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1435C9D-B7F1-13AA-CE81-7DD4CB44B912}"/>
                </a:ext>
              </a:extLst>
            </p:cNvPr>
            <p:cNvSpPr txBox="1"/>
            <p:nvPr/>
          </p:nvSpPr>
          <p:spPr>
            <a:xfrm>
              <a:off x="6173180" y="2894822"/>
              <a:ext cx="878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>
                  <a:solidFill>
                    <a:srgbClr val="FF0000"/>
                  </a:solidFill>
                </a:rPr>
                <a:t>T=2 IAS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253C82-752D-715A-D2DE-3501253E8E4D}"/>
                </a:ext>
              </a:extLst>
            </p:cNvPr>
            <p:cNvSpPr txBox="1"/>
            <p:nvPr/>
          </p:nvSpPr>
          <p:spPr>
            <a:xfrm>
              <a:off x="6252324" y="5245816"/>
              <a:ext cx="52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T=1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0FB8D3B-7838-0A55-1D7A-AE2BDB7636E6}"/>
                </a:ext>
              </a:extLst>
            </p:cNvPr>
            <p:cNvSpPr txBox="1"/>
            <p:nvPr/>
          </p:nvSpPr>
          <p:spPr>
            <a:xfrm>
              <a:off x="6250429" y="4840641"/>
              <a:ext cx="52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T=1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A3E9E1C-2E4D-2BB6-C5A1-576122AD541F}"/>
                </a:ext>
              </a:extLst>
            </p:cNvPr>
            <p:cNvSpPr txBox="1"/>
            <p:nvPr/>
          </p:nvSpPr>
          <p:spPr>
            <a:xfrm>
              <a:off x="3616341" y="4821883"/>
              <a:ext cx="52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T=1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6AD0771-3A09-2C5F-42FA-3D3D7B93E203}"/>
                </a:ext>
              </a:extLst>
            </p:cNvPr>
            <p:cNvSpPr txBox="1"/>
            <p:nvPr/>
          </p:nvSpPr>
          <p:spPr>
            <a:xfrm>
              <a:off x="3545819" y="5264467"/>
              <a:ext cx="52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T=1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5CB4C03-97E9-EAE8-03E3-E44D526382FB}"/>
                </a:ext>
              </a:extLst>
            </p:cNvPr>
            <p:cNvSpPr txBox="1"/>
            <p:nvPr/>
          </p:nvSpPr>
          <p:spPr>
            <a:xfrm rot="16200000">
              <a:off x="5034459" y="3295353"/>
              <a:ext cx="13367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sz="1400" i="1" dirty="0"/>
                <a:t>20 known levels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8383907-0AA6-46DA-E9E3-A628640E5EA6}"/>
                </a:ext>
              </a:extLst>
            </p:cNvPr>
            <p:cNvSpPr txBox="1"/>
            <p:nvPr/>
          </p:nvSpPr>
          <p:spPr>
            <a:xfrm>
              <a:off x="4391616" y="2946249"/>
              <a:ext cx="781822" cy="385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ES" sz="1400" i="1" dirty="0"/>
                <a:t>2926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2359C1F-2608-6230-A8B2-EAF6AE96CC95}"/>
                </a:ext>
              </a:extLst>
            </p:cNvPr>
            <p:cNvSpPr txBox="1"/>
            <p:nvPr/>
          </p:nvSpPr>
          <p:spPr>
            <a:xfrm>
              <a:off x="4360998" y="3340554"/>
              <a:ext cx="768139" cy="385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ES" sz="1400" i="1" dirty="0"/>
                <a:t>2622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A7AAC80-B06C-0026-29EB-919751B0F760}"/>
                </a:ext>
              </a:extLst>
            </p:cNvPr>
            <p:cNvSpPr txBox="1"/>
            <p:nvPr/>
          </p:nvSpPr>
          <p:spPr>
            <a:xfrm>
              <a:off x="4410342" y="4839491"/>
              <a:ext cx="55058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ES" sz="1400" i="1" dirty="0"/>
                <a:t>519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75BDE5B-1ED8-622F-063A-FA8C5F3E6A10}"/>
                </a:ext>
              </a:extLst>
            </p:cNvPr>
            <p:cNvSpPr txBox="1"/>
            <p:nvPr/>
          </p:nvSpPr>
          <p:spPr>
            <a:xfrm>
              <a:off x="4418303" y="5272605"/>
              <a:ext cx="55058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ES" sz="1400" i="1" dirty="0"/>
                <a:t>378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8B58ACE-3C6C-293A-4D7E-CAA07DAAB464}"/>
                </a:ext>
              </a:extLst>
            </p:cNvPr>
            <p:cNvSpPr txBox="1"/>
            <p:nvPr/>
          </p:nvSpPr>
          <p:spPr>
            <a:xfrm>
              <a:off x="6974993" y="2937740"/>
              <a:ext cx="631133" cy="385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ES" sz="1400" i="1" dirty="0"/>
                <a:t>2938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AEB73B1-D3EB-A5F3-A756-7338F4FCA65E}"/>
                </a:ext>
              </a:extLst>
            </p:cNvPr>
            <p:cNvSpPr txBox="1"/>
            <p:nvPr/>
          </p:nvSpPr>
          <p:spPr>
            <a:xfrm>
              <a:off x="6936737" y="3259224"/>
              <a:ext cx="718982" cy="385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ES" sz="1400" i="1" dirty="0"/>
                <a:t>2875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31C9ACA-0C4B-2675-1058-FC13E9C59A1F}"/>
                </a:ext>
              </a:extLst>
            </p:cNvPr>
            <p:cNvSpPr txBox="1"/>
            <p:nvPr/>
          </p:nvSpPr>
          <p:spPr>
            <a:xfrm>
              <a:off x="6917297" y="3504170"/>
              <a:ext cx="678103" cy="385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ES" sz="1400" i="1" dirty="0"/>
                <a:t>2636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0D95A38-BA6C-9A8E-7BB5-06B2E260BD56}"/>
                </a:ext>
              </a:extLst>
            </p:cNvPr>
            <p:cNvSpPr txBox="1"/>
            <p:nvPr/>
          </p:nvSpPr>
          <p:spPr>
            <a:xfrm>
              <a:off x="7021039" y="4885326"/>
              <a:ext cx="55058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ES" sz="1400" i="1" dirty="0"/>
                <a:t>546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DF94216-4157-D3EE-F1A4-6C0C6EF82BA9}"/>
                </a:ext>
              </a:extLst>
            </p:cNvPr>
            <p:cNvSpPr txBox="1"/>
            <p:nvPr/>
          </p:nvSpPr>
          <p:spPr>
            <a:xfrm>
              <a:off x="7030384" y="5256395"/>
              <a:ext cx="55058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ES" sz="1400" i="1" dirty="0"/>
                <a:t>378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7FB0DAD-2FD5-6CEE-393E-BE7B3060A723}"/>
                </a:ext>
              </a:extLst>
            </p:cNvPr>
            <p:cNvSpPr txBox="1"/>
            <p:nvPr/>
          </p:nvSpPr>
          <p:spPr>
            <a:xfrm>
              <a:off x="3642485" y="4290460"/>
              <a:ext cx="412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>
                  <a:solidFill>
                    <a:schemeClr val="accent1"/>
                  </a:solidFill>
                </a:rPr>
                <a:t>Sp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A4F7A59-2A9E-F1CD-C6EC-F52F435A5951}"/>
                </a:ext>
              </a:extLst>
            </p:cNvPr>
            <p:cNvSpPr txBox="1"/>
            <p:nvPr/>
          </p:nvSpPr>
          <p:spPr>
            <a:xfrm>
              <a:off x="1391405" y="1763754"/>
              <a:ext cx="388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  <a:latin typeface="Symbol" pitchFamily="2" charset="2"/>
                </a:rPr>
                <a:t>b</a:t>
              </a:r>
              <a:r>
                <a:rPr lang="en-ES" baseline="30000" dirty="0">
                  <a:solidFill>
                    <a:schemeClr val="accent1"/>
                  </a:solidFill>
                </a:rPr>
                <a:t>+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4CEBDD1-15D1-C198-4EA0-B3500B8A1212}"/>
                </a:ext>
              </a:extLst>
            </p:cNvPr>
            <p:cNvSpPr txBox="1"/>
            <p:nvPr/>
          </p:nvSpPr>
          <p:spPr>
            <a:xfrm>
              <a:off x="5013699" y="5850569"/>
              <a:ext cx="3417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1"/>
                  </a:solidFill>
                  <a:latin typeface="Symbol" pitchFamily="2" charset="2"/>
                </a:rPr>
                <a:t>b</a:t>
              </a:r>
              <a:r>
                <a:rPr lang="en-ES" sz="1400" baseline="30000" dirty="0">
                  <a:solidFill>
                    <a:schemeClr val="accent1"/>
                  </a:solidFill>
                </a:rPr>
                <a:t>+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B8AFA47-5DB6-46C8-6DBB-A3434648EBFE}"/>
                </a:ext>
              </a:extLst>
            </p:cNvPr>
            <p:cNvSpPr txBox="1"/>
            <p:nvPr/>
          </p:nvSpPr>
          <p:spPr>
            <a:xfrm>
              <a:off x="7814075" y="5871451"/>
              <a:ext cx="3417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1"/>
                  </a:solidFill>
                  <a:latin typeface="Symbol" pitchFamily="2" charset="2"/>
                </a:rPr>
                <a:t>b</a:t>
              </a:r>
              <a:r>
                <a:rPr lang="en-ES" sz="1400" baseline="30000" dirty="0">
                  <a:solidFill>
                    <a:schemeClr val="accent1"/>
                  </a:solidFill>
                </a:rPr>
                <a:t>+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09EA797C-A1E5-C040-0966-BB23775E2B30}"/>
                </a:ext>
              </a:extLst>
            </p:cNvPr>
            <p:cNvCxnSpPr>
              <a:cxnSpLocks/>
            </p:cNvCxnSpPr>
            <p:nvPr/>
          </p:nvCxnSpPr>
          <p:spPr>
            <a:xfrm>
              <a:off x="7816094" y="5342448"/>
              <a:ext cx="239096" cy="36228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89749D67-8231-B6E2-EB83-54825578410B}"/>
                </a:ext>
              </a:extLst>
            </p:cNvPr>
            <p:cNvCxnSpPr>
              <a:cxnSpLocks/>
            </p:cNvCxnSpPr>
            <p:nvPr/>
          </p:nvCxnSpPr>
          <p:spPr>
            <a:xfrm>
              <a:off x="7898273" y="5705922"/>
              <a:ext cx="239096" cy="36228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C3495028-25CB-74CD-0494-9BF27D1F91D4}"/>
                </a:ext>
              </a:extLst>
            </p:cNvPr>
            <p:cNvCxnSpPr>
              <a:cxnSpLocks/>
            </p:cNvCxnSpPr>
            <p:nvPr/>
          </p:nvCxnSpPr>
          <p:spPr>
            <a:xfrm>
              <a:off x="5141216" y="5337569"/>
              <a:ext cx="239096" cy="36228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9E2F6B94-D84C-0C88-B6F2-5A276DCC59CA}"/>
                </a:ext>
              </a:extLst>
            </p:cNvPr>
            <p:cNvCxnSpPr>
              <a:cxnSpLocks/>
            </p:cNvCxnSpPr>
            <p:nvPr/>
          </p:nvCxnSpPr>
          <p:spPr>
            <a:xfrm>
              <a:off x="5131654" y="5736715"/>
              <a:ext cx="239096" cy="36228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7F50EFE7-98F8-29A9-9642-2977F3053287}"/>
                </a:ext>
              </a:extLst>
            </p:cNvPr>
            <p:cNvCxnSpPr>
              <a:cxnSpLocks/>
            </p:cNvCxnSpPr>
            <p:nvPr/>
          </p:nvCxnSpPr>
          <p:spPr>
            <a:xfrm>
              <a:off x="1848169" y="-133735"/>
              <a:ext cx="1962306" cy="78953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1D0BD08-0B1A-07E8-98B2-7C2FBA11A993}"/>
                </a:ext>
              </a:extLst>
            </p:cNvPr>
            <p:cNvSpPr txBox="1"/>
            <p:nvPr/>
          </p:nvSpPr>
          <p:spPr>
            <a:xfrm rot="1125396">
              <a:off x="2613578" y="12178"/>
              <a:ext cx="1077298" cy="3850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  <a:latin typeface="Symbol" pitchFamily="2" charset="2"/>
                </a:rPr>
                <a:t>p</a:t>
              </a:r>
              <a:r>
                <a:rPr lang="en-ES" sz="1400" dirty="0">
                  <a:solidFill>
                    <a:srgbClr val="FF0000"/>
                  </a:solidFill>
                </a:rPr>
                <a:t>f</a:t>
              </a:r>
              <a:r>
                <a:rPr lang="en-ES" sz="1400" baseline="-25000" dirty="0">
                  <a:solidFill>
                    <a:srgbClr val="FF0000"/>
                  </a:solidFill>
                </a:rPr>
                <a:t>7/2</a:t>
              </a:r>
              <a:r>
                <a:rPr lang="en-ES" sz="1400" dirty="0">
                  <a:sym typeface="Symbol" panose="05050102010706020507" pitchFamily="18" charset="2"/>
                </a:rPr>
                <a:t></a:t>
              </a:r>
              <a:r>
                <a:rPr lang="en-ES" sz="1400" dirty="0">
                  <a:solidFill>
                    <a:schemeClr val="accent1"/>
                  </a:solidFill>
                  <a:latin typeface="Symbol" pitchFamily="2" charset="2"/>
                  <a:sym typeface="Wingdings" pitchFamily="2" charset="2"/>
                </a:rPr>
                <a:t>n</a:t>
              </a:r>
              <a:r>
                <a:rPr lang="en-ES" sz="1400" dirty="0">
                  <a:solidFill>
                    <a:schemeClr val="accent1"/>
                  </a:solidFill>
                  <a:sym typeface="Wingdings" pitchFamily="2" charset="2"/>
                </a:rPr>
                <a:t>f</a:t>
              </a:r>
              <a:r>
                <a:rPr lang="en-ES" sz="1400" baseline="-25000" dirty="0">
                  <a:solidFill>
                    <a:schemeClr val="accent1"/>
                  </a:solidFill>
                  <a:sym typeface="Wingdings" pitchFamily="2" charset="2"/>
                </a:rPr>
                <a:t>7/2</a:t>
              </a:r>
              <a:endParaRPr lang="en-ES" sz="1400" baseline="-25000" dirty="0">
                <a:solidFill>
                  <a:schemeClr val="accent1"/>
                </a:solidFill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BE5498B-722B-9686-D0AB-BC6EED1D43D3}"/>
                </a:ext>
              </a:extLst>
            </p:cNvPr>
            <p:cNvSpPr txBox="1"/>
            <p:nvPr/>
          </p:nvSpPr>
          <p:spPr>
            <a:xfrm>
              <a:off x="2344294" y="1964632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>
                  <a:solidFill>
                    <a:srgbClr val="FF0000"/>
                  </a:solidFill>
                </a:rPr>
                <a:t>F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82B4CA8-226E-EA36-4FD2-F419DE5AEF7D}"/>
                </a:ext>
              </a:extLst>
            </p:cNvPr>
            <p:cNvSpPr/>
            <p:nvPr/>
          </p:nvSpPr>
          <p:spPr>
            <a:xfrm>
              <a:off x="330487" y="-353449"/>
              <a:ext cx="2759179" cy="33688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 dirty="0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886A353-3B9B-C79D-7E86-955DEE7B9E56}"/>
              </a:ext>
            </a:extLst>
          </p:cNvPr>
          <p:cNvGrpSpPr/>
          <p:nvPr/>
        </p:nvGrpSpPr>
        <p:grpSpPr>
          <a:xfrm>
            <a:off x="182347" y="494868"/>
            <a:ext cx="2286764" cy="235185"/>
            <a:chOff x="182347" y="494868"/>
            <a:chExt cx="2286764" cy="235185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7" name="3D Model 106" descr="Red Sphere">
                  <a:extLst>
                    <a:ext uri="{FF2B5EF4-FFF2-40B4-BE49-F238E27FC236}">
                      <a16:creationId xmlns:a16="http://schemas.microsoft.com/office/drawing/2014/main" id="{FFBB7F58-9CBE-0154-FC52-7BC4BBC7C30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182347" y="496571"/>
                <a:ext cx="226019" cy="224663"/>
              </p:xfrm>
              <a:graphic>
                <a:graphicData uri="http://schemas.microsoft.com/office/drawing/2017/model3d">
                  <am3d:model3d r:embed="rId4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7" name="3D Model 106" descr="Red Sphere">
                  <a:extLst>
                    <a:ext uri="{FF2B5EF4-FFF2-40B4-BE49-F238E27FC236}">
                      <a16:creationId xmlns:a16="http://schemas.microsoft.com/office/drawing/2014/main" id="{FFBB7F58-9CBE-0154-FC52-7BC4BBC7C30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182347" y="496571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8" name="3D Model 107" descr="Red Sphere">
                  <a:extLst>
                    <a:ext uri="{FF2B5EF4-FFF2-40B4-BE49-F238E27FC236}">
                      <a16:creationId xmlns:a16="http://schemas.microsoft.com/office/drawing/2014/main" id="{941824D9-4878-3328-7384-C16F311F5C7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346019" y="494868"/>
                <a:ext cx="226019" cy="224663"/>
              </p:xfrm>
              <a:graphic>
                <a:graphicData uri="http://schemas.microsoft.com/office/drawing/2017/model3d">
                  <am3d:model3d r:embed="rId4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8" name="3D Model 107" descr="Red Sphere">
                  <a:extLst>
                    <a:ext uri="{FF2B5EF4-FFF2-40B4-BE49-F238E27FC236}">
                      <a16:creationId xmlns:a16="http://schemas.microsoft.com/office/drawing/2014/main" id="{941824D9-4878-3328-7384-C16F311F5C7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346019" y="494868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9" name="3D Model 108" descr="Red Sphere">
                  <a:extLst>
                    <a:ext uri="{FF2B5EF4-FFF2-40B4-BE49-F238E27FC236}">
                      <a16:creationId xmlns:a16="http://schemas.microsoft.com/office/drawing/2014/main" id="{145FC29C-B8A5-52FA-C583-1347DDC9508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517359" y="497314"/>
                <a:ext cx="226019" cy="224663"/>
              </p:xfrm>
              <a:graphic>
                <a:graphicData uri="http://schemas.microsoft.com/office/drawing/2017/model3d">
                  <am3d:model3d r:embed="rId4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9" name="3D Model 108" descr="Red Sphere">
                  <a:extLst>
                    <a:ext uri="{FF2B5EF4-FFF2-40B4-BE49-F238E27FC236}">
                      <a16:creationId xmlns:a16="http://schemas.microsoft.com/office/drawing/2014/main" id="{145FC29C-B8A5-52FA-C583-1347DDC9508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517359" y="497314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0" name="3D Model 109" descr="Red Sphere">
                  <a:extLst>
                    <a:ext uri="{FF2B5EF4-FFF2-40B4-BE49-F238E27FC236}">
                      <a16:creationId xmlns:a16="http://schemas.microsoft.com/office/drawing/2014/main" id="{BC5EA078-43A7-2A00-7E23-0BEDD1B4C5C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681031" y="503732"/>
                <a:ext cx="226019" cy="224663"/>
              </p:xfrm>
              <a:graphic>
                <a:graphicData uri="http://schemas.microsoft.com/office/drawing/2017/model3d">
                  <am3d:model3d r:embed="rId4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0" name="3D Model 109" descr="Red Sphere">
                  <a:extLst>
                    <a:ext uri="{FF2B5EF4-FFF2-40B4-BE49-F238E27FC236}">
                      <a16:creationId xmlns:a16="http://schemas.microsoft.com/office/drawing/2014/main" id="{BC5EA078-43A7-2A00-7E23-0BEDD1B4C5C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681031" y="503732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1" name="3D Model 110" descr="Red Sphere">
                  <a:extLst>
                    <a:ext uri="{FF2B5EF4-FFF2-40B4-BE49-F238E27FC236}">
                      <a16:creationId xmlns:a16="http://schemas.microsoft.com/office/drawing/2014/main" id="{42452983-8601-C0C3-769D-382913518DB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847784" y="501585"/>
                <a:ext cx="226019" cy="224663"/>
              </p:xfrm>
              <a:graphic>
                <a:graphicData uri="http://schemas.microsoft.com/office/drawing/2017/model3d">
                  <am3d:model3d r:embed="rId4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1" name="3D Model 110" descr="Red Sphere">
                  <a:extLst>
                    <a:ext uri="{FF2B5EF4-FFF2-40B4-BE49-F238E27FC236}">
                      <a16:creationId xmlns:a16="http://schemas.microsoft.com/office/drawing/2014/main" id="{42452983-8601-C0C3-769D-382913518DB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847784" y="501585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2" name="3D Model 111" descr="Red Sphere">
                  <a:extLst>
                    <a:ext uri="{FF2B5EF4-FFF2-40B4-BE49-F238E27FC236}">
                      <a16:creationId xmlns:a16="http://schemas.microsoft.com/office/drawing/2014/main" id="{2CA3E0CC-FF04-74BD-96C3-152C1CD621A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1011456" y="505390"/>
                <a:ext cx="226019" cy="224663"/>
              </p:xfrm>
              <a:graphic>
                <a:graphicData uri="http://schemas.microsoft.com/office/drawing/2017/model3d">
                  <am3d:model3d r:embed="rId4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2" name="3D Model 111" descr="Red Sphere">
                  <a:extLst>
                    <a:ext uri="{FF2B5EF4-FFF2-40B4-BE49-F238E27FC236}">
                      <a16:creationId xmlns:a16="http://schemas.microsoft.com/office/drawing/2014/main" id="{2CA3E0CC-FF04-74BD-96C3-152C1CD621A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1011456" y="505390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3" name="3D Model 112" descr="Red Sphere">
                  <a:extLst>
                    <a:ext uri="{FF2B5EF4-FFF2-40B4-BE49-F238E27FC236}">
                      <a16:creationId xmlns:a16="http://schemas.microsoft.com/office/drawing/2014/main" id="{8DE640BE-0688-F58F-E625-039B8E11079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1180701" y="500132"/>
                <a:ext cx="226019" cy="224663"/>
              </p:xfrm>
              <a:graphic>
                <a:graphicData uri="http://schemas.microsoft.com/office/drawing/2017/model3d">
                  <am3d:model3d r:embed="rId4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3" name="3D Model 112" descr="Red Sphere">
                  <a:extLst>
                    <a:ext uri="{FF2B5EF4-FFF2-40B4-BE49-F238E27FC236}">
                      <a16:creationId xmlns:a16="http://schemas.microsoft.com/office/drawing/2014/main" id="{8DE640BE-0688-F58F-E625-039B8E11079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1180701" y="500132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4" name="3D Model 113" descr="Red Sphere">
                  <a:extLst>
                    <a:ext uri="{FF2B5EF4-FFF2-40B4-BE49-F238E27FC236}">
                      <a16:creationId xmlns:a16="http://schemas.microsoft.com/office/drawing/2014/main" id="{E3D20362-3F23-EC41-B63C-2BF7CC999A9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1346468" y="496571"/>
                <a:ext cx="226019" cy="224663"/>
              </p:xfrm>
              <a:graphic>
                <a:graphicData uri="http://schemas.microsoft.com/office/drawing/2017/model3d">
                  <am3d:model3d r:embed="rId4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4" name="3D Model 113" descr="Red Sphere">
                  <a:extLst>
                    <a:ext uri="{FF2B5EF4-FFF2-40B4-BE49-F238E27FC236}">
                      <a16:creationId xmlns:a16="http://schemas.microsoft.com/office/drawing/2014/main" id="{E3D20362-3F23-EC41-B63C-2BF7CC999A9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1346468" y="496571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6" name="3D Model 115" descr="Sphere">
                  <a:extLst>
                    <a:ext uri="{FF2B5EF4-FFF2-40B4-BE49-F238E27FC236}">
                      <a16:creationId xmlns:a16="http://schemas.microsoft.com/office/drawing/2014/main" id="{33DE86EF-BB5B-41D3-53AB-6E20ECF84DA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278073" y="517681"/>
                <a:ext cx="191038" cy="191038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191038" cy="1910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6125" ay="-4291590" az="3238096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2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6" name="3D Model 115" descr="Sphere">
                  <a:extLst>
                    <a:ext uri="{FF2B5EF4-FFF2-40B4-BE49-F238E27FC236}">
                      <a16:creationId xmlns:a16="http://schemas.microsoft.com/office/drawing/2014/main" id="{33DE86EF-BB5B-41D3-53AB-6E20ECF84DA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78073" y="517681"/>
                  <a:ext cx="191038" cy="191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7" name="3D Model 116" descr="Sphere">
                  <a:extLst>
                    <a:ext uri="{FF2B5EF4-FFF2-40B4-BE49-F238E27FC236}">
                      <a16:creationId xmlns:a16="http://schemas.microsoft.com/office/drawing/2014/main" id="{C168F8FA-431B-B6AE-1CF0-25B637E3797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743114" y="514989"/>
                <a:ext cx="191038" cy="191038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191038" cy="1910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6125" ay="-4291590" az="3238096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2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7" name="3D Model 116" descr="Sphere">
                  <a:extLst>
                    <a:ext uri="{FF2B5EF4-FFF2-40B4-BE49-F238E27FC236}">
                      <a16:creationId xmlns:a16="http://schemas.microsoft.com/office/drawing/2014/main" id="{C168F8FA-431B-B6AE-1CF0-25B637E3797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43114" y="514989"/>
                  <a:ext cx="191038" cy="191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8" name="3D Model 117" descr="Sphere">
                  <a:extLst>
                    <a:ext uri="{FF2B5EF4-FFF2-40B4-BE49-F238E27FC236}">
                      <a16:creationId xmlns:a16="http://schemas.microsoft.com/office/drawing/2014/main" id="{C73A8D0F-EF4B-7281-5F9D-223023A03C9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925280" y="513749"/>
                <a:ext cx="191038" cy="191038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191038" cy="1910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6125" ay="-4291590" az="3238096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2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8" name="3D Model 117" descr="Sphere">
                  <a:extLst>
                    <a:ext uri="{FF2B5EF4-FFF2-40B4-BE49-F238E27FC236}">
                      <a16:creationId xmlns:a16="http://schemas.microsoft.com/office/drawing/2014/main" id="{C73A8D0F-EF4B-7281-5F9D-223023A03C9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925280" y="513749"/>
                  <a:ext cx="191038" cy="191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9" name="3D Model 118" descr="Sphere">
                  <a:extLst>
                    <a:ext uri="{FF2B5EF4-FFF2-40B4-BE49-F238E27FC236}">
                      <a16:creationId xmlns:a16="http://schemas.microsoft.com/office/drawing/2014/main" id="{556994DA-93A3-AD6A-6FB5-BE383C5B527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102651" y="514989"/>
                <a:ext cx="191038" cy="191038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191038" cy="1910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6125" ay="-4291590" az="3238096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2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9" name="3D Model 118" descr="Sphere">
                  <a:extLst>
                    <a:ext uri="{FF2B5EF4-FFF2-40B4-BE49-F238E27FC236}">
                      <a16:creationId xmlns:a16="http://schemas.microsoft.com/office/drawing/2014/main" id="{556994DA-93A3-AD6A-6FB5-BE383C5B527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02651" y="514989"/>
                  <a:ext cx="191038" cy="19103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C6B257E-8156-286A-4779-242AF6BC10BA}"/>
              </a:ext>
            </a:extLst>
          </p:cNvPr>
          <p:cNvGrpSpPr/>
          <p:nvPr/>
        </p:nvGrpSpPr>
        <p:grpSpPr>
          <a:xfrm>
            <a:off x="1825643" y="1193256"/>
            <a:ext cx="2286764" cy="235185"/>
            <a:chOff x="182347" y="494868"/>
            <a:chExt cx="2286764" cy="235185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2" name="3D Model 121" descr="Red Sphere">
                  <a:extLst>
                    <a:ext uri="{FF2B5EF4-FFF2-40B4-BE49-F238E27FC236}">
                      <a16:creationId xmlns:a16="http://schemas.microsoft.com/office/drawing/2014/main" id="{A046A76B-61FC-4F12-E945-99C0AC5F46D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182347" y="496571"/>
                <a:ext cx="226019" cy="224663"/>
              </p:xfrm>
              <a:graphic>
                <a:graphicData uri="http://schemas.microsoft.com/office/drawing/2017/model3d">
                  <am3d:model3d r:embed="rId4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2" name="3D Model 121" descr="Red Sphere">
                  <a:extLst>
                    <a:ext uri="{FF2B5EF4-FFF2-40B4-BE49-F238E27FC236}">
                      <a16:creationId xmlns:a16="http://schemas.microsoft.com/office/drawing/2014/main" id="{A046A76B-61FC-4F12-E945-99C0AC5F46D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1825643" y="1194959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3" name="3D Model 122" descr="Red Sphere">
                  <a:extLst>
                    <a:ext uri="{FF2B5EF4-FFF2-40B4-BE49-F238E27FC236}">
                      <a16:creationId xmlns:a16="http://schemas.microsoft.com/office/drawing/2014/main" id="{07251E72-E3A9-D90C-19AA-68EA3526A5E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346019" y="494868"/>
                <a:ext cx="226019" cy="224663"/>
              </p:xfrm>
              <a:graphic>
                <a:graphicData uri="http://schemas.microsoft.com/office/drawing/2017/model3d">
                  <am3d:model3d r:embed="rId4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3" name="3D Model 122" descr="Red Sphere">
                  <a:extLst>
                    <a:ext uri="{FF2B5EF4-FFF2-40B4-BE49-F238E27FC236}">
                      <a16:creationId xmlns:a16="http://schemas.microsoft.com/office/drawing/2014/main" id="{07251E72-E3A9-D90C-19AA-68EA3526A5E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1989315" y="1193256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4" name="3D Model 123" descr="Red Sphere">
                  <a:extLst>
                    <a:ext uri="{FF2B5EF4-FFF2-40B4-BE49-F238E27FC236}">
                      <a16:creationId xmlns:a16="http://schemas.microsoft.com/office/drawing/2014/main" id="{AB83DB97-42F6-EE74-4C31-F5B09A31AD0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517359" y="497314"/>
                <a:ext cx="226019" cy="224663"/>
              </p:xfrm>
              <a:graphic>
                <a:graphicData uri="http://schemas.microsoft.com/office/drawing/2017/model3d">
                  <am3d:model3d r:embed="rId4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4" name="3D Model 123" descr="Red Sphere">
                  <a:extLst>
                    <a:ext uri="{FF2B5EF4-FFF2-40B4-BE49-F238E27FC236}">
                      <a16:creationId xmlns:a16="http://schemas.microsoft.com/office/drawing/2014/main" id="{AB83DB97-42F6-EE74-4C31-F5B09A31AD0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2160655" y="1195702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5" name="3D Model 124" descr="Red Sphere">
                  <a:extLst>
                    <a:ext uri="{FF2B5EF4-FFF2-40B4-BE49-F238E27FC236}">
                      <a16:creationId xmlns:a16="http://schemas.microsoft.com/office/drawing/2014/main" id="{85CEC5B2-6C8E-4F93-A074-16FF469EA8D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681031" y="503732"/>
                <a:ext cx="226019" cy="224663"/>
              </p:xfrm>
              <a:graphic>
                <a:graphicData uri="http://schemas.microsoft.com/office/drawing/2017/model3d">
                  <am3d:model3d r:embed="rId4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5" name="3D Model 124" descr="Red Sphere">
                  <a:extLst>
                    <a:ext uri="{FF2B5EF4-FFF2-40B4-BE49-F238E27FC236}">
                      <a16:creationId xmlns:a16="http://schemas.microsoft.com/office/drawing/2014/main" id="{85CEC5B2-6C8E-4F93-A074-16FF469EA8D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2324327" y="1202120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6" name="3D Model 125" descr="Red Sphere">
                  <a:extLst>
                    <a:ext uri="{FF2B5EF4-FFF2-40B4-BE49-F238E27FC236}">
                      <a16:creationId xmlns:a16="http://schemas.microsoft.com/office/drawing/2014/main" id="{AAE84D94-726E-607C-419B-076839CFD4D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847784" y="501585"/>
                <a:ext cx="226019" cy="224663"/>
              </p:xfrm>
              <a:graphic>
                <a:graphicData uri="http://schemas.microsoft.com/office/drawing/2017/model3d">
                  <am3d:model3d r:embed="rId4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6" name="3D Model 125" descr="Red Sphere">
                  <a:extLst>
                    <a:ext uri="{FF2B5EF4-FFF2-40B4-BE49-F238E27FC236}">
                      <a16:creationId xmlns:a16="http://schemas.microsoft.com/office/drawing/2014/main" id="{AAE84D94-726E-607C-419B-076839CFD4D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2491080" y="1199973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7" name="3D Model 126" descr="Red Sphere">
                  <a:extLst>
                    <a:ext uri="{FF2B5EF4-FFF2-40B4-BE49-F238E27FC236}">
                      <a16:creationId xmlns:a16="http://schemas.microsoft.com/office/drawing/2014/main" id="{388B7453-61CD-92B4-4440-219928325CC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1011456" y="505390"/>
                <a:ext cx="226019" cy="224663"/>
              </p:xfrm>
              <a:graphic>
                <a:graphicData uri="http://schemas.microsoft.com/office/drawing/2017/model3d">
                  <am3d:model3d r:embed="rId4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7" name="3D Model 126" descr="Red Sphere">
                  <a:extLst>
                    <a:ext uri="{FF2B5EF4-FFF2-40B4-BE49-F238E27FC236}">
                      <a16:creationId xmlns:a16="http://schemas.microsoft.com/office/drawing/2014/main" id="{388B7453-61CD-92B4-4440-219928325CC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2654752" y="1203778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8" name="3D Model 127" descr="Red Sphere">
                  <a:extLst>
                    <a:ext uri="{FF2B5EF4-FFF2-40B4-BE49-F238E27FC236}">
                      <a16:creationId xmlns:a16="http://schemas.microsoft.com/office/drawing/2014/main" id="{21122224-BB45-050D-363B-C5200E795FC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flipH="1">
                <a:off x="1180701" y="500132"/>
                <a:ext cx="226019" cy="224663"/>
              </p:xfrm>
              <a:graphic>
                <a:graphicData uri="http://schemas.microsoft.com/office/drawing/2017/model3d">
                  <am3d:model3d r:embed="rId4">
                    <am3d:spPr>
                      <a:xfrm flipH="1">
                        <a:off x="0" y="0"/>
                        <a:ext cx="226019" cy="224663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8628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8" name="3D Model 127" descr="Red Sphere">
                  <a:extLst>
                    <a:ext uri="{FF2B5EF4-FFF2-40B4-BE49-F238E27FC236}">
                      <a16:creationId xmlns:a16="http://schemas.microsoft.com/office/drawing/2014/main" id="{21122224-BB45-050D-363B-C5200E795FC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2823997" y="1198520"/>
                  <a:ext cx="226019" cy="224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0" name="3D Model 129" descr="Sphere">
                  <a:extLst>
                    <a:ext uri="{FF2B5EF4-FFF2-40B4-BE49-F238E27FC236}">
                      <a16:creationId xmlns:a16="http://schemas.microsoft.com/office/drawing/2014/main" id="{3058AF75-769C-3308-5436-AB072FA2757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278073" y="517681"/>
                <a:ext cx="191038" cy="191038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191038" cy="1910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6125" ay="-4291590" az="3238096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2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0" name="3D Model 129" descr="Sphere">
                  <a:extLst>
                    <a:ext uri="{FF2B5EF4-FFF2-40B4-BE49-F238E27FC236}">
                      <a16:creationId xmlns:a16="http://schemas.microsoft.com/office/drawing/2014/main" id="{3058AF75-769C-3308-5436-AB072FA2757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921369" y="1216069"/>
                  <a:ext cx="191038" cy="191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1" name="3D Model 130" descr="Sphere">
                  <a:extLst>
                    <a:ext uri="{FF2B5EF4-FFF2-40B4-BE49-F238E27FC236}">
                      <a16:creationId xmlns:a16="http://schemas.microsoft.com/office/drawing/2014/main" id="{92015EA7-1EDE-DFC3-DB2A-15D5BDA41F6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743114" y="514989"/>
                <a:ext cx="191038" cy="191038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191038" cy="1910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6125" ay="-4291590" az="3238096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2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1" name="3D Model 130" descr="Sphere">
                  <a:extLst>
                    <a:ext uri="{FF2B5EF4-FFF2-40B4-BE49-F238E27FC236}">
                      <a16:creationId xmlns:a16="http://schemas.microsoft.com/office/drawing/2014/main" id="{92015EA7-1EDE-DFC3-DB2A-15D5BDA41F6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86410" y="1213377"/>
                  <a:ext cx="191038" cy="191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2" name="3D Model 131" descr="Sphere">
                  <a:extLst>
                    <a:ext uri="{FF2B5EF4-FFF2-40B4-BE49-F238E27FC236}">
                      <a16:creationId xmlns:a16="http://schemas.microsoft.com/office/drawing/2014/main" id="{8E4813F8-5D0E-0780-B4A0-B8B0D98109C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925280" y="513749"/>
                <a:ext cx="191038" cy="191038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191038" cy="1910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6125" ay="-4291590" az="3238096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2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2" name="3D Model 131" descr="Sphere">
                  <a:extLst>
                    <a:ext uri="{FF2B5EF4-FFF2-40B4-BE49-F238E27FC236}">
                      <a16:creationId xmlns:a16="http://schemas.microsoft.com/office/drawing/2014/main" id="{8E4813F8-5D0E-0780-B4A0-B8B0D98109C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568576" y="1212137"/>
                  <a:ext cx="191038" cy="191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3" name="3D Model 132" descr="Sphere">
                  <a:extLst>
                    <a:ext uri="{FF2B5EF4-FFF2-40B4-BE49-F238E27FC236}">
                      <a16:creationId xmlns:a16="http://schemas.microsoft.com/office/drawing/2014/main" id="{78629C9E-B0AC-A218-3FE2-EEACA0479DD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102651" y="514989"/>
                <a:ext cx="191038" cy="191038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191038" cy="1910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6125" ay="-4291590" az="3238096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2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3" name="3D Model 132" descr="Sphere">
                  <a:extLst>
                    <a:ext uri="{FF2B5EF4-FFF2-40B4-BE49-F238E27FC236}">
                      <a16:creationId xmlns:a16="http://schemas.microsoft.com/office/drawing/2014/main" id="{78629C9E-B0AC-A218-3FE2-EEACA0479DD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745947" y="1213377"/>
                  <a:ext cx="191038" cy="191038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F3D32BEA-4BD5-85FE-5942-DB09621A018D}"/>
              </a:ext>
            </a:extLst>
          </p:cNvPr>
          <p:cNvSpPr/>
          <p:nvPr/>
        </p:nvSpPr>
        <p:spPr>
          <a:xfrm>
            <a:off x="1812636" y="1180947"/>
            <a:ext cx="2558619" cy="2692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7" name="3D Model 136" descr="Sphere">
                <a:extLst>
                  <a:ext uri="{FF2B5EF4-FFF2-40B4-BE49-F238E27FC236}">
                    <a16:creationId xmlns:a16="http://schemas.microsoft.com/office/drawing/2014/main" id="{CD4A5AB6-21D3-B281-379A-F364620A9C0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68399" y="1180947"/>
              <a:ext cx="244167" cy="25410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44167" cy="254105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1460157" ay="3885775" az="-133500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952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7" name="3D Model 136" descr="Sphere">
                <a:extLst>
                  <a:ext uri="{FF2B5EF4-FFF2-40B4-BE49-F238E27FC236}">
                    <a16:creationId xmlns:a16="http://schemas.microsoft.com/office/drawing/2014/main" id="{CD4A5AB6-21D3-B281-379A-F364620A9C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68399" y="1180947"/>
                <a:ext cx="244167" cy="254105"/>
              </a:xfrm>
              <a:prstGeom prst="rect">
                <a:avLst/>
              </a:prstGeom>
            </p:spPr>
          </p:pic>
        </mc:Fallback>
      </mc:AlternateContent>
      <p:sp>
        <p:nvSpPr>
          <p:cNvPr id="138" name="TextBox 137">
            <a:extLst>
              <a:ext uri="{FF2B5EF4-FFF2-40B4-BE49-F238E27FC236}">
                <a16:creationId xmlns:a16="http://schemas.microsoft.com/office/drawing/2014/main" id="{6039977F-CACD-E89E-35CD-4CA609C503E9}"/>
              </a:ext>
            </a:extLst>
          </p:cNvPr>
          <p:cNvSpPr txBox="1"/>
          <p:nvPr/>
        </p:nvSpPr>
        <p:spPr>
          <a:xfrm>
            <a:off x="321222" y="1403176"/>
            <a:ext cx="105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>
                <a:solidFill>
                  <a:srgbClr val="FF0000"/>
                </a:solidFill>
              </a:rPr>
              <a:t>   T=2</a:t>
            </a:r>
          </a:p>
          <a:p>
            <a:r>
              <a:rPr lang="en-ES" dirty="0"/>
              <a:t>   T</a:t>
            </a:r>
            <a:r>
              <a:rPr lang="en-ES" baseline="-25000" dirty="0"/>
              <a:t>z</a:t>
            </a:r>
            <a:r>
              <a:rPr lang="en-ES" dirty="0"/>
              <a:t>=-2</a:t>
            </a:r>
          </a:p>
          <a:p>
            <a:endParaRPr lang="en-GB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5CBDCB52-8C8D-47E7-6FC4-7C86B31CFEF3}"/>
              </a:ext>
            </a:extLst>
          </p:cNvPr>
          <p:cNvSpPr txBox="1"/>
          <p:nvPr/>
        </p:nvSpPr>
        <p:spPr>
          <a:xfrm>
            <a:off x="7724403" y="1305587"/>
            <a:ext cx="105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>
                <a:solidFill>
                  <a:srgbClr val="FF0000"/>
                </a:solidFill>
              </a:rPr>
              <a:t>   T=2</a:t>
            </a:r>
          </a:p>
          <a:p>
            <a:r>
              <a:rPr lang="en-ES" dirty="0"/>
              <a:t>   T</a:t>
            </a:r>
            <a:r>
              <a:rPr lang="en-ES" baseline="-25000" dirty="0"/>
              <a:t>z</a:t>
            </a:r>
            <a:r>
              <a:rPr lang="en-ES" dirty="0"/>
              <a:t>=+2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BE70EA-E15F-1C55-1DA0-993D124802FF}"/>
              </a:ext>
            </a:extLst>
          </p:cNvPr>
          <p:cNvSpPr txBox="1"/>
          <p:nvPr/>
        </p:nvSpPr>
        <p:spPr>
          <a:xfrm>
            <a:off x="7644693" y="5249688"/>
            <a:ext cx="140493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+mj-lt"/>
              </a:rPr>
              <a:t>Y. Fujita et al. </a:t>
            </a:r>
          </a:p>
          <a:p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+mj-lt"/>
              </a:rPr>
              <a:t>Acta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Phys.Pol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+mj-lt"/>
              </a:rPr>
              <a:t>. B43, </a:t>
            </a:r>
          </a:p>
          <a:p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+mj-lt"/>
              </a:rPr>
              <a:t>153 (2012)</a:t>
            </a:r>
            <a:endParaRPr lang="en-GB" sz="12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A2E23-611D-96CB-8E7D-C423C9962F7F}"/>
              </a:ext>
            </a:extLst>
          </p:cNvPr>
          <p:cNvSpPr txBox="1"/>
          <p:nvPr/>
        </p:nvSpPr>
        <p:spPr>
          <a:xfrm>
            <a:off x="1200342" y="4125222"/>
            <a:ext cx="111947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+mj-lt"/>
              </a:rPr>
              <a:t>S.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Orrigo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+mj-lt"/>
              </a:rPr>
              <a:t> et al. </a:t>
            </a:r>
          </a:p>
          <a:p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+mj-lt"/>
              </a:rPr>
              <a:t>PRC </a:t>
            </a:r>
            <a:r>
              <a:rPr lang="en-ES" sz="1200" dirty="0">
                <a:effectLst/>
                <a:latin typeface="+mj-lt"/>
              </a:rPr>
              <a:t>93 (2016)</a:t>
            </a:r>
          </a:p>
          <a:p>
            <a:r>
              <a:rPr lang="en-ES" sz="1200" dirty="0">
                <a:effectLst/>
                <a:latin typeface="+mj-lt"/>
              </a:rPr>
              <a:t>044336</a:t>
            </a:r>
          </a:p>
        </p:txBody>
      </p:sp>
      <p:sp>
        <p:nvSpPr>
          <p:cNvPr id="38" name="Date Placeholder 37">
            <a:extLst>
              <a:ext uri="{FF2B5EF4-FFF2-40B4-BE49-F238E27FC236}">
                <a16:creationId xmlns:a16="http://schemas.microsoft.com/office/drawing/2014/main" id="{AC784FDF-72AE-358C-8EF9-91B71177E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5118B865-A6C1-9806-45EE-9F3DC4C51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AD2C2B25-D1F4-911E-9B59-511B2C20F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33</a:t>
            </a:fld>
            <a:endParaRPr lang="es-ES_tradnl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058919F-A59A-9594-3883-5B2880C5AEE7}"/>
              </a:ext>
            </a:extLst>
          </p:cNvPr>
          <p:cNvSpPr txBox="1"/>
          <p:nvPr/>
        </p:nvSpPr>
        <p:spPr>
          <a:xfrm>
            <a:off x="102984" y="6423885"/>
            <a:ext cx="8965280" cy="3735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b="0" i="1" dirty="0">
                <a:effectLst/>
                <a:latin typeface="-apple-system"/>
              </a:rPr>
              <a:t>Review paper: Y. Fujita, B. Rubio, W. </a:t>
            </a:r>
            <a:r>
              <a:rPr lang="en-GB" b="0" i="1" dirty="0" err="1">
                <a:effectLst/>
                <a:latin typeface="-apple-system"/>
              </a:rPr>
              <a:t>Gelletly</a:t>
            </a:r>
            <a:r>
              <a:rPr lang="en-GB" b="0" i="1" dirty="0">
                <a:effectLst/>
                <a:latin typeface="-apple-system"/>
              </a:rPr>
              <a:t>, </a:t>
            </a:r>
            <a:r>
              <a:rPr lang="en-GB" b="0" i="1" dirty="0" err="1">
                <a:effectLst/>
                <a:latin typeface="-apple-system"/>
              </a:rPr>
              <a:t>Prog.Part.Nucl.Phys</a:t>
            </a:r>
            <a:r>
              <a:rPr lang="en-GB" b="0" i="1" dirty="0">
                <a:effectLst/>
                <a:latin typeface="-apple-system"/>
              </a:rPr>
              <a:t>.</a:t>
            </a:r>
            <a:r>
              <a:rPr lang="en-GB" b="0" i="0" dirty="0">
                <a:effectLst/>
                <a:latin typeface="-apple-system"/>
              </a:rPr>
              <a:t> 66 (2011) 549-606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2056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  <a:alpha val="24035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207017-1F8E-C0CB-6F11-221A306BB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26" y="914400"/>
            <a:ext cx="3200400" cy="50292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4580D2-253D-D4CE-0B86-5C04C4AFA319}"/>
              </a:ext>
            </a:extLst>
          </p:cNvPr>
          <p:cNvCxnSpPr/>
          <p:nvPr/>
        </p:nvCxnSpPr>
        <p:spPr>
          <a:xfrm>
            <a:off x="2020529" y="3399503"/>
            <a:ext cx="850490" cy="0"/>
          </a:xfrm>
          <a:prstGeom prst="line">
            <a:avLst/>
          </a:prstGeom>
          <a:ln w="47625">
            <a:solidFill>
              <a:srgbClr val="FFFF00">
                <a:alpha val="7005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EA73DA-1DC4-052B-8B8C-511E24E6B6EA}"/>
              </a:ext>
            </a:extLst>
          </p:cNvPr>
          <p:cNvCxnSpPr>
            <a:cxnSpLocks/>
          </p:cNvCxnSpPr>
          <p:nvPr/>
        </p:nvCxnSpPr>
        <p:spPr>
          <a:xfrm flipV="1">
            <a:off x="1700981" y="3429000"/>
            <a:ext cx="319548" cy="29497"/>
          </a:xfrm>
          <a:prstGeom prst="line">
            <a:avLst/>
          </a:prstGeom>
          <a:ln w="47625">
            <a:solidFill>
              <a:srgbClr val="FFFF00">
                <a:alpha val="7005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A7F216-7008-A76E-0378-391740A86207}"/>
              </a:ext>
            </a:extLst>
          </p:cNvPr>
          <p:cNvCxnSpPr>
            <a:cxnSpLocks/>
          </p:cNvCxnSpPr>
          <p:nvPr/>
        </p:nvCxnSpPr>
        <p:spPr>
          <a:xfrm>
            <a:off x="2472813" y="3429000"/>
            <a:ext cx="0" cy="1762432"/>
          </a:xfrm>
          <a:prstGeom prst="line">
            <a:avLst/>
          </a:prstGeom>
          <a:ln w="47625">
            <a:solidFill>
              <a:srgbClr val="FFFF00">
                <a:alpha val="7005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D7F8CB62-F489-A2E3-25D2-0663AC355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040" y="3276731"/>
            <a:ext cx="2229464" cy="1349509"/>
          </a:xfrm>
          <a:prstGeom prst="rect">
            <a:avLst/>
          </a:prstGeom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119108D6-7CEA-891E-24E0-981E6DE5E1FD}"/>
              </a:ext>
            </a:extLst>
          </p:cNvPr>
          <p:cNvSpPr/>
          <p:nvPr/>
        </p:nvSpPr>
        <p:spPr>
          <a:xfrm>
            <a:off x="7316512" y="3354372"/>
            <a:ext cx="117987" cy="963561"/>
          </a:xfrm>
          <a:custGeom>
            <a:avLst/>
            <a:gdLst>
              <a:gd name="connsiteX0" fmla="*/ 19664 w 117987"/>
              <a:gd name="connsiteY0" fmla="*/ 963561 h 963561"/>
              <a:gd name="connsiteX1" fmla="*/ 0 w 117987"/>
              <a:gd name="connsiteY1" fmla="*/ 835742 h 963561"/>
              <a:gd name="connsiteX2" fmla="*/ 29497 w 117987"/>
              <a:gd name="connsiteY2" fmla="*/ 0 h 963561"/>
              <a:gd name="connsiteX3" fmla="*/ 98322 w 117987"/>
              <a:gd name="connsiteY3" fmla="*/ 776748 h 963561"/>
              <a:gd name="connsiteX4" fmla="*/ 117987 w 117987"/>
              <a:gd name="connsiteY4" fmla="*/ 963561 h 963561"/>
              <a:gd name="connsiteX5" fmla="*/ 19664 w 117987"/>
              <a:gd name="connsiteY5" fmla="*/ 963561 h 96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987" h="963561">
                <a:moveTo>
                  <a:pt x="19664" y="963561"/>
                </a:moveTo>
                <a:lnTo>
                  <a:pt x="0" y="835742"/>
                </a:lnTo>
                <a:lnTo>
                  <a:pt x="29497" y="0"/>
                </a:lnTo>
                <a:lnTo>
                  <a:pt x="98322" y="776748"/>
                </a:lnTo>
                <a:lnTo>
                  <a:pt x="117987" y="963561"/>
                </a:lnTo>
                <a:lnTo>
                  <a:pt x="19664" y="963561"/>
                </a:lnTo>
                <a:close/>
              </a:path>
            </a:pathLst>
          </a:custGeom>
          <a:solidFill>
            <a:srgbClr val="FFFF00">
              <a:alpha val="583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DC37F42-D84B-FD3F-D792-9174A6769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154" y="3276731"/>
            <a:ext cx="2133962" cy="1232288"/>
          </a:xfrm>
          <a:prstGeom prst="rect">
            <a:avLst/>
          </a:prstGeom>
        </p:spPr>
      </p:pic>
      <p:sp>
        <p:nvSpPr>
          <p:cNvPr id="32" name="Freeform 31">
            <a:extLst>
              <a:ext uri="{FF2B5EF4-FFF2-40B4-BE49-F238E27FC236}">
                <a16:creationId xmlns:a16="http://schemas.microsoft.com/office/drawing/2014/main" id="{2E19AD95-EDAD-BA71-7DC9-222A88746694}"/>
              </a:ext>
            </a:extLst>
          </p:cNvPr>
          <p:cNvSpPr/>
          <p:nvPr/>
        </p:nvSpPr>
        <p:spPr>
          <a:xfrm>
            <a:off x="5541633" y="3376674"/>
            <a:ext cx="118928" cy="827336"/>
          </a:xfrm>
          <a:custGeom>
            <a:avLst/>
            <a:gdLst>
              <a:gd name="connsiteX0" fmla="*/ 0 w 56147"/>
              <a:gd name="connsiteY0" fmla="*/ 774032 h 802106"/>
              <a:gd name="connsiteX1" fmla="*/ 8021 w 56147"/>
              <a:gd name="connsiteY1" fmla="*/ 653716 h 802106"/>
              <a:gd name="connsiteX2" fmla="*/ 12031 w 56147"/>
              <a:gd name="connsiteY2" fmla="*/ 385011 h 802106"/>
              <a:gd name="connsiteX3" fmla="*/ 24063 w 56147"/>
              <a:gd name="connsiteY3" fmla="*/ 0 h 802106"/>
              <a:gd name="connsiteX4" fmla="*/ 36095 w 56147"/>
              <a:gd name="connsiteY4" fmla="*/ 208548 h 802106"/>
              <a:gd name="connsiteX5" fmla="*/ 48126 w 56147"/>
              <a:gd name="connsiteY5" fmla="*/ 493295 h 802106"/>
              <a:gd name="connsiteX6" fmla="*/ 56147 w 56147"/>
              <a:gd name="connsiteY6" fmla="*/ 802106 h 802106"/>
              <a:gd name="connsiteX7" fmla="*/ 0 w 56147"/>
              <a:gd name="connsiteY7" fmla="*/ 774032 h 80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47" h="802106">
                <a:moveTo>
                  <a:pt x="0" y="774032"/>
                </a:moveTo>
                <a:lnTo>
                  <a:pt x="8021" y="653716"/>
                </a:lnTo>
                <a:cubicBezTo>
                  <a:pt x="9358" y="564148"/>
                  <a:pt x="10694" y="474579"/>
                  <a:pt x="12031" y="385011"/>
                </a:cubicBezTo>
                <a:lnTo>
                  <a:pt x="24063" y="0"/>
                </a:lnTo>
                <a:lnTo>
                  <a:pt x="36095" y="208548"/>
                </a:lnTo>
                <a:lnTo>
                  <a:pt x="48126" y="493295"/>
                </a:lnTo>
                <a:lnTo>
                  <a:pt x="56147" y="802106"/>
                </a:lnTo>
                <a:lnTo>
                  <a:pt x="0" y="774032"/>
                </a:lnTo>
                <a:close/>
              </a:path>
            </a:pathLst>
          </a:custGeom>
          <a:solidFill>
            <a:srgbClr val="FFFF00">
              <a:alpha val="6374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1C351C-5955-ACD1-79BC-99469700D9F0}"/>
              </a:ext>
            </a:extLst>
          </p:cNvPr>
          <p:cNvSpPr txBox="1"/>
          <p:nvPr/>
        </p:nvSpPr>
        <p:spPr>
          <a:xfrm>
            <a:off x="7675595" y="3483674"/>
            <a:ext cx="743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protons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CEA5CB-B0A7-0415-7A52-2DB53970FB39}"/>
              </a:ext>
            </a:extLst>
          </p:cNvPr>
          <p:cNvSpPr txBox="1"/>
          <p:nvPr/>
        </p:nvSpPr>
        <p:spPr>
          <a:xfrm>
            <a:off x="4839683" y="3399503"/>
            <a:ext cx="29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latin typeface="Symbol" pitchFamily="2" charset="2"/>
              </a:rPr>
              <a:t>g</a:t>
            </a:r>
            <a:r>
              <a:rPr lang="en-GB" sz="1400" i="1" dirty="0"/>
              <a:t>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D947CF7-584E-B63D-3C7A-14F270C4AAB1}"/>
              </a:ext>
            </a:extLst>
          </p:cNvPr>
          <p:cNvSpPr/>
          <p:nvPr/>
        </p:nvSpPr>
        <p:spPr>
          <a:xfrm>
            <a:off x="919678" y="4293220"/>
            <a:ext cx="3187748" cy="1274296"/>
          </a:xfrm>
          <a:prstGeom prst="rect">
            <a:avLst/>
          </a:prstGeom>
          <a:solidFill>
            <a:srgbClr val="FFFF00">
              <a:alpha val="1743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B8FA050-BCAD-22BD-3518-81BD78098115}"/>
              </a:ext>
            </a:extLst>
          </p:cNvPr>
          <p:cNvSpPr/>
          <p:nvPr/>
        </p:nvSpPr>
        <p:spPr>
          <a:xfrm>
            <a:off x="919678" y="1483112"/>
            <a:ext cx="3187748" cy="2810108"/>
          </a:xfrm>
          <a:prstGeom prst="rect">
            <a:avLst/>
          </a:prstGeom>
          <a:solidFill>
            <a:srgbClr val="FF0000">
              <a:alpha val="1595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371185D-0BCD-D2B8-F3DD-9087FA8B1A8A}"/>
              </a:ext>
            </a:extLst>
          </p:cNvPr>
          <p:cNvSpPr txBox="1"/>
          <p:nvPr/>
        </p:nvSpPr>
        <p:spPr>
          <a:xfrm rot="16200000">
            <a:off x="396139" y="2773282"/>
            <a:ext cx="1416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FF0000"/>
                </a:solidFill>
              </a:rPr>
              <a:t>Proton decay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BAFBAC-8156-C13C-00C7-B522BB3B76A4}"/>
              </a:ext>
            </a:extLst>
          </p:cNvPr>
          <p:cNvSpPr txBox="1"/>
          <p:nvPr/>
        </p:nvSpPr>
        <p:spPr>
          <a:xfrm rot="16200000">
            <a:off x="639332" y="4735618"/>
            <a:ext cx="901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>
                <a:solidFill>
                  <a:schemeClr val="accent2">
                    <a:lumMod val="75000"/>
                  </a:schemeClr>
                </a:solidFill>
                <a:latin typeface="Symbol" pitchFamily="2" charset="2"/>
              </a:rPr>
              <a:t>g </a:t>
            </a:r>
            <a:r>
              <a:rPr lang="en-GB" i="1" dirty="0">
                <a:solidFill>
                  <a:schemeClr val="accent2">
                    <a:lumMod val="75000"/>
                  </a:schemeClr>
                </a:solidFill>
              </a:rPr>
              <a:t>decay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98D61AF-D5F1-E13A-D41D-7A42CFDBC3F2}"/>
              </a:ext>
            </a:extLst>
          </p:cNvPr>
          <p:cNvSpPr txBox="1"/>
          <p:nvPr/>
        </p:nvSpPr>
        <p:spPr>
          <a:xfrm>
            <a:off x="4572000" y="1880409"/>
            <a:ext cx="418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52Co, IAS </a:t>
            </a:r>
            <a:r>
              <a:rPr lang="en-GB" dirty="0">
                <a:solidFill>
                  <a:srgbClr val="FF0000"/>
                </a:solidFill>
              </a:rPr>
              <a:t>(T=2)</a:t>
            </a:r>
            <a:r>
              <a:rPr lang="en-GB" dirty="0">
                <a:sym typeface="Wingdings" pitchFamily="2" charset="2"/>
              </a:rPr>
              <a:t> 51Fe </a:t>
            </a:r>
            <a:r>
              <a:rPr lang="en-GB" dirty="0">
                <a:solidFill>
                  <a:srgbClr val="FF0000"/>
                </a:solidFill>
                <a:sym typeface="Wingdings" pitchFamily="2" charset="2"/>
              </a:rPr>
              <a:t>(T=1/2) </a:t>
            </a:r>
            <a:r>
              <a:rPr lang="en-GB" dirty="0">
                <a:sym typeface="Wingdings" pitchFamily="2" charset="2"/>
              </a:rPr>
              <a:t>+ p </a:t>
            </a:r>
            <a:r>
              <a:rPr lang="en-GB" dirty="0">
                <a:solidFill>
                  <a:srgbClr val="FF0000"/>
                </a:solidFill>
                <a:sym typeface="Wingdings" pitchFamily="2" charset="2"/>
              </a:rPr>
              <a:t>(t=1/2)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025620B-B41C-2BDD-F4B0-20776DEFC8DA}"/>
              </a:ext>
            </a:extLst>
          </p:cNvPr>
          <p:cNvSpPr txBox="1"/>
          <p:nvPr/>
        </p:nvSpPr>
        <p:spPr>
          <a:xfrm>
            <a:off x="2242388" y="305588"/>
            <a:ext cx="46592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The proton decay of the IAS is </a:t>
            </a:r>
            <a:r>
              <a:rPr lang="en-GB" dirty="0">
                <a:solidFill>
                  <a:srgbClr val="FF0000"/>
                </a:solidFill>
              </a:rPr>
              <a:t>isospin forbidden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AEE4C51-6AA0-39FB-DE99-DB66A2E79C22}"/>
              </a:ext>
            </a:extLst>
          </p:cNvPr>
          <p:cNvSpPr txBox="1"/>
          <p:nvPr/>
        </p:nvSpPr>
        <p:spPr>
          <a:xfrm>
            <a:off x="4182369" y="2479608"/>
            <a:ext cx="4751494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As a consequence, proton and </a:t>
            </a:r>
            <a:r>
              <a:rPr lang="en-GB" sz="1600" dirty="0">
                <a:latin typeface="Symbol" pitchFamily="2" charset="2"/>
              </a:rPr>
              <a:t>g</a:t>
            </a:r>
            <a:r>
              <a:rPr lang="en-GB" sz="1600" dirty="0"/>
              <a:t> de-excitation compete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FFE7F-240C-88BD-BB87-76D16957A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411DD7-6EF0-589F-6E8B-13D3CAA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F15E2-4C2D-482D-5D5D-5BBFC6729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34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76876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207017-1F8E-C0CB-6F11-221A306BB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26" y="914400"/>
            <a:ext cx="3200400" cy="5029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DC87CA-E26B-5CC4-CE3A-0E4345D52FB7}"/>
                  </a:ext>
                </a:extLst>
              </p:cNvPr>
              <p:cNvSpPr txBox="1"/>
              <p:nvPr/>
            </p:nvSpPr>
            <p:spPr>
              <a:xfrm>
                <a:off x="5383537" y="1034696"/>
                <a:ext cx="2095574" cy="625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i="1" dirty="0"/>
                  <a:t>B(F)=K</a:t>
                </a:r>
                <a14:m>
                  <m:oMath xmlns:m="http://schemas.openxmlformats.org/officeDocument/2006/math">
                    <m:r>
                      <a:rPr lang="es-ES" sz="2400" b="0" i="1" smtClean="0"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s-E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s-E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𝑓𝑒𝑒𝑑𝑖𝑛𝑔</m:t>
                        </m:r>
                      </m:num>
                      <m:den>
                        <m:r>
                          <a:rPr lang="es-E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s-E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s-ES" sz="2400" b="0" i="1" smtClean="0">
                            <a:latin typeface="Cambria Math" panose="02040503050406030204" pitchFamily="18" charset="0"/>
                          </a:rPr>
                          <m:t>𝑄𝐼𝐴𝑆</m:t>
                        </m:r>
                        <m:r>
                          <a:rPr lang="es-E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s-ES" sz="2400" b="0" i="1" smtClean="0">
                                <a:latin typeface="Cambria Math" panose="02040503050406030204" pitchFamily="18" charset="0"/>
                              </a:rPr>
                              <m:t>1/2</m:t>
                            </m:r>
                          </m:sub>
                        </m:sSub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DC87CA-E26B-5CC4-CE3A-0E4345D52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3537" y="1034696"/>
                <a:ext cx="2095574" cy="625299"/>
              </a:xfrm>
              <a:prstGeom prst="rect">
                <a:avLst/>
              </a:prstGeom>
              <a:blipFill>
                <a:blip r:embed="rId4"/>
                <a:stretch>
                  <a:fillRect l="-6627" t="-6000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4580D2-253D-D4CE-0B86-5C04C4AFA319}"/>
              </a:ext>
            </a:extLst>
          </p:cNvPr>
          <p:cNvCxnSpPr/>
          <p:nvPr/>
        </p:nvCxnSpPr>
        <p:spPr>
          <a:xfrm>
            <a:off x="2020529" y="3399503"/>
            <a:ext cx="850490" cy="0"/>
          </a:xfrm>
          <a:prstGeom prst="line">
            <a:avLst/>
          </a:prstGeom>
          <a:ln w="47625">
            <a:solidFill>
              <a:srgbClr val="FFFF00">
                <a:alpha val="7005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EA73DA-1DC4-052B-8B8C-511E24E6B6EA}"/>
              </a:ext>
            </a:extLst>
          </p:cNvPr>
          <p:cNvCxnSpPr>
            <a:cxnSpLocks/>
          </p:cNvCxnSpPr>
          <p:nvPr/>
        </p:nvCxnSpPr>
        <p:spPr>
          <a:xfrm flipV="1">
            <a:off x="1700981" y="3429000"/>
            <a:ext cx="319548" cy="29497"/>
          </a:xfrm>
          <a:prstGeom prst="line">
            <a:avLst/>
          </a:prstGeom>
          <a:ln w="47625">
            <a:solidFill>
              <a:srgbClr val="FFFF00">
                <a:alpha val="7005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A7F216-7008-A76E-0378-391740A86207}"/>
              </a:ext>
            </a:extLst>
          </p:cNvPr>
          <p:cNvCxnSpPr>
            <a:cxnSpLocks/>
          </p:cNvCxnSpPr>
          <p:nvPr/>
        </p:nvCxnSpPr>
        <p:spPr>
          <a:xfrm>
            <a:off x="2472813" y="3429000"/>
            <a:ext cx="0" cy="1762432"/>
          </a:xfrm>
          <a:prstGeom prst="line">
            <a:avLst/>
          </a:prstGeom>
          <a:ln w="47625">
            <a:solidFill>
              <a:srgbClr val="FFFF00">
                <a:alpha val="7005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C377C1-2C85-878B-B0F8-739AC1582750}"/>
              </a:ext>
            </a:extLst>
          </p:cNvPr>
          <p:cNvCxnSpPr>
            <a:cxnSpLocks/>
          </p:cNvCxnSpPr>
          <p:nvPr/>
        </p:nvCxnSpPr>
        <p:spPr>
          <a:xfrm flipV="1">
            <a:off x="3784190" y="1141770"/>
            <a:ext cx="0" cy="2215945"/>
          </a:xfrm>
          <a:prstGeom prst="line">
            <a:avLst/>
          </a:prstGeom>
          <a:ln w="47625">
            <a:solidFill>
              <a:srgbClr val="00FDFF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D7F8CB62-F489-A2E3-25D2-0663AC355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787" y="2114202"/>
            <a:ext cx="2229464" cy="13495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D97C88-A3D8-48FB-7500-8D86A4076E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7584" y="1608106"/>
            <a:ext cx="2380203" cy="1785152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31A78CE5-C6E6-6953-A25A-5222F736621B}"/>
              </a:ext>
            </a:extLst>
          </p:cNvPr>
          <p:cNvSpPr/>
          <p:nvPr/>
        </p:nvSpPr>
        <p:spPr>
          <a:xfrm rot="645802">
            <a:off x="5665212" y="2386997"/>
            <a:ext cx="393290" cy="227370"/>
          </a:xfrm>
          <a:prstGeom prst="ellipse">
            <a:avLst/>
          </a:prstGeom>
          <a:noFill/>
          <a:ln w="57150">
            <a:solidFill>
              <a:srgbClr val="FFFF00">
                <a:alpha val="79114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119108D6-7CEA-891E-24E0-981E6DE5E1FD}"/>
              </a:ext>
            </a:extLst>
          </p:cNvPr>
          <p:cNvSpPr/>
          <p:nvPr/>
        </p:nvSpPr>
        <p:spPr>
          <a:xfrm>
            <a:off x="7328982" y="2249742"/>
            <a:ext cx="117987" cy="963561"/>
          </a:xfrm>
          <a:custGeom>
            <a:avLst/>
            <a:gdLst>
              <a:gd name="connsiteX0" fmla="*/ 19664 w 117987"/>
              <a:gd name="connsiteY0" fmla="*/ 963561 h 963561"/>
              <a:gd name="connsiteX1" fmla="*/ 0 w 117987"/>
              <a:gd name="connsiteY1" fmla="*/ 835742 h 963561"/>
              <a:gd name="connsiteX2" fmla="*/ 29497 w 117987"/>
              <a:gd name="connsiteY2" fmla="*/ 0 h 963561"/>
              <a:gd name="connsiteX3" fmla="*/ 98322 w 117987"/>
              <a:gd name="connsiteY3" fmla="*/ 776748 h 963561"/>
              <a:gd name="connsiteX4" fmla="*/ 117987 w 117987"/>
              <a:gd name="connsiteY4" fmla="*/ 963561 h 963561"/>
              <a:gd name="connsiteX5" fmla="*/ 19664 w 117987"/>
              <a:gd name="connsiteY5" fmla="*/ 963561 h 96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987" h="963561">
                <a:moveTo>
                  <a:pt x="19664" y="963561"/>
                </a:moveTo>
                <a:lnTo>
                  <a:pt x="0" y="835742"/>
                </a:lnTo>
                <a:lnTo>
                  <a:pt x="29497" y="0"/>
                </a:lnTo>
                <a:lnTo>
                  <a:pt x="98322" y="776748"/>
                </a:lnTo>
                <a:lnTo>
                  <a:pt x="117987" y="963561"/>
                </a:lnTo>
                <a:lnTo>
                  <a:pt x="19664" y="963561"/>
                </a:lnTo>
                <a:close/>
              </a:path>
            </a:pathLst>
          </a:custGeom>
          <a:solidFill>
            <a:srgbClr val="FFFF00">
              <a:alpha val="583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C15397-0536-27FF-AE9F-1918B21EA1EF}"/>
              </a:ext>
            </a:extLst>
          </p:cNvPr>
          <p:cNvSpPr txBox="1"/>
          <p:nvPr/>
        </p:nvSpPr>
        <p:spPr>
          <a:xfrm>
            <a:off x="5574492" y="393291"/>
            <a:ext cx="197656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The Fermi Strength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DC37F42-D84B-FD3F-D792-9174A6769C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5400" y="3572324"/>
            <a:ext cx="2133962" cy="1232288"/>
          </a:xfrm>
          <a:prstGeom prst="rect">
            <a:avLst/>
          </a:prstGeom>
        </p:spPr>
      </p:pic>
      <p:sp>
        <p:nvSpPr>
          <p:cNvPr id="32" name="Freeform 31">
            <a:extLst>
              <a:ext uri="{FF2B5EF4-FFF2-40B4-BE49-F238E27FC236}">
                <a16:creationId xmlns:a16="http://schemas.microsoft.com/office/drawing/2014/main" id="{2E19AD95-EDAD-BA71-7DC9-222A88746694}"/>
              </a:ext>
            </a:extLst>
          </p:cNvPr>
          <p:cNvSpPr/>
          <p:nvPr/>
        </p:nvSpPr>
        <p:spPr>
          <a:xfrm>
            <a:off x="5544676" y="3665621"/>
            <a:ext cx="45719" cy="798095"/>
          </a:xfrm>
          <a:custGeom>
            <a:avLst/>
            <a:gdLst>
              <a:gd name="connsiteX0" fmla="*/ 0 w 56147"/>
              <a:gd name="connsiteY0" fmla="*/ 774032 h 802106"/>
              <a:gd name="connsiteX1" fmla="*/ 8021 w 56147"/>
              <a:gd name="connsiteY1" fmla="*/ 653716 h 802106"/>
              <a:gd name="connsiteX2" fmla="*/ 12031 w 56147"/>
              <a:gd name="connsiteY2" fmla="*/ 385011 h 802106"/>
              <a:gd name="connsiteX3" fmla="*/ 24063 w 56147"/>
              <a:gd name="connsiteY3" fmla="*/ 0 h 802106"/>
              <a:gd name="connsiteX4" fmla="*/ 36095 w 56147"/>
              <a:gd name="connsiteY4" fmla="*/ 208548 h 802106"/>
              <a:gd name="connsiteX5" fmla="*/ 48126 w 56147"/>
              <a:gd name="connsiteY5" fmla="*/ 493295 h 802106"/>
              <a:gd name="connsiteX6" fmla="*/ 56147 w 56147"/>
              <a:gd name="connsiteY6" fmla="*/ 802106 h 802106"/>
              <a:gd name="connsiteX7" fmla="*/ 0 w 56147"/>
              <a:gd name="connsiteY7" fmla="*/ 774032 h 80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47" h="802106">
                <a:moveTo>
                  <a:pt x="0" y="774032"/>
                </a:moveTo>
                <a:lnTo>
                  <a:pt x="8021" y="653716"/>
                </a:lnTo>
                <a:cubicBezTo>
                  <a:pt x="9358" y="564148"/>
                  <a:pt x="10694" y="474579"/>
                  <a:pt x="12031" y="385011"/>
                </a:cubicBezTo>
                <a:lnTo>
                  <a:pt x="24063" y="0"/>
                </a:lnTo>
                <a:lnTo>
                  <a:pt x="36095" y="208548"/>
                </a:lnTo>
                <a:lnTo>
                  <a:pt x="48126" y="493295"/>
                </a:lnTo>
                <a:lnTo>
                  <a:pt x="56147" y="802106"/>
                </a:lnTo>
                <a:lnTo>
                  <a:pt x="0" y="774032"/>
                </a:lnTo>
                <a:close/>
              </a:path>
            </a:pathLst>
          </a:custGeom>
          <a:solidFill>
            <a:srgbClr val="FFFF00">
              <a:alpha val="6374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DC2CEF-BB24-55A9-67A3-8A01143686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7786" y="3599250"/>
            <a:ext cx="2053979" cy="1256387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A2AE11AB-9E54-5086-642B-56538FCE9888}"/>
              </a:ext>
            </a:extLst>
          </p:cNvPr>
          <p:cNvSpPr/>
          <p:nvPr/>
        </p:nvSpPr>
        <p:spPr>
          <a:xfrm>
            <a:off x="7729572" y="4059044"/>
            <a:ext cx="890321" cy="289932"/>
          </a:xfrm>
          <a:prstGeom prst="ellipse">
            <a:avLst/>
          </a:prstGeom>
          <a:noFill/>
          <a:ln w="25400">
            <a:solidFill>
              <a:srgbClr val="FF9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E12E79-6C61-F068-3E1A-324A4C653BC4}"/>
              </a:ext>
            </a:extLst>
          </p:cNvPr>
          <p:cNvSpPr txBox="1"/>
          <p:nvPr/>
        </p:nvSpPr>
        <p:spPr>
          <a:xfrm>
            <a:off x="4316808" y="1801074"/>
            <a:ext cx="2077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Number of implanted 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1C351C-5955-ACD1-79BC-99469700D9F0}"/>
              </a:ext>
            </a:extLst>
          </p:cNvPr>
          <p:cNvSpPr txBox="1"/>
          <p:nvPr/>
        </p:nvSpPr>
        <p:spPr>
          <a:xfrm>
            <a:off x="6697011" y="1809149"/>
            <a:ext cx="2252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Number of decaying protons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CEA5CB-B0A7-0415-7A52-2DB53970FB39}"/>
              </a:ext>
            </a:extLst>
          </p:cNvPr>
          <p:cNvSpPr txBox="1"/>
          <p:nvPr/>
        </p:nvSpPr>
        <p:spPr>
          <a:xfrm>
            <a:off x="4336175" y="3320133"/>
            <a:ext cx="2131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Number of decaying </a:t>
            </a:r>
            <a:r>
              <a:rPr lang="en-GB" sz="1400" i="1" dirty="0">
                <a:latin typeface="Symbol" pitchFamily="2" charset="2"/>
              </a:rPr>
              <a:t>g</a:t>
            </a:r>
            <a:r>
              <a:rPr lang="en-GB" sz="1400" i="1" dirty="0"/>
              <a:t> rays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C2E7BD7-CB1A-A175-083B-B366807B4ED0}"/>
              </a:ext>
            </a:extLst>
          </p:cNvPr>
          <p:cNvSpPr/>
          <p:nvPr/>
        </p:nvSpPr>
        <p:spPr>
          <a:xfrm>
            <a:off x="6090291" y="1024159"/>
            <a:ext cx="1577615" cy="246927"/>
          </a:xfrm>
          <a:prstGeom prst="ellipse">
            <a:avLst/>
          </a:prstGeom>
          <a:noFill/>
          <a:ln w="57150">
            <a:solidFill>
              <a:srgbClr val="FFFF00">
                <a:alpha val="79114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248588E-A9D0-7242-D2FC-2E85FB3D6970}"/>
              </a:ext>
            </a:extLst>
          </p:cNvPr>
          <p:cNvSpPr/>
          <p:nvPr/>
        </p:nvSpPr>
        <p:spPr>
          <a:xfrm>
            <a:off x="6971974" y="1359572"/>
            <a:ext cx="542533" cy="381807"/>
          </a:xfrm>
          <a:prstGeom prst="ellipse">
            <a:avLst/>
          </a:prstGeom>
          <a:noFill/>
          <a:ln w="57150">
            <a:solidFill>
              <a:srgbClr val="FF9300">
                <a:alpha val="72034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EED3AC4-AF77-DD1D-DFC9-60313359FAFD}"/>
              </a:ext>
            </a:extLst>
          </p:cNvPr>
          <p:cNvSpPr/>
          <p:nvPr/>
        </p:nvSpPr>
        <p:spPr>
          <a:xfrm>
            <a:off x="6076274" y="1364910"/>
            <a:ext cx="860304" cy="362856"/>
          </a:xfrm>
          <a:prstGeom prst="ellipse">
            <a:avLst/>
          </a:prstGeom>
          <a:noFill/>
          <a:ln w="57150">
            <a:solidFill>
              <a:srgbClr val="00FDFF">
                <a:alpha val="63585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CC85A0E-064E-0B0E-D9EE-AA0A0DFA4172}"/>
                  </a:ext>
                </a:extLst>
              </p:cNvPr>
              <p:cNvSpPr txBox="1"/>
              <p:nvPr/>
            </p:nvSpPr>
            <p:spPr>
              <a:xfrm>
                <a:off x="5276017" y="5164093"/>
                <a:ext cx="2052965" cy="5389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i="1" dirty="0"/>
                  <a:t>B(F)=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⟨</m:t>
                                </m:r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  <m:r>
                                  <a:rPr lang="es-ES" b="0" i="1" baseline="-2500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│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𝑉𝐹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│</m:t>
                                </m:r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  <m:r>
                                  <a:rPr lang="es-ES" b="0" i="1" baseline="-2500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⟩</m:t>
                                </m:r>
                              </m:e>
                            </m:d>
                          </m:e>
                          <m:sup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𝐽𝑖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CC85A0E-064E-0B0E-D9EE-AA0A0DFA4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6017" y="5164093"/>
                <a:ext cx="2052965" cy="538930"/>
              </a:xfrm>
              <a:prstGeom prst="rect">
                <a:avLst/>
              </a:prstGeom>
              <a:blipFill>
                <a:blip r:embed="rId9"/>
                <a:stretch>
                  <a:fillRect l="-6790" b="-11364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18C7F24-EDEB-313A-BA65-2D9E63F8649B}"/>
                  </a:ext>
                </a:extLst>
              </p:cNvPr>
              <p:cNvSpPr txBox="1"/>
              <p:nvPr/>
            </p:nvSpPr>
            <p:spPr>
              <a:xfrm>
                <a:off x="7028973" y="5234546"/>
                <a:ext cx="910200" cy="4841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i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18C7F24-EDEB-313A-BA65-2D9E63F86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973" y="5234546"/>
                <a:ext cx="910200" cy="484172"/>
              </a:xfrm>
              <a:prstGeom prst="rect">
                <a:avLst/>
              </a:prstGeom>
              <a:blipFill>
                <a:blip r:embed="rId10"/>
                <a:stretch>
                  <a:fillRect l="-5556" b="-10256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21F85B73-4C63-2EED-8E36-241A99083D60}"/>
              </a:ext>
            </a:extLst>
          </p:cNvPr>
          <p:cNvSpPr txBox="1"/>
          <p:nvPr/>
        </p:nvSpPr>
        <p:spPr>
          <a:xfrm>
            <a:off x="5265059" y="5823305"/>
            <a:ext cx="1763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B(F) </a:t>
            </a:r>
            <a:r>
              <a:rPr lang="en-GB" i="1" baseline="30000" dirty="0"/>
              <a:t>expected </a:t>
            </a:r>
            <a:r>
              <a:rPr lang="en-GB" i="1" dirty="0"/>
              <a:t>= 4 </a:t>
            </a:r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9DB535-5DB5-D242-E2BA-8029842AA6C7}"/>
              </a:ext>
            </a:extLst>
          </p:cNvPr>
          <p:cNvSpPr txBox="1"/>
          <p:nvPr/>
        </p:nvSpPr>
        <p:spPr>
          <a:xfrm>
            <a:off x="5251172" y="6183874"/>
            <a:ext cx="228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B(F) </a:t>
            </a:r>
            <a:r>
              <a:rPr lang="en-GB" i="1" baseline="30000" dirty="0"/>
              <a:t>experimental </a:t>
            </a:r>
            <a:r>
              <a:rPr lang="en-GB" i="1" dirty="0"/>
              <a:t>= 4.1 (8) </a:t>
            </a:r>
            <a:endParaRPr lang="en-GB" dirty="0"/>
          </a:p>
        </p:txBody>
      </p:sp>
      <p:pic>
        <p:nvPicPr>
          <p:cNvPr id="49" name="Graphic 48" descr="Smiling face with no fill">
            <a:extLst>
              <a:ext uri="{FF2B5EF4-FFF2-40B4-BE49-F238E27FC236}">
                <a16:creationId xmlns:a16="http://schemas.microsoft.com/office/drawing/2014/main" id="{99D6B89B-2D63-F2A8-5F7A-AE4CA44903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60526" y="6078608"/>
            <a:ext cx="579864" cy="57986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50B5E1-5D90-D516-3654-B5A592512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23FF79-7C4E-6EB1-299B-160BDAB75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A0C7F7-F2BD-772D-1F97-291BC566F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35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28393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,200+ Woman With Spyglass Looking Toward Ocean Stock Photos, Pictures &amp;  Royalty-Free Images - iStock">
            <a:extLst>
              <a:ext uri="{FF2B5EF4-FFF2-40B4-BE49-F238E27FC236}">
                <a16:creationId xmlns:a16="http://schemas.microsoft.com/office/drawing/2014/main" id="{35AF0A36-A9FF-02FD-E149-175F82A5C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0"/>
            <a:ext cx="599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F4A648F-AE0C-36AA-A212-76DD6BB24D44}"/>
              </a:ext>
            </a:extLst>
          </p:cNvPr>
          <p:cNvSpPr/>
          <p:nvPr/>
        </p:nvSpPr>
        <p:spPr>
          <a:xfrm>
            <a:off x="1682491" y="3713334"/>
            <a:ext cx="2234632" cy="6672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 fact, not so far away….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267258-5643-48A9-E794-0A6E5E2403D8}"/>
              </a:ext>
            </a:extLst>
          </p:cNvPr>
          <p:cNvSpPr/>
          <p:nvPr/>
        </p:nvSpPr>
        <p:spPr>
          <a:xfrm>
            <a:off x="3357741" y="1036102"/>
            <a:ext cx="2428518" cy="16411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Does Isospin always work so perfectly?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Can two states with different isospin mix?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294E31-41FD-DE51-AA79-9ACFE3101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02C78C-662E-D4DB-0EF3-CA92DFF3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A9DBB-B7A6-D075-E719-F259BDC29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36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054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78F97C-D814-617D-A5DE-1A84C5D75F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" t="30884" r="53349" b="-16"/>
          <a:stretch/>
        </p:blipFill>
        <p:spPr>
          <a:xfrm>
            <a:off x="1380713" y="27878"/>
            <a:ext cx="6579218" cy="69298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180E17-CD4B-46E9-489B-F9BB0A6408A5}"/>
              </a:ext>
            </a:extLst>
          </p:cNvPr>
          <p:cNvSpPr/>
          <p:nvPr/>
        </p:nvSpPr>
        <p:spPr>
          <a:xfrm>
            <a:off x="4447297" y="1955309"/>
            <a:ext cx="492693" cy="475658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D74DF0-F65D-C668-1043-4C5054E60838}"/>
              </a:ext>
            </a:extLst>
          </p:cNvPr>
          <p:cNvSpPr/>
          <p:nvPr/>
        </p:nvSpPr>
        <p:spPr>
          <a:xfrm>
            <a:off x="4939990" y="2430967"/>
            <a:ext cx="492693" cy="475658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2" descr="1,200+ Woman With Spyglass Looking Toward Ocean Stock Photos, Pictures &amp;  Royalty-Free Images - iStock">
            <a:extLst>
              <a:ext uri="{FF2B5EF4-FFF2-40B4-BE49-F238E27FC236}">
                <a16:creationId xmlns:a16="http://schemas.microsoft.com/office/drawing/2014/main" id="{D3D24C80-C4CD-D7CD-2FA6-A48CAF314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327" y="1640515"/>
            <a:ext cx="860554" cy="9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17B960-6135-E749-42BC-E05523D1B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07326-81D6-9B00-7611-EAC8EDD5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E5AC7-2CD0-8216-615F-F55B5F2F6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37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637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09 -0.03681 L 0.11372 -0.1472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5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11094 -0.14352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8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78F97C-D814-617D-A5DE-1A84C5D75F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" t="30884" r="53349" b="-16"/>
          <a:stretch/>
        </p:blipFill>
        <p:spPr>
          <a:xfrm>
            <a:off x="1380713" y="0"/>
            <a:ext cx="6579218" cy="69298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180E17-CD4B-46E9-489B-F9BB0A6408A5}"/>
              </a:ext>
            </a:extLst>
          </p:cNvPr>
          <p:cNvSpPr/>
          <p:nvPr/>
        </p:nvSpPr>
        <p:spPr>
          <a:xfrm>
            <a:off x="5443834" y="929396"/>
            <a:ext cx="492693" cy="475658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D74DF0-F65D-C668-1043-4C5054E60838}"/>
              </a:ext>
            </a:extLst>
          </p:cNvPr>
          <p:cNvSpPr/>
          <p:nvPr/>
        </p:nvSpPr>
        <p:spPr>
          <a:xfrm>
            <a:off x="5958286" y="1405054"/>
            <a:ext cx="492693" cy="475658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23BF55-CFD6-464A-20FD-83EED2375A00}"/>
              </a:ext>
            </a:extLst>
          </p:cNvPr>
          <p:cNvCxnSpPr>
            <a:cxnSpLocks/>
          </p:cNvCxnSpPr>
          <p:nvPr/>
        </p:nvCxnSpPr>
        <p:spPr>
          <a:xfrm flipV="1">
            <a:off x="5958286" y="89209"/>
            <a:ext cx="883345" cy="84018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F742E5-61C2-CAE9-E7A6-4501204B57FC}"/>
              </a:ext>
            </a:extLst>
          </p:cNvPr>
          <p:cNvCxnSpPr>
            <a:cxnSpLocks/>
          </p:cNvCxnSpPr>
          <p:nvPr/>
        </p:nvCxnSpPr>
        <p:spPr>
          <a:xfrm flipV="1">
            <a:off x="3841452" y="1405054"/>
            <a:ext cx="1591231" cy="150541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BAF28D0-0548-20F5-2496-CD0435141DA8}"/>
              </a:ext>
            </a:extLst>
          </p:cNvPr>
          <p:cNvSpPr/>
          <p:nvPr/>
        </p:nvSpPr>
        <p:spPr>
          <a:xfrm>
            <a:off x="7467238" y="2927324"/>
            <a:ext cx="492693" cy="475658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E90268-5B53-2537-8E8C-ABEEF0CD6356}"/>
              </a:ext>
            </a:extLst>
          </p:cNvPr>
          <p:cNvCxnSpPr>
            <a:cxnSpLocks/>
          </p:cNvCxnSpPr>
          <p:nvPr/>
        </p:nvCxnSpPr>
        <p:spPr>
          <a:xfrm flipV="1">
            <a:off x="5876007" y="3414737"/>
            <a:ext cx="1591231" cy="150541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47009DD-1631-C1AA-7AA0-ECA89DCCE1F9}"/>
              </a:ext>
            </a:extLst>
          </p:cNvPr>
          <p:cNvSpPr txBox="1"/>
          <p:nvPr/>
        </p:nvSpPr>
        <p:spPr>
          <a:xfrm rot="19078820">
            <a:off x="6417542" y="3438936"/>
            <a:ext cx="726481" cy="369332"/>
          </a:xfrm>
          <a:prstGeom prst="rect">
            <a:avLst/>
          </a:prstGeom>
          <a:solidFill>
            <a:srgbClr val="FFFC00">
              <a:alpha val="74902"/>
            </a:srgbClr>
          </a:solidFill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GB" b="1" baseline="-25000" dirty="0" err="1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= +2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F6598B-BCCF-D230-08E0-5BE93D70D0DC}"/>
              </a:ext>
            </a:extLst>
          </p:cNvPr>
          <p:cNvSpPr/>
          <p:nvPr/>
        </p:nvSpPr>
        <p:spPr>
          <a:xfrm>
            <a:off x="6927906" y="2428181"/>
            <a:ext cx="492693" cy="475658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018F63DD-7268-C79C-24EB-A38EE7C72AD0}"/>
              </a:ext>
            </a:extLst>
          </p:cNvPr>
          <p:cNvSpPr/>
          <p:nvPr/>
        </p:nvSpPr>
        <p:spPr>
          <a:xfrm rot="8505274">
            <a:off x="5813489" y="1253954"/>
            <a:ext cx="293577" cy="371268"/>
          </a:xfrm>
          <a:prstGeom prst="up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239652-BB11-9F13-700D-10B158AEBF5A}"/>
              </a:ext>
            </a:extLst>
          </p:cNvPr>
          <p:cNvSpPr txBox="1"/>
          <p:nvPr/>
        </p:nvSpPr>
        <p:spPr>
          <a:xfrm>
            <a:off x="5792098" y="1214511"/>
            <a:ext cx="492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Symbol" pitchFamily="2" charset="2"/>
              </a:rPr>
              <a:t>b+</a:t>
            </a:r>
          </a:p>
        </p:txBody>
      </p:sp>
      <p:sp>
        <p:nvSpPr>
          <p:cNvPr id="17" name="Up Arrow 16">
            <a:extLst>
              <a:ext uri="{FF2B5EF4-FFF2-40B4-BE49-F238E27FC236}">
                <a16:creationId xmlns:a16="http://schemas.microsoft.com/office/drawing/2014/main" id="{5179AC86-301A-494F-0A65-2D966DA45239}"/>
              </a:ext>
            </a:extLst>
          </p:cNvPr>
          <p:cNvSpPr/>
          <p:nvPr/>
        </p:nvSpPr>
        <p:spPr>
          <a:xfrm rot="18511704">
            <a:off x="7245360" y="2622414"/>
            <a:ext cx="366977" cy="438346"/>
          </a:xfrm>
          <a:prstGeom prst="up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9E9F9A-79D9-45E4-3389-C47CEDEEE5BD}"/>
              </a:ext>
            </a:extLst>
          </p:cNvPr>
          <p:cNvSpPr txBox="1"/>
          <p:nvPr/>
        </p:nvSpPr>
        <p:spPr>
          <a:xfrm>
            <a:off x="7084330" y="2695859"/>
            <a:ext cx="689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(3He,t)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246ADD-4A53-DED0-1D18-D669B9B3664B}"/>
              </a:ext>
            </a:extLst>
          </p:cNvPr>
          <p:cNvSpPr txBox="1"/>
          <p:nvPr/>
        </p:nvSpPr>
        <p:spPr>
          <a:xfrm rot="19078820">
            <a:off x="5697646" y="297452"/>
            <a:ext cx="681597" cy="369332"/>
          </a:xfrm>
          <a:prstGeom prst="rect">
            <a:avLst/>
          </a:prstGeom>
          <a:solidFill>
            <a:srgbClr val="FFFC00">
              <a:alpha val="74902"/>
            </a:srgbClr>
          </a:solidFill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GB" b="1" baseline="-25000" dirty="0" err="1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= -2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23003-7ACE-1584-DA6D-B305EAC16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3E548D-43D1-6FD0-A6F2-5F60B5F1C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4BC281C-613B-BDD7-185B-3C173FEF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38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10598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832"/>
            <a:ext cx="5925600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3980609" y="1577587"/>
            <a:ext cx="1370403" cy="38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b="1" baseline="30000" dirty="0">
                <a:latin typeface="+mn-lt"/>
              </a:rPr>
              <a:t>56</a:t>
            </a:r>
            <a:r>
              <a:rPr lang="pt-PT" b="1" dirty="0">
                <a:latin typeface="+mn-lt"/>
              </a:rPr>
              <a:t>Zn </a:t>
            </a:r>
            <a:r>
              <a:rPr lang="pt-PT" b="1" dirty="0">
                <a:latin typeface="Times New Roman"/>
                <a:cs typeface="Times New Roman"/>
              </a:rPr>
              <a:t>→ </a:t>
            </a:r>
            <a:r>
              <a:rPr lang="pt-PT" b="1" baseline="30000" dirty="0">
                <a:latin typeface="+mn-lt"/>
              </a:rPr>
              <a:t>56</a:t>
            </a:r>
            <a:r>
              <a:rPr lang="pt-PT" b="1" dirty="0">
                <a:latin typeface="+mn-lt"/>
              </a:rPr>
              <a:t>Cu </a:t>
            </a:r>
            <a:endParaRPr lang="en-US" b="1" baseline="300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778" y="-94967"/>
            <a:ext cx="7016066" cy="716976"/>
          </a:xfrm>
        </p:spPr>
        <p:txBody>
          <a:bodyPr>
            <a:normAutofit/>
          </a:bodyPr>
          <a:lstStyle/>
          <a:p>
            <a:r>
              <a:rPr lang="en-US" sz="2400" dirty="0"/>
              <a:t>Comparison of 56Zn </a:t>
            </a:r>
            <a:r>
              <a:rPr lang="en-US" sz="2400" dirty="0">
                <a:latin typeface="Symbol" pitchFamily="2" charset="2"/>
              </a:rPr>
              <a:t>b</a:t>
            </a:r>
            <a:r>
              <a:rPr lang="en-US" sz="2400" dirty="0"/>
              <a:t>+ decay and 56Fe “</a:t>
            </a:r>
            <a:r>
              <a:rPr lang="en-US" sz="2400" dirty="0">
                <a:latin typeface="Symbol" pitchFamily="2" charset="2"/>
              </a:rPr>
              <a:t>b</a:t>
            </a:r>
            <a:r>
              <a:rPr lang="en-US" sz="2400" dirty="0"/>
              <a:t>-”(3He,t)</a:t>
            </a:r>
          </a:p>
        </p:txBody>
      </p:sp>
      <p:grpSp>
        <p:nvGrpSpPr>
          <p:cNvPr id="4" name="Group 11"/>
          <p:cNvGrpSpPr/>
          <p:nvPr/>
        </p:nvGrpSpPr>
        <p:grpSpPr>
          <a:xfrm>
            <a:off x="82480" y="3761656"/>
            <a:ext cx="5698800" cy="3009600"/>
            <a:chOff x="82480" y="3761656"/>
            <a:chExt cx="5698800" cy="3009600"/>
          </a:xfrm>
        </p:grpSpPr>
        <p:pic>
          <p:nvPicPr>
            <p:cNvPr id="3074" name="Picture 2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480" y="3761656"/>
              <a:ext cx="5698800" cy="30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Rectangle 30"/>
            <p:cNvSpPr/>
            <p:nvPr/>
          </p:nvSpPr>
          <p:spPr>
            <a:xfrm>
              <a:off x="827584" y="3841303"/>
              <a:ext cx="237626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rgbClr val="004620"/>
                  </a:solidFill>
                  <a:latin typeface="+mn-lt"/>
                </a:rPr>
                <a:t> H. Fujita et al., Annual Report</a:t>
              </a:r>
            </a:p>
            <a:p>
              <a:r>
                <a:rPr lang="en-US" sz="1400" i="1" dirty="0">
                  <a:solidFill>
                    <a:srgbClr val="004620"/>
                  </a:solidFill>
                  <a:latin typeface="+mn-lt"/>
                </a:rPr>
                <a:t>RCNP Osaka (2010)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DE2B7EB-5A7A-B8BA-9AD4-0BB181418552}"/>
              </a:ext>
            </a:extLst>
          </p:cNvPr>
          <p:cNvSpPr txBox="1"/>
          <p:nvPr/>
        </p:nvSpPr>
        <p:spPr>
          <a:xfrm>
            <a:off x="3578566" y="2256423"/>
            <a:ext cx="217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Orrigo</a:t>
            </a:r>
            <a:r>
              <a:rPr lang="en-GB" sz="1600" dirty="0"/>
              <a:t> et al.</a:t>
            </a:r>
          </a:p>
          <a:p>
            <a:r>
              <a:rPr lang="en-GB" sz="1600" dirty="0"/>
              <a:t>PRL </a:t>
            </a:r>
            <a:r>
              <a:rPr lang="en-ES" sz="1600" i="1" dirty="0">
                <a:solidFill>
                  <a:srgbClr val="231F20"/>
                </a:solidFill>
                <a:effectLst/>
              </a:rPr>
              <a:t>112 (2014) 222501</a:t>
            </a:r>
            <a:endParaRPr lang="en-ES" sz="1600" dirty="0">
              <a:solidFill>
                <a:srgbClr val="231F20"/>
              </a:solidFill>
              <a:effectLst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D11C218-7EEF-EE54-7DC2-8691C3F29B24}"/>
              </a:ext>
            </a:extLst>
          </p:cNvPr>
          <p:cNvSpPr/>
          <p:nvPr/>
        </p:nvSpPr>
        <p:spPr>
          <a:xfrm>
            <a:off x="3104803" y="1061334"/>
            <a:ext cx="113597" cy="2367666"/>
          </a:xfrm>
          <a:custGeom>
            <a:avLst/>
            <a:gdLst>
              <a:gd name="connsiteX0" fmla="*/ 19664 w 117987"/>
              <a:gd name="connsiteY0" fmla="*/ 963561 h 963561"/>
              <a:gd name="connsiteX1" fmla="*/ 0 w 117987"/>
              <a:gd name="connsiteY1" fmla="*/ 835742 h 963561"/>
              <a:gd name="connsiteX2" fmla="*/ 29497 w 117987"/>
              <a:gd name="connsiteY2" fmla="*/ 0 h 963561"/>
              <a:gd name="connsiteX3" fmla="*/ 98322 w 117987"/>
              <a:gd name="connsiteY3" fmla="*/ 776748 h 963561"/>
              <a:gd name="connsiteX4" fmla="*/ 117987 w 117987"/>
              <a:gd name="connsiteY4" fmla="*/ 963561 h 963561"/>
              <a:gd name="connsiteX5" fmla="*/ 19664 w 117987"/>
              <a:gd name="connsiteY5" fmla="*/ 963561 h 96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987" h="963561">
                <a:moveTo>
                  <a:pt x="19664" y="963561"/>
                </a:moveTo>
                <a:lnTo>
                  <a:pt x="0" y="835742"/>
                </a:lnTo>
                <a:lnTo>
                  <a:pt x="29497" y="0"/>
                </a:lnTo>
                <a:lnTo>
                  <a:pt x="98322" y="776748"/>
                </a:lnTo>
                <a:lnTo>
                  <a:pt x="117987" y="963561"/>
                </a:lnTo>
                <a:lnTo>
                  <a:pt x="19664" y="963561"/>
                </a:lnTo>
                <a:close/>
              </a:path>
            </a:pathLst>
          </a:custGeom>
          <a:solidFill>
            <a:srgbClr val="FFFF00">
              <a:alpha val="583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888DCEC-ED55-B6BE-DF46-556962D6499C}"/>
              </a:ext>
            </a:extLst>
          </p:cNvPr>
          <p:cNvSpPr/>
          <p:nvPr/>
        </p:nvSpPr>
        <p:spPr>
          <a:xfrm>
            <a:off x="3172731" y="4121334"/>
            <a:ext cx="113597" cy="2160602"/>
          </a:xfrm>
          <a:custGeom>
            <a:avLst/>
            <a:gdLst>
              <a:gd name="connsiteX0" fmla="*/ 19664 w 117987"/>
              <a:gd name="connsiteY0" fmla="*/ 963561 h 963561"/>
              <a:gd name="connsiteX1" fmla="*/ 0 w 117987"/>
              <a:gd name="connsiteY1" fmla="*/ 835742 h 963561"/>
              <a:gd name="connsiteX2" fmla="*/ 29497 w 117987"/>
              <a:gd name="connsiteY2" fmla="*/ 0 h 963561"/>
              <a:gd name="connsiteX3" fmla="*/ 98322 w 117987"/>
              <a:gd name="connsiteY3" fmla="*/ 776748 h 963561"/>
              <a:gd name="connsiteX4" fmla="*/ 117987 w 117987"/>
              <a:gd name="connsiteY4" fmla="*/ 963561 h 963561"/>
              <a:gd name="connsiteX5" fmla="*/ 19664 w 117987"/>
              <a:gd name="connsiteY5" fmla="*/ 963561 h 96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987" h="963561">
                <a:moveTo>
                  <a:pt x="19664" y="963561"/>
                </a:moveTo>
                <a:lnTo>
                  <a:pt x="0" y="835742"/>
                </a:lnTo>
                <a:lnTo>
                  <a:pt x="29497" y="0"/>
                </a:lnTo>
                <a:lnTo>
                  <a:pt x="98322" y="776748"/>
                </a:lnTo>
                <a:lnTo>
                  <a:pt x="117987" y="963561"/>
                </a:lnTo>
                <a:lnTo>
                  <a:pt x="19664" y="963561"/>
                </a:lnTo>
                <a:close/>
              </a:path>
            </a:pathLst>
          </a:custGeom>
          <a:solidFill>
            <a:srgbClr val="FFFF00">
              <a:alpha val="583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56D336F7-A66E-B992-CE4F-7F335E7AADD1}"/>
              </a:ext>
            </a:extLst>
          </p:cNvPr>
          <p:cNvSpPr/>
          <p:nvPr/>
        </p:nvSpPr>
        <p:spPr>
          <a:xfrm>
            <a:off x="6869151" y="602167"/>
            <a:ext cx="1996069" cy="1891246"/>
          </a:xfrm>
          <a:prstGeom prst="wedgeRectCallout">
            <a:avLst>
              <a:gd name="adj1" fmla="val -92612"/>
              <a:gd name="adj2" fmla="val 11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First observation, mirror symmetry works beautifully here (not such a surprise)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2B2AEEA-A7AE-DD59-6675-C2681024F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07F0EA-EF24-42A6-824F-304869935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8E7CAE6-B78F-0133-2D38-FAB68F79F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39</a:t>
            </a:fld>
            <a:endParaRPr lang="es-ES_trad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634B39-C02D-734F-E24B-ED82E5A803AD}"/>
              </a:ext>
            </a:extLst>
          </p:cNvPr>
          <p:cNvSpPr txBox="1"/>
          <p:nvPr/>
        </p:nvSpPr>
        <p:spPr>
          <a:xfrm>
            <a:off x="4358640" y="1317976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Symbol" pitchFamily="2" charset="2"/>
              </a:rPr>
              <a:t>b</a:t>
            </a:r>
            <a:r>
              <a:rPr lang="en-US" sz="1800" dirty="0"/>
              <a:t>+</a:t>
            </a:r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290EE-4717-2EC4-CE95-8871B47A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626" y="118095"/>
            <a:ext cx="7886700" cy="1325563"/>
          </a:xfrm>
        </p:spPr>
        <p:txBody>
          <a:bodyPr>
            <a:normAutofit/>
          </a:bodyPr>
          <a:lstStyle/>
          <a:p>
            <a:r>
              <a:rPr lang="es-ES_tradnl" sz="2800" dirty="0" err="1"/>
              <a:t>Let</a:t>
            </a:r>
            <a:r>
              <a:rPr lang="es-ES_tradnl" sz="2800" dirty="0"/>
              <a:t> </a:t>
            </a:r>
            <a:r>
              <a:rPr lang="es-ES_tradnl" sz="2800" dirty="0" err="1"/>
              <a:t>us</a:t>
            </a:r>
            <a:r>
              <a:rPr lang="es-ES_tradnl" sz="2800" dirty="0"/>
              <a:t> </a:t>
            </a:r>
            <a:r>
              <a:rPr lang="es-ES_tradnl" sz="2800" dirty="0" err="1"/>
              <a:t>remember</a:t>
            </a:r>
            <a:r>
              <a:rPr lang="es-ES_tradnl" sz="2800" dirty="0"/>
              <a:t> </a:t>
            </a:r>
            <a:r>
              <a:rPr lang="es-ES_tradnl" sz="2800" dirty="0" err="1"/>
              <a:t>what</a:t>
            </a:r>
            <a:r>
              <a:rPr lang="es-ES_tradnl" sz="2800" dirty="0"/>
              <a:t> </a:t>
            </a:r>
            <a:r>
              <a:rPr lang="es-ES_tradnl" sz="2800" dirty="0">
                <a:latin typeface="Symbol" pitchFamily="2" charset="2"/>
              </a:rPr>
              <a:t>b</a:t>
            </a:r>
            <a:r>
              <a:rPr lang="es-ES_tradnl" sz="2800" dirty="0"/>
              <a:t> </a:t>
            </a:r>
            <a:r>
              <a:rPr lang="es-ES_tradnl" sz="2800" dirty="0" err="1"/>
              <a:t>decay</a:t>
            </a:r>
            <a:r>
              <a:rPr lang="es-ES_tradnl" sz="2800" dirty="0"/>
              <a:t> </a:t>
            </a:r>
            <a:r>
              <a:rPr lang="es-ES_tradnl" sz="2800" dirty="0" err="1"/>
              <a:t>is</a:t>
            </a:r>
            <a:r>
              <a:rPr lang="es-ES_tradnl" sz="2800" dirty="0"/>
              <a:t> at </a:t>
            </a:r>
            <a:r>
              <a:rPr lang="es-ES_tradnl" sz="2800" dirty="0" err="1"/>
              <a:t>the</a:t>
            </a:r>
            <a:r>
              <a:rPr lang="es-ES_tradnl" sz="2800" dirty="0"/>
              <a:t> </a:t>
            </a:r>
            <a:r>
              <a:rPr lang="es-ES_tradnl" sz="2800" dirty="0" err="1"/>
              <a:t>nucleon</a:t>
            </a:r>
            <a:r>
              <a:rPr lang="es-ES_tradnl" sz="2800" dirty="0"/>
              <a:t> </a:t>
            </a:r>
            <a:r>
              <a:rPr lang="es-ES_tradnl" sz="2800" dirty="0" err="1"/>
              <a:t>level</a:t>
            </a:r>
            <a:endParaRPr lang="es-ES_tradn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35F62C-2122-FF08-B63F-2FC8E4EC5D20}"/>
                  </a:ext>
                </a:extLst>
              </p:cNvPr>
              <p:cNvSpPr txBox="1"/>
              <p:nvPr/>
            </p:nvSpPr>
            <p:spPr>
              <a:xfrm>
                <a:off x="1481674" y="2566449"/>
                <a:ext cx="15767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dirty="0"/>
                  <a:t>p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s-ES" b="0" i="1" baseline="3000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 +  </m:t>
                    </m:r>
                  </m:oMath>
                </a14:m>
                <a:r>
                  <a:rPr lang="es-ES" b="0" i="0" dirty="0">
                    <a:latin typeface="Symbol" pitchFamily="2" charset="2"/>
                  </a:rPr>
                  <a:t>n</a:t>
                </a:r>
                <a:endParaRPr lang="es-ES_tradnl" baseline="30000" dirty="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35F62C-2122-FF08-B63F-2FC8E4EC5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674" y="2566449"/>
                <a:ext cx="1576778" cy="276999"/>
              </a:xfrm>
              <a:prstGeom prst="rect">
                <a:avLst/>
              </a:prstGeom>
              <a:blipFill>
                <a:blip r:embed="rId3"/>
                <a:stretch>
                  <a:fillRect l="-8800" t="-31818" r="-8800" b="-54545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FA81BF-29A7-C36A-F47D-4023958D5994}"/>
                  </a:ext>
                </a:extLst>
              </p:cNvPr>
              <p:cNvSpPr txBox="1"/>
              <p:nvPr/>
            </p:nvSpPr>
            <p:spPr>
              <a:xfrm>
                <a:off x="1481674" y="3176786"/>
                <a:ext cx="16189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b="0" i="1" dirty="0"/>
                  <a:t>n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s-ES" b="0" i="1" baseline="3000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 +  </m:t>
                    </m:r>
                  </m:oMath>
                </a14:m>
                <a:r>
                  <a:rPr lang="es-ES" b="0" i="0" dirty="0">
                    <a:latin typeface="Symbol" pitchFamily="2" charset="2"/>
                  </a:rPr>
                  <a:t>n</a:t>
                </a:r>
                <a:endParaRPr lang="es-ES_tradnl" baseline="30000" dirty="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FA81BF-29A7-C36A-F47D-4023958D5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674" y="3176786"/>
                <a:ext cx="1618905" cy="276999"/>
              </a:xfrm>
              <a:prstGeom prst="rect">
                <a:avLst/>
              </a:prstGeom>
              <a:blipFill>
                <a:blip r:embed="rId4"/>
                <a:stretch>
                  <a:fillRect l="-8527" t="-30435" r="-6977" b="-47826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3CCA5E-0111-58E5-FD10-BFAF500EDEAC}"/>
              </a:ext>
            </a:extLst>
          </p:cNvPr>
          <p:cNvCxnSpPr>
            <a:cxnSpLocks/>
          </p:cNvCxnSpPr>
          <p:nvPr/>
        </p:nvCxnSpPr>
        <p:spPr>
          <a:xfrm>
            <a:off x="3492246" y="5052615"/>
            <a:ext cx="20682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D934768-0C4B-34F6-FD2F-C7C70EDCBDD9}"/>
              </a:ext>
            </a:extLst>
          </p:cNvPr>
          <p:cNvGrpSpPr/>
          <p:nvPr/>
        </p:nvGrpSpPr>
        <p:grpSpPr>
          <a:xfrm>
            <a:off x="5848687" y="2180245"/>
            <a:ext cx="2321495" cy="982300"/>
            <a:chOff x="5848687" y="2180245"/>
            <a:chExt cx="2321495" cy="982300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4" name="3D Model 33" descr="Sphere">
                  <a:extLst>
                    <a:ext uri="{FF2B5EF4-FFF2-40B4-BE49-F238E27FC236}">
                      <a16:creationId xmlns:a16="http://schemas.microsoft.com/office/drawing/2014/main" id="{BFB008FD-5252-A285-7F38-1B85C55AAC1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065660" y="2496214"/>
                <a:ext cx="426017" cy="400956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625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4" name="3D Model 33" descr="Sphere">
                  <a:extLst>
                    <a:ext uri="{FF2B5EF4-FFF2-40B4-BE49-F238E27FC236}">
                      <a16:creationId xmlns:a16="http://schemas.microsoft.com/office/drawing/2014/main" id="{BFB008FD-5252-A285-7F38-1B85C55AAC1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065660" y="2496214"/>
                  <a:ext cx="426017" cy="4009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5" name="3D Model 34" descr="Red Sphere">
                  <a:extLst>
                    <a:ext uri="{FF2B5EF4-FFF2-40B4-BE49-F238E27FC236}">
                      <a16:creationId xmlns:a16="http://schemas.microsoft.com/office/drawing/2014/main" id="{C1FB6E86-3C81-478F-63D5-C330332B7E7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848687" y="2473706"/>
                <a:ext cx="426017" cy="423464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3962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5" name="3D Model 34" descr="Red Sphere">
                  <a:extLst>
                    <a:ext uri="{FF2B5EF4-FFF2-40B4-BE49-F238E27FC236}">
                      <a16:creationId xmlns:a16="http://schemas.microsoft.com/office/drawing/2014/main" id="{C1FB6E86-3C81-478F-63D5-C330332B7E7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848687" y="2473706"/>
                  <a:ext cx="426017" cy="423464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849EACB-E7CF-1008-5FEC-5312C0043CF6}"/>
                </a:ext>
              </a:extLst>
            </p:cNvPr>
            <p:cNvCxnSpPr/>
            <p:nvPr/>
          </p:nvCxnSpPr>
          <p:spPr>
            <a:xfrm>
              <a:off x="6369752" y="2696692"/>
              <a:ext cx="5878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9257186-D636-CD56-A809-933C08303273}"/>
                </a:ext>
              </a:extLst>
            </p:cNvPr>
            <p:cNvSpPr txBox="1"/>
            <p:nvPr/>
          </p:nvSpPr>
          <p:spPr>
            <a:xfrm>
              <a:off x="7793156" y="2885546"/>
              <a:ext cx="1202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b="0" i="0" dirty="0">
                  <a:latin typeface="Symbol" pitchFamily="2" charset="2"/>
                </a:rPr>
                <a:t>n</a:t>
              </a:r>
              <a:endParaRPr lang="es-ES_tradnl" baseline="30000" dirty="0">
                <a:latin typeface="Symbol" pitchFamily="2" charset="2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05EBA40-1366-060D-83DE-11C70BB5C7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8590" y="2426964"/>
              <a:ext cx="242331" cy="1384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256CF50-8087-E2C8-E79C-63C37B9069E0}"/>
                </a:ext>
              </a:extLst>
            </p:cNvPr>
            <p:cNvCxnSpPr>
              <a:cxnSpLocks/>
            </p:cNvCxnSpPr>
            <p:nvPr/>
          </p:nvCxnSpPr>
          <p:spPr>
            <a:xfrm>
              <a:off x="7478590" y="2869946"/>
              <a:ext cx="222279" cy="784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AAFAA283-F4B6-1A88-7729-01665A9A7ADD}"/>
                </a:ext>
              </a:extLst>
            </p:cNvPr>
            <p:cNvSpPr/>
            <p:nvPr/>
          </p:nvSpPr>
          <p:spPr>
            <a:xfrm rot="14192456">
              <a:off x="6958059" y="2491509"/>
              <a:ext cx="678857" cy="51838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AEC237BE-F924-6EB9-40A0-98D90E884ECB}"/>
                </a:ext>
              </a:extLst>
            </p:cNvPr>
            <p:cNvSpPr/>
            <p:nvPr/>
          </p:nvSpPr>
          <p:spPr>
            <a:xfrm rot="14192456">
              <a:off x="7033368" y="2550941"/>
              <a:ext cx="619167" cy="45550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1EB6ABF-84B7-0BE1-32DA-5665D0780EEF}"/>
                </a:ext>
              </a:extLst>
            </p:cNvPr>
            <p:cNvSpPr txBox="1"/>
            <p:nvPr/>
          </p:nvSpPr>
          <p:spPr>
            <a:xfrm>
              <a:off x="7793156" y="2180245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/>
                <a:t>e</a:t>
              </a:r>
              <a:r>
                <a:rPr lang="es-ES_tradnl" baseline="30000" dirty="0"/>
                <a:t>+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D3E6C6F-550A-3449-156D-900D50E4CBC5}"/>
              </a:ext>
            </a:extLst>
          </p:cNvPr>
          <p:cNvSpPr txBox="1"/>
          <p:nvPr/>
        </p:nvSpPr>
        <p:spPr>
          <a:xfrm>
            <a:off x="1092781" y="3689086"/>
            <a:ext cx="4091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At fundamental level (quarks structure of </a:t>
            </a:r>
          </a:p>
          <a:p>
            <a:r>
              <a:rPr lang="en-GB" dirty="0"/>
              <a:t>the nucleons):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C4CF9A-CDB2-B378-8E5C-6C7B6CBA3E54}"/>
                  </a:ext>
                </a:extLst>
              </p:cNvPr>
              <p:cNvSpPr txBox="1"/>
              <p:nvPr/>
            </p:nvSpPr>
            <p:spPr>
              <a:xfrm>
                <a:off x="1506968" y="4525618"/>
                <a:ext cx="21668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i="1" dirty="0"/>
                  <a:t>u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𝑢𝑑𝑑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s-ES" b="0" i="1" baseline="3000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 +  </m:t>
                    </m:r>
                  </m:oMath>
                </a14:m>
                <a:r>
                  <a:rPr lang="es-ES" b="0" i="0" dirty="0">
                    <a:latin typeface="Symbol" pitchFamily="2" charset="2"/>
                  </a:rPr>
                  <a:t>n</a:t>
                </a:r>
                <a:endParaRPr lang="es-ES_tradnl" baseline="30000" dirty="0">
                  <a:latin typeface="Symbol" pitchFamily="2" charset="2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C4CF9A-CDB2-B378-8E5C-6C7B6CBA3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968" y="4525618"/>
                <a:ext cx="2166812" cy="276999"/>
              </a:xfrm>
              <a:prstGeom prst="rect">
                <a:avLst/>
              </a:prstGeom>
              <a:blipFill>
                <a:blip r:embed="rId9"/>
                <a:stretch>
                  <a:fillRect l="-6395" t="-30435" r="-5814" b="-478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ACE25A-E735-03AA-D753-F60AB7338249}"/>
                  </a:ext>
                </a:extLst>
              </p:cNvPr>
              <p:cNvSpPr txBox="1"/>
              <p:nvPr/>
            </p:nvSpPr>
            <p:spPr>
              <a:xfrm>
                <a:off x="1481673" y="4993443"/>
                <a:ext cx="22174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i="1" dirty="0"/>
                  <a:t>u</a:t>
                </a:r>
                <a:r>
                  <a:rPr lang="es-ES" i="1" dirty="0">
                    <a:solidFill>
                      <a:srgbClr val="FF0000"/>
                    </a:solidFill>
                  </a:rPr>
                  <a:t>d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𝑢𝑢𝑑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s-ES" b="0" i="1" baseline="3000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 +  </m:t>
                    </m:r>
                  </m:oMath>
                </a14:m>
                <a:r>
                  <a:rPr lang="es-ES" b="0" i="0" dirty="0">
                    <a:latin typeface="Symbol" pitchFamily="2" charset="2"/>
                  </a:rPr>
                  <a:t>n</a:t>
                </a:r>
                <a:endParaRPr lang="es-ES_tradnl" baseline="30000" dirty="0">
                  <a:latin typeface="Symbol" pitchFamily="2" charset="2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ACE25A-E735-03AA-D753-F60AB7338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673" y="4993443"/>
                <a:ext cx="2217402" cy="276999"/>
              </a:xfrm>
              <a:prstGeom prst="rect">
                <a:avLst/>
              </a:prstGeom>
              <a:blipFill>
                <a:blip r:embed="rId10"/>
                <a:stretch>
                  <a:fillRect l="-6250" t="-30435" r="-5114" b="-478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103600D-040C-57EE-8901-7A4E3FD44352}"/>
              </a:ext>
            </a:extLst>
          </p:cNvPr>
          <p:cNvSpPr txBox="1"/>
          <p:nvPr/>
        </p:nvSpPr>
        <p:spPr>
          <a:xfrm>
            <a:off x="6433156" y="2335616"/>
            <a:ext cx="49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Symbol" pitchFamily="2" charset="2"/>
              </a:rPr>
              <a:t>b+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5DC70C-8CBA-AA49-9205-A476022B1411}"/>
              </a:ext>
            </a:extLst>
          </p:cNvPr>
          <p:cNvGrpSpPr/>
          <p:nvPr/>
        </p:nvGrpSpPr>
        <p:grpSpPr>
          <a:xfrm>
            <a:off x="5871500" y="3215706"/>
            <a:ext cx="2268226" cy="982300"/>
            <a:chOff x="5871500" y="3215706"/>
            <a:chExt cx="2268226" cy="982300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6" name="3D Model 45" descr="Sphere">
                  <a:extLst>
                    <a:ext uri="{FF2B5EF4-FFF2-40B4-BE49-F238E27FC236}">
                      <a16:creationId xmlns:a16="http://schemas.microsoft.com/office/drawing/2014/main" id="{187AAF58-F2A0-59ED-92F1-CA92EAF143B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33094205"/>
                    </p:ext>
                  </p:extLst>
                </p:nvPr>
              </p:nvGraphicFramePr>
              <p:xfrm>
                <a:off x="5871500" y="3547471"/>
                <a:ext cx="426017" cy="400956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52625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6" name="3D Model 45" descr="Sphere">
                  <a:extLst>
                    <a:ext uri="{FF2B5EF4-FFF2-40B4-BE49-F238E27FC236}">
                      <a16:creationId xmlns:a16="http://schemas.microsoft.com/office/drawing/2014/main" id="{187AAF58-F2A0-59ED-92F1-CA92EAF143B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71500" y="3547471"/>
                  <a:ext cx="426017" cy="4009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7" name="3D Model 46" descr="Red Sphere">
                  <a:extLst>
                    <a:ext uri="{FF2B5EF4-FFF2-40B4-BE49-F238E27FC236}">
                      <a16:creationId xmlns:a16="http://schemas.microsoft.com/office/drawing/2014/main" id="{B43FEA59-3AEE-6EB2-BFE0-0D42C2CA3F2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32670933"/>
                    </p:ext>
                  </p:extLst>
                </p:nvPr>
              </p:nvGraphicFramePr>
              <p:xfrm>
                <a:off x="7097961" y="3534233"/>
                <a:ext cx="426017" cy="423464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3962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7" name="3D Model 46" descr="Red Sphere">
                  <a:extLst>
                    <a:ext uri="{FF2B5EF4-FFF2-40B4-BE49-F238E27FC236}">
                      <a16:creationId xmlns:a16="http://schemas.microsoft.com/office/drawing/2014/main" id="{B43FEA59-3AEE-6EB2-BFE0-0D42C2CA3F2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097961" y="3534233"/>
                  <a:ext cx="426017" cy="423464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DEBA77C4-6781-3619-93CA-9D89854BFBC4}"/>
                </a:ext>
              </a:extLst>
            </p:cNvPr>
            <p:cNvCxnSpPr/>
            <p:nvPr/>
          </p:nvCxnSpPr>
          <p:spPr>
            <a:xfrm>
              <a:off x="6369752" y="3732153"/>
              <a:ext cx="5878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139F6CA-71A5-22D8-4944-4B37502A8052}"/>
                </a:ext>
              </a:extLst>
            </p:cNvPr>
            <p:cNvSpPr txBox="1"/>
            <p:nvPr/>
          </p:nvSpPr>
          <p:spPr>
            <a:xfrm>
              <a:off x="7793156" y="3921007"/>
              <a:ext cx="1202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b="0" i="0" dirty="0">
                  <a:latin typeface="Symbol" pitchFamily="2" charset="2"/>
                </a:rPr>
                <a:t>n</a:t>
              </a:r>
              <a:endParaRPr lang="es-ES_tradnl" baseline="30000" dirty="0">
                <a:latin typeface="Symbol" pitchFamily="2" charset="2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5F5357A-A1F8-8532-3928-848C18D6D9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8590" y="3462425"/>
              <a:ext cx="242331" cy="1384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D7C9EEA-2526-927D-871B-E40769D3307B}"/>
                </a:ext>
              </a:extLst>
            </p:cNvPr>
            <p:cNvCxnSpPr>
              <a:cxnSpLocks/>
            </p:cNvCxnSpPr>
            <p:nvPr/>
          </p:nvCxnSpPr>
          <p:spPr>
            <a:xfrm>
              <a:off x="7478590" y="3905407"/>
              <a:ext cx="222279" cy="784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6B5F15B8-E755-4E83-C7FD-43B6C22C4FB0}"/>
                </a:ext>
              </a:extLst>
            </p:cNvPr>
            <p:cNvSpPr/>
            <p:nvPr/>
          </p:nvSpPr>
          <p:spPr>
            <a:xfrm rot="14192456">
              <a:off x="6958059" y="3526970"/>
              <a:ext cx="678857" cy="51838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56B7543F-F241-0A49-9CAA-5A489D4F2962}"/>
                </a:ext>
              </a:extLst>
            </p:cNvPr>
            <p:cNvSpPr/>
            <p:nvPr/>
          </p:nvSpPr>
          <p:spPr>
            <a:xfrm rot="14192456">
              <a:off x="7033368" y="3586402"/>
              <a:ext cx="619167" cy="45550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9D50482-C9D4-7708-C726-A153E6A28CF4}"/>
                </a:ext>
              </a:extLst>
            </p:cNvPr>
            <p:cNvSpPr txBox="1"/>
            <p:nvPr/>
          </p:nvSpPr>
          <p:spPr>
            <a:xfrm>
              <a:off x="7793156" y="3215706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/>
                <a:t>e</a:t>
              </a:r>
              <a:r>
                <a:rPr lang="es-ES_tradnl" baseline="30000" dirty="0"/>
                <a:t>-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1AFBEE8-BC5E-A27D-EB80-00501519E180}"/>
                </a:ext>
              </a:extLst>
            </p:cNvPr>
            <p:cNvCxnSpPr>
              <a:cxnSpLocks/>
            </p:cNvCxnSpPr>
            <p:nvPr/>
          </p:nvCxnSpPr>
          <p:spPr>
            <a:xfrm>
              <a:off x="7759612" y="3980768"/>
              <a:ext cx="20682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691510-61E4-CC15-04A4-DBF03CA136D3}"/>
                </a:ext>
              </a:extLst>
            </p:cNvPr>
            <p:cNvSpPr txBox="1"/>
            <p:nvPr/>
          </p:nvSpPr>
          <p:spPr>
            <a:xfrm>
              <a:off x="6451937" y="3360081"/>
              <a:ext cx="490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Symbol" pitchFamily="2" charset="2"/>
                </a:rPr>
                <a:t>b-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5A5202-32E8-9E68-43AB-0FAD422C1A15}"/>
              </a:ext>
            </a:extLst>
          </p:cNvPr>
          <p:cNvCxnSpPr>
            <a:cxnSpLocks/>
          </p:cNvCxnSpPr>
          <p:nvPr/>
        </p:nvCxnSpPr>
        <p:spPr>
          <a:xfrm flipV="1">
            <a:off x="2942735" y="3215706"/>
            <a:ext cx="157844" cy="61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CE29CA-EE0E-9671-28AA-A0974DB29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476" y="4816042"/>
            <a:ext cx="1907942" cy="179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75959B9-C33C-789A-D547-4CC47382D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28E654A-54D8-D1DD-555E-83648525E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EF025DF-52B0-D929-1B25-C0EB6C7E4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3699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7AEDAC-4CE1-D7D6-818D-BC0649176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40368" y="-336324"/>
            <a:ext cx="1403062" cy="2367667"/>
          </a:xfrm>
          <a:prstGeom prst="rect">
            <a:avLst/>
          </a:prstGeom>
        </p:spPr>
      </p:pic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997B4830-398E-8417-A853-2A42694AEBE1}"/>
              </a:ext>
            </a:extLst>
          </p:cNvPr>
          <p:cNvSpPr/>
          <p:nvPr/>
        </p:nvSpPr>
        <p:spPr>
          <a:xfrm>
            <a:off x="5159513" y="121406"/>
            <a:ext cx="1996069" cy="1891246"/>
          </a:xfrm>
          <a:prstGeom prst="wedgeRectCallout">
            <a:avLst>
              <a:gd name="adj1" fmla="val -44009"/>
              <a:gd name="adj2" fmla="val 10121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3" name="Picture 3"/>
          <p:cNvPicPr>
            <a:picLocks noChangeArrowheads="1"/>
          </p:cNvPicPr>
          <p:nvPr/>
        </p:nvPicPr>
        <p:blipFill>
          <a:blip r:embed="rId5" cstate="print"/>
          <a:srcRect l="5835" t="6133" b="986"/>
          <a:stretch>
            <a:fillRect/>
          </a:stretch>
        </p:blipFill>
        <p:spPr bwMode="auto">
          <a:xfrm>
            <a:off x="1235605" y="1633973"/>
            <a:ext cx="2921937" cy="3954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8"/>
          <p:cNvGrpSpPr/>
          <p:nvPr/>
        </p:nvGrpSpPr>
        <p:grpSpPr>
          <a:xfrm>
            <a:off x="0" y="837902"/>
            <a:ext cx="9210675" cy="5689600"/>
            <a:chOff x="0" y="1168400"/>
            <a:chExt cx="9210675" cy="5689600"/>
          </a:xfrm>
        </p:grpSpPr>
        <p:cxnSp>
          <p:nvCxnSpPr>
            <p:cNvPr id="5" name="Conector recto 13"/>
            <p:cNvCxnSpPr>
              <a:cxnSpLocks noChangeShapeType="1"/>
            </p:cNvCxnSpPr>
            <p:nvPr/>
          </p:nvCxnSpPr>
          <p:spPr bwMode="auto">
            <a:xfrm>
              <a:off x="7639050" y="1616075"/>
              <a:ext cx="1397000" cy="158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66914" name="Conector recto 17"/>
            <p:cNvCxnSpPr>
              <a:cxnSpLocks noChangeShapeType="1"/>
            </p:cNvCxnSpPr>
            <p:nvPr/>
          </p:nvCxnSpPr>
          <p:spPr bwMode="auto">
            <a:xfrm>
              <a:off x="4314825" y="3449638"/>
              <a:ext cx="2933700" cy="1587"/>
            </a:xfrm>
            <a:prstGeom prst="line">
              <a:avLst/>
            </a:prstGeom>
            <a:noFill/>
            <a:ln w="38100" algn="ctr">
              <a:solidFill>
                <a:srgbClr val="008000"/>
              </a:solidFill>
              <a:round/>
              <a:headEnd/>
              <a:tailEnd/>
            </a:ln>
          </p:spPr>
        </p:cxnSp>
        <p:cxnSp>
          <p:nvCxnSpPr>
            <p:cNvPr id="8" name="Conector recto 19"/>
            <p:cNvCxnSpPr>
              <a:cxnSpLocks noChangeShapeType="1"/>
            </p:cNvCxnSpPr>
            <p:nvPr/>
          </p:nvCxnSpPr>
          <p:spPr bwMode="auto">
            <a:xfrm>
              <a:off x="4386263" y="6210300"/>
              <a:ext cx="2962275" cy="158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9" name="Conector recto de flecha 21"/>
            <p:cNvCxnSpPr>
              <a:cxnSpLocks noChangeShapeType="1"/>
            </p:cNvCxnSpPr>
            <p:nvPr/>
          </p:nvCxnSpPr>
          <p:spPr bwMode="auto">
            <a:xfrm flipH="1">
              <a:off x="7346950" y="1587500"/>
              <a:ext cx="257175" cy="156051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66917" name="CuadroTexto 28"/>
            <p:cNvSpPr txBox="1">
              <a:spLocks noChangeArrowheads="1"/>
            </p:cNvSpPr>
            <p:nvPr/>
          </p:nvSpPr>
          <p:spPr bwMode="auto">
            <a:xfrm>
              <a:off x="7889875" y="1757363"/>
              <a:ext cx="1031875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baseline="30000" dirty="0">
                  <a:latin typeface="Calibri" pitchFamily="34" charset="0"/>
                </a:rPr>
                <a:t>56</a:t>
              </a:r>
              <a:r>
                <a:rPr kumimoji="0" lang="en-GB" altLang="ja-JP" dirty="0">
                  <a:latin typeface="Calibri" pitchFamily="34" charset="0"/>
                </a:rPr>
                <a:t>Zn</a:t>
              </a:r>
            </a:p>
            <a:p>
              <a:r>
                <a:rPr kumimoji="0" lang="en-GB" altLang="ja-JP" dirty="0">
                  <a:latin typeface="Calibri" pitchFamily="34" charset="0"/>
                </a:rPr>
                <a:t>T</a:t>
              </a:r>
              <a:r>
                <a:rPr kumimoji="0" lang="en-GB" altLang="ja-JP" baseline="-25000" dirty="0">
                  <a:latin typeface="Calibri" pitchFamily="34" charset="0"/>
                </a:rPr>
                <a:t>Z</a:t>
              </a:r>
              <a:r>
                <a:rPr kumimoji="0" lang="en-GB" altLang="ja-JP" dirty="0">
                  <a:latin typeface="Calibri" pitchFamily="34" charset="0"/>
                </a:rPr>
                <a:t> = -2</a:t>
              </a:r>
            </a:p>
          </p:txBody>
        </p:sp>
        <p:sp>
          <p:nvSpPr>
            <p:cNvPr id="166918" name="CuadroTexto 29"/>
            <p:cNvSpPr txBox="1">
              <a:spLocks noChangeArrowheads="1"/>
            </p:cNvSpPr>
            <p:nvPr/>
          </p:nvSpPr>
          <p:spPr bwMode="auto">
            <a:xfrm>
              <a:off x="5368925" y="6211888"/>
              <a:ext cx="1031875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baseline="30000" dirty="0">
                  <a:latin typeface="Calibri" pitchFamily="34" charset="0"/>
                </a:rPr>
                <a:t>56</a:t>
              </a:r>
              <a:r>
                <a:rPr kumimoji="0" lang="en-GB" altLang="ja-JP" dirty="0">
                  <a:latin typeface="Calibri" pitchFamily="34" charset="0"/>
                </a:rPr>
                <a:t>Cu</a:t>
              </a:r>
            </a:p>
            <a:p>
              <a:r>
                <a:rPr kumimoji="0" lang="en-GB" altLang="ja-JP" dirty="0">
                  <a:latin typeface="Calibri" pitchFamily="34" charset="0"/>
                </a:rPr>
                <a:t>T</a:t>
              </a:r>
              <a:r>
                <a:rPr kumimoji="0" lang="en-GB" altLang="ja-JP" baseline="-25000" dirty="0">
                  <a:latin typeface="Calibri" pitchFamily="34" charset="0"/>
                </a:rPr>
                <a:t>Z</a:t>
              </a:r>
              <a:r>
                <a:rPr kumimoji="0" lang="en-GB" altLang="ja-JP" dirty="0">
                  <a:latin typeface="Calibri" pitchFamily="34" charset="0"/>
                </a:rPr>
                <a:t> = -1</a:t>
              </a:r>
            </a:p>
          </p:txBody>
        </p:sp>
        <p:sp>
          <p:nvSpPr>
            <p:cNvPr id="166919" name="CuadroTexto 31"/>
            <p:cNvSpPr txBox="1">
              <a:spLocks noChangeArrowheads="1"/>
            </p:cNvSpPr>
            <p:nvPr/>
          </p:nvSpPr>
          <p:spPr bwMode="auto">
            <a:xfrm>
              <a:off x="5807075" y="3081338"/>
              <a:ext cx="8413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dirty="0">
                  <a:solidFill>
                    <a:srgbClr val="008000"/>
                  </a:solidFill>
                  <a:latin typeface="Calibri" pitchFamily="34" charset="0"/>
                </a:rPr>
                <a:t>T = 2</a:t>
              </a:r>
            </a:p>
          </p:txBody>
        </p:sp>
        <p:sp>
          <p:nvSpPr>
            <p:cNvPr id="166920" name="CuadroTexto 32"/>
            <p:cNvSpPr txBox="1">
              <a:spLocks noChangeArrowheads="1"/>
            </p:cNvSpPr>
            <p:nvPr/>
          </p:nvSpPr>
          <p:spPr bwMode="auto">
            <a:xfrm>
              <a:off x="7986713" y="1168400"/>
              <a:ext cx="8413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dirty="0">
                  <a:solidFill>
                    <a:srgbClr val="008000"/>
                  </a:solidFill>
                  <a:latin typeface="Calibri" pitchFamily="34" charset="0"/>
                </a:rPr>
                <a:t>T = 2</a:t>
              </a:r>
            </a:p>
          </p:txBody>
        </p:sp>
        <p:sp>
          <p:nvSpPr>
            <p:cNvPr id="166921" name="CuadroTexto 34"/>
            <p:cNvSpPr txBox="1">
              <a:spLocks noChangeArrowheads="1"/>
            </p:cNvSpPr>
            <p:nvPr/>
          </p:nvSpPr>
          <p:spPr bwMode="auto">
            <a:xfrm>
              <a:off x="7155582" y="2006600"/>
              <a:ext cx="51276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b="1" dirty="0">
                  <a:latin typeface="Calibri" pitchFamily="34" charset="0"/>
                </a:rPr>
                <a:t>β</a:t>
              </a:r>
              <a:endParaRPr kumimoji="0" lang="en-GB" altLang="ja-JP" b="1" baseline="-25000" dirty="0">
                <a:latin typeface="Calibri" pitchFamily="34" charset="0"/>
              </a:endParaRPr>
            </a:p>
          </p:txBody>
        </p:sp>
        <p:sp>
          <p:nvSpPr>
            <p:cNvPr id="166923" name="CuadroTexto 41"/>
            <p:cNvSpPr txBox="1">
              <a:spLocks noChangeArrowheads="1"/>
            </p:cNvSpPr>
            <p:nvPr/>
          </p:nvSpPr>
          <p:spPr bwMode="auto">
            <a:xfrm>
              <a:off x="6648450" y="3079750"/>
              <a:ext cx="6381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b="1" dirty="0">
                  <a:solidFill>
                    <a:srgbClr val="008000"/>
                  </a:solidFill>
                  <a:latin typeface="Calibri" pitchFamily="34" charset="0"/>
                </a:rPr>
                <a:t>IAS</a:t>
              </a:r>
            </a:p>
          </p:txBody>
        </p:sp>
        <p:cxnSp>
          <p:nvCxnSpPr>
            <p:cNvPr id="41" name="Conector recto 17"/>
            <p:cNvCxnSpPr>
              <a:cxnSpLocks noChangeShapeType="1"/>
            </p:cNvCxnSpPr>
            <p:nvPr/>
          </p:nvCxnSpPr>
          <p:spPr bwMode="auto">
            <a:xfrm>
              <a:off x="4314825" y="3615482"/>
              <a:ext cx="2933700" cy="1587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2" name="Conector recto 17"/>
            <p:cNvCxnSpPr>
              <a:cxnSpLocks noChangeShapeType="1"/>
            </p:cNvCxnSpPr>
            <p:nvPr/>
          </p:nvCxnSpPr>
          <p:spPr bwMode="auto">
            <a:xfrm>
              <a:off x="4314825" y="4257675"/>
              <a:ext cx="2971800" cy="158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72" name="Conector recto 17"/>
            <p:cNvCxnSpPr>
              <a:cxnSpLocks noChangeShapeType="1"/>
            </p:cNvCxnSpPr>
            <p:nvPr/>
          </p:nvCxnSpPr>
          <p:spPr bwMode="auto">
            <a:xfrm>
              <a:off x="4314825" y="5741988"/>
              <a:ext cx="2971800" cy="158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66929" name="CuadroTexto 36"/>
            <p:cNvSpPr txBox="1">
              <a:spLocks noChangeArrowheads="1"/>
            </p:cNvSpPr>
            <p:nvPr/>
          </p:nvSpPr>
          <p:spPr bwMode="auto">
            <a:xfrm>
              <a:off x="7604125" y="5570538"/>
              <a:ext cx="1606550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sz="1600">
                  <a:solidFill>
                    <a:srgbClr val="FF0000"/>
                  </a:solidFill>
                  <a:latin typeface="Calibri" pitchFamily="34" charset="0"/>
                </a:rPr>
                <a:t>S</a:t>
              </a:r>
              <a:r>
                <a:rPr kumimoji="0" lang="en-GB" altLang="ja-JP" sz="1600" baseline="-25000">
                  <a:solidFill>
                    <a:srgbClr val="FF0000"/>
                  </a:solidFill>
                  <a:latin typeface="Calibri" pitchFamily="34" charset="0"/>
                </a:rPr>
                <a:t>p</a:t>
              </a:r>
              <a:r>
                <a:rPr kumimoji="0" lang="en-GB" altLang="ja-JP" sz="1600">
                  <a:solidFill>
                    <a:srgbClr val="FF0000"/>
                  </a:solidFill>
                  <a:latin typeface="Calibri" pitchFamily="34" charset="0"/>
                </a:rPr>
                <a:t> = 560 keV</a:t>
              </a:r>
            </a:p>
          </p:txBody>
        </p:sp>
        <p:cxnSp>
          <p:nvCxnSpPr>
            <p:cNvPr id="58" name="Conector recto 17"/>
            <p:cNvCxnSpPr>
              <a:cxnSpLocks noChangeShapeType="1"/>
            </p:cNvCxnSpPr>
            <p:nvPr/>
          </p:nvCxnSpPr>
          <p:spPr bwMode="auto">
            <a:xfrm>
              <a:off x="4314825" y="4410075"/>
              <a:ext cx="2971800" cy="158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80" name="Conector recto de flecha 24"/>
            <p:cNvCxnSpPr>
              <a:cxnSpLocks noChangeShapeType="1"/>
            </p:cNvCxnSpPr>
            <p:nvPr/>
          </p:nvCxnSpPr>
          <p:spPr bwMode="auto">
            <a:xfrm rot="10800000" flipV="1">
              <a:off x="508000" y="5046663"/>
              <a:ext cx="708025" cy="695325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84" name="Conector recto de flecha 24"/>
            <p:cNvCxnSpPr>
              <a:cxnSpLocks noChangeShapeType="1"/>
            </p:cNvCxnSpPr>
            <p:nvPr/>
          </p:nvCxnSpPr>
          <p:spPr bwMode="auto">
            <a:xfrm rot="5400000">
              <a:off x="-98425" y="4152900"/>
              <a:ext cx="2024063" cy="811213"/>
            </a:xfrm>
            <a:prstGeom prst="straightConnector1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91" name="Conector recto 17"/>
            <p:cNvCxnSpPr>
              <a:cxnSpLocks noChangeShapeType="1"/>
            </p:cNvCxnSpPr>
            <p:nvPr/>
          </p:nvCxnSpPr>
          <p:spPr bwMode="auto">
            <a:xfrm>
              <a:off x="0" y="5738813"/>
              <a:ext cx="1224000" cy="1587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93" name="Conector recto 17"/>
            <p:cNvCxnSpPr>
              <a:cxnSpLocks noChangeShapeType="1"/>
            </p:cNvCxnSpPr>
            <p:nvPr/>
          </p:nvCxnSpPr>
          <p:spPr bwMode="auto">
            <a:xfrm>
              <a:off x="4275138" y="5148263"/>
              <a:ext cx="2973387" cy="1587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66937" name="CuadroTexto 30"/>
            <p:cNvSpPr txBox="1">
              <a:spLocks noChangeArrowheads="1"/>
            </p:cNvSpPr>
            <p:nvPr/>
          </p:nvSpPr>
          <p:spPr bwMode="auto">
            <a:xfrm>
              <a:off x="231775" y="5910263"/>
              <a:ext cx="54263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GB" altLang="ja-JP" baseline="30000" dirty="0">
                  <a:latin typeface="Calibri" pitchFamily="34" charset="0"/>
                </a:rPr>
                <a:t>55</a:t>
              </a:r>
              <a:r>
                <a:rPr kumimoji="0" lang="en-GB" altLang="ja-JP" dirty="0">
                  <a:latin typeface="Calibri" pitchFamily="34" charset="0"/>
                </a:rPr>
                <a:t>Ni</a:t>
              </a:r>
            </a:p>
            <a:p>
              <a:endParaRPr kumimoji="0" lang="en-GB" altLang="ja-JP" dirty="0">
                <a:latin typeface="Calibri" pitchFamily="34" charset="0"/>
              </a:endParaRPr>
            </a:p>
          </p:txBody>
        </p:sp>
        <p:sp>
          <p:nvSpPr>
            <p:cNvPr id="166938" name="CuadroTexto 31"/>
            <p:cNvSpPr txBox="1">
              <a:spLocks noChangeArrowheads="1"/>
            </p:cNvSpPr>
            <p:nvPr/>
          </p:nvSpPr>
          <p:spPr bwMode="auto">
            <a:xfrm>
              <a:off x="5807075" y="3689350"/>
              <a:ext cx="8413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>
                  <a:solidFill>
                    <a:srgbClr val="FF0000"/>
                  </a:solidFill>
                  <a:latin typeface="Calibri" pitchFamily="34" charset="0"/>
                </a:rPr>
                <a:t>T = 1</a:t>
              </a:r>
            </a:p>
          </p:txBody>
        </p:sp>
        <p:sp>
          <p:nvSpPr>
            <p:cNvPr id="166939" name="CuadroTexto 31"/>
            <p:cNvSpPr txBox="1">
              <a:spLocks noChangeArrowheads="1"/>
            </p:cNvSpPr>
            <p:nvPr/>
          </p:nvSpPr>
          <p:spPr bwMode="auto">
            <a:xfrm>
              <a:off x="5807075" y="4411663"/>
              <a:ext cx="8413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>
                  <a:solidFill>
                    <a:srgbClr val="FF0000"/>
                  </a:solidFill>
                  <a:latin typeface="Calibri" pitchFamily="34" charset="0"/>
                </a:rPr>
                <a:t>T = 1</a:t>
              </a:r>
            </a:p>
          </p:txBody>
        </p:sp>
        <p:sp>
          <p:nvSpPr>
            <p:cNvPr id="166940" name="CuadroTexto 31"/>
            <p:cNvSpPr txBox="1">
              <a:spLocks noChangeArrowheads="1"/>
            </p:cNvSpPr>
            <p:nvPr/>
          </p:nvSpPr>
          <p:spPr bwMode="auto">
            <a:xfrm>
              <a:off x="5807075" y="5343674"/>
              <a:ext cx="84137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dirty="0">
                  <a:solidFill>
                    <a:srgbClr val="FF0000"/>
                  </a:solidFill>
                  <a:latin typeface="Calibri" pitchFamily="34" charset="0"/>
                </a:rPr>
                <a:t>T = 1</a:t>
              </a:r>
            </a:p>
          </p:txBody>
        </p:sp>
        <p:sp>
          <p:nvSpPr>
            <p:cNvPr id="166941" name="CuadroTexto 31"/>
            <p:cNvSpPr txBox="1">
              <a:spLocks noChangeArrowheads="1"/>
            </p:cNvSpPr>
            <p:nvPr/>
          </p:nvSpPr>
          <p:spPr bwMode="auto">
            <a:xfrm>
              <a:off x="7346950" y="3178175"/>
              <a:ext cx="84137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dirty="0">
                  <a:solidFill>
                    <a:srgbClr val="008000"/>
                  </a:solidFill>
                  <a:latin typeface="Calibri" pitchFamily="34" charset="0"/>
                </a:rPr>
                <a:t>0+</a:t>
              </a:r>
            </a:p>
          </p:txBody>
        </p:sp>
        <p:sp>
          <p:nvSpPr>
            <p:cNvPr id="166942" name="CuadroTexto 31"/>
            <p:cNvSpPr txBox="1">
              <a:spLocks noChangeArrowheads="1"/>
            </p:cNvSpPr>
            <p:nvPr/>
          </p:nvSpPr>
          <p:spPr bwMode="auto">
            <a:xfrm>
              <a:off x="7348538" y="3471466"/>
              <a:ext cx="8413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dirty="0">
                  <a:solidFill>
                    <a:srgbClr val="FF0000"/>
                  </a:solidFill>
                  <a:latin typeface="Calibri" pitchFamily="34" charset="0"/>
                </a:rPr>
                <a:t>1+</a:t>
              </a:r>
            </a:p>
          </p:txBody>
        </p:sp>
        <p:sp>
          <p:nvSpPr>
            <p:cNvPr id="166943" name="CuadroTexto 31"/>
            <p:cNvSpPr txBox="1">
              <a:spLocks noChangeArrowheads="1"/>
            </p:cNvSpPr>
            <p:nvPr/>
          </p:nvSpPr>
          <p:spPr bwMode="auto">
            <a:xfrm>
              <a:off x="7346950" y="4181698"/>
              <a:ext cx="8413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dirty="0">
                  <a:solidFill>
                    <a:srgbClr val="FF0000"/>
                  </a:solidFill>
                  <a:latin typeface="Calibri" pitchFamily="34" charset="0"/>
                </a:rPr>
                <a:t>1+</a:t>
              </a:r>
            </a:p>
          </p:txBody>
        </p:sp>
        <p:sp>
          <p:nvSpPr>
            <p:cNvPr id="166944" name="CuadroTexto 31"/>
            <p:cNvSpPr txBox="1">
              <a:spLocks noChangeArrowheads="1"/>
            </p:cNvSpPr>
            <p:nvPr/>
          </p:nvSpPr>
          <p:spPr bwMode="auto">
            <a:xfrm>
              <a:off x="7348538" y="5055642"/>
              <a:ext cx="8413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dirty="0">
                  <a:solidFill>
                    <a:srgbClr val="FF0000"/>
                  </a:solidFill>
                  <a:latin typeface="Calibri" pitchFamily="34" charset="0"/>
                </a:rPr>
                <a:t>1+</a:t>
              </a:r>
            </a:p>
          </p:txBody>
        </p:sp>
        <p:sp>
          <p:nvSpPr>
            <p:cNvPr id="166945" name="CuadroTexto 31"/>
            <p:cNvSpPr txBox="1">
              <a:spLocks noChangeArrowheads="1"/>
            </p:cNvSpPr>
            <p:nvPr/>
          </p:nvSpPr>
          <p:spPr bwMode="auto">
            <a:xfrm>
              <a:off x="958850" y="5240864"/>
              <a:ext cx="12319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dirty="0">
                  <a:solidFill>
                    <a:srgbClr val="FF0000"/>
                  </a:solidFill>
                  <a:latin typeface="Calibri" pitchFamily="34" charset="0"/>
                </a:rPr>
                <a:t>P </a:t>
              </a:r>
            </a:p>
          </p:txBody>
        </p:sp>
        <p:sp>
          <p:nvSpPr>
            <p:cNvPr id="47" name="CuadroTexto 31"/>
            <p:cNvSpPr txBox="1">
              <a:spLocks noChangeArrowheads="1"/>
            </p:cNvSpPr>
            <p:nvPr/>
          </p:nvSpPr>
          <p:spPr bwMode="auto">
            <a:xfrm>
              <a:off x="8676456" y="1620540"/>
              <a:ext cx="46754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en-GB" altLang="ja-JP" dirty="0">
                  <a:solidFill>
                    <a:srgbClr val="008000"/>
                  </a:solidFill>
                  <a:latin typeface="Calibri" pitchFamily="34" charset="0"/>
                </a:rPr>
                <a:t>0+</a:t>
              </a:r>
            </a:p>
          </p:txBody>
        </p:sp>
      </p:grpSp>
      <p:cxnSp>
        <p:nvCxnSpPr>
          <p:cNvPr id="57" name="Conector recto 17"/>
          <p:cNvCxnSpPr>
            <a:cxnSpLocks noChangeShapeType="1"/>
          </p:cNvCxnSpPr>
          <p:nvPr/>
        </p:nvCxnSpPr>
        <p:spPr bwMode="auto">
          <a:xfrm>
            <a:off x="4283968" y="5013176"/>
            <a:ext cx="2973387" cy="1587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48" name="Imagen 47" descr="man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824851">
            <a:off x="7843483" y="2569070"/>
            <a:ext cx="711200" cy="444500"/>
          </a:xfrm>
          <a:prstGeom prst="rect">
            <a:avLst/>
          </a:prstGeom>
        </p:spPr>
      </p:pic>
      <p:sp>
        <p:nvSpPr>
          <p:cNvPr id="59" name="CuadroTexto 35"/>
          <p:cNvSpPr txBox="1">
            <a:spLocks noChangeArrowheads="1"/>
          </p:cNvSpPr>
          <p:nvPr/>
        </p:nvSpPr>
        <p:spPr bwMode="auto">
          <a:xfrm>
            <a:off x="4998774" y="3526789"/>
            <a:ext cx="581338" cy="369332"/>
          </a:xfrm>
          <a:prstGeom prst="rect">
            <a:avLst/>
          </a:prstGeom>
          <a:noFill/>
          <a:ln w="38100" algn="ctr">
            <a:noFill/>
            <a:round/>
            <a:headEnd/>
            <a:tailEnd type="arrow" w="med" len="med"/>
          </a:ln>
        </p:spPr>
        <p:txBody>
          <a:bodyPr wrap="square">
            <a:spAutoFit/>
          </a:bodyPr>
          <a:lstStyle/>
          <a:p>
            <a:r>
              <a:rPr kumimoji="0" lang="en-GB" altLang="ja-JP" b="1" dirty="0" err="1">
                <a:latin typeface="Symbol" pitchFamily="18" charset="2"/>
              </a:rPr>
              <a:t>g</a:t>
            </a:r>
            <a:r>
              <a:rPr kumimoji="0" lang="en-GB" altLang="ja-JP" b="1" dirty="0">
                <a:solidFill>
                  <a:srgbClr val="0000FF"/>
                </a:solidFill>
                <a:latin typeface="Symbol" pitchFamily="18" charset="2"/>
              </a:rPr>
              <a:t> </a:t>
            </a:r>
          </a:p>
        </p:txBody>
      </p:sp>
      <p:cxnSp>
        <p:nvCxnSpPr>
          <p:cNvPr id="63" name="Conector recto de flecha 22"/>
          <p:cNvCxnSpPr>
            <a:cxnSpLocks noChangeShapeType="1"/>
          </p:cNvCxnSpPr>
          <p:nvPr/>
        </p:nvCxnSpPr>
        <p:spPr bwMode="auto">
          <a:xfrm rot="5400000">
            <a:off x="4440449" y="3986155"/>
            <a:ext cx="1692000" cy="1588"/>
          </a:xfrm>
          <a:prstGeom prst="straightConnector1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4" name="Conector recto de flecha 22"/>
          <p:cNvCxnSpPr>
            <a:cxnSpLocks noChangeShapeType="1"/>
          </p:cNvCxnSpPr>
          <p:nvPr/>
        </p:nvCxnSpPr>
        <p:spPr bwMode="auto">
          <a:xfrm rot="10800000">
            <a:off x="2556409" y="4763791"/>
            <a:ext cx="1582910" cy="1588"/>
          </a:xfrm>
          <a:prstGeom prst="straightConnector1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6" name="Conector recto de flecha 22"/>
          <p:cNvCxnSpPr>
            <a:cxnSpLocks noChangeShapeType="1"/>
          </p:cNvCxnSpPr>
          <p:nvPr/>
        </p:nvCxnSpPr>
        <p:spPr bwMode="auto">
          <a:xfrm rot="10800000" flipV="1">
            <a:off x="519113" y="4725144"/>
            <a:ext cx="708027" cy="684758"/>
          </a:xfrm>
          <a:prstGeom prst="straightConnector1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69" name="CuadroTexto 68"/>
          <p:cNvSpPr txBox="1"/>
          <p:nvPr/>
        </p:nvSpPr>
        <p:spPr>
          <a:xfrm>
            <a:off x="5139259" y="54352"/>
            <a:ext cx="20539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Second surprise:</a:t>
            </a:r>
          </a:p>
          <a:p>
            <a:r>
              <a:rPr lang="en-GB" dirty="0"/>
              <a:t>This is the first </a:t>
            </a:r>
          </a:p>
          <a:p>
            <a:r>
              <a:rPr lang="en-GB" dirty="0"/>
              <a:t>observation of</a:t>
            </a:r>
          </a:p>
          <a:p>
            <a:r>
              <a:rPr lang="en-GB" dirty="0"/>
              <a:t>Beta-delayed </a:t>
            </a:r>
          </a:p>
          <a:p>
            <a:r>
              <a:rPr lang="en-GB" dirty="0"/>
              <a:t>gamma-proton </a:t>
            </a:r>
          </a:p>
          <a:p>
            <a:r>
              <a:rPr lang="en-GB" dirty="0"/>
              <a:t>decay in the </a:t>
            </a:r>
            <a:r>
              <a:rPr lang="en-GB" dirty="0" err="1"/>
              <a:t>fp</a:t>
            </a:r>
            <a:r>
              <a:rPr lang="en-GB" dirty="0"/>
              <a:t> shell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9C6B5E1-4540-6C24-B4BE-DE6D359F1205}"/>
              </a:ext>
            </a:extLst>
          </p:cNvPr>
          <p:cNvSpPr/>
          <p:nvPr/>
        </p:nvSpPr>
        <p:spPr>
          <a:xfrm rot="16200000">
            <a:off x="2568935" y="1941762"/>
            <a:ext cx="113597" cy="2367666"/>
          </a:xfrm>
          <a:custGeom>
            <a:avLst/>
            <a:gdLst>
              <a:gd name="connsiteX0" fmla="*/ 19664 w 117987"/>
              <a:gd name="connsiteY0" fmla="*/ 963561 h 963561"/>
              <a:gd name="connsiteX1" fmla="*/ 0 w 117987"/>
              <a:gd name="connsiteY1" fmla="*/ 835742 h 963561"/>
              <a:gd name="connsiteX2" fmla="*/ 29497 w 117987"/>
              <a:gd name="connsiteY2" fmla="*/ 0 h 963561"/>
              <a:gd name="connsiteX3" fmla="*/ 98322 w 117987"/>
              <a:gd name="connsiteY3" fmla="*/ 776748 h 963561"/>
              <a:gd name="connsiteX4" fmla="*/ 117987 w 117987"/>
              <a:gd name="connsiteY4" fmla="*/ 963561 h 963561"/>
              <a:gd name="connsiteX5" fmla="*/ 19664 w 117987"/>
              <a:gd name="connsiteY5" fmla="*/ 963561 h 96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987" h="963561">
                <a:moveTo>
                  <a:pt x="19664" y="963561"/>
                </a:moveTo>
                <a:lnTo>
                  <a:pt x="0" y="835742"/>
                </a:lnTo>
                <a:lnTo>
                  <a:pt x="29497" y="0"/>
                </a:lnTo>
                <a:lnTo>
                  <a:pt x="98322" y="776748"/>
                </a:lnTo>
                <a:lnTo>
                  <a:pt x="117987" y="963561"/>
                </a:lnTo>
                <a:lnTo>
                  <a:pt x="19664" y="963561"/>
                </a:lnTo>
                <a:close/>
              </a:path>
            </a:pathLst>
          </a:custGeom>
          <a:solidFill>
            <a:srgbClr val="FFFF00">
              <a:alpha val="583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A1C348A-9D15-A2A8-701F-F725C03A3C39}"/>
              </a:ext>
            </a:extLst>
          </p:cNvPr>
          <p:cNvSpPr/>
          <p:nvPr/>
        </p:nvSpPr>
        <p:spPr>
          <a:xfrm>
            <a:off x="1529081" y="258377"/>
            <a:ext cx="45719" cy="1168487"/>
          </a:xfrm>
          <a:custGeom>
            <a:avLst/>
            <a:gdLst>
              <a:gd name="connsiteX0" fmla="*/ 19664 w 117987"/>
              <a:gd name="connsiteY0" fmla="*/ 963561 h 963561"/>
              <a:gd name="connsiteX1" fmla="*/ 0 w 117987"/>
              <a:gd name="connsiteY1" fmla="*/ 835742 h 963561"/>
              <a:gd name="connsiteX2" fmla="*/ 29497 w 117987"/>
              <a:gd name="connsiteY2" fmla="*/ 0 h 963561"/>
              <a:gd name="connsiteX3" fmla="*/ 98322 w 117987"/>
              <a:gd name="connsiteY3" fmla="*/ 776748 h 963561"/>
              <a:gd name="connsiteX4" fmla="*/ 117987 w 117987"/>
              <a:gd name="connsiteY4" fmla="*/ 963561 h 963561"/>
              <a:gd name="connsiteX5" fmla="*/ 19664 w 117987"/>
              <a:gd name="connsiteY5" fmla="*/ 963561 h 96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987" h="963561">
                <a:moveTo>
                  <a:pt x="19664" y="963561"/>
                </a:moveTo>
                <a:lnTo>
                  <a:pt x="0" y="835742"/>
                </a:lnTo>
                <a:lnTo>
                  <a:pt x="29497" y="0"/>
                </a:lnTo>
                <a:lnTo>
                  <a:pt x="98322" y="776748"/>
                </a:lnTo>
                <a:lnTo>
                  <a:pt x="117987" y="963561"/>
                </a:lnTo>
                <a:lnTo>
                  <a:pt x="19664" y="963561"/>
                </a:lnTo>
                <a:close/>
              </a:path>
            </a:pathLst>
          </a:custGeom>
          <a:solidFill>
            <a:srgbClr val="FFFF00">
              <a:alpha val="583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6F190-2365-FD05-F460-CDE4234A6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44B3B8F-FFD0-7F19-5970-72AF527EC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674597-C254-2DB7-88E0-C09067D88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40</a:t>
            </a:fld>
            <a:endParaRPr lang="es-ES_tradnl"/>
          </a:p>
        </p:txBody>
      </p:sp>
    </p:spTree>
    <p:custDataLst>
      <p:tags r:id="rId1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ular Callout 23">
            <a:extLst>
              <a:ext uri="{FF2B5EF4-FFF2-40B4-BE49-F238E27FC236}">
                <a16:creationId xmlns:a16="http://schemas.microsoft.com/office/drawing/2014/main" id="{D059CBE1-1990-EAD5-F71C-22A0BA4A1BAD}"/>
              </a:ext>
            </a:extLst>
          </p:cNvPr>
          <p:cNvSpPr/>
          <p:nvPr/>
        </p:nvSpPr>
        <p:spPr>
          <a:xfrm>
            <a:off x="5159513" y="121406"/>
            <a:ext cx="1731941" cy="935701"/>
          </a:xfrm>
          <a:prstGeom prst="wedgeRectCallout">
            <a:avLst>
              <a:gd name="adj1" fmla="val 123394"/>
              <a:gd name="adj2" fmla="val 25494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2" name="Group 48"/>
          <p:cNvGrpSpPr/>
          <p:nvPr/>
        </p:nvGrpSpPr>
        <p:grpSpPr>
          <a:xfrm>
            <a:off x="4275138" y="837902"/>
            <a:ext cx="4935537" cy="5689600"/>
            <a:chOff x="4275138" y="1168400"/>
            <a:chExt cx="4935537" cy="5689600"/>
          </a:xfrm>
        </p:grpSpPr>
        <p:cxnSp>
          <p:nvCxnSpPr>
            <p:cNvPr id="5" name="Conector recto 13"/>
            <p:cNvCxnSpPr>
              <a:cxnSpLocks noChangeShapeType="1"/>
            </p:cNvCxnSpPr>
            <p:nvPr/>
          </p:nvCxnSpPr>
          <p:spPr bwMode="auto">
            <a:xfrm>
              <a:off x="7639050" y="1616075"/>
              <a:ext cx="1397000" cy="158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66914" name="Conector recto 17"/>
            <p:cNvCxnSpPr>
              <a:cxnSpLocks noChangeShapeType="1"/>
            </p:cNvCxnSpPr>
            <p:nvPr/>
          </p:nvCxnSpPr>
          <p:spPr bwMode="auto">
            <a:xfrm>
              <a:off x="4314825" y="3449638"/>
              <a:ext cx="2933700" cy="1587"/>
            </a:xfrm>
            <a:prstGeom prst="line">
              <a:avLst/>
            </a:prstGeom>
            <a:noFill/>
            <a:ln w="38100" algn="ctr">
              <a:solidFill>
                <a:srgbClr val="008000"/>
              </a:solidFill>
              <a:round/>
              <a:headEnd/>
              <a:tailEnd/>
            </a:ln>
          </p:spPr>
        </p:cxnSp>
        <p:cxnSp>
          <p:nvCxnSpPr>
            <p:cNvPr id="8" name="Conector recto 19"/>
            <p:cNvCxnSpPr>
              <a:cxnSpLocks noChangeShapeType="1"/>
            </p:cNvCxnSpPr>
            <p:nvPr/>
          </p:nvCxnSpPr>
          <p:spPr bwMode="auto">
            <a:xfrm>
              <a:off x="4386263" y="6210300"/>
              <a:ext cx="2962275" cy="158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9" name="Conector recto de flecha 21"/>
            <p:cNvCxnSpPr>
              <a:cxnSpLocks noChangeShapeType="1"/>
            </p:cNvCxnSpPr>
            <p:nvPr/>
          </p:nvCxnSpPr>
          <p:spPr bwMode="auto">
            <a:xfrm flipH="1">
              <a:off x="7346950" y="1587500"/>
              <a:ext cx="257175" cy="156051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66917" name="CuadroTexto 28"/>
            <p:cNvSpPr txBox="1">
              <a:spLocks noChangeArrowheads="1"/>
            </p:cNvSpPr>
            <p:nvPr/>
          </p:nvSpPr>
          <p:spPr bwMode="auto">
            <a:xfrm>
              <a:off x="7889875" y="1757363"/>
              <a:ext cx="1031875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baseline="30000" dirty="0">
                  <a:latin typeface="Calibri" pitchFamily="34" charset="0"/>
                </a:rPr>
                <a:t>56</a:t>
              </a:r>
              <a:r>
                <a:rPr kumimoji="0" lang="en-GB" altLang="ja-JP" dirty="0">
                  <a:latin typeface="Calibri" pitchFamily="34" charset="0"/>
                </a:rPr>
                <a:t>Zn</a:t>
              </a:r>
            </a:p>
            <a:p>
              <a:r>
                <a:rPr kumimoji="0" lang="en-GB" altLang="ja-JP" dirty="0">
                  <a:latin typeface="Calibri" pitchFamily="34" charset="0"/>
                </a:rPr>
                <a:t>T</a:t>
              </a:r>
              <a:r>
                <a:rPr kumimoji="0" lang="en-GB" altLang="ja-JP" baseline="-25000" dirty="0">
                  <a:latin typeface="Calibri" pitchFamily="34" charset="0"/>
                </a:rPr>
                <a:t>Z</a:t>
              </a:r>
              <a:r>
                <a:rPr kumimoji="0" lang="en-GB" altLang="ja-JP" dirty="0">
                  <a:latin typeface="Calibri" pitchFamily="34" charset="0"/>
                </a:rPr>
                <a:t> = -2</a:t>
              </a:r>
            </a:p>
          </p:txBody>
        </p:sp>
        <p:sp>
          <p:nvSpPr>
            <p:cNvPr id="166918" name="CuadroTexto 29"/>
            <p:cNvSpPr txBox="1">
              <a:spLocks noChangeArrowheads="1"/>
            </p:cNvSpPr>
            <p:nvPr/>
          </p:nvSpPr>
          <p:spPr bwMode="auto">
            <a:xfrm>
              <a:off x="5368925" y="6211888"/>
              <a:ext cx="1031875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baseline="30000" dirty="0">
                  <a:latin typeface="Calibri" pitchFamily="34" charset="0"/>
                </a:rPr>
                <a:t>56</a:t>
              </a:r>
              <a:r>
                <a:rPr kumimoji="0" lang="en-GB" altLang="ja-JP" dirty="0">
                  <a:latin typeface="Calibri" pitchFamily="34" charset="0"/>
                </a:rPr>
                <a:t>Cu</a:t>
              </a:r>
            </a:p>
            <a:p>
              <a:r>
                <a:rPr kumimoji="0" lang="en-GB" altLang="ja-JP" dirty="0">
                  <a:latin typeface="Calibri" pitchFamily="34" charset="0"/>
                </a:rPr>
                <a:t>T</a:t>
              </a:r>
              <a:r>
                <a:rPr kumimoji="0" lang="en-GB" altLang="ja-JP" baseline="-25000" dirty="0">
                  <a:latin typeface="Calibri" pitchFamily="34" charset="0"/>
                </a:rPr>
                <a:t>Z</a:t>
              </a:r>
              <a:r>
                <a:rPr kumimoji="0" lang="en-GB" altLang="ja-JP" dirty="0">
                  <a:latin typeface="Calibri" pitchFamily="34" charset="0"/>
                </a:rPr>
                <a:t> = -1</a:t>
              </a:r>
            </a:p>
          </p:txBody>
        </p:sp>
        <p:sp>
          <p:nvSpPr>
            <p:cNvPr id="166919" name="CuadroTexto 31"/>
            <p:cNvSpPr txBox="1">
              <a:spLocks noChangeArrowheads="1"/>
            </p:cNvSpPr>
            <p:nvPr/>
          </p:nvSpPr>
          <p:spPr bwMode="auto">
            <a:xfrm>
              <a:off x="5807075" y="3081338"/>
              <a:ext cx="8413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dirty="0">
                  <a:solidFill>
                    <a:srgbClr val="008000"/>
                  </a:solidFill>
                  <a:latin typeface="Calibri" pitchFamily="34" charset="0"/>
                </a:rPr>
                <a:t>T = 2</a:t>
              </a:r>
            </a:p>
          </p:txBody>
        </p:sp>
        <p:sp>
          <p:nvSpPr>
            <p:cNvPr id="166920" name="CuadroTexto 32"/>
            <p:cNvSpPr txBox="1">
              <a:spLocks noChangeArrowheads="1"/>
            </p:cNvSpPr>
            <p:nvPr/>
          </p:nvSpPr>
          <p:spPr bwMode="auto">
            <a:xfrm>
              <a:off x="7986713" y="1168400"/>
              <a:ext cx="8413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dirty="0">
                  <a:solidFill>
                    <a:srgbClr val="008000"/>
                  </a:solidFill>
                  <a:latin typeface="Calibri" pitchFamily="34" charset="0"/>
                </a:rPr>
                <a:t>T = 2</a:t>
              </a:r>
            </a:p>
          </p:txBody>
        </p:sp>
        <p:sp>
          <p:nvSpPr>
            <p:cNvPr id="166921" name="CuadroTexto 34"/>
            <p:cNvSpPr txBox="1">
              <a:spLocks noChangeArrowheads="1"/>
            </p:cNvSpPr>
            <p:nvPr/>
          </p:nvSpPr>
          <p:spPr bwMode="auto">
            <a:xfrm>
              <a:off x="7511256" y="1907386"/>
              <a:ext cx="51276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b="1" dirty="0">
                  <a:latin typeface="Calibri" pitchFamily="34" charset="0"/>
                </a:rPr>
                <a:t>β</a:t>
              </a:r>
              <a:endParaRPr kumimoji="0" lang="en-GB" altLang="ja-JP" b="1" baseline="-25000" dirty="0">
                <a:latin typeface="Calibri" pitchFamily="34" charset="0"/>
              </a:endParaRPr>
            </a:p>
          </p:txBody>
        </p:sp>
        <p:sp>
          <p:nvSpPr>
            <p:cNvPr id="166923" name="CuadroTexto 41"/>
            <p:cNvSpPr txBox="1">
              <a:spLocks noChangeArrowheads="1"/>
            </p:cNvSpPr>
            <p:nvPr/>
          </p:nvSpPr>
          <p:spPr bwMode="auto">
            <a:xfrm>
              <a:off x="6648450" y="3079750"/>
              <a:ext cx="6381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b="1" dirty="0">
                  <a:solidFill>
                    <a:srgbClr val="008000"/>
                  </a:solidFill>
                  <a:latin typeface="Calibri" pitchFamily="34" charset="0"/>
                </a:rPr>
                <a:t>IAS</a:t>
              </a:r>
            </a:p>
          </p:txBody>
        </p:sp>
        <p:cxnSp>
          <p:nvCxnSpPr>
            <p:cNvPr id="41" name="Conector recto 17"/>
            <p:cNvCxnSpPr>
              <a:cxnSpLocks noChangeShapeType="1"/>
            </p:cNvCxnSpPr>
            <p:nvPr/>
          </p:nvCxnSpPr>
          <p:spPr bwMode="auto">
            <a:xfrm>
              <a:off x="4314825" y="3615482"/>
              <a:ext cx="2933700" cy="1587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2" name="Conector recto 17"/>
            <p:cNvCxnSpPr>
              <a:cxnSpLocks noChangeShapeType="1"/>
            </p:cNvCxnSpPr>
            <p:nvPr/>
          </p:nvCxnSpPr>
          <p:spPr bwMode="auto">
            <a:xfrm>
              <a:off x="4314825" y="4257675"/>
              <a:ext cx="2971800" cy="158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72" name="Conector recto 17"/>
            <p:cNvCxnSpPr>
              <a:cxnSpLocks noChangeShapeType="1"/>
            </p:cNvCxnSpPr>
            <p:nvPr/>
          </p:nvCxnSpPr>
          <p:spPr bwMode="auto">
            <a:xfrm>
              <a:off x="4314825" y="5741988"/>
              <a:ext cx="2971800" cy="158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66929" name="CuadroTexto 36"/>
            <p:cNvSpPr txBox="1">
              <a:spLocks noChangeArrowheads="1"/>
            </p:cNvSpPr>
            <p:nvPr/>
          </p:nvSpPr>
          <p:spPr bwMode="auto">
            <a:xfrm>
              <a:off x="7604125" y="5570538"/>
              <a:ext cx="1606550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sz="1600">
                  <a:solidFill>
                    <a:srgbClr val="FF0000"/>
                  </a:solidFill>
                  <a:latin typeface="Calibri" pitchFamily="34" charset="0"/>
                </a:rPr>
                <a:t>S</a:t>
              </a:r>
              <a:r>
                <a:rPr kumimoji="0" lang="en-GB" altLang="ja-JP" sz="1600" baseline="-25000">
                  <a:solidFill>
                    <a:srgbClr val="FF0000"/>
                  </a:solidFill>
                  <a:latin typeface="Calibri" pitchFamily="34" charset="0"/>
                </a:rPr>
                <a:t>p</a:t>
              </a:r>
              <a:r>
                <a:rPr kumimoji="0" lang="en-GB" altLang="ja-JP" sz="1600">
                  <a:solidFill>
                    <a:srgbClr val="FF0000"/>
                  </a:solidFill>
                  <a:latin typeface="Calibri" pitchFamily="34" charset="0"/>
                </a:rPr>
                <a:t> = 560 keV</a:t>
              </a:r>
            </a:p>
          </p:txBody>
        </p:sp>
        <p:cxnSp>
          <p:nvCxnSpPr>
            <p:cNvPr id="58" name="Conector recto 17"/>
            <p:cNvCxnSpPr>
              <a:cxnSpLocks noChangeShapeType="1"/>
            </p:cNvCxnSpPr>
            <p:nvPr/>
          </p:nvCxnSpPr>
          <p:spPr bwMode="auto">
            <a:xfrm>
              <a:off x="4314825" y="4410075"/>
              <a:ext cx="2971800" cy="158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93" name="Conector recto 17"/>
            <p:cNvCxnSpPr>
              <a:cxnSpLocks noChangeShapeType="1"/>
            </p:cNvCxnSpPr>
            <p:nvPr/>
          </p:nvCxnSpPr>
          <p:spPr bwMode="auto">
            <a:xfrm>
              <a:off x="4275138" y="5148263"/>
              <a:ext cx="2973387" cy="1587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66938" name="CuadroTexto 31"/>
            <p:cNvSpPr txBox="1">
              <a:spLocks noChangeArrowheads="1"/>
            </p:cNvSpPr>
            <p:nvPr/>
          </p:nvSpPr>
          <p:spPr bwMode="auto">
            <a:xfrm>
              <a:off x="5807075" y="3689350"/>
              <a:ext cx="8413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>
                  <a:solidFill>
                    <a:srgbClr val="FF0000"/>
                  </a:solidFill>
                  <a:latin typeface="Calibri" pitchFamily="34" charset="0"/>
                </a:rPr>
                <a:t>T = 1</a:t>
              </a:r>
            </a:p>
          </p:txBody>
        </p:sp>
        <p:sp>
          <p:nvSpPr>
            <p:cNvPr id="166939" name="CuadroTexto 31"/>
            <p:cNvSpPr txBox="1">
              <a:spLocks noChangeArrowheads="1"/>
            </p:cNvSpPr>
            <p:nvPr/>
          </p:nvSpPr>
          <p:spPr bwMode="auto">
            <a:xfrm>
              <a:off x="5807075" y="4411663"/>
              <a:ext cx="8413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>
                  <a:solidFill>
                    <a:srgbClr val="FF0000"/>
                  </a:solidFill>
                  <a:latin typeface="Calibri" pitchFamily="34" charset="0"/>
                </a:rPr>
                <a:t>T = 1</a:t>
              </a:r>
            </a:p>
          </p:txBody>
        </p:sp>
        <p:sp>
          <p:nvSpPr>
            <p:cNvPr id="166940" name="CuadroTexto 31"/>
            <p:cNvSpPr txBox="1">
              <a:spLocks noChangeArrowheads="1"/>
            </p:cNvSpPr>
            <p:nvPr/>
          </p:nvSpPr>
          <p:spPr bwMode="auto">
            <a:xfrm>
              <a:off x="5807075" y="5343674"/>
              <a:ext cx="84137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dirty="0">
                  <a:solidFill>
                    <a:srgbClr val="FF0000"/>
                  </a:solidFill>
                  <a:latin typeface="Calibri" pitchFamily="34" charset="0"/>
                </a:rPr>
                <a:t>T = 1</a:t>
              </a:r>
            </a:p>
          </p:txBody>
        </p:sp>
        <p:sp>
          <p:nvSpPr>
            <p:cNvPr id="166941" name="CuadroTexto 31"/>
            <p:cNvSpPr txBox="1">
              <a:spLocks noChangeArrowheads="1"/>
            </p:cNvSpPr>
            <p:nvPr/>
          </p:nvSpPr>
          <p:spPr bwMode="auto">
            <a:xfrm>
              <a:off x="7346950" y="3178175"/>
              <a:ext cx="84137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dirty="0">
                  <a:solidFill>
                    <a:srgbClr val="008000"/>
                  </a:solidFill>
                  <a:latin typeface="Calibri" pitchFamily="34" charset="0"/>
                </a:rPr>
                <a:t>0+</a:t>
              </a:r>
            </a:p>
          </p:txBody>
        </p:sp>
        <p:sp>
          <p:nvSpPr>
            <p:cNvPr id="166942" name="CuadroTexto 31"/>
            <p:cNvSpPr txBox="1">
              <a:spLocks noChangeArrowheads="1"/>
            </p:cNvSpPr>
            <p:nvPr/>
          </p:nvSpPr>
          <p:spPr bwMode="auto">
            <a:xfrm>
              <a:off x="7348538" y="3471466"/>
              <a:ext cx="8413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dirty="0">
                  <a:solidFill>
                    <a:srgbClr val="FF0000"/>
                  </a:solidFill>
                  <a:latin typeface="Calibri" pitchFamily="34" charset="0"/>
                </a:rPr>
                <a:t>1+</a:t>
              </a:r>
            </a:p>
          </p:txBody>
        </p:sp>
        <p:sp>
          <p:nvSpPr>
            <p:cNvPr id="166943" name="CuadroTexto 31"/>
            <p:cNvSpPr txBox="1">
              <a:spLocks noChangeArrowheads="1"/>
            </p:cNvSpPr>
            <p:nvPr/>
          </p:nvSpPr>
          <p:spPr bwMode="auto">
            <a:xfrm>
              <a:off x="7346950" y="4181698"/>
              <a:ext cx="8413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dirty="0">
                  <a:solidFill>
                    <a:srgbClr val="FF0000"/>
                  </a:solidFill>
                  <a:latin typeface="Calibri" pitchFamily="34" charset="0"/>
                </a:rPr>
                <a:t>1+</a:t>
              </a:r>
            </a:p>
          </p:txBody>
        </p:sp>
        <p:sp>
          <p:nvSpPr>
            <p:cNvPr id="166944" name="CuadroTexto 31"/>
            <p:cNvSpPr txBox="1">
              <a:spLocks noChangeArrowheads="1"/>
            </p:cNvSpPr>
            <p:nvPr/>
          </p:nvSpPr>
          <p:spPr bwMode="auto">
            <a:xfrm>
              <a:off x="7348538" y="5055642"/>
              <a:ext cx="8413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dirty="0">
                  <a:solidFill>
                    <a:srgbClr val="FF0000"/>
                  </a:solidFill>
                  <a:latin typeface="Calibri" pitchFamily="34" charset="0"/>
                </a:rPr>
                <a:t>1+</a:t>
              </a:r>
            </a:p>
          </p:txBody>
        </p:sp>
        <p:sp>
          <p:nvSpPr>
            <p:cNvPr id="47" name="CuadroTexto 31"/>
            <p:cNvSpPr txBox="1">
              <a:spLocks noChangeArrowheads="1"/>
            </p:cNvSpPr>
            <p:nvPr/>
          </p:nvSpPr>
          <p:spPr bwMode="auto">
            <a:xfrm>
              <a:off x="8676456" y="1620540"/>
              <a:ext cx="46754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en-GB" altLang="ja-JP" dirty="0">
                  <a:solidFill>
                    <a:srgbClr val="008000"/>
                  </a:solidFill>
                  <a:latin typeface="Calibri" pitchFamily="34" charset="0"/>
                </a:rPr>
                <a:t>0+</a:t>
              </a:r>
            </a:p>
          </p:txBody>
        </p:sp>
      </p:grpSp>
      <p:cxnSp>
        <p:nvCxnSpPr>
          <p:cNvPr id="57" name="Conector recto 17"/>
          <p:cNvCxnSpPr>
            <a:cxnSpLocks noChangeShapeType="1"/>
          </p:cNvCxnSpPr>
          <p:nvPr/>
        </p:nvCxnSpPr>
        <p:spPr bwMode="auto">
          <a:xfrm>
            <a:off x="4283968" y="5013176"/>
            <a:ext cx="2973387" cy="1587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59" name="CuadroTexto 35"/>
          <p:cNvSpPr txBox="1">
            <a:spLocks noChangeArrowheads="1"/>
          </p:cNvSpPr>
          <p:nvPr/>
        </p:nvSpPr>
        <p:spPr bwMode="auto">
          <a:xfrm>
            <a:off x="4998774" y="3526789"/>
            <a:ext cx="581338" cy="369332"/>
          </a:xfrm>
          <a:prstGeom prst="rect">
            <a:avLst/>
          </a:prstGeom>
          <a:noFill/>
          <a:ln w="38100" algn="ctr">
            <a:noFill/>
            <a:round/>
            <a:headEnd/>
            <a:tailEnd type="arrow" w="med" len="med"/>
          </a:ln>
        </p:spPr>
        <p:txBody>
          <a:bodyPr wrap="square">
            <a:spAutoFit/>
          </a:bodyPr>
          <a:lstStyle/>
          <a:p>
            <a:r>
              <a:rPr kumimoji="0" lang="en-GB" altLang="ja-JP" b="1" dirty="0" err="1">
                <a:latin typeface="Symbol" pitchFamily="18" charset="2"/>
              </a:rPr>
              <a:t>g</a:t>
            </a:r>
            <a:r>
              <a:rPr kumimoji="0" lang="en-GB" altLang="ja-JP" b="1" dirty="0">
                <a:solidFill>
                  <a:srgbClr val="0000FF"/>
                </a:solidFill>
                <a:latin typeface="Symbol" pitchFamily="18" charset="2"/>
              </a:rPr>
              <a:t> </a:t>
            </a:r>
          </a:p>
        </p:txBody>
      </p:sp>
      <p:cxnSp>
        <p:nvCxnSpPr>
          <p:cNvPr id="63" name="Conector recto de flecha 22"/>
          <p:cNvCxnSpPr>
            <a:cxnSpLocks noChangeShapeType="1"/>
          </p:cNvCxnSpPr>
          <p:nvPr/>
        </p:nvCxnSpPr>
        <p:spPr bwMode="auto">
          <a:xfrm rot="5400000">
            <a:off x="4440449" y="3986155"/>
            <a:ext cx="1692000" cy="1588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0" name="CuadroTexto 31">
            <a:extLst>
              <a:ext uri="{FF2B5EF4-FFF2-40B4-BE49-F238E27FC236}">
                <a16:creationId xmlns:a16="http://schemas.microsoft.com/office/drawing/2014/main" id="{B385B0D0-B387-5DFC-B96F-6B46A6363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386" y="2877839"/>
            <a:ext cx="1128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ja-JP" dirty="0">
                <a:solidFill>
                  <a:srgbClr val="008000"/>
                </a:solidFill>
                <a:latin typeface="Calibri" pitchFamily="34" charset="0"/>
              </a:rPr>
              <a:t>B(F)=2.5</a:t>
            </a:r>
            <a:endParaRPr kumimoji="0" lang="en-GB" altLang="ja-JP" dirty="0">
              <a:solidFill>
                <a:srgbClr val="008000"/>
              </a:solidFill>
              <a:latin typeface="Calibri" pitchFamily="34" charset="0"/>
            </a:endParaRPr>
          </a:p>
        </p:txBody>
      </p:sp>
      <p:cxnSp>
        <p:nvCxnSpPr>
          <p:cNvPr id="11" name="Conector recto de flecha 24">
            <a:extLst>
              <a:ext uri="{FF2B5EF4-FFF2-40B4-BE49-F238E27FC236}">
                <a16:creationId xmlns:a16="http://schemas.microsoft.com/office/drawing/2014/main" id="{0BE1E386-B061-D4F0-9F6A-D71F6C05968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705920" y="3147756"/>
            <a:ext cx="608112" cy="1236695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8D6991-5601-BB0D-CC11-D987C1CF6437}"/>
              </a:ext>
            </a:extLst>
          </p:cNvPr>
          <p:cNvGrpSpPr/>
          <p:nvPr/>
        </p:nvGrpSpPr>
        <p:grpSpPr>
          <a:xfrm>
            <a:off x="0" y="1521324"/>
            <a:ext cx="4083098" cy="2240331"/>
            <a:chOff x="36000" y="691200"/>
            <a:chExt cx="5925600" cy="3060000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CCAF4526-2BEE-B45A-B148-2A41F2F992A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000" y="691200"/>
              <a:ext cx="5925600" cy="30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3CA22A1-54B6-6C7A-057B-D324FA41537A}"/>
                </a:ext>
              </a:extLst>
            </p:cNvPr>
            <p:cNvSpPr txBox="1"/>
            <p:nvPr/>
          </p:nvSpPr>
          <p:spPr>
            <a:xfrm>
              <a:off x="3714553" y="1791508"/>
              <a:ext cx="1370403" cy="3829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b="1" baseline="30000" dirty="0">
                  <a:latin typeface="+mn-lt"/>
                </a:rPr>
                <a:t>56</a:t>
              </a:r>
              <a:r>
                <a:rPr lang="pt-PT" b="1" dirty="0">
                  <a:latin typeface="+mn-lt"/>
                </a:rPr>
                <a:t>Zn </a:t>
              </a:r>
              <a:r>
                <a:rPr lang="pt-PT" b="1" dirty="0">
                  <a:latin typeface="Times New Roman"/>
                  <a:cs typeface="Times New Roman"/>
                </a:rPr>
                <a:t>→ </a:t>
              </a:r>
              <a:r>
                <a:rPr lang="pt-PT" b="1" baseline="30000" dirty="0">
                  <a:latin typeface="+mn-lt"/>
                </a:rPr>
                <a:t>56</a:t>
              </a:r>
              <a:r>
                <a:rPr lang="pt-PT" b="1" dirty="0">
                  <a:latin typeface="+mn-lt"/>
                </a:rPr>
                <a:t>Cu </a:t>
              </a:r>
              <a:endParaRPr lang="en-US" b="1" baseline="30000" dirty="0">
                <a:latin typeface="+mn-lt"/>
              </a:endParaRPr>
            </a:p>
          </p:txBody>
        </p:sp>
      </p:grpSp>
      <p:grpSp>
        <p:nvGrpSpPr>
          <p:cNvPr id="16" name="Group 11">
            <a:extLst>
              <a:ext uri="{FF2B5EF4-FFF2-40B4-BE49-F238E27FC236}">
                <a16:creationId xmlns:a16="http://schemas.microsoft.com/office/drawing/2014/main" id="{CF09B114-A282-46A2-303B-BF21A7CB46F4}"/>
              </a:ext>
            </a:extLst>
          </p:cNvPr>
          <p:cNvGrpSpPr/>
          <p:nvPr/>
        </p:nvGrpSpPr>
        <p:grpSpPr>
          <a:xfrm>
            <a:off x="109400" y="4478049"/>
            <a:ext cx="3926819" cy="2203431"/>
            <a:chOff x="82480" y="3761656"/>
            <a:chExt cx="5698800" cy="3009600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0E692E73-B8F7-AD4E-9A69-1A8A1174123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480" y="3761656"/>
              <a:ext cx="5698800" cy="30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D2F180A-FA47-8F53-4F24-709293D2AD3C}"/>
                </a:ext>
              </a:extLst>
            </p:cNvPr>
            <p:cNvSpPr/>
            <p:nvPr/>
          </p:nvSpPr>
          <p:spPr>
            <a:xfrm>
              <a:off x="827584" y="3841303"/>
              <a:ext cx="2376264" cy="7146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rgbClr val="004620"/>
                  </a:solidFill>
                  <a:latin typeface="+mn-lt"/>
                </a:rPr>
                <a:t> H. Fujita et al., PRC 88,054329 (2013)</a:t>
              </a:r>
            </a:p>
          </p:txBody>
        </p:sp>
      </p:grpSp>
      <p:sp>
        <p:nvSpPr>
          <p:cNvPr id="19" name="Freeform 18">
            <a:extLst>
              <a:ext uri="{FF2B5EF4-FFF2-40B4-BE49-F238E27FC236}">
                <a16:creationId xmlns:a16="http://schemas.microsoft.com/office/drawing/2014/main" id="{F392AF0C-5F20-D553-BA8B-FD1E00006BB9}"/>
              </a:ext>
            </a:extLst>
          </p:cNvPr>
          <p:cNvSpPr/>
          <p:nvPr/>
        </p:nvSpPr>
        <p:spPr>
          <a:xfrm flipH="1">
            <a:off x="2249818" y="4478049"/>
            <a:ext cx="45719" cy="1788936"/>
          </a:xfrm>
          <a:custGeom>
            <a:avLst/>
            <a:gdLst>
              <a:gd name="connsiteX0" fmla="*/ 19664 w 117987"/>
              <a:gd name="connsiteY0" fmla="*/ 963561 h 963561"/>
              <a:gd name="connsiteX1" fmla="*/ 0 w 117987"/>
              <a:gd name="connsiteY1" fmla="*/ 835742 h 963561"/>
              <a:gd name="connsiteX2" fmla="*/ 29497 w 117987"/>
              <a:gd name="connsiteY2" fmla="*/ 0 h 963561"/>
              <a:gd name="connsiteX3" fmla="*/ 98322 w 117987"/>
              <a:gd name="connsiteY3" fmla="*/ 776748 h 963561"/>
              <a:gd name="connsiteX4" fmla="*/ 117987 w 117987"/>
              <a:gd name="connsiteY4" fmla="*/ 963561 h 963561"/>
              <a:gd name="connsiteX5" fmla="*/ 19664 w 117987"/>
              <a:gd name="connsiteY5" fmla="*/ 963561 h 96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987" h="963561">
                <a:moveTo>
                  <a:pt x="19664" y="963561"/>
                </a:moveTo>
                <a:lnTo>
                  <a:pt x="0" y="835742"/>
                </a:lnTo>
                <a:lnTo>
                  <a:pt x="29497" y="0"/>
                </a:lnTo>
                <a:lnTo>
                  <a:pt x="98322" y="776748"/>
                </a:lnTo>
                <a:lnTo>
                  <a:pt x="117987" y="963561"/>
                </a:lnTo>
                <a:lnTo>
                  <a:pt x="19664" y="963561"/>
                </a:lnTo>
                <a:close/>
              </a:path>
            </a:pathLst>
          </a:custGeom>
          <a:solidFill>
            <a:srgbClr val="FFFF00">
              <a:alpha val="583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D9213327-8219-555D-03AF-74FE53100A15}"/>
              </a:ext>
            </a:extLst>
          </p:cNvPr>
          <p:cNvSpPr/>
          <p:nvPr/>
        </p:nvSpPr>
        <p:spPr>
          <a:xfrm>
            <a:off x="2127904" y="1619283"/>
            <a:ext cx="113973" cy="1907506"/>
          </a:xfrm>
          <a:custGeom>
            <a:avLst/>
            <a:gdLst>
              <a:gd name="connsiteX0" fmla="*/ 19664 w 117987"/>
              <a:gd name="connsiteY0" fmla="*/ 963561 h 963561"/>
              <a:gd name="connsiteX1" fmla="*/ 0 w 117987"/>
              <a:gd name="connsiteY1" fmla="*/ 835742 h 963561"/>
              <a:gd name="connsiteX2" fmla="*/ 29497 w 117987"/>
              <a:gd name="connsiteY2" fmla="*/ 0 h 963561"/>
              <a:gd name="connsiteX3" fmla="*/ 98322 w 117987"/>
              <a:gd name="connsiteY3" fmla="*/ 776748 h 963561"/>
              <a:gd name="connsiteX4" fmla="*/ 117987 w 117987"/>
              <a:gd name="connsiteY4" fmla="*/ 963561 h 963561"/>
              <a:gd name="connsiteX5" fmla="*/ 19664 w 117987"/>
              <a:gd name="connsiteY5" fmla="*/ 963561 h 96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987" h="963561">
                <a:moveTo>
                  <a:pt x="19664" y="963561"/>
                </a:moveTo>
                <a:lnTo>
                  <a:pt x="0" y="835742"/>
                </a:lnTo>
                <a:lnTo>
                  <a:pt x="29497" y="0"/>
                </a:lnTo>
                <a:lnTo>
                  <a:pt x="98322" y="776748"/>
                </a:lnTo>
                <a:lnTo>
                  <a:pt x="117987" y="963561"/>
                </a:lnTo>
                <a:lnTo>
                  <a:pt x="19664" y="963561"/>
                </a:lnTo>
                <a:close/>
              </a:path>
            </a:pathLst>
          </a:custGeom>
          <a:solidFill>
            <a:srgbClr val="FFFF00">
              <a:alpha val="583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uadroTexto 68">
            <a:extLst>
              <a:ext uri="{FF2B5EF4-FFF2-40B4-BE49-F238E27FC236}">
                <a16:creationId xmlns:a16="http://schemas.microsoft.com/office/drawing/2014/main" id="{C948CCFE-B7A8-36F9-E41D-3B6149AD8205}"/>
              </a:ext>
            </a:extLst>
          </p:cNvPr>
          <p:cNvSpPr txBox="1"/>
          <p:nvPr/>
        </p:nvSpPr>
        <p:spPr>
          <a:xfrm>
            <a:off x="5150115" y="133777"/>
            <a:ext cx="16017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Third surprise:</a:t>
            </a:r>
          </a:p>
          <a:p>
            <a:r>
              <a:rPr lang="en-GB" dirty="0"/>
              <a:t>B(F) is not 4 as </a:t>
            </a:r>
          </a:p>
          <a:p>
            <a:r>
              <a:rPr lang="en-GB" dirty="0"/>
              <a:t>expected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5B235A-11DE-5B5A-7A61-CFBEE1BDC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1553C2-A062-1ECE-E84A-6D74571C4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1AC78-EECF-0EA6-AEF8-0D10DA02C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41</a:t>
            </a:fld>
            <a:endParaRPr lang="es-ES_tradn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20127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43A83-9E23-4A87-F1A1-B72301C29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3" name="Group 26">
            <a:extLst>
              <a:ext uri="{FF2B5EF4-FFF2-40B4-BE49-F238E27FC236}">
                <a16:creationId xmlns:a16="http://schemas.microsoft.com/office/drawing/2014/main" id="{83F61463-D724-0FB0-6A87-66D12BC589E9}"/>
              </a:ext>
            </a:extLst>
          </p:cNvPr>
          <p:cNvGrpSpPr>
            <a:grpSpLocks/>
          </p:cNvGrpSpPr>
          <p:nvPr/>
        </p:nvGrpSpPr>
        <p:grpSpPr bwMode="auto">
          <a:xfrm>
            <a:off x="157163" y="728663"/>
            <a:ext cx="8336757" cy="4954892"/>
            <a:chOff x="950600" y="3546000"/>
            <a:chExt cx="5667231" cy="29632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D2A6DF-FE42-891C-5F73-A247CC40AC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491" t="5727" r="246" b="7489"/>
            <a:stretch>
              <a:fillRect/>
            </a:stretch>
          </p:blipFill>
          <p:spPr bwMode="auto">
            <a:xfrm>
              <a:off x="950600" y="3553857"/>
              <a:ext cx="5652663" cy="2755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6557A76-4B6C-3A96-0E74-514BCAEFA8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5016" y="3861048"/>
              <a:ext cx="1656184" cy="533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pt-PT" altLang="ja-JP" b="1" baseline="30000">
                  <a:solidFill>
                    <a:srgbClr val="AF423F"/>
                  </a:solidFill>
                  <a:latin typeface="Calibri" pitchFamily="34" charset="0"/>
                </a:rPr>
                <a:t>56</a:t>
              </a:r>
              <a:r>
                <a:rPr kumimoji="0" lang="pt-PT" altLang="ja-JP" b="1">
                  <a:solidFill>
                    <a:srgbClr val="AF423F"/>
                  </a:solidFill>
                  <a:latin typeface="Calibri" pitchFamily="34" charset="0"/>
                </a:rPr>
                <a:t>Fe(</a:t>
              </a:r>
              <a:r>
                <a:rPr kumimoji="0" lang="pt-PT" altLang="ja-JP" b="1" baseline="30000">
                  <a:solidFill>
                    <a:srgbClr val="AF423F"/>
                  </a:solidFill>
                  <a:latin typeface="Calibri" pitchFamily="34" charset="0"/>
                </a:rPr>
                <a:t>3</a:t>
              </a:r>
              <a:r>
                <a:rPr kumimoji="0" lang="pt-PT" altLang="ja-JP" b="1">
                  <a:solidFill>
                    <a:srgbClr val="AF423F"/>
                  </a:solidFill>
                  <a:latin typeface="Calibri" pitchFamily="34" charset="0"/>
                </a:rPr>
                <a:t>He,t)</a:t>
              </a:r>
              <a:r>
                <a:rPr kumimoji="0" lang="pt-PT" altLang="ja-JP" b="1" baseline="30000">
                  <a:solidFill>
                    <a:srgbClr val="AF423F"/>
                  </a:solidFill>
                  <a:latin typeface="Calibri" pitchFamily="34" charset="0"/>
                </a:rPr>
                <a:t>56</a:t>
              </a:r>
              <a:r>
                <a:rPr kumimoji="0" lang="pt-PT" altLang="ja-JP" b="1">
                  <a:solidFill>
                    <a:srgbClr val="AF423F"/>
                  </a:solidFill>
                  <a:latin typeface="Calibri" pitchFamily="34" charset="0"/>
                </a:rPr>
                <a:t>Co</a:t>
              </a:r>
            </a:p>
            <a:p>
              <a:pPr algn="ctr"/>
              <a:r>
                <a:rPr kumimoji="0" lang="pt-PT" altLang="ja-JP" sz="1700" b="1">
                  <a:solidFill>
                    <a:srgbClr val="AF423F"/>
                  </a:solidFill>
                  <a:latin typeface="Calibri" pitchFamily="34" charset="0"/>
                </a:rPr>
                <a:t>E = 140 AMeV</a:t>
              </a:r>
            </a:p>
            <a:p>
              <a:pPr algn="ctr"/>
              <a:r>
                <a:rPr kumimoji="0" lang="pt-PT" altLang="ja-JP" sz="1700" b="1">
                  <a:solidFill>
                    <a:srgbClr val="AF423F"/>
                  </a:solidFill>
                  <a:latin typeface="Calibri" pitchFamily="34" charset="0"/>
                  <a:cs typeface="Calibri" pitchFamily="34" charset="0"/>
                </a:rPr>
                <a:t>ϑ = 0°</a:t>
              </a:r>
              <a:endParaRPr kumimoji="0" lang="en-US" altLang="ja-JP" sz="1700" b="1">
                <a:solidFill>
                  <a:srgbClr val="AF423F"/>
                </a:solidFill>
                <a:latin typeface="Calibri" pitchFamily="34" charset="0"/>
              </a:endParaRPr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5DFF269F-4A5E-89DA-BC1C-B856CFFA46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0680" y="3546000"/>
              <a:ext cx="1512000" cy="90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kumimoji="0" lang="en-US" altLang="ja-JP">
                <a:latin typeface="Calibri" pitchFamily="34" charset="0"/>
              </a:endParaRPr>
            </a:p>
          </p:txBody>
        </p:sp>
        <p:sp>
          <p:nvSpPr>
            <p:cNvPr id="7" name="Rectangle 14">
              <a:extLst>
                <a:ext uri="{FF2B5EF4-FFF2-40B4-BE49-F238E27FC236}">
                  <a16:creationId xmlns:a16="http://schemas.microsoft.com/office/drawing/2014/main" id="{CE6CE29E-B98E-EFAD-E9C5-9128557B1A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7188" y="6306800"/>
              <a:ext cx="2580643" cy="202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US" altLang="ja-JP" sz="1600" baseline="30000" dirty="0">
                  <a:latin typeface="Calibri" pitchFamily="34" charset="0"/>
                </a:rPr>
                <a:t>56</a:t>
              </a:r>
              <a:r>
                <a:rPr kumimoji="0" lang="en-US" altLang="ja-JP" sz="1600" dirty="0">
                  <a:latin typeface="Calibri" pitchFamily="34" charset="0"/>
                </a:rPr>
                <a:t>Co excitation energy [MeV]</a:t>
              </a:r>
            </a:p>
          </p:txBody>
        </p:sp>
        <p:sp>
          <p:nvSpPr>
            <p:cNvPr id="8" name="TextBox 22">
              <a:extLst>
                <a:ext uri="{FF2B5EF4-FFF2-40B4-BE49-F238E27FC236}">
                  <a16:creationId xmlns:a16="http://schemas.microsoft.com/office/drawing/2014/main" id="{438DF3CA-05E8-3F0A-6D58-6FFB570506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674859" y="3786775"/>
              <a:ext cx="711696" cy="230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pt-PT" altLang="ja-JP" sz="1600" b="1" dirty="0">
                  <a:solidFill>
                    <a:srgbClr val="FF0000"/>
                  </a:solidFill>
                  <a:latin typeface="Calibri" pitchFamily="34" charset="0"/>
                </a:rPr>
                <a:t>IAS 0+</a:t>
              </a:r>
              <a:endParaRPr kumimoji="0" lang="en-US" altLang="ja-JP" sz="16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E53EB34-8F47-7457-9F54-EABB1C88D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6CDE169-2E95-CA0B-F1F8-2AD1A6446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EA869C4-AB9A-F035-9827-932B081E9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42</a:t>
            </a:fld>
            <a:endParaRPr lang="es-ES_tradnl"/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22971F2F-09F8-6545-C41C-C6D6311C9CD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923844" y="3066613"/>
            <a:ext cx="11900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pt-PT" altLang="ja-JP" sz="1600" b="1" dirty="0">
                <a:solidFill>
                  <a:srgbClr val="FF0000"/>
                </a:solidFill>
                <a:latin typeface="Calibri" pitchFamily="34" charset="0"/>
              </a:rPr>
              <a:t>IAS 0+</a:t>
            </a:r>
            <a:endParaRPr kumimoji="0" lang="en-US" altLang="ja-JP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2B9453-FD14-C739-F840-3B5577088943}"/>
              </a:ext>
            </a:extLst>
          </p:cNvPr>
          <p:cNvSpPr txBox="1"/>
          <p:nvPr/>
        </p:nvSpPr>
        <p:spPr>
          <a:xfrm rot="16200000">
            <a:off x="4157785" y="270349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3.533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BE3F5D-E498-53A7-21C4-D9D050D65E34}"/>
              </a:ext>
            </a:extLst>
          </p:cNvPr>
          <p:cNvSpPr/>
          <p:nvPr/>
        </p:nvSpPr>
        <p:spPr>
          <a:xfrm rot="16200000">
            <a:off x="3909400" y="2130762"/>
            <a:ext cx="752168" cy="268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96837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4275138" y="837902"/>
            <a:ext cx="4935537" cy="5689600"/>
            <a:chOff x="4275138" y="1168400"/>
            <a:chExt cx="4935537" cy="5689600"/>
          </a:xfrm>
        </p:grpSpPr>
        <p:cxnSp>
          <p:nvCxnSpPr>
            <p:cNvPr id="5" name="Conector recto 13"/>
            <p:cNvCxnSpPr>
              <a:cxnSpLocks noChangeShapeType="1"/>
            </p:cNvCxnSpPr>
            <p:nvPr/>
          </p:nvCxnSpPr>
          <p:spPr bwMode="auto">
            <a:xfrm>
              <a:off x="7639050" y="1616075"/>
              <a:ext cx="1397000" cy="158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66914" name="Conector recto 17"/>
            <p:cNvCxnSpPr>
              <a:cxnSpLocks noChangeShapeType="1"/>
            </p:cNvCxnSpPr>
            <p:nvPr/>
          </p:nvCxnSpPr>
          <p:spPr bwMode="auto">
            <a:xfrm>
              <a:off x="4314825" y="3449638"/>
              <a:ext cx="2933700" cy="1587"/>
            </a:xfrm>
            <a:prstGeom prst="line">
              <a:avLst/>
            </a:prstGeom>
            <a:noFill/>
            <a:ln w="38100" algn="ctr">
              <a:solidFill>
                <a:srgbClr val="008000"/>
              </a:solidFill>
              <a:round/>
              <a:headEnd/>
              <a:tailEnd/>
            </a:ln>
          </p:spPr>
        </p:cxnSp>
        <p:cxnSp>
          <p:nvCxnSpPr>
            <p:cNvPr id="8" name="Conector recto 19"/>
            <p:cNvCxnSpPr>
              <a:cxnSpLocks noChangeShapeType="1"/>
            </p:cNvCxnSpPr>
            <p:nvPr/>
          </p:nvCxnSpPr>
          <p:spPr bwMode="auto">
            <a:xfrm>
              <a:off x="4386263" y="6210300"/>
              <a:ext cx="2962275" cy="158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9" name="Conector recto de flecha 21"/>
            <p:cNvCxnSpPr>
              <a:cxnSpLocks noChangeShapeType="1"/>
            </p:cNvCxnSpPr>
            <p:nvPr/>
          </p:nvCxnSpPr>
          <p:spPr bwMode="auto">
            <a:xfrm flipH="1">
              <a:off x="7346950" y="1587500"/>
              <a:ext cx="257175" cy="156051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66917" name="CuadroTexto 28"/>
            <p:cNvSpPr txBox="1">
              <a:spLocks noChangeArrowheads="1"/>
            </p:cNvSpPr>
            <p:nvPr/>
          </p:nvSpPr>
          <p:spPr bwMode="auto">
            <a:xfrm>
              <a:off x="7889875" y="1757363"/>
              <a:ext cx="1031875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baseline="30000" dirty="0">
                  <a:latin typeface="Calibri" pitchFamily="34" charset="0"/>
                </a:rPr>
                <a:t>56</a:t>
              </a:r>
              <a:r>
                <a:rPr kumimoji="0" lang="en-GB" altLang="ja-JP" dirty="0">
                  <a:latin typeface="Calibri" pitchFamily="34" charset="0"/>
                </a:rPr>
                <a:t>Zn</a:t>
              </a:r>
            </a:p>
            <a:p>
              <a:r>
                <a:rPr kumimoji="0" lang="en-GB" altLang="ja-JP" dirty="0">
                  <a:latin typeface="Calibri" pitchFamily="34" charset="0"/>
                </a:rPr>
                <a:t>T</a:t>
              </a:r>
              <a:r>
                <a:rPr kumimoji="0" lang="en-GB" altLang="ja-JP" baseline="-25000" dirty="0">
                  <a:latin typeface="Calibri" pitchFamily="34" charset="0"/>
                </a:rPr>
                <a:t>Z</a:t>
              </a:r>
              <a:r>
                <a:rPr kumimoji="0" lang="en-GB" altLang="ja-JP" dirty="0">
                  <a:latin typeface="Calibri" pitchFamily="34" charset="0"/>
                </a:rPr>
                <a:t> = -2</a:t>
              </a:r>
            </a:p>
          </p:txBody>
        </p:sp>
        <p:sp>
          <p:nvSpPr>
            <p:cNvPr id="166918" name="CuadroTexto 29"/>
            <p:cNvSpPr txBox="1">
              <a:spLocks noChangeArrowheads="1"/>
            </p:cNvSpPr>
            <p:nvPr/>
          </p:nvSpPr>
          <p:spPr bwMode="auto">
            <a:xfrm>
              <a:off x="5368925" y="6211888"/>
              <a:ext cx="1031875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baseline="30000" dirty="0">
                  <a:latin typeface="Calibri" pitchFamily="34" charset="0"/>
                </a:rPr>
                <a:t>56</a:t>
              </a:r>
              <a:r>
                <a:rPr kumimoji="0" lang="en-GB" altLang="ja-JP" dirty="0">
                  <a:latin typeface="Calibri" pitchFamily="34" charset="0"/>
                </a:rPr>
                <a:t>Cu</a:t>
              </a:r>
            </a:p>
            <a:p>
              <a:r>
                <a:rPr kumimoji="0" lang="en-GB" altLang="ja-JP" dirty="0">
                  <a:latin typeface="Calibri" pitchFamily="34" charset="0"/>
                </a:rPr>
                <a:t>T</a:t>
              </a:r>
              <a:r>
                <a:rPr kumimoji="0" lang="en-GB" altLang="ja-JP" baseline="-25000" dirty="0">
                  <a:latin typeface="Calibri" pitchFamily="34" charset="0"/>
                </a:rPr>
                <a:t>Z</a:t>
              </a:r>
              <a:r>
                <a:rPr kumimoji="0" lang="en-GB" altLang="ja-JP" dirty="0">
                  <a:latin typeface="Calibri" pitchFamily="34" charset="0"/>
                </a:rPr>
                <a:t> = -1</a:t>
              </a:r>
            </a:p>
          </p:txBody>
        </p:sp>
        <p:sp>
          <p:nvSpPr>
            <p:cNvPr id="166919" name="CuadroTexto 31"/>
            <p:cNvSpPr txBox="1">
              <a:spLocks noChangeArrowheads="1"/>
            </p:cNvSpPr>
            <p:nvPr/>
          </p:nvSpPr>
          <p:spPr bwMode="auto">
            <a:xfrm>
              <a:off x="5807075" y="3081338"/>
              <a:ext cx="8413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dirty="0">
                  <a:solidFill>
                    <a:srgbClr val="008000"/>
                  </a:solidFill>
                  <a:latin typeface="Calibri" pitchFamily="34" charset="0"/>
                </a:rPr>
                <a:t>T = 2</a:t>
              </a:r>
            </a:p>
          </p:txBody>
        </p:sp>
        <p:sp>
          <p:nvSpPr>
            <p:cNvPr id="166920" name="CuadroTexto 32"/>
            <p:cNvSpPr txBox="1">
              <a:spLocks noChangeArrowheads="1"/>
            </p:cNvSpPr>
            <p:nvPr/>
          </p:nvSpPr>
          <p:spPr bwMode="auto">
            <a:xfrm>
              <a:off x="7986713" y="1168400"/>
              <a:ext cx="8413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dirty="0">
                  <a:solidFill>
                    <a:srgbClr val="008000"/>
                  </a:solidFill>
                  <a:latin typeface="Calibri" pitchFamily="34" charset="0"/>
                </a:rPr>
                <a:t>T = 2</a:t>
              </a:r>
            </a:p>
          </p:txBody>
        </p:sp>
        <p:sp>
          <p:nvSpPr>
            <p:cNvPr id="166921" name="CuadroTexto 34"/>
            <p:cNvSpPr txBox="1">
              <a:spLocks noChangeArrowheads="1"/>
            </p:cNvSpPr>
            <p:nvPr/>
          </p:nvSpPr>
          <p:spPr bwMode="auto">
            <a:xfrm>
              <a:off x="7155582" y="2006600"/>
              <a:ext cx="51276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b="1" dirty="0">
                  <a:latin typeface="Calibri" pitchFamily="34" charset="0"/>
                </a:rPr>
                <a:t>β</a:t>
              </a:r>
              <a:endParaRPr kumimoji="0" lang="en-GB" altLang="ja-JP" b="1" baseline="-25000" dirty="0">
                <a:latin typeface="Calibri" pitchFamily="34" charset="0"/>
              </a:endParaRPr>
            </a:p>
          </p:txBody>
        </p:sp>
        <p:sp>
          <p:nvSpPr>
            <p:cNvPr id="166923" name="CuadroTexto 41"/>
            <p:cNvSpPr txBox="1">
              <a:spLocks noChangeArrowheads="1"/>
            </p:cNvSpPr>
            <p:nvPr/>
          </p:nvSpPr>
          <p:spPr bwMode="auto">
            <a:xfrm>
              <a:off x="6648450" y="3079750"/>
              <a:ext cx="6381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b="1" dirty="0">
                  <a:solidFill>
                    <a:srgbClr val="008000"/>
                  </a:solidFill>
                  <a:latin typeface="Calibri" pitchFamily="34" charset="0"/>
                </a:rPr>
                <a:t>IAS</a:t>
              </a:r>
            </a:p>
          </p:txBody>
        </p:sp>
        <p:cxnSp>
          <p:nvCxnSpPr>
            <p:cNvPr id="41" name="Conector recto 17"/>
            <p:cNvCxnSpPr>
              <a:cxnSpLocks noChangeShapeType="1"/>
            </p:cNvCxnSpPr>
            <p:nvPr/>
          </p:nvCxnSpPr>
          <p:spPr bwMode="auto">
            <a:xfrm>
              <a:off x="4314825" y="3615482"/>
              <a:ext cx="2933700" cy="1587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2" name="Conector recto 17"/>
            <p:cNvCxnSpPr>
              <a:cxnSpLocks noChangeShapeType="1"/>
            </p:cNvCxnSpPr>
            <p:nvPr/>
          </p:nvCxnSpPr>
          <p:spPr bwMode="auto">
            <a:xfrm>
              <a:off x="4314825" y="4257675"/>
              <a:ext cx="2971800" cy="158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72" name="Conector recto 17"/>
            <p:cNvCxnSpPr>
              <a:cxnSpLocks noChangeShapeType="1"/>
            </p:cNvCxnSpPr>
            <p:nvPr/>
          </p:nvCxnSpPr>
          <p:spPr bwMode="auto">
            <a:xfrm>
              <a:off x="4314825" y="5741988"/>
              <a:ext cx="2971800" cy="158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66929" name="CuadroTexto 36"/>
            <p:cNvSpPr txBox="1">
              <a:spLocks noChangeArrowheads="1"/>
            </p:cNvSpPr>
            <p:nvPr/>
          </p:nvSpPr>
          <p:spPr bwMode="auto">
            <a:xfrm>
              <a:off x="7604125" y="5570538"/>
              <a:ext cx="1606550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sz="1600">
                  <a:solidFill>
                    <a:srgbClr val="FF0000"/>
                  </a:solidFill>
                  <a:latin typeface="Calibri" pitchFamily="34" charset="0"/>
                </a:rPr>
                <a:t>S</a:t>
              </a:r>
              <a:r>
                <a:rPr kumimoji="0" lang="en-GB" altLang="ja-JP" sz="1600" baseline="-25000">
                  <a:solidFill>
                    <a:srgbClr val="FF0000"/>
                  </a:solidFill>
                  <a:latin typeface="Calibri" pitchFamily="34" charset="0"/>
                </a:rPr>
                <a:t>p</a:t>
              </a:r>
              <a:r>
                <a:rPr kumimoji="0" lang="en-GB" altLang="ja-JP" sz="1600">
                  <a:solidFill>
                    <a:srgbClr val="FF0000"/>
                  </a:solidFill>
                  <a:latin typeface="Calibri" pitchFamily="34" charset="0"/>
                </a:rPr>
                <a:t> = 560 keV</a:t>
              </a:r>
            </a:p>
          </p:txBody>
        </p:sp>
        <p:cxnSp>
          <p:nvCxnSpPr>
            <p:cNvPr id="58" name="Conector recto 17"/>
            <p:cNvCxnSpPr>
              <a:cxnSpLocks noChangeShapeType="1"/>
            </p:cNvCxnSpPr>
            <p:nvPr/>
          </p:nvCxnSpPr>
          <p:spPr bwMode="auto">
            <a:xfrm>
              <a:off x="4314825" y="4410075"/>
              <a:ext cx="2971800" cy="158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93" name="Conector recto 17"/>
            <p:cNvCxnSpPr>
              <a:cxnSpLocks noChangeShapeType="1"/>
            </p:cNvCxnSpPr>
            <p:nvPr/>
          </p:nvCxnSpPr>
          <p:spPr bwMode="auto">
            <a:xfrm>
              <a:off x="4275138" y="5148263"/>
              <a:ext cx="2973387" cy="1587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66938" name="CuadroTexto 31"/>
            <p:cNvSpPr txBox="1">
              <a:spLocks noChangeArrowheads="1"/>
            </p:cNvSpPr>
            <p:nvPr/>
          </p:nvSpPr>
          <p:spPr bwMode="auto">
            <a:xfrm>
              <a:off x="5807075" y="3689350"/>
              <a:ext cx="8413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>
                  <a:solidFill>
                    <a:srgbClr val="FF0000"/>
                  </a:solidFill>
                  <a:latin typeface="Calibri" pitchFamily="34" charset="0"/>
                </a:rPr>
                <a:t>T = 1</a:t>
              </a:r>
            </a:p>
          </p:txBody>
        </p:sp>
        <p:sp>
          <p:nvSpPr>
            <p:cNvPr id="166939" name="CuadroTexto 31"/>
            <p:cNvSpPr txBox="1">
              <a:spLocks noChangeArrowheads="1"/>
            </p:cNvSpPr>
            <p:nvPr/>
          </p:nvSpPr>
          <p:spPr bwMode="auto">
            <a:xfrm>
              <a:off x="5807075" y="4411663"/>
              <a:ext cx="8413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>
                  <a:solidFill>
                    <a:srgbClr val="FF0000"/>
                  </a:solidFill>
                  <a:latin typeface="Calibri" pitchFamily="34" charset="0"/>
                </a:rPr>
                <a:t>T = 1</a:t>
              </a:r>
            </a:p>
          </p:txBody>
        </p:sp>
        <p:sp>
          <p:nvSpPr>
            <p:cNvPr id="166940" name="CuadroTexto 31"/>
            <p:cNvSpPr txBox="1">
              <a:spLocks noChangeArrowheads="1"/>
            </p:cNvSpPr>
            <p:nvPr/>
          </p:nvSpPr>
          <p:spPr bwMode="auto">
            <a:xfrm>
              <a:off x="5807075" y="5343674"/>
              <a:ext cx="84137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dirty="0">
                  <a:solidFill>
                    <a:srgbClr val="FF0000"/>
                  </a:solidFill>
                  <a:latin typeface="Calibri" pitchFamily="34" charset="0"/>
                </a:rPr>
                <a:t>T = 1</a:t>
              </a:r>
            </a:p>
          </p:txBody>
        </p:sp>
        <p:sp>
          <p:nvSpPr>
            <p:cNvPr id="166941" name="CuadroTexto 31"/>
            <p:cNvSpPr txBox="1">
              <a:spLocks noChangeArrowheads="1"/>
            </p:cNvSpPr>
            <p:nvPr/>
          </p:nvSpPr>
          <p:spPr bwMode="auto">
            <a:xfrm>
              <a:off x="7346950" y="3178175"/>
              <a:ext cx="84137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dirty="0">
                  <a:solidFill>
                    <a:srgbClr val="008000"/>
                  </a:solidFill>
                  <a:latin typeface="Calibri" pitchFamily="34" charset="0"/>
                </a:rPr>
                <a:t>0+</a:t>
              </a:r>
            </a:p>
          </p:txBody>
        </p:sp>
        <p:sp>
          <p:nvSpPr>
            <p:cNvPr id="166943" name="CuadroTexto 31"/>
            <p:cNvSpPr txBox="1">
              <a:spLocks noChangeArrowheads="1"/>
            </p:cNvSpPr>
            <p:nvPr/>
          </p:nvSpPr>
          <p:spPr bwMode="auto">
            <a:xfrm>
              <a:off x="7346950" y="4181698"/>
              <a:ext cx="8413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dirty="0">
                  <a:solidFill>
                    <a:srgbClr val="FF0000"/>
                  </a:solidFill>
                  <a:latin typeface="Calibri" pitchFamily="34" charset="0"/>
                </a:rPr>
                <a:t>1+</a:t>
              </a:r>
            </a:p>
          </p:txBody>
        </p:sp>
        <p:sp>
          <p:nvSpPr>
            <p:cNvPr id="166944" name="CuadroTexto 31"/>
            <p:cNvSpPr txBox="1">
              <a:spLocks noChangeArrowheads="1"/>
            </p:cNvSpPr>
            <p:nvPr/>
          </p:nvSpPr>
          <p:spPr bwMode="auto">
            <a:xfrm>
              <a:off x="7348538" y="5055642"/>
              <a:ext cx="8413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GB" altLang="ja-JP" dirty="0">
                  <a:solidFill>
                    <a:srgbClr val="FF0000"/>
                  </a:solidFill>
                  <a:latin typeface="Calibri" pitchFamily="34" charset="0"/>
                </a:rPr>
                <a:t>1+</a:t>
              </a:r>
            </a:p>
          </p:txBody>
        </p:sp>
        <p:sp>
          <p:nvSpPr>
            <p:cNvPr id="47" name="CuadroTexto 31"/>
            <p:cNvSpPr txBox="1">
              <a:spLocks noChangeArrowheads="1"/>
            </p:cNvSpPr>
            <p:nvPr/>
          </p:nvSpPr>
          <p:spPr bwMode="auto">
            <a:xfrm>
              <a:off x="8676456" y="1620540"/>
              <a:ext cx="46754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en-GB" altLang="ja-JP" dirty="0">
                  <a:solidFill>
                    <a:srgbClr val="008000"/>
                  </a:solidFill>
                  <a:latin typeface="Calibri" pitchFamily="34" charset="0"/>
                </a:rPr>
                <a:t>0+</a:t>
              </a:r>
            </a:p>
          </p:txBody>
        </p:sp>
      </p:grpSp>
      <p:cxnSp>
        <p:nvCxnSpPr>
          <p:cNvPr id="57" name="Conector recto 17"/>
          <p:cNvCxnSpPr>
            <a:cxnSpLocks noChangeShapeType="1"/>
          </p:cNvCxnSpPr>
          <p:nvPr/>
        </p:nvCxnSpPr>
        <p:spPr bwMode="auto">
          <a:xfrm>
            <a:off x="4283968" y="5013176"/>
            <a:ext cx="2973387" cy="1587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59" name="CuadroTexto 35"/>
          <p:cNvSpPr txBox="1">
            <a:spLocks noChangeArrowheads="1"/>
          </p:cNvSpPr>
          <p:nvPr/>
        </p:nvSpPr>
        <p:spPr bwMode="auto">
          <a:xfrm>
            <a:off x="4998774" y="3526789"/>
            <a:ext cx="581338" cy="369332"/>
          </a:xfrm>
          <a:prstGeom prst="rect">
            <a:avLst/>
          </a:prstGeom>
          <a:noFill/>
          <a:ln w="38100" algn="ctr">
            <a:noFill/>
            <a:round/>
            <a:headEnd/>
            <a:tailEnd type="arrow" w="med" len="med"/>
          </a:ln>
        </p:spPr>
        <p:txBody>
          <a:bodyPr wrap="square">
            <a:spAutoFit/>
          </a:bodyPr>
          <a:lstStyle/>
          <a:p>
            <a:r>
              <a:rPr kumimoji="0" lang="en-GB" altLang="ja-JP" b="1" dirty="0" err="1">
                <a:latin typeface="Symbol" pitchFamily="18" charset="2"/>
              </a:rPr>
              <a:t>g</a:t>
            </a:r>
            <a:r>
              <a:rPr kumimoji="0" lang="en-GB" altLang="ja-JP" b="1" dirty="0">
                <a:solidFill>
                  <a:srgbClr val="0000FF"/>
                </a:solidFill>
                <a:latin typeface="Symbol" pitchFamily="18" charset="2"/>
              </a:rPr>
              <a:t> </a:t>
            </a:r>
          </a:p>
        </p:txBody>
      </p:sp>
      <p:cxnSp>
        <p:nvCxnSpPr>
          <p:cNvPr id="63" name="Conector recto de flecha 22"/>
          <p:cNvCxnSpPr>
            <a:cxnSpLocks noChangeShapeType="1"/>
          </p:cNvCxnSpPr>
          <p:nvPr/>
        </p:nvCxnSpPr>
        <p:spPr bwMode="auto">
          <a:xfrm rot="5400000">
            <a:off x="4440449" y="3986155"/>
            <a:ext cx="1692000" cy="1588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0" name="CuadroTexto 31">
            <a:extLst>
              <a:ext uri="{FF2B5EF4-FFF2-40B4-BE49-F238E27FC236}">
                <a16:creationId xmlns:a16="http://schemas.microsoft.com/office/drawing/2014/main" id="{B385B0D0-B387-5DFC-B96F-6B46A6363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612" y="2895709"/>
            <a:ext cx="18078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ja-JP" dirty="0">
                <a:solidFill>
                  <a:srgbClr val="008000"/>
                </a:solidFill>
                <a:latin typeface="Calibri" pitchFamily="34" charset="0"/>
              </a:rPr>
              <a:t>B(F)=2.5 (5)</a:t>
            </a:r>
            <a:endParaRPr kumimoji="0" lang="en-GB" altLang="ja-JP" dirty="0">
              <a:solidFill>
                <a:srgbClr val="008000"/>
              </a:solidFill>
              <a:latin typeface="Calibri" pitchFamily="34" charset="0"/>
            </a:endParaRPr>
          </a:p>
        </p:txBody>
      </p:sp>
      <p:cxnSp>
        <p:nvCxnSpPr>
          <p:cNvPr id="11" name="Conector recto de flecha 24">
            <a:extLst>
              <a:ext uri="{FF2B5EF4-FFF2-40B4-BE49-F238E27FC236}">
                <a16:creationId xmlns:a16="http://schemas.microsoft.com/office/drawing/2014/main" id="{0BE1E386-B061-D4F0-9F6A-D71F6C05968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705920" y="3147756"/>
            <a:ext cx="608112" cy="1236695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8D6991-5601-BB0D-CC11-D987C1CF6437}"/>
              </a:ext>
            </a:extLst>
          </p:cNvPr>
          <p:cNvGrpSpPr/>
          <p:nvPr/>
        </p:nvGrpSpPr>
        <p:grpSpPr>
          <a:xfrm>
            <a:off x="64786" y="1536228"/>
            <a:ext cx="4083098" cy="2240331"/>
            <a:chOff x="36000" y="691200"/>
            <a:chExt cx="5925600" cy="3060000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CCAF4526-2BEE-B45A-B148-2A41F2F992A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000" y="691200"/>
              <a:ext cx="5925600" cy="30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3CA22A1-54B6-6C7A-057B-D324FA41537A}"/>
                </a:ext>
              </a:extLst>
            </p:cNvPr>
            <p:cNvSpPr txBox="1"/>
            <p:nvPr/>
          </p:nvSpPr>
          <p:spPr>
            <a:xfrm>
              <a:off x="3714553" y="1791508"/>
              <a:ext cx="1370403" cy="3829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b="1" baseline="30000" dirty="0">
                  <a:latin typeface="+mn-lt"/>
                </a:rPr>
                <a:t>56</a:t>
              </a:r>
              <a:r>
                <a:rPr lang="pt-PT" b="1" dirty="0">
                  <a:latin typeface="+mn-lt"/>
                </a:rPr>
                <a:t>Zn </a:t>
              </a:r>
              <a:r>
                <a:rPr lang="pt-PT" b="1" dirty="0">
                  <a:latin typeface="Times New Roman"/>
                  <a:cs typeface="Times New Roman"/>
                </a:rPr>
                <a:t>→ </a:t>
              </a:r>
              <a:r>
                <a:rPr lang="pt-PT" b="1" baseline="30000" dirty="0">
                  <a:latin typeface="+mn-lt"/>
                </a:rPr>
                <a:t>56</a:t>
              </a:r>
              <a:r>
                <a:rPr lang="pt-PT" b="1" dirty="0">
                  <a:latin typeface="+mn-lt"/>
                </a:rPr>
                <a:t>Cu </a:t>
              </a:r>
              <a:endParaRPr lang="en-US" b="1" baseline="30000" dirty="0">
                <a:latin typeface="+mn-lt"/>
              </a:endParaRPr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D9213327-8219-555D-03AF-74FE53100A15}"/>
              </a:ext>
            </a:extLst>
          </p:cNvPr>
          <p:cNvSpPr/>
          <p:nvPr/>
        </p:nvSpPr>
        <p:spPr>
          <a:xfrm>
            <a:off x="2184949" y="1635845"/>
            <a:ext cx="113973" cy="1907506"/>
          </a:xfrm>
          <a:custGeom>
            <a:avLst/>
            <a:gdLst>
              <a:gd name="connsiteX0" fmla="*/ 19664 w 117987"/>
              <a:gd name="connsiteY0" fmla="*/ 963561 h 963561"/>
              <a:gd name="connsiteX1" fmla="*/ 0 w 117987"/>
              <a:gd name="connsiteY1" fmla="*/ 835742 h 963561"/>
              <a:gd name="connsiteX2" fmla="*/ 29497 w 117987"/>
              <a:gd name="connsiteY2" fmla="*/ 0 h 963561"/>
              <a:gd name="connsiteX3" fmla="*/ 98322 w 117987"/>
              <a:gd name="connsiteY3" fmla="*/ 776748 h 963561"/>
              <a:gd name="connsiteX4" fmla="*/ 117987 w 117987"/>
              <a:gd name="connsiteY4" fmla="*/ 963561 h 963561"/>
              <a:gd name="connsiteX5" fmla="*/ 19664 w 117987"/>
              <a:gd name="connsiteY5" fmla="*/ 963561 h 96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987" h="963561">
                <a:moveTo>
                  <a:pt x="19664" y="963561"/>
                </a:moveTo>
                <a:lnTo>
                  <a:pt x="0" y="835742"/>
                </a:lnTo>
                <a:lnTo>
                  <a:pt x="29497" y="0"/>
                </a:lnTo>
                <a:lnTo>
                  <a:pt x="98322" y="776748"/>
                </a:lnTo>
                <a:lnTo>
                  <a:pt x="117987" y="963561"/>
                </a:lnTo>
                <a:lnTo>
                  <a:pt x="19664" y="963561"/>
                </a:lnTo>
                <a:close/>
              </a:path>
            </a:pathLst>
          </a:custGeom>
          <a:solidFill>
            <a:srgbClr val="FFFF00">
              <a:alpha val="583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26A71EA-7C99-855E-E035-ED95153825B8}"/>
              </a:ext>
            </a:extLst>
          </p:cNvPr>
          <p:cNvSpPr/>
          <p:nvPr/>
        </p:nvSpPr>
        <p:spPr>
          <a:xfrm>
            <a:off x="2087129" y="3145375"/>
            <a:ext cx="141840" cy="401645"/>
          </a:xfrm>
          <a:custGeom>
            <a:avLst/>
            <a:gdLst>
              <a:gd name="connsiteX0" fmla="*/ 19664 w 117987"/>
              <a:gd name="connsiteY0" fmla="*/ 963561 h 963561"/>
              <a:gd name="connsiteX1" fmla="*/ 0 w 117987"/>
              <a:gd name="connsiteY1" fmla="*/ 835742 h 963561"/>
              <a:gd name="connsiteX2" fmla="*/ 29497 w 117987"/>
              <a:gd name="connsiteY2" fmla="*/ 0 h 963561"/>
              <a:gd name="connsiteX3" fmla="*/ 98322 w 117987"/>
              <a:gd name="connsiteY3" fmla="*/ 776748 h 963561"/>
              <a:gd name="connsiteX4" fmla="*/ 117987 w 117987"/>
              <a:gd name="connsiteY4" fmla="*/ 963561 h 963561"/>
              <a:gd name="connsiteX5" fmla="*/ 19664 w 117987"/>
              <a:gd name="connsiteY5" fmla="*/ 963561 h 96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987" h="963561">
                <a:moveTo>
                  <a:pt x="19664" y="963561"/>
                </a:moveTo>
                <a:lnTo>
                  <a:pt x="0" y="835742"/>
                </a:lnTo>
                <a:lnTo>
                  <a:pt x="29497" y="0"/>
                </a:lnTo>
                <a:lnTo>
                  <a:pt x="98322" y="776748"/>
                </a:lnTo>
                <a:lnTo>
                  <a:pt x="117987" y="963561"/>
                </a:lnTo>
                <a:lnTo>
                  <a:pt x="19664" y="963561"/>
                </a:lnTo>
                <a:close/>
              </a:path>
            </a:pathLst>
          </a:custGeom>
          <a:solidFill>
            <a:srgbClr val="FFFF00">
              <a:alpha val="583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Conector recto 17">
            <a:extLst>
              <a:ext uri="{FF2B5EF4-FFF2-40B4-BE49-F238E27FC236}">
                <a16:creationId xmlns:a16="http://schemas.microsoft.com/office/drawing/2014/main" id="{51A19326-5784-DEFD-C52E-8CD2AD0048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14032" y="3215470"/>
            <a:ext cx="2933700" cy="1587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/>
            <a:tailEnd/>
          </a:ln>
        </p:spPr>
      </p:cxnSp>
      <p:sp>
        <p:nvSpPr>
          <p:cNvPr id="7" name="CuadroTexto 31">
            <a:extLst>
              <a:ext uri="{FF2B5EF4-FFF2-40B4-BE49-F238E27FC236}">
                <a16:creationId xmlns:a16="http://schemas.microsoft.com/office/drawing/2014/main" id="{210BFB46-15C3-A96A-F104-21DCADD81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157" y="3064283"/>
            <a:ext cx="841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GB" altLang="ja-JP" dirty="0">
                <a:solidFill>
                  <a:srgbClr val="008000"/>
                </a:solidFill>
                <a:latin typeface="Calibri" pitchFamily="34" charset="0"/>
              </a:rPr>
              <a:t>0+</a:t>
            </a:r>
          </a:p>
        </p:txBody>
      </p:sp>
      <p:sp>
        <p:nvSpPr>
          <p:cNvPr id="12" name="CuadroTexto 31">
            <a:extLst>
              <a:ext uri="{FF2B5EF4-FFF2-40B4-BE49-F238E27FC236}">
                <a16:creationId xmlns:a16="http://schemas.microsoft.com/office/drawing/2014/main" id="{AC855262-720E-6303-097A-8B9E8D7BB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5189" y="3165334"/>
            <a:ext cx="1128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ja-JP" dirty="0">
                <a:solidFill>
                  <a:srgbClr val="008000"/>
                </a:solidFill>
                <a:latin typeface="Calibri" pitchFamily="34" charset="0"/>
              </a:rPr>
              <a:t>B(F)=1.5</a:t>
            </a:r>
            <a:endParaRPr kumimoji="0" lang="en-GB" altLang="ja-JP" dirty="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22" name="CuadroTexto 5">
            <a:extLst>
              <a:ext uri="{FF2B5EF4-FFF2-40B4-BE49-F238E27FC236}">
                <a16:creationId xmlns:a16="http://schemas.microsoft.com/office/drawing/2014/main" id="{D64C0F2F-2979-824C-2FA3-CD25A859E005}"/>
              </a:ext>
            </a:extLst>
          </p:cNvPr>
          <p:cNvSpPr txBox="1"/>
          <p:nvPr/>
        </p:nvSpPr>
        <p:spPr>
          <a:xfrm>
            <a:off x="123205" y="4519807"/>
            <a:ext cx="419082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IAS(56Cu)=77%(T=2)+33%(T=1)</a:t>
            </a:r>
          </a:p>
          <a:p>
            <a:endParaRPr lang="en-GB" dirty="0"/>
          </a:p>
          <a:p>
            <a:r>
              <a:rPr lang="en-GB" dirty="0"/>
              <a:t>And the charge dependent part</a:t>
            </a:r>
          </a:p>
          <a:p>
            <a:r>
              <a:rPr lang="en-GB" dirty="0"/>
              <a:t>Of the Hamiltonian, responsible for </a:t>
            </a:r>
          </a:p>
          <a:p>
            <a:r>
              <a:rPr lang="en-GB" dirty="0"/>
              <a:t>the mixing can be deduced: </a:t>
            </a:r>
            <a:r>
              <a:rPr lang="en-GB" dirty="0" err="1"/>
              <a:t>Hc</a:t>
            </a:r>
            <a:r>
              <a:rPr lang="en-GB" dirty="0"/>
              <a:t>=40(23) keV</a:t>
            </a:r>
          </a:p>
          <a:p>
            <a:r>
              <a:rPr lang="en-GB" dirty="0" err="1"/>
              <a:t>Orrigo</a:t>
            </a:r>
            <a:r>
              <a:rPr lang="en-GB" dirty="0"/>
              <a:t> et al. PRL</a:t>
            </a:r>
            <a:r>
              <a:rPr lang="en-ES" sz="1800" i="1" dirty="0">
                <a:solidFill>
                  <a:srgbClr val="231F20"/>
                </a:solidFill>
                <a:effectLst/>
              </a:rPr>
              <a:t> 112 (2014) 222501</a:t>
            </a:r>
            <a:r>
              <a:rPr lang="en-GB" dirty="0"/>
              <a:t> </a:t>
            </a:r>
          </a:p>
          <a:p>
            <a:r>
              <a:rPr lang="en-GB" dirty="0"/>
              <a:t>(to be compared with 32.3(5) keV</a:t>
            </a:r>
          </a:p>
          <a:p>
            <a:r>
              <a:rPr lang="en-GB" dirty="0"/>
              <a:t>H. Fujita et al. </a:t>
            </a:r>
            <a:r>
              <a:rPr lang="en-US" sz="1800" i="1" dirty="0">
                <a:solidFill>
                  <a:srgbClr val="004620"/>
                </a:solidFill>
                <a:latin typeface="+mn-lt"/>
              </a:rPr>
              <a:t>PRC 88,054329 (2013)</a:t>
            </a:r>
            <a:r>
              <a:rPr lang="en-GB" dirty="0"/>
              <a:t>)</a:t>
            </a:r>
          </a:p>
          <a:p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87DC69-57F4-9C16-BAE7-CD0F2DF2EFEB}"/>
              </a:ext>
            </a:extLst>
          </p:cNvPr>
          <p:cNvSpPr txBox="1"/>
          <p:nvPr/>
        </p:nvSpPr>
        <p:spPr>
          <a:xfrm>
            <a:off x="2184949" y="345688"/>
            <a:ext cx="52809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Yes, isospin mixing exists at the nuclear level and</a:t>
            </a:r>
          </a:p>
          <a:p>
            <a:r>
              <a:rPr lang="en-GB" dirty="0"/>
              <a:t>can be quantified as in the present  example.</a:t>
            </a:r>
          </a:p>
          <a:p>
            <a:r>
              <a:rPr lang="en-GB" dirty="0"/>
              <a:t>(One can imagine  many experimental improvements).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3EF4ABE-6BF3-6688-B515-92822B9E1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dirty="0"/>
              <a:t>Berta Rubio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8651EB9-67DA-D9B5-5A06-958BBB1C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43</a:t>
            </a:fld>
            <a:endParaRPr lang="es-ES_tradn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48325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EE9994-B71A-4BBF-D912-0FC44D2D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BEFA11-0A46-B3E8-F5E3-1E2E4FD4D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56110-0BA6-6A92-FD0B-68B915051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44</a:t>
            </a:fld>
            <a:endParaRPr lang="es-ES_trad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3B4BC2-89D7-777E-26A5-15F4449AC3FC}"/>
              </a:ext>
            </a:extLst>
          </p:cNvPr>
          <p:cNvSpPr txBox="1"/>
          <p:nvPr/>
        </p:nvSpPr>
        <p:spPr>
          <a:xfrm>
            <a:off x="2568388" y="2124635"/>
            <a:ext cx="3803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How far can one go in the </a:t>
            </a:r>
            <a:r>
              <a:rPr lang="en-GB" dirty="0" err="1"/>
              <a:t>Tz</a:t>
            </a:r>
            <a:r>
              <a:rPr lang="en-GB" dirty="0"/>
              <a:t>=-2 chain?</a:t>
            </a:r>
          </a:p>
        </p:txBody>
      </p:sp>
    </p:spTree>
    <p:extLst>
      <p:ext uri="{BB962C8B-B14F-4D97-AF65-F5344CB8AC3E}">
        <p14:creationId xmlns:p14="http://schemas.microsoft.com/office/powerpoint/2010/main" val="4338226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F4960E-6D24-9144-AA8E-F91E3D439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288463"/>
            <a:ext cx="9001125" cy="6429375"/>
          </a:xfrm>
          <a:prstGeom prst="rect">
            <a:avLst/>
          </a:prstGeom>
        </p:spPr>
      </p:pic>
      <p:sp>
        <p:nvSpPr>
          <p:cNvPr id="261" name="Line"/>
          <p:cNvSpPr/>
          <p:nvPr/>
        </p:nvSpPr>
        <p:spPr>
          <a:xfrm flipV="1">
            <a:off x="2623518" y="2191537"/>
            <a:ext cx="3742941" cy="3742941"/>
          </a:xfrm>
          <a:prstGeom prst="line">
            <a:avLst/>
          </a:prstGeom>
          <a:ln w="38100">
            <a:solidFill>
              <a:srgbClr val="F5FB08">
                <a:alpha val="67712"/>
              </a:srgbClr>
            </a:solidFill>
            <a:miter lim="400000"/>
          </a:ln>
        </p:spPr>
        <p:txBody>
          <a:bodyPr lIns="32145" tIns="32145" rIns="32145" bIns="32145"/>
          <a:lstStyle/>
          <a:p>
            <a:endParaRPr sz="1266"/>
          </a:p>
        </p:txBody>
      </p:sp>
      <p:grpSp>
        <p:nvGrpSpPr>
          <p:cNvPr id="264" name="Tz=-2"/>
          <p:cNvGrpSpPr/>
          <p:nvPr/>
        </p:nvGrpSpPr>
        <p:grpSpPr>
          <a:xfrm>
            <a:off x="4970084" y="402241"/>
            <a:ext cx="366119" cy="559550"/>
            <a:chOff x="184338" y="21651"/>
            <a:chExt cx="520701" cy="795804"/>
          </a:xfrm>
        </p:grpSpPr>
        <p:sp>
          <p:nvSpPr>
            <p:cNvPr id="262" name="Rectangle"/>
            <p:cNvSpPr/>
            <p:nvPr/>
          </p:nvSpPr>
          <p:spPr>
            <a:xfrm rot="18846227">
              <a:off x="74356" y="186771"/>
              <a:ext cx="740666" cy="520701"/>
            </a:xfrm>
            <a:prstGeom prst="rect">
              <a:avLst/>
            </a:prstGeom>
            <a:solidFill>
              <a:srgbClr val="E9EFB7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t">
              <a:noAutofit/>
            </a:bodyPr>
            <a:lstStyle/>
            <a:p>
              <a:pPr>
                <a:defRPr sz="1600" cap="all" spc="32"/>
              </a:pPr>
              <a:endParaRPr sz="1125"/>
            </a:p>
          </p:txBody>
        </p:sp>
        <p:sp>
          <p:nvSpPr>
            <p:cNvPr id="263" name="Tz=-2"/>
            <p:cNvSpPr txBox="1"/>
            <p:nvPr/>
          </p:nvSpPr>
          <p:spPr>
            <a:xfrm rot="18846227">
              <a:off x="17466" y="217577"/>
              <a:ext cx="740666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t">
              <a:spAutoFit/>
            </a:bodyPr>
            <a:lstStyle/>
            <a:p>
              <a:pPr>
                <a:defRPr sz="1600" cap="all" spc="32"/>
              </a:pPr>
              <a:r>
                <a:rPr sz="1125" dirty="0" err="1"/>
                <a:t>T</a:t>
              </a:r>
              <a:r>
                <a:rPr sz="1125" baseline="-5998" dirty="0" err="1"/>
                <a:t>z</a:t>
              </a:r>
              <a:r>
                <a:rPr sz="1125" dirty="0"/>
                <a:t>=-2</a:t>
              </a:r>
            </a:p>
          </p:txBody>
        </p:sp>
      </p:grpSp>
      <p:grpSp>
        <p:nvGrpSpPr>
          <p:cNvPr id="267" name="Tz=+2"/>
          <p:cNvGrpSpPr/>
          <p:nvPr/>
        </p:nvGrpSpPr>
        <p:grpSpPr>
          <a:xfrm>
            <a:off x="6407050" y="1620724"/>
            <a:ext cx="366119" cy="559550"/>
            <a:chOff x="184338" y="21651"/>
            <a:chExt cx="520701" cy="795804"/>
          </a:xfrm>
        </p:grpSpPr>
        <p:sp>
          <p:nvSpPr>
            <p:cNvPr id="265" name="Rectangle"/>
            <p:cNvSpPr/>
            <p:nvPr/>
          </p:nvSpPr>
          <p:spPr>
            <a:xfrm rot="18846227">
              <a:off x="74356" y="186771"/>
              <a:ext cx="740666" cy="520701"/>
            </a:xfrm>
            <a:prstGeom prst="rect">
              <a:avLst/>
            </a:prstGeom>
            <a:solidFill>
              <a:srgbClr val="E9EFB7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t">
              <a:noAutofit/>
            </a:bodyPr>
            <a:lstStyle/>
            <a:p>
              <a:pPr>
                <a:defRPr sz="1600" cap="all" spc="32"/>
              </a:pPr>
              <a:endParaRPr sz="1125"/>
            </a:p>
          </p:txBody>
        </p:sp>
        <p:sp>
          <p:nvSpPr>
            <p:cNvPr id="266" name="Tz=+2"/>
            <p:cNvSpPr txBox="1"/>
            <p:nvPr/>
          </p:nvSpPr>
          <p:spPr>
            <a:xfrm rot="18846227">
              <a:off x="17466" y="217577"/>
              <a:ext cx="740666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t">
              <a:spAutoFit/>
            </a:bodyPr>
            <a:lstStyle/>
            <a:p>
              <a:pPr>
                <a:defRPr sz="1600" cap="all" spc="32"/>
              </a:pPr>
              <a:r>
                <a:rPr sz="1125"/>
                <a:t>T</a:t>
              </a:r>
              <a:r>
                <a:rPr sz="1125" baseline="-5998"/>
                <a:t>z</a:t>
              </a:r>
              <a:r>
                <a:rPr sz="1125"/>
                <a:t>=+2</a:t>
              </a:r>
            </a:p>
          </p:txBody>
        </p:sp>
      </p:grpSp>
      <p:sp>
        <p:nvSpPr>
          <p:cNvPr id="270" name="Circle"/>
          <p:cNvSpPr/>
          <p:nvPr/>
        </p:nvSpPr>
        <p:spPr>
          <a:xfrm>
            <a:off x="4004180" y="1607344"/>
            <a:ext cx="323075" cy="325794"/>
          </a:xfrm>
          <a:prstGeom prst="ellipse">
            <a:avLst/>
          </a:prstGeom>
          <a:ln w="57150">
            <a:solidFill>
              <a:srgbClr val="0433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1600" cap="all" spc="32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273" name="Circle"/>
          <p:cNvSpPr/>
          <p:nvPr/>
        </p:nvSpPr>
        <p:spPr>
          <a:xfrm>
            <a:off x="7867055" y="953314"/>
            <a:ext cx="323075" cy="325795"/>
          </a:xfrm>
          <a:prstGeom prst="ellipse">
            <a:avLst/>
          </a:prstGeom>
          <a:ln w="38100">
            <a:solidFill>
              <a:srgbClr val="FF40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1600" cap="all" spc="32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274" name="We needed to fragment a beam much further away from the goal fragment: higher primary intensity: 78Kr beam at…"/>
          <p:cNvSpPr txBox="1"/>
          <p:nvPr/>
        </p:nvSpPr>
        <p:spPr>
          <a:xfrm>
            <a:off x="179021" y="1745643"/>
            <a:ext cx="2123210" cy="85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/>
          <a:p>
            <a:pPr>
              <a:defRPr sz="1800">
                <a:solidFill>
                  <a:srgbClr val="00919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es-ES" sz="1266" dirty="0" err="1"/>
              <a:t>But</a:t>
            </a:r>
            <a:r>
              <a:rPr lang="es-ES" sz="1266" dirty="0"/>
              <a:t> </a:t>
            </a:r>
            <a:r>
              <a:rPr lang="es-ES" sz="1266" dirty="0" err="1"/>
              <a:t>they</a:t>
            </a:r>
            <a:r>
              <a:rPr lang="es-ES" sz="1266" dirty="0"/>
              <a:t> </a:t>
            </a:r>
            <a:r>
              <a:rPr lang="es-ES" sz="1266" dirty="0" err="1"/>
              <a:t>were</a:t>
            </a:r>
            <a:r>
              <a:rPr lang="es-ES" sz="1266" dirty="0"/>
              <a:t> a </a:t>
            </a:r>
            <a:r>
              <a:rPr lang="es-ES" sz="1266" dirty="0" err="1"/>
              <a:t>lot</a:t>
            </a:r>
            <a:r>
              <a:rPr lang="es-ES" sz="1266" dirty="0"/>
              <a:t> more </a:t>
            </a:r>
            <a:r>
              <a:rPr lang="es-ES" sz="1266" dirty="0" err="1"/>
              <a:t>difficult</a:t>
            </a:r>
            <a:r>
              <a:rPr lang="es-ES" sz="1266" dirty="0"/>
              <a:t> to produce!!</a:t>
            </a:r>
          </a:p>
          <a:p>
            <a:pPr>
              <a:defRPr sz="1800">
                <a:solidFill>
                  <a:srgbClr val="00919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es-ES" sz="1266" dirty="0" err="1"/>
              <a:t>Because</a:t>
            </a:r>
            <a:r>
              <a:rPr lang="es-ES" sz="1266" dirty="0"/>
              <a:t> </a:t>
            </a:r>
            <a:r>
              <a:rPr lang="es-ES" sz="1266" dirty="0" err="1"/>
              <a:t>they</a:t>
            </a:r>
            <a:r>
              <a:rPr lang="es-ES" sz="1266" dirty="0"/>
              <a:t> </a:t>
            </a:r>
            <a:r>
              <a:rPr lang="es-ES" sz="1266" dirty="0" err="1"/>
              <a:t>needed</a:t>
            </a:r>
            <a:r>
              <a:rPr lang="es-ES" sz="1266" dirty="0"/>
              <a:t> </a:t>
            </a:r>
            <a:r>
              <a:rPr lang="es-ES" sz="1266" dirty="0" err="1"/>
              <a:t>fragmentation</a:t>
            </a:r>
            <a:r>
              <a:rPr lang="es-ES" sz="1266" dirty="0"/>
              <a:t> </a:t>
            </a:r>
            <a:r>
              <a:rPr lang="es-ES" sz="1266" dirty="0" err="1"/>
              <a:t>of</a:t>
            </a:r>
            <a:r>
              <a:rPr lang="es-ES" sz="1266" dirty="0"/>
              <a:t> 78Kr</a:t>
            </a:r>
            <a:endParaRPr sz="1266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45</a:t>
            </a:fld>
            <a:endParaRPr lang="uk-UA"/>
          </a:p>
        </p:txBody>
      </p:sp>
      <p:sp>
        <p:nvSpPr>
          <p:cNvPr id="22" name="TextBox 21"/>
          <p:cNvSpPr txBox="1"/>
          <p:nvPr/>
        </p:nvSpPr>
        <p:spPr>
          <a:xfrm>
            <a:off x="170561" y="6485864"/>
            <a:ext cx="2615501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GB" sz="1125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B. Rubio, </a:t>
            </a:r>
            <a:r>
              <a:rPr lang="en-GB" sz="1125" dirty="0" err="1"/>
              <a:t>Cocoyoc</a:t>
            </a:r>
            <a:r>
              <a:rPr lang="en-GB" sz="1125" dirty="0"/>
              <a:t>, 2019 Jan 10th</a:t>
            </a:r>
            <a:endParaRPr lang="en-GB" sz="1125" dirty="0">
              <a:solidFill>
                <a:srgbClr val="5B5854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5EB38D-5628-F547-9549-C2E5C026DB26}"/>
              </a:ext>
            </a:extLst>
          </p:cNvPr>
          <p:cNvSpPr/>
          <p:nvPr/>
        </p:nvSpPr>
        <p:spPr>
          <a:xfrm>
            <a:off x="3680226" y="1592346"/>
            <a:ext cx="323075" cy="331758"/>
          </a:xfrm>
          <a:prstGeom prst="rect">
            <a:avLst/>
          </a:prstGeom>
          <a:solidFill>
            <a:srgbClr val="FFC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321457" hangingPunct="0"/>
            <a:endParaRPr lang="en-ES" sz="1687">
              <a:solidFill>
                <a:srgbClr val="5B5854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C14DB69-2F9A-774D-A628-601DCC486B65}"/>
              </a:ext>
            </a:extLst>
          </p:cNvPr>
          <p:cNvSpPr/>
          <p:nvPr/>
        </p:nvSpPr>
        <p:spPr>
          <a:xfrm>
            <a:off x="4327255" y="939765"/>
            <a:ext cx="308621" cy="331758"/>
          </a:xfrm>
          <a:prstGeom prst="rect">
            <a:avLst/>
          </a:prstGeom>
          <a:solidFill>
            <a:srgbClr val="FFC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321457" hangingPunct="0"/>
            <a:endParaRPr lang="en-ES" sz="1687">
              <a:solidFill>
                <a:srgbClr val="5B5854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260" name="Line"/>
          <p:cNvSpPr/>
          <p:nvPr/>
        </p:nvSpPr>
        <p:spPr>
          <a:xfrm flipV="1">
            <a:off x="1167979" y="994959"/>
            <a:ext cx="3742941" cy="3742941"/>
          </a:xfrm>
          <a:prstGeom prst="line">
            <a:avLst/>
          </a:prstGeom>
          <a:ln w="38100">
            <a:solidFill>
              <a:srgbClr val="F5FB08">
                <a:alpha val="67712"/>
              </a:srgbClr>
            </a:solidFill>
            <a:miter lim="400000"/>
          </a:ln>
        </p:spPr>
        <p:txBody>
          <a:bodyPr lIns="32145" tIns="32145" rIns="32145" bIns="32145"/>
          <a:lstStyle/>
          <a:p>
            <a:endParaRPr sz="1266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298A3E-5634-B94B-B2CC-83C7B1EA3494}"/>
              </a:ext>
            </a:extLst>
          </p:cNvPr>
          <p:cNvSpPr/>
          <p:nvPr/>
        </p:nvSpPr>
        <p:spPr>
          <a:xfrm>
            <a:off x="4648136" y="936066"/>
            <a:ext cx="308621" cy="331758"/>
          </a:xfrm>
          <a:prstGeom prst="rect">
            <a:avLst/>
          </a:prstGeom>
          <a:solidFill>
            <a:srgbClr val="FFC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321457" hangingPunct="0"/>
            <a:endParaRPr lang="en-ES" sz="1687">
              <a:solidFill>
                <a:srgbClr val="5B5854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522AAD-E43E-D34B-B380-0297AEFAB57F}"/>
              </a:ext>
            </a:extLst>
          </p:cNvPr>
          <p:cNvSpPr txBox="1"/>
          <p:nvPr/>
        </p:nvSpPr>
        <p:spPr>
          <a:xfrm>
            <a:off x="3758761" y="1675614"/>
            <a:ext cx="169919" cy="1695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ES" sz="633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2p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040AEE-9634-594C-AD8F-E7C2611C873B}"/>
              </a:ext>
            </a:extLst>
          </p:cNvPr>
          <p:cNvSpPr txBox="1"/>
          <p:nvPr/>
        </p:nvSpPr>
        <p:spPr>
          <a:xfrm>
            <a:off x="4391807" y="1004143"/>
            <a:ext cx="169919" cy="1695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ES" sz="633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2p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F11AC2-9069-F541-BE3F-A759C49169EE}"/>
              </a:ext>
            </a:extLst>
          </p:cNvPr>
          <p:cNvSpPr txBox="1"/>
          <p:nvPr/>
        </p:nvSpPr>
        <p:spPr>
          <a:xfrm>
            <a:off x="4740863" y="1018938"/>
            <a:ext cx="169919" cy="1695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ES" sz="633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2p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A01826-EFCB-1C42-9069-50EFBB668F46}"/>
              </a:ext>
            </a:extLst>
          </p:cNvPr>
          <p:cNvSpPr txBox="1"/>
          <p:nvPr/>
        </p:nvSpPr>
        <p:spPr>
          <a:xfrm>
            <a:off x="1348829" y="565006"/>
            <a:ext cx="1843767" cy="65652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t">
            <a:spAutoFit/>
          </a:bodyPr>
          <a:lstStyle/>
          <a:p>
            <a:pPr>
              <a:defRPr sz="1800">
                <a:solidFill>
                  <a:srgbClr val="00919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es-ES" sz="1266" dirty="0">
                <a:solidFill>
                  <a:srgbClr val="002060"/>
                </a:solidFill>
              </a:rPr>
              <a:t>64Se </a:t>
            </a:r>
            <a:r>
              <a:rPr lang="es-ES" sz="1266" dirty="0" err="1">
                <a:solidFill>
                  <a:srgbClr val="002060"/>
                </a:solidFill>
              </a:rPr>
              <a:t>is</a:t>
            </a:r>
            <a:r>
              <a:rPr lang="es-ES" sz="1266" dirty="0">
                <a:solidFill>
                  <a:srgbClr val="002060"/>
                </a:solidFill>
              </a:rPr>
              <a:t> </a:t>
            </a:r>
            <a:r>
              <a:rPr lang="es-ES" sz="1266" dirty="0" err="1">
                <a:solidFill>
                  <a:srgbClr val="002060"/>
                </a:solidFill>
              </a:rPr>
              <a:t>the</a:t>
            </a:r>
            <a:r>
              <a:rPr lang="es-ES" sz="1266" dirty="0">
                <a:solidFill>
                  <a:srgbClr val="002060"/>
                </a:solidFill>
              </a:rPr>
              <a:t> </a:t>
            </a:r>
          </a:p>
          <a:p>
            <a:pPr>
              <a:defRPr sz="1800">
                <a:solidFill>
                  <a:srgbClr val="00919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es-ES" sz="1266" dirty="0" err="1">
                <a:solidFill>
                  <a:srgbClr val="002060"/>
                </a:solidFill>
              </a:rPr>
              <a:t>heaviest</a:t>
            </a:r>
            <a:r>
              <a:rPr lang="es-ES" sz="1266" dirty="0">
                <a:solidFill>
                  <a:srgbClr val="002060"/>
                </a:solidFill>
              </a:rPr>
              <a:t> </a:t>
            </a:r>
            <a:r>
              <a:rPr lang="es-ES" sz="1266" dirty="0" err="1">
                <a:solidFill>
                  <a:srgbClr val="002060"/>
                </a:solidFill>
              </a:rPr>
              <a:t>Tz</a:t>
            </a:r>
            <a:r>
              <a:rPr lang="es-ES" sz="1266" dirty="0">
                <a:solidFill>
                  <a:srgbClr val="002060"/>
                </a:solidFill>
              </a:rPr>
              <a:t>=-2 </a:t>
            </a:r>
            <a:r>
              <a:rPr lang="es-ES" sz="1266" dirty="0">
                <a:solidFill>
                  <a:srgbClr val="002060"/>
                </a:solidFill>
                <a:latin typeface="Symbol" pitchFamily="2" charset="2"/>
              </a:rPr>
              <a:t>b</a:t>
            </a:r>
            <a:r>
              <a:rPr lang="es-ES" sz="1266" dirty="0">
                <a:solidFill>
                  <a:srgbClr val="002060"/>
                </a:solidFill>
              </a:rPr>
              <a:t>-</a:t>
            </a:r>
            <a:r>
              <a:rPr lang="es-ES" sz="1266" dirty="0" err="1">
                <a:solidFill>
                  <a:srgbClr val="002060"/>
                </a:solidFill>
              </a:rPr>
              <a:t>bound</a:t>
            </a:r>
            <a:endParaRPr lang="es-ES" sz="1266" dirty="0">
              <a:solidFill>
                <a:srgbClr val="002060"/>
              </a:solidFill>
            </a:endParaRPr>
          </a:p>
          <a:p>
            <a:pPr>
              <a:defRPr sz="1800">
                <a:solidFill>
                  <a:srgbClr val="00919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es-ES" sz="1266" dirty="0" err="1">
                <a:solidFill>
                  <a:srgbClr val="002060"/>
                </a:solidFill>
              </a:rPr>
              <a:t>nucles</a:t>
            </a:r>
            <a:endParaRPr lang="es-ES" sz="1266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4D360C-D33B-0A44-BE67-237E7C94E9FF}"/>
              </a:ext>
            </a:extLst>
          </p:cNvPr>
          <p:cNvSpPr txBox="1"/>
          <p:nvPr/>
        </p:nvSpPr>
        <p:spPr>
          <a:xfrm>
            <a:off x="5668227" y="4399067"/>
            <a:ext cx="1843767" cy="46172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t">
            <a:spAutoFit/>
          </a:bodyPr>
          <a:lstStyle/>
          <a:p>
            <a:pPr>
              <a:defRPr sz="1800">
                <a:solidFill>
                  <a:srgbClr val="00919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es-ES" sz="1266" dirty="0">
                <a:solidFill>
                  <a:srgbClr val="002060"/>
                </a:solidFill>
              </a:rPr>
              <a:t>64Zn </a:t>
            </a:r>
            <a:r>
              <a:rPr lang="es-ES" sz="1266" dirty="0" err="1">
                <a:solidFill>
                  <a:srgbClr val="002060"/>
                </a:solidFill>
              </a:rPr>
              <a:t>is</a:t>
            </a:r>
            <a:r>
              <a:rPr lang="es-ES" sz="1266" dirty="0">
                <a:solidFill>
                  <a:srgbClr val="002060"/>
                </a:solidFill>
              </a:rPr>
              <a:t> </a:t>
            </a:r>
            <a:r>
              <a:rPr lang="es-ES" sz="1266" dirty="0" err="1">
                <a:solidFill>
                  <a:srgbClr val="002060"/>
                </a:solidFill>
              </a:rPr>
              <a:t>the</a:t>
            </a:r>
            <a:r>
              <a:rPr lang="es-ES" sz="1266" dirty="0">
                <a:solidFill>
                  <a:srgbClr val="002060"/>
                </a:solidFill>
              </a:rPr>
              <a:t> </a:t>
            </a:r>
            <a:r>
              <a:rPr lang="es-ES" sz="1266" dirty="0" err="1">
                <a:solidFill>
                  <a:srgbClr val="002060"/>
                </a:solidFill>
              </a:rPr>
              <a:t>heaviest</a:t>
            </a:r>
            <a:r>
              <a:rPr lang="es-ES" sz="1266" dirty="0">
                <a:solidFill>
                  <a:srgbClr val="002060"/>
                </a:solidFill>
              </a:rPr>
              <a:t> </a:t>
            </a:r>
            <a:r>
              <a:rPr lang="es-ES" sz="1266" dirty="0" err="1">
                <a:solidFill>
                  <a:srgbClr val="002060"/>
                </a:solidFill>
              </a:rPr>
              <a:t>Tz</a:t>
            </a:r>
            <a:r>
              <a:rPr lang="es-ES" sz="1266" dirty="0">
                <a:solidFill>
                  <a:srgbClr val="002060"/>
                </a:solidFill>
              </a:rPr>
              <a:t>=+2 </a:t>
            </a:r>
            <a:r>
              <a:rPr lang="es-ES" sz="1266" dirty="0" err="1">
                <a:solidFill>
                  <a:srgbClr val="002060"/>
                </a:solidFill>
              </a:rPr>
              <a:t>stable</a:t>
            </a:r>
            <a:r>
              <a:rPr lang="es-ES" sz="1266" dirty="0">
                <a:solidFill>
                  <a:srgbClr val="002060"/>
                </a:solidFill>
              </a:rPr>
              <a:t> targets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1772E3-F2BA-824F-B494-093BBDC95009}"/>
              </a:ext>
            </a:extLst>
          </p:cNvPr>
          <p:cNvCxnSpPr/>
          <p:nvPr/>
        </p:nvCxnSpPr>
        <p:spPr>
          <a:xfrm>
            <a:off x="3239961" y="981674"/>
            <a:ext cx="778673" cy="571251"/>
          </a:xfrm>
          <a:prstGeom prst="straightConnector1">
            <a:avLst/>
          </a:prstGeom>
          <a:noFill/>
          <a:ln w="25400" cap="flat">
            <a:solidFill>
              <a:schemeClr val="bg1">
                <a:lumMod val="75000"/>
                <a:lumOff val="25000"/>
              </a:schemeClr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6643F56-670B-764B-B39B-22F53217BF55}"/>
              </a:ext>
            </a:extLst>
          </p:cNvPr>
          <p:cNvCxnSpPr>
            <a:cxnSpLocks/>
          </p:cNvCxnSpPr>
          <p:nvPr/>
        </p:nvCxnSpPr>
        <p:spPr>
          <a:xfrm flipH="1" flipV="1">
            <a:off x="5622060" y="3265749"/>
            <a:ext cx="659976" cy="1006431"/>
          </a:xfrm>
          <a:prstGeom prst="straightConnector1">
            <a:avLst/>
          </a:prstGeom>
          <a:noFill/>
          <a:ln w="25400" cap="flat">
            <a:solidFill>
              <a:schemeClr val="bg1">
                <a:lumMod val="75000"/>
                <a:lumOff val="25000"/>
              </a:schemeClr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Circle">
            <a:extLst>
              <a:ext uri="{FF2B5EF4-FFF2-40B4-BE49-F238E27FC236}">
                <a16:creationId xmlns:a16="http://schemas.microsoft.com/office/drawing/2014/main" id="{EFEC67F5-B3E2-F649-BEAE-72F16A97556B}"/>
              </a:ext>
            </a:extLst>
          </p:cNvPr>
          <p:cNvSpPr/>
          <p:nvPr/>
        </p:nvSpPr>
        <p:spPr>
          <a:xfrm>
            <a:off x="5232207" y="2802906"/>
            <a:ext cx="489361" cy="462799"/>
          </a:xfrm>
          <a:prstGeom prst="ellipse">
            <a:avLst/>
          </a:prstGeom>
          <a:ln w="57150">
            <a:solidFill>
              <a:srgbClr val="0433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1600" cap="all" spc="32">
                <a:solidFill>
                  <a:srgbClr val="FFFFFF"/>
                </a:solidFill>
              </a:defRPr>
            </a:pPr>
            <a:endParaRPr sz="1125"/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F4960E-6D24-9144-AA8E-F91E3D439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288463"/>
            <a:ext cx="9001125" cy="6429375"/>
          </a:xfrm>
          <a:prstGeom prst="rect">
            <a:avLst/>
          </a:prstGeom>
        </p:spPr>
      </p:pic>
      <p:sp>
        <p:nvSpPr>
          <p:cNvPr id="261" name="Line"/>
          <p:cNvSpPr/>
          <p:nvPr/>
        </p:nvSpPr>
        <p:spPr>
          <a:xfrm flipV="1">
            <a:off x="2623518" y="2191537"/>
            <a:ext cx="3742941" cy="3742941"/>
          </a:xfrm>
          <a:prstGeom prst="line">
            <a:avLst/>
          </a:prstGeom>
          <a:ln w="38100">
            <a:solidFill>
              <a:srgbClr val="F5FB08">
                <a:alpha val="67712"/>
              </a:srgbClr>
            </a:solidFill>
            <a:miter lim="400000"/>
          </a:ln>
        </p:spPr>
        <p:txBody>
          <a:bodyPr lIns="32145" tIns="32145" rIns="32145" bIns="32145"/>
          <a:lstStyle/>
          <a:p>
            <a:endParaRPr sz="1266"/>
          </a:p>
        </p:txBody>
      </p:sp>
      <p:grpSp>
        <p:nvGrpSpPr>
          <p:cNvPr id="264" name="Tz=-2"/>
          <p:cNvGrpSpPr/>
          <p:nvPr/>
        </p:nvGrpSpPr>
        <p:grpSpPr>
          <a:xfrm>
            <a:off x="4970084" y="402241"/>
            <a:ext cx="366119" cy="559550"/>
            <a:chOff x="184338" y="21651"/>
            <a:chExt cx="520701" cy="795804"/>
          </a:xfrm>
        </p:grpSpPr>
        <p:sp>
          <p:nvSpPr>
            <p:cNvPr id="262" name="Rectangle"/>
            <p:cNvSpPr/>
            <p:nvPr/>
          </p:nvSpPr>
          <p:spPr>
            <a:xfrm rot="18846227">
              <a:off x="74356" y="186771"/>
              <a:ext cx="740666" cy="520701"/>
            </a:xfrm>
            <a:prstGeom prst="rect">
              <a:avLst/>
            </a:prstGeom>
            <a:solidFill>
              <a:srgbClr val="E9EFB7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t">
              <a:noAutofit/>
            </a:bodyPr>
            <a:lstStyle/>
            <a:p>
              <a:pPr>
                <a:defRPr sz="1600" cap="all" spc="32"/>
              </a:pPr>
              <a:endParaRPr sz="1125"/>
            </a:p>
          </p:txBody>
        </p:sp>
        <p:sp>
          <p:nvSpPr>
            <p:cNvPr id="263" name="Tz=-2"/>
            <p:cNvSpPr txBox="1"/>
            <p:nvPr/>
          </p:nvSpPr>
          <p:spPr>
            <a:xfrm rot="18846227">
              <a:off x="17466" y="217577"/>
              <a:ext cx="740666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t">
              <a:spAutoFit/>
            </a:bodyPr>
            <a:lstStyle/>
            <a:p>
              <a:pPr>
                <a:defRPr sz="1600" cap="all" spc="32"/>
              </a:pPr>
              <a:r>
                <a:rPr sz="1125" dirty="0" err="1"/>
                <a:t>T</a:t>
              </a:r>
              <a:r>
                <a:rPr sz="1125" baseline="-5998" dirty="0" err="1"/>
                <a:t>z</a:t>
              </a:r>
              <a:r>
                <a:rPr sz="1125" dirty="0"/>
                <a:t>=-2</a:t>
              </a:r>
            </a:p>
          </p:txBody>
        </p:sp>
      </p:grpSp>
      <p:grpSp>
        <p:nvGrpSpPr>
          <p:cNvPr id="267" name="Tz=+2"/>
          <p:cNvGrpSpPr/>
          <p:nvPr/>
        </p:nvGrpSpPr>
        <p:grpSpPr>
          <a:xfrm>
            <a:off x="6407050" y="1620724"/>
            <a:ext cx="366119" cy="559550"/>
            <a:chOff x="184338" y="21651"/>
            <a:chExt cx="520701" cy="795804"/>
          </a:xfrm>
        </p:grpSpPr>
        <p:sp>
          <p:nvSpPr>
            <p:cNvPr id="265" name="Rectangle"/>
            <p:cNvSpPr/>
            <p:nvPr/>
          </p:nvSpPr>
          <p:spPr>
            <a:xfrm rot="18846227">
              <a:off x="74356" y="186771"/>
              <a:ext cx="740666" cy="520701"/>
            </a:xfrm>
            <a:prstGeom prst="rect">
              <a:avLst/>
            </a:prstGeom>
            <a:solidFill>
              <a:srgbClr val="E9EFB7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t">
              <a:noAutofit/>
            </a:bodyPr>
            <a:lstStyle/>
            <a:p>
              <a:pPr>
                <a:defRPr sz="1600" cap="all" spc="32"/>
              </a:pPr>
              <a:endParaRPr sz="1125"/>
            </a:p>
          </p:txBody>
        </p:sp>
        <p:sp>
          <p:nvSpPr>
            <p:cNvPr id="266" name="Tz=+2"/>
            <p:cNvSpPr txBox="1"/>
            <p:nvPr/>
          </p:nvSpPr>
          <p:spPr>
            <a:xfrm rot="18846227">
              <a:off x="17466" y="217577"/>
              <a:ext cx="740666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t">
              <a:spAutoFit/>
            </a:bodyPr>
            <a:lstStyle/>
            <a:p>
              <a:pPr>
                <a:defRPr sz="1600" cap="all" spc="32"/>
              </a:pPr>
              <a:r>
                <a:rPr sz="1125"/>
                <a:t>T</a:t>
              </a:r>
              <a:r>
                <a:rPr sz="1125" baseline="-5998"/>
                <a:t>z</a:t>
              </a:r>
              <a:r>
                <a:rPr sz="1125"/>
                <a:t>=+2</a:t>
              </a:r>
            </a:p>
          </p:txBody>
        </p:sp>
      </p:grpSp>
      <p:sp>
        <p:nvSpPr>
          <p:cNvPr id="270" name="Circle"/>
          <p:cNvSpPr/>
          <p:nvPr/>
        </p:nvSpPr>
        <p:spPr>
          <a:xfrm>
            <a:off x="4004180" y="1607344"/>
            <a:ext cx="323075" cy="325794"/>
          </a:xfrm>
          <a:prstGeom prst="ellipse">
            <a:avLst/>
          </a:prstGeom>
          <a:ln w="57150">
            <a:solidFill>
              <a:srgbClr val="0433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1600" cap="all" spc="32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273" name="Circle"/>
          <p:cNvSpPr/>
          <p:nvPr/>
        </p:nvSpPr>
        <p:spPr>
          <a:xfrm>
            <a:off x="7867055" y="953314"/>
            <a:ext cx="323075" cy="325795"/>
          </a:xfrm>
          <a:prstGeom prst="ellipse">
            <a:avLst/>
          </a:prstGeom>
          <a:ln w="38100">
            <a:solidFill>
              <a:srgbClr val="FF40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1600" cap="all" spc="32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46</a:t>
            </a:fld>
            <a:endParaRPr lang="uk-UA"/>
          </a:p>
        </p:txBody>
      </p:sp>
      <p:sp>
        <p:nvSpPr>
          <p:cNvPr id="22" name="TextBox 21"/>
          <p:cNvSpPr txBox="1"/>
          <p:nvPr/>
        </p:nvSpPr>
        <p:spPr>
          <a:xfrm>
            <a:off x="170561" y="6485864"/>
            <a:ext cx="2615501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GB" sz="1125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B. Rubio, </a:t>
            </a:r>
            <a:r>
              <a:rPr lang="en-GB" sz="1125" dirty="0" err="1"/>
              <a:t>Cocoyoc</a:t>
            </a:r>
            <a:r>
              <a:rPr lang="en-GB" sz="1125" dirty="0"/>
              <a:t>, 2019 Jan 10th</a:t>
            </a:r>
            <a:endParaRPr lang="en-GB" sz="1125" dirty="0">
              <a:solidFill>
                <a:srgbClr val="5B5854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5EB38D-5628-F547-9549-C2E5C026DB26}"/>
              </a:ext>
            </a:extLst>
          </p:cNvPr>
          <p:cNvSpPr/>
          <p:nvPr/>
        </p:nvSpPr>
        <p:spPr>
          <a:xfrm>
            <a:off x="3680226" y="1592346"/>
            <a:ext cx="323075" cy="331758"/>
          </a:xfrm>
          <a:prstGeom prst="rect">
            <a:avLst/>
          </a:prstGeom>
          <a:solidFill>
            <a:srgbClr val="FFC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321457" hangingPunct="0"/>
            <a:endParaRPr lang="en-ES" sz="1687">
              <a:solidFill>
                <a:srgbClr val="5B5854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C14DB69-2F9A-774D-A628-601DCC486B65}"/>
              </a:ext>
            </a:extLst>
          </p:cNvPr>
          <p:cNvSpPr/>
          <p:nvPr/>
        </p:nvSpPr>
        <p:spPr>
          <a:xfrm>
            <a:off x="4327255" y="939765"/>
            <a:ext cx="308621" cy="331758"/>
          </a:xfrm>
          <a:prstGeom prst="rect">
            <a:avLst/>
          </a:prstGeom>
          <a:solidFill>
            <a:srgbClr val="FFC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321457" hangingPunct="0"/>
            <a:endParaRPr lang="en-ES" sz="1687">
              <a:solidFill>
                <a:srgbClr val="5B5854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260" name="Line"/>
          <p:cNvSpPr/>
          <p:nvPr/>
        </p:nvSpPr>
        <p:spPr>
          <a:xfrm flipV="1">
            <a:off x="1167979" y="994959"/>
            <a:ext cx="3742941" cy="3742941"/>
          </a:xfrm>
          <a:prstGeom prst="line">
            <a:avLst/>
          </a:prstGeom>
          <a:ln w="38100">
            <a:solidFill>
              <a:srgbClr val="F5FB08">
                <a:alpha val="67712"/>
              </a:srgbClr>
            </a:solidFill>
            <a:miter lim="400000"/>
          </a:ln>
        </p:spPr>
        <p:txBody>
          <a:bodyPr lIns="32145" tIns="32145" rIns="32145" bIns="32145"/>
          <a:lstStyle/>
          <a:p>
            <a:endParaRPr sz="1266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298A3E-5634-B94B-B2CC-83C7B1EA3494}"/>
              </a:ext>
            </a:extLst>
          </p:cNvPr>
          <p:cNvSpPr/>
          <p:nvPr/>
        </p:nvSpPr>
        <p:spPr>
          <a:xfrm>
            <a:off x="4648136" y="936066"/>
            <a:ext cx="308621" cy="331758"/>
          </a:xfrm>
          <a:prstGeom prst="rect">
            <a:avLst/>
          </a:prstGeom>
          <a:solidFill>
            <a:srgbClr val="FFC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321457" hangingPunct="0"/>
            <a:endParaRPr lang="en-ES" sz="1687">
              <a:solidFill>
                <a:srgbClr val="5B5854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522AAD-E43E-D34B-B380-0297AEFAB57F}"/>
              </a:ext>
            </a:extLst>
          </p:cNvPr>
          <p:cNvSpPr txBox="1"/>
          <p:nvPr/>
        </p:nvSpPr>
        <p:spPr>
          <a:xfrm>
            <a:off x="3758761" y="1675614"/>
            <a:ext cx="169919" cy="1695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ES" sz="633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2p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040AEE-9634-594C-AD8F-E7C2611C873B}"/>
              </a:ext>
            </a:extLst>
          </p:cNvPr>
          <p:cNvSpPr txBox="1"/>
          <p:nvPr/>
        </p:nvSpPr>
        <p:spPr>
          <a:xfrm>
            <a:off x="4391807" y="1004143"/>
            <a:ext cx="169919" cy="1695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ES" sz="633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2p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F11AC2-9069-F541-BE3F-A759C49169EE}"/>
              </a:ext>
            </a:extLst>
          </p:cNvPr>
          <p:cNvSpPr txBox="1"/>
          <p:nvPr/>
        </p:nvSpPr>
        <p:spPr>
          <a:xfrm>
            <a:off x="4740863" y="1018938"/>
            <a:ext cx="169919" cy="1695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ES" sz="633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2p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A01826-EFCB-1C42-9069-50EFBB668F46}"/>
              </a:ext>
            </a:extLst>
          </p:cNvPr>
          <p:cNvSpPr txBox="1"/>
          <p:nvPr/>
        </p:nvSpPr>
        <p:spPr>
          <a:xfrm>
            <a:off x="1348829" y="565006"/>
            <a:ext cx="1843767" cy="65652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t">
            <a:spAutoFit/>
          </a:bodyPr>
          <a:lstStyle/>
          <a:p>
            <a:pPr>
              <a:defRPr sz="1800">
                <a:solidFill>
                  <a:srgbClr val="00919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es-ES" sz="1266" dirty="0">
                <a:solidFill>
                  <a:srgbClr val="002060"/>
                </a:solidFill>
              </a:rPr>
              <a:t>64Se </a:t>
            </a:r>
            <a:r>
              <a:rPr lang="es-ES" sz="1266" dirty="0" err="1">
                <a:solidFill>
                  <a:srgbClr val="002060"/>
                </a:solidFill>
              </a:rPr>
              <a:t>is</a:t>
            </a:r>
            <a:r>
              <a:rPr lang="es-ES" sz="1266" dirty="0">
                <a:solidFill>
                  <a:srgbClr val="002060"/>
                </a:solidFill>
              </a:rPr>
              <a:t> </a:t>
            </a:r>
            <a:r>
              <a:rPr lang="es-ES" sz="1266" dirty="0" err="1">
                <a:solidFill>
                  <a:srgbClr val="002060"/>
                </a:solidFill>
              </a:rPr>
              <a:t>the</a:t>
            </a:r>
            <a:r>
              <a:rPr lang="es-ES" sz="1266" dirty="0">
                <a:solidFill>
                  <a:srgbClr val="002060"/>
                </a:solidFill>
              </a:rPr>
              <a:t> </a:t>
            </a:r>
          </a:p>
          <a:p>
            <a:pPr>
              <a:defRPr sz="1800">
                <a:solidFill>
                  <a:srgbClr val="00919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es-ES" sz="1266" dirty="0" err="1">
                <a:solidFill>
                  <a:srgbClr val="002060"/>
                </a:solidFill>
              </a:rPr>
              <a:t>heaviest</a:t>
            </a:r>
            <a:r>
              <a:rPr lang="es-ES" sz="1266" dirty="0">
                <a:solidFill>
                  <a:srgbClr val="002060"/>
                </a:solidFill>
              </a:rPr>
              <a:t> </a:t>
            </a:r>
            <a:r>
              <a:rPr lang="es-ES" sz="1266" dirty="0" err="1">
                <a:solidFill>
                  <a:srgbClr val="002060"/>
                </a:solidFill>
              </a:rPr>
              <a:t>Tz</a:t>
            </a:r>
            <a:r>
              <a:rPr lang="es-ES" sz="1266" dirty="0">
                <a:solidFill>
                  <a:srgbClr val="002060"/>
                </a:solidFill>
              </a:rPr>
              <a:t>=-2 </a:t>
            </a:r>
            <a:r>
              <a:rPr lang="es-ES" sz="1266" dirty="0">
                <a:solidFill>
                  <a:srgbClr val="002060"/>
                </a:solidFill>
                <a:latin typeface="Symbol" pitchFamily="2" charset="2"/>
              </a:rPr>
              <a:t>b</a:t>
            </a:r>
            <a:r>
              <a:rPr lang="es-ES" sz="1266" dirty="0">
                <a:solidFill>
                  <a:srgbClr val="002060"/>
                </a:solidFill>
              </a:rPr>
              <a:t>-</a:t>
            </a:r>
            <a:r>
              <a:rPr lang="es-ES" sz="1266" dirty="0" err="1">
                <a:solidFill>
                  <a:srgbClr val="002060"/>
                </a:solidFill>
              </a:rPr>
              <a:t>bound</a:t>
            </a:r>
            <a:endParaRPr lang="es-ES" sz="1266" dirty="0">
              <a:solidFill>
                <a:srgbClr val="002060"/>
              </a:solidFill>
            </a:endParaRPr>
          </a:p>
          <a:p>
            <a:pPr>
              <a:defRPr sz="1800">
                <a:solidFill>
                  <a:srgbClr val="00919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es-ES" sz="1266" dirty="0" err="1">
                <a:solidFill>
                  <a:srgbClr val="002060"/>
                </a:solidFill>
              </a:rPr>
              <a:t>nucles</a:t>
            </a:r>
            <a:endParaRPr lang="es-ES" sz="1266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4D360C-D33B-0A44-BE67-237E7C94E9FF}"/>
              </a:ext>
            </a:extLst>
          </p:cNvPr>
          <p:cNvSpPr txBox="1"/>
          <p:nvPr/>
        </p:nvSpPr>
        <p:spPr>
          <a:xfrm>
            <a:off x="5668227" y="4399067"/>
            <a:ext cx="1843767" cy="46172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t">
            <a:spAutoFit/>
          </a:bodyPr>
          <a:lstStyle/>
          <a:p>
            <a:pPr>
              <a:defRPr sz="1800">
                <a:solidFill>
                  <a:srgbClr val="00919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es-ES" sz="1266" dirty="0">
                <a:solidFill>
                  <a:srgbClr val="002060"/>
                </a:solidFill>
              </a:rPr>
              <a:t>64Zn </a:t>
            </a:r>
            <a:r>
              <a:rPr lang="es-ES" sz="1266" dirty="0" err="1">
                <a:solidFill>
                  <a:srgbClr val="002060"/>
                </a:solidFill>
              </a:rPr>
              <a:t>is</a:t>
            </a:r>
            <a:r>
              <a:rPr lang="es-ES" sz="1266" dirty="0">
                <a:solidFill>
                  <a:srgbClr val="002060"/>
                </a:solidFill>
              </a:rPr>
              <a:t> </a:t>
            </a:r>
            <a:r>
              <a:rPr lang="es-ES" sz="1266" dirty="0" err="1">
                <a:solidFill>
                  <a:srgbClr val="002060"/>
                </a:solidFill>
              </a:rPr>
              <a:t>the</a:t>
            </a:r>
            <a:r>
              <a:rPr lang="es-ES" sz="1266" dirty="0">
                <a:solidFill>
                  <a:srgbClr val="002060"/>
                </a:solidFill>
              </a:rPr>
              <a:t> </a:t>
            </a:r>
            <a:r>
              <a:rPr lang="es-ES" sz="1266" dirty="0" err="1">
                <a:solidFill>
                  <a:srgbClr val="002060"/>
                </a:solidFill>
              </a:rPr>
              <a:t>heaviest</a:t>
            </a:r>
            <a:r>
              <a:rPr lang="es-ES" sz="1266" dirty="0">
                <a:solidFill>
                  <a:srgbClr val="002060"/>
                </a:solidFill>
              </a:rPr>
              <a:t> </a:t>
            </a:r>
            <a:r>
              <a:rPr lang="es-ES" sz="1266" dirty="0" err="1">
                <a:solidFill>
                  <a:srgbClr val="002060"/>
                </a:solidFill>
              </a:rPr>
              <a:t>Tz</a:t>
            </a:r>
            <a:r>
              <a:rPr lang="es-ES" sz="1266" dirty="0">
                <a:solidFill>
                  <a:srgbClr val="002060"/>
                </a:solidFill>
              </a:rPr>
              <a:t>=+2 </a:t>
            </a:r>
            <a:r>
              <a:rPr lang="es-ES" sz="1266" dirty="0" err="1">
                <a:solidFill>
                  <a:srgbClr val="002060"/>
                </a:solidFill>
              </a:rPr>
              <a:t>stable</a:t>
            </a:r>
            <a:r>
              <a:rPr lang="es-ES" sz="1266" dirty="0">
                <a:solidFill>
                  <a:srgbClr val="002060"/>
                </a:solidFill>
              </a:rPr>
              <a:t> targets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1772E3-F2BA-824F-B494-093BBDC95009}"/>
              </a:ext>
            </a:extLst>
          </p:cNvPr>
          <p:cNvCxnSpPr/>
          <p:nvPr/>
        </p:nvCxnSpPr>
        <p:spPr>
          <a:xfrm>
            <a:off x="3239961" y="981674"/>
            <a:ext cx="778673" cy="571251"/>
          </a:xfrm>
          <a:prstGeom prst="straightConnector1">
            <a:avLst/>
          </a:prstGeom>
          <a:noFill/>
          <a:ln w="25400" cap="flat">
            <a:solidFill>
              <a:schemeClr val="bg1">
                <a:lumMod val="75000"/>
                <a:lumOff val="25000"/>
              </a:schemeClr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6643F56-670B-764B-B39B-22F53217BF55}"/>
              </a:ext>
            </a:extLst>
          </p:cNvPr>
          <p:cNvCxnSpPr>
            <a:cxnSpLocks/>
          </p:cNvCxnSpPr>
          <p:nvPr/>
        </p:nvCxnSpPr>
        <p:spPr>
          <a:xfrm flipH="1" flipV="1">
            <a:off x="5622060" y="3265749"/>
            <a:ext cx="659976" cy="1006431"/>
          </a:xfrm>
          <a:prstGeom prst="straightConnector1">
            <a:avLst/>
          </a:prstGeom>
          <a:noFill/>
          <a:ln w="25400" cap="flat">
            <a:solidFill>
              <a:schemeClr val="bg1">
                <a:lumMod val="75000"/>
                <a:lumOff val="25000"/>
              </a:schemeClr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Circle">
            <a:extLst>
              <a:ext uri="{FF2B5EF4-FFF2-40B4-BE49-F238E27FC236}">
                <a16:creationId xmlns:a16="http://schemas.microsoft.com/office/drawing/2014/main" id="{EFEC67F5-B3E2-F649-BEAE-72F16A97556B}"/>
              </a:ext>
            </a:extLst>
          </p:cNvPr>
          <p:cNvSpPr/>
          <p:nvPr/>
        </p:nvSpPr>
        <p:spPr>
          <a:xfrm>
            <a:off x="5249890" y="2838032"/>
            <a:ext cx="389852" cy="346847"/>
          </a:xfrm>
          <a:prstGeom prst="ellipse">
            <a:avLst/>
          </a:prstGeom>
          <a:ln w="57150">
            <a:solidFill>
              <a:srgbClr val="0433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1600" cap="all" spc="32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2" name="Circle">
            <a:extLst>
              <a:ext uri="{FF2B5EF4-FFF2-40B4-BE49-F238E27FC236}">
                <a16:creationId xmlns:a16="http://schemas.microsoft.com/office/drawing/2014/main" id="{7A5F0F6C-B370-0C4B-6173-7772F80C3DCB}"/>
              </a:ext>
            </a:extLst>
          </p:cNvPr>
          <p:cNvSpPr/>
          <p:nvPr/>
        </p:nvSpPr>
        <p:spPr>
          <a:xfrm>
            <a:off x="4018634" y="3470461"/>
            <a:ext cx="323075" cy="325795"/>
          </a:xfrm>
          <a:prstGeom prst="ellipse">
            <a:avLst/>
          </a:prstGeom>
          <a:ln w="38100">
            <a:solidFill>
              <a:srgbClr val="FF40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1600" cap="all" spc="32">
                <a:solidFill>
                  <a:srgbClr val="FFFFFF"/>
                </a:solidFill>
              </a:defRPr>
            </a:pPr>
            <a:endParaRPr sz="1125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21DC688-9F0F-612F-48AF-1E6E1E66D3F2}"/>
              </a:ext>
            </a:extLst>
          </p:cNvPr>
          <p:cNvCxnSpPr/>
          <p:nvPr/>
        </p:nvCxnSpPr>
        <p:spPr>
          <a:xfrm flipH="1">
            <a:off x="2302231" y="3673122"/>
            <a:ext cx="1626449" cy="0"/>
          </a:xfrm>
          <a:prstGeom prst="straightConnector1">
            <a:avLst/>
          </a:prstGeom>
          <a:ln w="381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A8F3A38-05F2-1B28-4D44-3958D2EC5E4F}"/>
              </a:ext>
            </a:extLst>
          </p:cNvPr>
          <p:cNvCxnSpPr>
            <a:cxnSpLocks/>
          </p:cNvCxnSpPr>
          <p:nvPr/>
        </p:nvCxnSpPr>
        <p:spPr>
          <a:xfrm flipH="1">
            <a:off x="4282750" y="1127428"/>
            <a:ext cx="3524892" cy="630797"/>
          </a:xfrm>
          <a:prstGeom prst="straightConnector1">
            <a:avLst/>
          </a:prstGeom>
          <a:ln w="381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78692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7F910-6164-A847-B785-5BBA7B54266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ES" smtClean="0"/>
              <a:t>47</a:t>
            </a:fld>
            <a:endParaRPr lang="en-ES"/>
          </a:p>
        </p:txBody>
      </p:sp>
      <p:pic>
        <p:nvPicPr>
          <p:cNvPr id="3074" name="Picture 2" descr="Astrofísicos de Princeton diseñan el mapamundi &quot;más preciso&quot;">
            <a:extLst>
              <a:ext uri="{FF2B5EF4-FFF2-40B4-BE49-F238E27FC236}">
                <a16:creationId xmlns:a16="http://schemas.microsoft.com/office/drawing/2014/main" id="{D85849F3-D3F8-824E-991D-216BD9742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50"/>
            <a:ext cx="9144000" cy="5605611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7" name="Circular Arrow 6">
            <a:extLst>
              <a:ext uri="{FF2B5EF4-FFF2-40B4-BE49-F238E27FC236}">
                <a16:creationId xmlns:a16="http://schemas.microsoft.com/office/drawing/2014/main" id="{281942DA-F72E-B845-920E-67DC64D9FCB2}"/>
              </a:ext>
            </a:extLst>
          </p:cNvPr>
          <p:cNvSpPr/>
          <p:nvPr/>
        </p:nvSpPr>
        <p:spPr>
          <a:xfrm rot="596868">
            <a:off x="4742726" y="1826506"/>
            <a:ext cx="2981759" cy="533894"/>
          </a:xfrm>
          <a:prstGeom prst="circularArrow">
            <a:avLst>
              <a:gd name="adj1" fmla="val 12500"/>
              <a:gd name="adj2" fmla="val 965101"/>
              <a:gd name="adj3" fmla="val 20457681"/>
              <a:gd name="adj4" fmla="val 10800000"/>
              <a:gd name="adj5" fmla="val 12500"/>
            </a:avLst>
          </a:prstGeom>
          <a:solidFill>
            <a:srgbClr val="072B5B"/>
          </a:solidFill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321457" hangingPunct="0"/>
            <a:endParaRPr lang="en-ES" sz="1687">
              <a:solidFill>
                <a:srgbClr val="5B5854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D7301A-E877-5B46-8A07-F49D6CFDFFE3}"/>
              </a:ext>
            </a:extLst>
          </p:cNvPr>
          <p:cNvSpPr txBox="1"/>
          <p:nvPr/>
        </p:nvSpPr>
        <p:spPr>
          <a:xfrm>
            <a:off x="7636090" y="2355535"/>
            <a:ext cx="713337" cy="331758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GB" sz="1687" dirty="0">
                <a:solidFill>
                  <a:srgbClr val="011893"/>
                </a:solidFill>
                <a:latin typeface="Futura"/>
                <a:ea typeface="Futura"/>
                <a:cs typeface="Futura"/>
                <a:sym typeface="Futura"/>
              </a:rPr>
              <a:t>RIKEN</a:t>
            </a:r>
          </a:p>
        </p:txBody>
      </p:sp>
    </p:spTree>
    <p:extLst>
      <p:ext uri="{BB962C8B-B14F-4D97-AF65-F5344CB8AC3E}">
        <p14:creationId xmlns:p14="http://schemas.microsoft.com/office/powerpoint/2010/main" val="80321504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77" y="3060988"/>
            <a:ext cx="5214938" cy="3418386"/>
          </a:xfrm>
          <a:prstGeom prst="rect">
            <a:avLst/>
          </a:prstGeom>
        </p:spPr>
      </p:pic>
      <p:pic>
        <p:nvPicPr>
          <p:cNvPr id="276" name="Screenshot 2018-02-13 20.15.48.png" descr="Screenshot 2018-02-13 20.15.4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87" y="309515"/>
            <a:ext cx="2787327" cy="1909648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77" name="Screenshot 2018-02-13 20.17.27.png" descr="Screenshot 2018-02-13 20.17.2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547" y="344323"/>
            <a:ext cx="2560383" cy="184003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78" name="Screenshot 2018-02-13 20.19.09.png" descr="Screenshot 2018-02-13 20.19.0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399" y="309515"/>
            <a:ext cx="2710307" cy="1909648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80" name="Straight Arrow Connector 2"/>
          <p:cNvSpPr/>
          <p:nvPr/>
        </p:nvSpPr>
        <p:spPr>
          <a:xfrm flipV="1">
            <a:off x="2021618" y="4032972"/>
            <a:ext cx="1881468" cy="1400887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  <a:tailEnd type="triangle"/>
          </a:ln>
        </p:spPr>
        <p:txBody>
          <a:bodyPr lIns="32145" tIns="32145" rIns="32145" bIns="32145"/>
          <a:lstStyle/>
          <a:p>
            <a:endParaRPr sz="1266"/>
          </a:p>
        </p:txBody>
      </p:sp>
      <p:sp>
        <p:nvSpPr>
          <p:cNvPr id="281" name="Straight Arrow Connector 6"/>
          <p:cNvSpPr/>
          <p:nvPr/>
        </p:nvSpPr>
        <p:spPr>
          <a:xfrm flipV="1">
            <a:off x="5556100" y="5107134"/>
            <a:ext cx="9531" cy="711442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  <a:tailEnd type="triangle"/>
          </a:ln>
        </p:spPr>
        <p:txBody>
          <a:bodyPr lIns="32145" tIns="32145" rIns="32145" bIns="32145"/>
          <a:lstStyle/>
          <a:p>
            <a:endParaRPr sz="1266"/>
          </a:p>
        </p:txBody>
      </p:sp>
      <p:sp>
        <p:nvSpPr>
          <p:cNvPr id="282" name="TextBox 7"/>
          <p:cNvSpPr txBox="1"/>
          <p:nvPr/>
        </p:nvSpPr>
        <p:spPr>
          <a:xfrm>
            <a:off x="4078225" y="5836651"/>
            <a:ext cx="1804982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>
              <a:defRPr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sz="1266"/>
              <a:t>EURICA: 12 EUROBALL</a:t>
            </a:r>
          </a:p>
          <a:p>
            <a:pPr>
              <a:defRPr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sz="1266"/>
              <a:t>Ge CLUSTERS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38059" y="344324"/>
            <a:ext cx="787075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s-ES_tradnl" sz="1687" dirty="0" err="1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BigRips</a:t>
            </a:r>
            <a:endParaRPr lang="es-ES_tradnl" sz="1687" dirty="0">
              <a:solidFill>
                <a:srgbClr val="5B5854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48</a:t>
            </a:fld>
            <a:endParaRPr lang="uk-U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7CC099-4F44-9B4F-B6C4-04865658415E}"/>
              </a:ext>
            </a:extLst>
          </p:cNvPr>
          <p:cNvSpPr txBox="1"/>
          <p:nvPr/>
        </p:nvSpPr>
        <p:spPr>
          <a:xfrm>
            <a:off x="235826" y="1852533"/>
            <a:ext cx="880050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GB" sz="1687" dirty="0">
                <a:solidFill>
                  <a:srgbClr val="FF0000"/>
                </a:solidFill>
                <a:latin typeface="Futura"/>
                <a:ea typeface="Futura"/>
                <a:cs typeface="Futura"/>
                <a:sym typeface="Futura"/>
              </a:rPr>
              <a:t>200pnA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9D22F3-67D5-814C-B4FD-70F023F5AED6}"/>
              </a:ext>
            </a:extLst>
          </p:cNvPr>
          <p:cNvSpPr txBox="1"/>
          <p:nvPr/>
        </p:nvSpPr>
        <p:spPr>
          <a:xfrm>
            <a:off x="6187611" y="5311721"/>
            <a:ext cx="2526836" cy="8712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321457" hangingPunct="0"/>
            <a:r>
              <a:rPr lang="en-GB" sz="1687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P. Aguilera, Ph. D thesis</a:t>
            </a:r>
          </a:p>
          <a:p>
            <a:pPr algn="ctr" defTabSz="321457" hangingPunct="0"/>
            <a:r>
              <a:rPr lang="en-GB" sz="1687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Santiago de Chile</a:t>
            </a:r>
          </a:p>
          <a:p>
            <a:pPr algn="ctr" defTabSz="321457" hangingPunct="0"/>
            <a:r>
              <a:rPr lang="en-GB" sz="1687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and submitted to PRC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6D499D-F452-C363-053A-13F44FDD13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225" y="2253971"/>
            <a:ext cx="1339453" cy="15001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CACF53-AA74-05C4-889D-0D135326138F}"/>
              </a:ext>
            </a:extLst>
          </p:cNvPr>
          <p:cNvSpPr txBox="1"/>
          <p:nvPr/>
        </p:nvSpPr>
        <p:spPr>
          <a:xfrm>
            <a:off x="753298" y="2337716"/>
            <a:ext cx="1749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Five accelerators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80C8CF-35A2-528A-DD0E-4374813B1126}"/>
              </a:ext>
            </a:extLst>
          </p:cNvPr>
          <p:cNvSpPr txBox="1"/>
          <p:nvPr/>
        </p:nvSpPr>
        <p:spPr>
          <a:xfrm>
            <a:off x="6417197" y="2302107"/>
            <a:ext cx="1314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17 years old</a:t>
            </a:r>
          </a:p>
          <a:p>
            <a:r>
              <a:rPr lang="en-GB" dirty="0"/>
              <a:t>77 m long</a:t>
            </a:r>
          </a:p>
        </p:txBody>
      </p:sp>
    </p:spTree>
    <p:extLst>
      <p:ext uri="{BB962C8B-B14F-4D97-AF65-F5344CB8AC3E}">
        <p14:creationId xmlns:p14="http://schemas.microsoft.com/office/powerpoint/2010/main" val="1023819091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4C08D5-C84F-5D8B-3105-7BF015F92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82B09D-49E1-5EEA-494E-CA6106C9E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17AD3-6902-8B63-ED21-AC00797AD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49</a:t>
            </a:fld>
            <a:endParaRPr lang="es-ES_trad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F3B0BA-1FFB-B233-92AC-8602B975D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-621505"/>
            <a:ext cx="6858000" cy="810101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52F3DA-7FFA-8C83-8BEC-F0F0AD915089}"/>
              </a:ext>
            </a:extLst>
          </p:cNvPr>
          <p:cNvCxnSpPr>
            <a:cxnSpLocks/>
          </p:cNvCxnSpPr>
          <p:nvPr/>
        </p:nvCxnSpPr>
        <p:spPr>
          <a:xfrm>
            <a:off x="981635" y="2191870"/>
            <a:ext cx="6454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57CFF91-E499-AAC4-64FB-5850BC8010B0}"/>
              </a:ext>
            </a:extLst>
          </p:cNvPr>
          <p:cNvSpPr txBox="1"/>
          <p:nvPr/>
        </p:nvSpPr>
        <p:spPr>
          <a:xfrm>
            <a:off x="1063112" y="1600490"/>
            <a:ext cx="482504" cy="5913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US" sz="1687" b="1" dirty="0">
                <a:solidFill>
                  <a:srgbClr val="FF0000"/>
                </a:solidFill>
                <a:latin typeface="Futura"/>
                <a:ea typeface="Futura"/>
                <a:cs typeface="Futura"/>
                <a:sym typeface="Futura"/>
              </a:rPr>
              <a:t>T=2</a:t>
            </a:r>
          </a:p>
          <a:p>
            <a:pPr algn="ctr" defTabSz="321457" hangingPunct="0"/>
            <a:r>
              <a:rPr lang="en-US" sz="1687" b="1" dirty="0">
                <a:solidFill>
                  <a:srgbClr val="FF0000"/>
                </a:solidFill>
                <a:latin typeface="Futura"/>
                <a:ea typeface="Futura"/>
                <a:cs typeface="Futura"/>
                <a:sym typeface="Futura"/>
              </a:rPr>
              <a:t>0+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5E9D0A-1FB9-A770-C64A-2A28697E0C5D}"/>
              </a:ext>
            </a:extLst>
          </p:cNvPr>
          <p:cNvSpPr txBox="1"/>
          <p:nvPr/>
        </p:nvSpPr>
        <p:spPr>
          <a:xfrm>
            <a:off x="2512124" y="1600490"/>
            <a:ext cx="830357" cy="5913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US" sz="1687" b="1" dirty="0">
                <a:solidFill>
                  <a:srgbClr val="FF0000"/>
                </a:solidFill>
                <a:latin typeface="Futura"/>
                <a:ea typeface="Futura"/>
                <a:cs typeface="Futura"/>
                <a:sym typeface="Futura"/>
              </a:rPr>
              <a:t>T=2</a:t>
            </a:r>
          </a:p>
          <a:p>
            <a:pPr algn="ctr" defTabSz="321457" hangingPunct="0"/>
            <a:r>
              <a:rPr lang="en-US" sz="1687" b="1" dirty="0">
                <a:solidFill>
                  <a:srgbClr val="FF0000"/>
                </a:solidFill>
                <a:latin typeface="Futura"/>
                <a:ea typeface="Futura"/>
                <a:cs typeface="Futura"/>
                <a:sym typeface="Futura"/>
              </a:rPr>
              <a:t>0+ IAS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57E54-3A00-9EC0-7F4B-03A3EDF012AE}"/>
              </a:ext>
            </a:extLst>
          </p:cNvPr>
          <p:cNvCxnSpPr>
            <a:cxnSpLocks/>
          </p:cNvCxnSpPr>
          <p:nvPr/>
        </p:nvCxnSpPr>
        <p:spPr>
          <a:xfrm>
            <a:off x="2512124" y="2191870"/>
            <a:ext cx="6454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27EED46-D0F8-62F0-5D9E-7C417D486AC4}"/>
              </a:ext>
            </a:extLst>
          </p:cNvPr>
          <p:cNvCxnSpPr>
            <a:cxnSpLocks/>
          </p:cNvCxnSpPr>
          <p:nvPr/>
        </p:nvCxnSpPr>
        <p:spPr>
          <a:xfrm>
            <a:off x="2530840" y="3331110"/>
            <a:ext cx="6454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DDD2F29-9B51-4697-22EA-5946B85E1AB1}"/>
              </a:ext>
            </a:extLst>
          </p:cNvPr>
          <p:cNvSpPr txBox="1"/>
          <p:nvPr/>
        </p:nvSpPr>
        <p:spPr>
          <a:xfrm>
            <a:off x="2365671" y="3429007"/>
            <a:ext cx="975799" cy="59136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US" sz="1687" b="1" dirty="0">
                <a:solidFill>
                  <a:srgbClr val="FF0000"/>
                </a:solidFill>
                <a:latin typeface="Futura"/>
                <a:ea typeface="Futura"/>
                <a:cs typeface="Futura"/>
                <a:sym typeface="Futura"/>
              </a:rPr>
              <a:t>T=1</a:t>
            </a:r>
          </a:p>
          <a:p>
            <a:pPr algn="ctr" defTabSz="321457" hangingPunct="0"/>
            <a:r>
              <a:rPr lang="en-US" sz="1687" b="1" dirty="0">
                <a:solidFill>
                  <a:srgbClr val="FF0000"/>
                </a:solidFill>
                <a:latin typeface="Futura"/>
                <a:ea typeface="Futura"/>
                <a:cs typeface="Futura"/>
                <a:sym typeface="Futura"/>
              </a:rPr>
              <a:t>0+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DA6C61-8FD2-AE14-D6F3-104F24C7723D}"/>
              </a:ext>
            </a:extLst>
          </p:cNvPr>
          <p:cNvSpPr txBox="1"/>
          <p:nvPr/>
        </p:nvSpPr>
        <p:spPr>
          <a:xfrm>
            <a:off x="4327527" y="3389587"/>
            <a:ext cx="830357" cy="5913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US" sz="1687" b="1" dirty="0">
                <a:solidFill>
                  <a:srgbClr val="FF0000"/>
                </a:solidFill>
                <a:latin typeface="Futura"/>
                <a:ea typeface="Futura"/>
                <a:cs typeface="Futura"/>
                <a:sym typeface="Futura"/>
              </a:rPr>
              <a:t>T=1</a:t>
            </a:r>
          </a:p>
          <a:p>
            <a:pPr algn="ctr" defTabSz="321457" hangingPunct="0"/>
            <a:r>
              <a:rPr lang="en-US" sz="1687" b="1" dirty="0">
                <a:solidFill>
                  <a:srgbClr val="FF0000"/>
                </a:solidFill>
                <a:latin typeface="Futura"/>
                <a:ea typeface="Futura"/>
                <a:cs typeface="Futura"/>
                <a:sym typeface="Futura"/>
              </a:rPr>
              <a:t>0+ IAS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7990C2-FAFE-B2AB-99E1-D8CCA6252D28}"/>
              </a:ext>
            </a:extLst>
          </p:cNvPr>
          <p:cNvCxnSpPr>
            <a:cxnSpLocks/>
          </p:cNvCxnSpPr>
          <p:nvPr/>
        </p:nvCxnSpPr>
        <p:spPr>
          <a:xfrm>
            <a:off x="4341720" y="3312458"/>
            <a:ext cx="6454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his is the Heaviest TZ=2 multiplet known">
            <a:extLst>
              <a:ext uri="{FF2B5EF4-FFF2-40B4-BE49-F238E27FC236}">
                <a16:creationId xmlns:a16="http://schemas.microsoft.com/office/drawing/2014/main" id="{C0373570-D500-C61F-BC81-B8000C9193C9}"/>
              </a:ext>
            </a:extLst>
          </p:cNvPr>
          <p:cNvSpPr txBox="1"/>
          <p:nvPr/>
        </p:nvSpPr>
        <p:spPr>
          <a:xfrm>
            <a:off x="1545616" y="173403"/>
            <a:ext cx="4521752" cy="379912"/>
          </a:xfrm>
          <a:prstGeom prst="rect">
            <a:avLst/>
          </a:prstGeom>
          <a:solidFill>
            <a:srgbClr val="FF9300">
              <a:alpha val="3027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r>
              <a:rPr sz="2000" dirty="0"/>
              <a:t>This is the </a:t>
            </a:r>
            <a:r>
              <a:rPr lang="es-ES" sz="2000" dirty="0" err="1"/>
              <a:t>heaviest</a:t>
            </a:r>
            <a:r>
              <a:rPr sz="2000" dirty="0"/>
              <a:t> T=2 </a:t>
            </a:r>
            <a:r>
              <a:rPr sz="2000" dirty="0" err="1"/>
              <a:t>multiplet</a:t>
            </a:r>
            <a:r>
              <a:rPr lang="es-ES" sz="2000" dirty="0"/>
              <a:t> </a:t>
            </a:r>
            <a:r>
              <a:rPr lang="es-ES" sz="2000" dirty="0" err="1"/>
              <a:t>that</a:t>
            </a:r>
            <a:r>
              <a:rPr lang="es-ES" sz="2000" dirty="0"/>
              <a:t> </a:t>
            </a:r>
            <a:r>
              <a:rPr lang="es-ES" sz="2000" dirty="0" err="1"/>
              <a:t>exits</a:t>
            </a:r>
            <a:endParaRPr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621A35-BD68-8914-F156-37CBAED36057}"/>
              </a:ext>
            </a:extLst>
          </p:cNvPr>
          <p:cNvSpPr txBox="1"/>
          <p:nvPr/>
        </p:nvSpPr>
        <p:spPr>
          <a:xfrm>
            <a:off x="7055730" y="1730301"/>
            <a:ext cx="1566776" cy="331758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US" sz="1687" b="1" dirty="0">
                <a:solidFill>
                  <a:srgbClr val="FF9300"/>
                </a:solidFill>
                <a:latin typeface="Futura"/>
                <a:ea typeface="Futura"/>
                <a:cs typeface="Futura"/>
                <a:sym typeface="Futura"/>
              </a:rPr>
              <a:t>T=2 </a:t>
            </a:r>
            <a:r>
              <a:rPr lang="en-US" sz="1687" b="1" dirty="0" err="1">
                <a:solidFill>
                  <a:srgbClr val="FF9300"/>
                </a:solidFill>
                <a:latin typeface="Futura"/>
                <a:ea typeface="Futura"/>
                <a:cs typeface="Futura"/>
                <a:sym typeface="Futura"/>
              </a:rPr>
              <a:t>multiplet</a:t>
            </a:r>
            <a:endParaRPr lang="en-US" sz="1687" b="1" dirty="0">
              <a:solidFill>
                <a:srgbClr val="FF9300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B8473D-1B92-F1BC-EE67-EEC43B4A2FF7}"/>
              </a:ext>
            </a:extLst>
          </p:cNvPr>
          <p:cNvSpPr txBox="1"/>
          <p:nvPr/>
        </p:nvSpPr>
        <p:spPr>
          <a:xfrm>
            <a:off x="7055730" y="3097242"/>
            <a:ext cx="1566776" cy="331758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US" sz="1687" b="1" dirty="0">
                <a:solidFill>
                  <a:srgbClr val="FF9300"/>
                </a:solidFill>
                <a:latin typeface="Futura"/>
                <a:ea typeface="Futura"/>
                <a:cs typeface="Futura"/>
                <a:sym typeface="Futura"/>
              </a:rPr>
              <a:t>T=1 </a:t>
            </a:r>
            <a:r>
              <a:rPr lang="en-US" sz="1687" b="1" dirty="0" err="1">
                <a:solidFill>
                  <a:srgbClr val="FF9300"/>
                </a:solidFill>
                <a:latin typeface="Futura"/>
                <a:ea typeface="Futura"/>
                <a:cs typeface="Futura"/>
                <a:sym typeface="Futura"/>
              </a:rPr>
              <a:t>multiplet</a:t>
            </a:r>
            <a:endParaRPr lang="en-US" sz="1687" b="1" dirty="0">
              <a:solidFill>
                <a:srgbClr val="FF9300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8940D9-C1BA-F1AF-E5F8-5EDF60A8B0C5}"/>
              </a:ext>
            </a:extLst>
          </p:cNvPr>
          <p:cNvSpPr txBox="1"/>
          <p:nvPr/>
        </p:nvSpPr>
        <p:spPr>
          <a:xfrm>
            <a:off x="2492052" y="4020366"/>
            <a:ext cx="5645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/>
              <a:t>64</a:t>
            </a:r>
            <a:r>
              <a:rPr lang="en-GB" dirty="0"/>
              <a:t>As</a:t>
            </a:r>
          </a:p>
          <a:p>
            <a:r>
              <a:rPr lang="en-GB" sz="1200" dirty="0"/>
              <a:t>63 </a:t>
            </a:r>
            <a:r>
              <a:rPr lang="en-GB" sz="1200" dirty="0" err="1"/>
              <a:t>ms</a:t>
            </a:r>
            <a:endParaRPr lang="en-GB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AA9C84-7A95-6713-C5F8-3CB7733E9E0D}"/>
              </a:ext>
            </a:extLst>
          </p:cNvPr>
          <p:cNvSpPr txBox="1"/>
          <p:nvPr/>
        </p:nvSpPr>
        <p:spPr>
          <a:xfrm>
            <a:off x="6241031" y="4081921"/>
            <a:ext cx="19543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F. Diel et al. (3He,t)</a:t>
            </a:r>
          </a:p>
          <a:p>
            <a:r>
              <a:rPr lang="en-GB" sz="1100" dirty="0"/>
              <a:t>Phys. Rev. C 99, 054322 (2019)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7431EC4C-F7BD-D188-8CE0-5FDB36BFFE29}"/>
              </a:ext>
            </a:extLst>
          </p:cNvPr>
          <p:cNvSpPr/>
          <p:nvPr/>
        </p:nvSpPr>
        <p:spPr>
          <a:xfrm rot="16200000">
            <a:off x="6768692" y="3060528"/>
            <a:ext cx="440649" cy="169014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B508513E-F9C0-CB5D-BF5F-B0B1966D8937}"/>
              </a:ext>
            </a:extLst>
          </p:cNvPr>
          <p:cNvSpPr/>
          <p:nvPr/>
        </p:nvSpPr>
        <p:spPr>
          <a:xfrm rot="16200000">
            <a:off x="3122156" y="3908816"/>
            <a:ext cx="440649" cy="4325571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0EC995-B97B-042E-0416-A7A93D38F208}"/>
              </a:ext>
            </a:extLst>
          </p:cNvPr>
          <p:cNvSpPr txBox="1"/>
          <p:nvPr/>
        </p:nvSpPr>
        <p:spPr>
          <a:xfrm>
            <a:off x="1190975" y="5183154"/>
            <a:ext cx="29522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All these information from </a:t>
            </a:r>
            <a:r>
              <a:rPr lang="en-GB" dirty="0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GB" dirty="0">
                <a:solidFill>
                  <a:srgbClr val="FF0000"/>
                </a:solidFill>
              </a:rPr>
              <a:t>+</a:t>
            </a:r>
          </a:p>
          <a:p>
            <a:r>
              <a:rPr lang="en-GB" dirty="0">
                <a:solidFill>
                  <a:srgbClr val="FF0000"/>
                </a:solidFill>
              </a:rPr>
              <a:t>Decay studies at RIKEN</a:t>
            </a:r>
          </a:p>
          <a:p>
            <a:r>
              <a:rPr lang="en-GB" dirty="0">
                <a:solidFill>
                  <a:srgbClr val="FF0000"/>
                </a:solidFill>
              </a:rPr>
              <a:t>P. Aguilera et al.</a:t>
            </a:r>
          </a:p>
        </p:txBody>
      </p:sp>
    </p:spTree>
    <p:extLst>
      <p:ext uri="{BB962C8B-B14F-4D97-AF65-F5344CB8AC3E}">
        <p14:creationId xmlns:p14="http://schemas.microsoft.com/office/powerpoint/2010/main" val="1341445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3DC76AD-B77D-E245-C552-DD62C6FD5FDD}"/>
              </a:ext>
            </a:extLst>
          </p:cNvPr>
          <p:cNvSpPr/>
          <p:nvPr/>
        </p:nvSpPr>
        <p:spPr>
          <a:xfrm>
            <a:off x="3687147" y="1950539"/>
            <a:ext cx="4076449" cy="20636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3290EE-4717-2EC4-CE95-8871B47A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595" y="175757"/>
            <a:ext cx="4808905" cy="1523791"/>
          </a:xfrm>
        </p:spPr>
        <p:txBody>
          <a:bodyPr>
            <a:noAutofit/>
          </a:bodyPr>
          <a:lstStyle/>
          <a:p>
            <a:pPr algn="ctr"/>
            <a:r>
              <a:rPr lang="es-ES_tradnl" sz="2400" dirty="0">
                <a:latin typeface="Symbol" pitchFamily="2" charset="2"/>
              </a:rPr>
              <a:t>b</a:t>
            </a:r>
            <a:r>
              <a:rPr lang="es-ES_tradnl" sz="2400" dirty="0"/>
              <a:t> </a:t>
            </a:r>
            <a:r>
              <a:rPr lang="es-ES_tradnl" sz="2400" dirty="0" err="1"/>
              <a:t>decay</a:t>
            </a:r>
            <a:r>
              <a:rPr lang="es-ES_tradnl" sz="2400" dirty="0"/>
              <a:t> and </a:t>
            </a:r>
            <a:r>
              <a:rPr lang="es-ES_tradnl" sz="2400" dirty="0" err="1"/>
              <a:t>intrinsic</a:t>
            </a:r>
            <a:r>
              <a:rPr lang="es-ES_tradnl" sz="2400" dirty="0"/>
              <a:t> spin</a:t>
            </a:r>
            <a:br>
              <a:rPr lang="es-ES_tradnl" sz="2400" dirty="0"/>
            </a:br>
            <a:r>
              <a:rPr lang="es-ES_tradnl" sz="2400" dirty="0"/>
              <a:t>(</a:t>
            </a:r>
            <a:r>
              <a:rPr lang="es-ES_tradnl" sz="2400" dirty="0" err="1"/>
              <a:t>from</a:t>
            </a:r>
            <a:r>
              <a:rPr lang="es-ES_tradnl" sz="2400" dirty="0"/>
              <a:t> </a:t>
            </a:r>
            <a:r>
              <a:rPr lang="es-ES_tradnl" sz="2400" dirty="0" err="1"/>
              <a:t>now</a:t>
            </a:r>
            <a:r>
              <a:rPr lang="es-ES_tradnl" sz="2400" dirty="0"/>
              <a:t> </a:t>
            </a:r>
            <a:r>
              <a:rPr lang="es-ES_tradnl" sz="2400" dirty="0" err="1"/>
              <a:t>on</a:t>
            </a:r>
            <a:r>
              <a:rPr lang="es-ES_tradnl" sz="2400" dirty="0"/>
              <a:t> I </a:t>
            </a:r>
            <a:r>
              <a:rPr lang="es-ES_tradnl" sz="2400" dirty="0" err="1"/>
              <a:t>will</a:t>
            </a:r>
            <a:r>
              <a:rPr lang="es-ES_tradnl" sz="2400" dirty="0"/>
              <a:t> </a:t>
            </a:r>
            <a:r>
              <a:rPr lang="es-ES_tradnl" sz="2400" dirty="0" err="1"/>
              <a:t>refer</a:t>
            </a:r>
            <a:r>
              <a:rPr lang="es-ES_tradnl" sz="2400" dirty="0"/>
              <a:t> </a:t>
            </a:r>
            <a:r>
              <a:rPr lang="es-ES_tradnl" sz="2400" dirty="0" err="1"/>
              <a:t>to</a:t>
            </a:r>
            <a:r>
              <a:rPr lang="es-ES_tradnl" sz="2400" dirty="0"/>
              <a:t> </a:t>
            </a:r>
            <a:r>
              <a:rPr lang="es-ES_tradnl" sz="2400" dirty="0">
                <a:latin typeface="Symbol" pitchFamily="2" charset="2"/>
              </a:rPr>
              <a:t>b </a:t>
            </a:r>
            <a:r>
              <a:rPr lang="es-ES_tradnl" sz="2400" dirty="0"/>
              <a:t>+)</a:t>
            </a:r>
            <a:br>
              <a:rPr lang="es-ES_tradnl" sz="2400" dirty="0"/>
            </a:br>
            <a:br>
              <a:rPr lang="es-ES_tradnl" sz="2400" dirty="0"/>
            </a:br>
            <a:r>
              <a:rPr lang="es-ES_tradnl" sz="2400" dirty="0"/>
              <a:t> </a:t>
            </a:r>
            <a:br>
              <a:rPr lang="es-ES_tradnl" sz="2400" dirty="0"/>
            </a:br>
            <a:r>
              <a:rPr lang="es-ES_tradnl" sz="2400" dirty="0">
                <a:latin typeface="Symbol" pitchFamily="2" charset="2"/>
              </a:rPr>
              <a:t>b </a:t>
            </a:r>
            <a:r>
              <a:rPr lang="es-ES_tradnl" sz="2400" dirty="0"/>
              <a:t>+ </a:t>
            </a:r>
            <a:r>
              <a:rPr lang="es-ES_tradnl" sz="2400" dirty="0" err="1"/>
              <a:t>decay</a:t>
            </a:r>
            <a:r>
              <a:rPr lang="es-ES_tradnl" sz="2400" dirty="0"/>
              <a:t>: </a:t>
            </a:r>
            <a:r>
              <a:rPr lang="es-ES_tradnl" sz="2400" dirty="0" err="1"/>
              <a:t>allowed</a:t>
            </a:r>
            <a:r>
              <a:rPr lang="es-ES_tradnl" sz="2400" dirty="0"/>
              <a:t> </a:t>
            </a:r>
            <a:r>
              <a:rPr lang="es-ES_tradnl" sz="2400" dirty="0" err="1"/>
              <a:t>transitions</a:t>
            </a:r>
            <a:r>
              <a:rPr lang="es-ES_tradnl" sz="2400" dirty="0"/>
              <a:t>, Fermi </a:t>
            </a:r>
            <a:r>
              <a:rPr lang="es-ES_tradnl" sz="2400" dirty="0" err="1"/>
              <a:t>transitions</a:t>
            </a:r>
            <a:endParaRPr lang="es-ES_tradn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35F62C-2122-FF08-B63F-2FC8E4EC5D20}"/>
                  </a:ext>
                </a:extLst>
              </p:cNvPr>
              <p:cNvSpPr txBox="1"/>
              <p:nvPr/>
            </p:nvSpPr>
            <p:spPr>
              <a:xfrm>
                <a:off x="1264698" y="3511712"/>
                <a:ext cx="17078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s-ES" b="0" i="1" baseline="3000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 +  </m:t>
                    </m:r>
                  </m:oMath>
                </a14:m>
                <a:r>
                  <a:rPr lang="es-ES" b="0" i="0" dirty="0">
                    <a:latin typeface="Symbol" pitchFamily="2" charset="2"/>
                  </a:rPr>
                  <a:t>n</a:t>
                </a:r>
                <a:endParaRPr lang="es-ES_tradnl" baseline="30000" dirty="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35F62C-2122-FF08-B63F-2FC8E4EC5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698" y="3511712"/>
                <a:ext cx="1707840" cy="276999"/>
              </a:xfrm>
              <a:prstGeom prst="rect">
                <a:avLst/>
              </a:prstGeom>
              <a:blipFill>
                <a:blip r:embed="rId3"/>
                <a:stretch>
                  <a:fillRect l="-5147" t="-26087" r="-3676" b="-47826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BD934768-0C4B-34F6-FD2F-C7C70EDCBDD9}"/>
              </a:ext>
            </a:extLst>
          </p:cNvPr>
          <p:cNvGrpSpPr/>
          <p:nvPr/>
        </p:nvGrpSpPr>
        <p:grpSpPr>
          <a:xfrm>
            <a:off x="4105127" y="2190417"/>
            <a:ext cx="2321495" cy="982301"/>
            <a:chOff x="5848687" y="2180245"/>
            <a:chExt cx="2321495" cy="98230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4" name="3D Model 33" descr="Sphere">
                  <a:extLst>
                    <a:ext uri="{FF2B5EF4-FFF2-40B4-BE49-F238E27FC236}">
                      <a16:creationId xmlns:a16="http://schemas.microsoft.com/office/drawing/2014/main" id="{BFB008FD-5252-A285-7F38-1B85C55AAC1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065660" y="2496214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52625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4" name="3D Model 33" descr="Sphere">
                  <a:extLst>
                    <a:ext uri="{FF2B5EF4-FFF2-40B4-BE49-F238E27FC236}">
                      <a16:creationId xmlns:a16="http://schemas.microsoft.com/office/drawing/2014/main" id="{BFB008FD-5252-A285-7F38-1B85C55AAC1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22100" y="2506386"/>
                  <a:ext cx="426017" cy="4009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5" name="3D Model 34" descr="Red Sphere">
                  <a:extLst>
                    <a:ext uri="{FF2B5EF4-FFF2-40B4-BE49-F238E27FC236}">
                      <a16:creationId xmlns:a16="http://schemas.microsoft.com/office/drawing/2014/main" id="{C1FB6E86-3C81-478F-63D5-C330332B7E7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848687" y="2473706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3962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5" name="3D Model 34" descr="Red Sphere">
                  <a:extLst>
                    <a:ext uri="{FF2B5EF4-FFF2-40B4-BE49-F238E27FC236}">
                      <a16:creationId xmlns:a16="http://schemas.microsoft.com/office/drawing/2014/main" id="{C1FB6E86-3C81-478F-63D5-C330332B7E7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105127" y="2483878"/>
                  <a:ext cx="426017" cy="423464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849EACB-E7CF-1008-5FEC-5312C0043CF6}"/>
                </a:ext>
              </a:extLst>
            </p:cNvPr>
            <p:cNvCxnSpPr/>
            <p:nvPr/>
          </p:nvCxnSpPr>
          <p:spPr>
            <a:xfrm>
              <a:off x="6369752" y="2696692"/>
              <a:ext cx="5878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9257186-D636-CD56-A809-933C08303273}"/>
                </a:ext>
              </a:extLst>
            </p:cNvPr>
            <p:cNvSpPr txBox="1"/>
            <p:nvPr/>
          </p:nvSpPr>
          <p:spPr>
            <a:xfrm>
              <a:off x="7877057" y="2885547"/>
              <a:ext cx="219591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ES" b="0" i="0" dirty="0">
                  <a:latin typeface="Symbol" pitchFamily="2" charset="2"/>
                </a:rPr>
                <a:t>n</a:t>
              </a:r>
              <a:endParaRPr lang="es-ES_tradnl" baseline="30000" dirty="0">
                <a:latin typeface="Symbol" pitchFamily="2" charset="2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05EBA40-1366-060D-83DE-11C70BB5C7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8590" y="2426964"/>
              <a:ext cx="242331" cy="1384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256CF50-8087-E2C8-E79C-63C37B9069E0}"/>
                </a:ext>
              </a:extLst>
            </p:cNvPr>
            <p:cNvCxnSpPr>
              <a:cxnSpLocks/>
            </p:cNvCxnSpPr>
            <p:nvPr/>
          </p:nvCxnSpPr>
          <p:spPr>
            <a:xfrm>
              <a:off x="7478590" y="2869946"/>
              <a:ext cx="222279" cy="784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AAFAA283-F4B6-1A88-7729-01665A9A7ADD}"/>
                </a:ext>
              </a:extLst>
            </p:cNvPr>
            <p:cNvSpPr/>
            <p:nvPr/>
          </p:nvSpPr>
          <p:spPr>
            <a:xfrm rot="14192456">
              <a:off x="6958059" y="2491509"/>
              <a:ext cx="678857" cy="51838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AEC237BE-F924-6EB9-40A0-98D90E884ECB}"/>
                </a:ext>
              </a:extLst>
            </p:cNvPr>
            <p:cNvSpPr/>
            <p:nvPr/>
          </p:nvSpPr>
          <p:spPr>
            <a:xfrm rot="14192456">
              <a:off x="7033368" y="2550941"/>
              <a:ext cx="619167" cy="45550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1EB6ABF-84B7-0BE1-32DA-5665D0780EEF}"/>
                </a:ext>
              </a:extLst>
            </p:cNvPr>
            <p:cNvSpPr txBox="1"/>
            <p:nvPr/>
          </p:nvSpPr>
          <p:spPr>
            <a:xfrm>
              <a:off x="7793156" y="2180245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/>
                <a:t>e</a:t>
              </a:r>
              <a:r>
                <a:rPr lang="es-ES_tradnl" baseline="30000" dirty="0"/>
                <a:t>+</a:t>
              </a: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F75507F-9CD3-BE15-E57A-11DA8C55BDC0}"/>
              </a:ext>
            </a:extLst>
          </p:cNvPr>
          <p:cNvCxnSpPr/>
          <p:nvPr/>
        </p:nvCxnSpPr>
        <p:spPr>
          <a:xfrm flipV="1">
            <a:off x="4318135" y="2334792"/>
            <a:ext cx="0" cy="6237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D79C84E-7C84-6311-E51A-1DEF2DACB4A4}"/>
              </a:ext>
            </a:extLst>
          </p:cNvPr>
          <p:cNvCxnSpPr/>
          <p:nvPr/>
        </p:nvCxnSpPr>
        <p:spPr>
          <a:xfrm flipV="1">
            <a:off x="5535108" y="2366974"/>
            <a:ext cx="0" cy="623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84573D-B836-FF7E-8C17-503A9789B7E0}"/>
              </a:ext>
            </a:extLst>
          </p:cNvPr>
          <p:cNvCxnSpPr>
            <a:cxnSpLocks/>
          </p:cNvCxnSpPr>
          <p:nvPr/>
        </p:nvCxnSpPr>
        <p:spPr>
          <a:xfrm flipV="1">
            <a:off x="6426622" y="2190417"/>
            <a:ext cx="0" cy="293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9426FB3-BFD5-DC6C-7303-EA15DD6A8514}"/>
              </a:ext>
            </a:extLst>
          </p:cNvPr>
          <p:cNvCxnSpPr>
            <a:cxnSpLocks/>
          </p:cNvCxnSpPr>
          <p:nvPr/>
        </p:nvCxnSpPr>
        <p:spPr>
          <a:xfrm flipH="1">
            <a:off x="6421447" y="2820067"/>
            <a:ext cx="5175" cy="322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BFCE96E-AFFC-A777-5E9C-0E3C435F4D3E}"/>
              </a:ext>
            </a:extLst>
          </p:cNvPr>
          <p:cNvSpPr txBox="1"/>
          <p:nvPr/>
        </p:nvSpPr>
        <p:spPr>
          <a:xfrm>
            <a:off x="6687519" y="2543068"/>
            <a:ext cx="97494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GB" baseline="-25000" dirty="0"/>
              <a:t>e</a:t>
            </a:r>
            <a:r>
              <a:rPr lang="en-GB" dirty="0"/>
              <a:t> + </a:t>
            </a:r>
            <a:r>
              <a:rPr lang="en-GB" dirty="0" err="1"/>
              <a:t>s</a:t>
            </a:r>
            <a:r>
              <a:rPr lang="en-GB" baseline="-25000" dirty="0" err="1">
                <a:latin typeface="Symbol" pitchFamily="2" charset="2"/>
              </a:rPr>
              <a:t>n</a:t>
            </a:r>
            <a:r>
              <a:rPr lang="en-GB" dirty="0"/>
              <a:t>=0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6DF828-B977-8797-7A2F-3A9C83FB65B8}"/>
              </a:ext>
            </a:extLst>
          </p:cNvPr>
          <p:cNvSpPr txBox="1"/>
          <p:nvPr/>
        </p:nvSpPr>
        <p:spPr>
          <a:xfrm>
            <a:off x="4749087" y="2265743"/>
            <a:ext cx="29504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46EC8D-1C08-2C54-515C-CA77AABBDF1C}"/>
              </a:ext>
            </a:extLst>
          </p:cNvPr>
          <p:cNvSpPr txBox="1"/>
          <p:nvPr/>
        </p:nvSpPr>
        <p:spPr>
          <a:xfrm>
            <a:off x="4288968" y="3219141"/>
            <a:ext cx="266454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Fermi decay (no spin flip)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689EFE-07B0-8B7C-94C2-89BCE567B288}"/>
              </a:ext>
            </a:extLst>
          </p:cNvPr>
          <p:cNvGrpSpPr/>
          <p:nvPr/>
        </p:nvGrpSpPr>
        <p:grpSpPr>
          <a:xfrm>
            <a:off x="4095162" y="4379348"/>
            <a:ext cx="1872234" cy="678857"/>
            <a:chOff x="5848687" y="2411275"/>
            <a:chExt cx="1872234" cy="678857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8" name="3D Model 17" descr="Sphere">
                  <a:extLst>
                    <a:ext uri="{FF2B5EF4-FFF2-40B4-BE49-F238E27FC236}">
                      <a16:creationId xmlns:a16="http://schemas.microsoft.com/office/drawing/2014/main" id="{7C27E157-463A-DB3C-78C2-D0BCC5A00F6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065660" y="2496214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52625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8" name="3D Model 17" descr="Sphere">
                  <a:extLst>
                    <a:ext uri="{FF2B5EF4-FFF2-40B4-BE49-F238E27FC236}">
                      <a16:creationId xmlns:a16="http://schemas.microsoft.com/office/drawing/2014/main" id="{7C27E157-463A-DB3C-78C2-D0BCC5A00F6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12135" y="4464287"/>
                  <a:ext cx="426017" cy="4009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9" name="3D Model 18" descr="Red Sphere">
                  <a:extLst>
                    <a:ext uri="{FF2B5EF4-FFF2-40B4-BE49-F238E27FC236}">
                      <a16:creationId xmlns:a16="http://schemas.microsoft.com/office/drawing/2014/main" id="{DA60BF0F-4181-F680-CFE2-A41A0DFE5C7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848687" y="2473706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3962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9" name="3D Model 18" descr="Red Sphere">
                  <a:extLst>
                    <a:ext uri="{FF2B5EF4-FFF2-40B4-BE49-F238E27FC236}">
                      <a16:creationId xmlns:a16="http://schemas.microsoft.com/office/drawing/2014/main" id="{DA60BF0F-4181-F680-CFE2-A41A0DFE5C7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95162" y="4441779"/>
                  <a:ext cx="426017" cy="423464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338BC2C-DF95-6F6D-160C-DCBF29ED0326}"/>
                </a:ext>
              </a:extLst>
            </p:cNvPr>
            <p:cNvCxnSpPr/>
            <p:nvPr/>
          </p:nvCxnSpPr>
          <p:spPr>
            <a:xfrm>
              <a:off x="6369752" y="2696692"/>
              <a:ext cx="5878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87CE0F0-EAAC-41C8-022E-D4DF94FAFA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8590" y="2426964"/>
              <a:ext cx="242331" cy="1384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7543B08-186D-60E9-7240-5D40F97F5144}"/>
                </a:ext>
              </a:extLst>
            </p:cNvPr>
            <p:cNvCxnSpPr>
              <a:cxnSpLocks/>
            </p:cNvCxnSpPr>
            <p:nvPr/>
          </p:nvCxnSpPr>
          <p:spPr>
            <a:xfrm>
              <a:off x="7478590" y="2869946"/>
              <a:ext cx="222279" cy="784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C559E443-9943-5853-7C72-07782750985C}"/>
                </a:ext>
              </a:extLst>
            </p:cNvPr>
            <p:cNvSpPr/>
            <p:nvPr/>
          </p:nvSpPr>
          <p:spPr>
            <a:xfrm rot="14192456">
              <a:off x="6958059" y="2491509"/>
              <a:ext cx="678857" cy="51838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00C88EF4-40A0-74CC-C63F-5A40D173339B}"/>
                </a:ext>
              </a:extLst>
            </p:cNvPr>
            <p:cNvSpPr/>
            <p:nvPr/>
          </p:nvSpPr>
          <p:spPr>
            <a:xfrm rot="14192456">
              <a:off x="7033368" y="2550941"/>
              <a:ext cx="619167" cy="45550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E049215-34CB-879A-089F-AC816F7A3468}"/>
              </a:ext>
            </a:extLst>
          </p:cNvPr>
          <p:cNvCxnSpPr/>
          <p:nvPr/>
        </p:nvCxnSpPr>
        <p:spPr>
          <a:xfrm flipV="1">
            <a:off x="4308170" y="4292693"/>
            <a:ext cx="0" cy="6237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C70F9D9-55E6-4795-1B98-9939593EBDC8}"/>
              </a:ext>
            </a:extLst>
          </p:cNvPr>
          <p:cNvCxnSpPr>
            <a:cxnSpLocks/>
          </p:cNvCxnSpPr>
          <p:nvPr/>
        </p:nvCxnSpPr>
        <p:spPr>
          <a:xfrm>
            <a:off x="5525143" y="4311240"/>
            <a:ext cx="9965" cy="652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5F00906-7EE6-84CC-F126-EF3AA1EDB314}"/>
              </a:ext>
            </a:extLst>
          </p:cNvPr>
          <p:cNvCxnSpPr>
            <a:cxnSpLocks/>
          </p:cNvCxnSpPr>
          <p:nvPr/>
        </p:nvCxnSpPr>
        <p:spPr>
          <a:xfrm flipV="1">
            <a:off x="6416657" y="4148318"/>
            <a:ext cx="0" cy="293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DC7C320-19A7-B570-4D45-05DD25FF76E9}"/>
              </a:ext>
            </a:extLst>
          </p:cNvPr>
          <p:cNvCxnSpPr>
            <a:cxnSpLocks/>
          </p:cNvCxnSpPr>
          <p:nvPr/>
        </p:nvCxnSpPr>
        <p:spPr>
          <a:xfrm flipH="1" flipV="1">
            <a:off x="6411482" y="4734004"/>
            <a:ext cx="12552" cy="347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9D98B19-34C4-F194-E1F2-0E80703D6D61}"/>
              </a:ext>
            </a:extLst>
          </p:cNvPr>
          <p:cNvSpPr txBox="1"/>
          <p:nvPr/>
        </p:nvSpPr>
        <p:spPr>
          <a:xfrm>
            <a:off x="6677554" y="4500969"/>
            <a:ext cx="97494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GB" baseline="-25000" dirty="0"/>
              <a:t>e</a:t>
            </a:r>
            <a:r>
              <a:rPr lang="en-GB" dirty="0"/>
              <a:t> + </a:t>
            </a:r>
            <a:r>
              <a:rPr lang="en-GB" dirty="0" err="1"/>
              <a:t>s</a:t>
            </a:r>
            <a:r>
              <a:rPr lang="en-GB" baseline="-25000" dirty="0" err="1">
                <a:latin typeface="Symbol" pitchFamily="2" charset="2"/>
              </a:rPr>
              <a:t>n</a:t>
            </a:r>
            <a:r>
              <a:rPr lang="en-GB" dirty="0"/>
              <a:t>=1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01320A-3CB0-A338-C384-30805787DB62}"/>
              </a:ext>
            </a:extLst>
          </p:cNvPr>
          <p:cNvSpPr txBox="1"/>
          <p:nvPr/>
        </p:nvSpPr>
        <p:spPr>
          <a:xfrm>
            <a:off x="4739122" y="4170549"/>
            <a:ext cx="46493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GT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6EC54F-CC33-7A01-978A-DCC2187AD0B4}"/>
              </a:ext>
            </a:extLst>
          </p:cNvPr>
          <p:cNvSpPr txBox="1"/>
          <p:nvPr/>
        </p:nvSpPr>
        <p:spPr>
          <a:xfrm>
            <a:off x="4065019" y="5231989"/>
            <a:ext cx="311326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Gamow Teller decay (spin flip)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258D069-C283-8BA9-08A9-AA241352A47B}"/>
              </a:ext>
            </a:extLst>
          </p:cNvPr>
          <p:cNvGrpSpPr/>
          <p:nvPr/>
        </p:nvGrpSpPr>
        <p:grpSpPr>
          <a:xfrm>
            <a:off x="1364115" y="1524830"/>
            <a:ext cx="1162097" cy="1182034"/>
            <a:chOff x="3433139" y="1687983"/>
            <a:chExt cx="1171407" cy="120824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7" name="3D Model 56" descr="Red Sphere">
                  <a:extLst>
                    <a:ext uri="{FF2B5EF4-FFF2-40B4-BE49-F238E27FC236}">
                      <a16:creationId xmlns:a16="http://schemas.microsoft.com/office/drawing/2014/main" id="{B67456DA-7394-4DEB-DC5E-9EACEB47AAE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3130" y="1846516"/>
                <a:ext cx="389029" cy="414128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389029" cy="41412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5915064" ay="-3577501" az="5995491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2791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7" name="3D Model 56" descr="Red Sphere">
                  <a:extLst>
                    <a:ext uri="{FF2B5EF4-FFF2-40B4-BE49-F238E27FC236}">
                      <a16:creationId xmlns:a16="http://schemas.microsoft.com/office/drawing/2014/main" id="{B67456DA-7394-4DEB-DC5E-9EACEB47AAE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068463" y="1679924"/>
                  <a:ext cx="385937" cy="4051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8" name="3D Model 57" descr="Red Sphere">
                  <a:extLst>
                    <a:ext uri="{FF2B5EF4-FFF2-40B4-BE49-F238E27FC236}">
                      <a16:creationId xmlns:a16="http://schemas.microsoft.com/office/drawing/2014/main" id="{ED3C8DF8-31B4-0936-21A1-A1B2E5CD88F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33139" y="2041079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8" name="3D Model 57" descr="Red Sphere">
                  <a:extLst>
                    <a:ext uri="{FF2B5EF4-FFF2-40B4-BE49-F238E27FC236}">
                      <a16:creationId xmlns:a16="http://schemas.microsoft.com/office/drawing/2014/main" id="{ED3C8DF8-31B4-0936-21A1-A1B2E5CD88F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64115" y="1870267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9" name="3D Model 58" descr="Sphere">
                  <a:extLst>
                    <a:ext uri="{FF2B5EF4-FFF2-40B4-BE49-F238E27FC236}">
                      <a16:creationId xmlns:a16="http://schemas.microsoft.com/office/drawing/2014/main" id="{C2F4C4C7-A69A-6338-7A9C-99452B5664A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12338" y="1824038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9" name="3D Model 58" descr="Sphere">
                  <a:extLst>
                    <a:ext uri="{FF2B5EF4-FFF2-40B4-BE49-F238E27FC236}">
                      <a16:creationId xmlns:a16="http://schemas.microsoft.com/office/drawing/2014/main" id="{C2F4C4C7-A69A-6338-7A9C-99452B5664A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442685" y="1657934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0" name="3D Model 59" descr="Sphere">
                  <a:extLst>
                    <a:ext uri="{FF2B5EF4-FFF2-40B4-BE49-F238E27FC236}">
                      <a16:creationId xmlns:a16="http://schemas.microsoft.com/office/drawing/2014/main" id="{AAD6E2BE-BD46-A81C-5B83-7D4A5AD2F8B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52183" y="1905035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0" name="3D Model 59" descr="Sphere">
                  <a:extLst>
                    <a:ext uri="{FF2B5EF4-FFF2-40B4-BE49-F238E27FC236}">
                      <a16:creationId xmlns:a16="http://schemas.microsoft.com/office/drawing/2014/main" id="{AAD6E2BE-BD46-A81C-5B83-7D4A5AD2F8B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879034" y="1737174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1" name="3D Model 60" descr="Sphere">
                  <a:extLst>
                    <a:ext uri="{FF2B5EF4-FFF2-40B4-BE49-F238E27FC236}">
                      <a16:creationId xmlns:a16="http://schemas.microsoft.com/office/drawing/2014/main" id="{6D15D0B3-8391-24A3-56D5-AA2D0281C9C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71108" y="2133653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1" name="3D Model 60" descr="Sphere">
                  <a:extLst>
                    <a:ext uri="{FF2B5EF4-FFF2-40B4-BE49-F238E27FC236}">
                      <a16:creationId xmlns:a16="http://schemas.microsoft.com/office/drawing/2014/main" id="{6D15D0B3-8391-24A3-56D5-AA2D0281C9C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897808" y="196083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2" name="3D Model 61" descr="Sphere">
                  <a:extLst>
                    <a:ext uri="{FF2B5EF4-FFF2-40B4-BE49-F238E27FC236}">
                      <a16:creationId xmlns:a16="http://schemas.microsoft.com/office/drawing/2014/main" id="{CA3934DA-9BBF-D76E-55D3-C1F30AC0710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89703" y="2325386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2" name="3D Model 61" descr="Sphere">
                  <a:extLst>
                    <a:ext uri="{FF2B5EF4-FFF2-40B4-BE49-F238E27FC236}">
                      <a16:creationId xmlns:a16="http://schemas.microsoft.com/office/drawing/2014/main" id="{CA3934DA-9BBF-D76E-55D3-C1F30AC0710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18640" y="214840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3" name="3D Model 62" descr="Sphere">
                  <a:extLst>
                    <a:ext uri="{FF2B5EF4-FFF2-40B4-BE49-F238E27FC236}">
                      <a16:creationId xmlns:a16="http://schemas.microsoft.com/office/drawing/2014/main" id="{7A780023-4A08-D54C-43B4-BE37D86648F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42915" y="2334131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3" name="3D Model 62" descr="Sphere">
                  <a:extLst>
                    <a:ext uri="{FF2B5EF4-FFF2-40B4-BE49-F238E27FC236}">
                      <a16:creationId xmlns:a16="http://schemas.microsoft.com/office/drawing/2014/main" id="{7A780023-4A08-D54C-43B4-BE37D86648F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70634" y="215696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4" name="3D Model 63" descr="Sphere">
                  <a:extLst>
                    <a:ext uri="{FF2B5EF4-FFF2-40B4-BE49-F238E27FC236}">
                      <a16:creationId xmlns:a16="http://schemas.microsoft.com/office/drawing/2014/main" id="{1A07DD8E-4EDF-7CA7-C26C-B1E3797C01B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10583" y="1891257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4" name="3D Model 63" descr="Sphere">
                  <a:extLst>
                    <a:ext uri="{FF2B5EF4-FFF2-40B4-BE49-F238E27FC236}">
                      <a16:creationId xmlns:a16="http://schemas.microsoft.com/office/drawing/2014/main" id="{1A07DD8E-4EDF-7CA7-C26C-B1E3797C01B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38559" y="172369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5" name="3D Model 64" descr="Sphere">
                  <a:extLst>
                    <a:ext uri="{FF2B5EF4-FFF2-40B4-BE49-F238E27FC236}">
                      <a16:creationId xmlns:a16="http://schemas.microsoft.com/office/drawing/2014/main" id="{17D9F82F-FD7C-8179-34E5-03DFCF28640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17397" y="2182340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5" name="3D Model 64" descr="Sphere">
                  <a:extLst>
                    <a:ext uri="{FF2B5EF4-FFF2-40B4-BE49-F238E27FC236}">
                      <a16:creationId xmlns:a16="http://schemas.microsoft.com/office/drawing/2014/main" id="{17D9F82F-FD7C-8179-34E5-03DFCF28640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46909" y="200846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6" name="3D Model 65" descr="Sphere">
                  <a:extLst>
                    <a:ext uri="{FF2B5EF4-FFF2-40B4-BE49-F238E27FC236}">
                      <a16:creationId xmlns:a16="http://schemas.microsoft.com/office/drawing/2014/main" id="{6231C1F3-2630-282A-5F5A-F16A001AEAD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77751" y="1900662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6" name="3D Model 65" descr="Sphere">
                  <a:extLst>
                    <a:ext uri="{FF2B5EF4-FFF2-40B4-BE49-F238E27FC236}">
                      <a16:creationId xmlns:a16="http://schemas.microsoft.com/office/drawing/2014/main" id="{6231C1F3-2630-282A-5F5A-F16A001AEAD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07578" y="173289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7" name="3D Model 66" descr="Red Sphere">
                  <a:extLst>
                    <a:ext uri="{FF2B5EF4-FFF2-40B4-BE49-F238E27FC236}">
                      <a16:creationId xmlns:a16="http://schemas.microsoft.com/office/drawing/2014/main" id="{2D649DA3-6865-1FC2-0886-FA857DE0DEA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92561" y="2131283"/>
                <a:ext cx="439226" cy="414127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39226" cy="41412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3838053" ay="-3019890" az="-3456207"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5279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7" name="3D Model 66" descr="Red Sphere">
                  <a:extLst>
                    <a:ext uri="{FF2B5EF4-FFF2-40B4-BE49-F238E27FC236}">
                      <a16:creationId xmlns:a16="http://schemas.microsoft.com/office/drawing/2014/main" id="{2D649DA3-6865-1FC2-0886-FA857DE0DEA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522270" y="1958514"/>
                  <a:ext cx="435735" cy="4051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8" name="3D Model 67" descr="Red Sphere">
                  <a:extLst>
                    <a:ext uri="{FF2B5EF4-FFF2-40B4-BE49-F238E27FC236}">
                      <a16:creationId xmlns:a16="http://schemas.microsoft.com/office/drawing/2014/main" id="{B59298BD-D69A-7674-0408-D6FE7D76862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6840" y="2472762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8" name="3D Model 67" descr="Red Sphere">
                  <a:extLst>
                    <a:ext uri="{FF2B5EF4-FFF2-40B4-BE49-F238E27FC236}">
                      <a16:creationId xmlns:a16="http://schemas.microsoft.com/office/drawing/2014/main" id="{B59298BD-D69A-7674-0408-D6FE7D76862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734846" y="2292586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9" name="3D Model 68" descr="Red Sphere">
                  <a:extLst>
                    <a:ext uri="{FF2B5EF4-FFF2-40B4-BE49-F238E27FC236}">
                      <a16:creationId xmlns:a16="http://schemas.microsoft.com/office/drawing/2014/main" id="{48026904-6B18-B4D9-5851-B386CA18373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7307" y="2261030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9" name="3D Model 68" descr="Red Sphere">
                  <a:extLst>
                    <a:ext uri="{FF2B5EF4-FFF2-40B4-BE49-F238E27FC236}">
                      <a16:creationId xmlns:a16="http://schemas.microsoft.com/office/drawing/2014/main" id="{48026904-6B18-B4D9-5851-B386CA18373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83322" y="2085447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0" name="3D Model 69" descr="Red Sphere">
                  <a:extLst>
                    <a:ext uri="{FF2B5EF4-FFF2-40B4-BE49-F238E27FC236}">
                      <a16:creationId xmlns:a16="http://schemas.microsoft.com/office/drawing/2014/main" id="{5B9B80E8-51F5-102D-4F49-E3B3C91FD93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86266" y="1755784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0" name="3D Model 69" descr="Red Sphere">
                  <a:extLst>
                    <a:ext uri="{FF2B5EF4-FFF2-40B4-BE49-F238E27FC236}">
                      <a16:creationId xmlns:a16="http://schemas.microsoft.com/office/drawing/2014/main" id="{5B9B80E8-51F5-102D-4F49-E3B3C91FD93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13641" y="1591160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1" name="3D Model 70" descr="Red Sphere">
                  <a:extLst>
                    <a:ext uri="{FF2B5EF4-FFF2-40B4-BE49-F238E27FC236}">
                      <a16:creationId xmlns:a16="http://schemas.microsoft.com/office/drawing/2014/main" id="{9F6048C7-8802-8A21-9457-9547C9A2678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05445" y="2343536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1" name="3D Model 70" descr="Red Sphere">
                  <a:extLst>
                    <a:ext uri="{FF2B5EF4-FFF2-40B4-BE49-F238E27FC236}">
                      <a16:creationId xmlns:a16="http://schemas.microsoft.com/office/drawing/2014/main" id="{9F6048C7-8802-8A21-9457-9547C9A2678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35846" y="2166163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2" name="3D Model 71" descr="Red Sphere">
                  <a:extLst>
                    <a:ext uri="{FF2B5EF4-FFF2-40B4-BE49-F238E27FC236}">
                      <a16:creationId xmlns:a16="http://schemas.microsoft.com/office/drawing/2014/main" id="{DE52DC13-4BBE-6BCC-CD36-63528FADDC5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40505" y="1687983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2" name="3D Model 71" descr="Red Sphere">
                  <a:extLst>
                    <a:ext uri="{FF2B5EF4-FFF2-40B4-BE49-F238E27FC236}">
                      <a16:creationId xmlns:a16="http://schemas.microsoft.com/office/drawing/2014/main" id="{DE52DC13-4BBE-6BCC-CD36-63528FADDC5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69833" y="1524830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3" name="3D Model 72" descr="Red Sphere">
                  <a:extLst>
                    <a:ext uri="{FF2B5EF4-FFF2-40B4-BE49-F238E27FC236}">
                      <a16:creationId xmlns:a16="http://schemas.microsoft.com/office/drawing/2014/main" id="{EB030D4A-C2EF-2290-32CF-8D5494B3EDD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7148" y="2056519"/>
                <a:ext cx="422561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2561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3" name="3D Model 72" descr="Red Sphere">
                  <a:extLst>
                    <a:ext uri="{FF2B5EF4-FFF2-40B4-BE49-F238E27FC236}">
                      <a16:creationId xmlns:a16="http://schemas.microsoft.com/office/drawing/2014/main" id="{EB030D4A-C2EF-2290-32CF-8D5494B3EDD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735151" y="1885372"/>
                  <a:ext cx="419203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4" name="3D Model 73" descr="Sphere">
                  <a:extLst>
                    <a:ext uri="{FF2B5EF4-FFF2-40B4-BE49-F238E27FC236}">
                      <a16:creationId xmlns:a16="http://schemas.microsoft.com/office/drawing/2014/main" id="{10AC1C3F-0ABB-8622-1452-6A63C672E24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1216" y="1967452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4" name="3D Model 73" descr="Sphere">
                  <a:extLst>
                    <a:ext uri="{FF2B5EF4-FFF2-40B4-BE49-F238E27FC236}">
                      <a16:creationId xmlns:a16="http://schemas.microsoft.com/office/drawing/2014/main" id="{10AC1C3F-0ABB-8622-1452-6A63C672E24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977280" y="179823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5" name="3D Model 74" descr="Sphere">
                  <a:extLst>
                    <a:ext uri="{FF2B5EF4-FFF2-40B4-BE49-F238E27FC236}">
                      <a16:creationId xmlns:a16="http://schemas.microsoft.com/office/drawing/2014/main" id="{D07EFE3C-1262-24BF-9757-65593A3CA6E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20349" y="1694384"/>
                <a:ext cx="400956" cy="400957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00956" cy="40095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279999" ay="808290" az="-1091473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5148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5" name="3D Model 74" descr="Sphere">
                  <a:extLst>
                    <a:ext uri="{FF2B5EF4-FFF2-40B4-BE49-F238E27FC236}">
                      <a16:creationId xmlns:a16="http://schemas.microsoft.com/office/drawing/2014/main" id="{D07EFE3C-1262-24BF-9757-65593A3CA6E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48248" y="1531092"/>
                  <a:ext cx="397769" cy="3922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6" name="3D Model 75" descr="Sphere">
                  <a:extLst>
                    <a:ext uri="{FF2B5EF4-FFF2-40B4-BE49-F238E27FC236}">
                      <a16:creationId xmlns:a16="http://schemas.microsoft.com/office/drawing/2014/main" id="{D20F919D-802B-9FF0-1C57-C67701E20ED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8267" y="2252285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6" name="3D Model 75" descr="Sphere">
                  <a:extLst>
                    <a:ext uri="{FF2B5EF4-FFF2-40B4-BE49-F238E27FC236}">
                      <a16:creationId xmlns:a16="http://schemas.microsoft.com/office/drawing/2014/main" id="{D20F919D-802B-9FF0-1C57-C67701E20ED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73559" y="207689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7" name="3D Model 76" descr="Sphere">
                  <a:extLst>
                    <a:ext uri="{FF2B5EF4-FFF2-40B4-BE49-F238E27FC236}">
                      <a16:creationId xmlns:a16="http://schemas.microsoft.com/office/drawing/2014/main" id="{08712A79-7757-570D-1172-5679E844F29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06875" y="2441509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7" name="3D Model 76" descr="Sphere">
                  <a:extLst>
                    <a:ext uri="{FF2B5EF4-FFF2-40B4-BE49-F238E27FC236}">
                      <a16:creationId xmlns:a16="http://schemas.microsoft.com/office/drawing/2014/main" id="{08712A79-7757-570D-1172-5679E844F29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933291" y="226201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8" name="3D Model 77" descr="Sphere">
                  <a:extLst>
                    <a:ext uri="{FF2B5EF4-FFF2-40B4-BE49-F238E27FC236}">
                      <a16:creationId xmlns:a16="http://schemas.microsoft.com/office/drawing/2014/main" id="{7F056B22-3C77-CE5B-87D4-B3C358EE77C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30370" y="2461508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8" name="3D Model 77" descr="Sphere">
                  <a:extLst>
                    <a:ext uri="{FF2B5EF4-FFF2-40B4-BE49-F238E27FC236}">
                      <a16:creationId xmlns:a16="http://schemas.microsoft.com/office/drawing/2014/main" id="{7F056B22-3C77-CE5B-87D4-B3C358EE77C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59778" y="228157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9" name="3D Model 78" descr="Sphere">
                  <a:extLst>
                    <a:ext uri="{FF2B5EF4-FFF2-40B4-BE49-F238E27FC236}">
                      <a16:creationId xmlns:a16="http://schemas.microsoft.com/office/drawing/2014/main" id="{D0CDA08E-736C-1A64-50BD-C031FEA6926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49558" y="2227208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9" name="3D Model 78" descr="Sphere">
                  <a:extLst>
                    <a:ext uri="{FF2B5EF4-FFF2-40B4-BE49-F238E27FC236}">
                      <a16:creationId xmlns:a16="http://schemas.microsoft.com/office/drawing/2014/main" id="{D0CDA08E-736C-1A64-50BD-C031FEA6926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80404" y="2052358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0" name="3D Model 79" descr="Red Sphere">
                  <a:extLst>
                    <a:ext uri="{FF2B5EF4-FFF2-40B4-BE49-F238E27FC236}">
                      <a16:creationId xmlns:a16="http://schemas.microsoft.com/office/drawing/2014/main" id="{8C44C369-3D73-85B6-4351-79B8644AE16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78529" y="2062982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0" name="3D Model 79" descr="Red Sphere">
                  <a:extLst>
                    <a:ext uri="{FF2B5EF4-FFF2-40B4-BE49-F238E27FC236}">
                      <a16:creationId xmlns:a16="http://schemas.microsoft.com/office/drawing/2014/main" id="{8C44C369-3D73-85B6-4351-79B8644AE16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03581" y="1891695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1" name="3D Model 80" descr="Red Sphere">
                  <a:extLst>
                    <a:ext uri="{FF2B5EF4-FFF2-40B4-BE49-F238E27FC236}">
                      <a16:creationId xmlns:a16="http://schemas.microsoft.com/office/drawing/2014/main" id="{A53AAFC1-E390-C869-7783-0199BBEAB4B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95512" y="1730118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1" name="3D Model 80" descr="Red Sphere">
                  <a:extLst>
                    <a:ext uri="{FF2B5EF4-FFF2-40B4-BE49-F238E27FC236}">
                      <a16:creationId xmlns:a16="http://schemas.microsoft.com/office/drawing/2014/main" id="{A53AAFC1-E390-C869-7783-0199BBEAB4B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22018" y="1566051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CA42E034-8BD4-6722-C7A2-A8F80EB0FA48}"/>
              </a:ext>
            </a:extLst>
          </p:cNvPr>
          <p:cNvCxnSpPr>
            <a:cxnSpLocks/>
          </p:cNvCxnSpPr>
          <p:nvPr/>
        </p:nvCxnSpPr>
        <p:spPr>
          <a:xfrm flipV="1">
            <a:off x="1909909" y="956415"/>
            <a:ext cx="13718" cy="20896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420EB-38F7-AD82-1C06-EEFB50EF5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215409-B866-CBDA-B170-58B10373F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6CA9C32-D2B9-8C50-18DA-DA388004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5</a:t>
            </a:fld>
            <a:endParaRPr lang="es-ES_trad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F4320B-3ECA-97A7-CD46-09018FA8293F}"/>
              </a:ext>
            </a:extLst>
          </p:cNvPr>
          <p:cNvSpPr txBox="1"/>
          <p:nvPr/>
        </p:nvSpPr>
        <p:spPr>
          <a:xfrm>
            <a:off x="5964950" y="413907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e</a:t>
            </a:r>
            <a:r>
              <a:rPr lang="es-ES_tradnl" baseline="30000" dirty="0"/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8F47E6-8F3B-819A-F730-3935D4622781}"/>
              </a:ext>
            </a:extLst>
          </p:cNvPr>
          <p:cNvSpPr txBox="1"/>
          <p:nvPr/>
        </p:nvSpPr>
        <p:spPr>
          <a:xfrm>
            <a:off x="6113724" y="4782000"/>
            <a:ext cx="21959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b="0" i="0" dirty="0">
                <a:latin typeface="Symbol" pitchFamily="2" charset="2"/>
              </a:rPr>
              <a:t>n</a:t>
            </a:r>
            <a:endParaRPr lang="es-ES_tradnl" baseline="30000" dirty="0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786785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FBFCA0-B49D-92C8-B55E-4EB4D388A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12" y="27977"/>
            <a:ext cx="7151015" cy="691461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B6907D-3768-8871-725D-1E7D084A3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326D2F-9DDB-B0C1-DE54-569322018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43C46-2BC7-B072-9A27-1C83489CB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50</a:t>
            </a:fld>
            <a:endParaRPr lang="es-ES_tradnl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ED7BD4-1D3B-6324-7579-7F91353501AA}"/>
              </a:ext>
            </a:extLst>
          </p:cNvPr>
          <p:cNvCxnSpPr>
            <a:cxnSpLocks/>
          </p:cNvCxnSpPr>
          <p:nvPr/>
        </p:nvCxnSpPr>
        <p:spPr>
          <a:xfrm flipV="1">
            <a:off x="2545773" y="1310712"/>
            <a:ext cx="5289536" cy="5228201"/>
          </a:xfrm>
          <a:prstGeom prst="line">
            <a:avLst/>
          </a:prstGeom>
          <a:ln w="190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77D77A6-A44C-CC2E-20C0-1E50F393E2B1}"/>
              </a:ext>
            </a:extLst>
          </p:cNvPr>
          <p:cNvSpPr/>
          <p:nvPr/>
        </p:nvSpPr>
        <p:spPr>
          <a:xfrm>
            <a:off x="4030638" y="4572000"/>
            <a:ext cx="613063" cy="571500"/>
          </a:xfrm>
          <a:prstGeom prst="ellipse">
            <a:avLst/>
          </a:prstGeom>
          <a:noFill/>
          <a:ln w="34925">
            <a:solidFill>
              <a:srgbClr val="FFF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C16AD26-A227-91CC-14B4-9E748C852CCD}"/>
              </a:ext>
            </a:extLst>
          </p:cNvPr>
          <p:cNvSpPr/>
          <p:nvPr/>
        </p:nvSpPr>
        <p:spPr>
          <a:xfrm>
            <a:off x="2853002" y="5703166"/>
            <a:ext cx="613063" cy="571500"/>
          </a:xfrm>
          <a:prstGeom prst="ellipse">
            <a:avLst/>
          </a:prstGeom>
          <a:noFill/>
          <a:ln w="34925">
            <a:solidFill>
              <a:srgbClr val="FFF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850FA7D-3566-6BA2-89F6-1107B80DC7EF}"/>
              </a:ext>
            </a:extLst>
          </p:cNvPr>
          <p:cNvSpPr/>
          <p:nvPr/>
        </p:nvSpPr>
        <p:spPr>
          <a:xfrm>
            <a:off x="6361666" y="2239529"/>
            <a:ext cx="613063" cy="571500"/>
          </a:xfrm>
          <a:prstGeom prst="ellipse">
            <a:avLst/>
          </a:prstGeom>
          <a:noFill/>
          <a:ln w="34925">
            <a:solidFill>
              <a:srgbClr val="FFF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grpSp>
        <p:nvGrpSpPr>
          <p:cNvPr id="7" name="Tz=+2">
            <a:extLst>
              <a:ext uri="{FF2B5EF4-FFF2-40B4-BE49-F238E27FC236}">
                <a16:creationId xmlns:a16="http://schemas.microsoft.com/office/drawing/2014/main" id="{2A4A1ECD-A433-6A3F-DC4C-AECA8515D1E5}"/>
              </a:ext>
            </a:extLst>
          </p:cNvPr>
          <p:cNvGrpSpPr/>
          <p:nvPr/>
        </p:nvGrpSpPr>
        <p:grpSpPr>
          <a:xfrm>
            <a:off x="6668973" y="1589698"/>
            <a:ext cx="490697" cy="649831"/>
            <a:chOff x="489017" y="88212"/>
            <a:chExt cx="697879" cy="924203"/>
          </a:xfrm>
        </p:grpSpPr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C105911C-6922-F05F-07D5-E7B11DC69F6B}"/>
                </a:ext>
              </a:extLst>
            </p:cNvPr>
            <p:cNvSpPr/>
            <p:nvPr/>
          </p:nvSpPr>
          <p:spPr>
            <a:xfrm rot="18846227">
              <a:off x="379035" y="381731"/>
              <a:ext cx="740666" cy="520702"/>
            </a:xfrm>
            <a:prstGeom prst="rect">
              <a:avLst/>
            </a:prstGeom>
            <a:solidFill>
              <a:srgbClr val="E9EFB7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t">
              <a:noAutofit/>
            </a:bodyPr>
            <a:lstStyle/>
            <a:p>
              <a:pPr>
                <a:defRPr sz="1600" cap="all" spc="32"/>
              </a:pPr>
              <a:endParaRPr sz="1125"/>
            </a:p>
          </p:txBody>
        </p:sp>
        <p:sp>
          <p:nvSpPr>
            <p:cNvPr id="9" name="Tz=+2">
              <a:extLst>
                <a:ext uri="{FF2B5EF4-FFF2-40B4-BE49-F238E27FC236}">
                  <a16:creationId xmlns:a16="http://schemas.microsoft.com/office/drawing/2014/main" id="{6ACC4DCD-0C89-F2EE-6FF7-8FFE82279985}"/>
                </a:ext>
              </a:extLst>
            </p:cNvPr>
            <p:cNvSpPr txBox="1"/>
            <p:nvPr/>
          </p:nvSpPr>
          <p:spPr>
            <a:xfrm rot="18846227">
              <a:off x="467815" y="212261"/>
              <a:ext cx="843130" cy="595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t">
              <a:spAutoFit/>
            </a:bodyPr>
            <a:lstStyle/>
            <a:p>
              <a:pPr>
                <a:defRPr sz="1600" cap="all" spc="32"/>
              </a:pPr>
              <a:r>
                <a:rPr lang="es-ES" sz="1125" dirty="0"/>
                <a:t>N=Z line</a:t>
              </a:r>
              <a:endParaRPr sz="1125" dirty="0"/>
            </a:p>
          </p:txBody>
        </p:sp>
      </p:grpSp>
    </p:spTree>
    <p:extLst>
      <p:ext uri="{BB962C8B-B14F-4D97-AF65-F5344CB8AC3E}">
        <p14:creationId xmlns:p14="http://schemas.microsoft.com/office/powerpoint/2010/main" val="206567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89886-1E95-8BFA-7A42-D067A0959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E1839A-4E14-0225-83B5-F2633ECF2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12" y="27977"/>
            <a:ext cx="7151015" cy="691461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AA8107-D9F5-2E50-90C0-7C85D912EF1B}"/>
              </a:ext>
            </a:extLst>
          </p:cNvPr>
          <p:cNvCxnSpPr>
            <a:cxnSpLocks/>
          </p:cNvCxnSpPr>
          <p:nvPr/>
        </p:nvCxnSpPr>
        <p:spPr>
          <a:xfrm>
            <a:off x="2227766" y="4021029"/>
            <a:ext cx="2855511" cy="2700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F634CE-121D-F70D-A934-5D8FBB957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EDDA6-071D-8FFC-0BDA-20FD9E079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51</a:t>
            </a:fld>
            <a:endParaRPr lang="es-ES_tradnl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CFA72B-10CB-3C03-518F-97E0BED4B1F5}"/>
              </a:ext>
            </a:extLst>
          </p:cNvPr>
          <p:cNvCxnSpPr>
            <a:cxnSpLocks/>
          </p:cNvCxnSpPr>
          <p:nvPr/>
        </p:nvCxnSpPr>
        <p:spPr>
          <a:xfrm flipV="1">
            <a:off x="2227766" y="1358168"/>
            <a:ext cx="5586761" cy="553100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09690BD-D3D7-FF66-EACE-BCB9CC4E1886}"/>
              </a:ext>
            </a:extLst>
          </p:cNvPr>
          <p:cNvSpPr txBox="1"/>
          <p:nvPr/>
        </p:nvSpPr>
        <p:spPr>
          <a:xfrm>
            <a:off x="1848423" y="4167637"/>
            <a:ext cx="626005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52834"/>
            </a:schemeClr>
          </a:solidFill>
        </p:spPr>
        <p:txBody>
          <a:bodyPr wrap="none" rtlCol="0">
            <a:spAutoFit/>
          </a:bodyPr>
          <a:lstStyle/>
          <a:p>
            <a:r>
              <a:rPr lang="en-ES" sz="1600" b="1" dirty="0">
                <a:solidFill>
                  <a:srgbClr val="FF0000"/>
                </a:solidFill>
              </a:rPr>
              <a:t>Tz=-2</a:t>
            </a:r>
          </a:p>
          <a:p>
            <a:r>
              <a:rPr lang="en-ES" sz="1600" b="1" dirty="0">
                <a:solidFill>
                  <a:srgbClr val="FF0000"/>
                </a:solidFill>
              </a:rPr>
              <a:t>T=2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E512DD-64FA-BFAA-6BD8-ABADDFDA708E}"/>
              </a:ext>
            </a:extLst>
          </p:cNvPr>
          <p:cNvSpPr txBox="1"/>
          <p:nvPr/>
        </p:nvSpPr>
        <p:spPr>
          <a:xfrm>
            <a:off x="2582714" y="4777689"/>
            <a:ext cx="626005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52834"/>
            </a:schemeClr>
          </a:solidFill>
        </p:spPr>
        <p:txBody>
          <a:bodyPr wrap="none" rtlCol="0">
            <a:spAutoFit/>
          </a:bodyPr>
          <a:lstStyle/>
          <a:p>
            <a:r>
              <a:rPr lang="en-ES" sz="1600" b="1" dirty="0">
                <a:solidFill>
                  <a:srgbClr val="FF0000"/>
                </a:solidFill>
              </a:rPr>
              <a:t>Tz=-1</a:t>
            </a:r>
          </a:p>
          <a:p>
            <a:r>
              <a:rPr lang="en-ES" sz="1600" b="1" dirty="0">
                <a:solidFill>
                  <a:srgbClr val="FF0000"/>
                </a:solidFill>
              </a:rPr>
              <a:t>T=1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6007E0-C144-34B8-B075-CC14D63E85CD}"/>
              </a:ext>
            </a:extLst>
          </p:cNvPr>
          <p:cNvSpPr txBox="1"/>
          <p:nvPr/>
        </p:nvSpPr>
        <p:spPr>
          <a:xfrm>
            <a:off x="3168466" y="5352702"/>
            <a:ext cx="626005" cy="1077218"/>
          </a:xfrm>
          <a:prstGeom prst="rect">
            <a:avLst/>
          </a:prstGeom>
          <a:solidFill>
            <a:schemeClr val="accent4">
              <a:lumMod val="20000"/>
              <a:lumOff val="80000"/>
              <a:alpha val="52834"/>
            </a:schemeClr>
          </a:solidFill>
        </p:spPr>
        <p:txBody>
          <a:bodyPr wrap="none" rtlCol="0">
            <a:spAutoFit/>
          </a:bodyPr>
          <a:lstStyle/>
          <a:p>
            <a:r>
              <a:rPr lang="en-ES" sz="1600" b="1" dirty="0">
                <a:solidFill>
                  <a:srgbClr val="FF0000"/>
                </a:solidFill>
              </a:rPr>
              <a:t>Tz=-0</a:t>
            </a:r>
          </a:p>
          <a:p>
            <a:r>
              <a:rPr lang="en-ES" sz="1600" b="1" dirty="0">
                <a:solidFill>
                  <a:srgbClr val="FF0000"/>
                </a:solidFill>
              </a:rPr>
              <a:t>T=0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o</a:t>
            </a:r>
            <a:r>
              <a:rPr lang="en-ES" sz="1600" b="1" dirty="0">
                <a:solidFill>
                  <a:srgbClr val="FF0000"/>
                </a:solidFill>
              </a:rPr>
              <a:t>r</a:t>
            </a:r>
          </a:p>
          <a:p>
            <a:r>
              <a:rPr lang="en-ES" sz="1600" b="1" dirty="0">
                <a:solidFill>
                  <a:srgbClr val="FF0000"/>
                </a:solidFill>
              </a:rPr>
              <a:t>T=1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737894-7BC0-4620-CF1F-AB2638B9D222}"/>
              </a:ext>
            </a:extLst>
          </p:cNvPr>
          <p:cNvSpPr txBox="1"/>
          <p:nvPr/>
        </p:nvSpPr>
        <p:spPr>
          <a:xfrm>
            <a:off x="3796260" y="5838249"/>
            <a:ext cx="666080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52834"/>
            </a:schemeClr>
          </a:solidFill>
        </p:spPr>
        <p:txBody>
          <a:bodyPr wrap="none" rtlCol="0">
            <a:spAutoFit/>
          </a:bodyPr>
          <a:lstStyle/>
          <a:p>
            <a:r>
              <a:rPr lang="en-ES" sz="1600" b="1" dirty="0">
                <a:solidFill>
                  <a:srgbClr val="FF0000"/>
                </a:solidFill>
              </a:rPr>
              <a:t>Tz=+1</a:t>
            </a:r>
          </a:p>
          <a:p>
            <a:r>
              <a:rPr lang="en-ES" sz="1600" b="1" dirty="0">
                <a:solidFill>
                  <a:srgbClr val="FF0000"/>
                </a:solidFill>
              </a:rPr>
              <a:t>T=1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A37C2E-F112-D71A-BA44-C6BD11DA3B6F}"/>
              </a:ext>
            </a:extLst>
          </p:cNvPr>
          <p:cNvSpPr txBox="1"/>
          <p:nvPr/>
        </p:nvSpPr>
        <p:spPr>
          <a:xfrm>
            <a:off x="4548062" y="6390214"/>
            <a:ext cx="666080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ES" sz="1600" b="1" dirty="0">
                <a:solidFill>
                  <a:srgbClr val="FF0000"/>
                </a:solidFill>
              </a:rPr>
              <a:t>Tz=+2</a:t>
            </a:r>
          </a:p>
        </p:txBody>
      </p:sp>
    </p:spTree>
    <p:extLst>
      <p:ext uri="{BB962C8B-B14F-4D97-AF65-F5344CB8AC3E}">
        <p14:creationId xmlns:p14="http://schemas.microsoft.com/office/powerpoint/2010/main" val="39506716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EDE8E-0D41-2527-BDD0-9A29B1548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312D27-EC26-BE64-4351-F36794FE9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8321" y="-302342"/>
            <a:ext cx="10560641" cy="746268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C77975-571C-0E13-18F7-9B25D93312C5}"/>
              </a:ext>
            </a:extLst>
          </p:cNvPr>
          <p:cNvCxnSpPr>
            <a:cxnSpLocks/>
          </p:cNvCxnSpPr>
          <p:nvPr/>
        </p:nvCxnSpPr>
        <p:spPr>
          <a:xfrm flipV="1">
            <a:off x="442452" y="776748"/>
            <a:ext cx="4866967" cy="55552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EF806E8-6461-076D-951F-9AAD180CC23B}"/>
              </a:ext>
            </a:extLst>
          </p:cNvPr>
          <p:cNvSpPr txBox="1"/>
          <p:nvPr/>
        </p:nvSpPr>
        <p:spPr>
          <a:xfrm rot="18715587">
            <a:off x="3785420" y="904567"/>
            <a:ext cx="185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GB" baseline="-25000" dirty="0" err="1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=0 or N=Z nuclei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98CD32-2129-4285-9D2A-BF679D2E9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8D6786-1027-7266-524C-CB5504C39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A50CA-5630-4C59-B4FE-06163E726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52</a:t>
            </a:fld>
            <a:endParaRPr lang="es-ES_tradnl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435DEF9-F380-5B55-4C26-8C75A7CB7342}"/>
              </a:ext>
            </a:extLst>
          </p:cNvPr>
          <p:cNvSpPr/>
          <p:nvPr/>
        </p:nvSpPr>
        <p:spPr>
          <a:xfrm rot="5400000">
            <a:off x="86128" y="3913872"/>
            <a:ext cx="2866209" cy="2466787"/>
          </a:xfrm>
          <a:prstGeom prst="rtTriangle">
            <a:avLst/>
          </a:prstGeom>
          <a:solidFill>
            <a:schemeClr val="accent4">
              <a:lumMod val="40000"/>
              <a:lumOff val="60000"/>
              <a:alpha val="7466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802BC9-0C4C-89F4-1AA1-6735C1ED1FFD}"/>
              </a:ext>
            </a:extLst>
          </p:cNvPr>
          <p:cNvSpPr txBox="1"/>
          <p:nvPr/>
        </p:nvSpPr>
        <p:spPr>
          <a:xfrm>
            <a:off x="285839" y="3714161"/>
            <a:ext cx="19959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600" dirty="0"/>
              <a:t>Only in this part of </a:t>
            </a:r>
          </a:p>
          <a:p>
            <a:r>
              <a:rPr lang="en-ES" sz="1600" dirty="0"/>
              <a:t>the nuclide table</a:t>
            </a:r>
          </a:p>
          <a:p>
            <a:r>
              <a:rPr lang="en-ES" sz="1600" dirty="0"/>
              <a:t>Fermi “superallowed”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77A818F5-8D96-4208-8C57-64F4D5BC4B8F}"/>
              </a:ext>
            </a:extLst>
          </p:cNvPr>
          <p:cNvSpPr/>
          <p:nvPr/>
        </p:nvSpPr>
        <p:spPr>
          <a:xfrm>
            <a:off x="5674936" y="3337089"/>
            <a:ext cx="2840414" cy="2055043"/>
          </a:xfrm>
          <a:prstGeom prst="wedgeRoundRectCallout">
            <a:avLst>
              <a:gd name="adj1" fmla="val -166490"/>
              <a:gd name="adj2" fmla="val 7458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7F05E0-2733-9E29-8E18-A1B17C5C46CF}"/>
              </a:ext>
            </a:extLst>
          </p:cNvPr>
          <p:cNvSpPr txBox="1"/>
          <p:nvPr/>
        </p:nvSpPr>
        <p:spPr>
          <a:xfrm>
            <a:off x="5758196" y="3337089"/>
            <a:ext cx="239668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Only because </a:t>
            </a:r>
          </a:p>
          <a:p>
            <a:r>
              <a:rPr lang="en-ES" dirty="0"/>
              <a:t>isopin mixing </a:t>
            </a:r>
          </a:p>
          <a:p>
            <a:r>
              <a:rPr lang="en-GB" dirty="0"/>
              <a:t>E</a:t>
            </a:r>
            <a:r>
              <a:rPr lang="en-ES" dirty="0"/>
              <a:t>xists, we can observe</a:t>
            </a:r>
          </a:p>
          <a:p>
            <a:r>
              <a:rPr lang="en-GB" dirty="0"/>
              <a:t>I</a:t>
            </a:r>
            <a:r>
              <a:rPr lang="en-ES" dirty="0"/>
              <a:t>n beta decay some </a:t>
            </a:r>
          </a:p>
          <a:p>
            <a:r>
              <a:rPr lang="en-ES" dirty="0"/>
              <a:t>small fragment</a:t>
            </a:r>
          </a:p>
          <a:p>
            <a:r>
              <a:rPr lang="en-GB" dirty="0"/>
              <a:t>of</a:t>
            </a:r>
            <a:r>
              <a:rPr lang="en-ES" dirty="0"/>
              <a:t> the Fermi transition. </a:t>
            </a:r>
          </a:p>
          <a:p>
            <a:r>
              <a:rPr lang="en-GB" dirty="0"/>
              <a:t>(e</a:t>
            </a:r>
            <a:r>
              <a:rPr lang="en-ES" dirty="0"/>
              <a:t>xample 66Ga)</a:t>
            </a:r>
          </a:p>
        </p:txBody>
      </p:sp>
    </p:spTree>
    <p:extLst>
      <p:ext uri="{BB962C8B-B14F-4D97-AF65-F5344CB8AC3E}">
        <p14:creationId xmlns:p14="http://schemas.microsoft.com/office/powerpoint/2010/main" val="37161404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B66ED-1D44-C008-66DA-1D3CF8811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A998C-28A6-FAEF-EC65-6728CA14F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8EA82-C8F1-A3F2-4FD3-25CFFD24E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53</a:t>
            </a:fld>
            <a:endParaRPr lang="es-ES_trad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905F23-2D93-DFBA-3327-6026DCD37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61" y="498217"/>
            <a:ext cx="6388100" cy="5016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0330FC-A351-6F10-0501-08734F8BA7F4}"/>
                  </a:ext>
                </a:extLst>
              </p:cNvPr>
              <p:cNvSpPr txBox="1"/>
              <p:nvPr/>
            </p:nvSpPr>
            <p:spPr>
              <a:xfrm>
                <a:off x="4572000" y="2861857"/>
                <a:ext cx="1170320" cy="56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𝑓𝑡</m:t>
                          </m:r>
                        </m:den>
                      </m:f>
                    </m:oMath>
                  </m:oMathPara>
                </a14:m>
                <a:endParaRPr lang="en-E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0330FC-A351-6F10-0501-08734F8BA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861857"/>
                <a:ext cx="1170320" cy="567143"/>
              </a:xfrm>
              <a:prstGeom prst="rect">
                <a:avLst/>
              </a:prstGeom>
              <a:blipFill>
                <a:blip r:embed="rId3"/>
                <a:stretch>
                  <a:fillRect l="-4301" t="-2174" r="-4301" b="-15217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DBBEED6-E09A-7B0A-DB3D-737A59B84D43}"/>
                  </a:ext>
                </a:extLst>
              </p:cNvPr>
              <p:cNvSpPr txBox="1"/>
              <p:nvPr/>
            </p:nvSpPr>
            <p:spPr>
              <a:xfrm>
                <a:off x="4590053" y="4073617"/>
                <a:ext cx="1417311" cy="56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𝐺𝑇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𝐺𝑇</m:t>
                              </m:r>
                            </m:sub>
                          </m:sSub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𝑓𝑡</m:t>
                          </m:r>
                        </m:den>
                      </m:f>
                    </m:oMath>
                  </m:oMathPara>
                </a14:m>
                <a:endParaRPr lang="en-E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DBBEED6-E09A-7B0A-DB3D-737A59B84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053" y="4073617"/>
                <a:ext cx="1417311" cy="567143"/>
              </a:xfrm>
              <a:prstGeom prst="rect">
                <a:avLst/>
              </a:prstGeom>
              <a:blipFill>
                <a:blip r:embed="rId4"/>
                <a:stretch>
                  <a:fillRect l="-3571" t="-2174" r="-893" b="-17391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595875-7A58-0F40-8DE7-4585E403ED92}"/>
                  </a:ext>
                </a:extLst>
              </p:cNvPr>
              <p:cNvSpPr txBox="1"/>
              <p:nvPr/>
            </p:nvSpPr>
            <p:spPr>
              <a:xfrm>
                <a:off x="4735826" y="3560911"/>
                <a:ext cx="1006494" cy="4492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b>
                          </m:sSub>
                        </m:num>
                        <m:den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𝑓𝑒𝑒𝑑𝑖𝑛𝑔</m:t>
                          </m:r>
                        </m:den>
                      </m:f>
                    </m:oMath>
                  </m:oMathPara>
                </a14:m>
                <a:endParaRPr lang="en-ES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595875-7A58-0F40-8DE7-4585E403E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826" y="3560911"/>
                <a:ext cx="1006494" cy="449226"/>
              </a:xfrm>
              <a:prstGeom prst="rect">
                <a:avLst/>
              </a:prstGeom>
              <a:blipFill>
                <a:blip r:embed="rId5"/>
                <a:stretch>
                  <a:fillRect l="-2469" r="-4938" b="-19444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43651583-1371-2B78-1F2F-553BC84A9D3A}"/>
              </a:ext>
            </a:extLst>
          </p:cNvPr>
          <p:cNvSpPr/>
          <p:nvPr/>
        </p:nvSpPr>
        <p:spPr>
          <a:xfrm>
            <a:off x="5298709" y="3109224"/>
            <a:ext cx="546754" cy="4336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785A7B9-EA49-447F-E9B3-87B2FA57B253}"/>
              </a:ext>
            </a:extLst>
          </p:cNvPr>
          <p:cNvSpPr/>
          <p:nvPr/>
        </p:nvSpPr>
        <p:spPr>
          <a:xfrm>
            <a:off x="5572086" y="4357188"/>
            <a:ext cx="546754" cy="4336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54805B-644F-CDFE-C900-B6FEBBF5A07B}"/>
              </a:ext>
            </a:extLst>
          </p:cNvPr>
          <p:cNvSpPr txBox="1"/>
          <p:nvPr/>
        </p:nvSpPr>
        <p:spPr>
          <a:xfrm>
            <a:off x="5379061" y="6051958"/>
            <a:ext cx="3503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200" dirty="0"/>
              <a:t>Figure from </a:t>
            </a:r>
            <a:r>
              <a:rPr lang="en-GB" sz="1200" dirty="0">
                <a:effectLst/>
                <a:latin typeface="Times"/>
              </a:rPr>
              <a:t>C.B. </a:t>
            </a:r>
            <a:r>
              <a:rPr lang="en-GB" sz="1200" dirty="0" err="1">
                <a:effectLst/>
                <a:latin typeface="Times"/>
              </a:rPr>
              <a:t>Hinke</a:t>
            </a:r>
            <a:r>
              <a:rPr lang="en-GB" sz="1200" dirty="0">
                <a:effectLst/>
                <a:latin typeface="Times"/>
              </a:rPr>
              <a:t> et al., Nature </a:t>
            </a:r>
            <a:r>
              <a:rPr lang="en-GB" sz="1200" b="1" dirty="0">
                <a:effectLst/>
                <a:latin typeface="Times"/>
              </a:rPr>
              <a:t>486</a:t>
            </a:r>
            <a:r>
              <a:rPr lang="en-GB" sz="1200" dirty="0">
                <a:effectLst/>
                <a:latin typeface="Times"/>
              </a:rPr>
              <a:t>, 341 (2012)</a:t>
            </a:r>
            <a:br>
              <a:rPr lang="en-GB" sz="1200" dirty="0">
                <a:effectLst/>
                <a:latin typeface="Times"/>
              </a:rPr>
            </a:br>
            <a:endParaRPr lang="en-GB" sz="1200" dirty="0"/>
          </a:p>
          <a:p>
            <a:endParaRPr lang="en-ES" sz="1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4A143A-D0E7-902C-8551-59EB45389432}"/>
              </a:ext>
            </a:extLst>
          </p:cNvPr>
          <p:cNvSpPr/>
          <p:nvPr/>
        </p:nvSpPr>
        <p:spPr>
          <a:xfrm>
            <a:off x="1234911" y="3983656"/>
            <a:ext cx="263951" cy="6598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4585148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165CD-C353-4CFA-5603-659F7FE53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B1FEE-5D98-224A-74C8-CA07D8100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F6DF0-B8FE-596A-1BFD-A2348A67B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8B44B-6583-7ABE-B196-0D80BF3B2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54</a:t>
            </a:fld>
            <a:endParaRPr lang="es-ES_trad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0F92A9-BBF8-9FE7-F35E-AE9ED7C0A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61" y="498217"/>
            <a:ext cx="6388100" cy="50165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A1E424F-48B5-A523-1B25-104AB4B8D1C0}"/>
              </a:ext>
            </a:extLst>
          </p:cNvPr>
          <p:cNvSpPr/>
          <p:nvPr/>
        </p:nvSpPr>
        <p:spPr>
          <a:xfrm>
            <a:off x="5298709" y="3109224"/>
            <a:ext cx="546754" cy="4336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889B24A-DF4D-9ED2-84AE-A9DAF1CEF4F3}"/>
              </a:ext>
            </a:extLst>
          </p:cNvPr>
          <p:cNvSpPr/>
          <p:nvPr/>
        </p:nvSpPr>
        <p:spPr>
          <a:xfrm>
            <a:off x="5572086" y="4357188"/>
            <a:ext cx="546754" cy="4336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E82B5B-2C62-D136-BB69-68DEE5F91935}"/>
              </a:ext>
            </a:extLst>
          </p:cNvPr>
          <p:cNvSpPr/>
          <p:nvPr/>
        </p:nvSpPr>
        <p:spPr>
          <a:xfrm>
            <a:off x="1234911" y="3983656"/>
            <a:ext cx="263951" cy="6598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B3D654-200C-97BD-7935-7769B772CE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13" b="3178"/>
          <a:stretch/>
        </p:blipFill>
        <p:spPr>
          <a:xfrm>
            <a:off x="5249553" y="2556387"/>
            <a:ext cx="3826032" cy="289995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44C62-1381-DF00-86BD-0CF08886DCE3}"/>
              </a:ext>
            </a:extLst>
          </p:cNvPr>
          <p:cNvGrpSpPr/>
          <p:nvPr/>
        </p:nvGrpSpPr>
        <p:grpSpPr>
          <a:xfrm>
            <a:off x="820486" y="2179885"/>
            <a:ext cx="1763496" cy="1212347"/>
            <a:chOff x="820486" y="2179885"/>
            <a:chExt cx="1763496" cy="121234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3128D12-3DEA-314F-7FB9-0DCB2A722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 rot="5400000">
              <a:off x="1585207" y="2826216"/>
              <a:ext cx="566016" cy="5660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DBA243-5671-380C-8C1E-4892BE7B70AF}"/>
                </a:ext>
              </a:extLst>
            </p:cNvPr>
            <p:cNvSpPr txBox="1"/>
            <p:nvPr/>
          </p:nvSpPr>
          <p:spPr>
            <a:xfrm>
              <a:off x="820486" y="2179885"/>
              <a:ext cx="17634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>
                  <a:solidFill>
                    <a:srgbClr val="00B050"/>
                  </a:solidFill>
                </a:rPr>
                <a:t>Superallowed </a:t>
              </a:r>
            </a:p>
            <a:p>
              <a:r>
                <a:rPr lang="en-ES" dirty="0">
                  <a:solidFill>
                    <a:srgbClr val="00B050"/>
                  </a:solidFill>
                </a:rPr>
                <a:t>Fermi transitions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C90A08-AC66-CCB8-AFE3-8A6A88DEC10F}"/>
              </a:ext>
            </a:extLst>
          </p:cNvPr>
          <p:cNvGrpSpPr/>
          <p:nvPr/>
        </p:nvGrpSpPr>
        <p:grpSpPr>
          <a:xfrm>
            <a:off x="4209546" y="5213809"/>
            <a:ext cx="1916230" cy="1243332"/>
            <a:chOff x="4209546" y="5213809"/>
            <a:chExt cx="1916230" cy="124333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DE850B-BFC2-6C4D-C9B4-A2689CDB0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 rot="16200000">
              <a:off x="4672256" y="5213809"/>
              <a:ext cx="566016" cy="56601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96E3602-B181-1F7D-C8B3-C37EDF83C2F7}"/>
                </a:ext>
              </a:extLst>
            </p:cNvPr>
            <p:cNvSpPr txBox="1"/>
            <p:nvPr/>
          </p:nvSpPr>
          <p:spPr>
            <a:xfrm>
              <a:off x="4209546" y="5810810"/>
              <a:ext cx="1916230" cy="646331"/>
            </a:xfrm>
            <a:prstGeom prst="rect">
              <a:avLst/>
            </a:prstGeom>
            <a:solidFill>
              <a:schemeClr val="bg1"/>
            </a:solidFill>
            <a:effectLst>
              <a:glow rad="1270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ES" dirty="0">
                  <a:solidFill>
                    <a:srgbClr val="00B050"/>
                  </a:solidFill>
                </a:rPr>
                <a:t>Not Superallowed </a:t>
              </a:r>
            </a:p>
            <a:p>
              <a:r>
                <a:rPr lang="en-ES" dirty="0">
                  <a:solidFill>
                    <a:srgbClr val="00B050"/>
                  </a:solidFill>
                </a:rPr>
                <a:t>Fermi transition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D2719C9-4EFA-51BA-26CF-9598FD9AB66B}"/>
              </a:ext>
            </a:extLst>
          </p:cNvPr>
          <p:cNvSpPr txBox="1"/>
          <p:nvPr/>
        </p:nvSpPr>
        <p:spPr>
          <a:xfrm>
            <a:off x="7887808" y="5187425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latin typeface="Al Tarikh" pitchFamily="2" charset="-78"/>
                <a:cs typeface="Al Tarikh" pitchFamily="2" charset="-78"/>
              </a:rPr>
              <a:t>log ft=7.8</a:t>
            </a:r>
          </a:p>
        </p:txBody>
      </p:sp>
    </p:spTree>
    <p:extLst>
      <p:ext uri="{BB962C8B-B14F-4D97-AF65-F5344CB8AC3E}">
        <p14:creationId xmlns:p14="http://schemas.microsoft.com/office/powerpoint/2010/main" val="382877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F4E7F-D502-0E72-0753-CAE1A1495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C2F54-9030-E9CA-41E3-035CF47F9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C1DEC-F096-493A-8A1E-5B4D0DD7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55</a:t>
            </a:fld>
            <a:endParaRPr lang="es-ES_trad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608476-570D-DC5E-6C20-35CAE40AB3CE}"/>
              </a:ext>
            </a:extLst>
          </p:cNvPr>
          <p:cNvSpPr txBox="1"/>
          <p:nvPr/>
        </p:nvSpPr>
        <p:spPr>
          <a:xfrm>
            <a:off x="3244103" y="136524"/>
            <a:ext cx="2169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Conclusions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D98F83-21F7-230F-64BC-711D164501FB}"/>
              </a:ext>
            </a:extLst>
          </p:cNvPr>
          <p:cNvSpPr txBox="1"/>
          <p:nvPr/>
        </p:nvSpPr>
        <p:spPr>
          <a:xfrm>
            <a:off x="733691" y="619066"/>
            <a:ext cx="8318816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Isospin is really a very useful concept understanding the beta decay </a:t>
            </a:r>
          </a:p>
          <a:p>
            <a:r>
              <a:rPr lang="en-GB" dirty="0"/>
              <a:t>through the Fermi decay.</a:t>
            </a:r>
          </a:p>
          <a:p>
            <a:endParaRPr lang="en-GB" dirty="0"/>
          </a:p>
          <a:p>
            <a:r>
              <a:rPr lang="en-GB" dirty="0"/>
              <a:t>Fermi decay allow us to locate states</a:t>
            </a:r>
          </a:p>
          <a:p>
            <a:r>
              <a:rPr lang="en-GB" dirty="0"/>
              <a:t>of very well defined isospin (and structure) in regions of excitation energy</a:t>
            </a:r>
          </a:p>
          <a:p>
            <a:r>
              <a:rPr lang="en-GB" dirty="0"/>
              <a:t>where the level density is already high. It is an extremely clean probe. </a:t>
            </a:r>
          </a:p>
          <a:p>
            <a:r>
              <a:rPr lang="en-GB" dirty="0"/>
              <a:t>Its probability is easy to calculate and model independent.</a:t>
            </a:r>
          </a:p>
          <a:p>
            <a:endParaRPr lang="en-GB" dirty="0"/>
          </a:p>
          <a:p>
            <a:r>
              <a:rPr lang="en-GB" dirty="0"/>
              <a:t>It is important for our understanding of proton rich exotic nuclei.</a:t>
            </a:r>
          </a:p>
          <a:p>
            <a:endParaRPr lang="en-GB" dirty="0"/>
          </a:p>
          <a:p>
            <a:r>
              <a:rPr lang="en-GB" dirty="0"/>
              <a:t>States of different isospin can mix and the Fermi decay provide us with </a:t>
            </a:r>
          </a:p>
          <a:p>
            <a:r>
              <a:rPr lang="en-GB" dirty="0"/>
              <a:t>the “amount” of mixing in a very clear way, and information on the </a:t>
            </a:r>
          </a:p>
          <a:p>
            <a:r>
              <a:rPr lang="en-GB" dirty="0"/>
              <a:t>isospin component of  the nuclear force.</a:t>
            </a:r>
          </a:p>
          <a:p>
            <a:endParaRPr lang="en-GB" dirty="0"/>
          </a:p>
          <a:p>
            <a:r>
              <a:rPr lang="en-GB" dirty="0" err="1"/>
              <a:t>Superallowed</a:t>
            </a:r>
            <a:r>
              <a:rPr lang="en-GB" dirty="0"/>
              <a:t> beta decay, if it happens, dominates the decay and </a:t>
            </a:r>
          </a:p>
          <a:p>
            <a:r>
              <a:rPr lang="en-GB" dirty="0"/>
              <a:t>consequently is the main contributor to the half life: it is very fast.</a:t>
            </a:r>
          </a:p>
          <a:p>
            <a:endParaRPr lang="en-GB" dirty="0"/>
          </a:p>
          <a:p>
            <a:r>
              <a:rPr lang="en-GB" dirty="0"/>
              <a:t>I have shown few examples of these ideas and show that they hold </a:t>
            </a:r>
          </a:p>
          <a:p>
            <a:r>
              <a:rPr lang="en-GB" dirty="0"/>
              <a:t>close to the drip line. Maybe it was expected, but one had to test them experimentally.</a:t>
            </a:r>
          </a:p>
          <a:p>
            <a:endParaRPr lang="en-GB" dirty="0"/>
          </a:p>
          <a:p>
            <a:r>
              <a:rPr lang="en-GB" dirty="0"/>
              <a:t>We have learned many more things in our measurements, but I have concentrated</a:t>
            </a:r>
          </a:p>
          <a:p>
            <a:r>
              <a:rPr lang="en-GB" dirty="0"/>
              <a:t>on the idea of isospin in this talk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52238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6176" y="-190420"/>
            <a:ext cx="6341089" cy="89734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863" y="534246"/>
            <a:ext cx="3299494" cy="10244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s-ES_tradnl" sz="3094" dirty="0" err="1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The</a:t>
            </a:r>
            <a:r>
              <a:rPr lang="es-ES_tradnl" sz="3094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lang="es-ES_tradnl" sz="3094" dirty="0" err="1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Collaboration</a:t>
            </a:r>
            <a:endParaRPr lang="es-ES_tradnl" sz="3094" dirty="0">
              <a:solidFill>
                <a:srgbClr val="5B5854"/>
              </a:solidFill>
              <a:latin typeface="Futura"/>
              <a:ea typeface="Futura"/>
              <a:cs typeface="Futura"/>
              <a:sym typeface="Futura"/>
            </a:endParaRPr>
          </a:p>
          <a:p>
            <a:pPr algn="ctr" defTabSz="321457" hangingPunct="0"/>
            <a:endParaRPr lang="es-ES_tradnl" sz="3094" dirty="0">
              <a:solidFill>
                <a:srgbClr val="5B5854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all" spc="28" normalizeH="0" baseline="0">
                <a:ln>
                  <a:noFill/>
                </a:ln>
                <a:solidFill>
                  <a:srgbClr val="9A958E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1pPr>
            <a:lvl2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2pPr>
            <a:lvl3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3pPr>
            <a:lvl4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4pPr>
            <a:lvl5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5pPr>
            <a:lvl6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6pPr>
            <a:lvl7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7pPr>
            <a:lvl8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8pPr>
            <a:lvl9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9pPr>
          </a:lstStyle>
          <a:p>
            <a:fld id="{86CB4B4D-7CA3-9044-876B-883B54F8677D}" type="slidenum">
              <a:rPr lang="en-ES" smtClean="0"/>
              <a:pPr/>
              <a:t>56</a:t>
            </a:fld>
            <a:endParaRPr lang="uk-U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4C6E52-9071-BB41-93E6-D27A8D8E2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534" y="333103"/>
            <a:ext cx="1452940" cy="1437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1B6F17-7B3A-8443-BA49-A8CAB50F0120}"/>
              </a:ext>
            </a:extLst>
          </p:cNvPr>
          <p:cNvSpPr txBox="1"/>
          <p:nvPr/>
        </p:nvSpPr>
        <p:spPr>
          <a:xfrm>
            <a:off x="1205263" y="2030961"/>
            <a:ext cx="829459" cy="119552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defTabSz="321457" hangingPunct="0"/>
            <a:r>
              <a:rPr lang="en-GB" sz="1400" dirty="0">
                <a:solidFill>
                  <a:srgbClr val="5B5854"/>
                </a:solidFill>
                <a:ea typeface="Futura"/>
                <a:cs typeface="Futura"/>
                <a:sym typeface="Futura"/>
              </a:rPr>
              <a:t>P. Aguilera</a:t>
            </a:r>
          </a:p>
          <a:p>
            <a:pPr defTabSz="321457" hangingPunct="0"/>
            <a:r>
              <a:rPr lang="en-GB" sz="1400" dirty="0"/>
              <a:t>S. </a:t>
            </a:r>
            <a:r>
              <a:rPr lang="en-GB" sz="1400" dirty="0" err="1"/>
              <a:t>Orrigo</a:t>
            </a:r>
            <a:endParaRPr lang="en-GB" sz="1400" dirty="0"/>
          </a:p>
          <a:p>
            <a:pPr defTabSz="321457" hangingPunct="0"/>
            <a:r>
              <a:rPr lang="en-GB" sz="1125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F. Molina</a:t>
            </a:r>
          </a:p>
          <a:p>
            <a:pPr defTabSz="321457" hangingPunct="0"/>
            <a:r>
              <a:rPr lang="en-GB" sz="1125" dirty="0"/>
              <a:t>B. Rubio</a:t>
            </a:r>
          </a:p>
          <a:p>
            <a:pPr defTabSz="321457" hangingPunct="0"/>
            <a:r>
              <a:rPr lang="en-GB" sz="1125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W. </a:t>
            </a:r>
            <a:r>
              <a:rPr lang="en-GB" sz="1125" dirty="0" err="1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Gelletly</a:t>
            </a:r>
            <a:endParaRPr lang="en-GB" sz="1125" dirty="0">
              <a:solidFill>
                <a:srgbClr val="5B5854"/>
              </a:solidFill>
              <a:latin typeface="Futura"/>
              <a:ea typeface="Futura"/>
              <a:cs typeface="Futura"/>
              <a:sym typeface="Futura"/>
            </a:endParaRPr>
          </a:p>
          <a:p>
            <a:pPr defTabSz="321457" hangingPunct="0"/>
            <a:r>
              <a:rPr lang="en-GB" sz="1125" dirty="0"/>
              <a:t>Y. Fujita</a:t>
            </a:r>
            <a:endParaRPr lang="en-GB" sz="1125" dirty="0">
              <a:solidFill>
                <a:srgbClr val="5B5854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898A77-C84D-AF4C-9B38-A5D89296C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77" y="203133"/>
            <a:ext cx="1379456" cy="16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930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ermosa vista panorámica de la famosa Civita di Bagnoregio con el valle del río Tíber, Lazio, Italia. - Foto de stock de Aire libre libre de derechos">
            <a:extLst>
              <a:ext uri="{FF2B5EF4-FFF2-40B4-BE49-F238E27FC236}">
                <a16:creationId xmlns:a16="http://schemas.microsoft.com/office/drawing/2014/main" id="{F8D6261D-AD54-F9C1-7CCA-941F5DF76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738"/>
            <a:ext cx="914400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C1CA06-596E-CF59-CEBA-FF5D87642015}"/>
              </a:ext>
            </a:extLst>
          </p:cNvPr>
          <p:cNvSpPr txBox="1"/>
          <p:nvPr/>
        </p:nvSpPr>
        <p:spPr>
          <a:xfrm>
            <a:off x="3287806" y="4203780"/>
            <a:ext cx="522754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Thank you for your attention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BF36E8-CBE8-2630-B511-92E060280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56D17D-67CF-F027-A807-E6D95020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993BC6-0BA2-0E1E-B893-C0F88539C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57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499123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487456-9D65-7430-1482-DEA185B37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60ECD4-1E4E-C0FF-42D9-B840E723C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A882F-EDB5-525B-4B9B-114EF4D9A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58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4466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835B4-429B-0B6B-7234-2B42C6B74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C151D-35ED-EC00-1C68-5EE3D337C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3C083-9C8E-D4C2-B9D0-3892E9BE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06412-73F2-FA6B-5D34-DFD4D8027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59</a:t>
            </a:fld>
            <a:endParaRPr lang="es-ES_trad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B2F526-670E-68DF-001A-1C08BB235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61" y="498217"/>
            <a:ext cx="6388100" cy="5016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DE9399-95C1-3B2B-8B72-5442264F0EA5}"/>
                  </a:ext>
                </a:extLst>
              </p:cNvPr>
              <p:cNvSpPr txBox="1"/>
              <p:nvPr/>
            </p:nvSpPr>
            <p:spPr>
              <a:xfrm>
                <a:off x="4572000" y="2861857"/>
                <a:ext cx="1170320" cy="56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𝑓𝑡</m:t>
                          </m:r>
                        </m:den>
                      </m:f>
                    </m:oMath>
                  </m:oMathPara>
                </a14:m>
                <a:endParaRPr lang="en-E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DE9399-95C1-3B2B-8B72-5442264F0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861857"/>
                <a:ext cx="1170320" cy="567143"/>
              </a:xfrm>
              <a:prstGeom prst="rect">
                <a:avLst/>
              </a:prstGeom>
              <a:blipFill>
                <a:blip r:embed="rId3"/>
                <a:stretch>
                  <a:fillRect l="-4301" t="-2174" r="-4301" b="-15217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A20573-B652-DE21-0D00-956E00B66083}"/>
                  </a:ext>
                </a:extLst>
              </p:cNvPr>
              <p:cNvSpPr txBox="1"/>
              <p:nvPr/>
            </p:nvSpPr>
            <p:spPr>
              <a:xfrm>
                <a:off x="4590053" y="4073617"/>
                <a:ext cx="1417311" cy="56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𝐺𝑇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𝐺𝑇</m:t>
                              </m:r>
                            </m:sub>
                          </m:sSub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𝑓𝑡</m:t>
                          </m:r>
                        </m:den>
                      </m:f>
                    </m:oMath>
                  </m:oMathPara>
                </a14:m>
                <a:endParaRPr lang="en-E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A20573-B652-DE21-0D00-956E00B66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053" y="4073617"/>
                <a:ext cx="1417311" cy="567143"/>
              </a:xfrm>
              <a:prstGeom prst="rect">
                <a:avLst/>
              </a:prstGeom>
              <a:blipFill>
                <a:blip r:embed="rId4"/>
                <a:stretch>
                  <a:fillRect l="-3571" t="-2174" r="-893" b="-17391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9B7B53-B3D0-3BA5-0B68-C6DF1F1B821B}"/>
                  </a:ext>
                </a:extLst>
              </p:cNvPr>
              <p:cNvSpPr txBox="1"/>
              <p:nvPr/>
            </p:nvSpPr>
            <p:spPr>
              <a:xfrm>
                <a:off x="4735826" y="3560911"/>
                <a:ext cx="1006494" cy="4492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b>
                          </m:sSub>
                        </m:num>
                        <m:den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𝑓𝑒𝑒𝑑𝑖𝑛𝑔</m:t>
                          </m:r>
                        </m:den>
                      </m:f>
                    </m:oMath>
                  </m:oMathPara>
                </a14:m>
                <a:endParaRPr lang="en-ES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9B7B53-B3D0-3BA5-0B68-C6DF1F1B8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826" y="3560911"/>
                <a:ext cx="1006494" cy="449226"/>
              </a:xfrm>
              <a:prstGeom prst="rect">
                <a:avLst/>
              </a:prstGeom>
              <a:blipFill>
                <a:blip r:embed="rId5"/>
                <a:stretch>
                  <a:fillRect l="-2469" r="-4938" b="-19444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84AD05FE-78A7-FA4E-6B3A-C62A15DA7ED0}"/>
              </a:ext>
            </a:extLst>
          </p:cNvPr>
          <p:cNvSpPr/>
          <p:nvPr/>
        </p:nvSpPr>
        <p:spPr>
          <a:xfrm>
            <a:off x="5298709" y="3109224"/>
            <a:ext cx="546754" cy="4336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942422-DB45-76B2-8DFC-CF0C536A7F8B}"/>
              </a:ext>
            </a:extLst>
          </p:cNvPr>
          <p:cNvSpPr/>
          <p:nvPr/>
        </p:nvSpPr>
        <p:spPr>
          <a:xfrm>
            <a:off x="5572086" y="4357188"/>
            <a:ext cx="546754" cy="4336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DC99D9-1655-F208-F9D5-70D562B3391D}"/>
              </a:ext>
            </a:extLst>
          </p:cNvPr>
          <p:cNvSpPr/>
          <p:nvPr/>
        </p:nvSpPr>
        <p:spPr>
          <a:xfrm>
            <a:off x="1234911" y="3983656"/>
            <a:ext cx="263951" cy="6598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CB7099-44BC-9092-5D23-A924E26726CB}"/>
              </a:ext>
            </a:extLst>
          </p:cNvPr>
          <p:cNvGrpSpPr/>
          <p:nvPr/>
        </p:nvGrpSpPr>
        <p:grpSpPr>
          <a:xfrm>
            <a:off x="249997" y="3622163"/>
            <a:ext cx="1863715" cy="1212347"/>
            <a:chOff x="820486" y="2179885"/>
            <a:chExt cx="1863715" cy="121234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AC89EF4-0799-8542-1B26-0D439CD66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 rot="5400000">
              <a:off x="1585207" y="2826216"/>
              <a:ext cx="566016" cy="5660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5CFCE1-116B-7114-1C94-07867E6D8C51}"/>
                </a:ext>
              </a:extLst>
            </p:cNvPr>
            <p:cNvSpPr txBox="1"/>
            <p:nvPr/>
          </p:nvSpPr>
          <p:spPr>
            <a:xfrm>
              <a:off x="820486" y="2179885"/>
              <a:ext cx="18637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>
                  <a:solidFill>
                    <a:srgbClr val="FF0000"/>
                  </a:solidFill>
                </a:rPr>
                <a:t>100Sn allowed GT</a:t>
              </a:r>
            </a:p>
            <a:p>
              <a:r>
                <a:rPr lang="en-ES" dirty="0">
                  <a:solidFill>
                    <a:srgbClr val="FF0000"/>
                  </a:solidFill>
                </a:rPr>
                <a:t>transition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558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19901BAF-4404-8C28-C98A-9DCED938F5E7}"/>
              </a:ext>
            </a:extLst>
          </p:cNvPr>
          <p:cNvSpPr/>
          <p:nvPr/>
        </p:nvSpPr>
        <p:spPr>
          <a:xfrm>
            <a:off x="4878015" y="1487664"/>
            <a:ext cx="4024938" cy="45272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DED2E552-DB09-BA84-1D2B-43A7ED0D858D}"/>
              </a:ext>
            </a:extLst>
          </p:cNvPr>
          <p:cNvSpPr/>
          <p:nvPr/>
        </p:nvSpPr>
        <p:spPr>
          <a:xfrm>
            <a:off x="391863" y="1487664"/>
            <a:ext cx="4024938" cy="45272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Red Sphere">
                <a:extLst>
                  <a:ext uri="{FF2B5EF4-FFF2-40B4-BE49-F238E27FC236}">
                    <a16:creationId xmlns:a16="http://schemas.microsoft.com/office/drawing/2014/main" id="{6BDA136F-0120-DA66-4C5F-778E7504A7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3748750"/>
                  </p:ext>
                </p:extLst>
              </p:nvPr>
            </p:nvGraphicFramePr>
            <p:xfrm>
              <a:off x="728204" y="4263015"/>
              <a:ext cx="820216" cy="81530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820216" cy="815301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1120609" ay="-4452388" az="-108109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389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Red Sphere">
                <a:extLst>
                  <a:ext uri="{FF2B5EF4-FFF2-40B4-BE49-F238E27FC236}">
                    <a16:creationId xmlns:a16="http://schemas.microsoft.com/office/drawing/2014/main" id="{6BDA136F-0120-DA66-4C5F-778E7504A7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8204" y="4263015"/>
                <a:ext cx="820216" cy="8153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Sphere">
                <a:extLst>
                  <a:ext uri="{FF2B5EF4-FFF2-40B4-BE49-F238E27FC236}">
                    <a16:creationId xmlns:a16="http://schemas.microsoft.com/office/drawing/2014/main" id="{873A8997-EA82-14B4-8C03-799A49860B9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4331460"/>
                  </p:ext>
                </p:extLst>
              </p:nvPr>
            </p:nvGraphicFramePr>
            <p:xfrm>
              <a:off x="3316422" y="4263016"/>
              <a:ext cx="866259" cy="81530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866259" cy="81530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005739" ay="-1542937" az="-406140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7008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Sphere">
                <a:extLst>
                  <a:ext uri="{FF2B5EF4-FFF2-40B4-BE49-F238E27FC236}">
                    <a16:creationId xmlns:a16="http://schemas.microsoft.com/office/drawing/2014/main" id="{873A8997-EA82-14B4-8C03-799A49860B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6422" y="4263016"/>
                <a:ext cx="866259" cy="815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Light Grey Sphere">
                <a:extLst>
                  <a:ext uri="{FF2B5EF4-FFF2-40B4-BE49-F238E27FC236}">
                    <a16:creationId xmlns:a16="http://schemas.microsoft.com/office/drawing/2014/main" id="{64F74FE0-0BF4-EF31-DA40-9D4E6967836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725109690"/>
                  </p:ext>
                </p:extLst>
              </p:nvPr>
            </p:nvGraphicFramePr>
            <p:xfrm>
              <a:off x="2184504" y="2862395"/>
              <a:ext cx="635973" cy="58467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635973" cy="584674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0105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Light Grey Sphere">
                <a:extLst>
                  <a:ext uri="{FF2B5EF4-FFF2-40B4-BE49-F238E27FC236}">
                    <a16:creationId xmlns:a16="http://schemas.microsoft.com/office/drawing/2014/main" id="{64F74FE0-0BF4-EF31-DA40-9D4E696783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84504" y="2862395"/>
                <a:ext cx="635973" cy="584674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01AD84D-B7BE-E359-D224-A372EA5F2E81}"/>
              </a:ext>
            </a:extLst>
          </p:cNvPr>
          <p:cNvSpPr txBox="1"/>
          <p:nvPr/>
        </p:nvSpPr>
        <p:spPr>
          <a:xfrm>
            <a:off x="1591824" y="2515492"/>
            <a:ext cx="182133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Nucleon with isospin </a:t>
            </a:r>
            <a:r>
              <a:rPr lang="en-GB" b="1" dirty="0"/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61EBAC-FD5A-D889-88CA-75EB586D4992}"/>
              </a:ext>
            </a:extLst>
          </p:cNvPr>
          <p:cNvSpPr txBox="1"/>
          <p:nvPr/>
        </p:nvSpPr>
        <p:spPr>
          <a:xfrm>
            <a:off x="728204" y="5225550"/>
            <a:ext cx="83227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err="1"/>
              <a:t>t</a:t>
            </a:r>
            <a:r>
              <a:rPr lang="en-GB" baseline="-25000" dirty="0" err="1"/>
              <a:t>z</a:t>
            </a:r>
            <a:r>
              <a:rPr lang="en-GB" dirty="0"/>
              <a:t>=-1/2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D1C8B1-C3A8-3ABC-CB87-1DE4AC8B75D8}"/>
              </a:ext>
            </a:extLst>
          </p:cNvPr>
          <p:cNvSpPr txBox="1"/>
          <p:nvPr/>
        </p:nvSpPr>
        <p:spPr>
          <a:xfrm>
            <a:off x="3404244" y="5225550"/>
            <a:ext cx="87716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err="1"/>
              <a:t>t</a:t>
            </a:r>
            <a:r>
              <a:rPr lang="en-GB" baseline="-25000" dirty="0" err="1"/>
              <a:t>z</a:t>
            </a:r>
            <a:r>
              <a:rPr lang="en-GB" dirty="0"/>
              <a:t>=+1/2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CC99C825-B971-6BF7-5669-62FF1F0C782C}"/>
              </a:ext>
            </a:extLst>
          </p:cNvPr>
          <p:cNvSpPr/>
          <p:nvPr/>
        </p:nvSpPr>
        <p:spPr>
          <a:xfrm rot="2605041">
            <a:off x="1822879" y="3277200"/>
            <a:ext cx="45719" cy="1347687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6601ABC0-331C-CD1A-7AAB-E8A1D3116E43}"/>
              </a:ext>
            </a:extLst>
          </p:cNvPr>
          <p:cNvSpPr/>
          <p:nvPr/>
        </p:nvSpPr>
        <p:spPr>
          <a:xfrm rot="19274886">
            <a:off x="3052411" y="3289604"/>
            <a:ext cx="45719" cy="1347687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AA70C9-7A3D-D69F-E5E2-777F4BC5C1F9}"/>
              </a:ext>
            </a:extLst>
          </p:cNvPr>
          <p:cNvSpPr txBox="1"/>
          <p:nvPr/>
        </p:nvSpPr>
        <p:spPr>
          <a:xfrm>
            <a:off x="1779613" y="3793972"/>
            <a:ext cx="1216743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Two substates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585A71-14F6-B37C-8D47-7CD27D76CF44}"/>
              </a:ext>
            </a:extLst>
          </p:cNvPr>
          <p:cNvSpPr txBox="1"/>
          <p:nvPr/>
        </p:nvSpPr>
        <p:spPr>
          <a:xfrm>
            <a:off x="5310014" y="1774904"/>
            <a:ext cx="3203587" cy="37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isospin at the nucleus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675D841-FE74-2475-518C-CA2C14536541}"/>
              </a:ext>
            </a:extLst>
          </p:cNvPr>
          <p:cNvGrpSpPr/>
          <p:nvPr/>
        </p:nvGrpSpPr>
        <p:grpSpPr>
          <a:xfrm>
            <a:off x="6309435" y="2161340"/>
            <a:ext cx="1162097" cy="1182034"/>
            <a:chOff x="3433139" y="1687983"/>
            <a:chExt cx="1171407" cy="120824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6" name="3D Model 45" descr="Red Sphere">
                  <a:extLst>
                    <a:ext uri="{FF2B5EF4-FFF2-40B4-BE49-F238E27FC236}">
                      <a16:creationId xmlns:a16="http://schemas.microsoft.com/office/drawing/2014/main" id="{A94BF33A-BB3B-DE24-79F1-D4FD9DDDAC6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3130" y="1846516"/>
                <a:ext cx="389029" cy="414128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389029" cy="41412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5915064" ay="-3577501" az="5995491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1318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6" name="3D Model 45" descr="Red Sphere">
                  <a:extLst>
                    <a:ext uri="{FF2B5EF4-FFF2-40B4-BE49-F238E27FC236}">
                      <a16:creationId xmlns:a16="http://schemas.microsoft.com/office/drawing/2014/main" id="{A94BF33A-BB3B-DE24-79F1-D4FD9DDDAC6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013783" y="2316434"/>
                  <a:ext cx="385937" cy="4051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7" name="3D Model 46" descr="Red Sphere">
                  <a:extLst>
                    <a:ext uri="{FF2B5EF4-FFF2-40B4-BE49-F238E27FC236}">
                      <a16:creationId xmlns:a16="http://schemas.microsoft.com/office/drawing/2014/main" id="{C8A4EAFE-60E2-CDF8-A8A9-A316386271E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33139" y="2041079"/>
                <a:ext cx="426017" cy="42346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3379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7" name="3D Model 46" descr="Red Sphere">
                  <a:extLst>
                    <a:ext uri="{FF2B5EF4-FFF2-40B4-BE49-F238E27FC236}">
                      <a16:creationId xmlns:a16="http://schemas.microsoft.com/office/drawing/2014/main" id="{C8A4EAFE-60E2-CDF8-A8A9-A316386271E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09435" y="2506777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8" name="3D Model 47" descr="Sphere">
                  <a:extLst>
                    <a:ext uri="{FF2B5EF4-FFF2-40B4-BE49-F238E27FC236}">
                      <a16:creationId xmlns:a16="http://schemas.microsoft.com/office/drawing/2014/main" id="{D3608F19-35B1-776E-216D-8982B78F991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12338" y="1824038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4763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8" name="3D Model 47" descr="Sphere">
                  <a:extLst>
                    <a:ext uri="{FF2B5EF4-FFF2-40B4-BE49-F238E27FC236}">
                      <a16:creationId xmlns:a16="http://schemas.microsoft.com/office/drawing/2014/main" id="{D3608F19-35B1-776E-216D-8982B78F991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388005" y="2294444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9" name="3D Model 48" descr="Sphere">
                  <a:extLst>
                    <a:ext uri="{FF2B5EF4-FFF2-40B4-BE49-F238E27FC236}">
                      <a16:creationId xmlns:a16="http://schemas.microsoft.com/office/drawing/2014/main" id="{603EAB74-1600-BD34-8D86-9176AAF1D9D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52183" y="1905035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4763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9" name="3D Model 48" descr="Sphere">
                  <a:extLst>
                    <a:ext uri="{FF2B5EF4-FFF2-40B4-BE49-F238E27FC236}">
                      <a16:creationId xmlns:a16="http://schemas.microsoft.com/office/drawing/2014/main" id="{603EAB74-1600-BD34-8D86-9176AAF1D9D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824354" y="2373684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0" name="3D Model 49" descr="Sphere">
                  <a:extLst>
                    <a:ext uri="{FF2B5EF4-FFF2-40B4-BE49-F238E27FC236}">
                      <a16:creationId xmlns:a16="http://schemas.microsoft.com/office/drawing/2014/main" id="{6593CD6F-5EFC-963A-C383-B66C5584F04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71108" y="2133653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4763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0" name="3D Model 49" descr="Sphere">
                  <a:extLst>
                    <a:ext uri="{FF2B5EF4-FFF2-40B4-BE49-F238E27FC236}">
                      <a16:creationId xmlns:a16="http://schemas.microsoft.com/office/drawing/2014/main" id="{6593CD6F-5EFC-963A-C383-B66C5584F04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843128" y="259734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1" name="3D Model 50" descr="Sphere">
                  <a:extLst>
                    <a:ext uri="{FF2B5EF4-FFF2-40B4-BE49-F238E27FC236}">
                      <a16:creationId xmlns:a16="http://schemas.microsoft.com/office/drawing/2014/main" id="{B6464247-019D-D133-7337-E2588F55E98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89703" y="2325386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4763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1" name="3D Model 50" descr="Sphere">
                  <a:extLst>
                    <a:ext uri="{FF2B5EF4-FFF2-40B4-BE49-F238E27FC236}">
                      <a16:creationId xmlns:a16="http://schemas.microsoft.com/office/drawing/2014/main" id="{B6464247-019D-D133-7337-E2588F55E98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563960" y="278491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2" name="3D Model 51" descr="Sphere">
                  <a:extLst>
                    <a:ext uri="{FF2B5EF4-FFF2-40B4-BE49-F238E27FC236}">
                      <a16:creationId xmlns:a16="http://schemas.microsoft.com/office/drawing/2014/main" id="{F64014B8-F643-9861-D57C-B698F060123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42915" y="2334131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4763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2" name="3D Model 51" descr="Sphere">
                  <a:extLst>
                    <a:ext uri="{FF2B5EF4-FFF2-40B4-BE49-F238E27FC236}">
                      <a16:creationId xmlns:a16="http://schemas.microsoft.com/office/drawing/2014/main" id="{F64014B8-F643-9861-D57C-B698F060123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715954" y="279347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3" name="3D Model 52" descr="Sphere">
                  <a:extLst>
                    <a:ext uri="{FF2B5EF4-FFF2-40B4-BE49-F238E27FC236}">
                      <a16:creationId xmlns:a16="http://schemas.microsoft.com/office/drawing/2014/main" id="{B82F17AF-C3E0-EE0F-206B-8F055EE58A6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10583" y="1891257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4763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3" name="3D Model 52" descr="Sphere">
                  <a:extLst>
                    <a:ext uri="{FF2B5EF4-FFF2-40B4-BE49-F238E27FC236}">
                      <a16:creationId xmlns:a16="http://schemas.microsoft.com/office/drawing/2014/main" id="{B82F17AF-C3E0-EE0F-206B-8F055EE58A6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683879" y="236020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4" name="3D Model 53" descr="Sphere">
                  <a:extLst>
                    <a:ext uri="{FF2B5EF4-FFF2-40B4-BE49-F238E27FC236}">
                      <a16:creationId xmlns:a16="http://schemas.microsoft.com/office/drawing/2014/main" id="{EF598043-D425-34F5-2451-D8E2F7304F3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17397" y="2182340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4763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4" name="3D Model 53" descr="Sphere">
                  <a:extLst>
                    <a:ext uri="{FF2B5EF4-FFF2-40B4-BE49-F238E27FC236}">
                      <a16:creationId xmlns:a16="http://schemas.microsoft.com/office/drawing/2014/main" id="{EF598043-D425-34F5-2451-D8E2F7304F3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492229" y="264497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5" name="3D Model 54" descr="Sphere">
                  <a:extLst>
                    <a:ext uri="{FF2B5EF4-FFF2-40B4-BE49-F238E27FC236}">
                      <a16:creationId xmlns:a16="http://schemas.microsoft.com/office/drawing/2014/main" id="{25F6F689-0B4C-BA44-2462-559AA0C473F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77751" y="1900662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4763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5" name="3D Model 54" descr="Sphere">
                  <a:extLst>
                    <a:ext uri="{FF2B5EF4-FFF2-40B4-BE49-F238E27FC236}">
                      <a16:creationId xmlns:a16="http://schemas.microsoft.com/office/drawing/2014/main" id="{25F6F689-0B4C-BA44-2462-559AA0C473F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452898" y="236940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6" name="3D Model 55" descr="Red Sphere">
                  <a:extLst>
                    <a:ext uri="{FF2B5EF4-FFF2-40B4-BE49-F238E27FC236}">
                      <a16:creationId xmlns:a16="http://schemas.microsoft.com/office/drawing/2014/main" id="{7CCAA091-64A7-EE65-F057-EA41C4C63A3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92561" y="2131283"/>
                <a:ext cx="439226" cy="414127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39226" cy="41412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3838053" ay="-3019890" az="-3456207"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52518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6" name="3D Model 55" descr="Red Sphere">
                  <a:extLst>
                    <a:ext uri="{FF2B5EF4-FFF2-40B4-BE49-F238E27FC236}">
                      <a16:creationId xmlns:a16="http://schemas.microsoft.com/office/drawing/2014/main" id="{7CCAA091-64A7-EE65-F057-EA41C4C63A3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67590" y="2595024"/>
                  <a:ext cx="435735" cy="4051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7" name="3D Model 56" descr="Red Sphere">
                  <a:extLst>
                    <a:ext uri="{FF2B5EF4-FFF2-40B4-BE49-F238E27FC236}">
                      <a16:creationId xmlns:a16="http://schemas.microsoft.com/office/drawing/2014/main" id="{C44EDDCC-4356-C564-F5BC-04F7589469A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6840" y="2472762"/>
                <a:ext cx="426017" cy="42346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3379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7" name="3D Model 56" descr="Red Sphere">
                  <a:extLst>
                    <a:ext uri="{FF2B5EF4-FFF2-40B4-BE49-F238E27FC236}">
                      <a16:creationId xmlns:a16="http://schemas.microsoft.com/office/drawing/2014/main" id="{C44EDDCC-4356-C564-F5BC-04F7589469A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680166" y="2929096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8" name="3D Model 57" descr="Red Sphere">
                  <a:extLst>
                    <a:ext uri="{FF2B5EF4-FFF2-40B4-BE49-F238E27FC236}">
                      <a16:creationId xmlns:a16="http://schemas.microsoft.com/office/drawing/2014/main" id="{23F28349-80B2-1CAC-A5AC-219F83B41B3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7307" y="2261030"/>
                <a:ext cx="426017" cy="42346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3379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8" name="3D Model 57" descr="Red Sphere">
                  <a:extLst>
                    <a:ext uri="{FF2B5EF4-FFF2-40B4-BE49-F238E27FC236}">
                      <a16:creationId xmlns:a16="http://schemas.microsoft.com/office/drawing/2014/main" id="{23F28349-80B2-1CAC-A5AC-219F83B41B3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28642" y="2721957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9" name="3D Model 58" descr="Red Sphere">
                  <a:extLst>
                    <a:ext uri="{FF2B5EF4-FFF2-40B4-BE49-F238E27FC236}">
                      <a16:creationId xmlns:a16="http://schemas.microsoft.com/office/drawing/2014/main" id="{F5DDDB34-40C6-ED7E-21DB-85A907316A9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86266" y="1755784"/>
                <a:ext cx="426017" cy="42346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3379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9" name="3D Model 58" descr="Red Sphere">
                  <a:extLst>
                    <a:ext uri="{FF2B5EF4-FFF2-40B4-BE49-F238E27FC236}">
                      <a16:creationId xmlns:a16="http://schemas.microsoft.com/office/drawing/2014/main" id="{F5DDDB34-40C6-ED7E-21DB-85A907316A9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758961" y="2227670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0" name="3D Model 59" descr="Red Sphere">
                  <a:extLst>
                    <a:ext uri="{FF2B5EF4-FFF2-40B4-BE49-F238E27FC236}">
                      <a16:creationId xmlns:a16="http://schemas.microsoft.com/office/drawing/2014/main" id="{BD748C5C-B14D-B7A5-B2EC-9074E79F857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05445" y="2343536"/>
                <a:ext cx="426017" cy="42346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3379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0" name="3D Model 59" descr="Red Sphere">
                  <a:extLst>
                    <a:ext uri="{FF2B5EF4-FFF2-40B4-BE49-F238E27FC236}">
                      <a16:creationId xmlns:a16="http://schemas.microsoft.com/office/drawing/2014/main" id="{BD748C5C-B14D-B7A5-B2EC-9074E79F857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81166" y="2802673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1" name="3D Model 60" descr="Red Sphere">
                  <a:extLst>
                    <a:ext uri="{FF2B5EF4-FFF2-40B4-BE49-F238E27FC236}">
                      <a16:creationId xmlns:a16="http://schemas.microsoft.com/office/drawing/2014/main" id="{34E83611-BE3E-11AB-81BF-7A99712B66C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40505" y="1687983"/>
                <a:ext cx="426017" cy="42346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3379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1" name="3D Model 60" descr="Red Sphere">
                  <a:extLst>
                    <a:ext uri="{FF2B5EF4-FFF2-40B4-BE49-F238E27FC236}">
                      <a16:creationId xmlns:a16="http://schemas.microsoft.com/office/drawing/2014/main" id="{34E83611-BE3E-11AB-81BF-7A99712B66C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515153" y="2161340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2" name="3D Model 61" descr="Red Sphere">
                  <a:extLst>
                    <a:ext uri="{FF2B5EF4-FFF2-40B4-BE49-F238E27FC236}">
                      <a16:creationId xmlns:a16="http://schemas.microsoft.com/office/drawing/2014/main" id="{EFC1072D-E0BA-3FFB-85E7-BE27D04CB34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7148" y="2056519"/>
                <a:ext cx="422561" cy="42346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2561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52946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2" name="3D Model 61" descr="Red Sphere">
                  <a:extLst>
                    <a:ext uri="{FF2B5EF4-FFF2-40B4-BE49-F238E27FC236}">
                      <a16:creationId xmlns:a16="http://schemas.microsoft.com/office/drawing/2014/main" id="{EFC1072D-E0BA-3FFB-85E7-BE27D04CB34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680471" y="2521882"/>
                  <a:ext cx="419203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3" name="3D Model 62" descr="Sphere">
                  <a:extLst>
                    <a:ext uri="{FF2B5EF4-FFF2-40B4-BE49-F238E27FC236}">
                      <a16:creationId xmlns:a16="http://schemas.microsoft.com/office/drawing/2014/main" id="{64B28527-F800-3CF7-1673-1CF105DF5B6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1216" y="1967452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4763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3" name="3D Model 62" descr="Sphere">
                  <a:extLst>
                    <a:ext uri="{FF2B5EF4-FFF2-40B4-BE49-F238E27FC236}">
                      <a16:creationId xmlns:a16="http://schemas.microsoft.com/office/drawing/2014/main" id="{64B28527-F800-3CF7-1673-1CF105DF5B6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22600" y="243474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4" name="3D Model 63" descr="Sphere">
                  <a:extLst>
                    <a:ext uri="{FF2B5EF4-FFF2-40B4-BE49-F238E27FC236}">
                      <a16:creationId xmlns:a16="http://schemas.microsoft.com/office/drawing/2014/main" id="{71F85BFE-9F29-0CAB-AAEC-8EA945810FD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20349" y="1694384"/>
                <a:ext cx="400956" cy="400957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00956" cy="40095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279999" ay="808290" az="-1091473"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47631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4" name="3D Model 63" descr="Sphere">
                  <a:extLst>
                    <a:ext uri="{FF2B5EF4-FFF2-40B4-BE49-F238E27FC236}">
                      <a16:creationId xmlns:a16="http://schemas.microsoft.com/office/drawing/2014/main" id="{71F85BFE-9F29-0CAB-AAEC-8EA945810FD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693568" y="2167602"/>
                  <a:ext cx="397769" cy="3922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5" name="3D Model 64" descr="Sphere">
                  <a:extLst>
                    <a:ext uri="{FF2B5EF4-FFF2-40B4-BE49-F238E27FC236}">
                      <a16:creationId xmlns:a16="http://schemas.microsoft.com/office/drawing/2014/main" id="{69724B85-F8D0-70E9-9097-CD2B7BCFA1A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8267" y="2252285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4763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5" name="3D Model 64" descr="Sphere">
                  <a:extLst>
                    <a:ext uri="{FF2B5EF4-FFF2-40B4-BE49-F238E27FC236}">
                      <a16:creationId xmlns:a16="http://schemas.microsoft.com/office/drawing/2014/main" id="{69724B85-F8D0-70E9-9097-CD2B7BCFA1A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018879" y="271340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6" name="3D Model 65" descr="Sphere">
                  <a:extLst>
                    <a:ext uri="{FF2B5EF4-FFF2-40B4-BE49-F238E27FC236}">
                      <a16:creationId xmlns:a16="http://schemas.microsoft.com/office/drawing/2014/main" id="{2EB0F89D-01D4-E463-E595-31CA0BCAA68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06875" y="2441509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4763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6" name="3D Model 65" descr="Sphere">
                  <a:extLst>
                    <a:ext uri="{FF2B5EF4-FFF2-40B4-BE49-F238E27FC236}">
                      <a16:creationId xmlns:a16="http://schemas.microsoft.com/office/drawing/2014/main" id="{2EB0F89D-01D4-E463-E595-31CA0BCAA68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878611" y="289852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7" name="3D Model 66" descr="Sphere">
                  <a:extLst>
                    <a:ext uri="{FF2B5EF4-FFF2-40B4-BE49-F238E27FC236}">
                      <a16:creationId xmlns:a16="http://schemas.microsoft.com/office/drawing/2014/main" id="{0CD61574-B4BE-5105-BA17-D584DF9AE99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30370" y="2461508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4763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7" name="3D Model 66" descr="Sphere">
                  <a:extLst>
                    <a:ext uri="{FF2B5EF4-FFF2-40B4-BE49-F238E27FC236}">
                      <a16:creationId xmlns:a16="http://schemas.microsoft.com/office/drawing/2014/main" id="{0CD61574-B4BE-5105-BA17-D584DF9AE99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505098" y="291808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8" name="3D Model 67" descr="Sphere">
                  <a:extLst>
                    <a:ext uri="{FF2B5EF4-FFF2-40B4-BE49-F238E27FC236}">
                      <a16:creationId xmlns:a16="http://schemas.microsoft.com/office/drawing/2014/main" id="{6235F985-189C-1925-4D0C-E47BF1E8B2E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49558" y="2227208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4763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8" name="3D Model 67" descr="Sphere">
                  <a:extLst>
                    <a:ext uri="{FF2B5EF4-FFF2-40B4-BE49-F238E27FC236}">
                      <a16:creationId xmlns:a16="http://schemas.microsoft.com/office/drawing/2014/main" id="{6235F985-189C-1925-4D0C-E47BF1E8B2E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325724" y="2688868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9" name="3D Model 68" descr="Red Sphere">
                  <a:extLst>
                    <a:ext uri="{FF2B5EF4-FFF2-40B4-BE49-F238E27FC236}">
                      <a16:creationId xmlns:a16="http://schemas.microsoft.com/office/drawing/2014/main" id="{560BE331-BABF-D0D8-B9BB-BC9BC5B8C7E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78529" y="2062982"/>
                <a:ext cx="426017" cy="42346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3379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9" name="3D Model 68" descr="Red Sphere">
                  <a:extLst>
                    <a:ext uri="{FF2B5EF4-FFF2-40B4-BE49-F238E27FC236}">
                      <a16:creationId xmlns:a16="http://schemas.microsoft.com/office/drawing/2014/main" id="{560BE331-BABF-D0D8-B9BB-BC9BC5B8C7E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048901" y="2528205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0" name="3D Model 69" descr="Red Sphere">
                  <a:extLst>
                    <a:ext uri="{FF2B5EF4-FFF2-40B4-BE49-F238E27FC236}">
                      <a16:creationId xmlns:a16="http://schemas.microsoft.com/office/drawing/2014/main" id="{DA8769DE-EB7A-9039-19F2-3A720580832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95512" y="1730118"/>
                <a:ext cx="426017" cy="42346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3379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0" name="3D Model 69" descr="Red Sphere">
                  <a:extLst>
                    <a:ext uri="{FF2B5EF4-FFF2-40B4-BE49-F238E27FC236}">
                      <a16:creationId xmlns:a16="http://schemas.microsoft.com/office/drawing/2014/main" id="{DA8769DE-EB7A-9039-19F2-3A720580832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67338" y="2202561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E50C861-D5D4-506B-9AD7-125CEB9B10F7}"/>
                  </a:ext>
                </a:extLst>
              </p:cNvPr>
              <p:cNvSpPr txBox="1"/>
              <p:nvPr/>
            </p:nvSpPr>
            <p:spPr>
              <a:xfrm>
                <a:off x="4983033" y="3340920"/>
                <a:ext cx="3974486" cy="251665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The nucleus will have</a:t>
                </a:r>
              </a:p>
              <a:p>
                <a:r>
                  <a:rPr lang="en-GB" dirty="0"/>
                  <a:t>a total isospin </a:t>
                </a:r>
                <a:r>
                  <a:rPr lang="en-GB" sz="2000" b="1" dirty="0"/>
                  <a:t>T </a:t>
                </a:r>
                <a:r>
                  <a:rPr lang="en-GB" sz="2000" dirty="0"/>
                  <a:t>that can have </a:t>
                </a:r>
              </a:p>
              <a:p>
                <a:r>
                  <a:rPr lang="en-GB" sz="2000" dirty="0"/>
                  <a:t>several values, with:</a:t>
                </a:r>
              </a:p>
              <a:p>
                <a:endParaRPr lang="en-GB" dirty="0"/>
              </a:p>
              <a:p>
                <a:r>
                  <a:rPr lang="en-GB" sz="2000" dirty="0"/>
                  <a:t>        </a:t>
                </a:r>
                <a:r>
                  <a:rPr lang="en-GB" sz="2000" dirty="0" err="1"/>
                  <a:t>T</a:t>
                </a:r>
                <a:r>
                  <a:rPr lang="en-GB" sz="2000" baseline="-25000" dirty="0" err="1"/>
                  <a:t>z</a:t>
                </a:r>
                <a:r>
                  <a:rPr lang="en-GB" sz="2000" baseline="-25000" dirty="0"/>
                  <a:t> </a:t>
                </a:r>
                <a:r>
                  <a:rPr lang="en-GB" sz="2000" dirty="0"/>
                  <a:t>of the nucleus</a:t>
                </a:r>
                <a:r>
                  <a:rPr lang="en-GB" dirty="0"/>
                  <a:t> 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s-E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en-GB" dirty="0" smtClean="0"/>
                          <m:t>t</m:t>
                        </m:r>
                        <m:r>
                          <m:rPr>
                            <m:nor/>
                          </m:rPr>
                          <a:rPr lang="en-GB" baseline="-25000" dirty="0" smtClean="0"/>
                          <m:t>z</m:t>
                        </m:r>
                        <m:r>
                          <m:rPr>
                            <m:nor/>
                          </m:rPr>
                          <a:rPr lang="en-GB" baseline="30000" dirty="0" smtClean="0"/>
                          <m:t> </m:t>
                        </m:r>
                      </m:e>
                    </m:nary>
                    <m:r>
                      <a:rPr lang="es-ES" b="0" i="1" baseline="3000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i="1" baseline="30000" dirty="0"/>
                  <a:t> </a:t>
                </a:r>
                <a:r>
                  <a:rPr lang="en-GB" dirty="0"/>
                  <a:t>= </a:t>
                </a:r>
                <a:r>
                  <a:rPr lang="en-GB" dirty="0">
                    <a:solidFill>
                      <a:srgbClr val="FF0000"/>
                    </a:solidFill>
                  </a:rPr>
                  <a:t>l N-Z I/2</a:t>
                </a:r>
              </a:p>
              <a:p>
                <a:endParaRPr lang="en-GB" i="1" baseline="30000" dirty="0"/>
              </a:p>
              <a:p>
                <a:r>
                  <a:rPr lang="en-GB" dirty="0"/>
                  <a:t>                      and</a:t>
                </a:r>
              </a:p>
              <a:p>
                <a:endParaRPr lang="en-GB" i="1" baseline="30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2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s-E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s-E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s-ES" sz="2000" b="0" i="1" baseline="-25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GB" sz="20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E50C861-D5D4-506B-9AD7-125CEB9B1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033" y="3340920"/>
                <a:ext cx="3974486" cy="2516651"/>
              </a:xfrm>
              <a:prstGeom prst="rect">
                <a:avLst/>
              </a:prstGeom>
              <a:blipFill>
                <a:blip r:embed="rId14"/>
                <a:stretch>
                  <a:fillRect l="-1592" t="-1005" r="-6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2227CD-5780-9B34-5151-778AC5575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6B2C3-8E5B-7DE4-362A-31C19D76C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E911F67-6734-D0A0-A4AA-B0C07BED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6</a:t>
            </a:fld>
            <a:endParaRPr lang="es-ES_tradn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553BF0-A092-50B3-B565-32ED5A348517}"/>
              </a:ext>
            </a:extLst>
          </p:cNvPr>
          <p:cNvSpPr txBox="1"/>
          <p:nvPr/>
        </p:nvSpPr>
        <p:spPr>
          <a:xfrm>
            <a:off x="2770933" y="184805"/>
            <a:ext cx="3291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isospin concept and </a:t>
            </a:r>
            <a:r>
              <a:rPr lang="en-GB" sz="1800" dirty="0">
                <a:latin typeface="Symbol" pitchFamily="2" charset="2"/>
              </a:rPr>
              <a:t>b </a:t>
            </a:r>
            <a:r>
              <a:rPr lang="en-GB" dirty="0"/>
              <a:t>decay:</a:t>
            </a:r>
          </a:p>
          <a:p>
            <a:r>
              <a:rPr lang="en-GB" dirty="0"/>
              <a:t>Similar to the spin concept</a:t>
            </a:r>
          </a:p>
        </p:txBody>
      </p:sp>
    </p:spTree>
    <p:extLst>
      <p:ext uri="{BB962C8B-B14F-4D97-AF65-F5344CB8AC3E}">
        <p14:creationId xmlns:p14="http://schemas.microsoft.com/office/powerpoint/2010/main" val="38512076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65576-D819-26C3-B19F-D2A963E3C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F826C-1748-C0A3-DB66-458651E60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41919-9BD6-FFA5-3FEA-AC6AC1F56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60</a:t>
            </a:fld>
            <a:endParaRPr lang="es-ES_trad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C11A9A-9F87-8F38-13CE-4692AFAC4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06" y="2165161"/>
            <a:ext cx="3421488" cy="2736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22BC44-616B-B12E-6F8B-5420C7C46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652" y="860758"/>
            <a:ext cx="3801980" cy="213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773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166D7C-46D1-94A3-D3EF-F71692D66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E75636-3467-4C5D-BC5F-6E30BF0AE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F252F4-1962-0919-9DD2-027FA9EC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61</a:t>
            </a:fld>
            <a:endParaRPr lang="es-ES_trad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FFEE5-60A6-9F91-56D4-EEB1DC22F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736600"/>
            <a:ext cx="72771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159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B4AF84-6366-2455-9DC9-88F9576CE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0" y="1739900"/>
            <a:ext cx="5003800" cy="33782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E156A4-D0B3-34F2-3F19-2028AC6F7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A264D5-D45D-E302-35E5-673D3770F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D3717-E70A-036F-9A85-058B8B13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62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714946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677A3-4AF3-F479-4AB4-7738B69D9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51DD1-75FD-1685-18C4-557BE6FB0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0160E-7C17-53D4-8440-D5B46DD8F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050" y="1714500"/>
            <a:ext cx="4787900" cy="3429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9FB60-14CF-5D39-5639-841464DEE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F86ADA-87D1-1E9F-4C21-23EB911C6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37BB35-3ED1-1B89-38A3-9D5DE1ADA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63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258740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D5A9F5-20D1-7B4C-AC19-98F37A549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55" y="1009526"/>
            <a:ext cx="8436691" cy="5484218"/>
          </a:xfrm>
          <a:prstGeom prst="rect">
            <a:avLst/>
          </a:prstGeom>
        </p:spPr>
      </p:pic>
      <p:pic>
        <p:nvPicPr>
          <p:cNvPr id="11" name="Picture 10" descr="A picture containing text, diagram, screenshot, parallel">
            <a:extLst>
              <a:ext uri="{FF2B5EF4-FFF2-40B4-BE49-F238E27FC236}">
                <a16:creationId xmlns:a16="http://schemas.microsoft.com/office/drawing/2014/main" id="{8BA71889-08F7-2E1F-C117-40AC3C5AB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34" y="1007556"/>
            <a:ext cx="8439732" cy="548582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E8D3BF-B72C-2D4F-A25D-B1048F215A3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all" spc="28" normalizeH="0" baseline="0">
                <a:ln>
                  <a:noFill/>
                </a:ln>
                <a:solidFill>
                  <a:srgbClr val="9A958E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1pPr>
            <a:lvl2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2pPr>
            <a:lvl3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3pPr>
            <a:lvl4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4pPr>
            <a:lvl5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5pPr>
            <a:lvl6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6pPr>
            <a:lvl7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7pPr>
            <a:lvl8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8pPr>
            <a:lvl9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9pPr>
          </a:lstStyle>
          <a:p>
            <a:fld id="{86CB4B4D-7CA3-9044-876B-883B54F8677D}" type="slidenum">
              <a:rPr lang="en-ES" smtClean="0"/>
              <a:pPr/>
              <a:t>64</a:t>
            </a:fld>
            <a:endParaRPr 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F18CC2-E363-8943-9981-278BE1890CB8}"/>
              </a:ext>
            </a:extLst>
          </p:cNvPr>
          <p:cNvSpPr/>
          <p:nvPr/>
        </p:nvSpPr>
        <p:spPr>
          <a:xfrm>
            <a:off x="428625" y="1983199"/>
            <a:ext cx="2107406" cy="33175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321457" hangingPunct="0"/>
            <a:endParaRPr lang="en-GB" sz="1687">
              <a:solidFill>
                <a:srgbClr val="5B5854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84BE2A-5D97-A74E-B88F-9F9E4E1FEA0A}"/>
              </a:ext>
            </a:extLst>
          </p:cNvPr>
          <p:cNvSpPr txBox="1"/>
          <p:nvPr/>
        </p:nvSpPr>
        <p:spPr>
          <a:xfrm>
            <a:off x="1049733" y="440326"/>
            <a:ext cx="6814495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GB" sz="1266" dirty="0"/>
              <a:t>T</a:t>
            </a:r>
            <a:r>
              <a:rPr lang="en-GB" sz="1687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he decay of </a:t>
            </a:r>
            <a:r>
              <a:rPr lang="en-GB" sz="1687" dirty="0" err="1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Tz</a:t>
            </a:r>
            <a:r>
              <a:rPr lang="en-GB" sz="1687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=-2 </a:t>
            </a:r>
            <a:r>
              <a:rPr lang="en-GB" sz="1687" baseline="30000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64</a:t>
            </a:r>
            <a:r>
              <a:rPr lang="en-GB" sz="1687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Se, the heaviest beta-decaying </a:t>
            </a:r>
            <a:r>
              <a:rPr lang="en-GB" sz="1687" dirty="0" err="1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Tz</a:t>
            </a:r>
            <a:r>
              <a:rPr lang="en-GB" sz="1687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=-2 that exists</a:t>
            </a:r>
            <a:endParaRPr lang="en-GB" sz="2812" dirty="0">
              <a:solidFill>
                <a:srgbClr val="00B050"/>
              </a:solidFill>
              <a:latin typeface="Symbol" pitchFamily="2" charset="2"/>
              <a:sym typeface="Futur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1D10D4-12B2-104E-9D47-0B7F80AF2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0" y="857996"/>
            <a:ext cx="3338072" cy="2023665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F35105-03A5-0A4C-891A-9BA9A522786C}"/>
              </a:ext>
            </a:extLst>
          </p:cNvPr>
          <p:cNvCxnSpPr>
            <a:cxnSpLocks/>
          </p:cNvCxnSpPr>
          <p:nvPr/>
        </p:nvCxnSpPr>
        <p:spPr>
          <a:xfrm>
            <a:off x="5120715" y="4456337"/>
            <a:ext cx="1535962" cy="0"/>
          </a:xfrm>
          <a:prstGeom prst="line">
            <a:avLst/>
          </a:prstGeom>
          <a:noFill/>
          <a:ln w="104775" cap="flat" cmpd="sng">
            <a:solidFill>
              <a:srgbClr val="FFC000">
                <a:alpha val="47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2C695D-366D-9549-A438-B2CF630A76F8}"/>
              </a:ext>
            </a:extLst>
          </p:cNvPr>
          <p:cNvCxnSpPr>
            <a:cxnSpLocks/>
          </p:cNvCxnSpPr>
          <p:nvPr/>
        </p:nvCxnSpPr>
        <p:spPr>
          <a:xfrm>
            <a:off x="5120715" y="5838067"/>
            <a:ext cx="1451535" cy="0"/>
          </a:xfrm>
          <a:prstGeom prst="line">
            <a:avLst/>
          </a:prstGeom>
          <a:noFill/>
          <a:ln w="104775" cap="flat" cmpd="sng">
            <a:solidFill>
              <a:srgbClr val="FF0000">
                <a:alpha val="28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C3C504D-AD9D-3E26-907B-6175C6957F8F}"/>
              </a:ext>
            </a:extLst>
          </p:cNvPr>
          <p:cNvSpPr txBox="1"/>
          <p:nvPr/>
        </p:nvSpPr>
        <p:spPr>
          <a:xfrm>
            <a:off x="170561" y="6485864"/>
            <a:ext cx="3238220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GB" sz="1125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B. Rubio, IFIC-Valencia, Nuclear Tapas 2023</a:t>
            </a:r>
          </a:p>
        </p:txBody>
      </p:sp>
    </p:spTree>
    <p:extLst>
      <p:ext uri="{BB962C8B-B14F-4D97-AF65-F5344CB8AC3E}">
        <p14:creationId xmlns:p14="http://schemas.microsoft.com/office/powerpoint/2010/main" val="11010450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AllLevelScheme_19sep17.png" descr="AllLevelScheme_19sep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85" y="1103042"/>
            <a:ext cx="8089876" cy="5307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Line" descr="Line"/>
          <p:cNvPicPr>
            <a:picLocks/>
          </p:cNvPicPr>
          <p:nvPr/>
        </p:nvPicPr>
        <p:blipFill>
          <a:blip r:embed="rId3">
            <a:alphaModFix amt="27273"/>
          </a:blip>
          <a:stretch>
            <a:fillRect/>
          </a:stretch>
        </p:blipFill>
        <p:spPr>
          <a:xfrm>
            <a:off x="389137" y="2064493"/>
            <a:ext cx="8204570" cy="125016"/>
          </a:xfrm>
          <a:prstGeom prst="rect">
            <a:avLst/>
          </a:prstGeom>
        </p:spPr>
      </p:pic>
      <p:sp>
        <p:nvSpPr>
          <p:cNvPr id="408" name="This is the Heaviest TZ=2 multiplet known"/>
          <p:cNvSpPr txBox="1"/>
          <p:nvPr/>
        </p:nvSpPr>
        <p:spPr>
          <a:xfrm>
            <a:off x="2418676" y="609572"/>
            <a:ext cx="4521752" cy="379912"/>
          </a:xfrm>
          <a:prstGeom prst="rect">
            <a:avLst/>
          </a:prstGeom>
          <a:solidFill>
            <a:srgbClr val="FF9300">
              <a:alpha val="3027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r>
              <a:rPr sz="2000" dirty="0"/>
              <a:t>This is the </a:t>
            </a:r>
            <a:r>
              <a:rPr lang="es-ES" sz="2000" dirty="0" err="1"/>
              <a:t>heaviest</a:t>
            </a:r>
            <a:r>
              <a:rPr sz="2000" dirty="0"/>
              <a:t> T=2 </a:t>
            </a:r>
            <a:r>
              <a:rPr sz="2000" dirty="0" err="1"/>
              <a:t>multiplet</a:t>
            </a:r>
            <a:r>
              <a:rPr lang="es-ES" sz="2000" dirty="0"/>
              <a:t> </a:t>
            </a:r>
            <a:r>
              <a:rPr lang="es-ES" sz="2000" dirty="0" err="1"/>
              <a:t>that</a:t>
            </a:r>
            <a:r>
              <a:rPr lang="es-ES" sz="2000" dirty="0"/>
              <a:t> </a:t>
            </a:r>
            <a:r>
              <a:rPr lang="es-ES" sz="2000" dirty="0" err="1"/>
              <a:t>exits</a:t>
            </a:r>
            <a:endParaRPr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536218" y="1621309"/>
            <a:ext cx="482505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US" sz="1687" b="1" dirty="0">
                <a:solidFill>
                  <a:srgbClr val="FF0000"/>
                </a:solidFill>
                <a:latin typeface="Futura"/>
                <a:ea typeface="Futura"/>
                <a:cs typeface="Futura"/>
                <a:sym typeface="Futura"/>
              </a:rPr>
              <a:t>T=2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98664" y="5674607"/>
            <a:ext cx="609142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US" sz="1687" b="1" dirty="0" err="1">
                <a:solidFill>
                  <a:srgbClr val="FF0000"/>
                </a:solidFill>
                <a:latin typeface="Futura"/>
                <a:ea typeface="Futura"/>
                <a:cs typeface="Futura"/>
                <a:sym typeface="Futura"/>
              </a:rPr>
              <a:t>Tz</a:t>
            </a:r>
            <a:r>
              <a:rPr lang="en-US" sz="1687" b="1" dirty="0">
                <a:solidFill>
                  <a:srgbClr val="FF0000"/>
                </a:solidFill>
                <a:latin typeface="Futura"/>
                <a:ea typeface="Futura"/>
                <a:cs typeface="Futura"/>
                <a:sym typeface="Futura"/>
              </a:rPr>
              <a:t>=0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414129" y="3081666"/>
            <a:ext cx="930491" cy="11085"/>
          </a:xfrm>
          <a:prstGeom prst="line">
            <a:avLst/>
          </a:prstGeom>
          <a:noFill/>
          <a:ln w="25400" cap="flat">
            <a:solidFill>
              <a:schemeClr val="tx1">
                <a:lumMod val="5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 flipV="1">
            <a:off x="2419336" y="2900980"/>
            <a:ext cx="879421" cy="727"/>
          </a:xfrm>
          <a:prstGeom prst="line">
            <a:avLst/>
          </a:prstGeom>
          <a:noFill/>
          <a:ln w="25400" cap="flat">
            <a:solidFill>
              <a:schemeClr val="tx1">
                <a:lumMod val="5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Slide Number Placeholder 21"/>
          <p:cNvSpPr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all" spc="28" normalizeH="0" baseline="0">
                <a:ln>
                  <a:noFill/>
                </a:ln>
                <a:solidFill>
                  <a:srgbClr val="9A958E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1pPr>
            <a:lvl2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2pPr>
            <a:lvl3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3pPr>
            <a:lvl4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4pPr>
            <a:lvl5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5pPr>
            <a:lvl6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6pPr>
            <a:lvl7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7pPr>
            <a:lvl8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8pPr>
            <a:lvl9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Futura"/>
                <a:ea typeface="Futura"/>
                <a:cs typeface="Futura"/>
                <a:sym typeface="Futura"/>
              </a:defRPr>
            </a:lvl9pPr>
          </a:lstStyle>
          <a:p>
            <a:fld id="{86CB4B4D-7CA3-9044-876B-883B54F8677D}" type="slidenum">
              <a:rPr lang="en-ES" smtClean="0"/>
              <a:pPr/>
              <a:t>65</a:t>
            </a:fld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987CD9-D19A-5F4F-A79F-20AFB4671DB6}"/>
              </a:ext>
            </a:extLst>
          </p:cNvPr>
          <p:cNvSpPr txBox="1"/>
          <p:nvPr/>
        </p:nvSpPr>
        <p:spPr>
          <a:xfrm>
            <a:off x="2358702" y="1758101"/>
            <a:ext cx="423194" cy="331758"/>
          </a:xfrm>
          <a:prstGeom prst="rect">
            <a:avLst/>
          </a:prstGeom>
          <a:solidFill>
            <a:srgbClr val="FFFD7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GB" sz="1687" dirty="0">
                <a:solidFill>
                  <a:srgbClr val="FF0000"/>
                </a:solidFill>
                <a:latin typeface="Futura"/>
                <a:ea typeface="Futura"/>
                <a:cs typeface="Futura"/>
                <a:sym typeface="Futura"/>
              </a:rPr>
              <a:t>IAS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6A2437-10A2-484E-8030-B2593EAA63B6}"/>
              </a:ext>
            </a:extLst>
          </p:cNvPr>
          <p:cNvSpPr txBox="1"/>
          <p:nvPr/>
        </p:nvSpPr>
        <p:spPr>
          <a:xfrm>
            <a:off x="226653" y="2819138"/>
            <a:ext cx="1790980" cy="331758"/>
          </a:xfrm>
          <a:prstGeom prst="rect">
            <a:avLst/>
          </a:prstGeom>
          <a:solidFill>
            <a:srgbClr val="FFFD7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GB" sz="1687" dirty="0">
                <a:solidFill>
                  <a:srgbClr val="FF0000"/>
                </a:solidFill>
                <a:latin typeface="Futura"/>
                <a:ea typeface="Futura"/>
                <a:cs typeface="Futura"/>
                <a:sym typeface="Futura"/>
              </a:rPr>
              <a:t>-27429 (100)</a:t>
            </a:r>
            <a:r>
              <a:rPr lang="en-GB" sz="1687" dirty="0" err="1">
                <a:solidFill>
                  <a:srgbClr val="FF0000"/>
                </a:solidFill>
                <a:latin typeface="Futura"/>
                <a:ea typeface="Futura"/>
                <a:cs typeface="Futura"/>
                <a:sym typeface="Futura"/>
              </a:rPr>
              <a:t>keV</a:t>
            </a:r>
            <a:endParaRPr lang="en-GB" sz="1687" dirty="0">
              <a:solidFill>
                <a:srgbClr val="FF0000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844E56-FE71-2547-A050-7CAB9C538458}"/>
              </a:ext>
            </a:extLst>
          </p:cNvPr>
          <p:cNvSpPr txBox="1"/>
          <p:nvPr/>
        </p:nvSpPr>
        <p:spPr>
          <a:xfrm>
            <a:off x="2188483" y="3725495"/>
            <a:ext cx="1200843" cy="331758"/>
          </a:xfrm>
          <a:prstGeom prst="rect">
            <a:avLst/>
          </a:prstGeom>
          <a:solidFill>
            <a:srgbClr val="FFFD7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GB" sz="1687" dirty="0">
                <a:solidFill>
                  <a:srgbClr val="FF0000"/>
                </a:solidFill>
                <a:latin typeface="Futura"/>
                <a:ea typeface="Futura"/>
                <a:cs typeface="Futura"/>
                <a:sym typeface="Futura"/>
              </a:rPr>
              <a:t>-39597(44)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EDFA25-F5FC-7749-90E2-08A04B8E8102}"/>
              </a:ext>
            </a:extLst>
          </p:cNvPr>
          <p:cNvSpPr txBox="1"/>
          <p:nvPr/>
        </p:nvSpPr>
        <p:spPr>
          <a:xfrm>
            <a:off x="4091487" y="2796538"/>
            <a:ext cx="423194" cy="331758"/>
          </a:xfrm>
          <a:prstGeom prst="rect">
            <a:avLst/>
          </a:prstGeom>
          <a:solidFill>
            <a:srgbClr val="FFFD7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GB" sz="1687" dirty="0">
                <a:solidFill>
                  <a:srgbClr val="FF0000"/>
                </a:solidFill>
                <a:latin typeface="Futura"/>
                <a:ea typeface="Futura"/>
                <a:cs typeface="Futura"/>
                <a:sym typeface="Futura"/>
              </a:rPr>
              <a:t>IAS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1C3CF4-F181-9140-84BD-646448D79CCE}"/>
              </a:ext>
            </a:extLst>
          </p:cNvPr>
          <p:cNvSpPr txBox="1"/>
          <p:nvPr/>
        </p:nvSpPr>
        <p:spPr>
          <a:xfrm>
            <a:off x="7052688" y="2908053"/>
            <a:ext cx="482505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US" sz="1687" b="1" dirty="0">
                <a:solidFill>
                  <a:srgbClr val="FF0000"/>
                </a:solidFill>
                <a:latin typeface="Futura"/>
                <a:ea typeface="Futura"/>
                <a:cs typeface="Futura"/>
                <a:sym typeface="Futura"/>
              </a:rPr>
              <a:t>T=1</a:t>
            </a:r>
          </a:p>
        </p:txBody>
      </p:sp>
      <p:pic>
        <p:nvPicPr>
          <p:cNvPr id="23" name="Line" descr="Line">
            <a:extLst>
              <a:ext uri="{FF2B5EF4-FFF2-40B4-BE49-F238E27FC236}">
                <a16:creationId xmlns:a16="http://schemas.microsoft.com/office/drawing/2014/main" id="{B8D184D7-14B6-8C4F-96A1-254D7F6AD07B}"/>
              </a:ext>
            </a:extLst>
          </p:cNvPr>
          <p:cNvPicPr>
            <a:picLocks/>
          </p:cNvPicPr>
          <p:nvPr/>
        </p:nvPicPr>
        <p:blipFill>
          <a:blip r:embed="rId3">
            <a:alphaModFix amt="27273"/>
          </a:blip>
          <a:stretch>
            <a:fillRect/>
          </a:stretch>
        </p:blipFill>
        <p:spPr>
          <a:xfrm>
            <a:off x="2358965" y="3081666"/>
            <a:ext cx="4284723" cy="1910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2458AA-7622-EE42-9364-C0E6EE99025C}"/>
              </a:ext>
            </a:extLst>
          </p:cNvPr>
          <p:cNvSpPr txBox="1"/>
          <p:nvPr/>
        </p:nvSpPr>
        <p:spPr>
          <a:xfrm>
            <a:off x="376285" y="2233215"/>
            <a:ext cx="636329" cy="418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GB" sz="2250" baseline="30000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64</a:t>
            </a:r>
            <a:r>
              <a:rPr lang="en-GB" sz="2250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19C351-3324-4349-943D-D9B6A926EE56}"/>
              </a:ext>
            </a:extLst>
          </p:cNvPr>
          <p:cNvSpPr txBox="1"/>
          <p:nvPr/>
        </p:nvSpPr>
        <p:spPr>
          <a:xfrm>
            <a:off x="2000958" y="3288633"/>
            <a:ext cx="586635" cy="418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GB" sz="2250" baseline="30000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64</a:t>
            </a:r>
            <a:r>
              <a:rPr lang="en-GB" sz="2250" dirty="0"/>
              <a:t>As</a:t>
            </a:r>
            <a:endParaRPr lang="en-GB" sz="2250" dirty="0">
              <a:solidFill>
                <a:srgbClr val="5B5854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DB765E-D106-4646-9FEA-F9DB3E506993}"/>
              </a:ext>
            </a:extLst>
          </p:cNvPr>
          <p:cNvSpPr txBox="1"/>
          <p:nvPr/>
        </p:nvSpPr>
        <p:spPr>
          <a:xfrm>
            <a:off x="3534756" y="6033916"/>
            <a:ext cx="634726" cy="418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GB" sz="2250" baseline="30000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64</a:t>
            </a:r>
            <a:r>
              <a:rPr lang="en-GB" sz="2250" dirty="0"/>
              <a:t>Ge</a:t>
            </a:r>
            <a:endParaRPr lang="en-GB" sz="2250" dirty="0">
              <a:solidFill>
                <a:srgbClr val="5B5854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6E5EBA-8D0A-B242-B9A6-8A0E81DFE981}"/>
              </a:ext>
            </a:extLst>
          </p:cNvPr>
          <p:cNvSpPr txBox="1"/>
          <p:nvPr/>
        </p:nvSpPr>
        <p:spPr>
          <a:xfrm>
            <a:off x="5822736" y="3638933"/>
            <a:ext cx="628314" cy="418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GB" sz="2250" baseline="30000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64</a:t>
            </a:r>
            <a:r>
              <a:rPr lang="en-GB" sz="2250" dirty="0"/>
              <a:t>Ga</a:t>
            </a:r>
            <a:endParaRPr lang="en-GB" sz="2250" dirty="0">
              <a:solidFill>
                <a:srgbClr val="5B5854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B5695B-2090-524F-8F77-7FEF13CECF05}"/>
              </a:ext>
            </a:extLst>
          </p:cNvPr>
          <p:cNvSpPr txBox="1"/>
          <p:nvPr/>
        </p:nvSpPr>
        <p:spPr>
          <a:xfrm>
            <a:off x="7662872" y="2544280"/>
            <a:ext cx="594651" cy="418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GB" sz="2250" baseline="30000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64</a:t>
            </a:r>
            <a:r>
              <a:rPr lang="en-GB" sz="2250" dirty="0"/>
              <a:t>Zn</a:t>
            </a:r>
            <a:endParaRPr lang="en-GB" sz="2250" dirty="0">
              <a:solidFill>
                <a:srgbClr val="5B5854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FBB38-4EEC-9C56-8173-5E9A14BD2014}"/>
              </a:ext>
            </a:extLst>
          </p:cNvPr>
          <p:cNvSpPr txBox="1"/>
          <p:nvPr/>
        </p:nvSpPr>
        <p:spPr>
          <a:xfrm>
            <a:off x="6187611" y="5311721"/>
            <a:ext cx="2526836" cy="8712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321457" hangingPunct="0"/>
            <a:r>
              <a:rPr lang="en-GB" sz="1687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P. Aguilera, Ph. D thesis</a:t>
            </a:r>
          </a:p>
          <a:p>
            <a:pPr algn="ctr" defTabSz="321457" hangingPunct="0"/>
            <a:r>
              <a:rPr lang="en-GB" sz="1687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Santiago de Chile</a:t>
            </a:r>
          </a:p>
          <a:p>
            <a:pPr algn="ctr" defTabSz="321457" hangingPunct="0"/>
            <a:r>
              <a:rPr lang="en-GB" sz="1687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and submitted to PRC</a:t>
            </a:r>
          </a:p>
        </p:txBody>
      </p:sp>
    </p:spTree>
    <p:extLst>
      <p:ext uri="{BB962C8B-B14F-4D97-AF65-F5344CB8AC3E}">
        <p14:creationId xmlns:p14="http://schemas.microsoft.com/office/powerpoint/2010/main" val="21495556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290EE-4717-2EC4-CE95-8871B47A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350" y="219082"/>
            <a:ext cx="3186028" cy="1242405"/>
          </a:xfrm>
        </p:spPr>
        <p:txBody>
          <a:bodyPr>
            <a:normAutofit/>
          </a:bodyPr>
          <a:lstStyle/>
          <a:p>
            <a:r>
              <a:rPr lang="es-ES_tradnl" sz="2800" dirty="0">
                <a:latin typeface="Symbol" pitchFamily="2" charset="2"/>
              </a:rPr>
              <a:t>b</a:t>
            </a:r>
            <a:r>
              <a:rPr lang="es-ES_tradnl" sz="2800" dirty="0"/>
              <a:t> </a:t>
            </a:r>
            <a:r>
              <a:rPr lang="es-ES_tradnl" sz="2800" dirty="0" err="1"/>
              <a:t>decay</a:t>
            </a:r>
            <a:r>
              <a:rPr lang="es-ES_tradnl" sz="2800" dirty="0"/>
              <a:t> and </a:t>
            </a:r>
            <a:r>
              <a:rPr lang="es-ES_tradnl" sz="2800" dirty="0" err="1"/>
              <a:t>isospin</a:t>
            </a:r>
            <a:br>
              <a:rPr lang="es-ES_tradnl" sz="2800" dirty="0"/>
            </a:br>
            <a:r>
              <a:rPr lang="es-ES_tradnl" sz="2800" dirty="0"/>
              <a:t>(</a:t>
            </a:r>
            <a:r>
              <a:rPr lang="es-ES_tradnl" sz="2800" dirty="0" err="1"/>
              <a:t>allowed</a:t>
            </a:r>
            <a:r>
              <a:rPr lang="es-ES_tradnl" sz="2800" dirty="0"/>
              <a:t> </a:t>
            </a:r>
            <a:r>
              <a:rPr lang="es-ES_tradnl" sz="2800" dirty="0" err="1"/>
              <a:t>transitions</a:t>
            </a:r>
            <a:r>
              <a:rPr lang="es-ES_tradnl" sz="28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35F62C-2122-FF08-B63F-2FC8E4EC5D20}"/>
                  </a:ext>
                </a:extLst>
              </p:cNvPr>
              <p:cNvSpPr txBox="1"/>
              <p:nvPr/>
            </p:nvSpPr>
            <p:spPr>
              <a:xfrm>
                <a:off x="1264698" y="3511712"/>
                <a:ext cx="17078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s-ES" b="0" i="1" baseline="3000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 +  </m:t>
                    </m:r>
                  </m:oMath>
                </a14:m>
                <a:r>
                  <a:rPr lang="es-ES" b="0" i="0" dirty="0">
                    <a:latin typeface="Symbol" pitchFamily="2" charset="2"/>
                  </a:rPr>
                  <a:t>n</a:t>
                </a:r>
                <a:endParaRPr lang="es-ES_tradnl" baseline="30000" dirty="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35F62C-2122-FF08-B63F-2FC8E4EC5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698" y="3511712"/>
                <a:ext cx="1707840" cy="276999"/>
              </a:xfrm>
              <a:prstGeom prst="rect">
                <a:avLst/>
              </a:prstGeom>
              <a:blipFill>
                <a:blip r:embed="rId3"/>
                <a:stretch>
                  <a:fillRect l="-5147" t="-26087" r="-3676" b="-47826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BD934768-0C4B-34F6-FD2F-C7C70EDCBDD9}"/>
              </a:ext>
            </a:extLst>
          </p:cNvPr>
          <p:cNvGrpSpPr/>
          <p:nvPr/>
        </p:nvGrpSpPr>
        <p:grpSpPr>
          <a:xfrm>
            <a:off x="4105127" y="2190417"/>
            <a:ext cx="3114982" cy="909887"/>
            <a:chOff x="5848687" y="2180245"/>
            <a:chExt cx="3114982" cy="909887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4" name="3D Model 33" descr="Sphere">
                  <a:extLst>
                    <a:ext uri="{FF2B5EF4-FFF2-40B4-BE49-F238E27FC236}">
                      <a16:creationId xmlns:a16="http://schemas.microsoft.com/office/drawing/2014/main" id="{BFB008FD-5252-A285-7F38-1B85C55AAC1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065660" y="2496214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52625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4" name="3D Model 33" descr="Sphere">
                  <a:extLst>
                    <a:ext uri="{FF2B5EF4-FFF2-40B4-BE49-F238E27FC236}">
                      <a16:creationId xmlns:a16="http://schemas.microsoft.com/office/drawing/2014/main" id="{BFB008FD-5252-A285-7F38-1B85C55AAC1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22100" y="2506386"/>
                  <a:ext cx="426017" cy="4009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5" name="3D Model 34" descr="Red Sphere">
                  <a:extLst>
                    <a:ext uri="{FF2B5EF4-FFF2-40B4-BE49-F238E27FC236}">
                      <a16:creationId xmlns:a16="http://schemas.microsoft.com/office/drawing/2014/main" id="{C1FB6E86-3C81-478F-63D5-C330332B7E7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848687" y="2473706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3962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5" name="3D Model 34" descr="Red Sphere">
                  <a:extLst>
                    <a:ext uri="{FF2B5EF4-FFF2-40B4-BE49-F238E27FC236}">
                      <a16:creationId xmlns:a16="http://schemas.microsoft.com/office/drawing/2014/main" id="{C1FB6E86-3C81-478F-63D5-C330332B7E7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105127" y="2483878"/>
                  <a:ext cx="426017" cy="423464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849EACB-E7CF-1008-5FEC-5312C0043CF6}"/>
                </a:ext>
              </a:extLst>
            </p:cNvPr>
            <p:cNvCxnSpPr/>
            <p:nvPr/>
          </p:nvCxnSpPr>
          <p:spPr>
            <a:xfrm>
              <a:off x="6369752" y="2696692"/>
              <a:ext cx="5878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9257186-D636-CD56-A809-933C08303273}"/>
                </a:ext>
              </a:extLst>
            </p:cNvPr>
            <p:cNvSpPr txBox="1"/>
            <p:nvPr/>
          </p:nvSpPr>
          <p:spPr>
            <a:xfrm>
              <a:off x="7877058" y="2885547"/>
              <a:ext cx="6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s-ES_tradnl" baseline="30000" dirty="0">
                <a:latin typeface="Symbol" pitchFamily="2" charset="2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05EBA40-1366-060D-83DE-11C70BB5C7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8590" y="2426964"/>
              <a:ext cx="242331" cy="1384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256CF50-8087-E2C8-E79C-63C37B9069E0}"/>
                </a:ext>
              </a:extLst>
            </p:cNvPr>
            <p:cNvCxnSpPr>
              <a:cxnSpLocks/>
            </p:cNvCxnSpPr>
            <p:nvPr/>
          </p:nvCxnSpPr>
          <p:spPr>
            <a:xfrm>
              <a:off x="7478590" y="2869946"/>
              <a:ext cx="222279" cy="784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AAFAA283-F4B6-1A88-7729-01665A9A7ADD}"/>
                </a:ext>
              </a:extLst>
            </p:cNvPr>
            <p:cNvSpPr/>
            <p:nvPr/>
          </p:nvSpPr>
          <p:spPr>
            <a:xfrm rot="14192456">
              <a:off x="6958059" y="2491509"/>
              <a:ext cx="678857" cy="51838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AEC237BE-F924-6EB9-40A0-98D90E884ECB}"/>
                </a:ext>
              </a:extLst>
            </p:cNvPr>
            <p:cNvSpPr/>
            <p:nvPr/>
          </p:nvSpPr>
          <p:spPr>
            <a:xfrm rot="14192456">
              <a:off x="7033368" y="2550941"/>
              <a:ext cx="619167" cy="45550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1EB6ABF-84B7-0BE1-32DA-5665D0780EEF}"/>
                </a:ext>
              </a:extLst>
            </p:cNvPr>
            <p:cNvSpPr txBox="1"/>
            <p:nvPr/>
          </p:nvSpPr>
          <p:spPr>
            <a:xfrm>
              <a:off x="7793156" y="2180245"/>
              <a:ext cx="1170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/>
                <a:t>e</a:t>
              </a:r>
              <a:r>
                <a:rPr lang="es-ES_tradnl" baseline="30000" dirty="0"/>
                <a:t>+  </a:t>
              </a:r>
              <a:r>
                <a:rPr lang="es-ES_tradnl" dirty="0" err="1"/>
                <a:t>tz</a:t>
              </a:r>
              <a:r>
                <a:rPr lang="es-ES_tradnl" dirty="0"/>
                <a:t>=+1/2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76DF828-B977-8797-7A2F-3A9C83FB65B8}"/>
              </a:ext>
            </a:extLst>
          </p:cNvPr>
          <p:cNvSpPr txBox="1"/>
          <p:nvPr/>
        </p:nvSpPr>
        <p:spPr>
          <a:xfrm>
            <a:off x="4749930" y="2177298"/>
            <a:ext cx="39783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F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46EC8D-1C08-2C54-515C-CA77AABBDF1C}"/>
              </a:ext>
            </a:extLst>
          </p:cNvPr>
          <p:cNvSpPr txBox="1"/>
          <p:nvPr/>
        </p:nvSpPr>
        <p:spPr>
          <a:xfrm>
            <a:off x="4288968" y="3219141"/>
            <a:ext cx="266454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Fermi decay, no change in isospin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689EFE-07B0-8B7C-94C2-89BCE567B288}"/>
              </a:ext>
            </a:extLst>
          </p:cNvPr>
          <p:cNvGrpSpPr/>
          <p:nvPr/>
        </p:nvGrpSpPr>
        <p:grpSpPr>
          <a:xfrm>
            <a:off x="4095162" y="4148318"/>
            <a:ext cx="2321495" cy="982301"/>
            <a:chOff x="5848687" y="2180245"/>
            <a:chExt cx="2321495" cy="98230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8" name="3D Model 17" descr="Sphere">
                  <a:extLst>
                    <a:ext uri="{FF2B5EF4-FFF2-40B4-BE49-F238E27FC236}">
                      <a16:creationId xmlns:a16="http://schemas.microsoft.com/office/drawing/2014/main" id="{7C27E157-463A-DB3C-78C2-D0BCC5A00F6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065660" y="2496214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52625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8" name="3D Model 17" descr="Sphere">
                  <a:extLst>
                    <a:ext uri="{FF2B5EF4-FFF2-40B4-BE49-F238E27FC236}">
                      <a16:creationId xmlns:a16="http://schemas.microsoft.com/office/drawing/2014/main" id="{7C27E157-463A-DB3C-78C2-D0BCC5A00F6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12135" y="4464287"/>
                  <a:ext cx="426017" cy="4009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9" name="3D Model 18" descr="Red Sphere">
                  <a:extLst>
                    <a:ext uri="{FF2B5EF4-FFF2-40B4-BE49-F238E27FC236}">
                      <a16:creationId xmlns:a16="http://schemas.microsoft.com/office/drawing/2014/main" id="{DA60BF0F-4181-F680-CFE2-A41A0DFE5C7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848687" y="2473706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3962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9" name="3D Model 18" descr="Red Sphere">
                  <a:extLst>
                    <a:ext uri="{FF2B5EF4-FFF2-40B4-BE49-F238E27FC236}">
                      <a16:creationId xmlns:a16="http://schemas.microsoft.com/office/drawing/2014/main" id="{DA60BF0F-4181-F680-CFE2-A41A0DFE5C7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95162" y="4441779"/>
                  <a:ext cx="426017" cy="423464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338BC2C-DF95-6F6D-160C-DCBF29ED0326}"/>
                </a:ext>
              </a:extLst>
            </p:cNvPr>
            <p:cNvCxnSpPr/>
            <p:nvPr/>
          </p:nvCxnSpPr>
          <p:spPr>
            <a:xfrm>
              <a:off x="6369752" y="2696692"/>
              <a:ext cx="5878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65068E0-D74C-4FEC-F099-BDC0FFD20462}"/>
                </a:ext>
              </a:extLst>
            </p:cNvPr>
            <p:cNvSpPr txBox="1"/>
            <p:nvPr/>
          </p:nvSpPr>
          <p:spPr>
            <a:xfrm>
              <a:off x="7877058" y="2885547"/>
              <a:ext cx="1202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b="0" i="0" dirty="0">
                  <a:latin typeface="Symbol" pitchFamily="2" charset="2"/>
                </a:rPr>
                <a:t>n</a:t>
              </a:r>
              <a:endParaRPr lang="es-ES_tradnl" baseline="30000" dirty="0">
                <a:latin typeface="Symbol" pitchFamily="2" charset="2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87CE0F0-EAAC-41C8-022E-D4DF94FAFA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8590" y="2426964"/>
              <a:ext cx="242331" cy="1384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7543B08-186D-60E9-7240-5D40F97F5144}"/>
                </a:ext>
              </a:extLst>
            </p:cNvPr>
            <p:cNvCxnSpPr>
              <a:cxnSpLocks/>
            </p:cNvCxnSpPr>
            <p:nvPr/>
          </p:nvCxnSpPr>
          <p:spPr>
            <a:xfrm>
              <a:off x="7478590" y="2869946"/>
              <a:ext cx="222279" cy="784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C559E443-9943-5853-7C72-07782750985C}"/>
                </a:ext>
              </a:extLst>
            </p:cNvPr>
            <p:cNvSpPr/>
            <p:nvPr/>
          </p:nvSpPr>
          <p:spPr>
            <a:xfrm rot="14192456">
              <a:off x="6958059" y="2491509"/>
              <a:ext cx="678857" cy="51838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00C88EF4-40A0-74CC-C63F-5A40D173339B}"/>
                </a:ext>
              </a:extLst>
            </p:cNvPr>
            <p:cNvSpPr/>
            <p:nvPr/>
          </p:nvSpPr>
          <p:spPr>
            <a:xfrm rot="14192456">
              <a:off x="7033368" y="2550941"/>
              <a:ext cx="619167" cy="45550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C4ECD0-B9C3-2D4A-1FB6-B47F2D5DD789}"/>
                </a:ext>
              </a:extLst>
            </p:cNvPr>
            <p:cNvSpPr txBox="1"/>
            <p:nvPr/>
          </p:nvSpPr>
          <p:spPr>
            <a:xfrm>
              <a:off x="7793156" y="2180245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/>
                <a:t>e</a:t>
              </a:r>
              <a:r>
                <a:rPr lang="es-ES_tradnl" baseline="30000" dirty="0"/>
                <a:t>+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701320A-3CB0-A338-C384-30805787DB62}"/>
              </a:ext>
            </a:extLst>
          </p:cNvPr>
          <p:cNvSpPr txBox="1"/>
          <p:nvPr/>
        </p:nvSpPr>
        <p:spPr>
          <a:xfrm>
            <a:off x="4739122" y="4170549"/>
            <a:ext cx="46493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GT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6EC54F-CC33-7A01-978A-DCC2187AD0B4}"/>
              </a:ext>
            </a:extLst>
          </p:cNvPr>
          <p:cNvSpPr txBox="1"/>
          <p:nvPr/>
        </p:nvSpPr>
        <p:spPr>
          <a:xfrm>
            <a:off x="4065019" y="5231989"/>
            <a:ext cx="311326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Gamow Teller decay isospin can change in one unit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258D069-C283-8BA9-08A9-AA241352A47B}"/>
              </a:ext>
            </a:extLst>
          </p:cNvPr>
          <p:cNvGrpSpPr/>
          <p:nvPr/>
        </p:nvGrpSpPr>
        <p:grpSpPr>
          <a:xfrm>
            <a:off x="1537569" y="1846119"/>
            <a:ext cx="1162097" cy="1182034"/>
            <a:chOff x="3433139" y="1687983"/>
            <a:chExt cx="1171407" cy="120824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7" name="3D Model 56" descr="Red Sphere">
                  <a:extLst>
                    <a:ext uri="{FF2B5EF4-FFF2-40B4-BE49-F238E27FC236}">
                      <a16:creationId xmlns:a16="http://schemas.microsoft.com/office/drawing/2014/main" id="{B67456DA-7394-4DEB-DC5E-9EACEB47AAE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3130" y="1846516"/>
                <a:ext cx="389029" cy="414128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389029" cy="41412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5915064" ay="-3577501" az="5995491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2791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7" name="3D Model 56" descr="Red Sphere">
                  <a:extLst>
                    <a:ext uri="{FF2B5EF4-FFF2-40B4-BE49-F238E27FC236}">
                      <a16:creationId xmlns:a16="http://schemas.microsoft.com/office/drawing/2014/main" id="{B67456DA-7394-4DEB-DC5E-9EACEB47AAE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41917" y="2001213"/>
                  <a:ext cx="385937" cy="4051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8" name="3D Model 57" descr="Red Sphere">
                  <a:extLst>
                    <a:ext uri="{FF2B5EF4-FFF2-40B4-BE49-F238E27FC236}">
                      <a16:creationId xmlns:a16="http://schemas.microsoft.com/office/drawing/2014/main" id="{ED3C8DF8-31B4-0936-21A1-A1B2E5CD88F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33139" y="2041079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8" name="3D Model 57" descr="Red Sphere">
                  <a:extLst>
                    <a:ext uri="{FF2B5EF4-FFF2-40B4-BE49-F238E27FC236}">
                      <a16:creationId xmlns:a16="http://schemas.microsoft.com/office/drawing/2014/main" id="{ED3C8DF8-31B4-0936-21A1-A1B2E5CD88F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37569" y="2191556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9" name="3D Model 58" descr="Sphere">
                  <a:extLst>
                    <a:ext uri="{FF2B5EF4-FFF2-40B4-BE49-F238E27FC236}">
                      <a16:creationId xmlns:a16="http://schemas.microsoft.com/office/drawing/2014/main" id="{C2F4C4C7-A69A-6338-7A9C-99452B5664A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12338" y="1824038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9" name="3D Model 58" descr="Sphere">
                  <a:extLst>
                    <a:ext uri="{FF2B5EF4-FFF2-40B4-BE49-F238E27FC236}">
                      <a16:creationId xmlns:a16="http://schemas.microsoft.com/office/drawing/2014/main" id="{C2F4C4C7-A69A-6338-7A9C-99452B5664A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16139" y="197922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0" name="3D Model 59" descr="Sphere">
                  <a:extLst>
                    <a:ext uri="{FF2B5EF4-FFF2-40B4-BE49-F238E27FC236}">
                      <a16:creationId xmlns:a16="http://schemas.microsoft.com/office/drawing/2014/main" id="{AAD6E2BE-BD46-A81C-5B83-7D4A5AD2F8B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52183" y="1905035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0" name="3D Model 59" descr="Sphere">
                  <a:extLst>
                    <a:ext uri="{FF2B5EF4-FFF2-40B4-BE49-F238E27FC236}">
                      <a16:creationId xmlns:a16="http://schemas.microsoft.com/office/drawing/2014/main" id="{AAD6E2BE-BD46-A81C-5B83-7D4A5AD2F8B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52488" y="205846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1" name="3D Model 60" descr="Sphere">
                  <a:extLst>
                    <a:ext uri="{FF2B5EF4-FFF2-40B4-BE49-F238E27FC236}">
                      <a16:creationId xmlns:a16="http://schemas.microsoft.com/office/drawing/2014/main" id="{6D15D0B3-8391-24A3-56D5-AA2D0281C9C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71108" y="2133653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1" name="3D Model 60" descr="Sphere">
                  <a:extLst>
                    <a:ext uri="{FF2B5EF4-FFF2-40B4-BE49-F238E27FC236}">
                      <a16:creationId xmlns:a16="http://schemas.microsoft.com/office/drawing/2014/main" id="{6D15D0B3-8391-24A3-56D5-AA2D0281C9C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71262" y="228212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2" name="3D Model 61" descr="Sphere">
                  <a:extLst>
                    <a:ext uri="{FF2B5EF4-FFF2-40B4-BE49-F238E27FC236}">
                      <a16:creationId xmlns:a16="http://schemas.microsoft.com/office/drawing/2014/main" id="{CA3934DA-9BBF-D76E-55D3-C1F30AC0710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89703" y="2325386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2" name="3D Model 61" descr="Sphere">
                  <a:extLst>
                    <a:ext uri="{FF2B5EF4-FFF2-40B4-BE49-F238E27FC236}">
                      <a16:creationId xmlns:a16="http://schemas.microsoft.com/office/drawing/2014/main" id="{CA3934DA-9BBF-D76E-55D3-C1F30AC0710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92094" y="246969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3" name="3D Model 62" descr="Sphere">
                  <a:extLst>
                    <a:ext uri="{FF2B5EF4-FFF2-40B4-BE49-F238E27FC236}">
                      <a16:creationId xmlns:a16="http://schemas.microsoft.com/office/drawing/2014/main" id="{7A780023-4A08-D54C-43B4-BE37D86648F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42915" y="2334131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3" name="3D Model 62" descr="Sphere">
                  <a:extLst>
                    <a:ext uri="{FF2B5EF4-FFF2-40B4-BE49-F238E27FC236}">
                      <a16:creationId xmlns:a16="http://schemas.microsoft.com/office/drawing/2014/main" id="{7A780023-4A08-D54C-43B4-BE37D86648F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944088" y="247825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4" name="3D Model 63" descr="Sphere">
                  <a:extLst>
                    <a:ext uri="{FF2B5EF4-FFF2-40B4-BE49-F238E27FC236}">
                      <a16:creationId xmlns:a16="http://schemas.microsoft.com/office/drawing/2014/main" id="{1A07DD8E-4EDF-7CA7-C26C-B1E3797C01B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10583" y="1891257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4" name="3D Model 63" descr="Sphere">
                  <a:extLst>
                    <a:ext uri="{FF2B5EF4-FFF2-40B4-BE49-F238E27FC236}">
                      <a16:creationId xmlns:a16="http://schemas.microsoft.com/office/drawing/2014/main" id="{1A07DD8E-4EDF-7CA7-C26C-B1E3797C01B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912013" y="2044984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5" name="3D Model 64" descr="Sphere">
                  <a:extLst>
                    <a:ext uri="{FF2B5EF4-FFF2-40B4-BE49-F238E27FC236}">
                      <a16:creationId xmlns:a16="http://schemas.microsoft.com/office/drawing/2014/main" id="{17D9F82F-FD7C-8179-34E5-03DFCF28640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17397" y="2182340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5" name="3D Model 64" descr="Sphere">
                  <a:extLst>
                    <a:ext uri="{FF2B5EF4-FFF2-40B4-BE49-F238E27FC236}">
                      <a16:creationId xmlns:a16="http://schemas.microsoft.com/office/drawing/2014/main" id="{17D9F82F-FD7C-8179-34E5-03DFCF28640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20363" y="232975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6" name="3D Model 65" descr="Sphere">
                  <a:extLst>
                    <a:ext uri="{FF2B5EF4-FFF2-40B4-BE49-F238E27FC236}">
                      <a16:creationId xmlns:a16="http://schemas.microsoft.com/office/drawing/2014/main" id="{6231C1F3-2630-282A-5F5A-F16A001AEAD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77751" y="1900662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6" name="3D Model 65" descr="Sphere">
                  <a:extLst>
                    <a:ext uri="{FF2B5EF4-FFF2-40B4-BE49-F238E27FC236}">
                      <a16:creationId xmlns:a16="http://schemas.microsoft.com/office/drawing/2014/main" id="{6231C1F3-2630-282A-5F5A-F16A001AEAD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81032" y="205418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7" name="3D Model 66" descr="Red Sphere">
                  <a:extLst>
                    <a:ext uri="{FF2B5EF4-FFF2-40B4-BE49-F238E27FC236}">
                      <a16:creationId xmlns:a16="http://schemas.microsoft.com/office/drawing/2014/main" id="{2D649DA3-6865-1FC2-0886-FA857DE0DEA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92561" y="2131283"/>
                <a:ext cx="439226" cy="414127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39226" cy="41412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3838053" ay="-3019890" az="-3456207"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5279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7" name="3D Model 66" descr="Red Sphere">
                  <a:extLst>
                    <a:ext uri="{FF2B5EF4-FFF2-40B4-BE49-F238E27FC236}">
                      <a16:creationId xmlns:a16="http://schemas.microsoft.com/office/drawing/2014/main" id="{2D649DA3-6865-1FC2-0886-FA857DE0DEA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695724" y="2279803"/>
                  <a:ext cx="435735" cy="4051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8" name="3D Model 67" descr="Red Sphere">
                  <a:extLst>
                    <a:ext uri="{FF2B5EF4-FFF2-40B4-BE49-F238E27FC236}">
                      <a16:creationId xmlns:a16="http://schemas.microsoft.com/office/drawing/2014/main" id="{B59298BD-D69A-7674-0408-D6FE7D76862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6840" y="2472762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8" name="3D Model 67" descr="Red Sphere">
                  <a:extLst>
                    <a:ext uri="{FF2B5EF4-FFF2-40B4-BE49-F238E27FC236}">
                      <a16:creationId xmlns:a16="http://schemas.microsoft.com/office/drawing/2014/main" id="{B59298BD-D69A-7674-0408-D6FE7D76862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08300" y="2613875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9" name="3D Model 68" descr="Red Sphere">
                  <a:extLst>
                    <a:ext uri="{FF2B5EF4-FFF2-40B4-BE49-F238E27FC236}">
                      <a16:creationId xmlns:a16="http://schemas.microsoft.com/office/drawing/2014/main" id="{48026904-6B18-B4D9-5851-B386CA18373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7307" y="2261030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9" name="3D Model 68" descr="Red Sphere">
                  <a:extLst>
                    <a:ext uri="{FF2B5EF4-FFF2-40B4-BE49-F238E27FC236}">
                      <a16:creationId xmlns:a16="http://schemas.microsoft.com/office/drawing/2014/main" id="{48026904-6B18-B4D9-5851-B386CA18373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56776" y="2406736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0" name="3D Model 69" descr="Red Sphere">
                  <a:extLst>
                    <a:ext uri="{FF2B5EF4-FFF2-40B4-BE49-F238E27FC236}">
                      <a16:creationId xmlns:a16="http://schemas.microsoft.com/office/drawing/2014/main" id="{5B9B80E8-51F5-102D-4F49-E3B3C91FD93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86266" y="1755784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0" name="3D Model 69" descr="Red Sphere">
                  <a:extLst>
                    <a:ext uri="{FF2B5EF4-FFF2-40B4-BE49-F238E27FC236}">
                      <a16:creationId xmlns:a16="http://schemas.microsoft.com/office/drawing/2014/main" id="{5B9B80E8-51F5-102D-4F49-E3B3C91FD93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87095" y="1912449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1" name="3D Model 70" descr="Red Sphere">
                  <a:extLst>
                    <a:ext uri="{FF2B5EF4-FFF2-40B4-BE49-F238E27FC236}">
                      <a16:creationId xmlns:a16="http://schemas.microsoft.com/office/drawing/2014/main" id="{9F6048C7-8802-8A21-9457-9547C9A2678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05445" y="2343536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1" name="3D Model 70" descr="Red Sphere">
                  <a:extLst>
                    <a:ext uri="{FF2B5EF4-FFF2-40B4-BE49-F238E27FC236}">
                      <a16:creationId xmlns:a16="http://schemas.microsoft.com/office/drawing/2014/main" id="{9F6048C7-8802-8A21-9457-9547C9A2678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609300" y="2487452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2" name="3D Model 71" descr="Red Sphere">
                  <a:extLst>
                    <a:ext uri="{FF2B5EF4-FFF2-40B4-BE49-F238E27FC236}">
                      <a16:creationId xmlns:a16="http://schemas.microsoft.com/office/drawing/2014/main" id="{DE52DC13-4BBE-6BCC-CD36-63528FADDC5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40505" y="1687983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2" name="3D Model 71" descr="Red Sphere">
                  <a:extLst>
                    <a:ext uri="{FF2B5EF4-FFF2-40B4-BE49-F238E27FC236}">
                      <a16:creationId xmlns:a16="http://schemas.microsoft.com/office/drawing/2014/main" id="{DE52DC13-4BBE-6BCC-CD36-63528FADDC5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743287" y="1846119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3" name="3D Model 72" descr="Red Sphere">
                  <a:extLst>
                    <a:ext uri="{FF2B5EF4-FFF2-40B4-BE49-F238E27FC236}">
                      <a16:creationId xmlns:a16="http://schemas.microsoft.com/office/drawing/2014/main" id="{EB030D4A-C2EF-2290-32CF-8D5494B3EDD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7148" y="2056519"/>
                <a:ext cx="422561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2561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3" name="3D Model 72" descr="Red Sphere">
                  <a:extLst>
                    <a:ext uri="{FF2B5EF4-FFF2-40B4-BE49-F238E27FC236}">
                      <a16:creationId xmlns:a16="http://schemas.microsoft.com/office/drawing/2014/main" id="{EB030D4A-C2EF-2290-32CF-8D5494B3EDD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08605" y="2206661"/>
                  <a:ext cx="419203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4" name="3D Model 73" descr="Sphere">
                  <a:extLst>
                    <a:ext uri="{FF2B5EF4-FFF2-40B4-BE49-F238E27FC236}">
                      <a16:creationId xmlns:a16="http://schemas.microsoft.com/office/drawing/2014/main" id="{10AC1C3F-0ABB-8622-1452-6A63C672E24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1216" y="1967452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4" name="3D Model 73" descr="Sphere">
                  <a:extLst>
                    <a:ext uri="{FF2B5EF4-FFF2-40B4-BE49-F238E27FC236}">
                      <a16:creationId xmlns:a16="http://schemas.microsoft.com/office/drawing/2014/main" id="{10AC1C3F-0ABB-8622-1452-6A63C672E24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150734" y="211952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5" name="3D Model 74" descr="Sphere">
                  <a:extLst>
                    <a:ext uri="{FF2B5EF4-FFF2-40B4-BE49-F238E27FC236}">
                      <a16:creationId xmlns:a16="http://schemas.microsoft.com/office/drawing/2014/main" id="{D07EFE3C-1262-24BF-9757-65593A3CA6E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20349" y="1694384"/>
                <a:ext cx="400956" cy="400957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00956" cy="40095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279999" ay="808290" az="-1091473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5148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5" name="3D Model 74" descr="Sphere">
                  <a:extLst>
                    <a:ext uri="{FF2B5EF4-FFF2-40B4-BE49-F238E27FC236}">
                      <a16:creationId xmlns:a16="http://schemas.microsoft.com/office/drawing/2014/main" id="{D07EFE3C-1262-24BF-9757-65593A3CA6E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921702" y="1852381"/>
                  <a:ext cx="397769" cy="3922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6" name="3D Model 75" descr="Sphere">
                  <a:extLst>
                    <a:ext uri="{FF2B5EF4-FFF2-40B4-BE49-F238E27FC236}">
                      <a16:creationId xmlns:a16="http://schemas.microsoft.com/office/drawing/2014/main" id="{D20F919D-802B-9FF0-1C57-C67701E20ED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8267" y="2252285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6" name="3D Model 75" descr="Sphere">
                  <a:extLst>
                    <a:ext uri="{FF2B5EF4-FFF2-40B4-BE49-F238E27FC236}">
                      <a16:creationId xmlns:a16="http://schemas.microsoft.com/office/drawing/2014/main" id="{D20F919D-802B-9FF0-1C57-C67701E20ED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47013" y="239818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7" name="3D Model 76" descr="Sphere">
                  <a:extLst>
                    <a:ext uri="{FF2B5EF4-FFF2-40B4-BE49-F238E27FC236}">
                      <a16:creationId xmlns:a16="http://schemas.microsoft.com/office/drawing/2014/main" id="{08712A79-7757-570D-1172-5679E844F29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06875" y="2441509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7" name="3D Model 76" descr="Sphere">
                  <a:extLst>
                    <a:ext uri="{FF2B5EF4-FFF2-40B4-BE49-F238E27FC236}">
                      <a16:creationId xmlns:a16="http://schemas.microsoft.com/office/drawing/2014/main" id="{08712A79-7757-570D-1172-5679E844F29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106745" y="258330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8" name="3D Model 77" descr="Sphere">
                  <a:extLst>
                    <a:ext uri="{FF2B5EF4-FFF2-40B4-BE49-F238E27FC236}">
                      <a16:creationId xmlns:a16="http://schemas.microsoft.com/office/drawing/2014/main" id="{7F056B22-3C77-CE5B-87D4-B3C358EE77C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30370" y="2461508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8" name="3D Model 77" descr="Sphere">
                  <a:extLst>
                    <a:ext uri="{FF2B5EF4-FFF2-40B4-BE49-F238E27FC236}">
                      <a16:creationId xmlns:a16="http://schemas.microsoft.com/office/drawing/2014/main" id="{7F056B22-3C77-CE5B-87D4-B3C358EE77C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33232" y="260286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9" name="3D Model 78" descr="Sphere">
                  <a:extLst>
                    <a:ext uri="{FF2B5EF4-FFF2-40B4-BE49-F238E27FC236}">
                      <a16:creationId xmlns:a16="http://schemas.microsoft.com/office/drawing/2014/main" id="{D0CDA08E-736C-1A64-50BD-C031FEA6926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49558" y="2227208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9" name="3D Model 78" descr="Sphere">
                  <a:extLst>
                    <a:ext uri="{FF2B5EF4-FFF2-40B4-BE49-F238E27FC236}">
                      <a16:creationId xmlns:a16="http://schemas.microsoft.com/office/drawing/2014/main" id="{D0CDA08E-736C-1A64-50BD-C031FEA6926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53858" y="237364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0" name="3D Model 79" descr="Red Sphere">
                  <a:extLst>
                    <a:ext uri="{FF2B5EF4-FFF2-40B4-BE49-F238E27FC236}">
                      <a16:creationId xmlns:a16="http://schemas.microsoft.com/office/drawing/2014/main" id="{8C44C369-3D73-85B6-4351-79B8644AE16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78529" y="2062982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0" name="3D Model 79" descr="Red Sphere">
                  <a:extLst>
                    <a:ext uri="{FF2B5EF4-FFF2-40B4-BE49-F238E27FC236}">
                      <a16:creationId xmlns:a16="http://schemas.microsoft.com/office/drawing/2014/main" id="{8C44C369-3D73-85B6-4351-79B8644AE16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77035" y="2212984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1" name="3D Model 80" descr="Red Sphere">
                  <a:extLst>
                    <a:ext uri="{FF2B5EF4-FFF2-40B4-BE49-F238E27FC236}">
                      <a16:creationId xmlns:a16="http://schemas.microsoft.com/office/drawing/2014/main" id="{A53AAFC1-E390-C869-7783-0199BBEAB4B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95512" y="1730118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1" name="3D Model 80" descr="Red Sphere">
                  <a:extLst>
                    <a:ext uri="{FF2B5EF4-FFF2-40B4-BE49-F238E27FC236}">
                      <a16:creationId xmlns:a16="http://schemas.microsoft.com/office/drawing/2014/main" id="{A53AAFC1-E390-C869-7783-0199BBEAB4B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95472" y="1887340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4C09ED7-AFDE-9B32-5F84-37C161A497A8}"/>
              </a:ext>
            </a:extLst>
          </p:cNvPr>
          <p:cNvSpPr txBox="1"/>
          <p:nvPr/>
        </p:nvSpPr>
        <p:spPr>
          <a:xfrm>
            <a:off x="6183646" y="2812788"/>
            <a:ext cx="12022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b="0" i="0" dirty="0">
                <a:latin typeface="Symbol" pitchFamily="2" charset="2"/>
              </a:rPr>
              <a:t>n</a:t>
            </a:r>
            <a:endParaRPr lang="es-ES_tradnl" baseline="30000" dirty="0">
              <a:latin typeface="Symbol" pitchFamily="2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B98CEA-2F64-8EA1-60F1-9A179DED90AA}"/>
              </a:ext>
            </a:extLst>
          </p:cNvPr>
          <p:cNvSpPr txBox="1"/>
          <p:nvPr/>
        </p:nvSpPr>
        <p:spPr>
          <a:xfrm>
            <a:off x="6326290" y="2826923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tz</a:t>
            </a:r>
            <a:r>
              <a:rPr lang="en-GB" dirty="0"/>
              <a:t>=+1/2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52C68-32D2-DCD9-4F00-A5CC06A97CF0}"/>
              </a:ext>
            </a:extLst>
          </p:cNvPr>
          <p:cNvSpPr txBox="1"/>
          <p:nvPr/>
        </p:nvSpPr>
        <p:spPr>
          <a:xfrm>
            <a:off x="6416657" y="4170549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tz</a:t>
            </a:r>
            <a:r>
              <a:rPr lang="es-ES_tradnl" dirty="0"/>
              <a:t>=+1/2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7A1CD9-930D-C45F-47BB-6A8ACE497DBD}"/>
              </a:ext>
            </a:extLst>
          </p:cNvPr>
          <p:cNvSpPr txBox="1"/>
          <p:nvPr/>
        </p:nvSpPr>
        <p:spPr>
          <a:xfrm>
            <a:off x="6434229" y="4754542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tz</a:t>
            </a:r>
            <a:r>
              <a:rPr lang="es-ES_tradnl" dirty="0"/>
              <a:t>=+1/2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A12ED2-5E05-63F6-35E1-39763C30D121}"/>
              </a:ext>
            </a:extLst>
          </p:cNvPr>
          <p:cNvSpPr txBox="1"/>
          <p:nvPr/>
        </p:nvSpPr>
        <p:spPr>
          <a:xfrm>
            <a:off x="7546161" y="2544640"/>
            <a:ext cx="94679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err="1"/>
              <a:t>t</a:t>
            </a:r>
            <a:r>
              <a:rPr lang="en-GB" baseline="-25000" dirty="0" err="1"/>
              <a:t>e</a:t>
            </a:r>
            <a:r>
              <a:rPr lang="en-GB" dirty="0"/>
              <a:t> + </a:t>
            </a:r>
            <a:r>
              <a:rPr lang="en-GB" dirty="0" err="1"/>
              <a:t>t</a:t>
            </a:r>
            <a:r>
              <a:rPr lang="en-GB" baseline="-25000" dirty="0" err="1">
                <a:latin typeface="Symbol" pitchFamily="2" charset="2"/>
              </a:rPr>
              <a:t>n</a:t>
            </a:r>
            <a:r>
              <a:rPr lang="en-GB" dirty="0"/>
              <a:t>=0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92F02D-5787-0D43-5FF3-2938BF9B9961}"/>
              </a:ext>
            </a:extLst>
          </p:cNvPr>
          <p:cNvSpPr txBox="1"/>
          <p:nvPr/>
        </p:nvSpPr>
        <p:spPr>
          <a:xfrm>
            <a:off x="7536196" y="4502541"/>
            <a:ext cx="94679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err="1"/>
              <a:t>t</a:t>
            </a:r>
            <a:r>
              <a:rPr lang="en-GB" baseline="-25000" dirty="0" err="1"/>
              <a:t>e</a:t>
            </a:r>
            <a:r>
              <a:rPr lang="en-GB" dirty="0"/>
              <a:t> + </a:t>
            </a:r>
            <a:r>
              <a:rPr lang="en-GB" dirty="0" err="1"/>
              <a:t>t</a:t>
            </a:r>
            <a:r>
              <a:rPr lang="en-GB" baseline="-25000" dirty="0" err="1">
                <a:latin typeface="Symbol" pitchFamily="2" charset="2"/>
              </a:rPr>
              <a:t>n</a:t>
            </a:r>
            <a:r>
              <a:rPr lang="en-GB" dirty="0"/>
              <a:t>=1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688331B-457C-F054-4308-307B4E69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92ED36B-108A-F823-1F76-0DA27F6E8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dirty="0"/>
              <a:t>Berta Rubio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5A51490-6709-4CFB-C7B5-CACE5DEED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66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62846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9E2FD7-5DF4-F944-9F98-CB9BFD0045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t>67</a:t>
            </a:fld>
            <a:endParaRPr lang="es-ES"/>
          </a:p>
        </p:txBody>
      </p:sp>
      <p:grpSp>
        <p:nvGrpSpPr>
          <p:cNvPr id="6" name="Agrupar 158">
            <a:extLst>
              <a:ext uri="{FF2B5EF4-FFF2-40B4-BE49-F238E27FC236}">
                <a16:creationId xmlns:a16="http://schemas.microsoft.com/office/drawing/2014/main" id="{D4932D04-23F9-3140-9E5C-7E853383008F}"/>
              </a:ext>
            </a:extLst>
          </p:cNvPr>
          <p:cNvGrpSpPr>
            <a:grpSpLocks/>
          </p:cNvGrpSpPr>
          <p:nvPr/>
        </p:nvGrpSpPr>
        <p:grpSpPr bwMode="auto">
          <a:xfrm>
            <a:off x="1377572" y="2902906"/>
            <a:ext cx="387326" cy="420812"/>
            <a:chOff x="7158365" y="2246026"/>
            <a:chExt cx="551114" cy="599098"/>
          </a:xfrm>
        </p:grpSpPr>
        <p:grpSp>
          <p:nvGrpSpPr>
            <p:cNvPr id="7" name="Group 103">
              <a:extLst>
                <a:ext uri="{FF2B5EF4-FFF2-40B4-BE49-F238E27FC236}">
                  <a16:creationId xmlns:a16="http://schemas.microsoft.com/office/drawing/2014/main" id="{A4758A23-3C67-2E44-A8A2-673DCA8228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58368" y="2246022"/>
              <a:ext cx="551116" cy="599097"/>
              <a:chOff x="1113" y="2190"/>
              <a:chExt cx="484" cy="520"/>
            </a:xfrm>
          </p:grpSpPr>
          <p:sp>
            <p:nvSpPr>
              <p:cNvPr id="10" name="Oval 104">
                <a:extLst>
                  <a:ext uri="{FF2B5EF4-FFF2-40B4-BE49-F238E27FC236}">
                    <a16:creationId xmlns:a16="http://schemas.microsoft.com/office/drawing/2014/main" id="{A883D1B3-FD69-C146-B558-BAE6AA11F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" y="2432"/>
                <a:ext cx="73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11" name="Oval 105">
                <a:extLst>
                  <a:ext uri="{FF2B5EF4-FFF2-40B4-BE49-F238E27FC236}">
                    <a16:creationId xmlns:a16="http://schemas.microsoft.com/office/drawing/2014/main" id="{FEB10598-8257-3B42-8864-38B8A8733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9" y="2251"/>
                <a:ext cx="73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12" name="Oval 106">
                <a:extLst>
                  <a:ext uri="{FF2B5EF4-FFF2-40B4-BE49-F238E27FC236}">
                    <a16:creationId xmlns:a16="http://schemas.microsoft.com/office/drawing/2014/main" id="{77ED91DF-6550-024B-8CD7-EA85E4733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" y="2568"/>
                <a:ext cx="73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13" name="Oval 107">
                <a:extLst>
                  <a:ext uri="{FF2B5EF4-FFF2-40B4-BE49-F238E27FC236}">
                    <a16:creationId xmlns:a16="http://schemas.microsoft.com/office/drawing/2014/main" id="{EB4AC54B-F339-614B-B0DB-B659AD631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4" y="2442"/>
                <a:ext cx="73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14" name="Oval 108">
                <a:extLst>
                  <a:ext uri="{FF2B5EF4-FFF2-40B4-BE49-F238E27FC236}">
                    <a16:creationId xmlns:a16="http://schemas.microsoft.com/office/drawing/2014/main" id="{538CAF80-33D4-0C42-B61F-BABF8B3FE4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4" y="2341"/>
                <a:ext cx="73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15" name="Oval 109">
                <a:extLst>
                  <a:ext uri="{FF2B5EF4-FFF2-40B4-BE49-F238E27FC236}">
                    <a16:creationId xmlns:a16="http://schemas.microsoft.com/office/drawing/2014/main" id="{315D13EE-F15D-F845-89B6-9DAF712EF3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7" y="2256"/>
                <a:ext cx="73" cy="82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16" name="Oval 110">
                <a:extLst>
                  <a:ext uri="{FF2B5EF4-FFF2-40B4-BE49-F238E27FC236}">
                    <a16:creationId xmlns:a16="http://schemas.microsoft.com/office/drawing/2014/main" id="{B14C3EC7-3BCF-564F-B064-3D5159CFAB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0" y="2214"/>
                <a:ext cx="73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17" name="Oval 111">
                <a:extLst>
                  <a:ext uri="{FF2B5EF4-FFF2-40B4-BE49-F238E27FC236}">
                    <a16:creationId xmlns:a16="http://schemas.microsoft.com/office/drawing/2014/main" id="{20701097-2D83-D843-8BE4-048390CD6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6" y="2577"/>
                <a:ext cx="73" cy="82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18" name="Oval 112">
                <a:extLst>
                  <a:ext uri="{FF2B5EF4-FFF2-40B4-BE49-F238E27FC236}">
                    <a16:creationId xmlns:a16="http://schemas.microsoft.com/office/drawing/2014/main" id="{311C5DBC-ABD0-494A-B5DA-775C7CC40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4" y="2523"/>
                <a:ext cx="73" cy="82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19" name="Oval 113">
                <a:extLst>
                  <a:ext uri="{FF2B5EF4-FFF2-40B4-BE49-F238E27FC236}">
                    <a16:creationId xmlns:a16="http://schemas.microsoft.com/office/drawing/2014/main" id="{04DF378C-9CA8-E741-A626-A9F63A534A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9" y="2432"/>
                <a:ext cx="73" cy="82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20" name="Oval 115">
                <a:extLst>
                  <a:ext uri="{FF2B5EF4-FFF2-40B4-BE49-F238E27FC236}">
                    <a16:creationId xmlns:a16="http://schemas.microsoft.com/office/drawing/2014/main" id="{97962838-2F61-AB4B-AC41-B69BF7A5F3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2341"/>
                <a:ext cx="73" cy="82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21" name="Oval 116">
                <a:extLst>
                  <a:ext uri="{FF2B5EF4-FFF2-40B4-BE49-F238E27FC236}">
                    <a16:creationId xmlns:a16="http://schemas.microsoft.com/office/drawing/2014/main" id="{13BA88B0-6D81-AC40-8072-4FAEE9DA1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3" y="2190"/>
                <a:ext cx="484" cy="520"/>
              </a:xfrm>
              <a:prstGeom prst="ellips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22" name="Oval 117">
                <a:extLst>
                  <a:ext uri="{FF2B5EF4-FFF2-40B4-BE49-F238E27FC236}">
                    <a16:creationId xmlns:a16="http://schemas.microsoft.com/office/drawing/2014/main" id="{5E9153E5-8119-4E41-BBFF-69B127FB7C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6" y="2523"/>
                <a:ext cx="73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</p:grpSp>
        <p:sp>
          <p:nvSpPr>
            <p:cNvPr id="8" name="Oval 111">
              <a:extLst>
                <a:ext uri="{FF2B5EF4-FFF2-40B4-BE49-F238E27FC236}">
                  <a16:creationId xmlns:a16="http://schemas.microsoft.com/office/drawing/2014/main" id="{DB6B34E8-A80D-D143-83D3-41E01A79D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1306" y="2587051"/>
              <a:ext cx="83123" cy="9447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 altLang="ja-JP" sz="1266">
                <a:latin typeface="Calibri" pitchFamily="34" charset="0"/>
              </a:endParaRPr>
            </a:p>
          </p:txBody>
        </p:sp>
        <p:sp>
          <p:nvSpPr>
            <p:cNvPr id="9" name="Oval 115">
              <a:extLst>
                <a:ext uri="{FF2B5EF4-FFF2-40B4-BE49-F238E27FC236}">
                  <a16:creationId xmlns:a16="http://schemas.microsoft.com/office/drawing/2014/main" id="{50DCC3FF-5C32-E149-91B0-B2965179D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4803" y="2477922"/>
              <a:ext cx="83123" cy="9447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 altLang="ja-JP" sz="1266">
                <a:latin typeface="Calibri" pitchFamily="34" charset="0"/>
              </a:endParaRPr>
            </a:p>
          </p:txBody>
        </p:sp>
      </p:grpSp>
      <p:grpSp>
        <p:nvGrpSpPr>
          <p:cNvPr id="23" name="Agrupar 193">
            <a:extLst>
              <a:ext uri="{FF2B5EF4-FFF2-40B4-BE49-F238E27FC236}">
                <a16:creationId xmlns:a16="http://schemas.microsoft.com/office/drawing/2014/main" id="{F79310CB-16C6-4B45-B5F0-87C91B023230}"/>
              </a:ext>
            </a:extLst>
          </p:cNvPr>
          <p:cNvGrpSpPr>
            <a:grpSpLocks/>
          </p:cNvGrpSpPr>
          <p:nvPr/>
        </p:nvGrpSpPr>
        <p:grpSpPr bwMode="auto">
          <a:xfrm>
            <a:off x="883091" y="3005598"/>
            <a:ext cx="1597298" cy="1813843"/>
            <a:chOff x="100427" y="2273677"/>
            <a:chExt cx="2270801" cy="2579312"/>
          </a:xfrm>
        </p:grpSpPr>
        <p:sp>
          <p:nvSpPr>
            <p:cNvPr id="24" name="CuadroTexto 95">
              <a:extLst>
                <a:ext uri="{FF2B5EF4-FFF2-40B4-BE49-F238E27FC236}">
                  <a16:creationId xmlns:a16="http://schemas.microsoft.com/office/drawing/2014/main" id="{93EE7747-8B80-824B-9193-7DD4DCD87F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427" y="2917786"/>
              <a:ext cx="499537" cy="408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ja-JP" sz="1266" dirty="0" err="1">
                  <a:latin typeface="Calibri" pitchFamily="34" charset="0"/>
                </a:rPr>
                <a:t>β</a:t>
              </a:r>
              <a:r>
                <a:rPr lang="en-GB" altLang="ja-JP" sz="1266" dirty="0">
                  <a:latin typeface="Calibri" pitchFamily="34" charset="0"/>
                </a:rPr>
                <a:t>+</a:t>
              </a:r>
            </a:p>
          </p:txBody>
        </p:sp>
        <p:sp>
          <p:nvSpPr>
            <p:cNvPr id="25" name="CuadroTexto 96">
              <a:extLst>
                <a:ext uri="{FF2B5EF4-FFF2-40B4-BE49-F238E27FC236}">
                  <a16:creationId xmlns:a16="http://schemas.microsoft.com/office/drawing/2014/main" id="{69C012B4-5CA3-BD48-99B4-5CB4FD97BC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7164" y="2273677"/>
              <a:ext cx="614064" cy="408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ja-JP" sz="1266">
                  <a:latin typeface="Calibri" pitchFamily="34" charset="0"/>
                </a:rPr>
                <a:t>ν</a:t>
              </a:r>
            </a:p>
          </p:txBody>
        </p:sp>
        <p:cxnSp>
          <p:nvCxnSpPr>
            <p:cNvPr id="26" name="Conector recto de flecha 89">
              <a:extLst>
                <a:ext uri="{FF2B5EF4-FFF2-40B4-BE49-F238E27FC236}">
                  <a16:creationId xmlns:a16="http://schemas.microsoft.com/office/drawing/2014/main" id="{EF1A07E7-6B84-D449-87A0-749D41CB0477}"/>
                </a:ext>
              </a:extLst>
            </p:cNvPr>
            <p:cNvCxnSpPr/>
            <p:nvPr/>
          </p:nvCxnSpPr>
          <p:spPr>
            <a:xfrm rot="5400000">
              <a:off x="235141" y="3405432"/>
              <a:ext cx="1331718" cy="2586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de flecha 90">
              <a:extLst>
                <a:ext uri="{FF2B5EF4-FFF2-40B4-BE49-F238E27FC236}">
                  <a16:creationId xmlns:a16="http://schemas.microsoft.com/office/drawing/2014/main" id="{9E38BBC3-6DDB-8A46-8D3F-714DB131CCB3}"/>
                </a:ext>
              </a:extLst>
            </p:cNvPr>
            <p:cNvCxnSpPr/>
            <p:nvPr/>
          </p:nvCxnSpPr>
          <p:spPr>
            <a:xfrm>
              <a:off x="1471477" y="2441927"/>
              <a:ext cx="360217" cy="2206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de flecha 136">
              <a:extLst>
                <a:ext uri="{FF2B5EF4-FFF2-40B4-BE49-F238E27FC236}">
                  <a16:creationId xmlns:a16="http://schemas.microsoft.com/office/drawing/2014/main" id="{B1D19BC2-3592-394D-91DA-E024A013BCBA}"/>
                </a:ext>
              </a:extLst>
            </p:cNvPr>
            <p:cNvCxnSpPr/>
            <p:nvPr/>
          </p:nvCxnSpPr>
          <p:spPr>
            <a:xfrm rot="10800000" flipV="1">
              <a:off x="138512" y="2564148"/>
              <a:ext cx="491928" cy="3222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Agrupar 175">
              <a:extLst>
                <a:ext uri="{FF2B5EF4-FFF2-40B4-BE49-F238E27FC236}">
                  <a16:creationId xmlns:a16="http://schemas.microsoft.com/office/drawing/2014/main" id="{5874CBB0-1EB1-2F49-81B5-2EA65411CF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6161" y="4253891"/>
              <a:ext cx="551114" cy="599098"/>
              <a:chOff x="7158365" y="2246026"/>
              <a:chExt cx="551114" cy="599098"/>
            </a:xfrm>
          </p:grpSpPr>
          <p:grpSp>
            <p:nvGrpSpPr>
              <p:cNvPr id="30" name="Group 103">
                <a:extLst>
                  <a:ext uri="{FF2B5EF4-FFF2-40B4-BE49-F238E27FC236}">
                    <a16:creationId xmlns:a16="http://schemas.microsoft.com/office/drawing/2014/main" id="{ED68814C-0A54-2F4C-AB77-E3E3818618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58368" y="2246022"/>
                <a:ext cx="551116" cy="599097"/>
                <a:chOff x="1113" y="2190"/>
                <a:chExt cx="484" cy="520"/>
              </a:xfrm>
            </p:grpSpPr>
            <p:sp>
              <p:nvSpPr>
                <p:cNvPr id="33" name="Oval 104">
                  <a:extLst>
                    <a:ext uri="{FF2B5EF4-FFF2-40B4-BE49-F238E27FC236}">
                      <a16:creationId xmlns:a16="http://schemas.microsoft.com/office/drawing/2014/main" id="{A079510F-AD95-6545-A514-FB11D3C8A2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7" y="2432"/>
                  <a:ext cx="73" cy="82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 altLang="ja-JP" sz="1266">
                    <a:latin typeface="Calibri" pitchFamily="34" charset="0"/>
                  </a:endParaRPr>
                </a:p>
              </p:txBody>
            </p:sp>
            <p:sp>
              <p:nvSpPr>
                <p:cNvPr id="34" name="Oval 105">
                  <a:extLst>
                    <a:ext uri="{FF2B5EF4-FFF2-40B4-BE49-F238E27FC236}">
                      <a16:creationId xmlns:a16="http://schemas.microsoft.com/office/drawing/2014/main" id="{9A859C1D-3572-7C44-BC0D-773B0F37A3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9" y="2251"/>
                  <a:ext cx="73" cy="82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 altLang="ja-JP" sz="1266">
                    <a:latin typeface="Calibri" pitchFamily="34" charset="0"/>
                  </a:endParaRPr>
                </a:p>
              </p:txBody>
            </p:sp>
            <p:sp>
              <p:nvSpPr>
                <p:cNvPr id="35" name="Oval 106">
                  <a:extLst>
                    <a:ext uri="{FF2B5EF4-FFF2-40B4-BE49-F238E27FC236}">
                      <a16:creationId xmlns:a16="http://schemas.microsoft.com/office/drawing/2014/main" id="{33975DEF-6806-DC42-8BF4-FA7BC85785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5" y="2568"/>
                  <a:ext cx="73" cy="82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 altLang="ja-JP" sz="1266">
                    <a:latin typeface="Calibri" pitchFamily="34" charset="0"/>
                  </a:endParaRPr>
                </a:p>
              </p:txBody>
            </p:sp>
            <p:sp>
              <p:nvSpPr>
                <p:cNvPr id="36" name="Oval 107">
                  <a:extLst>
                    <a:ext uri="{FF2B5EF4-FFF2-40B4-BE49-F238E27FC236}">
                      <a16:creationId xmlns:a16="http://schemas.microsoft.com/office/drawing/2014/main" id="{793DC930-810D-D94C-87E7-DA32256E97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84" y="2442"/>
                  <a:ext cx="73" cy="82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 altLang="ja-JP" sz="1266">
                    <a:latin typeface="Calibri" pitchFamily="34" charset="0"/>
                  </a:endParaRPr>
                </a:p>
              </p:txBody>
            </p:sp>
            <p:sp>
              <p:nvSpPr>
                <p:cNvPr id="37" name="Oval 108">
                  <a:extLst>
                    <a:ext uri="{FF2B5EF4-FFF2-40B4-BE49-F238E27FC236}">
                      <a16:creationId xmlns:a16="http://schemas.microsoft.com/office/drawing/2014/main" id="{51DB46E7-E8CF-8749-8226-F00BA9300D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4" y="2341"/>
                  <a:ext cx="73" cy="82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 altLang="ja-JP" sz="1266">
                    <a:latin typeface="Calibri" pitchFamily="34" charset="0"/>
                  </a:endParaRPr>
                </a:p>
              </p:txBody>
            </p:sp>
            <p:sp>
              <p:nvSpPr>
                <p:cNvPr id="38" name="Oval 109">
                  <a:extLst>
                    <a:ext uri="{FF2B5EF4-FFF2-40B4-BE49-F238E27FC236}">
                      <a16:creationId xmlns:a16="http://schemas.microsoft.com/office/drawing/2014/main" id="{D683D078-1B4A-D04A-9DC1-AB9464A525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7" y="2256"/>
                  <a:ext cx="73" cy="8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 altLang="ja-JP" sz="1266">
                    <a:latin typeface="Calibri" pitchFamily="34" charset="0"/>
                  </a:endParaRPr>
                </a:p>
              </p:txBody>
            </p:sp>
            <p:sp>
              <p:nvSpPr>
                <p:cNvPr id="39" name="Oval 110">
                  <a:extLst>
                    <a:ext uri="{FF2B5EF4-FFF2-40B4-BE49-F238E27FC236}">
                      <a16:creationId xmlns:a16="http://schemas.microsoft.com/office/drawing/2014/main" id="{2ACB4FD9-466A-054D-AB8A-C12BC360F2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2214"/>
                  <a:ext cx="73" cy="82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 altLang="ja-JP" sz="1266">
                    <a:latin typeface="Calibri" pitchFamily="34" charset="0"/>
                  </a:endParaRPr>
                </a:p>
              </p:txBody>
            </p:sp>
            <p:sp>
              <p:nvSpPr>
                <p:cNvPr id="40" name="Oval 111">
                  <a:extLst>
                    <a:ext uri="{FF2B5EF4-FFF2-40B4-BE49-F238E27FC236}">
                      <a16:creationId xmlns:a16="http://schemas.microsoft.com/office/drawing/2014/main" id="{AA10C5FA-9109-D944-A022-C5C7815C1D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6" y="2577"/>
                  <a:ext cx="73" cy="8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 altLang="ja-JP" sz="1266">
                    <a:latin typeface="Calibri" pitchFamily="34" charset="0"/>
                  </a:endParaRPr>
                </a:p>
              </p:txBody>
            </p:sp>
            <p:sp>
              <p:nvSpPr>
                <p:cNvPr id="41" name="Oval 112">
                  <a:extLst>
                    <a:ext uri="{FF2B5EF4-FFF2-40B4-BE49-F238E27FC236}">
                      <a16:creationId xmlns:a16="http://schemas.microsoft.com/office/drawing/2014/main" id="{136FE661-23D8-2F41-9DDA-F06584B810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4" y="2523"/>
                  <a:ext cx="73" cy="8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 altLang="ja-JP" sz="1266">
                    <a:latin typeface="Calibri" pitchFamily="34" charset="0"/>
                  </a:endParaRPr>
                </a:p>
              </p:txBody>
            </p:sp>
            <p:sp>
              <p:nvSpPr>
                <p:cNvPr id="42" name="Oval 113">
                  <a:extLst>
                    <a:ext uri="{FF2B5EF4-FFF2-40B4-BE49-F238E27FC236}">
                      <a16:creationId xmlns:a16="http://schemas.microsoft.com/office/drawing/2014/main" id="{70BC8198-727B-8A46-8BC9-49C26CD6F4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9" y="2432"/>
                  <a:ext cx="73" cy="8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 altLang="ja-JP" sz="1266">
                    <a:latin typeface="Calibri" pitchFamily="34" charset="0"/>
                  </a:endParaRPr>
                </a:p>
              </p:txBody>
            </p:sp>
            <p:sp>
              <p:nvSpPr>
                <p:cNvPr id="43" name="Oval 115">
                  <a:extLst>
                    <a:ext uri="{FF2B5EF4-FFF2-40B4-BE49-F238E27FC236}">
                      <a16:creationId xmlns:a16="http://schemas.microsoft.com/office/drawing/2014/main" id="{4A1E17AB-2CD7-A047-85C9-872CC439F1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8" y="2341"/>
                  <a:ext cx="73" cy="8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 altLang="ja-JP" sz="1266">
                    <a:latin typeface="Calibri" pitchFamily="34" charset="0"/>
                  </a:endParaRPr>
                </a:p>
              </p:txBody>
            </p:sp>
            <p:sp>
              <p:nvSpPr>
                <p:cNvPr id="44" name="Oval 116">
                  <a:extLst>
                    <a:ext uri="{FF2B5EF4-FFF2-40B4-BE49-F238E27FC236}">
                      <a16:creationId xmlns:a16="http://schemas.microsoft.com/office/drawing/2014/main" id="{8B04A0EA-0D1B-B742-9C5C-7E89DD0FC8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3" y="2190"/>
                  <a:ext cx="484" cy="520"/>
                </a:xfrm>
                <a:prstGeom prst="ellips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 altLang="ja-JP" sz="1266">
                    <a:latin typeface="Calibri" pitchFamily="34" charset="0"/>
                  </a:endParaRPr>
                </a:p>
              </p:txBody>
            </p:sp>
            <p:sp>
              <p:nvSpPr>
                <p:cNvPr id="45" name="Oval 117">
                  <a:extLst>
                    <a:ext uri="{FF2B5EF4-FFF2-40B4-BE49-F238E27FC236}">
                      <a16:creationId xmlns:a16="http://schemas.microsoft.com/office/drawing/2014/main" id="{50B8DFF0-F51A-9842-93E1-630AB4D676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6" y="2523"/>
                  <a:ext cx="73" cy="82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_tradnl" altLang="ja-JP" sz="1266">
                    <a:latin typeface="Calibri" pitchFamily="34" charset="0"/>
                  </a:endParaRPr>
                </a:p>
              </p:txBody>
            </p:sp>
          </p:grpSp>
          <p:sp>
            <p:nvSpPr>
              <p:cNvPr id="31" name="Oval 111">
                <a:extLst>
                  <a:ext uri="{FF2B5EF4-FFF2-40B4-BE49-F238E27FC236}">
                    <a16:creationId xmlns:a16="http://schemas.microsoft.com/office/drawing/2014/main" id="{49A93666-3E0F-BE45-8E79-6AB9E7465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01306" y="2587051"/>
                <a:ext cx="83123" cy="94473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32" name="Oval 115">
                <a:extLst>
                  <a:ext uri="{FF2B5EF4-FFF2-40B4-BE49-F238E27FC236}">
                    <a16:creationId xmlns:a16="http://schemas.microsoft.com/office/drawing/2014/main" id="{C024BD27-5CD6-1547-948D-67C44892A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4803" y="2477922"/>
                <a:ext cx="83123" cy="94473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</p:grpSp>
      </p:grpSp>
      <p:sp>
        <p:nvSpPr>
          <p:cNvPr id="46" name="Text Box 102">
            <a:extLst>
              <a:ext uri="{FF2B5EF4-FFF2-40B4-BE49-F238E27FC236}">
                <a16:creationId xmlns:a16="http://schemas.microsoft.com/office/drawing/2014/main" id="{B9AC8A26-B901-EA4F-B026-0F8CC871A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0100" y="2922020"/>
            <a:ext cx="136074" cy="24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47" tIns="33673" rIns="67347" bIns="33673">
            <a:spAutoFit/>
          </a:bodyPr>
          <a:lstStyle/>
          <a:p>
            <a:pPr algn="ctr" defTabSz="673052"/>
            <a:endParaRPr lang="en-US" altLang="ja-JP" sz="1125">
              <a:latin typeface="Tahoma" pitchFamily="34" charset="0"/>
            </a:endParaRPr>
          </a:p>
        </p:txBody>
      </p:sp>
      <p:sp>
        <p:nvSpPr>
          <p:cNvPr id="47" name="Line 120">
            <a:extLst>
              <a:ext uri="{FF2B5EF4-FFF2-40B4-BE49-F238E27FC236}">
                <a16:creationId xmlns:a16="http://schemas.microsoft.com/office/drawing/2014/main" id="{F30B336F-F669-2547-B92A-CF3D8C7A545D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6776" y="3496869"/>
            <a:ext cx="217661" cy="111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 sz="1266"/>
          </a:p>
        </p:txBody>
      </p:sp>
      <p:sp>
        <p:nvSpPr>
          <p:cNvPr id="48" name="Oval 121">
            <a:extLst>
              <a:ext uri="{FF2B5EF4-FFF2-40B4-BE49-F238E27FC236}">
                <a16:creationId xmlns:a16="http://schemas.microsoft.com/office/drawing/2014/main" id="{A68A35CD-4094-D349-BD8B-E250DBD12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2464" y="3473429"/>
            <a:ext cx="65856" cy="7590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 altLang="ja-JP" sz="1266">
              <a:latin typeface="Calibri" pitchFamily="34" charset="0"/>
            </a:endParaRPr>
          </a:p>
        </p:txBody>
      </p:sp>
      <p:sp>
        <p:nvSpPr>
          <p:cNvPr id="49" name="Text Box 124">
            <a:extLst>
              <a:ext uri="{FF2B5EF4-FFF2-40B4-BE49-F238E27FC236}">
                <a16:creationId xmlns:a16="http://schemas.microsoft.com/office/drawing/2014/main" id="{5FA96297-535E-F04C-A268-279F5602A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8441" y="3549331"/>
            <a:ext cx="825996" cy="26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347" tIns="33673" rIns="67347" bIns="33673">
            <a:spAutoFit/>
          </a:bodyPr>
          <a:lstStyle/>
          <a:p>
            <a:pPr algn="ctr" defTabSz="673052"/>
            <a:r>
              <a:rPr lang="es-ES" altLang="ja-JP" sz="1266" b="1" dirty="0">
                <a:latin typeface="Tahoma" pitchFamily="34" charset="0"/>
              </a:rPr>
              <a:t>p</a:t>
            </a:r>
          </a:p>
        </p:txBody>
      </p:sp>
      <p:grpSp>
        <p:nvGrpSpPr>
          <p:cNvPr id="50" name="Agrupar 195">
            <a:extLst>
              <a:ext uri="{FF2B5EF4-FFF2-40B4-BE49-F238E27FC236}">
                <a16:creationId xmlns:a16="http://schemas.microsoft.com/office/drawing/2014/main" id="{0F106E91-5F57-214E-AAA0-A8547A9BFFC7}"/>
              </a:ext>
            </a:extLst>
          </p:cNvPr>
          <p:cNvGrpSpPr>
            <a:grpSpLocks/>
          </p:cNvGrpSpPr>
          <p:nvPr/>
        </p:nvGrpSpPr>
        <p:grpSpPr bwMode="auto">
          <a:xfrm>
            <a:off x="7056964" y="4152085"/>
            <a:ext cx="1043749" cy="668611"/>
            <a:chOff x="6671895" y="3962401"/>
            <a:chExt cx="1484080" cy="950913"/>
          </a:xfrm>
        </p:grpSpPr>
        <p:grpSp>
          <p:nvGrpSpPr>
            <p:cNvPr id="51" name="Group 191">
              <a:extLst>
                <a:ext uri="{FF2B5EF4-FFF2-40B4-BE49-F238E27FC236}">
                  <a16:creationId xmlns:a16="http://schemas.microsoft.com/office/drawing/2014/main" id="{72C24743-CFC4-5D46-9ADE-35B73B935B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71895" y="3962401"/>
              <a:ext cx="1484080" cy="950913"/>
              <a:chOff x="4656" y="2496"/>
              <a:chExt cx="934" cy="599"/>
            </a:xfrm>
          </p:grpSpPr>
          <p:sp>
            <p:nvSpPr>
              <p:cNvPr id="53" name="Oval 128">
                <a:extLst>
                  <a:ext uri="{FF2B5EF4-FFF2-40B4-BE49-F238E27FC236}">
                    <a16:creationId xmlns:a16="http://schemas.microsoft.com/office/drawing/2014/main" id="{7144EF2C-1E2F-5A43-A010-7CE291DDA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1" y="2547"/>
                <a:ext cx="324" cy="36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54" name="Oval 129">
                <a:extLst>
                  <a:ext uri="{FF2B5EF4-FFF2-40B4-BE49-F238E27FC236}">
                    <a16:creationId xmlns:a16="http://schemas.microsoft.com/office/drawing/2014/main" id="{EE8070DF-31A9-744D-8D58-83870D38A4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5" y="2780"/>
                <a:ext cx="49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55" name="Oval 130">
                <a:extLst>
                  <a:ext uri="{FF2B5EF4-FFF2-40B4-BE49-F238E27FC236}">
                    <a16:creationId xmlns:a16="http://schemas.microsoft.com/office/drawing/2014/main" id="{FB348429-6B66-DD4A-A07C-1A11AC46F3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7" y="2680"/>
                <a:ext cx="49" cy="5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56" name="Oval 131">
                <a:extLst>
                  <a:ext uri="{FF2B5EF4-FFF2-40B4-BE49-F238E27FC236}">
                    <a16:creationId xmlns:a16="http://schemas.microsoft.com/office/drawing/2014/main" id="{790A0169-C411-0F4A-92CB-71515BA9B7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0" y="2842"/>
                <a:ext cx="49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57" name="Oval 132">
                <a:extLst>
                  <a:ext uri="{FF2B5EF4-FFF2-40B4-BE49-F238E27FC236}">
                    <a16:creationId xmlns:a16="http://schemas.microsoft.com/office/drawing/2014/main" id="{E6448811-ABE3-8840-A893-F46C342931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0" y="2821"/>
                <a:ext cx="49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58" name="Oval 133">
                <a:extLst>
                  <a:ext uri="{FF2B5EF4-FFF2-40B4-BE49-F238E27FC236}">
                    <a16:creationId xmlns:a16="http://schemas.microsoft.com/office/drawing/2014/main" id="{1BE5E17C-BC9E-3B4E-87D8-A9233EEC40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4" y="2730"/>
                <a:ext cx="49" cy="5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59" name="Oval 134">
                <a:extLst>
                  <a:ext uri="{FF2B5EF4-FFF2-40B4-BE49-F238E27FC236}">
                    <a16:creationId xmlns:a16="http://schemas.microsoft.com/office/drawing/2014/main" id="{029ADE7E-1834-2549-82CA-B174FDA7E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6" y="2680"/>
                <a:ext cx="49" cy="5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60" name="Oval 135">
                <a:extLst>
                  <a:ext uri="{FF2B5EF4-FFF2-40B4-BE49-F238E27FC236}">
                    <a16:creationId xmlns:a16="http://schemas.microsoft.com/office/drawing/2014/main" id="{0C156460-A08C-D24C-97A2-E88DC8343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6" y="2599"/>
                <a:ext cx="49" cy="5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61" name="Oval 136">
                <a:extLst>
                  <a:ext uri="{FF2B5EF4-FFF2-40B4-BE49-F238E27FC236}">
                    <a16:creationId xmlns:a16="http://schemas.microsoft.com/office/drawing/2014/main" id="{75D38719-3DC9-4143-A865-A1485C34F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0" y="2571"/>
                <a:ext cx="49" cy="5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62" name="Oval 137">
                <a:extLst>
                  <a:ext uri="{FF2B5EF4-FFF2-40B4-BE49-F238E27FC236}">
                    <a16:creationId xmlns:a16="http://schemas.microsoft.com/office/drawing/2014/main" id="{14B72371-A6C8-4A40-A096-6C6036451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7" y="2660"/>
                <a:ext cx="49" cy="5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63" name="Oval 138">
                <a:extLst>
                  <a:ext uri="{FF2B5EF4-FFF2-40B4-BE49-F238E27FC236}">
                    <a16:creationId xmlns:a16="http://schemas.microsoft.com/office/drawing/2014/main" id="{06F56292-EE5D-7147-ADBB-63C4D99219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1" y="2640"/>
                <a:ext cx="49" cy="5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64" name="Oval 139">
                <a:extLst>
                  <a:ext uri="{FF2B5EF4-FFF2-40B4-BE49-F238E27FC236}">
                    <a16:creationId xmlns:a16="http://schemas.microsoft.com/office/drawing/2014/main" id="{107AC10A-802C-8A4C-A628-317FF87718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8" y="2750"/>
                <a:ext cx="49" cy="5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65" name="Oval 140">
                <a:extLst>
                  <a:ext uri="{FF2B5EF4-FFF2-40B4-BE49-F238E27FC236}">
                    <a16:creationId xmlns:a16="http://schemas.microsoft.com/office/drawing/2014/main" id="{F4E067BB-B900-3A48-8CDB-79990A9C68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" y="2747"/>
                <a:ext cx="49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66" name="Oval 141">
                <a:extLst>
                  <a:ext uri="{FF2B5EF4-FFF2-40B4-BE49-F238E27FC236}">
                    <a16:creationId xmlns:a16="http://schemas.microsoft.com/office/drawing/2014/main" id="{9762AE1B-2106-F440-AE2E-F6DE2ACF6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3" y="2590"/>
                <a:ext cx="49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67" name="Oval 144">
                <a:extLst>
                  <a:ext uri="{FF2B5EF4-FFF2-40B4-BE49-F238E27FC236}">
                    <a16:creationId xmlns:a16="http://schemas.microsoft.com/office/drawing/2014/main" id="{612D658C-3F2C-D64D-B854-394A9FBBDE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7" y="2742"/>
                <a:ext cx="49" cy="51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68" name="Arco 145">
                <a:extLst>
                  <a:ext uri="{FF2B5EF4-FFF2-40B4-BE49-F238E27FC236}">
                    <a16:creationId xmlns:a16="http://schemas.microsoft.com/office/drawing/2014/main" id="{63A9B116-AE3F-BB45-89FD-C426B461D8A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656" y="2516"/>
                <a:ext cx="134" cy="191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2 h 21600"/>
                  <a:gd name="T4" fmla="*/ 0 w 21600"/>
                  <a:gd name="T5" fmla="*/ 2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266"/>
              </a:p>
            </p:txBody>
          </p:sp>
          <p:sp>
            <p:nvSpPr>
              <p:cNvPr id="69" name="Arco 146">
                <a:extLst>
                  <a:ext uri="{FF2B5EF4-FFF2-40B4-BE49-F238E27FC236}">
                    <a16:creationId xmlns:a16="http://schemas.microsoft.com/office/drawing/2014/main" id="{91442FBA-2847-D343-B06F-EC3EE877E6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8" y="2496"/>
                <a:ext cx="171" cy="192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2 h 21600"/>
                  <a:gd name="T4" fmla="*/ 0 w 21600"/>
                  <a:gd name="T5" fmla="*/ 2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266"/>
              </a:p>
            </p:txBody>
          </p:sp>
          <p:sp>
            <p:nvSpPr>
              <p:cNvPr id="70" name="Arco 147">
                <a:extLst>
                  <a:ext uri="{FF2B5EF4-FFF2-40B4-BE49-F238E27FC236}">
                    <a16:creationId xmlns:a16="http://schemas.microsoft.com/office/drawing/2014/main" id="{96B5E721-4E86-0248-BF08-541CD7F8663E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772542">
                <a:off x="4662" y="2809"/>
                <a:ext cx="122" cy="160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1 h 21600"/>
                  <a:gd name="T4" fmla="*/ 0 w 21600"/>
                  <a:gd name="T5" fmla="*/ 1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266"/>
              </a:p>
            </p:txBody>
          </p:sp>
          <p:sp>
            <p:nvSpPr>
              <p:cNvPr id="71" name="Arco 148">
                <a:extLst>
                  <a:ext uri="{FF2B5EF4-FFF2-40B4-BE49-F238E27FC236}">
                    <a16:creationId xmlns:a16="http://schemas.microsoft.com/office/drawing/2014/main" id="{6FD1D6E2-710A-714E-B724-6A85FD17D056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5003" y="2804"/>
                <a:ext cx="128" cy="166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1 h 21600"/>
                  <a:gd name="T4" fmla="*/ 0 w 21600"/>
                  <a:gd name="T5" fmla="*/ 1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266"/>
              </a:p>
            </p:txBody>
          </p:sp>
          <p:sp>
            <p:nvSpPr>
              <p:cNvPr id="72" name="Arco 149">
                <a:extLst>
                  <a:ext uri="{FF2B5EF4-FFF2-40B4-BE49-F238E27FC236}">
                    <a16:creationId xmlns:a16="http://schemas.microsoft.com/office/drawing/2014/main" id="{945E3417-B314-834F-A3EF-A9379694B2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" y="2535"/>
                <a:ext cx="66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2 h 21600"/>
                  <a:gd name="T4" fmla="*/ 0 w 21600"/>
                  <a:gd name="T5" fmla="*/ 2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266"/>
              </a:p>
            </p:txBody>
          </p:sp>
          <p:sp>
            <p:nvSpPr>
              <p:cNvPr id="73" name="Arco 150">
                <a:extLst>
                  <a:ext uri="{FF2B5EF4-FFF2-40B4-BE49-F238E27FC236}">
                    <a16:creationId xmlns:a16="http://schemas.microsoft.com/office/drawing/2014/main" id="{D1595AF3-D9A2-634E-9E7B-E86EBFAE440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781" y="2506"/>
                <a:ext cx="128" cy="45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266"/>
              </a:p>
            </p:txBody>
          </p:sp>
          <p:sp>
            <p:nvSpPr>
              <p:cNvPr id="74" name="Arco 151">
                <a:extLst>
                  <a:ext uri="{FF2B5EF4-FFF2-40B4-BE49-F238E27FC236}">
                    <a16:creationId xmlns:a16="http://schemas.microsoft.com/office/drawing/2014/main" id="{B79892BD-DFF4-E546-A4EB-F4EF8273AF5A}"/>
                  </a:ext>
                </a:extLst>
              </p:cNvPr>
              <p:cNvSpPr>
                <a:spLocks/>
              </p:cNvSpPr>
              <p:nvPr/>
            </p:nvSpPr>
            <p:spPr bwMode="auto">
              <a:xfrm rot="12216403" flipH="1">
                <a:off x="4825" y="2993"/>
                <a:ext cx="128" cy="44"/>
              </a:xfrm>
              <a:custGeom>
                <a:avLst/>
                <a:gdLst>
                  <a:gd name="T0" fmla="*/ 0 w 21600"/>
                  <a:gd name="T1" fmla="*/ 0 h 21382"/>
                  <a:gd name="T2" fmla="*/ 1 w 21600"/>
                  <a:gd name="T3" fmla="*/ 0 h 21382"/>
                  <a:gd name="T4" fmla="*/ 0 w 21600"/>
                  <a:gd name="T5" fmla="*/ 0 h 2138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382"/>
                  <a:gd name="T11" fmla="*/ 21600 w 21600"/>
                  <a:gd name="T12" fmla="*/ 21382 h 213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382" fill="none" extrusionOk="0">
                    <a:moveTo>
                      <a:pt x="3058" y="-1"/>
                    </a:moveTo>
                    <a:cubicBezTo>
                      <a:pt x="13697" y="1521"/>
                      <a:pt x="21600" y="10634"/>
                      <a:pt x="21600" y="21382"/>
                    </a:cubicBezTo>
                  </a:path>
                  <a:path w="21600" h="21382" stroke="0" extrusionOk="0">
                    <a:moveTo>
                      <a:pt x="3058" y="-1"/>
                    </a:moveTo>
                    <a:cubicBezTo>
                      <a:pt x="13697" y="1521"/>
                      <a:pt x="21600" y="10634"/>
                      <a:pt x="21600" y="21382"/>
                    </a:cubicBezTo>
                    <a:lnTo>
                      <a:pt x="0" y="21382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266"/>
              </a:p>
            </p:txBody>
          </p:sp>
          <p:sp>
            <p:nvSpPr>
              <p:cNvPr id="75" name="AutoShape 152">
                <a:extLst>
                  <a:ext uri="{FF2B5EF4-FFF2-40B4-BE49-F238E27FC236}">
                    <a16:creationId xmlns:a16="http://schemas.microsoft.com/office/drawing/2014/main" id="{60DE93AC-A665-CA49-A069-CF0B1ED416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987793">
                <a:off x="4878" y="2922"/>
                <a:ext cx="329" cy="173"/>
              </a:xfrm>
              <a:prstGeom prst="curvedDownArrow">
                <a:avLst>
                  <a:gd name="adj1" fmla="val 38035"/>
                  <a:gd name="adj2" fmla="val 76069"/>
                  <a:gd name="adj3" fmla="val 33333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76" name="AutoShape 153">
                <a:extLst>
                  <a:ext uri="{FF2B5EF4-FFF2-40B4-BE49-F238E27FC236}">
                    <a16:creationId xmlns:a16="http://schemas.microsoft.com/office/drawing/2014/main" id="{2EC2B488-D556-3044-9790-B73C0103CF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0524">
                <a:off x="5051" y="2765"/>
                <a:ext cx="329" cy="173"/>
              </a:xfrm>
              <a:prstGeom prst="curvedDownArrow">
                <a:avLst>
                  <a:gd name="adj1" fmla="val 38035"/>
                  <a:gd name="adj2" fmla="val 76069"/>
                  <a:gd name="adj3" fmla="val 33333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77" name="Oval 155">
                <a:extLst>
                  <a:ext uri="{FF2B5EF4-FFF2-40B4-BE49-F238E27FC236}">
                    <a16:creationId xmlns:a16="http://schemas.microsoft.com/office/drawing/2014/main" id="{22D6D3EA-1CBB-2243-BDB7-C90831095A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9" y="2999"/>
                <a:ext cx="49" cy="5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78" name="Text Box 189">
                <a:extLst>
                  <a:ext uri="{FF2B5EF4-FFF2-40B4-BE49-F238E27FC236}">
                    <a16:creationId xmlns:a16="http://schemas.microsoft.com/office/drawing/2014/main" id="{66AD651A-1F98-3A42-9D18-6B646F8896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75" y="2809"/>
                <a:ext cx="215" cy="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67347" tIns="33673" rIns="67347" bIns="33673">
                <a:spAutoFit/>
              </a:bodyPr>
              <a:lstStyle/>
              <a:p>
                <a:pPr algn="ctr" defTabSz="673052"/>
                <a:r>
                  <a:rPr lang="es-ES" altLang="ja-JP" sz="1266" b="1" dirty="0">
                    <a:latin typeface="Tahoma" pitchFamily="34" charset="0"/>
                  </a:rPr>
                  <a:t>n</a:t>
                </a:r>
              </a:p>
            </p:txBody>
          </p:sp>
        </p:grpSp>
        <p:sp>
          <p:nvSpPr>
            <p:cNvPr id="52" name="Line 199">
              <a:extLst>
                <a:ext uri="{FF2B5EF4-FFF2-40B4-BE49-F238E27FC236}">
                  <a16:creationId xmlns:a16="http://schemas.microsoft.com/office/drawing/2014/main" id="{9D1A8BF3-B044-BC41-8064-6E5BFE223E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61788" y="4876800"/>
              <a:ext cx="2813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sz="1266"/>
            </a:p>
          </p:txBody>
        </p:sp>
      </p:grpSp>
      <p:grpSp>
        <p:nvGrpSpPr>
          <p:cNvPr id="79" name="Agrupar 157">
            <a:extLst>
              <a:ext uri="{FF2B5EF4-FFF2-40B4-BE49-F238E27FC236}">
                <a16:creationId xmlns:a16="http://schemas.microsoft.com/office/drawing/2014/main" id="{9AEF24CA-89D7-0F4C-BFE2-DA33F8B070A6}"/>
              </a:ext>
            </a:extLst>
          </p:cNvPr>
          <p:cNvGrpSpPr>
            <a:grpSpLocks/>
          </p:cNvGrpSpPr>
          <p:nvPr/>
        </p:nvGrpSpPr>
        <p:grpSpPr bwMode="auto">
          <a:xfrm>
            <a:off x="7398520" y="2945461"/>
            <a:ext cx="387325" cy="420811"/>
            <a:chOff x="7158365" y="2246026"/>
            <a:chExt cx="551114" cy="599098"/>
          </a:xfrm>
        </p:grpSpPr>
        <p:grpSp>
          <p:nvGrpSpPr>
            <p:cNvPr id="80" name="Group 103">
              <a:extLst>
                <a:ext uri="{FF2B5EF4-FFF2-40B4-BE49-F238E27FC236}">
                  <a16:creationId xmlns:a16="http://schemas.microsoft.com/office/drawing/2014/main" id="{727FC2BE-3118-1646-9E0C-EB4E9D1A53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58365" y="2246026"/>
              <a:ext cx="551114" cy="599098"/>
              <a:chOff x="1113" y="2190"/>
              <a:chExt cx="484" cy="520"/>
            </a:xfrm>
          </p:grpSpPr>
          <p:sp>
            <p:nvSpPr>
              <p:cNvPr id="83" name="Oval 104">
                <a:extLst>
                  <a:ext uri="{FF2B5EF4-FFF2-40B4-BE49-F238E27FC236}">
                    <a16:creationId xmlns:a16="http://schemas.microsoft.com/office/drawing/2014/main" id="{D02A37B3-4B08-5249-A390-AE86EF3A3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" y="2432"/>
                <a:ext cx="73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84" name="Oval 105">
                <a:extLst>
                  <a:ext uri="{FF2B5EF4-FFF2-40B4-BE49-F238E27FC236}">
                    <a16:creationId xmlns:a16="http://schemas.microsoft.com/office/drawing/2014/main" id="{A36D52A5-8924-654E-90A4-38B78B5C9A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9" y="2251"/>
                <a:ext cx="73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85" name="Oval 106">
                <a:extLst>
                  <a:ext uri="{FF2B5EF4-FFF2-40B4-BE49-F238E27FC236}">
                    <a16:creationId xmlns:a16="http://schemas.microsoft.com/office/drawing/2014/main" id="{FD9473B7-A9DD-6944-9DAF-0BE7980F51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" y="2568"/>
                <a:ext cx="73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86" name="Oval 107">
                <a:extLst>
                  <a:ext uri="{FF2B5EF4-FFF2-40B4-BE49-F238E27FC236}">
                    <a16:creationId xmlns:a16="http://schemas.microsoft.com/office/drawing/2014/main" id="{75DE1610-704C-E34B-B970-CC37B99DE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4" y="2442"/>
                <a:ext cx="73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87" name="Oval 108">
                <a:extLst>
                  <a:ext uri="{FF2B5EF4-FFF2-40B4-BE49-F238E27FC236}">
                    <a16:creationId xmlns:a16="http://schemas.microsoft.com/office/drawing/2014/main" id="{0C963FA8-5C8B-E247-9D26-51BB5FA6A1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4" y="2341"/>
                <a:ext cx="73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88" name="Oval 109">
                <a:extLst>
                  <a:ext uri="{FF2B5EF4-FFF2-40B4-BE49-F238E27FC236}">
                    <a16:creationId xmlns:a16="http://schemas.microsoft.com/office/drawing/2014/main" id="{8838DC8B-D5B7-D34F-B993-BAB5A230D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7" y="2256"/>
                <a:ext cx="73" cy="82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89" name="Oval 110">
                <a:extLst>
                  <a:ext uri="{FF2B5EF4-FFF2-40B4-BE49-F238E27FC236}">
                    <a16:creationId xmlns:a16="http://schemas.microsoft.com/office/drawing/2014/main" id="{840B30ED-C291-4E41-A3D8-80A8E90E2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0" y="2214"/>
                <a:ext cx="73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90" name="Oval 111">
                <a:extLst>
                  <a:ext uri="{FF2B5EF4-FFF2-40B4-BE49-F238E27FC236}">
                    <a16:creationId xmlns:a16="http://schemas.microsoft.com/office/drawing/2014/main" id="{3D980B2D-38A0-3E42-B3B2-497661A909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6" y="2577"/>
                <a:ext cx="73" cy="82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91" name="Oval 112">
                <a:extLst>
                  <a:ext uri="{FF2B5EF4-FFF2-40B4-BE49-F238E27FC236}">
                    <a16:creationId xmlns:a16="http://schemas.microsoft.com/office/drawing/2014/main" id="{5FBF2F69-F387-7C42-AA99-0719704307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4" y="2523"/>
                <a:ext cx="73" cy="82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92" name="Oval 113">
                <a:extLst>
                  <a:ext uri="{FF2B5EF4-FFF2-40B4-BE49-F238E27FC236}">
                    <a16:creationId xmlns:a16="http://schemas.microsoft.com/office/drawing/2014/main" id="{B600931E-EAD2-6240-AA8F-E25489228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9" y="2432"/>
                <a:ext cx="73" cy="82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93" name="Oval 115">
                <a:extLst>
                  <a:ext uri="{FF2B5EF4-FFF2-40B4-BE49-F238E27FC236}">
                    <a16:creationId xmlns:a16="http://schemas.microsoft.com/office/drawing/2014/main" id="{BFB83371-7D22-5D4F-8B48-05DB5D71F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2341"/>
                <a:ext cx="73" cy="82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94" name="Oval 116">
                <a:extLst>
                  <a:ext uri="{FF2B5EF4-FFF2-40B4-BE49-F238E27FC236}">
                    <a16:creationId xmlns:a16="http://schemas.microsoft.com/office/drawing/2014/main" id="{21AA1D0E-5211-754F-B4FC-4F21C6ACA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3" y="2190"/>
                <a:ext cx="484" cy="520"/>
              </a:xfrm>
              <a:prstGeom prst="ellips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  <p:sp>
            <p:nvSpPr>
              <p:cNvPr id="95" name="Oval 117">
                <a:extLst>
                  <a:ext uri="{FF2B5EF4-FFF2-40B4-BE49-F238E27FC236}">
                    <a16:creationId xmlns:a16="http://schemas.microsoft.com/office/drawing/2014/main" id="{0E6F9F85-3264-A844-A44B-D31B77266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6" y="2523"/>
                <a:ext cx="73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ja-JP" sz="1266">
                  <a:latin typeface="Calibri" pitchFamily="34" charset="0"/>
                </a:endParaRPr>
              </a:p>
            </p:txBody>
          </p:sp>
        </p:grpSp>
        <p:sp>
          <p:nvSpPr>
            <p:cNvPr id="81" name="Oval 111">
              <a:extLst>
                <a:ext uri="{FF2B5EF4-FFF2-40B4-BE49-F238E27FC236}">
                  <a16:creationId xmlns:a16="http://schemas.microsoft.com/office/drawing/2014/main" id="{7598F821-C647-8E41-80D8-F7BBE1751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1306" y="2587051"/>
              <a:ext cx="83123" cy="9447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 altLang="ja-JP" sz="1266">
                <a:latin typeface="Calibri" pitchFamily="34" charset="0"/>
              </a:endParaRPr>
            </a:p>
          </p:txBody>
        </p:sp>
        <p:sp>
          <p:nvSpPr>
            <p:cNvPr id="82" name="Oval 115">
              <a:extLst>
                <a:ext uri="{FF2B5EF4-FFF2-40B4-BE49-F238E27FC236}">
                  <a16:creationId xmlns:a16="http://schemas.microsoft.com/office/drawing/2014/main" id="{89529DB8-9E0D-3A4D-B7B6-A60CA4DF1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4803" y="2477922"/>
              <a:ext cx="83123" cy="9447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 altLang="ja-JP" sz="1266">
                <a:latin typeface="Calibri" pitchFamily="34" charset="0"/>
              </a:endParaRP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3B95ED25-68CC-7749-ACA7-FA05F97DF932}"/>
              </a:ext>
            </a:extLst>
          </p:cNvPr>
          <p:cNvSpPr txBox="1"/>
          <p:nvPr/>
        </p:nvSpPr>
        <p:spPr>
          <a:xfrm>
            <a:off x="5077888" y="1520063"/>
            <a:ext cx="3364320" cy="5913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GB" sz="1687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And a charge-exchange reaction </a:t>
            </a:r>
          </a:p>
          <a:p>
            <a:pPr algn="ctr" defTabSz="321457" hangingPunct="0"/>
            <a:r>
              <a:rPr lang="en-GB" sz="1687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on the </a:t>
            </a:r>
            <a:r>
              <a:rPr lang="en-GB" sz="1687" dirty="0" err="1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Tz</a:t>
            </a:r>
            <a:r>
              <a:rPr lang="en-GB" sz="1687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= +1 side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BABE201-A5DF-3B43-8624-4D07AAFD6567}"/>
              </a:ext>
            </a:extLst>
          </p:cNvPr>
          <p:cNvSpPr txBox="1"/>
          <p:nvPr/>
        </p:nvSpPr>
        <p:spPr>
          <a:xfrm>
            <a:off x="941300" y="1515926"/>
            <a:ext cx="1383457" cy="7213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r>
              <a:rPr lang="en-GB" sz="1266" dirty="0"/>
              <a:t>We could use </a:t>
            </a:r>
            <a:r>
              <a:rPr lang="en-GB" altLang="ja-JP" sz="1266" dirty="0">
                <a:latin typeface="Calibri" pitchFamily="34" charset="0"/>
              </a:rPr>
              <a:t>β+ </a:t>
            </a:r>
          </a:p>
          <a:p>
            <a:r>
              <a:rPr lang="en-GB" altLang="ja-JP" sz="1266" dirty="0">
                <a:latin typeface="Futura Medium" panose="020B0602020204020303" pitchFamily="34" charset="-79"/>
                <a:cs typeface="Futura Medium" panose="020B0602020204020303" pitchFamily="34" charset="-79"/>
              </a:rPr>
              <a:t>on the </a:t>
            </a:r>
            <a:r>
              <a:rPr lang="en-GB" altLang="ja-JP" sz="1266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Tz</a:t>
            </a:r>
            <a:r>
              <a:rPr lang="en-GB" altLang="ja-JP" sz="1266" dirty="0">
                <a:latin typeface="Futura Medium" panose="020B0602020204020303" pitchFamily="34" charset="-79"/>
                <a:cs typeface="Futura Medium" panose="020B0602020204020303" pitchFamily="34" charset="-79"/>
              </a:rPr>
              <a:t>= -1 side</a:t>
            </a:r>
          </a:p>
          <a:p>
            <a:pPr algn="ctr" defTabSz="321457" hangingPunct="0"/>
            <a:endParaRPr lang="en-GB" sz="1687" dirty="0">
              <a:solidFill>
                <a:srgbClr val="5B5854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8865FDE4-ABB0-4C47-AECB-D8234758A651}"/>
              </a:ext>
            </a:extLst>
          </p:cNvPr>
          <p:cNvSpPr/>
          <p:nvPr/>
        </p:nvSpPr>
        <p:spPr>
          <a:xfrm>
            <a:off x="532412" y="1570569"/>
            <a:ext cx="2464979" cy="466515"/>
          </a:xfrm>
          <a:prstGeom prst="ellipse">
            <a:avLst/>
          </a:prstGeom>
          <a:noFill/>
          <a:ln w="76200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321457" hangingPunct="0"/>
            <a:endParaRPr lang="en-GB" sz="1687">
              <a:solidFill>
                <a:srgbClr val="5B5854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1D259F1-C8D4-F141-86F1-20E9CC3D973F}"/>
              </a:ext>
            </a:extLst>
          </p:cNvPr>
          <p:cNvSpPr/>
          <p:nvPr/>
        </p:nvSpPr>
        <p:spPr>
          <a:xfrm>
            <a:off x="4579590" y="1531735"/>
            <a:ext cx="4002733" cy="466515"/>
          </a:xfrm>
          <a:prstGeom prst="ellipse">
            <a:avLst/>
          </a:prstGeom>
          <a:noFill/>
          <a:ln w="76200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321457" hangingPunct="0"/>
            <a:endParaRPr lang="en-GB" sz="1687">
              <a:solidFill>
                <a:srgbClr val="5B5854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A8B3925-ABBB-C647-B93C-FF0A7664F808}"/>
              </a:ext>
            </a:extLst>
          </p:cNvPr>
          <p:cNvSpPr txBox="1"/>
          <p:nvPr/>
        </p:nvSpPr>
        <p:spPr>
          <a:xfrm>
            <a:off x="1619838" y="105694"/>
            <a:ext cx="5651163" cy="7861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en-GB" sz="1687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Under certain experimental conditions charge-exchange </a:t>
            </a:r>
          </a:p>
          <a:p>
            <a:pPr algn="ctr" defTabSz="321457" hangingPunct="0"/>
            <a:r>
              <a:rPr lang="en-GB" sz="1687" dirty="0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rPr>
              <a:t>reactions are mirror processes of beta decay</a:t>
            </a:r>
          </a:p>
          <a:p>
            <a:pPr algn="ctr" defTabSz="321457" hangingPunct="0"/>
            <a:r>
              <a:rPr lang="en-GB" sz="1266" dirty="0"/>
              <a:t>Both processes are governed by the </a:t>
            </a:r>
            <a:r>
              <a:rPr lang="en-GB" sz="1266" b="1" dirty="0" err="1">
                <a:solidFill>
                  <a:srgbClr val="FF0000"/>
                </a:solidFill>
                <a:latin typeface="Symbol" pitchFamily="2" charset="2"/>
              </a:rPr>
              <a:t>st</a:t>
            </a:r>
            <a:r>
              <a:rPr lang="en-GB" sz="1266" dirty="0"/>
              <a:t> operator</a:t>
            </a:r>
            <a:endParaRPr lang="en-GB" sz="1687" dirty="0">
              <a:solidFill>
                <a:srgbClr val="5B5854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pic>
        <p:nvPicPr>
          <p:cNvPr id="9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549" y="1469395"/>
            <a:ext cx="577082" cy="577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509" y="1419558"/>
            <a:ext cx="577082" cy="5770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254384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087A9D-32EF-5550-53AD-12D897E0EE04}"/>
              </a:ext>
            </a:extLst>
          </p:cNvPr>
          <p:cNvSpPr txBox="1"/>
          <p:nvPr/>
        </p:nvSpPr>
        <p:spPr>
          <a:xfrm>
            <a:off x="2924140" y="170406"/>
            <a:ext cx="299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Two important consequences of these definitions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DDD14-4823-5EE4-B438-2402562B7E6F}"/>
              </a:ext>
            </a:extLst>
          </p:cNvPr>
          <p:cNvSpPr txBox="1"/>
          <p:nvPr/>
        </p:nvSpPr>
        <p:spPr>
          <a:xfrm>
            <a:off x="1449092" y="1007391"/>
            <a:ext cx="68270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effectLst/>
              </a:rPr>
              <a:t>If the nuclear force were charge independent then</a:t>
            </a:r>
            <a:r>
              <a:rPr lang="en-GB" dirty="0"/>
              <a:t> t</a:t>
            </a:r>
            <a:r>
              <a:rPr lang="en-GB" dirty="0">
                <a:effectLst/>
              </a:rPr>
              <a:t>he isospin </a:t>
            </a:r>
            <a:r>
              <a:rPr lang="en-GB" b="1" dirty="0"/>
              <a:t>T</a:t>
            </a:r>
            <a:r>
              <a:rPr lang="en-GB" dirty="0">
                <a:effectLst/>
              </a:rPr>
              <a:t> would be conserved. A consequence of this conservation law, is that</a:t>
            </a:r>
            <a:r>
              <a:rPr lang="en-GB" dirty="0"/>
              <a:t> </a:t>
            </a:r>
            <a:r>
              <a:rPr lang="en-GB" dirty="0">
                <a:effectLst/>
              </a:rPr>
              <a:t>nuclear states with the same quantum numbers, including the isospin, should be very similar. This becomes very clear when </a:t>
            </a:r>
            <a:r>
              <a:rPr lang="en-GB" dirty="0"/>
              <a:t>one compares mirror nuclei.</a:t>
            </a:r>
            <a:endParaRPr lang="en-GB" dirty="0"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BD46CE-1CC9-0516-B9C1-AC1287C7E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042" y="2799625"/>
            <a:ext cx="2548825" cy="2583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40C1E8-DAD9-29C9-F110-13C2226E28BA}"/>
              </a:ext>
            </a:extLst>
          </p:cNvPr>
          <p:cNvSpPr txBox="1"/>
          <p:nvPr/>
        </p:nvSpPr>
        <p:spPr>
          <a:xfrm>
            <a:off x="5920354" y="5700985"/>
            <a:ext cx="31438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D. </a:t>
            </a:r>
            <a:r>
              <a:rPr lang="en-GB" sz="1100" dirty="0" err="1"/>
              <a:t>Tonev</a:t>
            </a:r>
            <a:r>
              <a:rPr lang="en-GB" sz="1100" dirty="0"/>
              <a:t> et al EPJ Web Conf. 194 (2018) 03001</a:t>
            </a:r>
          </a:p>
          <a:p>
            <a:r>
              <a:rPr lang="en-GB" sz="1100" dirty="0"/>
              <a:t>Original data: Jenkins et al. PRL 116 (2016) 102502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D7C23C-33F6-D561-4989-1EF145C43FEB}"/>
              </a:ext>
            </a:extLst>
          </p:cNvPr>
          <p:cNvSpPr txBox="1"/>
          <p:nvPr/>
        </p:nvSpPr>
        <p:spPr>
          <a:xfrm>
            <a:off x="3324387" y="5579390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-25000" dirty="0">
                <a:solidFill>
                  <a:srgbClr val="FF0000"/>
                </a:solidFill>
              </a:rPr>
              <a:t>16</a:t>
            </a:r>
            <a:r>
              <a:rPr lang="en-GB" dirty="0"/>
              <a:t>S</a:t>
            </a:r>
            <a:r>
              <a:rPr lang="en-GB" baseline="-25000" dirty="0">
                <a:solidFill>
                  <a:schemeClr val="accent1">
                    <a:lumMod val="75000"/>
                  </a:schemeClr>
                </a:solidFill>
              </a:rPr>
              <a:t>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406F7B-7B79-EA16-D158-15483B26BD0A}"/>
              </a:ext>
            </a:extLst>
          </p:cNvPr>
          <p:cNvSpPr txBox="1"/>
          <p:nvPr/>
        </p:nvSpPr>
        <p:spPr>
          <a:xfrm>
            <a:off x="4670301" y="5579390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-25000" dirty="0">
                <a:solidFill>
                  <a:srgbClr val="FF0000"/>
                </a:solidFill>
              </a:rPr>
              <a:t>15</a:t>
            </a:r>
            <a:r>
              <a:rPr lang="en-GB" dirty="0"/>
              <a:t>P</a:t>
            </a:r>
            <a:r>
              <a:rPr lang="en-GB" baseline="-25000" dirty="0">
                <a:solidFill>
                  <a:schemeClr val="accent1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74066C-29B6-16ED-8031-6A3782AF4B00}"/>
              </a:ext>
            </a:extLst>
          </p:cNvPr>
          <p:cNvSpPr txBox="1"/>
          <p:nvPr/>
        </p:nvSpPr>
        <p:spPr>
          <a:xfrm>
            <a:off x="3259305" y="5456278"/>
            <a:ext cx="367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31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720F6-81C6-6DFB-943D-6FC30C91E5CB}"/>
              </a:ext>
            </a:extLst>
          </p:cNvPr>
          <p:cNvSpPr txBox="1"/>
          <p:nvPr/>
        </p:nvSpPr>
        <p:spPr>
          <a:xfrm>
            <a:off x="4611631" y="5456279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31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A2AC9F-6285-808D-AD01-0C65EF465170}"/>
              </a:ext>
            </a:extLst>
          </p:cNvPr>
          <p:cNvSpPr txBox="1"/>
          <p:nvPr/>
        </p:nvSpPr>
        <p:spPr>
          <a:xfrm>
            <a:off x="1255135" y="6202437"/>
            <a:ext cx="7080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Illustrative example of two “close” mirror nuclei, energies are very similar,</a:t>
            </a:r>
          </a:p>
          <a:p>
            <a:r>
              <a:rPr lang="en-GB" dirty="0"/>
              <a:t>(Transition probabilities not necessarily!!)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87E257-ED3E-0996-11E2-290627887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dirty="0"/>
              <a:t>21/9/24(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01114-40F0-CF2D-EE30-11B151282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68041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Red Sphere">
                <a:extLst>
                  <a:ext uri="{FF2B5EF4-FFF2-40B4-BE49-F238E27FC236}">
                    <a16:creationId xmlns:a16="http://schemas.microsoft.com/office/drawing/2014/main" id="{6BDA136F-0120-DA66-4C5F-778E7504A7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28135182"/>
                  </p:ext>
                </p:extLst>
              </p:nvPr>
            </p:nvGraphicFramePr>
            <p:xfrm>
              <a:off x="2560682" y="3513554"/>
              <a:ext cx="820216" cy="81530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820216" cy="815301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1120609" ay="-4452388" az="-108109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389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Red Sphere">
                <a:extLst>
                  <a:ext uri="{FF2B5EF4-FFF2-40B4-BE49-F238E27FC236}">
                    <a16:creationId xmlns:a16="http://schemas.microsoft.com/office/drawing/2014/main" id="{6BDA136F-0120-DA66-4C5F-778E7504A7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0682" y="3513554"/>
                <a:ext cx="820216" cy="8153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Sphere">
                <a:extLst>
                  <a:ext uri="{FF2B5EF4-FFF2-40B4-BE49-F238E27FC236}">
                    <a16:creationId xmlns:a16="http://schemas.microsoft.com/office/drawing/2014/main" id="{873A8997-EA82-14B4-8C03-799A49860B9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82826578"/>
                  </p:ext>
                </p:extLst>
              </p:nvPr>
            </p:nvGraphicFramePr>
            <p:xfrm>
              <a:off x="5148900" y="3513555"/>
              <a:ext cx="866259" cy="81530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866259" cy="81530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005739" ay="-1542937" az="-406140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7008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Sphere">
                <a:extLst>
                  <a:ext uri="{FF2B5EF4-FFF2-40B4-BE49-F238E27FC236}">
                    <a16:creationId xmlns:a16="http://schemas.microsoft.com/office/drawing/2014/main" id="{873A8997-EA82-14B4-8C03-799A49860B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48900" y="3513555"/>
                <a:ext cx="866259" cy="8153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F61EBAC-FD5A-D889-88CA-75EB586D4992}"/>
              </a:ext>
            </a:extLst>
          </p:cNvPr>
          <p:cNvSpPr txBox="1"/>
          <p:nvPr/>
        </p:nvSpPr>
        <p:spPr>
          <a:xfrm>
            <a:off x="1552459" y="3706898"/>
            <a:ext cx="83227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err="1"/>
              <a:t>t</a:t>
            </a:r>
            <a:r>
              <a:rPr lang="en-GB" baseline="-25000" dirty="0" err="1"/>
              <a:t>z</a:t>
            </a:r>
            <a:r>
              <a:rPr lang="en-GB" dirty="0"/>
              <a:t>=-1/2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D1C8B1-C3A8-3ABC-CB87-1DE4AC8B75D8}"/>
              </a:ext>
            </a:extLst>
          </p:cNvPr>
          <p:cNvSpPr txBox="1"/>
          <p:nvPr/>
        </p:nvSpPr>
        <p:spPr>
          <a:xfrm>
            <a:off x="5952004" y="3722396"/>
            <a:ext cx="87716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err="1"/>
              <a:t>t</a:t>
            </a:r>
            <a:r>
              <a:rPr lang="en-GB" baseline="-25000" dirty="0" err="1"/>
              <a:t>z</a:t>
            </a:r>
            <a:r>
              <a:rPr lang="en-GB" dirty="0"/>
              <a:t>=+1/2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CC99C825-B971-6BF7-5669-62FF1F0C782C}"/>
              </a:ext>
            </a:extLst>
          </p:cNvPr>
          <p:cNvSpPr/>
          <p:nvPr/>
        </p:nvSpPr>
        <p:spPr>
          <a:xfrm rot="5400000" flipH="1">
            <a:off x="4179465" y="3593582"/>
            <a:ext cx="170867" cy="1351115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D7F4F27-A4F8-7E52-ACB9-E53C0DE17687}"/>
              </a:ext>
            </a:extLst>
          </p:cNvPr>
          <p:cNvGrpSpPr/>
          <p:nvPr/>
        </p:nvGrpSpPr>
        <p:grpSpPr>
          <a:xfrm>
            <a:off x="2255251" y="202270"/>
            <a:ext cx="4243098" cy="1994714"/>
            <a:chOff x="2255251" y="202270"/>
            <a:chExt cx="4243098" cy="199471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CED4AB0-01D0-5B44-B705-F27F1819DE6C}"/>
                </a:ext>
              </a:extLst>
            </p:cNvPr>
            <p:cNvSpPr txBox="1"/>
            <p:nvPr/>
          </p:nvSpPr>
          <p:spPr>
            <a:xfrm>
              <a:off x="2255251" y="202270"/>
              <a:ext cx="42430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Back to  the isospin at the </a:t>
              </a:r>
              <a:r>
                <a:rPr lang="es-ES_tradnl" sz="1800" dirty="0">
                  <a:latin typeface="Symbol" pitchFamily="2" charset="2"/>
                </a:rPr>
                <a:t>b </a:t>
              </a:r>
              <a:r>
                <a:rPr lang="en-GB" dirty="0"/>
                <a:t>decay level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8A0DA2-F936-03C4-8C4E-71FDA2070D46}"/>
                </a:ext>
              </a:extLst>
            </p:cNvPr>
            <p:cNvGrpSpPr/>
            <p:nvPr/>
          </p:nvGrpSpPr>
          <p:grpSpPr>
            <a:xfrm>
              <a:off x="2384738" y="1014950"/>
              <a:ext cx="1162097" cy="1182034"/>
              <a:chOff x="3433139" y="1687983"/>
              <a:chExt cx="1171407" cy="1208243"/>
            </a:xfrm>
          </p:grpSpPr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15" name="3D Model 14" descr="Red Sphere">
                    <a:extLst>
                      <a:ext uri="{FF2B5EF4-FFF2-40B4-BE49-F238E27FC236}">
                        <a16:creationId xmlns:a16="http://schemas.microsoft.com/office/drawing/2014/main" id="{E26D3D96-2D25-67D4-88E3-14D1BDA427BF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4143130" y="1846516"/>
                  <a:ext cx="389029" cy="414128"/>
                </p:xfrm>
                <a:graphic>
                  <a:graphicData uri="http://schemas.microsoft.com/office/drawing/2017/model3d">
                    <am3d:model3d r:embed="rId2">
                      <am3d:spPr>
                        <a:xfrm>
                          <a:off x="0" y="0"/>
                          <a:ext cx="389029" cy="414128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-5915064" ay="-3577501" az="5995491"/>
                        <am3d:postTrans dx="0" dy="0" dz="0"/>
                      </am3d:trans>
                      <am3d:raster rName="Office3DRenderer" rVer="16.0.8326">
                        <am3d:blip r:embed="rId6"/>
                      </am3d:raster>
                      <am3d:objViewport viewportSz="543019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15" name="3D Model 14" descr="Red Sphere">
                    <a:extLst>
                      <a:ext uri="{FF2B5EF4-FFF2-40B4-BE49-F238E27FC236}">
                        <a16:creationId xmlns:a16="http://schemas.microsoft.com/office/drawing/2014/main" id="{E26D3D96-2D25-67D4-88E3-14D1BDA427BF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089086" y="1170044"/>
                    <a:ext cx="385937" cy="4051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16" name="3D Model 15" descr="Red Sphere">
                    <a:extLst>
                      <a:ext uri="{FF2B5EF4-FFF2-40B4-BE49-F238E27FC236}">
                        <a16:creationId xmlns:a16="http://schemas.microsoft.com/office/drawing/2014/main" id="{17E00343-ABEB-D2F5-6FA6-EA8C00D10B96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433139" y="2041079"/>
                  <a:ext cx="426017" cy="423464"/>
                </p:xfrm>
                <a:graphic>
                  <a:graphicData uri="http://schemas.microsoft.com/office/drawing/2017/model3d">
                    <am3d:model3d r:embed="rId2">
                      <am3d:spPr>
                        <a:xfrm>
                          <a:off x="0" y="0"/>
                          <a:ext cx="426017" cy="423464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1120609" ay="-4452388" az="-1081091"/>
                        <am3d:postTrans dx="0" dy="0" dz="0"/>
                      </am3d:trans>
                      <am3d:raster rName="Office3DRenderer" rVer="16.0.8326">
                        <am3d:blip r:embed="rId7"/>
                      </am3d:raster>
                      <am3d:objViewport viewportSz="579989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16" name="3D Model 15" descr="Red Sphere">
                    <a:extLst>
                      <a:ext uri="{FF2B5EF4-FFF2-40B4-BE49-F238E27FC236}">
                        <a16:creationId xmlns:a16="http://schemas.microsoft.com/office/drawing/2014/main" id="{17E00343-ABEB-D2F5-6FA6-EA8C00D10B96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384738" y="1360387"/>
                    <a:ext cx="422631" cy="4142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17" name="3D Model 16" descr="Sphere">
                    <a:extLst>
                      <a:ext uri="{FF2B5EF4-FFF2-40B4-BE49-F238E27FC236}">
                        <a16:creationId xmlns:a16="http://schemas.microsoft.com/office/drawing/2014/main" id="{359452A4-946B-232E-A022-5203A898F883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512338" y="1824038"/>
                  <a:ext cx="426017" cy="400956"/>
                </p:xfrm>
                <a:graphic>
                  <a:graphicData uri="http://schemas.microsoft.com/office/drawing/2017/model3d">
                    <am3d:model3d r:embed="rId4">
                      <am3d:spPr>
                        <a:xfrm>
                          <a:off x="0" y="0"/>
                          <a:ext cx="426017" cy="400956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-6005739" ay="-1542937" az="-4061408"/>
                        <am3d:postTrans dx="0" dy="0" dz="0"/>
                      </am3d:trans>
                      <am3d:raster rName="Office3DRenderer" rVer="16.0.8326">
                        <am3d:blip r:embed="rId8"/>
                      </am3d:raster>
                      <am3d:objViewport viewportSz="512954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17" name="3D Model 16" descr="Sphere">
                    <a:extLst>
                      <a:ext uri="{FF2B5EF4-FFF2-40B4-BE49-F238E27FC236}">
                        <a16:creationId xmlns:a16="http://schemas.microsoft.com/office/drawing/2014/main" id="{359452A4-946B-232E-A022-5203A898F883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463308" y="1148054"/>
                    <a:ext cx="422631" cy="392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18" name="3D Model 17" descr="Sphere">
                    <a:extLst>
                      <a:ext uri="{FF2B5EF4-FFF2-40B4-BE49-F238E27FC236}">
                        <a16:creationId xmlns:a16="http://schemas.microsoft.com/office/drawing/2014/main" id="{42885B64-A3BB-3217-3CF7-B1A8F12BECEC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952183" y="1905035"/>
                  <a:ext cx="426017" cy="400956"/>
                </p:xfrm>
                <a:graphic>
                  <a:graphicData uri="http://schemas.microsoft.com/office/drawing/2017/model3d">
                    <am3d:model3d r:embed="rId4">
                      <am3d:spPr>
                        <a:xfrm>
                          <a:off x="0" y="0"/>
                          <a:ext cx="426017" cy="400956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-6005739" ay="-1542937" az="-4061408"/>
                        <am3d:postTrans dx="0" dy="0" dz="0"/>
                      </am3d:trans>
                      <am3d:raster rName="Office3DRenderer" rVer="16.0.8326">
                        <am3d:blip r:embed="rId8"/>
                      </am3d:raster>
                      <am3d:objViewport viewportSz="512954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18" name="3D Model 17" descr="Sphere">
                    <a:extLst>
                      <a:ext uri="{FF2B5EF4-FFF2-40B4-BE49-F238E27FC236}">
                        <a16:creationId xmlns:a16="http://schemas.microsoft.com/office/drawing/2014/main" id="{42885B64-A3BB-3217-3CF7-B1A8F12BECEC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899657" y="1227294"/>
                    <a:ext cx="422631" cy="392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19" name="3D Model 18" descr="Sphere">
                    <a:extLst>
                      <a:ext uri="{FF2B5EF4-FFF2-40B4-BE49-F238E27FC236}">
                        <a16:creationId xmlns:a16="http://schemas.microsoft.com/office/drawing/2014/main" id="{4A50A7E6-D889-98CC-7EBE-7CA0EB8660BD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971108" y="2133653"/>
                  <a:ext cx="426017" cy="400956"/>
                </p:xfrm>
                <a:graphic>
                  <a:graphicData uri="http://schemas.microsoft.com/office/drawing/2017/model3d">
                    <am3d:model3d r:embed="rId4">
                      <am3d:spPr>
                        <a:xfrm>
                          <a:off x="0" y="0"/>
                          <a:ext cx="426017" cy="400956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-6005739" ay="-1542937" az="-4061408"/>
                        <am3d:postTrans dx="0" dy="0" dz="0"/>
                      </am3d:trans>
                      <am3d:raster rName="Office3DRenderer" rVer="16.0.8326">
                        <am3d:blip r:embed="rId8"/>
                      </am3d:raster>
                      <am3d:objViewport viewportSz="512954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19" name="3D Model 18" descr="Sphere">
                    <a:extLst>
                      <a:ext uri="{FF2B5EF4-FFF2-40B4-BE49-F238E27FC236}">
                        <a16:creationId xmlns:a16="http://schemas.microsoft.com/office/drawing/2014/main" id="{4A50A7E6-D889-98CC-7EBE-7CA0EB8660BD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918431" y="1450953"/>
                    <a:ext cx="422631" cy="392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20" name="3D Model 19" descr="Sphere">
                    <a:extLst>
                      <a:ext uri="{FF2B5EF4-FFF2-40B4-BE49-F238E27FC236}">
                        <a16:creationId xmlns:a16="http://schemas.microsoft.com/office/drawing/2014/main" id="{FA68BD67-E69D-A173-3DAB-BC38620DDC3C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689703" y="2325386"/>
                  <a:ext cx="426017" cy="400956"/>
                </p:xfrm>
                <a:graphic>
                  <a:graphicData uri="http://schemas.microsoft.com/office/drawing/2017/model3d">
                    <am3d:model3d r:embed="rId4">
                      <am3d:spPr>
                        <a:xfrm>
                          <a:off x="0" y="0"/>
                          <a:ext cx="426017" cy="400956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-6005739" ay="-1542937" az="-4061408"/>
                        <am3d:postTrans dx="0" dy="0" dz="0"/>
                      </am3d:trans>
                      <am3d:raster rName="Office3DRenderer" rVer="16.0.8326">
                        <am3d:blip r:embed="rId8"/>
                      </am3d:raster>
                      <am3d:objViewport viewportSz="512954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20" name="3D Model 19" descr="Sphere">
                    <a:extLst>
                      <a:ext uri="{FF2B5EF4-FFF2-40B4-BE49-F238E27FC236}">
                        <a16:creationId xmlns:a16="http://schemas.microsoft.com/office/drawing/2014/main" id="{FA68BD67-E69D-A173-3DAB-BC38620DDC3C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639263" y="1638527"/>
                    <a:ext cx="422631" cy="392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21" name="3D Model 20" descr="Sphere">
                    <a:extLst>
                      <a:ext uri="{FF2B5EF4-FFF2-40B4-BE49-F238E27FC236}">
                        <a16:creationId xmlns:a16="http://schemas.microsoft.com/office/drawing/2014/main" id="{FC82DB99-603C-7C08-ABFE-C7A556928803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842915" y="2334131"/>
                  <a:ext cx="426017" cy="400956"/>
                </p:xfrm>
                <a:graphic>
                  <a:graphicData uri="http://schemas.microsoft.com/office/drawing/2017/model3d">
                    <am3d:model3d r:embed="rId4">
                      <am3d:spPr>
                        <a:xfrm>
                          <a:off x="0" y="0"/>
                          <a:ext cx="426017" cy="400956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-6005739" ay="-1542937" az="-4061408"/>
                        <am3d:postTrans dx="0" dy="0" dz="0"/>
                      </am3d:trans>
                      <am3d:raster rName="Office3DRenderer" rVer="16.0.8326">
                        <am3d:blip r:embed="rId8"/>
                      </am3d:raster>
                      <am3d:objViewport viewportSz="512954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21" name="3D Model 20" descr="Sphere">
                    <a:extLst>
                      <a:ext uri="{FF2B5EF4-FFF2-40B4-BE49-F238E27FC236}">
                        <a16:creationId xmlns:a16="http://schemas.microsoft.com/office/drawing/2014/main" id="{FC82DB99-603C-7C08-ABFE-C7A556928803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791257" y="1647082"/>
                    <a:ext cx="422631" cy="392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22" name="3D Model 21" descr="Sphere">
                    <a:extLst>
                      <a:ext uri="{FF2B5EF4-FFF2-40B4-BE49-F238E27FC236}">
                        <a16:creationId xmlns:a16="http://schemas.microsoft.com/office/drawing/2014/main" id="{1B4DE95C-FDC4-F135-7168-76EA00ADFB46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810583" y="1891257"/>
                  <a:ext cx="426017" cy="400956"/>
                </p:xfrm>
                <a:graphic>
                  <a:graphicData uri="http://schemas.microsoft.com/office/drawing/2017/model3d">
                    <am3d:model3d r:embed="rId4">
                      <am3d:spPr>
                        <a:xfrm>
                          <a:off x="0" y="0"/>
                          <a:ext cx="426017" cy="400956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-6005739" ay="-1542937" az="-4061408"/>
                        <am3d:postTrans dx="0" dy="0" dz="0"/>
                      </am3d:trans>
                      <am3d:raster rName="Office3DRenderer" rVer="16.0.8326">
                        <am3d:blip r:embed="rId8"/>
                      </am3d:raster>
                      <am3d:objViewport viewportSz="512954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22" name="3D Model 21" descr="Sphere">
                    <a:extLst>
                      <a:ext uri="{FF2B5EF4-FFF2-40B4-BE49-F238E27FC236}">
                        <a16:creationId xmlns:a16="http://schemas.microsoft.com/office/drawing/2014/main" id="{1B4DE95C-FDC4-F135-7168-76EA00ADFB46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759182" y="1213815"/>
                    <a:ext cx="422631" cy="392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23" name="3D Model 22" descr="Sphere">
                    <a:extLst>
                      <a:ext uri="{FF2B5EF4-FFF2-40B4-BE49-F238E27FC236}">
                        <a16:creationId xmlns:a16="http://schemas.microsoft.com/office/drawing/2014/main" id="{1D9411F5-0B56-5969-1A0A-E12CA84980D2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617397" y="2182340"/>
                  <a:ext cx="426017" cy="400956"/>
                </p:xfrm>
                <a:graphic>
                  <a:graphicData uri="http://schemas.microsoft.com/office/drawing/2017/model3d">
                    <am3d:model3d r:embed="rId4">
                      <am3d:spPr>
                        <a:xfrm>
                          <a:off x="0" y="0"/>
                          <a:ext cx="426017" cy="400956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-6005739" ay="-1542937" az="-4061408"/>
                        <am3d:postTrans dx="0" dy="0" dz="0"/>
                      </am3d:trans>
                      <am3d:raster rName="Office3DRenderer" rVer="16.0.8326">
                        <am3d:blip r:embed="rId8"/>
                      </am3d:raster>
                      <am3d:objViewport viewportSz="512954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23" name="3D Model 22" descr="Sphere">
                    <a:extLst>
                      <a:ext uri="{FF2B5EF4-FFF2-40B4-BE49-F238E27FC236}">
                        <a16:creationId xmlns:a16="http://schemas.microsoft.com/office/drawing/2014/main" id="{1D9411F5-0B56-5969-1A0A-E12CA84980D2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567532" y="1498583"/>
                    <a:ext cx="422631" cy="392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24" name="3D Model 23" descr="Sphere">
                    <a:extLst>
                      <a:ext uri="{FF2B5EF4-FFF2-40B4-BE49-F238E27FC236}">
                        <a16:creationId xmlns:a16="http://schemas.microsoft.com/office/drawing/2014/main" id="{E4348B84-0933-940B-AD20-39920F595DF0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577751" y="1900662"/>
                  <a:ext cx="426017" cy="400956"/>
                </p:xfrm>
                <a:graphic>
                  <a:graphicData uri="http://schemas.microsoft.com/office/drawing/2017/model3d">
                    <am3d:model3d r:embed="rId4">
                      <am3d:spPr>
                        <a:xfrm>
                          <a:off x="0" y="0"/>
                          <a:ext cx="426017" cy="400956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-6005739" ay="-1542937" az="-4061408"/>
                        <am3d:postTrans dx="0" dy="0" dz="0"/>
                      </am3d:trans>
                      <am3d:raster rName="Office3DRenderer" rVer="16.0.8326">
                        <am3d:blip r:embed="rId8"/>
                      </am3d:raster>
                      <am3d:objViewport viewportSz="512954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24" name="3D Model 23" descr="Sphere">
                    <a:extLst>
                      <a:ext uri="{FF2B5EF4-FFF2-40B4-BE49-F238E27FC236}">
                        <a16:creationId xmlns:a16="http://schemas.microsoft.com/office/drawing/2014/main" id="{E4348B84-0933-940B-AD20-39920F595DF0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528201" y="1223016"/>
                    <a:ext cx="422631" cy="392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25" name="3D Model 24" descr="Red Sphere">
                    <a:extLst>
                      <a:ext uri="{FF2B5EF4-FFF2-40B4-BE49-F238E27FC236}">
                        <a16:creationId xmlns:a16="http://schemas.microsoft.com/office/drawing/2014/main" id="{F82EF286-4564-17A6-02DA-415AE817B2D8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592561" y="2131283"/>
                  <a:ext cx="439226" cy="414127"/>
                </p:xfrm>
                <a:graphic>
                  <a:graphicData uri="http://schemas.microsoft.com/office/drawing/2017/model3d">
                    <am3d:model3d r:embed="rId2">
                      <am3d:spPr>
                        <a:xfrm>
                          <a:off x="0" y="0"/>
                          <a:ext cx="439226" cy="414127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3838053" ay="-3019890" az="-3456207"/>
                        <am3d:postTrans dx="0" dy="0" dz="0"/>
                      </am3d:trans>
                      <am3d:raster rName="Office3DRenderer" rVer="16.0.8326">
                        <am3d:blip r:embed="rId9"/>
                      </am3d:raster>
                      <am3d:objViewport viewportSz="564842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25" name="3D Model 24" descr="Red Sphere">
                    <a:extLst>
                      <a:ext uri="{FF2B5EF4-FFF2-40B4-BE49-F238E27FC236}">
                        <a16:creationId xmlns:a16="http://schemas.microsoft.com/office/drawing/2014/main" id="{F82EF286-4564-17A6-02DA-415AE817B2D8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542893" y="1448634"/>
                    <a:ext cx="435735" cy="4051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26" name="3D Model 25" descr="Red Sphere">
                    <a:extLst>
                      <a:ext uri="{FF2B5EF4-FFF2-40B4-BE49-F238E27FC236}">
                        <a16:creationId xmlns:a16="http://schemas.microsoft.com/office/drawing/2014/main" id="{8D359D5A-042D-BEE4-1EBD-8CB84142986A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806840" y="2472762"/>
                  <a:ext cx="426017" cy="423464"/>
                </p:xfrm>
                <a:graphic>
                  <a:graphicData uri="http://schemas.microsoft.com/office/drawing/2017/model3d">
                    <am3d:model3d r:embed="rId2">
                      <am3d:spPr>
                        <a:xfrm>
                          <a:off x="0" y="0"/>
                          <a:ext cx="426017" cy="423464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1120609" ay="-4452388" az="-1081091"/>
                        <am3d:postTrans dx="0" dy="0" dz="0"/>
                      </am3d:trans>
                      <am3d:raster rName="Office3DRenderer" rVer="16.0.8326">
                        <am3d:blip r:embed="rId7"/>
                      </am3d:raster>
                      <am3d:objViewport viewportSz="579989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26" name="3D Model 25" descr="Red Sphere">
                    <a:extLst>
                      <a:ext uri="{FF2B5EF4-FFF2-40B4-BE49-F238E27FC236}">
                        <a16:creationId xmlns:a16="http://schemas.microsoft.com/office/drawing/2014/main" id="{8D359D5A-042D-BEE4-1EBD-8CB84142986A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755469" y="1782706"/>
                    <a:ext cx="422631" cy="4142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27" name="3D Model 26" descr="Red Sphere">
                    <a:extLst>
                      <a:ext uri="{FF2B5EF4-FFF2-40B4-BE49-F238E27FC236}">
                        <a16:creationId xmlns:a16="http://schemas.microsoft.com/office/drawing/2014/main" id="{C4DE34B3-29F5-A81D-E1D0-D1A8ADD57184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4057307" y="2261030"/>
                  <a:ext cx="426017" cy="423464"/>
                </p:xfrm>
                <a:graphic>
                  <a:graphicData uri="http://schemas.microsoft.com/office/drawing/2017/model3d">
                    <am3d:model3d r:embed="rId2">
                      <am3d:spPr>
                        <a:xfrm>
                          <a:off x="0" y="0"/>
                          <a:ext cx="426017" cy="423464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1120609" ay="-4452388" az="-1081091"/>
                        <am3d:postTrans dx="0" dy="0" dz="0"/>
                      </am3d:trans>
                      <am3d:raster rName="Office3DRenderer" rVer="16.0.8326">
                        <am3d:blip r:embed="rId7"/>
                      </am3d:raster>
                      <am3d:objViewport viewportSz="579989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27" name="3D Model 26" descr="Red Sphere">
                    <a:extLst>
                      <a:ext uri="{FF2B5EF4-FFF2-40B4-BE49-F238E27FC236}">
                        <a16:creationId xmlns:a16="http://schemas.microsoft.com/office/drawing/2014/main" id="{C4DE34B3-29F5-A81D-E1D0-D1A8ADD57184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003945" y="1575567"/>
                    <a:ext cx="422631" cy="4142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28" name="3D Model 27" descr="Red Sphere">
                    <a:extLst>
                      <a:ext uri="{FF2B5EF4-FFF2-40B4-BE49-F238E27FC236}">
                        <a16:creationId xmlns:a16="http://schemas.microsoft.com/office/drawing/2014/main" id="{06753DC6-9F55-AD9A-90B6-DD3EEC8DFED7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886266" y="1755784"/>
                  <a:ext cx="426017" cy="423464"/>
                </p:xfrm>
                <a:graphic>
                  <a:graphicData uri="http://schemas.microsoft.com/office/drawing/2017/model3d">
                    <am3d:model3d r:embed="rId2">
                      <am3d:spPr>
                        <a:xfrm>
                          <a:off x="0" y="0"/>
                          <a:ext cx="426017" cy="423464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1120609" ay="-4452388" az="-1081091"/>
                        <am3d:postTrans dx="0" dy="0" dz="0"/>
                      </am3d:trans>
                      <am3d:raster rName="Office3DRenderer" rVer="16.0.8326">
                        <am3d:blip r:embed="rId7"/>
                      </am3d:raster>
                      <am3d:objViewport viewportSz="579989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28" name="3D Model 27" descr="Red Sphere">
                    <a:extLst>
                      <a:ext uri="{FF2B5EF4-FFF2-40B4-BE49-F238E27FC236}">
                        <a16:creationId xmlns:a16="http://schemas.microsoft.com/office/drawing/2014/main" id="{06753DC6-9F55-AD9A-90B6-DD3EEC8DFED7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834264" y="1081280"/>
                    <a:ext cx="422631" cy="4142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29" name="3D Model 28" descr="Red Sphere">
                    <a:extLst>
                      <a:ext uri="{FF2B5EF4-FFF2-40B4-BE49-F238E27FC236}">
                        <a16:creationId xmlns:a16="http://schemas.microsoft.com/office/drawing/2014/main" id="{7B0B9C95-7C61-3938-F856-D6AC198F5567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505445" y="2343536"/>
                  <a:ext cx="426017" cy="423464"/>
                </p:xfrm>
                <a:graphic>
                  <a:graphicData uri="http://schemas.microsoft.com/office/drawing/2017/model3d">
                    <am3d:model3d r:embed="rId2">
                      <am3d:spPr>
                        <a:xfrm>
                          <a:off x="0" y="0"/>
                          <a:ext cx="426017" cy="423464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1120609" ay="-4452388" az="-1081091"/>
                        <am3d:postTrans dx="0" dy="0" dz="0"/>
                      </am3d:trans>
                      <am3d:raster rName="Office3DRenderer" rVer="16.0.8326">
                        <am3d:blip r:embed="rId7"/>
                      </am3d:raster>
                      <am3d:objViewport viewportSz="579989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29" name="3D Model 28" descr="Red Sphere">
                    <a:extLst>
                      <a:ext uri="{FF2B5EF4-FFF2-40B4-BE49-F238E27FC236}">
                        <a16:creationId xmlns:a16="http://schemas.microsoft.com/office/drawing/2014/main" id="{7B0B9C95-7C61-3938-F856-D6AC198F5567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456469" y="1656283"/>
                    <a:ext cx="422631" cy="4142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30" name="3D Model 29" descr="Red Sphere">
                    <a:extLst>
                      <a:ext uri="{FF2B5EF4-FFF2-40B4-BE49-F238E27FC236}">
                        <a16:creationId xmlns:a16="http://schemas.microsoft.com/office/drawing/2014/main" id="{EBD1E6B8-14AB-A0C5-980C-3A2611398FE1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640505" y="1687983"/>
                  <a:ext cx="426017" cy="423464"/>
                </p:xfrm>
                <a:graphic>
                  <a:graphicData uri="http://schemas.microsoft.com/office/drawing/2017/model3d">
                    <am3d:model3d r:embed="rId2">
                      <am3d:spPr>
                        <a:xfrm>
                          <a:off x="0" y="0"/>
                          <a:ext cx="426017" cy="423464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1120609" ay="-4452388" az="-1081091"/>
                        <am3d:postTrans dx="0" dy="0" dz="0"/>
                      </am3d:trans>
                      <am3d:raster rName="Office3DRenderer" rVer="16.0.8326">
                        <am3d:blip r:embed="rId7"/>
                      </am3d:raster>
                      <am3d:objViewport viewportSz="579989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30" name="3D Model 29" descr="Red Sphere">
                    <a:extLst>
                      <a:ext uri="{FF2B5EF4-FFF2-40B4-BE49-F238E27FC236}">
                        <a16:creationId xmlns:a16="http://schemas.microsoft.com/office/drawing/2014/main" id="{EBD1E6B8-14AB-A0C5-980C-3A2611398FE1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590456" y="1014950"/>
                    <a:ext cx="422631" cy="4142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31" name="3D Model 30" descr="Red Sphere">
                    <a:extLst>
                      <a:ext uri="{FF2B5EF4-FFF2-40B4-BE49-F238E27FC236}">
                        <a16:creationId xmlns:a16="http://schemas.microsoft.com/office/drawing/2014/main" id="{9A90A5C5-6959-7701-CA0E-4B8CB5184C1A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807148" y="2056519"/>
                  <a:ext cx="422561" cy="423464"/>
                </p:xfrm>
                <a:graphic>
                  <a:graphicData uri="http://schemas.microsoft.com/office/drawing/2017/model3d">
                    <am3d:model3d r:embed="rId2">
                      <am3d:spPr>
                        <a:xfrm>
                          <a:off x="0" y="0"/>
                          <a:ext cx="422561" cy="423464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1120609" ay="-4452388" az="-1081091"/>
                        <am3d:postTrans dx="0" dy="0" dz="0"/>
                      </am3d:trans>
                      <am3d:raster rName="Office3DRenderer" rVer="16.0.8326">
                        <am3d:blip r:embed="rId10"/>
                      </am3d:raster>
                      <am3d:objViewport viewportSz="579989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31" name="3D Model 30" descr="Red Sphere">
                    <a:extLst>
                      <a:ext uri="{FF2B5EF4-FFF2-40B4-BE49-F238E27FC236}">
                        <a16:creationId xmlns:a16="http://schemas.microsoft.com/office/drawing/2014/main" id="{9A90A5C5-6959-7701-CA0E-4B8CB5184C1A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755774" y="1375492"/>
                    <a:ext cx="419203" cy="4142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32" name="3D Model 31" descr="Sphere">
                    <a:extLst>
                      <a:ext uri="{FF2B5EF4-FFF2-40B4-BE49-F238E27FC236}">
                        <a16:creationId xmlns:a16="http://schemas.microsoft.com/office/drawing/2014/main" id="{5E333728-31CB-EA05-DDD8-A96B4289EF3B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4051216" y="1967452"/>
                  <a:ext cx="426017" cy="400956"/>
                </p:xfrm>
                <a:graphic>
                  <a:graphicData uri="http://schemas.microsoft.com/office/drawing/2017/model3d">
                    <am3d:model3d r:embed="rId4">
                      <am3d:spPr>
                        <a:xfrm>
                          <a:off x="0" y="0"/>
                          <a:ext cx="426017" cy="400956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-6005739" ay="-1542937" az="-4061408"/>
                        <am3d:postTrans dx="0" dy="0" dz="0"/>
                      </am3d:trans>
                      <am3d:raster rName="Office3DRenderer" rVer="16.0.8326">
                        <am3d:blip r:embed="rId8"/>
                      </am3d:raster>
                      <am3d:objViewport viewportSz="512954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32" name="3D Model 31" descr="Sphere">
                    <a:extLst>
                      <a:ext uri="{FF2B5EF4-FFF2-40B4-BE49-F238E27FC236}">
                        <a16:creationId xmlns:a16="http://schemas.microsoft.com/office/drawing/2014/main" id="{5E333728-31CB-EA05-DDD8-A96B4289EF3B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997903" y="1288357"/>
                    <a:ext cx="422631" cy="392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33" name="3D Model 32" descr="Sphere">
                    <a:extLst>
                      <a:ext uri="{FF2B5EF4-FFF2-40B4-BE49-F238E27FC236}">
                        <a16:creationId xmlns:a16="http://schemas.microsoft.com/office/drawing/2014/main" id="{983F667A-301A-C9C4-F63B-388FFB9534CD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820349" y="1694384"/>
                  <a:ext cx="400956" cy="400957"/>
                </p:xfrm>
                <a:graphic>
                  <a:graphicData uri="http://schemas.microsoft.com/office/drawing/2017/model3d">
                    <am3d:model3d r:embed="rId4">
                      <am3d:spPr>
                        <a:xfrm>
                          <a:off x="0" y="0"/>
                          <a:ext cx="400956" cy="400957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-3279999" ay="808290" az="-1091473"/>
                        <am3d:postTrans dx="0" dy="0" dz="0"/>
                      </am3d:trans>
                      <am3d:raster rName="Office3DRenderer" rVer="16.0.8326">
                        <am3d:blip r:embed="rId11"/>
                      </am3d:raster>
                      <am3d:objViewport viewportSz="512955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33" name="3D Model 32" descr="Sphere">
                    <a:extLst>
                      <a:ext uri="{FF2B5EF4-FFF2-40B4-BE49-F238E27FC236}">
                        <a16:creationId xmlns:a16="http://schemas.microsoft.com/office/drawing/2014/main" id="{983F667A-301A-C9C4-F63B-388FFB9534CD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768871" y="1021212"/>
                    <a:ext cx="397769" cy="3922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34" name="3D Model 33" descr="Sphere">
                    <a:extLst>
                      <a:ext uri="{FF2B5EF4-FFF2-40B4-BE49-F238E27FC236}">
                        <a16:creationId xmlns:a16="http://schemas.microsoft.com/office/drawing/2014/main" id="{6DD3A9F8-AFC5-0CFA-787D-6645746948B3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4148267" y="2252285"/>
                  <a:ext cx="426017" cy="400956"/>
                </p:xfrm>
                <a:graphic>
                  <a:graphicData uri="http://schemas.microsoft.com/office/drawing/2017/model3d">
                    <am3d:model3d r:embed="rId4">
                      <am3d:spPr>
                        <a:xfrm>
                          <a:off x="0" y="0"/>
                          <a:ext cx="426017" cy="400956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-6005739" ay="-1542937" az="-4061408"/>
                        <am3d:postTrans dx="0" dy="0" dz="0"/>
                      </am3d:trans>
                      <am3d:raster rName="Office3DRenderer" rVer="16.0.8326">
                        <am3d:blip r:embed="rId8"/>
                      </am3d:raster>
                      <am3d:objViewport viewportSz="512954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34" name="3D Model 33" descr="Sphere">
                    <a:extLst>
                      <a:ext uri="{FF2B5EF4-FFF2-40B4-BE49-F238E27FC236}">
                        <a16:creationId xmlns:a16="http://schemas.microsoft.com/office/drawing/2014/main" id="{6DD3A9F8-AFC5-0CFA-787D-6645746948B3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094182" y="1567011"/>
                    <a:ext cx="422631" cy="392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35" name="3D Model 34" descr="Sphere">
                    <a:extLst>
                      <a:ext uri="{FF2B5EF4-FFF2-40B4-BE49-F238E27FC236}">
                        <a16:creationId xmlns:a16="http://schemas.microsoft.com/office/drawing/2014/main" id="{E6E7D9DC-0D1E-A362-8218-00D258482541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4006875" y="2441509"/>
                  <a:ext cx="426017" cy="400956"/>
                </p:xfrm>
                <a:graphic>
                  <a:graphicData uri="http://schemas.microsoft.com/office/drawing/2017/model3d">
                    <am3d:model3d r:embed="rId4">
                      <am3d:spPr>
                        <a:xfrm>
                          <a:off x="0" y="0"/>
                          <a:ext cx="426017" cy="400956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-6005739" ay="-1542937" az="-4061408"/>
                        <am3d:postTrans dx="0" dy="0" dz="0"/>
                      </am3d:trans>
                      <am3d:raster rName="Office3DRenderer" rVer="16.0.8326">
                        <am3d:blip r:embed="rId8"/>
                      </am3d:raster>
                      <am3d:objViewport viewportSz="512954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35" name="3D Model 34" descr="Sphere">
                    <a:extLst>
                      <a:ext uri="{FF2B5EF4-FFF2-40B4-BE49-F238E27FC236}">
                        <a16:creationId xmlns:a16="http://schemas.microsoft.com/office/drawing/2014/main" id="{E6E7D9DC-0D1E-A362-8218-00D258482541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953914" y="1752131"/>
                    <a:ext cx="422631" cy="392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36" name="3D Model 35" descr="Sphere">
                    <a:extLst>
                      <a:ext uri="{FF2B5EF4-FFF2-40B4-BE49-F238E27FC236}">
                        <a16:creationId xmlns:a16="http://schemas.microsoft.com/office/drawing/2014/main" id="{115DBA2A-E722-B7C3-1436-B149C92C7AA2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630370" y="2461508"/>
                  <a:ext cx="426017" cy="400956"/>
                </p:xfrm>
                <a:graphic>
                  <a:graphicData uri="http://schemas.microsoft.com/office/drawing/2017/model3d">
                    <am3d:model3d r:embed="rId4">
                      <am3d:spPr>
                        <a:xfrm>
                          <a:off x="0" y="0"/>
                          <a:ext cx="426017" cy="400956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-6005739" ay="-1542937" az="-4061408"/>
                        <am3d:postTrans dx="0" dy="0" dz="0"/>
                      </am3d:trans>
                      <am3d:raster rName="Office3DRenderer" rVer="16.0.8326">
                        <am3d:blip r:embed="rId8"/>
                      </am3d:raster>
                      <am3d:objViewport viewportSz="512954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36" name="3D Model 35" descr="Sphere">
                    <a:extLst>
                      <a:ext uri="{FF2B5EF4-FFF2-40B4-BE49-F238E27FC236}">
                        <a16:creationId xmlns:a16="http://schemas.microsoft.com/office/drawing/2014/main" id="{115DBA2A-E722-B7C3-1436-B149C92C7AA2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580401" y="1771696"/>
                    <a:ext cx="422631" cy="392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37" name="3D Model 36" descr="Sphere">
                    <a:extLst>
                      <a:ext uri="{FF2B5EF4-FFF2-40B4-BE49-F238E27FC236}">
                        <a16:creationId xmlns:a16="http://schemas.microsoft.com/office/drawing/2014/main" id="{5A1F3E7C-2FCD-ED08-C75A-571D0E7D073E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449558" y="2227208"/>
                  <a:ext cx="426017" cy="400956"/>
                </p:xfrm>
                <a:graphic>
                  <a:graphicData uri="http://schemas.microsoft.com/office/drawing/2017/model3d">
                    <am3d:model3d r:embed="rId4">
                      <am3d:spPr>
                        <a:xfrm>
                          <a:off x="0" y="0"/>
                          <a:ext cx="426017" cy="400956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-6005739" ay="-1542937" az="-4061408"/>
                        <am3d:postTrans dx="0" dy="0" dz="0"/>
                      </am3d:trans>
                      <am3d:raster rName="Office3DRenderer" rVer="16.0.8326">
                        <am3d:blip r:embed="rId8"/>
                      </am3d:raster>
                      <am3d:objViewport viewportSz="512954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37" name="3D Model 36" descr="Sphere">
                    <a:extLst>
                      <a:ext uri="{FF2B5EF4-FFF2-40B4-BE49-F238E27FC236}">
                        <a16:creationId xmlns:a16="http://schemas.microsoft.com/office/drawing/2014/main" id="{5A1F3E7C-2FCD-ED08-C75A-571D0E7D073E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401027" y="1542478"/>
                    <a:ext cx="422631" cy="392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38" name="3D Model 37" descr="Red Sphere">
                    <a:extLst>
                      <a:ext uri="{FF2B5EF4-FFF2-40B4-BE49-F238E27FC236}">
                        <a16:creationId xmlns:a16="http://schemas.microsoft.com/office/drawing/2014/main" id="{0DDE7B81-16E1-99C5-4ECC-DC7AB9250B32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4178529" y="2062982"/>
                  <a:ext cx="426017" cy="423464"/>
                </p:xfrm>
                <a:graphic>
                  <a:graphicData uri="http://schemas.microsoft.com/office/drawing/2017/model3d">
                    <am3d:model3d r:embed="rId2">
                      <am3d:spPr>
                        <a:xfrm>
                          <a:off x="0" y="0"/>
                          <a:ext cx="426017" cy="423464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1120609" ay="-4452388" az="-1081091"/>
                        <am3d:postTrans dx="0" dy="0" dz="0"/>
                      </am3d:trans>
                      <am3d:raster rName="Office3DRenderer" rVer="16.0.8326">
                        <am3d:blip r:embed="rId7"/>
                      </am3d:raster>
                      <am3d:objViewport viewportSz="579989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38" name="3D Model 37" descr="Red Sphere">
                    <a:extLst>
                      <a:ext uri="{FF2B5EF4-FFF2-40B4-BE49-F238E27FC236}">
                        <a16:creationId xmlns:a16="http://schemas.microsoft.com/office/drawing/2014/main" id="{0DDE7B81-16E1-99C5-4ECC-DC7AB9250B32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124204" y="1381815"/>
                    <a:ext cx="422631" cy="4142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39" name="3D Model 38" descr="Red Sphere">
                    <a:extLst>
                      <a:ext uri="{FF2B5EF4-FFF2-40B4-BE49-F238E27FC236}">
                        <a16:creationId xmlns:a16="http://schemas.microsoft.com/office/drawing/2014/main" id="{EB871973-EAA9-6161-2610-358A0DEF3840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995512" y="1730118"/>
                  <a:ext cx="426017" cy="423464"/>
                </p:xfrm>
                <a:graphic>
                  <a:graphicData uri="http://schemas.microsoft.com/office/drawing/2017/model3d">
                    <am3d:model3d r:embed="rId2">
                      <am3d:spPr>
                        <a:xfrm>
                          <a:off x="0" y="0"/>
                          <a:ext cx="426017" cy="423464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1120609" ay="-4452388" az="-1081091"/>
                        <am3d:postTrans dx="0" dy="0" dz="0"/>
                      </am3d:trans>
                      <am3d:raster rName="Office3DRenderer" rVer="16.0.8326">
                        <am3d:blip r:embed="rId7"/>
                      </am3d:raster>
                      <am3d:objViewport viewportSz="579989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39" name="3D Model 38" descr="Red Sphere">
                    <a:extLst>
                      <a:ext uri="{FF2B5EF4-FFF2-40B4-BE49-F238E27FC236}">
                        <a16:creationId xmlns:a16="http://schemas.microsoft.com/office/drawing/2014/main" id="{EB871973-EAA9-6161-2610-358A0DEF3840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942641" y="1056171"/>
                    <a:ext cx="422631" cy="41427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D3161A4-C002-6BEE-731E-4F32DAD14B96}"/>
              </a:ext>
            </a:extLst>
          </p:cNvPr>
          <p:cNvSpPr txBox="1"/>
          <p:nvPr/>
        </p:nvSpPr>
        <p:spPr>
          <a:xfrm>
            <a:off x="3819061" y="3825659"/>
            <a:ext cx="745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>
                <a:latin typeface="Symbol" pitchFamily="2" charset="2"/>
              </a:rPr>
              <a:t>b</a:t>
            </a:r>
            <a:r>
              <a:rPr lang="en-GB" sz="1400" dirty="0"/>
              <a:t> decay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DB3DD2B3-5DDD-F4EC-B5DD-35FCD8871CEA}"/>
              </a:ext>
            </a:extLst>
          </p:cNvPr>
          <p:cNvSpPr/>
          <p:nvPr/>
        </p:nvSpPr>
        <p:spPr>
          <a:xfrm rot="16200000">
            <a:off x="4186559" y="3008972"/>
            <a:ext cx="170867" cy="1413370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56F9175-23B7-4487-A993-9E7D959B3DA9}"/>
              </a:ext>
            </a:extLst>
          </p:cNvPr>
          <p:cNvSpPr txBox="1"/>
          <p:nvPr/>
        </p:nvSpPr>
        <p:spPr>
          <a:xfrm>
            <a:off x="3042550" y="3152353"/>
            <a:ext cx="2507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>
                <a:latin typeface="Symbol" pitchFamily="2" charset="2"/>
              </a:rPr>
              <a:t>b+ </a:t>
            </a:r>
            <a:r>
              <a:rPr lang="es-ES_tradnl" sz="1400" dirty="0" err="1"/>
              <a:t>increases</a:t>
            </a:r>
            <a:r>
              <a:rPr lang="es-ES_tradnl" sz="1400" dirty="0"/>
              <a:t> </a:t>
            </a:r>
            <a:r>
              <a:rPr lang="es-ES_tradnl" sz="1400" dirty="0" err="1"/>
              <a:t>the</a:t>
            </a:r>
            <a:r>
              <a:rPr lang="es-ES_tradnl" sz="1400" dirty="0"/>
              <a:t> </a:t>
            </a:r>
            <a:r>
              <a:rPr lang="es-ES_tradnl" sz="1400" dirty="0" err="1"/>
              <a:t>Tz</a:t>
            </a:r>
            <a:r>
              <a:rPr lang="es-ES_tradnl" sz="1400" dirty="0"/>
              <a:t> in </a:t>
            </a:r>
            <a:r>
              <a:rPr lang="es-ES_tradnl" sz="1400" dirty="0" err="1"/>
              <a:t>one</a:t>
            </a:r>
            <a:r>
              <a:rPr lang="es-ES_tradnl" sz="1400" dirty="0"/>
              <a:t> </a:t>
            </a:r>
            <a:r>
              <a:rPr lang="es-ES_tradnl" sz="1400" dirty="0" err="1"/>
              <a:t>unit</a:t>
            </a:r>
            <a:endParaRPr lang="en-GB" sz="1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C680C1-0988-864E-ECB0-54335901A4E2}"/>
              </a:ext>
            </a:extLst>
          </p:cNvPr>
          <p:cNvSpPr txBox="1"/>
          <p:nvPr/>
        </p:nvSpPr>
        <p:spPr>
          <a:xfrm>
            <a:off x="2819607" y="4458286"/>
            <a:ext cx="3114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>
                <a:latin typeface="Symbol" pitchFamily="2" charset="2"/>
              </a:rPr>
              <a:t>b- </a:t>
            </a:r>
            <a:r>
              <a:rPr lang="es-ES_tradnl" sz="1400" dirty="0" err="1"/>
              <a:t>decreases</a:t>
            </a:r>
            <a:r>
              <a:rPr lang="es-ES_tradnl" sz="1400" dirty="0"/>
              <a:t> </a:t>
            </a:r>
            <a:r>
              <a:rPr lang="es-ES_tradnl" sz="1400" dirty="0" err="1"/>
              <a:t>the</a:t>
            </a:r>
            <a:r>
              <a:rPr lang="es-ES_tradnl" sz="1400" dirty="0"/>
              <a:t> </a:t>
            </a:r>
            <a:r>
              <a:rPr lang="es-ES_tradnl" sz="1400" dirty="0" err="1"/>
              <a:t>isospin</a:t>
            </a:r>
            <a:r>
              <a:rPr lang="es-ES_tradnl" sz="1400" dirty="0"/>
              <a:t>  </a:t>
            </a:r>
            <a:r>
              <a:rPr lang="es-ES_tradnl" sz="1400" dirty="0" err="1"/>
              <a:t>Tz</a:t>
            </a:r>
            <a:r>
              <a:rPr lang="es-ES_tradnl" sz="1400" dirty="0"/>
              <a:t> in </a:t>
            </a:r>
            <a:r>
              <a:rPr lang="es-ES_tradnl" sz="1400" dirty="0" err="1"/>
              <a:t>one</a:t>
            </a:r>
            <a:r>
              <a:rPr lang="es-ES_tradnl" sz="1400" dirty="0"/>
              <a:t> </a:t>
            </a:r>
            <a:r>
              <a:rPr lang="es-ES_tradnl" sz="1400" dirty="0" err="1"/>
              <a:t>unit</a:t>
            </a:r>
            <a:endParaRPr lang="en-GB" sz="140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00DB778-67AB-5DBB-2107-E4BAC1F757E8}"/>
              </a:ext>
            </a:extLst>
          </p:cNvPr>
          <p:cNvGrpSpPr/>
          <p:nvPr/>
        </p:nvGrpSpPr>
        <p:grpSpPr>
          <a:xfrm>
            <a:off x="4772960" y="1056065"/>
            <a:ext cx="1162097" cy="1182034"/>
            <a:chOff x="3433139" y="1687983"/>
            <a:chExt cx="1171407" cy="120824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7" name="3D Model 46" descr="Red Sphere">
                  <a:extLst>
                    <a:ext uri="{FF2B5EF4-FFF2-40B4-BE49-F238E27FC236}">
                      <a16:creationId xmlns:a16="http://schemas.microsoft.com/office/drawing/2014/main" id="{649D3477-7EDC-2ECB-A14E-9A3F2F190ED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3130" y="1846516"/>
                <a:ext cx="389029" cy="414128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389029" cy="41412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5915064" ay="-3577501" az="5995491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52791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7" name="3D Model 46" descr="Red Sphere">
                  <a:extLst>
                    <a:ext uri="{FF2B5EF4-FFF2-40B4-BE49-F238E27FC236}">
                      <a16:creationId xmlns:a16="http://schemas.microsoft.com/office/drawing/2014/main" id="{649D3477-7EDC-2ECB-A14E-9A3F2F190ED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477308" y="1211159"/>
                  <a:ext cx="385937" cy="4051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8" name="3D Model 47" descr="Red Sphere">
                  <a:extLst>
                    <a:ext uri="{FF2B5EF4-FFF2-40B4-BE49-F238E27FC236}">
                      <a16:creationId xmlns:a16="http://schemas.microsoft.com/office/drawing/2014/main" id="{93ED353E-D9BC-A73B-C4F5-61A34A37C9A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33139" y="2041079"/>
                <a:ext cx="426017" cy="42346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8" name="3D Model 47" descr="Red Sphere">
                  <a:extLst>
                    <a:ext uri="{FF2B5EF4-FFF2-40B4-BE49-F238E27FC236}">
                      <a16:creationId xmlns:a16="http://schemas.microsoft.com/office/drawing/2014/main" id="{93ED353E-D9BC-A73B-C4F5-61A34A37C9A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772960" y="1401502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9" name="3D Model 48" descr="Sphere">
                  <a:extLst>
                    <a:ext uri="{FF2B5EF4-FFF2-40B4-BE49-F238E27FC236}">
                      <a16:creationId xmlns:a16="http://schemas.microsoft.com/office/drawing/2014/main" id="{A4FB022F-F0DF-0B67-B518-662EAEC64F1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12338" y="1824038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9" name="3D Model 48" descr="Sphere">
                  <a:extLst>
                    <a:ext uri="{FF2B5EF4-FFF2-40B4-BE49-F238E27FC236}">
                      <a16:creationId xmlns:a16="http://schemas.microsoft.com/office/drawing/2014/main" id="{A4FB022F-F0DF-0B67-B518-662EAEC64F1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851530" y="1189169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0" name="3D Model 49" descr="Sphere">
                  <a:extLst>
                    <a:ext uri="{FF2B5EF4-FFF2-40B4-BE49-F238E27FC236}">
                      <a16:creationId xmlns:a16="http://schemas.microsoft.com/office/drawing/2014/main" id="{E14FBA35-714D-76E6-2D93-81B519B8517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52183" y="1905035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0" name="3D Model 49" descr="Sphere">
                  <a:extLst>
                    <a:ext uri="{FF2B5EF4-FFF2-40B4-BE49-F238E27FC236}">
                      <a16:creationId xmlns:a16="http://schemas.microsoft.com/office/drawing/2014/main" id="{E14FBA35-714D-76E6-2D93-81B519B8517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287879" y="1268409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1" name="3D Model 50" descr="Sphere">
                  <a:extLst>
                    <a:ext uri="{FF2B5EF4-FFF2-40B4-BE49-F238E27FC236}">
                      <a16:creationId xmlns:a16="http://schemas.microsoft.com/office/drawing/2014/main" id="{D9BE918C-9D2A-E150-556B-7399EAF43D7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71108" y="2133653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1" name="3D Model 50" descr="Sphere">
                  <a:extLst>
                    <a:ext uri="{FF2B5EF4-FFF2-40B4-BE49-F238E27FC236}">
                      <a16:creationId xmlns:a16="http://schemas.microsoft.com/office/drawing/2014/main" id="{D9BE918C-9D2A-E150-556B-7399EAF43D7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306653" y="1492068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2" name="3D Model 51" descr="Sphere">
                  <a:extLst>
                    <a:ext uri="{FF2B5EF4-FFF2-40B4-BE49-F238E27FC236}">
                      <a16:creationId xmlns:a16="http://schemas.microsoft.com/office/drawing/2014/main" id="{130F839F-14B2-9880-8843-34FF0944217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89703" y="2325386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2" name="3D Model 51" descr="Sphere">
                  <a:extLst>
                    <a:ext uri="{FF2B5EF4-FFF2-40B4-BE49-F238E27FC236}">
                      <a16:creationId xmlns:a16="http://schemas.microsoft.com/office/drawing/2014/main" id="{130F839F-14B2-9880-8843-34FF0944217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027485" y="167964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3" name="3D Model 52" descr="Sphere">
                  <a:extLst>
                    <a:ext uri="{FF2B5EF4-FFF2-40B4-BE49-F238E27FC236}">
                      <a16:creationId xmlns:a16="http://schemas.microsoft.com/office/drawing/2014/main" id="{E678C7D8-57A0-4782-60CD-64957BEC299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42915" y="2334131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3" name="3D Model 52" descr="Sphere">
                  <a:extLst>
                    <a:ext uri="{FF2B5EF4-FFF2-40B4-BE49-F238E27FC236}">
                      <a16:creationId xmlns:a16="http://schemas.microsoft.com/office/drawing/2014/main" id="{E678C7D8-57A0-4782-60CD-64957BEC299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179479" y="168819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4" name="3D Model 53" descr="Sphere">
                  <a:extLst>
                    <a:ext uri="{FF2B5EF4-FFF2-40B4-BE49-F238E27FC236}">
                      <a16:creationId xmlns:a16="http://schemas.microsoft.com/office/drawing/2014/main" id="{A1911B4D-45DD-2F9F-CCE8-E5A3CB0C4F9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10583" y="1891257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4" name="3D Model 53" descr="Sphere">
                  <a:extLst>
                    <a:ext uri="{FF2B5EF4-FFF2-40B4-BE49-F238E27FC236}">
                      <a16:creationId xmlns:a16="http://schemas.microsoft.com/office/drawing/2014/main" id="{A1911B4D-45DD-2F9F-CCE8-E5A3CB0C4F9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147404" y="125493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5" name="3D Model 54" descr="Sphere">
                  <a:extLst>
                    <a:ext uri="{FF2B5EF4-FFF2-40B4-BE49-F238E27FC236}">
                      <a16:creationId xmlns:a16="http://schemas.microsoft.com/office/drawing/2014/main" id="{B796FB91-4C53-EA2F-4C6D-604F59635F8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17397" y="2182340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5" name="3D Model 54" descr="Sphere">
                  <a:extLst>
                    <a:ext uri="{FF2B5EF4-FFF2-40B4-BE49-F238E27FC236}">
                      <a16:creationId xmlns:a16="http://schemas.microsoft.com/office/drawing/2014/main" id="{B796FB91-4C53-EA2F-4C6D-604F59635F8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955754" y="1539698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6" name="3D Model 55" descr="Sphere">
                  <a:extLst>
                    <a:ext uri="{FF2B5EF4-FFF2-40B4-BE49-F238E27FC236}">
                      <a16:creationId xmlns:a16="http://schemas.microsoft.com/office/drawing/2014/main" id="{93610B8C-C490-C180-9FDB-A43E7341F9F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77751" y="1900662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6" name="3D Model 55" descr="Sphere">
                  <a:extLst>
                    <a:ext uri="{FF2B5EF4-FFF2-40B4-BE49-F238E27FC236}">
                      <a16:creationId xmlns:a16="http://schemas.microsoft.com/office/drawing/2014/main" id="{93610B8C-C490-C180-9FDB-A43E7341F9F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916423" y="126413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7" name="3D Model 56" descr="Red Sphere">
                  <a:extLst>
                    <a:ext uri="{FF2B5EF4-FFF2-40B4-BE49-F238E27FC236}">
                      <a16:creationId xmlns:a16="http://schemas.microsoft.com/office/drawing/2014/main" id="{20855046-341F-2AD7-618E-69D34666D1F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92561" y="2131283"/>
                <a:ext cx="439226" cy="414127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39226" cy="41412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3838053" ay="-3019890" az="-3456207"/>
                      <am3d:postTrans dx="0" dy="0" dz="0"/>
                    </am3d:trans>
                    <am3d:raster rName="Office3DRenderer" rVer="16.0.8326">
                      <am3d:blip r:embed="rId15"/>
                    </am3d:raster>
                    <am3d:objViewport viewportSz="5279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7" name="3D Model 56" descr="Red Sphere">
                  <a:extLst>
                    <a:ext uri="{FF2B5EF4-FFF2-40B4-BE49-F238E27FC236}">
                      <a16:creationId xmlns:a16="http://schemas.microsoft.com/office/drawing/2014/main" id="{20855046-341F-2AD7-618E-69D34666D1F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931115" y="1489749"/>
                  <a:ext cx="435735" cy="4051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8" name="3D Model 57" descr="Red Sphere">
                  <a:extLst>
                    <a:ext uri="{FF2B5EF4-FFF2-40B4-BE49-F238E27FC236}">
                      <a16:creationId xmlns:a16="http://schemas.microsoft.com/office/drawing/2014/main" id="{5EE1675F-5A7F-428F-4CA1-5FD55C1E158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6840" y="2472762"/>
                <a:ext cx="426017" cy="42346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8" name="3D Model 57" descr="Red Sphere">
                  <a:extLst>
                    <a:ext uri="{FF2B5EF4-FFF2-40B4-BE49-F238E27FC236}">
                      <a16:creationId xmlns:a16="http://schemas.microsoft.com/office/drawing/2014/main" id="{5EE1675F-5A7F-428F-4CA1-5FD55C1E158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143691" y="1823821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9" name="3D Model 58" descr="Red Sphere">
                  <a:extLst>
                    <a:ext uri="{FF2B5EF4-FFF2-40B4-BE49-F238E27FC236}">
                      <a16:creationId xmlns:a16="http://schemas.microsoft.com/office/drawing/2014/main" id="{35FC31FE-FB29-95D3-F9A9-0422DD7C02D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7307" y="2261030"/>
                <a:ext cx="426017" cy="42346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9" name="3D Model 58" descr="Red Sphere">
                  <a:extLst>
                    <a:ext uri="{FF2B5EF4-FFF2-40B4-BE49-F238E27FC236}">
                      <a16:creationId xmlns:a16="http://schemas.microsoft.com/office/drawing/2014/main" id="{35FC31FE-FB29-95D3-F9A9-0422DD7C02D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392167" y="1616682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0" name="3D Model 59" descr="Red Sphere">
                  <a:extLst>
                    <a:ext uri="{FF2B5EF4-FFF2-40B4-BE49-F238E27FC236}">
                      <a16:creationId xmlns:a16="http://schemas.microsoft.com/office/drawing/2014/main" id="{59DB4C38-50F2-744F-6485-DD130588BF4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86266" y="1755784"/>
                <a:ext cx="426017" cy="42346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0" name="3D Model 59" descr="Red Sphere">
                  <a:extLst>
                    <a:ext uri="{FF2B5EF4-FFF2-40B4-BE49-F238E27FC236}">
                      <a16:creationId xmlns:a16="http://schemas.microsoft.com/office/drawing/2014/main" id="{59DB4C38-50F2-744F-6485-DD130588BF4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22486" y="1122395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1" name="3D Model 60" descr="Red Sphere">
                  <a:extLst>
                    <a:ext uri="{FF2B5EF4-FFF2-40B4-BE49-F238E27FC236}">
                      <a16:creationId xmlns:a16="http://schemas.microsoft.com/office/drawing/2014/main" id="{569C5DE0-BA72-A1EA-59BF-F761E95C58C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05445" y="2343536"/>
                <a:ext cx="426017" cy="42346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1" name="3D Model 60" descr="Red Sphere">
                  <a:extLst>
                    <a:ext uri="{FF2B5EF4-FFF2-40B4-BE49-F238E27FC236}">
                      <a16:creationId xmlns:a16="http://schemas.microsoft.com/office/drawing/2014/main" id="{569C5DE0-BA72-A1EA-59BF-F761E95C58C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844691" y="1697398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2" name="3D Model 61" descr="Red Sphere">
                  <a:extLst>
                    <a:ext uri="{FF2B5EF4-FFF2-40B4-BE49-F238E27FC236}">
                      <a16:creationId xmlns:a16="http://schemas.microsoft.com/office/drawing/2014/main" id="{2CD3D47F-3A1E-816F-D901-C32B5C4C2C2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40505" y="1687983"/>
                <a:ext cx="426017" cy="42346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2" name="3D Model 61" descr="Red Sphere">
                  <a:extLst>
                    <a:ext uri="{FF2B5EF4-FFF2-40B4-BE49-F238E27FC236}">
                      <a16:creationId xmlns:a16="http://schemas.microsoft.com/office/drawing/2014/main" id="{2CD3D47F-3A1E-816F-D901-C32B5C4C2C2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978678" y="1056065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3" name="3D Model 62" descr="Red Sphere">
                  <a:extLst>
                    <a:ext uri="{FF2B5EF4-FFF2-40B4-BE49-F238E27FC236}">
                      <a16:creationId xmlns:a16="http://schemas.microsoft.com/office/drawing/2014/main" id="{FCAA0932-0E8F-2331-5FE7-EA1001C1823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39942674"/>
                    </p:ext>
                  </p:extLst>
                </p:nvPr>
              </p:nvGraphicFramePr>
              <p:xfrm>
                <a:off x="3807147" y="2056519"/>
                <a:ext cx="422561" cy="42346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2561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3" name="3D Model 62" descr="Red Sphere">
                  <a:extLst>
                    <a:ext uri="{FF2B5EF4-FFF2-40B4-BE49-F238E27FC236}">
                      <a16:creationId xmlns:a16="http://schemas.microsoft.com/office/drawing/2014/main" id="{FCAA0932-0E8F-2331-5FE7-EA1001C1823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143995" y="1416607"/>
                  <a:ext cx="419203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4" name="3D Model 63" descr="Sphere">
                  <a:extLst>
                    <a:ext uri="{FF2B5EF4-FFF2-40B4-BE49-F238E27FC236}">
                      <a16:creationId xmlns:a16="http://schemas.microsoft.com/office/drawing/2014/main" id="{EC04971D-74EF-6798-B934-1CEE8107F7B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1216" y="1967452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4" name="3D Model 63" descr="Sphere">
                  <a:extLst>
                    <a:ext uri="{FF2B5EF4-FFF2-40B4-BE49-F238E27FC236}">
                      <a16:creationId xmlns:a16="http://schemas.microsoft.com/office/drawing/2014/main" id="{EC04971D-74EF-6798-B934-1CEE8107F7B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386125" y="132947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5" name="3D Model 64" descr="Sphere">
                  <a:extLst>
                    <a:ext uri="{FF2B5EF4-FFF2-40B4-BE49-F238E27FC236}">
                      <a16:creationId xmlns:a16="http://schemas.microsoft.com/office/drawing/2014/main" id="{5A7AD897-2FC8-F1B6-0420-B4582410F62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20349" y="1694384"/>
                <a:ext cx="400956" cy="400957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00956" cy="40095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279999" ay="808290" az="-1091473"/>
                      <am3d:postTrans dx="0" dy="0" dz="0"/>
                    </am3d:trans>
                    <am3d:raster rName="Office3DRenderer" rVer="16.0.8326">
                      <am3d:blip r:embed="rId16"/>
                    </am3d:raster>
                    <am3d:objViewport viewportSz="5148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5" name="3D Model 64" descr="Sphere">
                  <a:extLst>
                    <a:ext uri="{FF2B5EF4-FFF2-40B4-BE49-F238E27FC236}">
                      <a16:creationId xmlns:a16="http://schemas.microsoft.com/office/drawing/2014/main" id="{5A7AD897-2FC8-F1B6-0420-B4582410F62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157093" y="1062327"/>
                  <a:ext cx="397769" cy="3922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6" name="3D Model 65" descr="Sphere">
                  <a:extLst>
                    <a:ext uri="{FF2B5EF4-FFF2-40B4-BE49-F238E27FC236}">
                      <a16:creationId xmlns:a16="http://schemas.microsoft.com/office/drawing/2014/main" id="{408FADB5-45C9-077E-98D3-458A616B079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8267" y="2252285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6" name="3D Model 65" descr="Sphere">
                  <a:extLst>
                    <a:ext uri="{FF2B5EF4-FFF2-40B4-BE49-F238E27FC236}">
                      <a16:creationId xmlns:a16="http://schemas.microsoft.com/office/drawing/2014/main" id="{408FADB5-45C9-077E-98D3-458A616B079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482404" y="160812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7" name="3D Model 66" descr="Sphere">
                  <a:extLst>
                    <a:ext uri="{FF2B5EF4-FFF2-40B4-BE49-F238E27FC236}">
                      <a16:creationId xmlns:a16="http://schemas.microsoft.com/office/drawing/2014/main" id="{6B58377C-BFBB-2B64-52AE-226D3C93032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06875" y="2441509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7" name="3D Model 66" descr="Sphere">
                  <a:extLst>
                    <a:ext uri="{FF2B5EF4-FFF2-40B4-BE49-F238E27FC236}">
                      <a16:creationId xmlns:a16="http://schemas.microsoft.com/office/drawing/2014/main" id="{6B58377C-BFBB-2B64-52AE-226D3C93032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342136" y="179324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8" name="3D Model 67" descr="Sphere">
                  <a:extLst>
                    <a:ext uri="{FF2B5EF4-FFF2-40B4-BE49-F238E27FC236}">
                      <a16:creationId xmlns:a16="http://schemas.microsoft.com/office/drawing/2014/main" id="{A41DEB96-F9A1-B12D-E79B-97A58718BEB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30370" y="2461508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8" name="3D Model 67" descr="Sphere">
                  <a:extLst>
                    <a:ext uri="{FF2B5EF4-FFF2-40B4-BE49-F238E27FC236}">
                      <a16:creationId xmlns:a16="http://schemas.microsoft.com/office/drawing/2014/main" id="{A41DEB96-F9A1-B12D-E79B-97A58718BEB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968623" y="181281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9" name="3D Model 68" descr="Sphere">
                  <a:extLst>
                    <a:ext uri="{FF2B5EF4-FFF2-40B4-BE49-F238E27FC236}">
                      <a16:creationId xmlns:a16="http://schemas.microsoft.com/office/drawing/2014/main" id="{EF801820-85D0-BFB2-258D-550F76F80CC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49558" y="2227208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9" name="3D Model 68" descr="Sphere">
                  <a:extLst>
                    <a:ext uri="{FF2B5EF4-FFF2-40B4-BE49-F238E27FC236}">
                      <a16:creationId xmlns:a16="http://schemas.microsoft.com/office/drawing/2014/main" id="{EF801820-85D0-BFB2-258D-550F76F80CC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789249" y="158359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0" name="3D Model 69" descr="Red Sphere">
                  <a:extLst>
                    <a:ext uri="{FF2B5EF4-FFF2-40B4-BE49-F238E27FC236}">
                      <a16:creationId xmlns:a16="http://schemas.microsoft.com/office/drawing/2014/main" id="{F3E82158-2468-CC90-5D4A-3AB40C6F9C4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78529" y="2062982"/>
                <a:ext cx="426017" cy="42346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0" name="3D Model 69" descr="Red Sphere">
                  <a:extLst>
                    <a:ext uri="{FF2B5EF4-FFF2-40B4-BE49-F238E27FC236}">
                      <a16:creationId xmlns:a16="http://schemas.microsoft.com/office/drawing/2014/main" id="{F3E82158-2468-CC90-5D4A-3AB40C6F9C4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512426" y="1422930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1" name="3D Model 70" descr="Red Sphere">
                  <a:extLst>
                    <a:ext uri="{FF2B5EF4-FFF2-40B4-BE49-F238E27FC236}">
                      <a16:creationId xmlns:a16="http://schemas.microsoft.com/office/drawing/2014/main" id="{7144F01F-EEF1-BBAC-89D7-F8CB7AC0643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95512" y="1730118"/>
                <a:ext cx="426017" cy="423464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1" name="3D Model 70" descr="Red Sphere">
                  <a:extLst>
                    <a:ext uri="{FF2B5EF4-FFF2-40B4-BE49-F238E27FC236}">
                      <a16:creationId xmlns:a16="http://schemas.microsoft.com/office/drawing/2014/main" id="{7144F01F-EEF1-BBAC-89D7-F8CB7AC0643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330863" y="1097286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2" name="3D Model 71" descr="Sphere">
                <a:extLst>
                  <a:ext uri="{FF2B5EF4-FFF2-40B4-BE49-F238E27FC236}">
                    <a16:creationId xmlns:a16="http://schemas.microsoft.com/office/drawing/2014/main" id="{E933E556-0473-4329-E9F9-5C8A252094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6458058"/>
                  </p:ext>
                </p:extLst>
              </p:nvPr>
            </p:nvGraphicFramePr>
            <p:xfrm>
              <a:off x="5516573" y="1439474"/>
              <a:ext cx="422631" cy="39225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22631" cy="392259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005739" ay="-1542937" az="-4061408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5148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2" name="3D Model 71" descr="Sphere">
                <a:extLst>
                  <a:ext uri="{FF2B5EF4-FFF2-40B4-BE49-F238E27FC236}">
                    <a16:creationId xmlns:a16="http://schemas.microsoft.com/office/drawing/2014/main" id="{E933E556-0473-4329-E9F9-5C8A252094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16573" y="1439474"/>
                <a:ext cx="422631" cy="392259"/>
              </a:xfrm>
              <a:prstGeom prst="rect">
                <a:avLst/>
              </a:prstGeom>
            </p:spPr>
          </p:pic>
        </mc:Fallback>
      </mc:AlternateContent>
      <p:sp>
        <p:nvSpPr>
          <p:cNvPr id="73" name="Down Arrow 72">
            <a:extLst>
              <a:ext uri="{FF2B5EF4-FFF2-40B4-BE49-F238E27FC236}">
                <a16:creationId xmlns:a16="http://schemas.microsoft.com/office/drawing/2014/main" id="{4CA6A816-2784-2080-06FD-78225F55E4DE}"/>
              </a:ext>
            </a:extLst>
          </p:cNvPr>
          <p:cNvSpPr/>
          <p:nvPr/>
        </p:nvSpPr>
        <p:spPr>
          <a:xfrm rot="16200000" flipH="1">
            <a:off x="4513048" y="436343"/>
            <a:ext cx="45719" cy="2349205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C64AA9-699C-0DD7-0567-EE4F6A0EE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DEA53D-F78C-CBF1-6795-A5AAA1F4A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Berta Rubio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D235DBF-1126-BA97-DE15-848ACA4F7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82021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B20438-A26C-3CB7-8A8A-87FE8B69594F}"/>
              </a:ext>
            </a:extLst>
          </p:cNvPr>
          <p:cNvSpPr/>
          <p:nvPr/>
        </p:nvSpPr>
        <p:spPr>
          <a:xfrm>
            <a:off x="3500074" y="1711360"/>
            <a:ext cx="5099044" cy="2311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3290EE-4717-2EC4-CE95-8871B47A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350" y="219082"/>
            <a:ext cx="3186028" cy="1242405"/>
          </a:xfrm>
        </p:spPr>
        <p:txBody>
          <a:bodyPr>
            <a:normAutofit/>
          </a:bodyPr>
          <a:lstStyle/>
          <a:p>
            <a:r>
              <a:rPr lang="es-ES_tradnl" sz="2800" dirty="0">
                <a:latin typeface="Symbol" pitchFamily="2" charset="2"/>
              </a:rPr>
              <a:t>b</a:t>
            </a:r>
            <a:r>
              <a:rPr lang="es-ES_tradnl" sz="2800" dirty="0"/>
              <a:t> </a:t>
            </a:r>
            <a:r>
              <a:rPr lang="es-ES_tradnl" sz="2800" dirty="0" err="1"/>
              <a:t>decay</a:t>
            </a:r>
            <a:r>
              <a:rPr lang="es-ES_tradnl" sz="2800" dirty="0"/>
              <a:t> and </a:t>
            </a:r>
            <a:r>
              <a:rPr lang="es-ES_tradnl" sz="2800" dirty="0" err="1"/>
              <a:t>isospin</a:t>
            </a:r>
            <a:br>
              <a:rPr lang="es-ES_tradnl" sz="2800" dirty="0"/>
            </a:br>
            <a:r>
              <a:rPr lang="es-ES_tradnl" sz="2800" dirty="0"/>
              <a:t>(</a:t>
            </a:r>
            <a:r>
              <a:rPr lang="es-ES_tradnl" sz="2800" dirty="0" err="1"/>
              <a:t>allowed</a:t>
            </a:r>
            <a:r>
              <a:rPr lang="es-ES_tradnl" sz="2800" dirty="0"/>
              <a:t> </a:t>
            </a:r>
            <a:r>
              <a:rPr lang="es-ES_tradnl" sz="2800" dirty="0" err="1"/>
              <a:t>transitions</a:t>
            </a:r>
            <a:r>
              <a:rPr lang="es-ES_tradnl" sz="28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35F62C-2122-FF08-B63F-2FC8E4EC5D20}"/>
                  </a:ext>
                </a:extLst>
              </p:cNvPr>
              <p:cNvSpPr txBox="1"/>
              <p:nvPr/>
            </p:nvSpPr>
            <p:spPr>
              <a:xfrm>
                <a:off x="1264698" y="3511712"/>
                <a:ext cx="17078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s-ES" b="0" i="1" baseline="3000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 +  </m:t>
                    </m:r>
                  </m:oMath>
                </a14:m>
                <a:r>
                  <a:rPr lang="es-ES" b="0" i="0" dirty="0">
                    <a:latin typeface="Symbol" pitchFamily="2" charset="2"/>
                  </a:rPr>
                  <a:t>n</a:t>
                </a:r>
                <a:endParaRPr lang="es-ES_tradnl" baseline="30000" dirty="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35F62C-2122-FF08-B63F-2FC8E4EC5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698" y="3511712"/>
                <a:ext cx="1707840" cy="276999"/>
              </a:xfrm>
              <a:prstGeom prst="rect">
                <a:avLst/>
              </a:prstGeom>
              <a:blipFill>
                <a:blip r:embed="rId3"/>
                <a:stretch>
                  <a:fillRect l="-5147" t="-26087" r="-3676" b="-47826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BD934768-0C4B-34F6-FD2F-C7C70EDCBDD9}"/>
              </a:ext>
            </a:extLst>
          </p:cNvPr>
          <p:cNvGrpSpPr/>
          <p:nvPr/>
        </p:nvGrpSpPr>
        <p:grpSpPr>
          <a:xfrm>
            <a:off x="4105127" y="2190417"/>
            <a:ext cx="2321495" cy="909887"/>
            <a:chOff x="5848687" y="2180245"/>
            <a:chExt cx="2321495" cy="909887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4" name="3D Model 33" descr="Sphere">
                  <a:extLst>
                    <a:ext uri="{FF2B5EF4-FFF2-40B4-BE49-F238E27FC236}">
                      <a16:creationId xmlns:a16="http://schemas.microsoft.com/office/drawing/2014/main" id="{BFB008FD-5252-A285-7F38-1B85C55AAC1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065660" y="2496214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52625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4" name="3D Model 33" descr="Sphere">
                  <a:extLst>
                    <a:ext uri="{FF2B5EF4-FFF2-40B4-BE49-F238E27FC236}">
                      <a16:creationId xmlns:a16="http://schemas.microsoft.com/office/drawing/2014/main" id="{BFB008FD-5252-A285-7F38-1B85C55AAC1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22100" y="2506386"/>
                  <a:ext cx="426017" cy="4009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5" name="3D Model 34" descr="Red Sphere">
                  <a:extLst>
                    <a:ext uri="{FF2B5EF4-FFF2-40B4-BE49-F238E27FC236}">
                      <a16:creationId xmlns:a16="http://schemas.microsoft.com/office/drawing/2014/main" id="{C1FB6E86-3C81-478F-63D5-C330332B7E7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848687" y="2473706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3962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5" name="3D Model 34" descr="Red Sphere">
                  <a:extLst>
                    <a:ext uri="{FF2B5EF4-FFF2-40B4-BE49-F238E27FC236}">
                      <a16:creationId xmlns:a16="http://schemas.microsoft.com/office/drawing/2014/main" id="{C1FB6E86-3C81-478F-63D5-C330332B7E7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105127" y="2483878"/>
                  <a:ext cx="426017" cy="423464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849EACB-E7CF-1008-5FEC-5312C0043CF6}"/>
                </a:ext>
              </a:extLst>
            </p:cNvPr>
            <p:cNvCxnSpPr/>
            <p:nvPr/>
          </p:nvCxnSpPr>
          <p:spPr>
            <a:xfrm>
              <a:off x="6369752" y="2696692"/>
              <a:ext cx="5878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9257186-D636-CD56-A809-933C08303273}"/>
                </a:ext>
              </a:extLst>
            </p:cNvPr>
            <p:cNvSpPr txBox="1"/>
            <p:nvPr/>
          </p:nvSpPr>
          <p:spPr>
            <a:xfrm>
              <a:off x="7877058" y="2885547"/>
              <a:ext cx="6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s-ES_tradnl" baseline="30000" dirty="0">
                <a:latin typeface="Symbol" pitchFamily="2" charset="2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05EBA40-1366-060D-83DE-11C70BB5C7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8590" y="2426964"/>
              <a:ext cx="242331" cy="1384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256CF50-8087-E2C8-E79C-63C37B9069E0}"/>
                </a:ext>
              </a:extLst>
            </p:cNvPr>
            <p:cNvCxnSpPr>
              <a:cxnSpLocks/>
            </p:cNvCxnSpPr>
            <p:nvPr/>
          </p:nvCxnSpPr>
          <p:spPr>
            <a:xfrm>
              <a:off x="7478590" y="2869946"/>
              <a:ext cx="222279" cy="784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AAFAA283-F4B6-1A88-7729-01665A9A7ADD}"/>
                </a:ext>
              </a:extLst>
            </p:cNvPr>
            <p:cNvSpPr/>
            <p:nvPr/>
          </p:nvSpPr>
          <p:spPr>
            <a:xfrm rot="14192456">
              <a:off x="6958059" y="2491509"/>
              <a:ext cx="678857" cy="51838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AEC237BE-F924-6EB9-40A0-98D90E884ECB}"/>
                </a:ext>
              </a:extLst>
            </p:cNvPr>
            <p:cNvSpPr/>
            <p:nvPr/>
          </p:nvSpPr>
          <p:spPr>
            <a:xfrm rot="14192456">
              <a:off x="7033368" y="2550941"/>
              <a:ext cx="619167" cy="45550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1EB6ABF-84B7-0BE1-32DA-5665D0780EEF}"/>
                </a:ext>
              </a:extLst>
            </p:cNvPr>
            <p:cNvSpPr txBox="1"/>
            <p:nvPr/>
          </p:nvSpPr>
          <p:spPr>
            <a:xfrm>
              <a:off x="7793156" y="2180245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/>
                <a:t>e</a:t>
              </a:r>
              <a:r>
                <a:rPr lang="es-ES_tradnl" baseline="30000" dirty="0"/>
                <a:t>+</a:t>
              </a:r>
              <a:endParaRPr lang="es-ES_tradnl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76DF828-B977-8797-7A2F-3A9C83FB65B8}"/>
              </a:ext>
            </a:extLst>
          </p:cNvPr>
          <p:cNvSpPr txBox="1"/>
          <p:nvPr/>
        </p:nvSpPr>
        <p:spPr>
          <a:xfrm>
            <a:off x="4749930" y="2177298"/>
            <a:ext cx="39783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F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46EC8D-1C08-2C54-515C-CA77AABBDF1C}"/>
              </a:ext>
            </a:extLst>
          </p:cNvPr>
          <p:cNvSpPr txBox="1"/>
          <p:nvPr/>
        </p:nvSpPr>
        <p:spPr>
          <a:xfrm>
            <a:off x="4288968" y="3219141"/>
            <a:ext cx="266454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Fermi decay, no change in isospin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689EFE-07B0-8B7C-94C2-89BCE567B288}"/>
              </a:ext>
            </a:extLst>
          </p:cNvPr>
          <p:cNvGrpSpPr/>
          <p:nvPr/>
        </p:nvGrpSpPr>
        <p:grpSpPr>
          <a:xfrm>
            <a:off x="4095162" y="4148318"/>
            <a:ext cx="2321495" cy="982301"/>
            <a:chOff x="5848687" y="2180245"/>
            <a:chExt cx="2321495" cy="98230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8" name="3D Model 17" descr="Sphere">
                  <a:extLst>
                    <a:ext uri="{FF2B5EF4-FFF2-40B4-BE49-F238E27FC236}">
                      <a16:creationId xmlns:a16="http://schemas.microsoft.com/office/drawing/2014/main" id="{7C27E157-463A-DB3C-78C2-D0BCC5A00F6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065660" y="2496214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52625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8" name="3D Model 17" descr="Sphere">
                  <a:extLst>
                    <a:ext uri="{FF2B5EF4-FFF2-40B4-BE49-F238E27FC236}">
                      <a16:creationId xmlns:a16="http://schemas.microsoft.com/office/drawing/2014/main" id="{7C27E157-463A-DB3C-78C2-D0BCC5A00F6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12135" y="4464287"/>
                  <a:ext cx="426017" cy="4009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9" name="3D Model 18" descr="Red Sphere">
                  <a:extLst>
                    <a:ext uri="{FF2B5EF4-FFF2-40B4-BE49-F238E27FC236}">
                      <a16:creationId xmlns:a16="http://schemas.microsoft.com/office/drawing/2014/main" id="{DA60BF0F-4181-F680-CFE2-A41A0DFE5C7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848687" y="2473706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53962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9" name="3D Model 18" descr="Red Sphere">
                  <a:extLst>
                    <a:ext uri="{FF2B5EF4-FFF2-40B4-BE49-F238E27FC236}">
                      <a16:creationId xmlns:a16="http://schemas.microsoft.com/office/drawing/2014/main" id="{DA60BF0F-4181-F680-CFE2-A41A0DFE5C7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95162" y="4441779"/>
                  <a:ext cx="426017" cy="423464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338BC2C-DF95-6F6D-160C-DCBF29ED0326}"/>
                </a:ext>
              </a:extLst>
            </p:cNvPr>
            <p:cNvCxnSpPr/>
            <p:nvPr/>
          </p:nvCxnSpPr>
          <p:spPr>
            <a:xfrm>
              <a:off x="6369752" y="2696692"/>
              <a:ext cx="5878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65068E0-D74C-4FEC-F099-BDC0FFD20462}"/>
                </a:ext>
              </a:extLst>
            </p:cNvPr>
            <p:cNvSpPr txBox="1"/>
            <p:nvPr/>
          </p:nvSpPr>
          <p:spPr>
            <a:xfrm>
              <a:off x="7877058" y="2885547"/>
              <a:ext cx="1202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b="0" i="0" dirty="0">
                  <a:latin typeface="Symbol" pitchFamily="2" charset="2"/>
                </a:rPr>
                <a:t>n</a:t>
              </a:r>
              <a:endParaRPr lang="es-ES_tradnl" baseline="30000" dirty="0">
                <a:latin typeface="Symbol" pitchFamily="2" charset="2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87CE0F0-EAAC-41C8-022E-D4DF94FAFA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8590" y="2426964"/>
              <a:ext cx="242331" cy="1384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7543B08-186D-60E9-7240-5D40F97F5144}"/>
                </a:ext>
              </a:extLst>
            </p:cNvPr>
            <p:cNvCxnSpPr>
              <a:cxnSpLocks/>
            </p:cNvCxnSpPr>
            <p:nvPr/>
          </p:nvCxnSpPr>
          <p:spPr>
            <a:xfrm>
              <a:off x="7478590" y="2869946"/>
              <a:ext cx="222279" cy="784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C559E443-9943-5853-7C72-07782750985C}"/>
                </a:ext>
              </a:extLst>
            </p:cNvPr>
            <p:cNvSpPr/>
            <p:nvPr/>
          </p:nvSpPr>
          <p:spPr>
            <a:xfrm rot="14192456">
              <a:off x="6958059" y="2491509"/>
              <a:ext cx="678857" cy="51838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00C88EF4-40A0-74CC-C63F-5A40D173339B}"/>
                </a:ext>
              </a:extLst>
            </p:cNvPr>
            <p:cNvSpPr/>
            <p:nvPr/>
          </p:nvSpPr>
          <p:spPr>
            <a:xfrm rot="14192456">
              <a:off x="7033368" y="2550941"/>
              <a:ext cx="619167" cy="45550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C4ECD0-B9C3-2D4A-1FB6-B47F2D5DD789}"/>
                </a:ext>
              </a:extLst>
            </p:cNvPr>
            <p:cNvSpPr txBox="1"/>
            <p:nvPr/>
          </p:nvSpPr>
          <p:spPr>
            <a:xfrm>
              <a:off x="7793156" y="2180245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/>
                <a:t>e</a:t>
              </a:r>
              <a:r>
                <a:rPr lang="es-ES_tradnl" baseline="30000" dirty="0"/>
                <a:t>+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701320A-3CB0-A338-C384-30805787DB62}"/>
              </a:ext>
            </a:extLst>
          </p:cNvPr>
          <p:cNvSpPr txBox="1"/>
          <p:nvPr/>
        </p:nvSpPr>
        <p:spPr>
          <a:xfrm>
            <a:off x="4739122" y="4170549"/>
            <a:ext cx="46493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GT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6EC54F-CC33-7A01-978A-DCC2187AD0B4}"/>
              </a:ext>
            </a:extLst>
          </p:cNvPr>
          <p:cNvSpPr txBox="1"/>
          <p:nvPr/>
        </p:nvSpPr>
        <p:spPr>
          <a:xfrm>
            <a:off x="4065019" y="5231989"/>
            <a:ext cx="311326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Gamow Teller decay isospin can change in one unit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258D069-C283-8BA9-08A9-AA241352A47B}"/>
              </a:ext>
            </a:extLst>
          </p:cNvPr>
          <p:cNvGrpSpPr/>
          <p:nvPr/>
        </p:nvGrpSpPr>
        <p:grpSpPr>
          <a:xfrm>
            <a:off x="1537569" y="1846119"/>
            <a:ext cx="1162097" cy="1182034"/>
            <a:chOff x="3433139" y="1687983"/>
            <a:chExt cx="1171407" cy="120824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7" name="3D Model 56" descr="Red Sphere">
                  <a:extLst>
                    <a:ext uri="{FF2B5EF4-FFF2-40B4-BE49-F238E27FC236}">
                      <a16:creationId xmlns:a16="http://schemas.microsoft.com/office/drawing/2014/main" id="{B67456DA-7394-4DEB-DC5E-9EACEB47AAE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3130" y="1846516"/>
                <a:ext cx="389029" cy="414128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389029" cy="41412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5915064" ay="-3577501" az="5995491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2791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7" name="3D Model 56" descr="Red Sphere">
                  <a:extLst>
                    <a:ext uri="{FF2B5EF4-FFF2-40B4-BE49-F238E27FC236}">
                      <a16:creationId xmlns:a16="http://schemas.microsoft.com/office/drawing/2014/main" id="{B67456DA-7394-4DEB-DC5E-9EACEB47AAE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41917" y="2001213"/>
                  <a:ext cx="385937" cy="4051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8" name="3D Model 57" descr="Red Sphere">
                  <a:extLst>
                    <a:ext uri="{FF2B5EF4-FFF2-40B4-BE49-F238E27FC236}">
                      <a16:creationId xmlns:a16="http://schemas.microsoft.com/office/drawing/2014/main" id="{ED3C8DF8-31B4-0936-21A1-A1B2E5CD88F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33139" y="2041079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8" name="3D Model 57" descr="Red Sphere">
                  <a:extLst>
                    <a:ext uri="{FF2B5EF4-FFF2-40B4-BE49-F238E27FC236}">
                      <a16:creationId xmlns:a16="http://schemas.microsoft.com/office/drawing/2014/main" id="{ED3C8DF8-31B4-0936-21A1-A1B2E5CD88F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37569" y="2191556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9" name="3D Model 58" descr="Sphere">
                  <a:extLst>
                    <a:ext uri="{FF2B5EF4-FFF2-40B4-BE49-F238E27FC236}">
                      <a16:creationId xmlns:a16="http://schemas.microsoft.com/office/drawing/2014/main" id="{C2F4C4C7-A69A-6338-7A9C-99452B5664A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12338" y="1824038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9" name="3D Model 58" descr="Sphere">
                  <a:extLst>
                    <a:ext uri="{FF2B5EF4-FFF2-40B4-BE49-F238E27FC236}">
                      <a16:creationId xmlns:a16="http://schemas.microsoft.com/office/drawing/2014/main" id="{C2F4C4C7-A69A-6338-7A9C-99452B5664A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16139" y="197922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0" name="3D Model 59" descr="Sphere">
                  <a:extLst>
                    <a:ext uri="{FF2B5EF4-FFF2-40B4-BE49-F238E27FC236}">
                      <a16:creationId xmlns:a16="http://schemas.microsoft.com/office/drawing/2014/main" id="{AAD6E2BE-BD46-A81C-5B83-7D4A5AD2F8B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52183" y="1905035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0" name="3D Model 59" descr="Sphere">
                  <a:extLst>
                    <a:ext uri="{FF2B5EF4-FFF2-40B4-BE49-F238E27FC236}">
                      <a16:creationId xmlns:a16="http://schemas.microsoft.com/office/drawing/2014/main" id="{AAD6E2BE-BD46-A81C-5B83-7D4A5AD2F8B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52488" y="2058463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1" name="3D Model 60" descr="Sphere">
                  <a:extLst>
                    <a:ext uri="{FF2B5EF4-FFF2-40B4-BE49-F238E27FC236}">
                      <a16:creationId xmlns:a16="http://schemas.microsoft.com/office/drawing/2014/main" id="{6D15D0B3-8391-24A3-56D5-AA2D0281C9C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71108" y="2133653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1" name="3D Model 60" descr="Sphere">
                  <a:extLst>
                    <a:ext uri="{FF2B5EF4-FFF2-40B4-BE49-F238E27FC236}">
                      <a16:creationId xmlns:a16="http://schemas.microsoft.com/office/drawing/2014/main" id="{6D15D0B3-8391-24A3-56D5-AA2D0281C9C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71262" y="228212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2" name="3D Model 61" descr="Sphere">
                  <a:extLst>
                    <a:ext uri="{FF2B5EF4-FFF2-40B4-BE49-F238E27FC236}">
                      <a16:creationId xmlns:a16="http://schemas.microsoft.com/office/drawing/2014/main" id="{CA3934DA-9BBF-D76E-55D3-C1F30AC0710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89703" y="2325386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2" name="3D Model 61" descr="Sphere">
                  <a:extLst>
                    <a:ext uri="{FF2B5EF4-FFF2-40B4-BE49-F238E27FC236}">
                      <a16:creationId xmlns:a16="http://schemas.microsoft.com/office/drawing/2014/main" id="{CA3934DA-9BBF-D76E-55D3-C1F30AC0710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92094" y="246969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3" name="3D Model 62" descr="Sphere">
                  <a:extLst>
                    <a:ext uri="{FF2B5EF4-FFF2-40B4-BE49-F238E27FC236}">
                      <a16:creationId xmlns:a16="http://schemas.microsoft.com/office/drawing/2014/main" id="{7A780023-4A08-D54C-43B4-BE37D86648F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42915" y="2334131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3" name="3D Model 62" descr="Sphere">
                  <a:extLst>
                    <a:ext uri="{FF2B5EF4-FFF2-40B4-BE49-F238E27FC236}">
                      <a16:creationId xmlns:a16="http://schemas.microsoft.com/office/drawing/2014/main" id="{7A780023-4A08-D54C-43B4-BE37D86648F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944088" y="2478251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4" name="3D Model 63" descr="Sphere">
                  <a:extLst>
                    <a:ext uri="{FF2B5EF4-FFF2-40B4-BE49-F238E27FC236}">
                      <a16:creationId xmlns:a16="http://schemas.microsoft.com/office/drawing/2014/main" id="{1A07DD8E-4EDF-7CA7-C26C-B1E3797C01B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10583" y="1891257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4" name="3D Model 63" descr="Sphere">
                  <a:extLst>
                    <a:ext uri="{FF2B5EF4-FFF2-40B4-BE49-F238E27FC236}">
                      <a16:creationId xmlns:a16="http://schemas.microsoft.com/office/drawing/2014/main" id="{1A07DD8E-4EDF-7CA7-C26C-B1E3797C01B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912013" y="2044984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5" name="3D Model 64" descr="Sphere">
                  <a:extLst>
                    <a:ext uri="{FF2B5EF4-FFF2-40B4-BE49-F238E27FC236}">
                      <a16:creationId xmlns:a16="http://schemas.microsoft.com/office/drawing/2014/main" id="{17D9F82F-FD7C-8179-34E5-03DFCF28640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17397" y="2182340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5" name="3D Model 64" descr="Sphere">
                  <a:extLst>
                    <a:ext uri="{FF2B5EF4-FFF2-40B4-BE49-F238E27FC236}">
                      <a16:creationId xmlns:a16="http://schemas.microsoft.com/office/drawing/2014/main" id="{17D9F82F-FD7C-8179-34E5-03DFCF28640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20363" y="2329752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6" name="3D Model 65" descr="Sphere">
                  <a:extLst>
                    <a:ext uri="{FF2B5EF4-FFF2-40B4-BE49-F238E27FC236}">
                      <a16:creationId xmlns:a16="http://schemas.microsoft.com/office/drawing/2014/main" id="{6231C1F3-2630-282A-5F5A-F16A001AEAD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77751" y="1900662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6" name="3D Model 65" descr="Sphere">
                  <a:extLst>
                    <a:ext uri="{FF2B5EF4-FFF2-40B4-BE49-F238E27FC236}">
                      <a16:creationId xmlns:a16="http://schemas.microsoft.com/office/drawing/2014/main" id="{6231C1F3-2630-282A-5F5A-F16A001AEAD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81032" y="205418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7" name="3D Model 66" descr="Red Sphere">
                  <a:extLst>
                    <a:ext uri="{FF2B5EF4-FFF2-40B4-BE49-F238E27FC236}">
                      <a16:creationId xmlns:a16="http://schemas.microsoft.com/office/drawing/2014/main" id="{2D649DA3-6865-1FC2-0886-FA857DE0DEA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92561" y="2131283"/>
                <a:ext cx="439226" cy="414127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39226" cy="41412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3838053" ay="-3019890" az="-3456207"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52791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7" name="3D Model 66" descr="Red Sphere">
                  <a:extLst>
                    <a:ext uri="{FF2B5EF4-FFF2-40B4-BE49-F238E27FC236}">
                      <a16:creationId xmlns:a16="http://schemas.microsoft.com/office/drawing/2014/main" id="{2D649DA3-6865-1FC2-0886-FA857DE0DEA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695724" y="2279803"/>
                  <a:ext cx="435735" cy="4051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8" name="3D Model 67" descr="Red Sphere">
                  <a:extLst>
                    <a:ext uri="{FF2B5EF4-FFF2-40B4-BE49-F238E27FC236}">
                      <a16:creationId xmlns:a16="http://schemas.microsoft.com/office/drawing/2014/main" id="{B59298BD-D69A-7674-0408-D6FE7D76862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6840" y="2472762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8" name="3D Model 67" descr="Red Sphere">
                  <a:extLst>
                    <a:ext uri="{FF2B5EF4-FFF2-40B4-BE49-F238E27FC236}">
                      <a16:creationId xmlns:a16="http://schemas.microsoft.com/office/drawing/2014/main" id="{B59298BD-D69A-7674-0408-D6FE7D76862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08300" y="2613875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9" name="3D Model 68" descr="Red Sphere">
                  <a:extLst>
                    <a:ext uri="{FF2B5EF4-FFF2-40B4-BE49-F238E27FC236}">
                      <a16:creationId xmlns:a16="http://schemas.microsoft.com/office/drawing/2014/main" id="{48026904-6B18-B4D9-5851-B386CA18373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7307" y="2261030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9" name="3D Model 68" descr="Red Sphere">
                  <a:extLst>
                    <a:ext uri="{FF2B5EF4-FFF2-40B4-BE49-F238E27FC236}">
                      <a16:creationId xmlns:a16="http://schemas.microsoft.com/office/drawing/2014/main" id="{48026904-6B18-B4D9-5851-B386CA18373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56776" y="2406736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0" name="3D Model 69" descr="Red Sphere">
                  <a:extLst>
                    <a:ext uri="{FF2B5EF4-FFF2-40B4-BE49-F238E27FC236}">
                      <a16:creationId xmlns:a16="http://schemas.microsoft.com/office/drawing/2014/main" id="{5B9B80E8-51F5-102D-4F49-E3B3C91FD93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86266" y="1755784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0" name="3D Model 69" descr="Red Sphere">
                  <a:extLst>
                    <a:ext uri="{FF2B5EF4-FFF2-40B4-BE49-F238E27FC236}">
                      <a16:creationId xmlns:a16="http://schemas.microsoft.com/office/drawing/2014/main" id="{5B9B80E8-51F5-102D-4F49-E3B3C91FD93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87095" y="1912449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1" name="3D Model 70" descr="Red Sphere">
                  <a:extLst>
                    <a:ext uri="{FF2B5EF4-FFF2-40B4-BE49-F238E27FC236}">
                      <a16:creationId xmlns:a16="http://schemas.microsoft.com/office/drawing/2014/main" id="{9F6048C7-8802-8A21-9457-9547C9A2678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05445" y="2343536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1" name="3D Model 70" descr="Red Sphere">
                  <a:extLst>
                    <a:ext uri="{FF2B5EF4-FFF2-40B4-BE49-F238E27FC236}">
                      <a16:creationId xmlns:a16="http://schemas.microsoft.com/office/drawing/2014/main" id="{9F6048C7-8802-8A21-9457-9547C9A2678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609300" y="2487452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2" name="3D Model 71" descr="Red Sphere">
                  <a:extLst>
                    <a:ext uri="{FF2B5EF4-FFF2-40B4-BE49-F238E27FC236}">
                      <a16:creationId xmlns:a16="http://schemas.microsoft.com/office/drawing/2014/main" id="{DE52DC13-4BBE-6BCC-CD36-63528FADDC5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40505" y="1687983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2" name="3D Model 71" descr="Red Sphere">
                  <a:extLst>
                    <a:ext uri="{FF2B5EF4-FFF2-40B4-BE49-F238E27FC236}">
                      <a16:creationId xmlns:a16="http://schemas.microsoft.com/office/drawing/2014/main" id="{DE52DC13-4BBE-6BCC-CD36-63528FADDC5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743287" y="1846119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3" name="3D Model 72" descr="Red Sphere">
                  <a:extLst>
                    <a:ext uri="{FF2B5EF4-FFF2-40B4-BE49-F238E27FC236}">
                      <a16:creationId xmlns:a16="http://schemas.microsoft.com/office/drawing/2014/main" id="{EB030D4A-C2EF-2290-32CF-8D5494B3EDD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07148" y="2056519"/>
                <a:ext cx="422561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2561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3" name="3D Model 72" descr="Red Sphere">
                  <a:extLst>
                    <a:ext uri="{FF2B5EF4-FFF2-40B4-BE49-F238E27FC236}">
                      <a16:creationId xmlns:a16="http://schemas.microsoft.com/office/drawing/2014/main" id="{EB030D4A-C2EF-2290-32CF-8D5494B3EDD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908605" y="2206661"/>
                  <a:ext cx="419203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4" name="3D Model 73" descr="Sphere">
                  <a:extLst>
                    <a:ext uri="{FF2B5EF4-FFF2-40B4-BE49-F238E27FC236}">
                      <a16:creationId xmlns:a16="http://schemas.microsoft.com/office/drawing/2014/main" id="{10AC1C3F-0ABB-8622-1452-6A63C672E24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51216" y="1967452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4" name="3D Model 73" descr="Sphere">
                  <a:extLst>
                    <a:ext uri="{FF2B5EF4-FFF2-40B4-BE49-F238E27FC236}">
                      <a16:creationId xmlns:a16="http://schemas.microsoft.com/office/drawing/2014/main" id="{10AC1C3F-0ABB-8622-1452-6A63C672E24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150734" y="2119526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5" name="3D Model 74" descr="Sphere">
                  <a:extLst>
                    <a:ext uri="{FF2B5EF4-FFF2-40B4-BE49-F238E27FC236}">
                      <a16:creationId xmlns:a16="http://schemas.microsoft.com/office/drawing/2014/main" id="{D07EFE3C-1262-24BF-9757-65593A3CA6E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20349" y="1694384"/>
                <a:ext cx="400956" cy="400957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00956" cy="40095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279999" ay="808290" az="-1091473"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5148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5" name="3D Model 74" descr="Sphere">
                  <a:extLst>
                    <a:ext uri="{FF2B5EF4-FFF2-40B4-BE49-F238E27FC236}">
                      <a16:creationId xmlns:a16="http://schemas.microsoft.com/office/drawing/2014/main" id="{D07EFE3C-1262-24BF-9757-65593A3CA6E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921702" y="1852381"/>
                  <a:ext cx="397769" cy="3922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6" name="3D Model 75" descr="Sphere">
                  <a:extLst>
                    <a:ext uri="{FF2B5EF4-FFF2-40B4-BE49-F238E27FC236}">
                      <a16:creationId xmlns:a16="http://schemas.microsoft.com/office/drawing/2014/main" id="{D20F919D-802B-9FF0-1C57-C67701E20ED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48267" y="2252285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6" name="3D Model 75" descr="Sphere">
                  <a:extLst>
                    <a:ext uri="{FF2B5EF4-FFF2-40B4-BE49-F238E27FC236}">
                      <a16:creationId xmlns:a16="http://schemas.microsoft.com/office/drawing/2014/main" id="{D20F919D-802B-9FF0-1C57-C67701E20ED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47013" y="239818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7" name="3D Model 76" descr="Sphere">
                  <a:extLst>
                    <a:ext uri="{FF2B5EF4-FFF2-40B4-BE49-F238E27FC236}">
                      <a16:creationId xmlns:a16="http://schemas.microsoft.com/office/drawing/2014/main" id="{08712A79-7757-570D-1172-5679E844F29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06875" y="2441509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7" name="3D Model 76" descr="Sphere">
                  <a:extLst>
                    <a:ext uri="{FF2B5EF4-FFF2-40B4-BE49-F238E27FC236}">
                      <a16:creationId xmlns:a16="http://schemas.microsoft.com/office/drawing/2014/main" id="{08712A79-7757-570D-1172-5679E844F29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106745" y="2583300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8" name="3D Model 77" descr="Sphere">
                  <a:extLst>
                    <a:ext uri="{FF2B5EF4-FFF2-40B4-BE49-F238E27FC236}">
                      <a16:creationId xmlns:a16="http://schemas.microsoft.com/office/drawing/2014/main" id="{7F056B22-3C77-CE5B-87D4-B3C358EE77C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30370" y="2461508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8" name="3D Model 77" descr="Sphere">
                  <a:extLst>
                    <a:ext uri="{FF2B5EF4-FFF2-40B4-BE49-F238E27FC236}">
                      <a16:creationId xmlns:a16="http://schemas.microsoft.com/office/drawing/2014/main" id="{7F056B22-3C77-CE5B-87D4-B3C358EE77C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33232" y="2602865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9" name="3D Model 78" descr="Sphere">
                  <a:extLst>
                    <a:ext uri="{FF2B5EF4-FFF2-40B4-BE49-F238E27FC236}">
                      <a16:creationId xmlns:a16="http://schemas.microsoft.com/office/drawing/2014/main" id="{D0CDA08E-736C-1A64-50BD-C031FEA6926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49558" y="2227208"/>
                <a:ext cx="426017" cy="40095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26017" cy="400956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6005739" ay="-1542937" az="-4061408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5148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9" name="3D Model 78" descr="Sphere">
                  <a:extLst>
                    <a:ext uri="{FF2B5EF4-FFF2-40B4-BE49-F238E27FC236}">
                      <a16:creationId xmlns:a16="http://schemas.microsoft.com/office/drawing/2014/main" id="{D0CDA08E-736C-1A64-50BD-C031FEA6926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53858" y="2373647"/>
                  <a:ext cx="422631" cy="392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0" name="3D Model 79" descr="Red Sphere">
                  <a:extLst>
                    <a:ext uri="{FF2B5EF4-FFF2-40B4-BE49-F238E27FC236}">
                      <a16:creationId xmlns:a16="http://schemas.microsoft.com/office/drawing/2014/main" id="{8C44C369-3D73-85B6-4351-79B8644AE16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78529" y="2062982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0" name="3D Model 79" descr="Red Sphere">
                  <a:extLst>
                    <a:ext uri="{FF2B5EF4-FFF2-40B4-BE49-F238E27FC236}">
                      <a16:creationId xmlns:a16="http://schemas.microsoft.com/office/drawing/2014/main" id="{8C44C369-3D73-85B6-4351-79B8644AE16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77035" y="2212984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1" name="3D Model 80" descr="Red Sphere">
                  <a:extLst>
                    <a:ext uri="{FF2B5EF4-FFF2-40B4-BE49-F238E27FC236}">
                      <a16:creationId xmlns:a16="http://schemas.microsoft.com/office/drawing/2014/main" id="{A53AAFC1-E390-C869-7783-0199BBEAB4B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95512" y="1730118"/>
                <a:ext cx="426017" cy="423464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426017" cy="42346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120609" ay="-4452388" az="-108109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279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1" name="3D Model 80" descr="Red Sphere">
                  <a:extLst>
                    <a:ext uri="{FF2B5EF4-FFF2-40B4-BE49-F238E27FC236}">
                      <a16:creationId xmlns:a16="http://schemas.microsoft.com/office/drawing/2014/main" id="{A53AAFC1-E390-C869-7783-0199BBEAB4B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95472" y="1887340"/>
                  <a:ext cx="422631" cy="414278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4C09ED7-AFDE-9B32-5F84-37C161A497A8}"/>
              </a:ext>
            </a:extLst>
          </p:cNvPr>
          <p:cNvSpPr txBox="1"/>
          <p:nvPr/>
        </p:nvSpPr>
        <p:spPr>
          <a:xfrm>
            <a:off x="6183646" y="2812788"/>
            <a:ext cx="12022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b="0" i="0" dirty="0">
                <a:latin typeface="Symbol" pitchFamily="2" charset="2"/>
              </a:rPr>
              <a:t>n</a:t>
            </a:r>
            <a:endParaRPr lang="es-ES_tradnl" baseline="30000" dirty="0">
              <a:latin typeface="Symbol" pitchFamily="2" charset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A12ED2-5E05-63F6-35E1-39763C30D121}"/>
              </a:ext>
            </a:extLst>
          </p:cNvPr>
          <p:cNvSpPr txBox="1"/>
          <p:nvPr/>
        </p:nvSpPr>
        <p:spPr>
          <a:xfrm>
            <a:off x="7546161" y="2544640"/>
            <a:ext cx="94679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err="1"/>
              <a:t>t</a:t>
            </a:r>
            <a:r>
              <a:rPr lang="en-GB" baseline="-25000" dirty="0" err="1"/>
              <a:t>e</a:t>
            </a:r>
            <a:r>
              <a:rPr lang="en-GB" dirty="0"/>
              <a:t> + </a:t>
            </a:r>
            <a:r>
              <a:rPr lang="en-GB" dirty="0" err="1"/>
              <a:t>t</a:t>
            </a:r>
            <a:r>
              <a:rPr lang="en-GB" baseline="-25000" dirty="0" err="1">
                <a:latin typeface="Symbol" pitchFamily="2" charset="2"/>
              </a:rPr>
              <a:t>n</a:t>
            </a:r>
            <a:r>
              <a:rPr lang="en-GB" dirty="0"/>
              <a:t>=0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92F02D-5787-0D43-5FF3-2938BF9B9961}"/>
              </a:ext>
            </a:extLst>
          </p:cNvPr>
          <p:cNvSpPr txBox="1"/>
          <p:nvPr/>
        </p:nvSpPr>
        <p:spPr>
          <a:xfrm>
            <a:off x="7536196" y="4502541"/>
            <a:ext cx="94679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err="1"/>
              <a:t>t</a:t>
            </a:r>
            <a:r>
              <a:rPr lang="en-GB" baseline="-25000" dirty="0" err="1"/>
              <a:t>e</a:t>
            </a:r>
            <a:r>
              <a:rPr lang="en-GB" dirty="0"/>
              <a:t> + </a:t>
            </a:r>
            <a:r>
              <a:rPr lang="en-GB" dirty="0" err="1"/>
              <a:t>t</a:t>
            </a:r>
            <a:r>
              <a:rPr lang="en-GB" baseline="-25000" dirty="0" err="1">
                <a:latin typeface="Symbol" pitchFamily="2" charset="2"/>
              </a:rPr>
              <a:t>n</a:t>
            </a:r>
            <a:r>
              <a:rPr lang="en-GB" dirty="0"/>
              <a:t>=1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688331B-457C-F054-4308-307B4E69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21/9/24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92ED36B-108A-F823-1F76-0DA27F6E8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dirty="0"/>
              <a:t>Berta Rubio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5A51490-6709-4CFB-C7B5-CACE5DEED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DD19-7D79-604D-A495-287D8C8E1FD1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73287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16903</TotalTime>
  <Words>3745</Words>
  <Application>Microsoft Macintosh PowerPoint</Application>
  <PresentationFormat>On-screen Show (4:3)</PresentationFormat>
  <Paragraphs>913</Paragraphs>
  <Slides>67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4" baseType="lpstr">
      <vt:lpstr>-apple-system</vt:lpstr>
      <vt:lpstr>Al Tarikh</vt:lpstr>
      <vt:lpstr>Arial</vt:lpstr>
      <vt:lpstr>Avenir Heavy</vt:lpstr>
      <vt:lpstr>Avenir Medium</vt:lpstr>
      <vt:lpstr>Baskerville</vt:lpstr>
      <vt:lpstr>Calibri</vt:lpstr>
      <vt:lpstr>Calibri Light</vt:lpstr>
      <vt:lpstr>Cambria Math</vt:lpstr>
      <vt:lpstr>Futura</vt:lpstr>
      <vt:lpstr>Futura Medium</vt:lpstr>
      <vt:lpstr>Symbol</vt:lpstr>
      <vt:lpstr>Tahoma</vt:lpstr>
      <vt:lpstr>Times</vt:lpstr>
      <vt:lpstr>Times New Roman</vt:lpstr>
      <vt:lpstr>Wingdings</vt:lpstr>
      <vt:lpstr>Office Theme</vt:lpstr>
      <vt:lpstr>PowerPoint Presentation</vt:lpstr>
      <vt:lpstr>PowerPoint Presentation</vt:lpstr>
      <vt:lpstr>Let us remember what b decay is at the nucleon level</vt:lpstr>
      <vt:lpstr>Let us remember what b decay is at the nucleon level</vt:lpstr>
      <vt:lpstr>b decay and intrinsic spin (from now on I will refer to b +)    b + decay: allowed transitions, Fermi transitions</vt:lpstr>
      <vt:lpstr>PowerPoint Presentation</vt:lpstr>
      <vt:lpstr>PowerPoint Presentation</vt:lpstr>
      <vt:lpstr>PowerPoint Presentation</vt:lpstr>
      <vt:lpstr>b decay and isospin (allowed transitions)</vt:lpstr>
      <vt:lpstr>b decay and the Isobaric Analogue State (IAS): Superallowed Fermi transitions</vt:lpstr>
      <vt:lpstr>b decay transition probability or b strength Theoretically</vt:lpstr>
      <vt:lpstr>b decay transition probability or b strength Experimentally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Comparison of 56Zn b+ decay and 56Fe “b-”(3He,t)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 decay and isospin (allowed transitions)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175</cp:revision>
  <dcterms:created xsi:type="dcterms:W3CDTF">2024-08-21T11:55:06Z</dcterms:created>
  <dcterms:modified xsi:type="dcterms:W3CDTF">2024-09-20T13:56:12Z</dcterms:modified>
</cp:coreProperties>
</file>