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422" r:id="rId3"/>
    <p:sldId id="423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32" r:id="rId14"/>
    <p:sldId id="427" r:id="rId15"/>
    <p:sldId id="309" r:id="rId16"/>
    <p:sldId id="311" r:id="rId17"/>
    <p:sldId id="312" r:id="rId18"/>
    <p:sldId id="314" r:id="rId19"/>
    <p:sldId id="315" r:id="rId20"/>
    <p:sldId id="317" r:id="rId21"/>
    <p:sldId id="373" r:id="rId22"/>
    <p:sldId id="421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8" r:id="rId49"/>
    <p:sldId id="419" r:id="rId50"/>
    <p:sldId id="420" r:id="rId51"/>
    <p:sldId id="426" r:id="rId52"/>
    <p:sldId id="424" r:id="rId53"/>
    <p:sldId id="425" r:id="rId5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FD14-F8E9-493E-B56B-2B2988AABE3A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7DA7A-B5F2-49A4-8F56-36149A4405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8324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42426-D672-4F36-9C1E-09457E4D82EB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xmlns="" val="43841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F8854-4ED0-4869-BF45-FA600986481C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Determined by diagonalizing  H</a:t>
            </a:r>
          </a:p>
        </p:txBody>
      </p:sp>
    </p:spTree>
    <p:extLst>
      <p:ext uri="{BB962C8B-B14F-4D97-AF65-F5344CB8AC3E}">
        <p14:creationId xmlns:p14="http://schemas.microsoft.com/office/powerpoint/2010/main" xmlns="" val="16791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997B7-B7C6-45E1-88BB-EB88B196CDC6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xmlns="" val="251185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9CFA3-2ED8-491D-9F31-97F4049E980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xmlns="" val="6363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78E6E-E1A4-40D8-AC4B-6527F7EB15E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xmlns="" val="25074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42C04-0B42-461A-B1F2-942EAF1C1314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xmlns="" val="247401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7FD9F-316B-45BC-BFF1-9A9426C9906A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xmlns="" val="423361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80B3C-75AD-448E-9CA4-37F87A6CB0D2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xmlns="" val="36713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5778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7259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911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243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0337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89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0674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5582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2144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4805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3389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A436A-544E-4D6D-BC32-0C5DF492F011}" type="datetimeFigureOut">
              <a:rPr kumimoji="1" lang="ja-JP" altLang="en-US" smtClean="0"/>
              <a:pPr/>
              <a:t>2018/1/19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B9D0-3A24-4A8D-B4DC-D9ACD6AAEE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133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9.wmf"/><Relationship Id="rId10" Type="http://schemas.openxmlformats.org/officeDocument/2006/relationships/image" Target="../media/image13.wmf"/><Relationship Id="rId4" Type="http://schemas.openxmlformats.org/officeDocument/2006/relationships/image" Target="../media/image8.wmf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Gaussian Expansion Method and its application to resonant states in </a:t>
            </a:r>
            <a:r>
              <a:rPr kumimoji="1" lang="en-US" altLang="ja-JP" sz="4000" dirty="0" err="1" smtClean="0"/>
              <a:t>nucear</a:t>
            </a:r>
            <a:r>
              <a:rPr kumimoji="1" lang="en-US" altLang="ja-JP" sz="4000" dirty="0" smtClean="0"/>
              <a:t> and </a:t>
            </a:r>
            <a:r>
              <a:rPr kumimoji="1" lang="en-US" altLang="ja-JP" sz="4000" dirty="0" err="1" smtClean="0"/>
              <a:t>hadron</a:t>
            </a:r>
            <a:r>
              <a:rPr kumimoji="1" lang="en-US" altLang="ja-JP" sz="4000" dirty="0" smtClean="0"/>
              <a:t> physics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91752" y="4093744"/>
            <a:ext cx="9144000" cy="213452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E. </a:t>
            </a:r>
            <a:r>
              <a:rPr kumimoji="1" lang="en-US" altLang="ja-JP" sz="3200" dirty="0" err="1" smtClean="0"/>
              <a:t>Hiyama</a:t>
            </a:r>
            <a:r>
              <a:rPr kumimoji="1" lang="en-US" altLang="ja-JP" sz="3200" dirty="0" smtClean="0"/>
              <a:t> (Kyushu Univ./RIKEN)</a:t>
            </a:r>
          </a:p>
        </p:txBody>
      </p:sp>
    </p:spTree>
    <p:extLst>
      <p:ext uri="{BB962C8B-B14F-4D97-AF65-F5344CB8AC3E}">
        <p14:creationId xmlns:p14="http://schemas.microsoft.com/office/powerpoint/2010/main" xmlns="" val="10516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2808" y="621102"/>
            <a:ext cx="101304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 show that our method can provide with accurate energies and </a:t>
            </a:r>
            <a:r>
              <a:rPr kumimoji="1" lang="en-US" altLang="ja-JP" sz="2400" dirty="0" err="1" smtClean="0"/>
              <a:t>wavefunction</a:t>
            </a:r>
            <a:r>
              <a:rPr kumimoji="1" lang="en-US" altLang="ja-JP" sz="2400" dirty="0" smtClean="0"/>
              <a:t>,</a:t>
            </a:r>
          </a:p>
          <a:p>
            <a:endParaRPr lang="en-US" altLang="ja-JP" sz="2400" dirty="0"/>
          </a:p>
          <a:p>
            <a:r>
              <a:rPr lang="ja-JP" altLang="en-US" sz="2400" dirty="0"/>
              <a:t>・</a:t>
            </a:r>
            <a:r>
              <a:rPr kumimoji="1" lang="en-US" altLang="ja-JP" sz="2400" dirty="0" smtClean="0"/>
              <a:t>We performed a benchmark test calculation for the ground state of 4He using</a:t>
            </a:r>
          </a:p>
          <a:p>
            <a:r>
              <a:rPr lang="en-US" altLang="ja-JP" sz="2400" dirty="0" smtClean="0"/>
              <a:t>AV8 NN potential among 7 different few-body research group.</a:t>
            </a:r>
          </a:p>
          <a:p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92925" y="2329261"/>
            <a:ext cx="5744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0070C0"/>
                </a:solidFill>
              </a:rPr>
              <a:t>Kamada</a:t>
            </a:r>
            <a:r>
              <a:rPr lang="en-US" altLang="ja-JP" sz="2400" dirty="0" smtClean="0">
                <a:solidFill>
                  <a:srgbClr val="0070C0"/>
                </a:solidFill>
              </a:rPr>
              <a:t> et al., Phys</a:t>
            </a:r>
            <a:r>
              <a:rPr lang="en-US" altLang="ja-JP" sz="2400" dirty="0">
                <a:solidFill>
                  <a:srgbClr val="0070C0"/>
                </a:solidFill>
              </a:rPr>
              <a:t>. Rev. C64 (2001), 044001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74825" y="1"/>
            <a:ext cx="5761038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03" name="Oval 3"/>
          <p:cNvSpPr>
            <a:spLocks noChangeArrowheads="1"/>
          </p:cNvSpPr>
          <p:nvPr/>
        </p:nvSpPr>
        <p:spPr bwMode="auto">
          <a:xfrm>
            <a:off x="8256588" y="908050"/>
            <a:ext cx="2159000" cy="2159000"/>
          </a:xfrm>
          <a:prstGeom prst="ellipse">
            <a:avLst/>
          </a:prstGeom>
          <a:solidFill>
            <a:srgbClr val="FFCC99">
              <a:alpha val="91000"/>
            </a:srgbClr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256588" y="3911601"/>
            <a:ext cx="17435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Realistic NN </a:t>
            </a:r>
          </a:p>
          <a:p>
            <a:r>
              <a:rPr lang="en-US" altLang="ja-JP" sz="2400"/>
              <a:t>force:  AV8’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896225" y="620713"/>
            <a:ext cx="7312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baseline="30000"/>
              <a:t>4</a:t>
            </a:r>
            <a:r>
              <a:rPr lang="en-US" altLang="ja-JP" sz="2800" b="1"/>
              <a:t>He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8328026" y="2997201"/>
            <a:ext cx="17120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chemeClr val="accent2"/>
                </a:solidFill>
              </a:rPr>
              <a:t>4 nucleon </a:t>
            </a:r>
          </a:p>
          <a:p>
            <a:r>
              <a:rPr lang="en-US" altLang="ja-JP" sz="2400" b="1">
                <a:solidFill>
                  <a:schemeClr val="accent2"/>
                </a:solidFill>
              </a:rPr>
              <a:t>bound state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524001" y="-50800"/>
            <a:ext cx="80204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accent2"/>
                </a:solidFill>
              </a:rPr>
              <a:t>Benchmark-test </a:t>
            </a:r>
            <a:r>
              <a:rPr lang="en-US" altLang="ja-JP" sz="2800" dirty="0">
                <a:solidFill>
                  <a:schemeClr val="accent2"/>
                </a:solidFill>
              </a:rPr>
              <a:t>4</a:t>
            </a:r>
            <a:r>
              <a:rPr lang="en-US" altLang="ja-JP" sz="2400" dirty="0">
                <a:solidFill>
                  <a:schemeClr val="accent2"/>
                </a:solidFill>
              </a:rPr>
              <a:t>-body calculation  :  </a:t>
            </a:r>
            <a:r>
              <a:rPr lang="en-US" altLang="ja-JP" sz="2000" dirty="0">
                <a:solidFill>
                  <a:schemeClr val="accent2"/>
                </a:solidFill>
              </a:rPr>
              <a:t>Phys. Rev. C64 (2001), 044001</a:t>
            </a:r>
          </a:p>
        </p:txBody>
      </p:sp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22288"/>
            <a:ext cx="5938837" cy="61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6167439" y="549275"/>
            <a:ext cx="146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b="1">
                <a:solidFill>
                  <a:srgbClr val="FF3300"/>
                </a:solidFill>
                <a:latin typeface="ＭＳ Ｐゴシック" panose="020B0600070205080204" pitchFamily="50" charset="-128"/>
              </a:rPr>
              <a:t>by</a:t>
            </a:r>
            <a:r>
              <a:rPr lang="en-US" altLang="ja-JP" sz="2400" b="1">
                <a:solidFill>
                  <a:srgbClr val="FF3300"/>
                </a:solidFill>
                <a:latin typeface="ＭＳ Ｐゴシック" panose="020B0600070205080204" pitchFamily="50" charset="-128"/>
              </a:rPr>
              <a:t> 7</a:t>
            </a:r>
            <a:r>
              <a:rPr lang="en-US" altLang="ja-JP" sz="2000" b="1">
                <a:solidFill>
                  <a:srgbClr val="FF3300"/>
                </a:solidFill>
                <a:latin typeface="ＭＳ Ｐゴシック" panose="020B0600070205080204" pitchFamily="50" charset="-128"/>
              </a:rPr>
              <a:t> groups</a:t>
            </a: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3071814" y="692151"/>
            <a:ext cx="43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ＭＳ Ｐゴシック" panose="020B0600070205080204" pitchFamily="50" charset="-128"/>
              </a:rPr>
              <a:t>①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863975" y="1125539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Garamond" panose="02020404030301010803" pitchFamily="18" charset="0"/>
              </a:rPr>
              <a:t>②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935414" y="1916114"/>
            <a:ext cx="43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ea typeface="ＭＳ Ｐ明朝" panose="02020600040205080304" pitchFamily="18" charset="-128"/>
              </a:rPr>
              <a:t>③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359150" y="2924176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Garamond" panose="02020404030301010803" pitchFamily="18" charset="0"/>
              </a:rPr>
              <a:t>④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3863975" y="3933826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Garamond" panose="02020404030301010803" pitchFamily="18" charset="0"/>
              </a:rPr>
              <a:t>⑤</a:t>
            </a: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3143250" y="4365626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Garamond" panose="02020404030301010803" pitchFamily="18" charset="0"/>
              </a:rPr>
              <a:t>⑥</a:t>
            </a: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3863975" y="5734051"/>
            <a:ext cx="43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Garamond" panose="02020404030301010803" pitchFamily="18" charset="0"/>
              </a:rPr>
              <a:t>⑦</a:t>
            </a:r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4295776" y="1412875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4295776" y="1844675"/>
            <a:ext cx="792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9480550" y="1270000"/>
            <a:ext cx="539750" cy="5397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n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8759825" y="2133600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p</a:t>
            </a:r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9551988" y="2133600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p</a:t>
            </a: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8688388" y="1270000"/>
            <a:ext cx="539750" cy="5397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xmlns="" val="9529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1"/>
            <a:ext cx="9144000" cy="461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631951" y="1203562"/>
            <a:ext cx="7746864" cy="97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/>
              <a:t>Good agreement among 7different methods</a:t>
            </a:r>
          </a:p>
          <a:p>
            <a:pPr>
              <a:lnSpc>
                <a:spcPct val="130000"/>
              </a:lnSpc>
            </a:pPr>
            <a:r>
              <a:rPr lang="en-US" altLang="ja-JP" sz="2400" dirty="0"/>
              <a:t>In the binding energy, </a:t>
            </a:r>
            <a:r>
              <a:rPr lang="en-US" altLang="ja-JP" sz="2400" dirty="0" err="1"/>
              <a:t>r.m.s</a:t>
            </a:r>
            <a:r>
              <a:rPr lang="en-US" altLang="ja-JP" sz="2400" dirty="0"/>
              <a:t>. radius and </a:t>
            </a:r>
            <a:r>
              <a:rPr lang="en-US" altLang="ja-JP" sz="2400" dirty="0" err="1"/>
              <a:t>wavefunction</a:t>
            </a:r>
            <a:r>
              <a:rPr lang="en-US" altLang="ja-JP" sz="2400" dirty="0"/>
              <a:t> density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631951" y="188914"/>
            <a:ext cx="8569325" cy="865187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400"/>
              <a:t>Benchmark-test calculation of the 4-nucleon bound state</a:t>
            </a:r>
            <a:endParaRPr lang="en-US" altLang="ja-JP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1847850" y="4223769"/>
            <a:ext cx="403225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916613" y="4439729"/>
            <a:ext cx="594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dirty="0">
                <a:solidFill>
                  <a:srgbClr val="FF0000"/>
                </a:solidFill>
              </a:rPr>
              <a:t>ours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H="1" flipV="1">
            <a:off x="5772944" y="4223769"/>
            <a:ext cx="287338" cy="2873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733612" y="4037162"/>
            <a:ext cx="630026" cy="186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23719" y="390914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449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648" y="764704"/>
            <a:ext cx="6624736" cy="100570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18297" y="179076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E(MeV)</a:t>
            </a:r>
            <a:endParaRPr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3719736" y="44624"/>
            <a:ext cx="0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719737" y="312795"/>
            <a:ext cx="219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4n breakup threshold</a:t>
            </a:r>
            <a:endParaRPr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999656" y="1675199"/>
            <a:ext cx="237626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719737" y="1849484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Exp.</a:t>
            </a:r>
          </a:p>
          <a:p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04561" y="2169616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～</a:t>
            </a:r>
            <a:r>
              <a:rPr lang="en-US" altLang="ja-JP" sz="2000" dirty="0"/>
              <a:t>-1.0 MeV</a:t>
            </a:r>
            <a:endParaRPr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68714" y="209038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～</a:t>
            </a:r>
            <a:r>
              <a:rPr lang="en-US" altLang="ja-JP" sz="2000" dirty="0"/>
              <a:t>3 MeV</a:t>
            </a:r>
            <a:endParaRPr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8" y="3983652"/>
            <a:ext cx="990258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Theoretical </a:t>
            </a:r>
            <a:r>
              <a:rPr lang="en-US" altLang="ja-JP" sz="2400" dirty="0" smtClean="0"/>
              <a:t>important issue:</a:t>
            </a:r>
          </a:p>
          <a:p>
            <a:endParaRPr lang="en-US" altLang="ja-JP" sz="2000" dirty="0"/>
          </a:p>
          <a:p>
            <a:r>
              <a:rPr lang="ja-JP" altLang="en-US" sz="2000" dirty="0"/>
              <a:t>・</a:t>
            </a:r>
            <a:r>
              <a:rPr lang="en-US" altLang="ja-JP" sz="2400" dirty="0"/>
              <a:t>Can we describe observed 4n system using realistic NN interaction and T=3/2</a:t>
            </a:r>
          </a:p>
          <a:p>
            <a:r>
              <a:rPr lang="en-US" altLang="ja-JP" sz="2400" dirty="0"/>
              <a:t> three-body force?</a:t>
            </a:r>
          </a:p>
          <a:p>
            <a:endParaRPr lang="en-US" altLang="ja-JP" sz="2400" dirty="0"/>
          </a:p>
          <a:p>
            <a:endParaRPr lang="en-US" altLang="ja-JP" sz="2000" dirty="0"/>
          </a:p>
          <a:p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2256" y="3350108"/>
            <a:ext cx="531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Now, we have new data for </a:t>
            </a:r>
            <a:r>
              <a:rPr kumimoji="1" lang="en-US" altLang="ja-JP" sz="2000" dirty="0" err="1" smtClean="0"/>
              <a:t>tetraneutron</a:t>
            </a:r>
            <a:r>
              <a:rPr kumimoji="1" lang="en-US" altLang="ja-JP" sz="2000" dirty="0" smtClean="0"/>
              <a:t> system. </a:t>
            </a:r>
            <a:endParaRPr kumimoji="1" lang="ja-JP" altLang="en-US" sz="20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3615" y="2505683"/>
            <a:ext cx="4265101" cy="53340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807570" y="254155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Γ=2.6 MeV (Upper limit)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2256" y="5732627"/>
            <a:ext cx="942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Motivated by experimental data, we started to study tetra neutron system.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0168" y="6320444"/>
            <a:ext cx="822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E. </a:t>
            </a:r>
            <a:r>
              <a:rPr kumimoji="1" lang="en-US" altLang="ja-JP" dirty="0" err="1" smtClean="0"/>
              <a:t>Hiyama</a:t>
            </a:r>
            <a:r>
              <a:rPr kumimoji="1" lang="en-US" altLang="ja-JP" dirty="0" smtClean="0"/>
              <a:t>, R. </a:t>
            </a:r>
            <a:r>
              <a:rPr kumimoji="1" lang="en-US" altLang="ja-JP" dirty="0" err="1" smtClean="0"/>
              <a:t>Lazauskass</a:t>
            </a:r>
            <a:r>
              <a:rPr kumimoji="1" lang="en-US" altLang="ja-JP" dirty="0" smtClean="0"/>
              <a:t>, J. </a:t>
            </a:r>
            <a:r>
              <a:rPr kumimoji="1" lang="en-US" altLang="ja-JP" dirty="0" err="1" smtClean="0"/>
              <a:t>Carbonell</a:t>
            </a:r>
            <a:r>
              <a:rPr kumimoji="1" lang="en-US" altLang="ja-JP" dirty="0" smtClean="0"/>
              <a:t> and M. </a:t>
            </a:r>
            <a:r>
              <a:rPr kumimoji="1" lang="en-US" altLang="ja-JP" dirty="0" err="1" smtClean="0"/>
              <a:t>Kamimura</a:t>
            </a:r>
            <a:r>
              <a:rPr lang="en-US" altLang="ja-JP" dirty="0" smtClean="0"/>
              <a:t>, Phys. Rev. C93, 044004 (2016)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21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47529" y="404664"/>
            <a:ext cx="7454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To answer these issues,</a:t>
            </a:r>
          </a:p>
          <a:p>
            <a:r>
              <a:rPr lang="en-US" altLang="ja-JP" sz="2000" dirty="0"/>
              <a:t>We employ AV8 NN potential + a phenomenological three-body force.</a:t>
            </a:r>
            <a:endParaRPr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569" y="1268760"/>
            <a:ext cx="6540381" cy="1090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1826" y="2359360"/>
            <a:ext cx="7081732" cy="1041312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>
            <a:off x="5087888" y="3376674"/>
            <a:ext cx="389870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04160" y="4644035"/>
            <a:ext cx="84803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For 4n system, we need T=3/2 three-body force. We use the </a:t>
            </a:r>
          </a:p>
          <a:p>
            <a:r>
              <a:rPr lang="en-US" altLang="ja-JP" sz="2000" dirty="0"/>
              <a:t>same potential with T=1/2, but, different parameter of 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. </a:t>
            </a:r>
          </a:p>
          <a:p>
            <a:endParaRPr lang="en-US" altLang="ja-JP" sz="2000" dirty="0"/>
          </a:p>
          <a:p>
            <a:r>
              <a:rPr lang="en-US" altLang="ja-JP" sz="2000" dirty="0"/>
              <a:t>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(T=3/2)= free            b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=4.0fm  =&gt; 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 should </a:t>
            </a:r>
            <a:r>
              <a:rPr lang="en-US" altLang="ja-JP" sz="2000"/>
              <a:t>be </a:t>
            </a:r>
            <a:r>
              <a:rPr lang="en-US" altLang="ja-JP" sz="2000" smtClean="0"/>
              <a:t>adjusted  </a:t>
            </a:r>
            <a:r>
              <a:rPr lang="en-US" altLang="ja-JP" sz="2000" dirty="0"/>
              <a:t>so as to reproduce </a:t>
            </a:r>
          </a:p>
          <a:p>
            <a:r>
              <a:rPr lang="en-US" altLang="ja-JP" sz="2000" dirty="0"/>
              <a:t>                                                         the observed 4n system</a:t>
            </a:r>
          </a:p>
          <a:p>
            <a:r>
              <a:rPr lang="en-US" altLang="ja-JP" sz="2000" dirty="0"/>
              <a:t>W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(T=3/2) = +35 MeV  b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=0.75</a:t>
            </a:r>
          </a:p>
          <a:p>
            <a:endParaRPr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01346" y="3824197"/>
            <a:ext cx="8513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These parameters (W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,W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,b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,b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) are determined so as to reproduce the binding energies of the ground states of </a:t>
            </a:r>
            <a:r>
              <a:rPr lang="en-US" altLang="ja-JP" sz="2000" baseline="30000" dirty="0"/>
              <a:t>3</a:t>
            </a:r>
            <a:r>
              <a:rPr lang="en-US" altLang="ja-JP" sz="2000" dirty="0"/>
              <a:t>H, </a:t>
            </a:r>
            <a:r>
              <a:rPr lang="en-US" altLang="ja-JP" sz="2000" baseline="30000" dirty="0"/>
              <a:t>3</a:t>
            </a:r>
            <a:r>
              <a:rPr lang="en-US" altLang="ja-JP" sz="2000" dirty="0"/>
              <a:t>He and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He</a:t>
            </a:r>
            <a:r>
              <a:rPr lang="en-US" altLang="ja-JP" sz="2000" dirty="0" smtClean="0"/>
              <a:t>.  </a:t>
            </a:r>
            <a:r>
              <a:rPr lang="en-US" altLang="ja-JP" sz="2000" dirty="0" smtClean="0">
                <a:solidFill>
                  <a:srgbClr val="00B0F0"/>
                </a:solidFill>
              </a:rPr>
              <a:t>E. </a:t>
            </a:r>
            <a:r>
              <a:rPr lang="en-US" altLang="ja-JP" sz="2000" dirty="0" err="1" smtClean="0">
                <a:solidFill>
                  <a:srgbClr val="00B0F0"/>
                </a:solidFill>
              </a:rPr>
              <a:t>Hiyama</a:t>
            </a:r>
            <a:r>
              <a:rPr lang="en-US" altLang="ja-JP" sz="2000" dirty="0" smtClean="0">
                <a:solidFill>
                  <a:srgbClr val="00B0F0"/>
                </a:solidFill>
              </a:rPr>
              <a:t>, M. </a:t>
            </a:r>
            <a:r>
              <a:rPr lang="en-US" altLang="ja-JP" sz="2000" dirty="0" err="1" smtClean="0">
                <a:solidFill>
                  <a:srgbClr val="00B0F0"/>
                </a:solidFill>
              </a:rPr>
              <a:t>Kamimura</a:t>
            </a:r>
            <a:r>
              <a:rPr lang="en-US" altLang="ja-JP" sz="2000" dirty="0" smtClean="0">
                <a:solidFill>
                  <a:srgbClr val="00B0F0"/>
                </a:solidFill>
              </a:rPr>
              <a:t>, and B.F. Gibson, PRC70, 031001(R) (2004).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4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68979" y="299344"/>
            <a:ext cx="7777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observed 4n system was reported from the bound region to resonant region.</a:t>
            </a:r>
          </a:p>
          <a:p>
            <a:r>
              <a:rPr lang="en-US" altLang="ja-JP" dirty="0"/>
              <a:t>In order to obtain energy position (</a:t>
            </a:r>
            <a:r>
              <a:rPr lang="en-US" altLang="ja-JP" dirty="0" err="1"/>
              <a:t>E</a:t>
            </a:r>
            <a:r>
              <a:rPr lang="en-US" altLang="ja-JP" baseline="-25000" dirty="0" err="1"/>
              <a:t>r</a:t>
            </a:r>
            <a:r>
              <a:rPr lang="en-US" altLang="ja-JP" dirty="0"/>
              <a:t>) and decay width (Γ), we use complex</a:t>
            </a:r>
          </a:p>
          <a:p>
            <a:r>
              <a:rPr lang="en-US" altLang="ja-JP" dirty="0"/>
              <a:t>scaling method.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9105" y="1459764"/>
            <a:ext cx="4227020" cy="7429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8978" y="1932021"/>
            <a:ext cx="6047274" cy="7692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910" y="2788901"/>
            <a:ext cx="2984707" cy="162805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0101" y="2675050"/>
            <a:ext cx="5091217" cy="7074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5920" y="3582329"/>
            <a:ext cx="4150196" cy="3183231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3641028" y="5085185"/>
            <a:ext cx="4399188" cy="887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631505" y="4616773"/>
            <a:ext cx="37627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energy pole is stable</a:t>
            </a:r>
          </a:p>
          <a:p>
            <a:r>
              <a:rPr lang="en-US" altLang="ja-JP" dirty="0"/>
              <a:t>with respect to θ.</a:t>
            </a:r>
          </a:p>
          <a:p>
            <a:r>
              <a:rPr lang="en-US" altLang="ja-JP" dirty="0"/>
              <a:t>Re(E) corresponds to energy</a:t>
            </a:r>
          </a:p>
          <a:p>
            <a:r>
              <a:rPr lang="en-US" altLang="ja-JP" dirty="0"/>
              <a:t>With respect to 4n breakup threshold.</a:t>
            </a:r>
          </a:p>
          <a:p>
            <a:r>
              <a:rPr lang="en-US" altLang="ja-JP" dirty="0" err="1"/>
              <a:t>Im</a:t>
            </a:r>
            <a:r>
              <a:rPr lang="en-US" altLang="ja-JP" dirty="0"/>
              <a:t>(E) corresponds to Γ/2.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28195" y="6501123"/>
            <a:ext cx="2420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4n breakup threshold</a:t>
            </a:r>
            <a:endParaRPr lang="ja-JP" altLang="en-US" sz="2000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447928" y="6354125"/>
            <a:ext cx="392694" cy="322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19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91544" y="332656"/>
            <a:ext cx="560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energy trajectory of J=0+ state changing W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512" y="980728"/>
            <a:ext cx="5040560" cy="5400600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 flipH="1">
            <a:off x="4223792" y="701988"/>
            <a:ext cx="2160240" cy="854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4655840" y="836712"/>
            <a:ext cx="1728192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75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873" y="465227"/>
            <a:ext cx="5429282" cy="5823398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>
            <a:off x="1696329" y="3152902"/>
            <a:ext cx="0" cy="108012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653993" y="3388860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Exp.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23993" y="1015420"/>
            <a:ext cx="496930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In order to reproduce the data of 4n system,</a:t>
            </a:r>
          </a:p>
          <a:p>
            <a:r>
              <a:rPr lang="en-US" altLang="ja-JP" sz="2000" dirty="0"/>
              <a:t>We need </a:t>
            </a:r>
            <a:r>
              <a:rPr lang="en-US" altLang="ja-JP" sz="2000" dirty="0" smtClean="0"/>
              <a:t>W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(T=3/2)= </a:t>
            </a:r>
            <a:r>
              <a:rPr lang="en-US" altLang="ja-JP" sz="2000" dirty="0"/>
              <a:t>-36 MeV</a:t>
            </a:r>
            <a:r>
              <a:rPr lang="ja-JP" altLang="en-US" sz="2000" dirty="0"/>
              <a:t>～</a:t>
            </a:r>
            <a:r>
              <a:rPr lang="en-US" altLang="ja-JP" sz="2000" dirty="0"/>
              <a:t>-30MeV.</a:t>
            </a:r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It should be noted that </a:t>
            </a:r>
            <a:r>
              <a:rPr lang="en-US" altLang="ja-JP" sz="2000" dirty="0" smtClean="0"/>
              <a:t>W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(T=1/2)=-</a:t>
            </a:r>
            <a:r>
              <a:rPr lang="en-US" altLang="ja-JP" sz="2000" dirty="0"/>
              <a:t>2.04 MeV</a:t>
            </a:r>
          </a:p>
          <a:p>
            <a:r>
              <a:rPr lang="en-US" altLang="ja-JP" sz="2000" dirty="0"/>
              <a:t>to reproduce the observed binding energy</a:t>
            </a:r>
          </a:p>
          <a:p>
            <a:r>
              <a:rPr lang="en-US" altLang="ja-JP" sz="2000" dirty="0"/>
              <a:t>of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He, </a:t>
            </a:r>
            <a:r>
              <a:rPr lang="en-US" altLang="ja-JP" sz="2000" baseline="30000" dirty="0"/>
              <a:t>3</a:t>
            </a:r>
            <a:r>
              <a:rPr lang="en-US" altLang="ja-JP" sz="2000" dirty="0"/>
              <a:t>He and </a:t>
            </a:r>
            <a:r>
              <a:rPr lang="en-US" altLang="ja-JP" sz="2000" baseline="30000" dirty="0"/>
              <a:t>3</a:t>
            </a:r>
            <a:r>
              <a:rPr lang="en-US" altLang="ja-JP" sz="2000" dirty="0"/>
              <a:t>H. </a:t>
            </a:r>
          </a:p>
          <a:p>
            <a:r>
              <a:rPr lang="en-US" altLang="ja-JP" dirty="0"/>
              <a:t> </a:t>
            </a:r>
          </a:p>
          <a:p>
            <a:endParaRPr lang="en-US" altLang="ja-JP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8688288" y="1663491"/>
            <a:ext cx="504056" cy="7920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023993" y="1679360"/>
            <a:ext cx="245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Attraction is 15 times </a:t>
            </a:r>
          </a:p>
          <a:p>
            <a:r>
              <a:rPr lang="en-US" altLang="ja-JP" sz="2000" dirty="0"/>
              <a:t>Stronger. </a:t>
            </a:r>
            <a:endParaRPr lang="ja-JP" altLang="en-US" sz="20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3316" y="3538497"/>
            <a:ext cx="5334000" cy="88943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994259" y="4498995"/>
            <a:ext cx="371127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(T=3/2)= free            b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=4.0fm  </a:t>
            </a:r>
          </a:p>
          <a:p>
            <a:r>
              <a:rPr lang="en-US" altLang="ja-JP" sz="2000" dirty="0" smtClean="0"/>
              <a:t>W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(T=3/2</a:t>
            </a:r>
            <a:r>
              <a:rPr lang="en-US" altLang="ja-JP" sz="2000" dirty="0"/>
              <a:t>) = +35 MeV  </a:t>
            </a:r>
            <a:r>
              <a:rPr lang="en-US" altLang="ja-JP" sz="2000" dirty="0" smtClean="0"/>
              <a:t>b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=0.75 </a:t>
            </a:r>
            <a:r>
              <a:rPr lang="en-US" altLang="ja-JP" sz="2000" dirty="0" err="1" smtClean="0"/>
              <a:t>fm</a:t>
            </a:r>
            <a:endParaRPr lang="en-US" altLang="ja-JP" sz="2000" dirty="0"/>
          </a:p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42862" y="5264068"/>
            <a:ext cx="436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Question:  W</a:t>
            </a:r>
            <a:r>
              <a:rPr lang="en-US" altLang="ja-JP" baseline="-25000" dirty="0"/>
              <a:t>1</a:t>
            </a:r>
            <a:r>
              <a:rPr lang="en-US" altLang="ja-JP" dirty="0"/>
              <a:t> value for T=3/2 is reasonable</a:t>
            </a:r>
            <a:r>
              <a:rPr lang="en-US" altLang="ja-JP" dirty="0" smtClean="0"/>
              <a:t>?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94259" y="5442850"/>
            <a:ext cx="36904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800" dirty="0"/>
          </a:p>
          <a:p>
            <a:r>
              <a:rPr lang="en-US" altLang="ja-JP" sz="1800" dirty="0" smtClean="0"/>
              <a:t>To check the validity of three-body</a:t>
            </a:r>
          </a:p>
          <a:p>
            <a:r>
              <a:rPr lang="en-US" altLang="ja-JP" sz="1800" dirty="0" smtClean="0"/>
              <a:t>force, we calculate the energies</a:t>
            </a:r>
          </a:p>
          <a:p>
            <a:r>
              <a:rPr lang="en-US" altLang="ja-JP" sz="1800" dirty="0" smtClean="0"/>
              <a:t>of  </a:t>
            </a:r>
            <a:r>
              <a:rPr lang="en-US" altLang="ja-JP" sz="1800" baseline="30000" dirty="0" smtClean="0"/>
              <a:t>4</a:t>
            </a:r>
            <a:r>
              <a:rPr lang="en-US" altLang="ja-JP" sz="1800" dirty="0" smtClean="0"/>
              <a:t>H,</a:t>
            </a:r>
            <a:r>
              <a:rPr lang="en-US" altLang="ja-JP" sz="1800" baseline="30000" dirty="0" smtClean="0"/>
              <a:t>4</a:t>
            </a:r>
            <a:r>
              <a:rPr lang="en-US" altLang="ja-JP" sz="1800" dirty="0" smtClean="0"/>
              <a:t>He(T=1</a:t>
            </a:r>
            <a:r>
              <a:rPr lang="en-US" altLang="ja-JP" sz="1800" dirty="0"/>
              <a:t>),</a:t>
            </a:r>
            <a:r>
              <a:rPr lang="en-US" altLang="ja-JP" sz="1800" baseline="30000" dirty="0" smtClean="0"/>
              <a:t>4</a:t>
            </a:r>
            <a:r>
              <a:rPr lang="en-US" altLang="ja-JP" sz="1800" dirty="0" smtClean="0"/>
              <a:t>Li.</a:t>
            </a:r>
            <a:endParaRPr lang="en-US" altLang="ja-JP" sz="1800" dirty="0"/>
          </a:p>
          <a:p>
            <a:endParaRPr lang="en-US" altLang="ja-JP" sz="1800" dirty="0"/>
          </a:p>
          <a:p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312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3058" y="332657"/>
            <a:ext cx="3952902" cy="38329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3058" y="4261587"/>
            <a:ext cx="3655409" cy="24928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1985" y="554513"/>
            <a:ext cx="3617891" cy="364193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4986" y="4196443"/>
            <a:ext cx="3741412" cy="2442262"/>
          </a:xfrm>
          <a:prstGeom prst="rect">
            <a:avLst/>
          </a:prstGeom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47036" y="2467933"/>
            <a:ext cx="2159000" cy="2159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444024" y="3691896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p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80424" y="2901321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8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372586" y="2901321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25655" y="3691896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9496725" y="1018696"/>
            <a:ext cx="2159000" cy="21590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10001550" y="2242659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 dirty="0"/>
              <a:t>p</a:t>
            </a: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10793713" y="2242659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p</a:t>
            </a: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0722275" y="1452084"/>
            <a:ext cx="539750" cy="53975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9884647" y="1535781"/>
            <a:ext cx="539750" cy="539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 dirty="0"/>
              <a:t>p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08289" y="1623068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 smtClean="0"/>
              <a:t>4</a:t>
            </a:r>
            <a:r>
              <a:rPr kumimoji="1" lang="en-US" altLang="ja-JP" sz="2800" dirty="0" smtClean="0"/>
              <a:t>H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576225" y="3547433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 smtClean="0"/>
              <a:t>4</a:t>
            </a:r>
            <a:r>
              <a:rPr kumimoji="1" lang="en-US" altLang="ja-JP" sz="2800" dirty="0" smtClean="0"/>
              <a:t>Li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049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260649"/>
            <a:ext cx="5871045" cy="61926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646360" y="1965911"/>
            <a:ext cx="37553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If we use W</a:t>
            </a:r>
            <a:r>
              <a:rPr lang="en-US" altLang="ja-JP" baseline="-25000" dirty="0"/>
              <a:t>1</a:t>
            </a:r>
            <a:r>
              <a:rPr lang="en-US" altLang="ja-JP" dirty="0"/>
              <a:t>=-36MeV</a:t>
            </a:r>
            <a:r>
              <a:rPr lang="ja-JP" altLang="en-US" dirty="0"/>
              <a:t>～</a:t>
            </a:r>
            <a:r>
              <a:rPr lang="en-US" altLang="ja-JP" dirty="0"/>
              <a:t>-30 MeV</a:t>
            </a:r>
          </a:p>
          <a:p>
            <a:r>
              <a:rPr lang="en-US" altLang="ja-JP" dirty="0"/>
              <a:t>to reproduce the observed data of 4n,</a:t>
            </a:r>
          </a:p>
          <a:p>
            <a:r>
              <a:rPr lang="en-US" altLang="ja-JP" dirty="0"/>
              <a:t>We have strong binding energies</a:t>
            </a:r>
          </a:p>
          <a:p>
            <a:r>
              <a:rPr lang="en-US" altLang="ja-JP" dirty="0"/>
              <a:t>of </a:t>
            </a:r>
            <a:r>
              <a:rPr lang="en-US" altLang="ja-JP" baseline="30000" dirty="0"/>
              <a:t>4</a:t>
            </a:r>
            <a:r>
              <a:rPr lang="en-US" altLang="ja-JP" dirty="0"/>
              <a:t>H, </a:t>
            </a:r>
            <a:r>
              <a:rPr lang="en-US" altLang="ja-JP" baseline="30000" dirty="0"/>
              <a:t>4</a:t>
            </a:r>
            <a:r>
              <a:rPr lang="en-US" altLang="ja-JP" dirty="0"/>
              <a:t>He (T=1) and </a:t>
            </a:r>
            <a:r>
              <a:rPr lang="en-US" altLang="ja-JP" baseline="30000" dirty="0"/>
              <a:t>4</a:t>
            </a:r>
            <a:r>
              <a:rPr lang="en-US" altLang="ja-JP" dirty="0"/>
              <a:t>Li.</a:t>
            </a:r>
          </a:p>
          <a:p>
            <a:r>
              <a:rPr lang="en-US" altLang="ja-JP" dirty="0"/>
              <a:t>This result is inconsistent with</a:t>
            </a:r>
          </a:p>
          <a:p>
            <a:r>
              <a:rPr lang="en-US" altLang="ja-JP" dirty="0"/>
              <a:t>the data of A=4 nuclei. </a:t>
            </a:r>
          </a:p>
          <a:p>
            <a:r>
              <a:rPr lang="en-US" altLang="ja-JP" dirty="0"/>
              <a:t>The J=2</a:t>
            </a:r>
            <a:r>
              <a:rPr lang="en-US" altLang="ja-JP" baseline="30000" dirty="0"/>
              <a:t>-</a:t>
            </a:r>
            <a:r>
              <a:rPr lang="en-US" altLang="ja-JP" dirty="0"/>
              <a:t> state of A=4 nuclei </a:t>
            </a:r>
          </a:p>
          <a:p>
            <a:r>
              <a:rPr lang="en-US" altLang="ja-JP" dirty="0"/>
              <a:t>should be resonant states.</a:t>
            </a:r>
          </a:p>
          <a:p>
            <a:endParaRPr lang="ja-JP" altLang="en-US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6456040" y="1556792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104113" y="1356737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Exp.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 (-5.29 MeV)</a:t>
            </a:r>
            <a:endParaRPr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822166" y="2760453"/>
            <a:ext cx="17253" cy="36144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50808" y="6429861"/>
            <a:ext cx="110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 the contrary, when W</a:t>
            </a:r>
            <a:r>
              <a:rPr lang="ja-JP" altLang="en-US" dirty="0"/>
              <a:t> </a:t>
            </a:r>
            <a:r>
              <a:rPr kumimoji="1" lang="en-US" altLang="ja-JP" baseline="-25000" dirty="0" smtClean="0"/>
              <a:t>1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-18 MeV, we have unbound states for A=4 nuclei.   How about  </a:t>
            </a:r>
            <a:r>
              <a:rPr kumimoji="1" lang="en-US" altLang="ja-JP" dirty="0" err="1" smtClean="0"/>
              <a:t>tetraneutron</a:t>
            </a:r>
            <a:r>
              <a:rPr kumimoji="1" lang="en-US" altLang="ja-JP" dirty="0" smtClean="0"/>
              <a:t> system?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195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79120" y="731520"/>
            <a:ext cx="1021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Currently, it is interesting to study resonance states in nuclear and </a:t>
            </a:r>
            <a:r>
              <a:rPr kumimoji="1" lang="en-US" altLang="ja-JP" sz="2400" dirty="0" err="1" smtClean="0"/>
              <a:t>hadron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phyics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36320" y="1493520"/>
            <a:ext cx="84127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One of Epoch-making data :tetra neutron system  (many talks in this workshop)</a:t>
            </a:r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kumimoji="1" lang="en-US" altLang="ja-JP" sz="2000" dirty="0" smtClean="0"/>
              <a:t>In </a:t>
            </a:r>
            <a:r>
              <a:rPr kumimoji="1" lang="en-US" altLang="ja-JP" sz="2000" dirty="0" err="1" smtClean="0"/>
              <a:t>hadron</a:t>
            </a:r>
            <a:r>
              <a:rPr kumimoji="1" lang="en-US" altLang="ja-JP" sz="2000" dirty="0" smtClean="0"/>
              <a:t> physics</a:t>
            </a:r>
          </a:p>
          <a:p>
            <a:endParaRPr lang="en-US" altLang="ja-JP" sz="2000" dirty="0" smtClean="0"/>
          </a:p>
          <a:p>
            <a:r>
              <a:rPr kumimoji="1" lang="en-US" altLang="ja-JP" sz="2000" dirty="0" smtClean="0"/>
              <a:t>Tetra quark systems and </a:t>
            </a:r>
            <a:r>
              <a:rPr kumimoji="1" lang="en-US" altLang="ja-JP" sz="2000" dirty="0" err="1" smtClean="0"/>
              <a:t>penta</a:t>
            </a:r>
            <a:r>
              <a:rPr lang="en-US" altLang="ja-JP" sz="2000" dirty="0" err="1" smtClean="0"/>
              <a:t>quark</a:t>
            </a:r>
            <a:r>
              <a:rPr lang="en-US" altLang="ja-JP" sz="2000" dirty="0" smtClean="0"/>
              <a:t> systems</a:t>
            </a:r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One of Epoch-making data: heavy </a:t>
            </a:r>
            <a:r>
              <a:rPr lang="en-US" altLang="ja-JP" sz="2000" dirty="0" err="1" smtClean="0"/>
              <a:t>penta</a:t>
            </a:r>
            <a:r>
              <a:rPr lang="en-US" altLang="ja-JP" sz="2000" dirty="0" smtClean="0"/>
              <a:t> quark system at </a:t>
            </a:r>
            <a:r>
              <a:rPr lang="en-US" altLang="ja-JP" sz="2000" dirty="0" err="1" smtClean="0"/>
              <a:t>LHCb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280" y="4968240"/>
            <a:ext cx="9220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Then, it is interesting to challeng</a:t>
            </a:r>
            <a:r>
              <a:rPr lang="en-US" altLang="ja-JP" sz="2400" dirty="0" smtClean="0"/>
              <a:t>e these two subjects using our method, </a:t>
            </a:r>
          </a:p>
          <a:p>
            <a:r>
              <a:rPr kumimoji="1" lang="en-US" altLang="ja-JP" sz="2400" dirty="0" smtClean="0"/>
              <a:t>Gaussian Expansion Method.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873" y="465227"/>
            <a:ext cx="5429282" cy="5823398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>
            <a:off x="1696329" y="3152902"/>
            <a:ext cx="0" cy="108012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653993" y="3388860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Exp.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23993" y="1015420"/>
            <a:ext cx="675935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If W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(T=3/2</a:t>
            </a:r>
            <a:r>
              <a:rPr lang="en-US" altLang="ja-JP" sz="2000" dirty="0"/>
              <a:t>)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-18 MeV, the energy of </a:t>
            </a:r>
            <a:r>
              <a:rPr lang="en-US" altLang="ja-JP" sz="2000" dirty="0" err="1" smtClean="0"/>
              <a:t>tetraneutron</a:t>
            </a:r>
            <a:r>
              <a:rPr lang="en-US" altLang="ja-JP" sz="2000" dirty="0" smtClean="0"/>
              <a:t> is 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-6MeV,</a:t>
            </a:r>
          </a:p>
          <a:p>
            <a:r>
              <a:rPr lang="en-US" altLang="ja-JP" sz="2000" dirty="0" smtClean="0"/>
              <a:t>and Γ=8MeV, which is inconsistent with recent data of </a:t>
            </a:r>
          </a:p>
          <a:p>
            <a:r>
              <a:rPr lang="en-US" altLang="ja-JP" sz="2000" dirty="0" err="1" smtClean="0"/>
              <a:t>tetraneutron</a:t>
            </a:r>
            <a:r>
              <a:rPr lang="en-US" altLang="ja-JP" sz="2000" dirty="0" smtClean="0"/>
              <a:t>.</a:t>
            </a:r>
          </a:p>
          <a:p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en-US" altLang="ja-JP" sz="2000" dirty="0"/>
              <a:t>It should be noted that </a:t>
            </a:r>
            <a:r>
              <a:rPr lang="en-US" altLang="ja-JP" sz="2000" dirty="0" smtClean="0"/>
              <a:t>W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(T=1/2)=-</a:t>
            </a:r>
            <a:r>
              <a:rPr lang="en-US" altLang="ja-JP" sz="2000" dirty="0"/>
              <a:t>2.04 MeV</a:t>
            </a:r>
          </a:p>
          <a:p>
            <a:r>
              <a:rPr lang="en-US" altLang="ja-JP" sz="2000" dirty="0"/>
              <a:t>to reproduce the observed binding energy</a:t>
            </a:r>
          </a:p>
          <a:p>
            <a:r>
              <a:rPr lang="en-US" altLang="ja-JP" sz="2000" dirty="0"/>
              <a:t>of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He, </a:t>
            </a:r>
            <a:r>
              <a:rPr lang="en-US" altLang="ja-JP" sz="2000" baseline="30000" dirty="0"/>
              <a:t>3</a:t>
            </a:r>
            <a:r>
              <a:rPr lang="en-US" altLang="ja-JP" sz="2000" dirty="0"/>
              <a:t>He and </a:t>
            </a:r>
            <a:r>
              <a:rPr lang="en-US" altLang="ja-JP" sz="2000" baseline="30000" dirty="0"/>
              <a:t>3</a:t>
            </a:r>
            <a:r>
              <a:rPr lang="en-US" altLang="ja-JP" sz="2000" dirty="0"/>
              <a:t>H. </a:t>
            </a:r>
          </a:p>
          <a:p>
            <a:r>
              <a:rPr lang="en-US" altLang="ja-JP" dirty="0"/>
              <a:t> </a:t>
            </a:r>
          </a:p>
          <a:p>
            <a:endParaRPr lang="en-US" altLang="ja-JP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7510119" y="1329384"/>
            <a:ext cx="1430197" cy="13729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3316" y="3538497"/>
            <a:ext cx="5334000" cy="88943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994259" y="4498995"/>
            <a:ext cx="371127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W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(T=3/2)= free            b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=4.0fm  </a:t>
            </a:r>
          </a:p>
          <a:p>
            <a:r>
              <a:rPr lang="en-US" altLang="ja-JP" sz="2000" dirty="0" smtClean="0"/>
              <a:t>W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(T=3/2</a:t>
            </a:r>
            <a:r>
              <a:rPr lang="en-US" altLang="ja-JP" sz="2000" dirty="0"/>
              <a:t>) = +35 MeV  </a:t>
            </a:r>
            <a:r>
              <a:rPr lang="en-US" altLang="ja-JP" sz="2000" dirty="0" smtClean="0"/>
              <a:t>b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=0.75 </a:t>
            </a:r>
            <a:r>
              <a:rPr lang="en-US" altLang="ja-JP" sz="2000" dirty="0" err="1" smtClean="0"/>
              <a:t>fm</a:t>
            </a:r>
            <a:endParaRPr lang="en-US" altLang="ja-JP" sz="2000" dirty="0"/>
          </a:p>
          <a:p>
            <a:endParaRPr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527983" y="1028578"/>
            <a:ext cx="17253" cy="424864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524196" y="1974721"/>
            <a:ext cx="286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till 9 times strong attraction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10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テキスト ボックス 3"/>
          <p:cNvSpPr txBox="1">
            <a:spLocks noChangeArrowheads="1"/>
          </p:cNvSpPr>
          <p:nvPr/>
        </p:nvSpPr>
        <p:spPr bwMode="auto">
          <a:xfrm>
            <a:off x="2279651" y="212726"/>
            <a:ext cx="47783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How do we consider this inconsistency?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ial" panose="020B0604020202020204" pitchFamily="34" charset="0"/>
              </a:rPr>
              <a:t>・</a:t>
            </a:r>
            <a:r>
              <a:rPr lang="en-US" altLang="ja-JP" sz="1800">
                <a:latin typeface="Arial" panose="020B0604020202020204" pitchFamily="34" charset="0"/>
              </a:rPr>
              <a:t>The T=3/2 force is just a phenomenological.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500">
              <a:latin typeface="Arial" panose="020B0604020202020204" pitchFamily="34" charset="0"/>
            </a:endParaRPr>
          </a:p>
        </p:txBody>
      </p:sp>
      <p:pic>
        <p:nvPicPr>
          <p:cNvPr id="3891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9015" y="1502786"/>
            <a:ext cx="49053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テキスト ボックス 5"/>
          <p:cNvSpPr txBox="1">
            <a:spLocks noChangeArrowheads="1"/>
          </p:cNvSpPr>
          <p:nvPr/>
        </p:nvSpPr>
        <p:spPr bwMode="auto">
          <a:xfrm>
            <a:off x="1799216" y="2813339"/>
            <a:ext cx="934108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Arial" panose="020B0604020202020204" pitchFamily="34" charset="0"/>
              </a:rPr>
              <a:t>Appearance of </a:t>
            </a:r>
            <a:r>
              <a:rPr lang="en-US" altLang="ja-JP" sz="1800" dirty="0" err="1" smtClean="0">
                <a:latin typeface="Arial" panose="020B0604020202020204" pitchFamily="34" charset="0"/>
              </a:rPr>
              <a:t>tetraneutron</a:t>
            </a:r>
            <a:r>
              <a:rPr lang="en-US" altLang="ja-JP" sz="1800" dirty="0" smtClean="0">
                <a:latin typeface="Arial" panose="020B0604020202020204" pitchFamily="34" charset="0"/>
              </a:rPr>
              <a:t> is dependent on Hamiltonian employed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Arial" panose="020B0604020202020204" pitchFamily="34" charset="0"/>
              </a:rPr>
              <a:t>or dependent on </a:t>
            </a:r>
            <a:r>
              <a:rPr lang="en-US" altLang="ja-JP" sz="1800" dirty="0" smtClean="0">
                <a:latin typeface="Arial" panose="020B0604020202020204" pitchFamily="34" charset="0"/>
              </a:rPr>
              <a:t>method employed?</a:t>
            </a:r>
            <a:endParaRPr lang="en-US" altLang="ja-JP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Arial" panose="020B0604020202020204" pitchFamily="34" charset="0"/>
              </a:rPr>
              <a:t>We employ INOY potential. But we do not have any sharp resonant state</a:t>
            </a:r>
            <a:r>
              <a:rPr lang="en-US" altLang="ja-JP" sz="18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Arial" panose="020B0604020202020204" pitchFamily="34" charset="0"/>
              </a:rPr>
              <a:t>After the confirmation on </a:t>
            </a:r>
            <a:r>
              <a:rPr lang="en-US" altLang="ja-JP" sz="1800" dirty="0" err="1" smtClean="0">
                <a:latin typeface="Arial" panose="020B0604020202020204" pitchFamily="34" charset="0"/>
              </a:rPr>
              <a:t>tetraneutron</a:t>
            </a:r>
            <a:r>
              <a:rPr lang="en-US" altLang="ja-JP" sz="1800" dirty="0" smtClean="0">
                <a:latin typeface="Arial" panose="020B0604020202020204" pitchFamily="34" charset="0"/>
              </a:rPr>
              <a:t> system experimentally,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Arial" panose="020B0604020202020204" pitchFamily="34" charset="0"/>
              </a:rPr>
              <a:t>To check the method, It </a:t>
            </a:r>
            <a:r>
              <a:rPr lang="en-US" altLang="ja-JP" sz="1800" dirty="0" smtClean="0">
                <a:latin typeface="Arial" panose="020B0604020202020204" pitchFamily="34" charset="0"/>
              </a:rPr>
              <a:t>might be necessary to have benchmark test for  4n resonant state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Arial" panose="020B0604020202020204" pitchFamily="34" charset="0"/>
              </a:rPr>
              <a:t>using the same NN interaction.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3358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56672" y="744970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Outline of my talk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(1) tetra neutron system structure with complex scaling method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(2)heavy </a:t>
            </a:r>
            <a:r>
              <a:rPr lang="en-US" altLang="ja-JP" dirty="0" err="1" smtClean="0"/>
              <a:t>penta</a:t>
            </a:r>
            <a:r>
              <a:rPr lang="en-US" altLang="ja-JP" dirty="0" smtClean="0"/>
              <a:t> quark system with real scaling method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02538" y="2590286"/>
            <a:ext cx="9578109" cy="803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円/楕円 13"/>
          <p:cNvSpPr/>
          <p:nvPr/>
        </p:nvSpPr>
        <p:spPr>
          <a:xfrm>
            <a:off x="677596" y="2038488"/>
            <a:ext cx="1985512" cy="192369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7443" y="102560"/>
            <a:ext cx="9371107" cy="4937220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825895" y="2489219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855368" y="3195229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1454692" y="2465496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2140492" y="2717819"/>
            <a:ext cx="508958" cy="565030"/>
          </a:xfrm>
          <a:prstGeom prst="ellipse">
            <a:avLst/>
          </a:prstGeom>
          <a:solidFill>
            <a:srgbClr val="E64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631534" y="3282849"/>
            <a:ext cx="508958" cy="56503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03793" y="31421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q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44788" y="342382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744788" y="3487726"/>
            <a:ext cx="282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534" y="4493475"/>
            <a:ext cx="9288703" cy="222266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776389" y="4855114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4380±8±29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598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76860" y="202621"/>
            <a:ext cx="9599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To describe the data of Pc(4380)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 and Pc(4459)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 state, there are theoretical</a:t>
            </a:r>
          </a:p>
          <a:p>
            <a:r>
              <a:rPr lang="en-US" altLang="ja-JP" sz="2400" dirty="0" smtClean="0"/>
              <a:t>effort.</a:t>
            </a:r>
            <a:r>
              <a:rPr kumimoji="1" lang="en-US" altLang="ja-JP" sz="2400" dirty="0" smtClean="0"/>
              <a:t>  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6860" y="1190984"/>
            <a:ext cx="88864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Cusp</a:t>
            </a:r>
            <a:r>
              <a:rPr kumimoji="1" lang="en-US" altLang="ja-JP" sz="2400" dirty="0" smtClean="0"/>
              <a:t>?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Phys. Rev. D92 071502 (2015), Phys. Lett. B751 59 (2015)</a:t>
            </a:r>
          </a:p>
          <a:p>
            <a:endParaRPr kumimoji="1"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>
                <a:solidFill>
                  <a:srgbClr val="0070C0"/>
                </a:solidFill>
              </a:rPr>
              <a:t>Meson-Baryon state</a:t>
            </a:r>
            <a:r>
              <a:rPr lang="en-US" altLang="ja-JP" sz="2400" dirty="0" smtClean="0"/>
              <a:t>?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 Phys. Rev. Lett. 115 172001(2015),  Phys. Rev. D92 094003 (2015)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Phys. Rev. Lett. 132002 (2015),    Phys. Rev. D92 114002 (2015)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Phys. Lett. B753 547 (2016)</a:t>
            </a:r>
          </a:p>
          <a:p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Baryoncharmonnia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      Phys. Rev. D92 031502 (2015)</a:t>
            </a:r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Tightly bound </a:t>
            </a:r>
            <a:r>
              <a:rPr kumimoji="1" lang="en-US" altLang="ja-JP" sz="2400" dirty="0" err="1" smtClean="0">
                <a:solidFill>
                  <a:srgbClr val="0070C0"/>
                </a:solidFill>
              </a:rPr>
              <a:t>pentaquark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states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Eur. Phys. J. A48 61 (2012),   Phys. Lett. B 749 454 (2015),</a:t>
            </a:r>
          </a:p>
          <a:p>
            <a:r>
              <a:rPr kumimoji="1" lang="en-US" altLang="ja-JP" sz="2400" dirty="0" smtClean="0"/>
              <a:t>Phys. Lett. B749 289 (2015) , Phys. Lett. B764 254 (2017)  etc.</a:t>
            </a: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357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126471" y="1027921"/>
            <a:ext cx="1985512" cy="192369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274770" y="1478652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7304243" y="2184662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903567" y="1454929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8589367" y="1707252"/>
            <a:ext cx="508958" cy="565030"/>
          </a:xfrm>
          <a:prstGeom prst="ellipse">
            <a:avLst/>
          </a:prstGeom>
          <a:solidFill>
            <a:srgbClr val="E64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8080409" y="2272282"/>
            <a:ext cx="508958" cy="56503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52668" y="21315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q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93663" y="241326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8193663" y="2477159"/>
            <a:ext cx="282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296218" y="91054"/>
            <a:ext cx="88533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Motivated by the experimental data of </a:t>
            </a:r>
            <a:r>
              <a:rPr kumimoji="1" lang="en-US" altLang="ja-JP" sz="2400" dirty="0" err="1" smtClean="0"/>
              <a:t>pentaquark</a:t>
            </a:r>
            <a:r>
              <a:rPr kumimoji="1" lang="en-US" altLang="ja-JP" sz="2400" dirty="0" smtClean="0"/>
              <a:t> system at </a:t>
            </a:r>
            <a:r>
              <a:rPr kumimoji="1" lang="en-US" altLang="ja-JP" sz="2400" dirty="0" err="1" smtClean="0"/>
              <a:t>LHCb</a:t>
            </a:r>
            <a:r>
              <a:rPr kumimoji="1" lang="en-US" altLang="ja-JP" sz="2400" dirty="0" smtClean="0"/>
              <a:t>,</a:t>
            </a:r>
          </a:p>
          <a:p>
            <a:r>
              <a:rPr lang="en-US" altLang="ja-JP" sz="2400" dirty="0" smtClean="0"/>
              <a:t>We calculate this system within the framework of non-relativistic</a:t>
            </a:r>
          </a:p>
          <a:p>
            <a:r>
              <a:rPr lang="en-US" altLang="ja-JP" sz="2400" dirty="0"/>
              <a:t>constituent quark </a:t>
            </a:r>
            <a:r>
              <a:rPr lang="en-US" altLang="ja-JP" sz="2400" dirty="0" smtClean="0"/>
              <a:t>model.</a:t>
            </a:r>
          </a:p>
          <a:p>
            <a:endParaRPr kumimoji="1" lang="ja-JP" altLang="en-US" sz="2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142" y="774719"/>
            <a:ext cx="619823" cy="5934274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3485072" y="6487064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977442" y="633966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</a:t>
            </a:r>
            <a:r>
              <a:rPr kumimoji="1" lang="en-US" altLang="ja-JP" dirty="0" err="1" smtClean="0"/>
              <a:t>Ψ+p</a:t>
            </a:r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3614469" y="4425399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121380" y="571417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	</a:t>
            </a:r>
            <a:r>
              <a:rPr kumimoji="1" lang="en-US" altLang="ja-JP" dirty="0" err="1" smtClean="0"/>
              <a:t>Λc+D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3485071" y="5996958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614468" y="4242512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031142" y="440074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Δ+ηc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32246" y="403141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*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3668169" y="3947981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035951" y="37290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Σc+D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3614468" y="3196770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031142" y="301210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Σ*+D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3609221" y="3496107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022011" y="334756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J/Ψ+Δ</a:t>
            </a:r>
            <a:endParaRPr kumimoji="1" lang="ja-JP" altLang="en-US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3609220" y="2401726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057894" y="22256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Σc+D</a:t>
            </a:r>
            <a:r>
              <a:rPr lang="en-US" altLang="ja-JP" dirty="0" smtClean="0"/>
              <a:t>*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3609219" y="1497817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978305" y="13253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</a:t>
            </a:r>
            <a:r>
              <a:rPr kumimoji="1" lang="en-US" altLang="ja-JP" dirty="0" smtClean="0"/>
              <a:t>*+D*</a:t>
            </a:r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3609219" y="2656936"/>
            <a:ext cx="1412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057894" y="2546284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Pc(4450)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3811939" y="3270429"/>
            <a:ext cx="957532" cy="13279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11575" y="4729049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Pc(4380)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80948" y="4277558"/>
            <a:ext cx="44834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To describe the experimental data,</a:t>
            </a:r>
          </a:p>
          <a:p>
            <a:r>
              <a:rPr lang="en-US" altLang="ja-JP" sz="2000" dirty="0" smtClean="0"/>
              <a:t>It is necessary to reproduce the observed</a:t>
            </a:r>
          </a:p>
          <a:p>
            <a:r>
              <a:rPr kumimoji="1" lang="en-US" altLang="ja-JP" sz="2000" dirty="0" smtClean="0"/>
              <a:t>threshold.</a:t>
            </a:r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The Hamiltonian is important</a:t>
            </a:r>
          </a:p>
          <a:p>
            <a:r>
              <a:rPr lang="en-US" altLang="ja-JP" sz="2000" dirty="0"/>
              <a:t>t</a:t>
            </a:r>
            <a:r>
              <a:rPr lang="en-US" altLang="ja-JP" sz="2000" dirty="0" smtClean="0"/>
              <a:t>o reproduce the low-lying energy</a:t>
            </a:r>
          </a:p>
          <a:p>
            <a:r>
              <a:rPr lang="en-US" altLang="ja-JP" sz="2000" dirty="0"/>
              <a:t>s</a:t>
            </a:r>
            <a:r>
              <a:rPr kumimoji="1" lang="en-US" altLang="ja-JP" sz="2000" dirty="0" smtClean="0"/>
              <a:t>pectra of meson and baryon system.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52998" y="3112450"/>
            <a:ext cx="5157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is 5-body problem and it requested to calculate</a:t>
            </a:r>
          </a:p>
          <a:p>
            <a:r>
              <a:rPr lang="en-US" altLang="ja-JP" dirty="0"/>
              <a:t>r</a:t>
            </a:r>
            <a:r>
              <a:rPr lang="en-US" altLang="ja-JP" dirty="0" smtClean="0"/>
              <a:t>esonant state. Then, we should develop our method</a:t>
            </a:r>
          </a:p>
          <a:p>
            <a:r>
              <a:rPr lang="en-US" altLang="ja-JP" dirty="0" smtClean="0"/>
              <a:t>For resonant state. 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764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716" y="967922"/>
            <a:ext cx="5788351" cy="10033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46963" y="411982"/>
            <a:ext cx="196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Hamiltonian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3941" y="2065497"/>
            <a:ext cx="5839126" cy="11938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149591" y="2240782"/>
            <a:ext cx="190919" cy="371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4716" y="3353572"/>
            <a:ext cx="6245326" cy="11176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039155" y="1219963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/>
              <a:t>ー</a:t>
            </a:r>
            <a:r>
              <a:rPr lang="en-US" altLang="ja-JP" sz="2800" dirty="0" smtClean="0"/>
              <a:t>Λ/r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88923" y="2426676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K=0.5069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46127" y="1290805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Λ=0.1653GeV</a:t>
            </a:r>
            <a:r>
              <a:rPr kumimoji="1" lang="en-US" altLang="ja-JP" sz="2400" baseline="30000" dirty="0" smtClean="0"/>
              <a:t>2</a:t>
            </a:r>
            <a:endParaRPr kumimoji="1" lang="ja-JP" altLang="en-US" sz="2400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46963" y="4740676"/>
            <a:ext cx="447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ξ</a:t>
            </a:r>
            <a:r>
              <a:rPr kumimoji="1" lang="en-US" altLang="ja-JP" sz="2000" baseline="-25000" dirty="0" smtClean="0"/>
              <a:t>α</a:t>
            </a:r>
            <a:r>
              <a:rPr kumimoji="1" lang="en-US" altLang="ja-JP" sz="2000" dirty="0" smtClean="0"/>
              <a:t>=(2π/3)</a:t>
            </a:r>
            <a:r>
              <a:rPr kumimoji="1" lang="en-US" altLang="ja-JP" sz="2000" dirty="0" err="1" smtClean="0"/>
              <a:t>kp</a:t>
            </a:r>
            <a:r>
              <a:rPr kumimoji="1" lang="en-US" altLang="ja-JP" sz="2000" dirty="0" smtClean="0"/>
              <a:t>        β=A((2m</a:t>
            </a:r>
            <a:r>
              <a:rPr kumimoji="1" lang="en-US" altLang="ja-JP" sz="2000" baseline="-25000" dirty="0" smtClean="0"/>
              <a:t>i</a:t>
            </a:r>
            <a:r>
              <a:rPr kumimoji="1" lang="en-US" altLang="ja-JP" sz="2000" dirty="0" smtClean="0"/>
              <a:t>m</a:t>
            </a:r>
            <a:r>
              <a:rPr kumimoji="1" lang="en-US" altLang="ja-JP" sz="2000" baseline="-25000" dirty="0" smtClean="0"/>
              <a:t>j</a:t>
            </a:r>
            <a:r>
              <a:rPr kumimoji="1" lang="en-US" altLang="ja-JP" sz="2000" dirty="0" smtClean="0"/>
              <a:t>)/(</a:t>
            </a:r>
            <a:r>
              <a:rPr kumimoji="1" lang="en-US" altLang="ja-JP" sz="2000" dirty="0" err="1" smtClean="0"/>
              <a:t>m</a:t>
            </a:r>
            <a:r>
              <a:rPr kumimoji="1" lang="en-US" altLang="ja-JP" sz="2000" baseline="-25000" dirty="0" err="1" smtClean="0"/>
              <a:t>i</a:t>
            </a:r>
            <a:r>
              <a:rPr kumimoji="1" lang="en-US" altLang="ja-JP" sz="2000" dirty="0" err="1" smtClean="0"/>
              <a:t>+m</a:t>
            </a:r>
            <a:r>
              <a:rPr kumimoji="1" lang="en-US" altLang="ja-JP" sz="2000" baseline="-25000" dirty="0" err="1" smtClean="0"/>
              <a:t>j</a:t>
            </a:r>
            <a:r>
              <a:rPr kumimoji="1" lang="en-US" altLang="ja-JP" sz="2000" dirty="0" smtClean="0"/>
              <a:t>))</a:t>
            </a:r>
            <a:r>
              <a:rPr kumimoji="1" lang="en-US" altLang="ja-JP" sz="2000" baseline="30000" dirty="0" smtClean="0"/>
              <a:t>(-B)</a:t>
            </a:r>
            <a:endParaRPr kumimoji="1" lang="ja-JP" altLang="en-US" sz="2000" baseline="30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46963" y="5291091"/>
            <a:ext cx="51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Kp</a:t>
            </a:r>
            <a:r>
              <a:rPr kumimoji="1" lang="en-US" altLang="ja-JP" sz="2400" dirty="0" smtClean="0"/>
              <a:t>=1.8609         A=1.6553         B=0.2204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73941" y="5853522"/>
            <a:ext cx="398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m</a:t>
            </a:r>
            <a:r>
              <a:rPr kumimoji="1" lang="en-US" altLang="ja-JP" sz="2400" baseline="-25000" dirty="0" err="1" smtClean="0"/>
              <a:t>q</a:t>
            </a:r>
            <a:r>
              <a:rPr kumimoji="1" lang="en-US" altLang="ja-JP" sz="2400" dirty="0" smtClean="0"/>
              <a:t>=315 MeV,   m</a:t>
            </a:r>
            <a:r>
              <a:rPr kumimoji="1" lang="en-US" altLang="ja-JP" sz="2400" baseline="-25000" dirty="0" smtClean="0"/>
              <a:t>c</a:t>
            </a:r>
            <a:r>
              <a:rPr kumimoji="1" lang="en-US" altLang="ja-JP" sz="2400" dirty="0" smtClean="0"/>
              <a:t>=1836 MeV  </a:t>
            </a:r>
            <a:endParaRPr kumimoji="1"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7039155" y="1429305"/>
            <a:ext cx="112143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10091" y="5438023"/>
            <a:ext cx="4049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B. Silvestre-</a:t>
            </a:r>
            <a:r>
              <a:rPr lang="en-US" altLang="ja-JP" sz="2400" dirty="0" err="1"/>
              <a:t>Brac</a:t>
            </a:r>
            <a:r>
              <a:rPr lang="en-US" altLang="ja-JP" sz="2400" dirty="0"/>
              <a:t> and C. </a:t>
            </a:r>
            <a:r>
              <a:rPr lang="en-US" altLang="ja-JP" sz="2400" dirty="0" err="1"/>
              <a:t>Semay</a:t>
            </a:r>
            <a:r>
              <a:rPr lang="en-US" altLang="ja-JP" sz="2400" dirty="0"/>
              <a:t>, </a:t>
            </a:r>
            <a:endParaRPr lang="en-US" altLang="ja-JP" sz="2400" dirty="0" smtClean="0"/>
          </a:p>
          <a:p>
            <a:r>
              <a:rPr lang="en-US" altLang="ja-JP" sz="2400" dirty="0" smtClean="0"/>
              <a:t>Z</a:t>
            </a:r>
            <a:r>
              <a:rPr lang="en-US" altLang="ja-JP" sz="2400" dirty="0"/>
              <a:t>. Phys. C 61 (1994) 271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437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58283" y="301840"/>
            <a:ext cx="511390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Cal.                                            Exp.</a:t>
            </a:r>
          </a:p>
          <a:p>
            <a:r>
              <a:rPr lang="en-US" altLang="ja-JP" sz="2400" dirty="0" smtClean="0"/>
              <a:t>Baryon   </a:t>
            </a:r>
          </a:p>
          <a:p>
            <a:r>
              <a:rPr lang="en-US" altLang="ja-JP" sz="2400" dirty="0" smtClean="0"/>
              <a:t>N: 953 MeV                    939 MeV</a:t>
            </a:r>
          </a:p>
          <a:p>
            <a:r>
              <a:rPr kumimoji="1" lang="en-US" altLang="ja-JP" sz="2400" dirty="0" smtClean="0"/>
              <a:t>Δ: 1265 MeV                  1232</a:t>
            </a:r>
          </a:p>
          <a:p>
            <a:r>
              <a:rPr lang="en-US" altLang="ja-JP" sz="2400" dirty="0" err="1" smtClean="0"/>
              <a:t>Λc</a:t>
            </a:r>
            <a:r>
              <a:rPr lang="en-US" altLang="ja-JP" sz="2400" dirty="0" smtClean="0"/>
              <a:t>: 2276 MeV                 2286</a:t>
            </a:r>
          </a:p>
          <a:p>
            <a:r>
              <a:rPr lang="en-US" altLang="ja-JP" sz="2400" dirty="0" smtClean="0"/>
              <a:t>Σc:2451 MeV                  2465</a:t>
            </a:r>
          </a:p>
          <a:p>
            <a:r>
              <a:rPr kumimoji="1" lang="en-US" altLang="ja-JP" sz="2400" dirty="0" err="1" smtClean="0"/>
              <a:t>Σc</a:t>
            </a:r>
            <a:r>
              <a:rPr kumimoji="1" lang="en-US" altLang="ja-JP" sz="2400" dirty="0" smtClean="0"/>
              <a:t>*:2531 MeV                2545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Meson</a:t>
            </a:r>
          </a:p>
          <a:p>
            <a:r>
              <a:rPr kumimoji="1" lang="en-US" altLang="ja-JP" sz="2400" dirty="0" smtClean="0"/>
              <a:t>D: 1862 MeV                    1870</a:t>
            </a:r>
          </a:p>
          <a:p>
            <a:r>
              <a:rPr lang="en-US" altLang="ja-JP" sz="2400" dirty="0" smtClean="0"/>
              <a:t>D*:2016 MeV                    2010</a:t>
            </a:r>
          </a:p>
          <a:p>
            <a:r>
              <a:rPr kumimoji="1" lang="en-US" altLang="ja-JP" sz="2400" dirty="0" smtClean="0"/>
              <a:t>J/Ψ</a:t>
            </a:r>
            <a:r>
              <a:rPr lang="en-US" altLang="ja-JP" sz="2400" dirty="0" smtClean="0"/>
              <a:t>:3102 MeV                   3094</a:t>
            </a:r>
          </a:p>
          <a:p>
            <a:r>
              <a:rPr lang="en-US" altLang="ja-JP" sz="2400" dirty="0" err="1"/>
              <a:t>η</a:t>
            </a:r>
            <a:r>
              <a:rPr kumimoji="1" lang="en-US" altLang="ja-JP" sz="2400" dirty="0" err="1" smtClean="0"/>
              <a:t>c</a:t>
            </a:r>
            <a:r>
              <a:rPr kumimoji="1" lang="en-US" altLang="ja-JP" sz="2400" dirty="0" smtClean="0"/>
              <a:t> :3007 MeV                    2984</a:t>
            </a:r>
          </a:p>
          <a:p>
            <a:r>
              <a:rPr lang="en-US" altLang="ja-JP" sz="2400" dirty="0" err="1" smtClean="0"/>
              <a:t>χ</a:t>
            </a:r>
            <a:r>
              <a:rPr lang="en-US" altLang="ja-JP" sz="2400" baseline="-25000" dirty="0" err="1" smtClean="0"/>
              <a:t>c</a:t>
            </a:r>
            <a:r>
              <a:rPr lang="en-US" altLang="ja-JP" sz="2400" dirty="0" smtClean="0"/>
              <a:t>  l=1,s=0: 3462.4 MeV    hc:3525 MeV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L=1,S=1 :3486.5 MeV  3530 MeV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2273" y="6457890"/>
            <a:ext cx="1100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Calculated energy spectra for meson and baryon systems are in good agreement with the observed data.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8527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753" y="300485"/>
            <a:ext cx="3249601" cy="2768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2323" y="466626"/>
            <a:ext cx="5403756" cy="246863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61460" y="2654423"/>
            <a:ext cx="878890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040040" y="2488269"/>
            <a:ext cx="790112" cy="419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48031" y="2488269"/>
            <a:ext cx="807868" cy="31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31423" y="21073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03109" y="6708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47658" y="2442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64754" y="25958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1469" y="2886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515481" y="288687"/>
            <a:ext cx="2840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936953" y="2806823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C=1(J/</a:t>
            </a:r>
            <a:r>
              <a:rPr kumimoji="1" lang="en-US" altLang="ja-JP" dirty="0" err="1" smtClean="0"/>
              <a:t>Ψ+p,ηc+p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27512" y="2821143"/>
            <a:ext cx="168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C=2(</a:t>
            </a:r>
            <a:r>
              <a:rPr kumimoji="1" lang="en-US" altLang="ja-JP" dirty="0" err="1" smtClean="0"/>
              <a:t>Λc</a:t>
            </a:r>
            <a:r>
              <a:rPr lang="en-US" altLang="ja-JP" dirty="0" err="1" smtClean="0"/>
              <a:t>+D,Σc+D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72650" y="278047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C=3</a:t>
            </a:r>
            <a:endParaRPr kumimoji="1" lang="ja-JP" altLang="en-US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9236" y="3772893"/>
            <a:ext cx="75184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Ψ</a:t>
            </a:r>
            <a:r>
              <a:rPr lang="en-US" altLang="ja-JP" sz="2800" baseline="-25000" dirty="0" smtClean="0"/>
              <a:t>JM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qqqcc</a:t>
            </a:r>
            <a:r>
              <a:rPr lang="en-US" altLang="ja-JP" sz="2800" dirty="0" smtClean="0"/>
              <a:t>)=</a:t>
            </a:r>
            <a:r>
              <a:rPr lang="ja-JP" altLang="en-US" sz="2800" dirty="0"/>
              <a:t>　</a:t>
            </a:r>
            <a:r>
              <a:rPr lang="en-US" altLang="ja-JP" sz="2800" dirty="0"/>
              <a:t>Φ</a:t>
            </a:r>
            <a:r>
              <a:rPr lang="en-US" altLang="ja-JP" sz="2800" baseline="-25000" dirty="0"/>
              <a:t>JM</a:t>
            </a:r>
            <a:r>
              <a:rPr lang="en-US" altLang="ja-JP" sz="2800" baseline="30000" dirty="0"/>
              <a:t>(C=1)</a:t>
            </a:r>
            <a:r>
              <a:rPr lang="en-US" altLang="ja-JP" sz="2800" dirty="0"/>
              <a:t> +Φ</a:t>
            </a:r>
            <a:r>
              <a:rPr lang="en-US" altLang="ja-JP" sz="2800" baseline="-25000" dirty="0"/>
              <a:t>JM </a:t>
            </a:r>
            <a:r>
              <a:rPr lang="en-US" altLang="ja-JP" sz="2800" baseline="30000" dirty="0"/>
              <a:t>(C=2)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+</a:t>
            </a:r>
            <a:r>
              <a:rPr lang="en-US" altLang="ja-JP" sz="2800" dirty="0" err="1" smtClean="0"/>
              <a:t>φ</a:t>
            </a:r>
            <a:r>
              <a:rPr lang="en-US" altLang="ja-JP" sz="2800" baseline="-25000" dirty="0" err="1" smtClean="0"/>
              <a:t>JM</a:t>
            </a:r>
            <a:r>
              <a:rPr lang="en-US" altLang="ja-JP" sz="2800" baseline="30000" dirty="0" smtClean="0"/>
              <a:t>(c=3) </a:t>
            </a:r>
            <a:r>
              <a:rPr lang="en-US" altLang="ja-JP" sz="2800" dirty="0" smtClean="0"/>
              <a:t>+Φ</a:t>
            </a:r>
            <a:r>
              <a:rPr lang="en-US" altLang="ja-JP" sz="2800" baseline="-25000" dirty="0" smtClean="0"/>
              <a:t>JM </a:t>
            </a:r>
            <a:r>
              <a:rPr lang="en-US" altLang="ja-JP" sz="2800" baseline="30000" dirty="0"/>
              <a:t>(</a:t>
            </a:r>
            <a:r>
              <a:rPr lang="en-US" altLang="ja-JP" sz="2800" baseline="30000" dirty="0" smtClean="0"/>
              <a:t>C=4)</a:t>
            </a:r>
            <a:r>
              <a:rPr lang="en-US" altLang="ja-JP" sz="2800" dirty="0" smtClean="0"/>
              <a:t> </a:t>
            </a:r>
            <a:endParaRPr lang="en-US" altLang="ja-JP" sz="2800" dirty="0"/>
          </a:p>
          <a:p>
            <a:r>
              <a:rPr lang="en-US" altLang="ja-JP" sz="2800" dirty="0"/>
              <a:t>                     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2185392" y="3814601"/>
            <a:ext cx="2840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19236" y="4524545"/>
            <a:ext cx="69614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Φ</a:t>
            </a:r>
            <a:r>
              <a:rPr lang="en-US" altLang="ja-JP" sz="2800" baseline="-25000" dirty="0" smtClean="0"/>
              <a:t>αJM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qqqcc</a:t>
            </a:r>
            <a:r>
              <a:rPr lang="en-US" altLang="ja-JP" sz="2800" dirty="0" smtClean="0"/>
              <a:t>)=</a:t>
            </a:r>
            <a:r>
              <a:rPr lang="en-US" altLang="ja-JP" sz="2800" i="1" dirty="0" err="1">
                <a:latin typeface="Georgia" panose="02040502050405020303" pitchFamily="18" charset="0"/>
              </a:rPr>
              <a:t>A</a:t>
            </a:r>
            <a:r>
              <a:rPr lang="en-US" altLang="ja-JP" sz="2800" baseline="-25000" dirty="0" err="1"/>
              <a:t>qqqq</a:t>
            </a:r>
            <a:r>
              <a:rPr lang="en-US" altLang="ja-JP" sz="2800" dirty="0"/>
              <a:t>{[(color)</a:t>
            </a:r>
            <a:r>
              <a:rPr lang="en-US" altLang="ja-JP" sz="2800" baseline="30000" dirty="0"/>
              <a:t>(c)</a:t>
            </a:r>
            <a:r>
              <a:rPr lang="en-US" altLang="ja-JP" sz="2800" baseline="-25000" dirty="0"/>
              <a:t>α</a:t>
            </a:r>
            <a:r>
              <a:rPr lang="ja-JP" altLang="en-US" sz="2800" dirty="0"/>
              <a:t>　　</a:t>
            </a:r>
            <a:r>
              <a:rPr lang="en-US" altLang="ja-JP" sz="2800" dirty="0"/>
              <a:t>(isospin)</a:t>
            </a:r>
            <a:r>
              <a:rPr lang="en-US" altLang="ja-JP" sz="2800" baseline="30000" dirty="0"/>
              <a:t>(c)</a:t>
            </a:r>
            <a:r>
              <a:rPr lang="en-US" altLang="ja-JP" sz="2800" baseline="-25000" dirty="0"/>
              <a:t>α  </a:t>
            </a:r>
          </a:p>
          <a:p>
            <a:r>
              <a:rPr lang="en-US" altLang="ja-JP" sz="2800" baseline="-25000" dirty="0"/>
              <a:t>                                                   </a:t>
            </a:r>
            <a:r>
              <a:rPr lang="en-US" altLang="ja-JP" sz="2800" dirty="0"/>
              <a:t>(spin)</a:t>
            </a:r>
            <a:r>
              <a:rPr lang="en-US" altLang="ja-JP" sz="2800" baseline="30000" dirty="0"/>
              <a:t>(C)</a:t>
            </a:r>
            <a:r>
              <a:rPr lang="en-US" altLang="ja-JP" sz="2800" baseline="-25000" dirty="0"/>
              <a:t>α</a:t>
            </a:r>
            <a:r>
              <a:rPr lang="ja-JP" altLang="en-US" sz="2800" dirty="0"/>
              <a:t>　   </a:t>
            </a:r>
            <a:r>
              <a:rPr lang="en-US" altLang="ja-JP" sz="2800" dirty="0"/>
              <a:t>(spatial)</a:t>
            </a:r>
            <a:r>
              <a:rPr lang="en-US" altLang="ja-JP" sz="2800" baseline="30000" dirty="0"/>
              <a:t>(c)</a:t>
            </a:r>
            <a:r>
              <a:rPr lang="en-US" altLang="ja-JP" sz="2800" baseline="-25000" dirty="0"/>
              <a:t>α</a:t>
            </a:r>
            <a:r>
              <a:rPr lang="en-US" altLang="ja-JP" sz="2800" dirty="0"/>
              <a:t>]</a:t>
            </a:r>
            <a:r>
              <a:rPr lang="en-US" altLang="ja-JP" sz="2800" baseline="-25000" dirty="0"/>
              <a:t>JM</a:t>
            </a:r>
            <a:r>
              <a:rPr lang="en-US" altLang="ja-JP" sz="2800" dirty="0"/>
              <a:t>}</a:t>
            </a:r>
          </a:p>
        </p:txBody>
      </p:sp>
      <p:cxnSp>
        <p:nvCxnSpPr>
          <p:cNvPr id="24" name="直線コネクタ 23"/>
          <p:cNvCxnSpPr/>
          <p:nvPr/>
        </p:nvCxnSpPr>
        <p:spPr>
          <a:xfrm>
            <a:off x="2219417" y="4640950"/>
            <a:ext cx="2840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3750" y="428964"/>
            <a:ext cx="2700688" cy="230093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324094" y="785004"/>
            <a:ext cx="127800" cy="18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45544" y="3142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14536" y="244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37151" y="700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036414" y="1932317"/>
            <a:ext cx="150939" cy="16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29737" y="18653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17997" y="23288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11503" y="7120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5009" y="24374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20379" y="22220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05437" y="331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097324" y="275550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C=4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908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3463" y="419470"/>
            <a:ext cx="5877016" cy="53621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725445" y="437669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683" y="141302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37826" y="76495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02248" y="414585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15205" y="162456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</a:t>
            </a:r>
            <a:endParaRPr kumimoji="1" lang="ja-JP" altLang="en-US" sz="2400" dirty="0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7901126" y="1624568"/>
            <a:ext cx="449294" cy="192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2576258" y="764959"/>
            <a:ext cx="3797909" cy="4305670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475630" y="898124"/>
            <a:ext cx="1473693" cy="4305670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3456119" y="5070629"/>
            <a:ext cx="363924" cy="64659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7070448" y="5278514"/>
            <a:ext cx="284056" cy="50306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35931" y="60218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70448" y="59986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87491" y="6056049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20" name="円/楕円 19"/>
          <p:cNvSpPr/>
          <p:nvPr/>
        </p:nvSpPr>
        <p:spPr>
          <a:xfrm>
            <a:off x="5131978" y="6056049"/>
            <a:ext cx="426127" cy="4447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28775" y="6016838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=1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3079" y="560717"/>
            <a:ext cx="2248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Wavefunction</a:t>
            </a:r>
            <a:r>
              <a:rPr kumimoji="1" lang="en-US" altLang="ja-JP" sz="2400" dirty="0" smtClean="0"/>
              <a:t> of</a:t>
            </a:r>
          </a:p>
          <a:p>
            <a:r>
              <a:rPr lang="en-US" altLang="ja-JP" sz="2400" dirty="0" smtClean="0"/>
              <a:t>Color part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047869" y="444808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543958" y="5161872"/>
            <a:ext cx="168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C=2(</a:t>
            </a:r>
            <a:r>
              <a:rPr kumimoji="1" lang="en-US" altLang="ja-JP" dirty="0" err="1" smtClean="0"/>
              <a:t>Λc</a:t>
            </a:r>
            <a:r>
              <a:rPr lang="en-US" altLang="ja-JP" dirty="0" err="1" smtClean="0"/>
              <a:t>+D,Σc+D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0196" y="2769693"/>
            <a:ext cx="2700688" cy="2300936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0140540" y="3125733"/>
            <a:ext cx="127800" cy="18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661990" y="26549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053597" y="3041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10852860" y="4273046"/>
            <a:ext cx="150939" cy="16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746183" y="42060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334443" y="46695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027949" y="30527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936825" y="45628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021883" y="26722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218078" y="1951985"/>
            <a:ext cx="200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Similar for C=2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5128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56672" y="744970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Outline of my talk</a:t>
            </a:r>
          </a:p>
          <a:p>
            <a:r>
              <a:rPr lang="en-US" altLang="ja-JP" dirty="0" smtClean="0"/>
              <a:t>(1) Gaussian Expansion Method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(2) tetra neutron system structure with complex scaling method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(2)heavy </a:t>
            </a:r>
            <a:r>
              <a:rPr lang="en-US" altLang="ja-JP" dirty="0" err="1" smtClean="0"/>
              <a:t>penta</a:t>
            </a:r>
            <a:r>
              <a:rPr lang="en-US" altLang="ja-JP" dirty="0" smtClean="0"/>
              <a:t> quark system with real scaling method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9835" y="1180021"/>
            <a:ext cx="7940345" cy="313318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8136" y="500332"/>
            <a:ext cx="255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Confining channels</a:t>
            </a:r>
            <a:endParaRPr kumimoji="1" lang="ja-JP" altLang="en-US" sz="2400" dirty="0"/>
          </a:p>
        </p:txBody>
      </p:sp>
      <p:sp>
        <p:nvSpPr>
          <p:cNvPr id="5" name="円/楕円 4"/>
          <p:cNvSpPr/>
          <p:nvPr/>
        </p:nvSpPr>
        <p:spPr>
          <a:xfrm>
            <a:off x="2103389" y="1380227"/>
            <a:ext cx="1017917" cy="29329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421019" y="1380226"/>
            <a:ext cx="1017917" cy="29329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1965" y="48740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4748822" y="4897043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447026" y="48135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2472905" y="4908488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下矢印 11"/>
          <p:cNvSpPr/>
          <p:nvPr/>
        </p:nvSpPr>
        <p:spPr>
          <a:xfrm>
            <a:off x="2558384" y="4449850"/>
            <a:ext cx="225072" cy="31055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710655" y="4403727"/>
            <a:ext cx="225072" cy="31055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34155" y="487404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15" name="円/楕円 14"/>
          <p:cNvSpPr/>
          <p:nvPr/>
        </p:nvSpPr>
        <p:spPr>
          <a:xfrm>
            <a:off x="3378642" y="4874040"/>
            <a:ext cx="426127" cy="4447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9624" y="4874040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=3</a:t>
            </a:r>
            <a:endParaRPr kumimoji="1" lang="ja-JP" altLang="en-US" sz="2800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2783456" y="2432649"/>
            <a:ext cx="808249" cy="320902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58384" y="57783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2615241" y="5801320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34155" y="5735693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23" name="円/楕円 22"/>
          <p:cNvSpPr/>
          <p:nvPr/>
        </p:nvSpPr>
        <p:spPr>
          <a:xfrm>
            <a:off x="3378642" y="5735693"/>
            <a:ext cx="426127" cy="4447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30624" y="565727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3=8  +  1</a:t>
            </a:r>
            <a:endParaRPr kumimoji="1" lang="ja-JP" altLang="en-US" sz="2800" dirty="0"/>
          </a:p>
        </p:txBody>
      </p:sp>
      <p:sp>
        <p:nvSpPr>
          <p:cNvPr id="25" name="円/楕円 24"/>
          <p:cNvSpPr/>
          <p:nvPr/>
        </p:nvSpPr>
        <p:spPr>
          <a:xfrm>
            <a:off x="5362545" y="5751385"/>
            <a:ext cx="310551" cy="3349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5946569" y="6086379"/>
            <a:ext cx="307582" cy="288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340113" y="6374921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 take color singlet.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5947988" y="1425486"/>
            <a:ext cx="1017917" cy="29329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8352898" y="1402856"/>
            <a:ext cx="1017917" cy="29329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663156" y="491711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8720013" y="4940117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418217" y="48566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6444096" y="4951562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下矢印 34"/>
          <p:cNvSpPr/>
          <p:nvPr/>
        </p:nvSpPr>
        <p:spPr>
          <a:xfrm>
            <a:off x="6529575" y="4492924"/>
            <a:ext cx="225072" cy="31055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>
            <a:off x="8681846" y="4446801"/>
            <a:ext cx="225072" cy="31055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05346" y="4917114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38" name="円/楕円 37"/>
          <p:cNvSpPr/>
          <p:nvPr/>
        </p:nvSpPr>
        <p:spPr>
          <a:xfrm>
            <a:off x="7349833" y="4917114"/>
            <a:ext cx="426127" cy="4447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370815" y="4917114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=3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29575" y="58213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6586432" y="5844394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7405346" y="5778767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43" name="円/楕円 42"/>
          <p:cNvSpPr/>
          <p:nvPr/>
        </p:nvSpPr>
        <p:spPr>
          <a:xfrm>
            <a:off x="7349833" y="5778767"/>
            <a:ext cx="426127" cy="4447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601815" y="570034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3=8  +  1</a:t>
            </a:r>
            <a:endParaRPr kumimoji="1" lang="ja-JP" altLang="en-US" sz="2800" dirty="0"/>
          </a:p>
        </p:txBody>
      </p:sp>
      <p:sp>
        <p:nvSpPr>
          <p:cNvPr id="45" name="円/楕円 44"/>
          <p:cNvSpPr/>
          <p:nvPr/>
        </p:nvSpPr>
        <p:spPr>
          <a:xfrm>
            <a:off x="9333736" y="5794459"/>
            <a:ext cx="310551" cy="3349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9917760" y="6129453"/>
            <a:ext cx="307582" cy="288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9386508" y="6423919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 take color singlet.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045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753" y="300485"/>
            <a:ext cx="3249601" cy="2768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2323" y="466626"/>
            <a:ext cx="5403756" cy="246863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61460" y="2654423"/>
            <a:ext cx="878890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040040" y="2488269"/>
            <a:ext cx="790112" cy="419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48031" y="2488269"/>
            <a:ext cx="807868" cy="31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31423" y="21073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03109" y="6708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47658" y="2442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64754" y="25958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1469" y="2886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515481" y="288687"/>
            <a:ext cx="2840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936953" y="2806823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C=1(J/</a:t>
            </a:r>
            <a:r>
              <a:rPr kumimoji="1" lang="en-US" altLang="ja-JP" dirty="0" err="1" smtClean="0"/>
              <a:t>Ψ+p,ηc+p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27512" y="2821143"/>
            <a:ext cx="168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C=2(</a:t>
            </a:r>
            <a:r>
              <a:rPr kumimoji="1" lang="en-US" altLang="ja-JP" dirty="0" err="1" smtClean="0"/>
              <a:t>Λc</a:t>
            </a:r>
            <a:r>
              <a:rPr lang="en-US" altLang="ja-JP" dirty="0" err="1" smtClean="0"/>
              <a:t>+D,Σc+D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72650" y="278047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C=3</a:t>
            </a:r>
            <a:endParaRPr kumimoji="1" lang="ja-JP" altLang="en-US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9236" y="3772893"/>
            <a:ext cx="75184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Ψ</a:t>
            </a:r>
            <a:r>
              <a:rPr lang="en-US" altLang="ja-JP" sz="2800" baseline="-25000" dirty="0" smtClean="0"/>
              <a:t>JM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qqqcc</a:t>
            </a:r>
            <a:r>
              <a:rPr lang="en-US" altLang="ja-JP" sz="2800" dirty="0" smtClean="0"/>
              <a:t>)=</a:t>
            </a:r>
            <a:r>
              <a:rPr lang="ja-JP" altLang="en-US" sz="2800" dirty="0"/>
              <a:t>　</a:t>
            </a:r>
            <a:r>
              <a:rPr lang="en-US" altLang="ja-JP" sz="2800" dirty="0"/>
              <a:t>Φ</a:t>
            </a:r>
            <a:r>
              <a:rPr lang="en-US" altLang="ja-JP" sz="2800" baseline="-25000" dirty="0"/>
              <a:t>JM</a:t>
            </a:r>
            <a:r>
              <a:rPr lang="en-US" altLang="ja-JP" sz="2800" baseline="30000" dirty="0"/>
              <a:t>(C=1)</a:t>
            </a:r>
            <a:r>
              <a:rPr lang="en-US" altLang="ja-JP" sz="2800" dirty="0"/>
              <a:t> +Φ</a:t>
            </a:r>
            <a:r>
              <a:rPr lang="en-US" altLang="ja-JP" sz="2800" baseline="-25000" dirty="0"/>
              <a:t>JM </a:t>
            </a:r>
            <a:r>
              <a:rPr lang="en-US" altLang="ja-JP" sz="2800" baseline="30000" dirty="0"/>
              <a:t>(C=2)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+</a:t>
            </a:r>
            <a:r>
              <a:rPr lang="en-US" altLang="ja-JP" sz="2800" dirty="0" err="1" smtClean="0"/>
              <a:t>φ</a:t>
            </a:r>
            <a:r>
              <a:rPr lang="en-US" altLang="ja-JP" sz="2800" baseline="-25000" dirty="0" err="1" smtClean="0"/>
              <a:t>JM</a:t>
            </a:r>
            <a:r>
              <a:rPr lang="en-US" altLang="ja-JP" sz="2800" baseline="30000" dirty="0" smtClean="0"/>
              <a:t>(c=3) </a:t>
            </a:r>
            <a:r>
              <a:rPr lang="en-US" altLang="ja-JP" sz="2800" dirty="0" smtClean="0"/>
              <a:t>+Φ</a:t>
            </a:r>
            <a:r>
              <a:rPr lang="en-US" altLang="ja-JP" sz="2800" baseline="-25000" dirty="0" smtClean="0"/>
              <a:t>JM </a:t>
            </a:r>
            <a:r>
              <a:rPr lang="en-US" altLang="ja-JP" sz="2800" baseline="30000" dirty="0"/>
              <a:t>(</a:t>
            </a:r>
            <a:r>
              <a:rPr lang="en-US" altLang="ja-JP" sz="2800" baseline="30000" dirty="0" smtClean="0"/>
              <a:t>C=4)</a:t>
            </a:r>
            <a:r>
              <a:rPr lang="en-US" altLang="ja-JP" sz="2800" dirty="0" smtClean="0"/>
              <a:t> </a:t>
            </a:r>
            <a:endParaRPr lang="en-US" altLang="ja-JP" sz="2800" dirty="0"/>
          </a:p>
          <a:p>
            <a:r>
              <a:rPr lang="en-US" altLang="ja-JP" sz="2800" dirty="0"/>
              <a:t>                     </a:t>
            </a:r>
          </a:p>
        </p:txBody>
      </p:sp>
      <p:cxnSp>
        <p:nvCxnSpPr>
          <p:cNvPr id="22" name="直線コネクタ 21"/>
          <p:cNvCxnSpPr/>
          <p:nvPr/>
        </p:nvCxnSpPr>
        <p:spPr>
          <a:xfrm>
            <a:off x="2185392" y="3814601"/>
            <a:ext cx="2840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19236" y="4524545"/>
            <a:ext cx="69614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Φ</a:t>
            </a:r>
            <a:r>
              <a:rPr lang="en-US" altLang="ja-JP" sz="2800" baseline="-25000" dirty="0" smtClean="0"/>
              <a:t>αJM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qqqcc</a:t>
            </a:r>
            <a:r>
              <a:rPr lang="en-US" altLang="ja-JP" sz="2800" dirty="0" smtClean="0"/>
              <a:t>)=</a:t>
            </a:r>
            <a:r>
              <a:rPr lang="en-US" altLang="ja-JP" sz="2800" i="1" dirty="0" err="1">
                <a:latin typeface="Georgia" panose="02040502050405020303" pitchFamily="18" charset="0"/>
              </a:rPr>
              <a:t>A</a:t>
            </a:r>
            <a:r>
              <a:rPr lang="en-US" altLang="ja-JP" sz="2800" baseline="-25000" dirty="0" err="1"/>
              <a:t>qqqq</a:t>
            </a:r>
            <a:r>
              <a:rPr lang="en-US" altLang="ja-JP" sz="2800" dirty="0"/>
              <a:t>{[(color)</a:t>
            </a:r>
            <a:r>
              <a:rPr lang="en-US" altLang="ja-JP" sz="2800" baseline="30000" dirty="0"/>
              <a:t>(c)</a:t>
            </a:r>
            <a:r>
              <a:rPr lang="en-US" altLang="ja-JP" sz="2800" baseline="-25000" dirty="0"/>
              <a:t>α</a:t>
            </a:r>
            <a:r>
              <a:rPr lang="ja-JP" altLang="en-US" sz="2800" dirty="0"/>
              <a:t>　　</a:t>
            </a:r>
            <a:r>
              <a:rPr lang="en-US" altLang="ja-JP" sz="2800" dirty="0"/>
              <a:t>(isospin)</a:t>
            </a:r>
            <a:r>
              <a:rPr lang="en-US" altLang="ja-JP" sz="2800" baseline="30000" dirty="0"/>
              <a:t>(c)</a:t>
            </a:r>
            <a:r>
              <a:rPr lang="en-US" altLang="ja-JP" sz="2800" baseline="-25000" dirty="0"/>
              <a:t>α  </a:t>
            </a:r>
          </a:p>
          <a:p>
            <a:r>
              <a:rPr lang="en-US" altLang="ja-JP" sz="2800" baseline="-25000" dirty="0"/>
              <a:t>                                                   </a:t>
            </a:r>
            <a:r>
              <a:rPr lang="en-US" altLang="ja-JP" sz="2800" dirty="0"/>
              <a:t>(spin)</a:t>
            </a:r>
            <a:r>
              <a:rPr lang="en-US" altLang="ja-JP" sz="2800" baseline="30000" dirty="0"/>
              <a:t>(C)</a:t>
            </a:r>
            <a:r>
              <a:rPr lang="en-US" altLang="ja-JP" sz="2800" baseline="-25000" dirty="0"/>
              <a:t>α</a:t>
            </a:r>
            <a:r>
              <a:rPr lang="ja-JP" altLang="en-US" sz="2800" dirty="0"/>
              <a:t>　   </a:t>
            </a:r>
            <a:r>
              <a:rPr lang="en-US" altLang="ja-JP" sz="2800" dirty="0"/>
              <a:t>(spatial)</a:t>
            </a:r>
            <a:r>
              <a:rPr lang="en-US" altLang="ja-JP" sz="2800" baseline="30000" dirty="0"/>
              <a:t>(c)</a:t>
            </a:r>
            <a:r>
              <a:rPr lang="en-US" altLang="ja-JP" sz="2800" baseline="-25000" dirty="0"/>
              <a:t>α</a:t>
            </a:r>
            <a:r>
              <a:rPr lang="en-US" altLang="ja-JP" sz="2800" dirty="0"/>
              <a:t>]</a:t>
            </a:r>
            <a:r>
              <a:rPr lang="en-US" altLang="ja-JP" sz="2800" baseline="-25000" dirty="0"/>
              <a:t>JM</a:t>
            </a:r>
            <a:r>
              <a:rPr lang="en-US" altLang="ja-JP" sz="2800" dirty="0"/>
              <a:t>}</a:t>
            </a:r>
          </a:p>
        </p:txBody>
      </p:sp>
      <p:cxnSp>
        <p:nvCxnSpPr>
          <p:cNvPr id="24" name="直線コネクタ 23"/>
          <p:cNvCxnSpPr/>
          <p:nvPr/>
        </p:nvCxnSpPr>
        <p:spPr>
          <a:xfrm>
            <a:off x="2219417" y="4640950"/>
            <a:ext cx="2840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3750" y="428964"/>
            <a:ext cx="2700688" cy="230093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324094" y="785004"/>
            <a:ext cx="127800" cy="18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45544" y="3142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14536" y="244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37151" y="700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036414" y="1932317"/>
            <a:ext cx="150939" cy="16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29737" y="18653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17997" y="23288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11503" y="7120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5009" y="24374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20379" y="22220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05437" y="331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097324" y="275550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C=4</a:t>
            </a:r>
            <a:endParaRPr kumimoji="1" lang="ja-JP" altLang="en-US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055753" y="5564635"/>
            <a:ext cx="75600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(spatial)</a:t>
            </a:r>
            <a:r>
              <a:rPr lang="en-US" altLang="ja-JP" sz="2800" baseline="30000" dirty="0"/>
              <a:t>(c)</a:t>
            </a:r>
            <a:r>
              <a:rPr lang="en-US" altLang="ja-JP" sz="2800" baseline="-25000" dirty="0"/>
              <a:t>α</a:t>
            </a:r>
            <a:r>
              <a:rPr lang="en-US" altLang="ja-JP" sz="2800" dirty="0"/>
              <a:t>=</a:t>
            </a:r>
            <a:r>
              <a:rPr lang="en-US" altLang="ja-JP" sz="2800" dirty="0" err="1"/>
              <a:t>φ</a:t>
            </a:r>
            <a:r>
              <a:rPr lang="en-US" altLang="ja-JP" sz="2800" baseline="-25000" dirty="0" err="1"/>
              <a:t>nl</a:t>
            </a:r>
            <a:r>
              <a:rPr lang="en-US" altLang="ja-JP" sz="2800" baseline="30000" dirty="0"/>
              <a:t>(c)</a:t>
            </a:r>
            <a:r>
              <a:rPr lang="en-US" altLang="ja-JP" sz="2800" dirty="0"/>
              <a:t>(</a:t>
            </a:r>
            <a:r>
              <a:rPr lang="en-US" altLang="ja-JP" sz="2800" dirty="0" err="1"/>
              <a:t>r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)</a:t>
            </a:r>
            <a:r>
              <a:rPr lang="en-US" altLang="ja-JP" sz="2800" dirty="0" err="1"/>
              <a:t>ψ</a:t>
            </a:r>
            <a:r>
              <a:rPr lang="en-US" altLang="ja-JP" sz="2800" baseline="-25000" dirty="0" err="1"/>
              <a:t>νλ</a:t>
            </a:r>
            <a:r>
              <a:rPr lang="en-US" altLang="ja-JP" sz="2800" baseline="30000" dirty="0"/>
              <a:t>(c)</a:t>
            </a:r>
            <a:r>
              <a:rPr lang="en-US" altLang="ja-JP" sz="2800" dirty="0"/>
              <a:t>(</a:t>
            </a:r>
            <a:r>
              <a:rPr lang="en-US" altLang="ja-JP" sz="2800" dirty="0" err="1" smtClean="0"/>
              <a:t>ρ</a:t>
            </a:r>
            <a:r>
              <a:rPr lang="en-US" altLang="ja-JP" sz="2800" baseline="-25000" dirty="0" err="1" smtClean="0"/>
              <a:t>c</a:t>
            </a:r>
            <a:r>
              <a:rPr lang="en-US" altLang="ja-JP" sz="2800" dirty="0" smtClean="0"/>
              <a:t>)φ</a:t>
            </a:r>
            <a:r>
              <a:rPr lang="en-US" altLang="ja-JP" sz="2800" baseline="30000" dirty="0" smtClean="0"/>
              <a:t>(c)</a:t>
            </a:r>
            <a:r>
              <a:rPr lang="en-US" altLang="ja-JP" sz="2800" baseline="-25000" dirty="0" err="1" smtClean="0"/>
              <a:t>kj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s</a:t>
            </a:r>
            <a:r>
              <a:rPr lang="en-US" altLang="ja-JP" sz="2800" baseline="-25000" dirty="0" err="1" smtClean="0"/>
              <a:t>c</a:t>
            </a:r>
            <a:r>
              <a:rPr lang="en-US" altLang="ja-JP" sz="2800" dirty="0" smtClean="0"/>
              <a:t>)</a:t>
            </a:r>
            <a:r>
              <a:rPr lang="en-US" altLang="ja-JP" sz="2800" dirty="0" err="1" smtClean="0"/>
              <a:t>Φ</a:t>
            </a:r>
            <a:r>
              <a:rPr lang="en-US" altLang="ja-JP" sz="2800" baseline="-25000" dirty="0" err="1" smtClean="0"/>
              <a:t>n</a:t>
            </a:r>
            <a:r>
              <a:rPr lang="en-US" altLang="ja-JP" sz="2800" baseline="-25000" dirty="0" smtClean="0"/>
              <a:t> LM</a:t>
            </a:r>
            <a:r>
              <a:rPr lang="en-US" altLang="ja-JP" sz="2800" baseline="30000" dirty="0" smtClean="0"/>
              <a:t>(c</a:t>
            </a:r>
            <a:r>
              <a:rPr lang="en-US" altLang="ja-JP" sz="2800" baseline="30000" dirty="0"/>
              <a:t>)</a:t>
            </a:r>
            <a:r>
              <a:rPr lang="en-US" altLang="ja-JP" sz="2800" dirty="0"/>
              <a:t>(</a:t>
            </a:r>
            <a:r>
              <a:rPr lang="en-US" altLang="ja-JP" sz="2800" dirty="0" err="1"/>
              <a:t>R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922" y="6056629"/>
            <a:ext cx="5077501" cy="7747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0802" y="6107429"/>
            <a:ext cx="4417426" cy="67310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046827" y="58928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435096" y="5738097"/>
            <a:ext cx="1723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Same procedure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s taken for</a:t>
            </a:r>
          </a:p>
          <a:p>
            <a:r>
              <a:rPr kumimoji="1" lang="en-US" altLang="ja-JP" dirty="0" err="1" smtClean="0"/>
              <a:t>r,ρ</a:t>
            </a:r>
            <a:r>
              <a:rPr kumimoji="1" lang="en-US" altLang="ja-JP" dirty="0" smtClean="0"/>
              <a:t>, and s.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824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46981" y="526211"/>
            <a:ext cx="953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For the Pc(4380) and (4450), we consider the following 9 candidates states,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Total  orbital angular momentum: L=0, 1, 2</a:t>
            </a:r>
          </a:p>
          <a:p>
            <a:r>
              <a:rPr kumimoji="1" lang="en-US" altLang="ja-JP" sz="2400" dirty="0" smtClean="0"/>
              <a:t>Total Spin : S=1/2, 3/2, 5/2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663" y="3181708"/>
            <a:ext cx="3249601" cy="2768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0233" y="3347849"/>
            <a:ext cx="5403756" cy="246863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809370" y="5535646"/>
            <a:ext cx="878890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487950" y="5369492"/>
            <a:ext cx="790112" cy="419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095941" y="5369492"/>
            <a:ext cx="807868" cy="31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79333" y="49885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1019" y="35520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95568" y="312552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12664" y="547703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39379" y="31699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2963391" y="3169910"/>
            <a:ext cx="2840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384863" y="5688046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C=1(J/</a:t>
            </a:r>
            <a:r>
              <a:rPr kumimoji="1" lang="en-US" altLang="ja-JP" dirty="0" err="1" smtClean="0"/>
              <a:t>Ψ+p,ηc+p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75422" y="5702366"/>
            <a:ext cx="168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C=2(</a:t>
            </a:r>
            <a:r>
              <a:rPr kumimoji="1" lang="en-US" altLang="ja-JP" dirty="0" err="1" smtClean="0"/>
              <a:t>Λc</a:t>
            </a:r>
            <a:r>
              <a:rPr lang="en-US" altLang="ja-JP" dirty="0" err="1" smtClean="0"/>
              <a:t>+D,Σc+D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20560" y="5661699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C=3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1660" y="3310187"/>
            <a:ext cx="2700688" cy="2300936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772004" y="3666227"/>
            <a:ext cx="127800" cy="18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93454" y="319545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62446" y="31255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85061" y="3582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5484324" y="4813540"/>
            <a:ext cx="150939" cy="16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77647" y="4746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65907" y="52100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59413" y="3593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82919" y="53187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68289" y="51033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53347" y="32127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545234" y="563672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C=4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0" y="2366093"/>
            <a:ext cx="1242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example, in the case of total orbital angular momentum L=0, S=1/2, 3/2, 5/2,  J</a:t>
            </a:r>
            <a:r>
              <a:rPr kumimoji="1" lang="en-US" altLang="ja-JP" sz="2400" baseline="30000" dirty="0" smtClean="0"/>
              <a:t>π</a:t>
            </a:r>
            <a:r>
              <a:rPr kumimoji="1" lang="en-US" altLang="ja-JP" sz="2400" dirty="0" smtClean="0"/>
              <a:t>=1/2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,3/2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,5/2</a:t>
            </a:r>
            <a:r>
              <a:rPr kumimoji="1" lang="en-US" altLang="ja-JP" sz="2400" baseline="30000" dirty="0" smtClean="0"/>
              <a:t>-</a:t>
            </a:r>
          </a:p>
          <a:p>
            <a:r>
              <a:rPr lang="en-US" altLang="ja-JP" sz="2400" dirty="0" smtClean="0"/>
              <a:t>We take s-waves for all coordinates.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80736" y="4582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28463" y="39893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331022" y="39827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136590" y="40300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10015268" y="2242868"/>
            <a:ext cx="1630392" cy="7763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407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943006" y="248936"/>
            <a:ext cx="1797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(H-E)Ψ=0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9477" y="952499"/>
            <a:ext cx="863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By the diagonalization of Hamiltonian, we obtain N eigenstates for each J</a:t>
            </a:r>
            <a:r>
              <a:rPr lang="en-US" altLang="ja-JP" sz="2000" baseline="30000" dirty="0"/>
              <a:t>π</a:t>
            </a:r>
            <a:r>
              <a:rPr lang="en-US" altLang="ja-JP" sz="2000" dirty="0"/>
              <a:t>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6575" y="1533825"/>
            <a:ext cx="10639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Here, we use </a:t>
            </a:r>
            <a:r>
              <a:rPr lang="en-US" altLang="ja-JP" sz="2400" dirty="0" smtClean="0"/>
              <a:t>about 40,000 </a:t>
            </a:r>
            <a:r>
              <a:rPr lang="en-US" altLang="ja-JP" sz="2400" dirty="0"/>
              <a:t>basis functions.</a:t>
            </a:r>
          </a:p>
          <a:p>
            <a:r>
              <a:rPr lang="en-US" altLang="ja-JP" sz="2400" dirty="0"/>
              <a:t>Then, we obtained </a:t>
            </a:r>
            <a:r>
              <a:rPr lang="en-US" altLang="ja-JP" sz="2400" dirty="0" smtClean="0"/>
              <a:t>40,000 </a:t>
            </a:r>
            <a:r>
              <a:rPr lang="en-US" altLang="ja-JP" sz="2400" dirty="0" err="1"/>
              <a:t>eigenfunction</a:t>
            </a:r>
            <a:r>
              <a:rPr lang="en-US" altLang="ja-JP" sz="2400" dirty="0"/>
              <a:t> for each J</a:t>
            </a:r>
            <a:r>
              <a:rPr lang="en-US" altLang="ja-JP" sz="2400" baseline="30000" dirty="0"/>
              <a:t>π</a:t>
            </a:r>
            <a:r>
              <a:rPr lang="en-US" altLang="ja-JP" sz="2400" dirty="0"/>
              <a:t>.</a:t>
            </a:r>
          </a:p>
          <a:p>
            <a:r>
              <a:rPr lang="en-US" altLang="ja-JP" sz="2400" dirty="0" smtClean="0"/>
              <a:t>First, we </a:t>
            </a:r>
            <a:r>
              <a:rPr lang="en-US" altLang="ja-JP" sz="2400" dirty="0"/>
              <a:t>investigate </a:t>
            </a:r>
            <a:r>
              <a:rPr lang="en-US" altLang="ja-JP" sz="2400" dirty="0" smtClean="0"/>
              <a:t>J=1/2-, namely, L(total angular momentum)=0, S(total spin)=1/2.</a:t>
            </a:r>
            <a:endParaRPr lang="en-US" altLang="ja-JP" sz="2400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713661" y="3092091"/>
            <a:ext cx="158432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713661" y="3379429"/>
            <a:ext cx="15843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13661" y="3668354"/>
            <a:ext cx="15843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04211" y="3838216"/>
            <a:ext cx="458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・・・・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785099" y="4676416"/>
            <a:ext cx="151288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785099" y="5036779"/>
            <a:ext cx="14414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785099" y="5395554"/>
            <a:ext cx="151288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785099" y="5755916"/>
            <a:ext cx="1512887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13661" y="5990866"/>
            <a:ext cx="3554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/>
              <a:t>L=0,S=1/2   for example</a:t>
            </a:r>
            <a:endParaRPr lang="en-US" altLang="ja-JP" sz="2400" baseline="300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080249" y="4198579"/>
            <a:ext cx="458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・・・・</a:t>
            </a:r>
          </a:p>
        </p:txBody>
      </p:sp>
    </p:spTree>
    <p:extLst>
      <p:ext uri="{BB962C8B-B14F-4D97-AF65-F5344CB8AC3E}">
        <p14:creationId xmlns="" xmlns:p14="http://schemas.microsoft.com/office/powerpoint/2010/main" val="29706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753" y="300485"/>
            <a:ext cx="3249601" cy="2768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2323" y="466626"/>
            <a:ext cx="5403756" cy="246863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61460" y="2654423"/>
            <a:ext cx="878890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040040" y="2488269"/>
            <a:ext cx="790112" cy="419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48031" y="2488269"/>
            <a:ext cx="807868" cy="31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31423" y="21073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03109" y="6708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47658" y="2442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64754" y="25958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1469" y="2886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515481" y="288687"/>
            <a:ext cx="2840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936953" y="2806823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C=1(J/</a:t>
            </a:r>
            <a:r>
              <a:rPr kumimoji="1" lang="en-US" altLang="ja-JP" dirty="0" err="1" smtClean="0"/>
              <a:t>Ψ+p,ηc+p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27512" y="2821143"/>
            <a:ext cx="168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C=2(</a:t>
            </a:r>
            <a:r>
              <a:rPr kumimoji="1" lang="en-US" altLang="ja-JP" dirty="0" err="1" smtClean="0"/>
              <a:t>Λc</a:t>
            </a:r>
            <a:r>
              <a:rPr lang="en-US" altLang="ja-JP" dirty="0" err="1" smtClean="0"/>
              <a:t>+D,Σc+D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72650" y="278047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C=3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3750" y="428964"/>
            <a:ext cx="2700688" cy="230093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324094" y="785004"/>
            <a:ext cx="127800" cy="18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45544" y="3142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14536" y="244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37151" y="700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036414" y="1932317"/>
            <a:ext cx="150939" cy="16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29737" y="18653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17997" y="23288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11503" y="7120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5009" y="24374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20379" y="22220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05437" y="331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097324" y="275550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C=4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6622323" y="428964"/>
            <a:ext cx="5403756" cy="2866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7539487" y="3502325"/>
            <a:ext cx="25879" cy="69873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6499267" y="4382211"/>
            <a:ext cx="286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First, we take two channels.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9728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9835" y="1180021"/>
            <a:ext cx="7940345" cy="313318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8136" y="500332"/>
            <a:ext cx="255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Confining channels</a:t>
            </a:r>
            <a:endParaRPr kumimoji="1" lang="ja-JP" altLang="en-US" sz="2400" dirty="0"/>
          </a:p>
        </p:txBody>
      </p:sp>
      <p:sp>
        <p:nvSpPr>
          <p:cNvPr id="5" name="円/楕円 4"/>
          <p:cNvSpPr/>
          <p:nvPr/>
        </p:nvSpPr>
        <p:spPr>
          <a:xfrm>
            <a:off x="2103389" y="1380227"/>
            <a:ext cx="1017917" cy="29329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421019" y="1380226"/>
            <a:ext cx="1017917" cy="29329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1965" y="48740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4748822" y="4897043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447026" y="48135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2472905" y="4908488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下矢印 11"/>
          <p:cNvSpPr/>
          <p:nvPr/>
        </p:nvSpPr>
        <p:spPr>
          <a:xfrm>
            <a:off x="2558384" y="4449850"/>
            <a:ext cx="225072" cy="31055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710655" y="4403727"/>
            <a:ext cx="225072" cy="31055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34155" y="487404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15" name="円/楕円 14"/>
          <p:cNvSpPr/>
          <p:nvPr/>
        </p:nvSpPr>
        <p:spPr>
          <a:xfrm>
            <a:off x="3378642" y="4874040"/>
            <a:ext cx="426127" cy="4447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9624" y="4874040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=3</a:t>
            </a:r>
            <a:endParaRPr kumimoji="1" lang="ja-JP" altLang="en-US" sz="2800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2783456" y="2432649"/>
            <a:ext cx="808249" cy="320902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58384" y="57783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2615241" y="5801320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34155" y="5735693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23" name="円/楕円 22"/>
          <p:cNvSpPr/>
          <p:nvPr/>
        </p:nvSpPr>
        <p:spPr>
          <a:xfrm>
            <a:off x="3378642" y="5735693"/>
            <a:ext cx="426127" cy="4447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30624" y="565727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3=8  +  1</a:t>
            </a:r>
            <a:endParaRPr kumimoji="1" lang="ja-JP" altLang="en-US" sz="2800" dirty="0"/>
          </a:p>
        </p:txBody>
      </p:sp>
      <p:sp>
        <p:nvSpPr>
          <p:cNvPr id="25" name="円/楕円 24"/>
          <p:cNvSpPr/>
          <p:nvPr/>
        </p:nvSpPr>
        <p:spPr>
          <a:xfrm>
            <a:off x="5362545" y="5751385"/>
            <a:ext cx="310551" cy="3349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5946569" y="6086379"/>
            <a:ext cx="307582" cy="288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340113" y="6374921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 take color singlet.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5947988" y="1425486"/>
            <a:ext cx="1017917" cy="29329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8352898" y="1402856"/>
            <a:ext cx="1017917" cy="293298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663156" y="491711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8720013" y="4940117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418217" y="48566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6444096" y="4951562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下矢印 34"/>
          <p:cNvSpPr/>
          <p:nvPr/>
        </p:nvSpPr>
        <p:spPr>
          <a:xfrm>
            <a:off x="6529575" y="4492924"/>
            <a:ext cx="225072" cy="31055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>
            <a:off x="8681846" y="4446801"/>
            <a:ext cx="225072" cy="31055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05346" y="4917114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38" name="円/楕円 37"/>
          <p:cNvSpPr/>
          <p:nvPr/>
        </p:nvSpPr>
        <p:spPr>
          <a:xfrm>
            <a:off x="7349833" y="4917114"/>
            <a:ext cx="426127" cy="4447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370815" y="4917114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=3</a:t>
            </a:r>
            <a:endParaRPr kumimoji="1" lang="ja-JP" altLang="en-US" sz="2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29575" y="58213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6586432" y="5844394"/>
            <a:ext cx="310551" cy="8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7405346" y="5778767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</a:t>
            </a:r>
            <a:endParaRPr kumimoji="1" lang="ja-JP" altLang="en-US" sz="2800" dirty="0"/>
          </a:p>
        </p:txBody>
      </p:sp>
      <p:sp>
        <p:nvSpPr>
          <p:cNvPr id="43" name="円/楕円 42"/>
          <p:cNvSpPr/>
          <p:nvPr/>
        </p:nvSpPr>
        <p:spPr>
          <a:xfrm>
            <a:off x="7349833" y="5778767"/>
            <a:ext cx="426127" cy="44479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601815" y="570034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3=8  +  1</a:t>
            </a:r>
            <a:endParaRPr kumimoji="1" lang="ja-JP" altLang="en-US" sz="2800" dirty="0"/>
          </a:p>
        </p:txBody>
      </p:sp>
      <p:sp>
        <p:nvSpPr>
          <p:cNvPr id="45" name="円/楕円 44"/>
          <p:cNvSpPr/>
          <p:nvPr/>
        </p:nvSpPr>
        <p:spPr>
          <a:xfrm>
            <a:off x="9333736" y="5794459"/>
            <a:ext cx="310551" cy="3349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9917760" y="6129453"/>
            <a:ext cx="307582" cy="288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9386508" y="6423919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 take color singlet.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973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084" y="0"/>
            <a:ext cx="2714965" cy="690925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707861" y="6107502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707860" y="5046855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707859" y="2324920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707859" y="2133534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707858" y="1920883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707858" y="1729497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50675" y="5862451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J/Ψ+N(4040)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50675" y="476689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(4171)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2967" y="345104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*(4323)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41434" y="3156473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Σ</a:t>
            </a:r>
            <a:r>
              <a:rPr lang="en-US" altLang="ja-JP" dirty="0" err="1" smtClean="0"/>
              <a:t>c+D</a:t>
            </a:r>
            <a:r>
              <a:rPr lang="en-US" altLang="ja-JP" dirty="0" smtClean="0"/>
              <a:t>(4353)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3490" y="216988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Σc+D</a:t>
            </a:r>
            <a:r>
              <a:rPr kumimoji="1" lang="en-US" altLang="ja-JP" dirty="0" smtClean="0"/>
              <a:t>*(4505)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93684" y="187917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 </a:t>
            </a:r>
            <a:r>
              <a:rPr kumimoji="1" lang="en-US" altLang="ja-JP" dirty="0" err="1" smtClean="0"/>
              <a:t>ηc</a:t>
            </a:r>
            <a:r>
              <a:rPr kumimoji="1" lang="en-US" altLang="ja-JP" dirty="0" smtClean="0"/>
              <a:t>* (4544)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90078" y="1658021"/>
            <a:ext cx="15103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N+J/Ψ*(4584)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90078" y="1373007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</a:t>
            </a:r>
            <a:r>
              <a:rPr kumimoji="1" lang="en-US" altLang="ja-JP" dirty="0" smtClean="0"/>
              <a:t>*+D*(4587)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753863" y="3677261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707858" y="3379550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041622" y="2889661"/>
            <a:ext cx="1412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90297" y="2779009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Pc(4450)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67577" y="6379082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L=0,S=1/2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951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753" y="300485"/>
            <a:ext cx="3249601" cy="2768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2323" y="466626"/>
            <a:ext cx="5403756" cy="246863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61460" y="2654423"/>
            <a:ext cx="878890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040040" y="2488269"/>
            <a:ext cx="790112" cy="419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48031" y="2488269"/>
            <a:ext cx="807868" cy="31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31423" y="21073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03109" y="6708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47658" y="2442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64754" y="25958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1469" y="2886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515481" y="288687"/>
            <a:ext cx="2840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936953" y="2806823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C=1(J/</a:t>
            </a:r>
            <a:r>
              <a:rPr kumimoji="1" lang="en-US" altLang="ja-JP" dirty="0" err="1" smtClean="0"/>
              <a:t>Ψ+p,ηc+p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27512" y="2821143"/>
            <a:ext cx="168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C=2(</a:t>
            </a:r>
            <a:r>
              <a:rPr kumimoji="1" lang="en-US" altLang="ja-JP" dirty="0" err="1" smtClean="0"/>
              <a:t>Λc</a:t>
            </a:r>
            <a:r>
              <a:rPr lang="en-US" altLang="ja-JP" dirty="0" err="1" smtClean="0"/>
              <a:t>+D,Σc+D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72650" y="278047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C=3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3750" y="428964"/>
            <a:ext cx="2700688" cy="230093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324094" y="785004"/>
            <a:ext cx="127800" cy="18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45544" y="3142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14536" y="244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37151" y="700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036414" y="1932317"/>
            <a:ext cx="150939" cy="16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29737" y="18653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17997" y="23288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11503" y="7120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5009" y="24374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20379" y="22220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05437" y="331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097324" y="275550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C=4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1069454" y="112143"/>
            <a:ext cx="5403756" cy="32349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3592924" y="3499449"/>
            <a:ext cx="25879" cy="69873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2361460" y="4316540"/>
            <a:ext cx="385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Next, we take two scattering channels.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746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427430" y="433975"/>
            <a:ext cx="1985512" cy="192369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75729" y="884706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605202" y="1590716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1204526" y="860983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890326" y="1113306"/>
            <a:ext cx="508958" cy="565030"/>
          </a:xfrm>
          <a:prstGeom prst="ellipse">
            <a:avLst/>
          </a:prstGeom>
          <a:solidFill>
            <a:srgbClr val="E64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381368" y="1678336"/>
            <a:ext cx="508958" cy="56503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3627" y="15376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q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94622" y="181931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1494622" y="1883213"/>
            <a:ext cx="282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674" y="774719"/>
            <a:ext cx="619823" cy="5934274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4442604" y="6487064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934974" y="633966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</a:t>
            </a:r>
            <a:r>
              <a:rPr kumimoji="1" lang="en-US" altLang="ja-JP" dirty="0" err="1" smtClean="0"/>
              <a:t>Ψ+p</a:t>
            </a:r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4572001" y="4425399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098206" y="565834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	</a:t>
            </a:r>
            <a:r>
              <a:rPr kumimoji="1" lang="en-US" altLang="ja-JP" dirty="0" err="1" smtClean="0"/>
              <a:t>Λc+D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4616570" y="6006860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572000" y="4242512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988674" y="440074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Δ+ηc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89778" y="403141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*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4625701" y="3947981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993483" y="37290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Σc+D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4572000" y="3196770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988674" y="301210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Σ*+D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4566753" y="3496107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979543" y="334756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J/Ψ+Δ</a:t>
            </a:r>
            <a:endParaRPr kumimoji="1" lang="ja-JP" altLang="en-US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4566752" y="2401726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015426" y="22256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Σc+D</a:t>
            </a:r>
            <a:r>
              <a:rPr lang="en-US" altLang="ja-JP" dirty="0" smtClean="0"/>
              <a:t>*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4566751" y="1497817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935837" y="13253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</a:t>
            </a:r>
            <a:r>
              <a:rPr kumimoji="1" lang="en-US" altLang="ja-JP" dirty="0" smtClean="0"/>
              <a:t>*+D*</a:t>
            </a:r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4566751" y="2656936"/>
            <a:ext cx="1412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015426" y="2546284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Pc(4450)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4769471" y="3270429"/>
            <a:ext cx="957532" cy="13279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769107" y="4729049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Pc(4380)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194430" y="3838755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7194430" y="3723329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7194430" y="1669710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7194430" y="1526571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7122543" y="766093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7356681" y="6108828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L=0,S=1/2</a:t>
            </a:r>
            <a:endParaRPr kumimoji="1" lang="ja-JP" altLang="en-US" sz="2400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8752936" y="3741856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8649418" y="745025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8929844" y="6139822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L=0, S=3/2</a:t>
            </a:r>
            <a:endParaRPr kumimoji="1" lang="ja-JP" altLang="en-US" sz="2400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8649418" y="635479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356681" y="5843007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56681" y="5510894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7356681" y="5098381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366110" y="4804628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288472" y="4259814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230160" y="3381485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185567" y="3038032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8809836" y="5843007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8782071" y="5467713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161761" y="2243366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7122543" y="1207747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8704665" y="5098381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8704665" y="4442701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8656394" y="3279104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8601147" y="2765504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8601147" y="2419028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8552876" y="2057299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8578143" y="1535197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8601147" y="1199877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2097172" y="80797"/>
            <a:ext cx="6898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</a:rPr>
              <a:t>Results before doing the scattering calculation</a:t>
            </a:r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204422" y="3169568"/>
            <a:ext cx="36591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Do these states correspond </a:t>
            </a:r>
            <a:endParaRPr lang="en-US" altLang="ja-JP" sz="2400" dirty="0" smtClean="0"/>
          </a:p>
          <a:p>
            <a:r>
              <a:rPr lang="en-US" altLang="ja-JP" sz="2400" dirty="0" smtClean="0"/>
              <a:t>to </a:t>
            </a:r>
            <a:r>
              <a:rPr lang="en-US" altLang="ja-JP" sz="2400" dirty="0"/>
              <a:t>resonance states or</a:t>
            </a:r>
          </a:p>
          <a:p>
            <a:r>
              <a:rPr lang="en-US" altLang="ja-JP" sz="2400" dirty="0" smtClean="0"/>
              <a:t>discrete </a:t>
            </a:r>
            <a:r>
              <a:rPr lang="en-US" altLang="ja-JP" sz="2400" dirty="0"/>
              <a:t>non-resonance </a:t>
            </a:r>
            <a:endParaRPr lang="en-US" altLang="ja-JP" sz="2400" dirty="0" smtClean="0"/>
          </a:p>
          <a:p>
            <a:r>
              <a:rPr lang="en-US" altLang="ja-JP" sz="2400" dirty="0" smtClean="0"/>
              <a:t>continuum </a:t>
            </a:r>
            <a:r>
              <a:rPr lang="en-US" altLang="ja-JP" sz="2400" dirty="0"/>
              <a:t>states?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3781551" y="452185"/>
            <a:ext cx="30330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B050"/>
                </a:solidFill>
              </a:rPr>
              <a:t>Bound-state approximation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5737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827214" y="84139"/>
            <a:ext cx="64284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/>
              <a:t> useful method: real scaling method</a:t>
            </a:r>
          </a:p>
          <a:p>
            <a:r>
              <a:rPr lang="en-US" altLang="ja-JP" sz="2800"/>
              <a:t>                          often used in atomic physics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1" y="981076"/>
            <a:ext cx="852111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/>
              <a:t>In this method, we artificially scale the range parameters </a:t>
            </a:r>
          </a:p>
          <a:p>
            <a:r>
              <a:rPr lang="en-US" altLang="ja-JP" sz="2800" dirty="0"/>
              <a:t>of our Gaussian basis functions by multiplying a factor α: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err="1">
                <a:solidFill>
                  <a:schemeClr val="accent2"/>
                </a:solidFill>
              </a:rPr>
              <a:t>r</a:t>
            </a:r>
            <a:r>
              <a:rPr lang="en-US" altLang="ja-JP" sz="2800" baseline="-25000" dirty="0" err="1">
                <a:solidFill>
                  <a:schemeClr val="accent2"/>
                </a:solidFill>
              </a:rPr>
              <a:t>n</a:t>
            </a:r>
            <a:r>
              <a:rPr lang="en-US" altLang="ja-JP" sz="2800" dirty="0">
                <a:solidFill>
                  <a:schemeClr val="accent2"/>
                </a:solidFill>
                <a:cs typeface="Arial" panose="020B0604020202020204" pitchFamily="34" charset="0"/>
              </a:rPr>
              <a:t>→α</a:t>
            </a:r>
            <a:r>
              <a:rPr lang="en-US" altLang="ja-JP" sz="2800" dirty="0" err="1">
                <a:solidFill>
                  <a:schemeClr val="accent2"/>
                </a:solidFill>
                <a:cs typeface="Arial" panose="020B0604020202020204" pitchFamily="34" charset="0"/>
              </a:rPr>
              <a:t>r</a:t>
            </a:r>
            <a:r>
              <a:rPr lang="en-US" altLang="ja-JP" sz="2800" baseline="-25000" dirty="0" err="1">
                <a:solidFill>
                  <a:schemeClr val="accent2"/>
                </a:solidFill>
                <a:cs typeface="Arial" panose="020B0604020202020204" pitchFamily="34" charset="0"/>
              </a:rPr>
              <a:t>n</a:t>
            </a:r>
            <a:r>
              <a:rPr lang="en-US" altLang="ja-JP" sz="2800" dirty="0">
                <a:solidFill>
                  <a:schemeClr val="accent2"/>
                </a:solidFill>
                <a:cs typeface="Arial" panose="020B0604020202020204" pitchFamily="34" charset="0"/>
              </a:rPr>
              <a:t> in </a:t>
            </a:r>
            <a:r>
              <a:rPr lang="en-US" altLang="ja-JP" sz="2800" dirty="0" err="1">
                <a:solidFill>
                  <a:schemeClr val="accent2"/>
                </a:solidFill>
                <a:cs typeface="Arial" panose="020B0604020202020204" pitchFamily="34" charset="0"/>
              </a:rPr>
              <a:t>r</a:t>
            </a:r>
            <a:r>
              <a:rPr lang="en-US" altLang="ja-JP" sz="2800" baseline="30000" dirty="0" err="1">
                <a:solidFill>
                  <a:schemeClr val="accent2"/>
                </a:solidFill>
                <a:cs typeface="Arial" panose="020B0604020202020204" pitchFamily="34" charset="0"/>
              </a:rPr>
              <a:t>l</a:t>
            </a:r>
            <a:r>
              <a:rPr lang="en-US" altLang="ja-JP" sz="2800" dirty="0" err="1">
                <a:solidFill>
                  <a:schemeClr val="accent2"/>
                </a:solidFill>
                <a:cs typeface="Arial" panose="020B0604020202020204" pitchFamily="34" charset="0"/>
              </a:rPr>
              <a:t>exp</a:t>
            </a:r>
            <a:r>
              <a:rPr lang="en-US" altLang="ja-JP" sz="2800" baseline="30000" dirty="0">
                <a:solidFill>
                  <a:schemeClr val="accent2"/>
                </a:solidFill>
                <a:cs typeface="Arial" panose="020B0604020202020204" pitchFamily="34" charset="0"/>
              </a:rPr>
              <a:t>(-r/r )</a:t>
            </a:r>
            <a:r>
              <a:rPr lang="en-US" altLang="ja-JP" sz="2800" dirty="0">
                <a:solidFill>
                  <a:schemeClr val="accent2"/>
                </a:solidFill>
                <a:cs typeface="Arial" panose="020B0604020202020204" pitchFamily="34" charset="0"/>
              </a:rPr>
              <a:t> for </a:t>
            </a:r>
            <a:r>
              <a:rPr lang="en-US" altLang="ja-JP" sz="2800" dirty="0" err="1">
                <a:solidFill>
                  <a:schemeClr val="accent2"/>
                </a:solidFill>
                <a:cs typeface="Arial" panose="020B0604020202020204" pitchFamily="34" charset="0"/>
              </a:rPr>
              <a:t>exmple</a:t>
            </a:r>
            <a:r>
              <a:rPr lang="en-US" altLang="ja-JP" sz="2800" dirty="0">
                <a:solidFill>
                  <a:schemeClr val="accent2"/>
                </a:solidFill>
                <a:cs typeface="Arial" panose="020B0604020202020204" pitchFamily="34" charset="0"/>
              </a:rPr>
              <a:t> 0.8 &lt;α&lt;1.5</a:t>
            </a:r>
            <a:r>
              <a:rPr lang="en-US" altLang="ja-JP" sz="2800" dirty="0"/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115594" y="2006279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306095" y="1778796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26347" y="2376959"/>
            <a:ext cx="82534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/>
              <a:t>and repeat the diagonalization of Hamiltonian for many</a:t>
            </a:r>
          </a:p>
          <a:p>
            <a:r>
              <a:rPr lang="en-US" altLang="ja-JP" sz="2800" dirty="0"/>
              <a:t>value of α.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2495550" y="3357563"/>
            <a:ext cx="0" cy="2305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2495550" y="5661025"/>
            <a:ext cx="36718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2495550" y="4076700"/>
            <a:ext cx="3240088" cy="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075363" y="3808413"/>
            <a:ext cx="1930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cs typeface="Arial" panose="020B0604020202020204" pitchFamily="34" charset="0"/>
              </a:rPr>
              <a:t>← resonance state</a:t>
            </a:r>
          </a:p>
        </p:txBody>
      </p:sp>
      <p:sp>
        <p:nvSpPr>
          <p:cNvPr id="45067" name="Freeform 11"/>
          <p:cNvSpPr>
            <a:spLocks/>
          </p:cNvSpPr>
          <p:nvPr/>
        </p:nvSpPr>
        <p:spPr bwMode="auto">
          <a:xfrm>
            <a:off x="2640014" y="3500439"/>
            <a:ext cx="3671887" cy="2028825"/>
          </a:xfrm>
          <a:custGeom>
            <a:avLst/>
            <a:gdLst>
              <a:gd name="T0" fmla="*/ 0 w 2313"/>
              <a:gd name="T1" fmla="*/ 0 h 1278"/>
              <a:gd name="T2" fmla="*/ 90 w 2313"/>
              <a:gd name="T3" fmla="*/ 182 h 1278"/>
              <a:gd name="T4" fmla="*/ 453 w 2313"/>
              <a:gd name="T5" fmla="*/ 590 h 1278"/>
              <a:gd name="T6" fmla="*/ 907 w 2313"/>
              <a:gd name="T7" fmla="*/ 953 h 1278"/>
              <a:gd name="T8" fmla="*/ 1678 w 2313"/>
              <a:gd name="T9" fmla="*/ 1225 h 1278"/>
              <a:gd name="T10" fmla="*/ 2313 w 2313"/>
              <a:gd name="T11" fmla="*/ 127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3" h="1278">
                <a:moveTo>
                  <a:pt x="0" y="0"/>
                </a:moveTo>
                <a:cubicBezTo>
                  <a:pt x="7" y="42"/>
                  <a:pt x="14" y="84"/>
                  <a:pt x="90" y="182"/>
                </a:cubicBezTo>
                <a:cubicBezTo>
                  <a:pt x="166" y="280"/>
                  <a:pt x="317" y="461"/>
                  <a:pt x="453" y="590"/>
                </a:cubicBezTo>
                <a:cubicBezTo>
                  <a:pt x="589" y="719"/>
                  <a:pt x="703" y="847"/>
                  <a:pt x="907" y="953"/>
                </a:cubicBezTo>
                <a:cubicBezTo>
                  <a:pt x="1111" y="1059"/>
                  <a:pt x="1444" y="1172"/>
                  <a:pt x="1678" y="1225"/>
                </a:cubicBezTo>
                <a:cubicBezTo>
                  <a:pt x="1912" y="1278"/>
                  <a:pt x="2112" y="1274"/>
                  <a:pt x="2313" y="127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5664200" y="53006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003926" y="4935538"/>
            <a:ext cx="35367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Non-resonance continuum state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124200" y="5656263"/>
            <a:ext cx="49785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α: range parameter of Gaussian basis function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992313" y="6107113"/>
            <a:ext cx="52664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/>
              <a:t>[schematic illustration of the real scaling]</a:t>
            </a:r>
          </a:p>
          <a:p>
            <a:r>
              <a:rPr lang="en-US" altLang="ja-JP" sz="2000"/>
              <a:t>What is the result in our pentaquark calculation?</a:t>
            </a:r>
          </a:p>
        </p:txBody>
      </p:sp>
    </p:spTree>
    <p:extLst>
      <p:ext uri="{BB962C8B-B14F-4D97-AF65-F5344CB8AC3E}">
        <p14:creationId xmlns="" xmlns:p14="http://schemas.microsoft.com/office/powerpoint/2010/main" val="19401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792538" y="1052513"/>
            <a:ext cx="8820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200" b="1"/>
              <a:t> </a:t>
            </a:r>
            <a:r>
              <a:rPr lang="ja-JP" altLang="en-US" b="1"/>
              <a:t>・</a:t>
            </a:r>
            <a:r>
              <a:rPr lang="en-US" altLang="ja-JP"/>
              <a:t>A variational method using Gaussian basis functions</a:t>
            </a:r>
          </a:p>
          <a:p>
            <a:endParaRPr lang="en-US" altLang="ja-JP" sz="200"/>
          </a:p>
          <a:p>
            <a:r>
              <a:rPr lang="en-US" altLang="ja-JP" b="1"/>
              <a:t> </a:t>
            </a:r>
            <a:r>
              <a:rPr lang="ja-JP" altLang="en-US" b="1"/>
              <a:t>・</a:t>
            </a:r>
            <a:r>
              <a:rPr lang="en-US" altLang="ja-JP"/>
              <a:t>Take all the sets of Jacobi coordinates</a:t>
            </a:r>
            <a:r>
              <a:rPr lang="en-US" altLang="ja-JP" sz="2400"/>
              <a:t> </a:t>
            </a:r>
          </a:p>
          <a:p>
            <a:endParaRPr lang="en-US" altLang="ja-JP" sz="1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1" y="4365626"/>
            <a:ext cx="8748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800" b="1">
                <a:solidFill>
                  <a:srgbClr val="CC0000"/>
                </a:solidFill>
              </a:rPr>
              <a:t> </a:t>
            </a:r>
            <a:r>
              <a:rPr lang="en-US" altLang="ja-JP" sz="2400">
                <a:solidFill>
                  <a:srgbClr val="CC0000"/>
                </a:solidFill>
              </a:rPr>
              <a:t> High-precision calculations </a:t>
            </a:r>
            <a:r>
              <a:rPr lang="en-US" altLang="ja-JP" sz="2400"/>
              <a:t>of various 3- and 4-body systems: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08214" y="692151"/>
            <a:ext cx="6911975" cy="576263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03389" y="188913"/>
            <a:ext cx="3500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Our few-body caluclational method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0" y="765175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 altLang="ja-JP" sz="2400"/>
              <a:t>Gaussian Expansion Method (GEM)</a:t>
            </a:r>
            <a:r>
              <a:rPr lang="en-US" altLang="ja-JP"/>
              <a:t> ,  </a:t>
            </a:r>
            <a:r>
              <a:rPr lang="en-US" altLang="ja-JP" sz="2400"/>
              <a:t>since 1987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774826" y="1989139"/>
            <a:ext cx="4968875" cy="2016125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06626" y="2781301"/>
            <a:ext cx="45386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Review article : 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E. </a:t>
            </a:r>
            <a:r>
              <a:rPr lang="en-US" altLang="ja-JP" dirty="0" err="1">
                <a:solidFill>
                  <a:srgbClr val="00B0F0"/>
                </a:solidFill>
              </a:rPr>
              <a:t>Hiyama</a:t>
            </a:r>
            <a:r>
              <a:rPr lang="en-US" altLang="ja-JP" dirty="0">
                <a:solidFill>
                  <a:srgbClr val="00B0F0"/>
                </a:solidFill>
              </a:rPr>
              <a:t>, M. </a:t>
            </a:r>
            <a:r>
              <a:rPr lang="en-US" altLang="ja-JP" dirty="0" err="1">
                <a:solidFill>
                  <a:srgbClr val="00B0F0"/>
                </a:solidFill>
              </a:rPr>
              <a:t>Kamimura</a:t>
            </a:r>
            <a:r>
              <a:rPr lang="en-US" altLang="ja-JP" dirty="0">
                <a:solidFill>
                  <a:srgbClr val="00B0F0"/>
                </a:solidFill>
              </a:rPr>
              <a:t> and Y. Kino,</a:t>
            </a:r>
          </a:p>
          <a:p>
            <a:r>
              <a:rPr lang="en-US" altLang="ja-JP" dirty="0" err="1">
                <a:solidFill>
                  <a:srgbClr val="00B0F0"/>
                </a:solidFill>
              </a:rPr>
              <a:t>Prog</a:t>
            </a:r>
            <a:r>
              <a:rPr lang="en-US" altLang="ja-JP" dirty="0">
                <a:solidFill>
                  <a:srgbClr val="00B0F0"/>
                </a:solidFill>
              </a:rPr>
              <a:t>. Part. </a:t>
            </a:r>
            <a:r>
              <a:rPr lang="en-US" altLang="ja-JP" dirty="0" err="1">
                <a:solidFill>
                  <a:srgbClr val="00B0F0"/>
                </a:solidFill>
              </a:rPr>
              <a:t>Nucl</a:t>
            </a:r>
            <a:r>
              <a:rPr lang="en-US" altLang="ja-JP" dirty="0">
                <a:solidFill>
                  <a:srgbClr val="00B0F0"/>
                </a:solidFill>
              </a:rPr>
              <a:t>. Phys. 51 (2003), 223.</a:t>
            </a:r>
          </a:p>
          <a:p>
            <a:endParaRPr lang="en-US" altLang="ja-JP" dirty="0">
              <a:solidFill>
                <a:schemeClr val="hlink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911226" y="2060576"/>
            <a:ext cx="6480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/>
              <a:t>   </a:t>
            </a:r>
            <a:r>
              <a:rPr lang="en-US" altLang="ja-JP" sz="2000" dirty="0">
                <a:solidFill>
                  <a:srgbClr val="00B0F0"/>
                </a:solidFill>
              </a:rPr>
              <a:t>Developed by Kyushu Univ. Group,   </a:t>
            </a:r>
          </a:p>
          <a:p>
            <a:pPr algn="ctr"/>
            <a:r>
              <a:rPr lang="en-US" altLang="ja-JP" sz="2000" dirty="0" err="1">
                <a:solidFill>
                  <a:srgbClr val="00B0F0"/>
                </a:solidFill>
              </a:rPr>
              <a:t>Kamimura</a:t>
            </a:r>
            <a:r>
              <a:rPr lang="en-US" altLang="ja-JP" sz="2000" dirty="0">
                <a:solidFill>
                  <a:srgbClr val="00B0F0"/>
                </a:solidFill>
              </a:rPr>
              <a:t> and his collaborators.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8448675" y="836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/>
              <a:t>, 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208213" y="4941888"/>
            <a:ext cx="7416800" cy="1223962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127716" y="4941889"/>
            <a:ext cx="2133918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 altLang="ja-JP"/>
              <a:t>Light hypernuclei, </a:t>
            </a:r>
          </a:p>
          <a:p>
            <a:pPr algn="ctr">
              <a:spcBef>
                <a:spcPct val="30000"/>
              </a:spcBef>
            </a:pPr>
            <a:r>
              <a:rPr lang="en-US" altLang="ja-JP"/>
              <a:t> 3-quark systems,</a:t>
            </a:r>
            <a:r>
              <a:rPr lang="en-US" altLang="ja-JP">
                <a:solidFill>
                  <a:srgbClr val="CC0000"/>
                </a:solidFill>
              </a:rPr>
              <a:t>  </a:t>
            </a:r>
          </a:p>
          <a:p>
            <a:pPr algn="ctr">
              <a:spcBef>
                <a:spcPct val="30000"/>
              </a:spcBef>
            </a:pPr>
            <a:endParaRPr lang="en-US" altLang="ja-JP">
              <a:solidFill>
                <a:srgbClr val="CC0000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752603" y="4941889"/>
            <a:ext cx="4891083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 altLang="ja-JP">
                <a:solidFill>
                  <a:srgbClr val="CC0000"/>
                </a:solidFill>
              </a:rPr>
              <a:t>   </a:t>
            </a:r>
            <a:r>
              <a:rPr lang="en-US" altLang="ja-JP"/>
              <a:t>Exotic atoms / molecules ,  </a:t>
            </a:r>
          </a:p>
          <a:p>
            <a:pPr algn="ctr">
              <a:spcBef>
                <a:spcPct val="30000"/>
              </a:spcBef>
            </a:pPr>
            <a:r>
              <a:rPr lang="en-US" altLang="ja-JP"/>
              <a:t>3- and 4-nucleon systems,</a:t>
            </a:r>
          </a:p>
          <a:p>
            <a:pPr algn="ctr">
              <a:spcBef>
                <a:spcPct val="30000"/>
              </a:spcBef>
            </a:pPr>
            <a:r>
              <a:rPr lang="en-US" altLang="ja-JP"/>
              <a:t>                multi-cluster structure of light nuclei,</a:t>
            </a:r>
          </a:p>
        </p:txBody>
      </p:sp>
    </p:spTree>
    <p:extLst>
      <p:ext uri="{BB962C8B-B14F-4D97-AF65-F5344CB8AC3E}">
        <p14:creationId xmlns:p14="http://schemas.microsoft.com/office/powerpoint/2010/main" xmlns="" val="39906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ritical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5" y="-3648794"/>
            <a:ext cx="8842074" cy="10696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65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ritical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30" y="0"/>
            <a:ext cx="6804473" cy="719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92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753" y="300485"/>
            <a:ext cx="3249601" cy="2768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2323" y="466626"/>
            <a:ext cx="5403756" cy="246863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61460" y="2654423"/>
            <a:ext cx="878890" cy="42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040040" y="2488269"/>
            <a:ext cx="790112" cy="419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48031" y="2488269"/>
            <a:ext cx="807868" cy="31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31423" y="21073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03109" y="6708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47658" y="2442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64754" y="25958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1469" y="2886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515481" y="288687"/>
            <a:ext cx="2840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936953" y="2806823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C=1(J/</a:t>
            </a:r>
            <a:r>
              <a:rPr kumimoji="1" lang="en-US" altLang="ja-JP" dirty="0" err="1" smtClean="0"/>
              <a:t>Ψ+p,ηc+p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27512" y="2821143"/>
            <a:ext cx="168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C=2(</a:t>
            </a:r>
            <a:r>
              <a:rPr kumimoji="1" lang="en-US" altLang="ja-JP" dirty="0" err="1" smtClean="0"/>
              <a:t>Λc</a:t>
            </a:r>
            <a:r>
              <a:rPr lang="en-US" altLang="ja-JP" dirty="0" err="1" smtClean="0"/>
              <a:t>+D,Σc+D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72650" y="278047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C=3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3750" y="428964"/>
            <a:ext cx="2700688" cy="230093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324094" y="785004"/>
            <a:ext cx="127800" cy="18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45544" y="3142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14536" y="244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37151" y="700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036414" y="1932317"/>
            <a:ext cx="150939" cy="160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29737" y="18653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17997" y="23288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11503" y="7120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35009" y="24374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20379" y="22220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05437" y="331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097324" y="275550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C=4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1069454" y="112143"/>
            <a:ext cx="5403756" cy="32349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5709" y="4055927"/>
            <a:ext cx="5077501" cy="774700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 flipH="1" flipV="1">
            <a:off x="2647658" y="1604513"/>
            <a:ext cx="449225" cy="24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3157268" y="1544128"/>
            <a:ext cx="2294626" cy="2511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741503" y="5158596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R</a:t>
            </a:r>
            <a:r>
              <a:rPr kumimoji="1" lang="en-US" altLang="ja-JP" sz="2800" baseline="-25000" dirty="0" err="1" smtClean="0"/>
              <a:t>nR</a:t>
            </a:r>
            <a:r>
              <a:rPr kumimoji="1" lang="en-US" altLang="ja-JP" sz="2800" dirty="0" smtClean="0"/>
              <a:t> =&gt; α</a:t>
            </a:r>
            <a:r>
              <a:rPr kumimoji="1" lang="en-US" altLang="ja-JP" sz="2800" dirty="0" err="1" smtClean="0"/>
              <a:t>R</a:t>
            </a:r>
            <a:r>
              <a:rPr kumimoji="1" lang="en-US" altLang="ja-JP" sz="2800" baseline="-25000" dirty="0" err="1" smtClean="0"/>
              <a:t>nR</a:t>
            </a:r>
            <a:endParaRPr kumimoji="1" lang="ja-JP" altLang="en-US" sz="2800" baseline="-25000" dirty="0"/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2954152" y="4477109"/>
            <a:ext cx="1488452" cy="638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23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8029" y="2440549"/>
            <a:ext cx="4175466" cy="396250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43257"/>
            <a:ext cx="619823" cy="5934274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938930" y="6455602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431300" y="63081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</a:t>
            </a:r>
            <a:r>
              <a:rPr kumimoji="1" lang="en-US" altLang="ja-JP" dirty="0" err="1" smtClean="0"/>
              <a:t>Ψ+p</a:t>
            </a:r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1068327" y="4393937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594532" y="562687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	</a:t>
            </a:r>
            <a:r>
              <a:rPr kumimoji="1" lang="en-US" altLang="ja-JP" dirty="0" err="1" smtClean="0"/>
              <a:t>Λc+D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1112896" y="5975398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068326" y="4211050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85000" y="436928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Δ+ηc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86104" y="39999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*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1122027" y="3916519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489809" y="36976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Σc+D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1068326" y="3165308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485000" y="298064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Σ*+D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063079" y="3464645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475869" y="331610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J/Ψ+Δ</a:t>
            </a:r>
            <a:endParaRPr kumimoji="1" lang="ja-JP" altLang="en-US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1063078" y="2370264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511752" y="219422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Σc+D</a:t>
            </a:r>
            <a:r>
              <a:rPr lang="en-US" altLang="ja-JP" dirty="0" smtClean="0"/>
              <a:t>*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1063077" y="1466355"/>
            <a:ext cx="1362973" cy="8627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432163" y="12938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</a:t>
            </a:r>
            <a:r>
              <a:rPr kumimoji="1" lang="en-US" altLang="ja-JP" dirty="0" smtClean="0"/>
              <a:t>*+D*</a:t>
            </a:r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1063077" y="2625474"/>
            <a:ext cx="1412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511752" y="2514822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Pc(4450)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265797" y="3238967"/>
            <a:ext cx="957532" cy="13279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65433" y="4697587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Pc(4380)</a:t>
            </a:r>
            <a:endParaRPr kumimoji="1" lang="ja-JP" altLang="en-US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3665384" y="3909633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3561866" y="912802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561866" y="803256"/>
            <a:ext cx="1086928" cy="8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3722284" y="6010784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3694519" y="5635490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3617113" y="5266158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3617113" y="4610478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3568842" y="3446881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3513595" y="2933281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3513595" y="2586805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3465324" y="2225076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3490591" y="1702974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3513595" y="1367654"/>
            <a:ext cx="11834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656276" y="47659"/>
            <a:ext cx="6898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</a:rPr>
              <a:t>Results before doing the scattering calculation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277877" y="420723"/>
            <a:ext cx="30330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B050"/>
                </a:solidFill>
              </a:rPr>
              <a:t>Bound-state approximation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10482601" y="4198439"/>
            <a:ext cx="346208" cy="322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6163210" y="4752905"/>
            <a:ext cx="439947" cy="212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10482601" y="4770924"/>
            <a:ext cx="346208" cy="22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272034" y="5481349"/>
            <a:ext cx="383671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9488986" y="7008125"/>
            <a:ext cx="369277" cy="291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10272034" y="6045997"/>
            <a:ext cx="210567" cy="10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888806" y="703372"/>
            <a:ext cx="3829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All states are melted into  each meson-</a:t>
            </a:r>
          </a:p>
          <a:p>
            <a:r>
              <a:rPr lang="en-US" altLang="ja-JP" dirty="0"/>
              <a:t>b</a:t>
            </a:r>
            <a:r>
              <a:rPr lang="en-US" altLang="ja-JP" dirty="0" smtClean="0"/>
              <a:t>aryon continuum decaying state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Then, there is no resonant state</a:t>
            </a:r>
          </a:p>
          <a:p>
            <a:r>
              <a:rPr kumimoji="1" lang="en-US" altLang="ja-JP" dirty="0" smtClean="0"/>
              <a:t>between 4000 MeV to 4600 MeV.</a:t>
            </a:r>
          </a:p>
          <a:p>
            <a:endParaRPr kumimoji="1" lang="ja-JP" altLang="en-US" dirty="0"/>
          </a:p>
        </p:txBody>
      </p:sp>
      <p:cxnSp>
        <p:nvCxnSpPr>
          <p:cNvPr id="87" name="直線コネクタ 86"/>
          <p:cNvCxnSpPr/>
          <p:nvPr/>
        </p:nvCxnSpPr>
        <p:spPr>
          <a:xfrm>
            <a:off x="5295357" y="5727501"/>
            <a:ext cx="32758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6747934" y="5242215"/>
            <a:ext cx="171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J/</a:t>
            </a:r>
            <a:r>
              <a:rPr lang="en-US" altLang="ja-JP" dirty="0" err="1" smtClean="0">
                <a:solidFill>
                  <a:srgbClr val="00B0F0"/>
                </a:solidFill>
              </a:rPr>
              <a:t>Ψ+p</a:t>
            </a:r>
            <a:r>
              <a:rPr lang="en-US" altLang="ja-JP" dirty="0" smtClean="0">
                <a:solidFill>
                  <a:srgbClr val="00B0F0"/>
                </a:solidFill>
              </a:rPr>
              <a:t> threshold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94" name="直線矢印コネクタ 93"/>
          <p:cNvCxnSpPr/>
          <p:nvPr/>
        </p:nvCxnSpPr>
        <p:spPr>
          <a:xfrm>
            <a:off x="8958182" y="3280223"/>
            <a:ext cx="3011373" cy="1104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8436436" y="2083777"/>
            <a:ext cx="182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B0F0"/>
                </a:solidFill>
              </a:rPr>
              <a:t>Σc</a:t>
            </a:r>
            <a:r>
              <a:rPr kumimoji="1" lang="en-US" altLang="ja-JP" dirty="0" smtClean="0">
                <a:solidFill>
                  <a:srgbClr val="00B0F0"/>
                </a:solidFill>
              </a:rPr>
              <a:t>*+D* threshold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600239" y="6209369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L=0, S=1/2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69339" y="153510"/>
            <a:ext cx="3632065" cy="361920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4170" y="3561811"/>
            <a:ext cx="3542043" cy="3201927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5394518" y="5249841"/>
            <a:ext cx="2969635" cy="64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229822" y="584345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B0F0"/>
                </a:solidFill>
              </a:rPr>
              <a:t>ηc+N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30284" y="597539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α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789061" y="426825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MeV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893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116" y="615462"/>
            <a:ext cx="5688632" cy="5733458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907116" y="1160585"/>
            <a:ext cx="5961184" cy="127488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7983415" y="1740877"/>
            <a:ext cx="1310054" cy="52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9408584" y="1556211"/>
            <a:ext cx="22284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One resonance</a:t>
            </a:r>
          </a:p>
          <a:p>
            <a:r>
              <a:rPr kumimoji="1" lang="en-US" altLang="ja-JP" dirty="0" smtClean="0"/>
              <a:t> at </a:t>
            </a:r>
            <a:r>
              <a:rPr kumimoji="1" lang="ja-JP" altLang="en-US" dirty="0" smtClean="0"/>
              <a:t>４６９０ </a:t>
            </a:r>
            <a:r>
              <a:rPr kumimoji="1" lang="en-US" altLang="ja-JP" dirty="0" smtClean="0"/>
              <a:t>MeV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Much higher than the</a:t>
            </a:r>
          </a:p>
          <a:p>
            <a:r>
              <a:rPr lang="en-US" altLang="ja-JP" dirty="0"/>
              <a:t>o</a:t>
            </a:r>
            <a:r>
              <a:rPr lang="en-US" altLang="ja-JP" dirty="0" smtClean="0"/>
              <a:t>bserved data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0974" y="3916392"/>
            <a:ext cx="3136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Why we have a resonance</a:t>
            </a:r>
          </a:p>
          <a:p>
            <a:r>
              <a:rPr lang="en-US" altLang="ja-JP" sz="2000" dirty="0"/>
              <a:t>s</a:t>
            </a:r>
            <a:r>
              <a:rPr lang="en-US" altLang="ja-JP" sz="2000" dirty="0" smtClean="0"/>
              <a:t>tate at such higher energy?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6666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084" y="0"/>
            <a:ext cx="2714965" cy="690925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707861" y="6107502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707860" y="5046855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707859" y="2324920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707859" y="2133534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707858" y="1920883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707858" y="1729497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50675" y="5862451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J/Ψ+N(4040)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50675" y="476689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(4171)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2967" y="345104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*(4323)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41434" y="3156473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Σ</a:t>
            </a:r>
            <a:r>
              <a:rPr lang="en-US" altLang="ja-JP" dirty="0" err="1" smtClean="0"/>
              <a:t>c+D</a:t>
            </a:r>
            <a:r>
              <a:rPr lang="en-US" altLang="ja-JP" dirty="0" smtClean="0"/>
              <a:t>(4353)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3490" y="216988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Σc+D</a:t>
            </a:r>
            <a:r>
              <a:rPr kumimoji="1" lang="en-US" altLang="ja-JP" dirty="0" smtClean="0"/>
              <a:t>*(4505)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93684" y="187917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 </a:t>
            </a:r>
            <a:r>
              <a:rPr kumimoji="1" lang="en-US" altLang="ja-JP" dirty="0" err="1" smtClean="0"/>
              <a:t>ηc</a:t>
            </a:r>
            <a:r>
              <a:rPr kumimoji="1" lang="en-US" altLang="ja-JP" dirty="0" smtClean="0"/>
              <a:t>* (4544)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90078" y="1658021"/>
            <a:ext cx="15103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N+J/Ψ*(4584)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90078" y="1373007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</a:t>
            </a:r>
            <a:r>
              <a:rPr kumimoji="1" lang="en-US" altLang="ja-JP" dirty="0" smtClean="0"/>
              <a:t>*+D*(4587)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753863" y="3677261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707858" y="3379550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041622" y="2889661"/>
            <a:ext cx="1412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90297" y="2779009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Pc(4450)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67577" y="6379082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L=0,S=1/2</a:t>
            </a:r>
            <a:endParaRPr kumimoji="1" lang="ja-JP" altLang="en-US" sz="24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8286" y="3915367"/>
            <a:ext cx="3948768" cy="1803941"/>
          </a:xfrm>
          <a:prstGeom prst="rect">
            <a:avLst/>
          </a:prstGeom>
        </p:spPr>
      </p:pic>
      <p:sp>
        <p:nvSpPr>
          <p:cNvPr id="25" name="円/楕円 24"/>
          <p:cNvSpPr/>
          <p:nvPr/>
        </p:nvSpPr>
        <p:spPr>
          <a:xfrm>
            <a:off x="7139482" y="1770823"/>
            <a:ext cx="1985512" cy="192369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7287781" y="2221554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7317254" y="2927564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7916578" y="2197831"/>
            <a:ext cx="431321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8602378" y="2450154"/>
            <a:ext cx="508958" cy="565030"/>
          </a:xfrm>
          <a:prstGeom prst="ellipse">
            <a:avLst/>
          </a:prstGeom>
          <a:solidFill>
            <a:srgbClr val="E64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8093420" y="3015184"/>
            <a:ext cx="508958" cy="56503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65679" y="28744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q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206674" y="315616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8206674" y="3220061"/>
            <a:ext cx="282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7139482" y="5862451"/>
            <a:ext cx="196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Confining channels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3088257" y="802257"/>
            <a:ext cx="962418" cy="232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116499" y="525653"/>
            <a:ext cx="64463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</a:t>
            </a:r>
            <a:r>
              <a:rPr lang="en-US" altLang="ja-JP" dirty="0" smtClean="0"/>
              <a:t>corresponds to resonant state, like a </a:t>
            </a:r>
            <a:r>
              <a:rPr lang="en-US" altLang="ja-JP" dirty="0" err="1" smtClean="0"/>
              <a:t>feshbach</a:t>
            </a:r>
            <a:r>
              <a:rPr lang="en-US" altLang="ja-JP" dirty="0" smtClean="0"/>
              <a:t> resonant state.</a:t>
            </a:r>
          </a:p>
          <a:p>
            <a:r>
              <a:rPr kumimoji="1" lang="en-US" altLang="ja-JP" dirty="0" smtClean="0"/>
              <a:t>It is considered that other states are melted into various threshold.</a:t>
            </a:r>
            <a:endParaRPr kumimoji="1" lang="ja-JP" altLang="en-US" dirty="0"/>
          </a:p>
        </p:txBody>
      </p:sp>
      <p:grpSp>
        <p:nvGrpSpPr>
          <p:cNvPr id="2" name="グループ化 38"/>
          <p:cNvGrpSpPr/>
          <p:nvPr/>
        </p:nvGrpSpPr>
        <p:grpSpPr>
          <a:xfrm>
            <a:off x="3191774" y="5456635"/>
            <a:ext cx="4940464" cy="369332"/>
            <a:chOff x="3191774" y="5456635"/>
            <a:chExt cx="4940464" cy="369332"/>
          </a:xfrm>
        </p:grpSpPr>
        <p:cxnSp>
          <p:nvCxnSpPr>
            <p:cNvPr id="37" name="直線矢印コネクタ 36"/>
            <p:cNvCxnSpPr/>
            <p:nvPr/>
          </p:nvCxnSpPr>
          <p:spPr>
            <a:xfrm flipH="1" flipV="1">
              <a:off x="3191774" y="5467714"/>
              <a:ext cx="1155939" cy="10972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4361526" y="5456635"/>
              <a:ext cx="3770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For example, let us consider this state.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582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084" y="0"/>
            <a:ext cx="2714965" cy="690925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707861" y="6107502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707860" y="5046855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707859" y="2324920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707859" y="2133534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707858" y="1920883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707858" y="1729497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50675" y="5862451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J/Ψ+N(4040)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50675" y="476689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(4171)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2967" y="345104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*(4323)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41434" y="3156473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Σ</a:t>
            </a:r>
            <a:r>
              <a:rPr lang="en-US" altLang="ja-JP" dirty="0" err="1" smtClean="0"/>
              <a:t>c+D</a:t>
            </a:r>
            <a:r>
              <a:rPr lang="en-US" altLang="ja-JP" dirty="0" smtClean="0"/>
              <a:t>(4353)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3490" y="216988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Σc+D</a:t>
            </a:r>
            <a:r>
              <a:rPr kumimoji="1" lang="en-US" altLang="ja-JP" dirty="0" smtClean="0"/>
              <a:t>*(4505)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93684" y="187917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 </a:t>
            </a:r>
            <a:r>
              <a:rPr kumimoji="1" lang="en-US" altLang="ja-JP" dirty="0" err="1" smtClean="0"/>
              <a:t>ηc</a:t>
            </a:r>
            <a:r>
              <a:rPr kumimoji="1" lang="en-US" altLang="ja-JP" dirty="0" smtClean="0"/>
              <a:t>* (4544)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90078" y="1658021"/>
            <a:ext cx="15103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N+J/Ψ*(4584)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90078" y="1373007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</a:t>
            </a:r>
            <a:r>
              <a:rPr kumimoji="1" lang="en-US" altLang="ja-JP" dirty="0" smtClean="0"/>
              <a:t>*+D*(4587)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753863" y="3677261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707858" y="3379550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041622" y="2889661"/>
            <a:ext cx="1412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90297" y="2779009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Pc(4450)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91504" y="28711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L=0,S=1/2</a:t>
            </a:r>
            <a:endParaRPr kumimoji="1" lang="ja-JP" altLang="en-US" sz="24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7669" y="19019"/>
            <a:ext cx="3948768" cy="180394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09353" y="2295057"/>
            <a:ext cx="2106845" cy="1794993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353052" y="17921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+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029201" y="4172603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ηc+N</a:t>
            </a:r>
            <a:r>
              <a:rPr kumimoji="1" lang="en-US" altLang="ja-JP" sz="2400" dirty="0" smtClean="0"/>
              <a:t> channel 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00192" y="4634268"/>
            <a:ext cx="67567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Conjecture: 4119 MeV can be describe as </a:t>
            </a:r>
            <a:r>
              <a:rPr lang="en-US" altLang="ja-JP" sz="2000" dirty="0" err="1" smtClean="0"/>
              <a:t>ηc+N</a:t>
            </a:r>
            <a:r>
              <a:rPr lang="en-US" altLang="ja-JP" sz="2000" dirty="0" smtClean="0"/>
              <a:t> like.</a:t>
            </a:r>
          </a:p>
          <a:p>
            <a:r>
              <a:rPr kumimoji="1" lang="en-US" altLang="ja-JP" sz="2000" dirty="0" smtClean="0"/>
              <a:t>However, due the restriction of the </a:t>
            </a:r>
            <a:r>
              <a:rPr lang="en-US" altLang="ja-JP" sz="2000" dirty="0" smtClean="0"/>
              <a:t>configurations, namely,</a:t>
            </a:r>
          </a:p>
          <a:p>
            <a:r>
              <a:rPr lang="en-US" altLang="ja-JP" sz="2000" dirty="0" smtClean="0"/>
              <a:t>by </a:t>
            </a:r>
            <a:r>
              <a:rPr kumimoji="1" lang="en-US" altLang="ja-JP" sz="2000" dirty="0" smtClean="0"/>
              <a:t>only C=4 and 5 channels, the mass energy is up than the </a:t>
            </a:r>
          </a:p>
          <a:p>
            <a:r>
              <a:rPr lang="en-US" altLang="ja-JP" sz="2000" dirty="0" err="1" smtClean="0"/>
              <a:t>ηc+N</a:t>
            </a:r>
            <a:r>
              <a:rPr lang="en-US" altLang="ja-JP" sz="2000" dirty="0" smtClean="0"/>
              <a:t> by about 200 MeV. In order to investigate this conjecture,</a:t>
            </a:r>
          </a:p>
          <a:p>
            <a:r>
              <a:rPr lang="en-US" altLang="ja-JP" sz="2000" dirty="0" smtClean="0"/>
              <a:t>we solve scattering states including </a:t>
            </a:r>
            <a:r>
              <a:rPr lang="en-US" altLang="ja-JP" sz="2000" dirty="0" err="1" smtClean="0"/>
              <a:t>ηc+N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channel only with</a:t>
            </a:r>
          </a:p>
          <a:p>
            <a:r>
              <a:rPr lang="en-US" altLang="ja-JP" sz="2000" dirty="0" smtClean="0"/>
              <a:t>real scaling method. If  4119 MeV is </a:t>
            </a:r>
            <a:r>
              <a:rPr lang="en-US" altLang="ja-JP" sz="2000" dirty="0" err="1" smtClean="0"/>
              <a:t>ηc+N</a:t>
            </a:r>
            <a:r>
              <a:rPr lang="en-US" altLang="ja-JP" sz="2000" dirty="0" smtClean="0"/>
              <a:t> like structure, this </a:t>
            </a:r>
          </a:p>
          <a:p>
            <a:r>
              <a:rPr lang="en-US" altLang="ja-JP" sz="2000" dirty="0" smtClean="0"/>
              <a:t>State should be melted into </a:t>
            </a:r>
            <a:r>
              <a:rPr lang="en-US" altLang="ja-JP" sz="2000" dirty="0" err="1" smtClean="0"/>
              <a:t>ηc+N</a:t>
            </a:r>
            <a:r>
              <a:rPr lang="en-US" altLang="ja-JP" sz="2000" dirty="0" smtClean="0"/>
              <a:t> threshold.</a:t>
            </a:r>
          </a:p>
          <a:p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1707858" y="6653675"/>
            <a:ext cx="209621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855878" y="641694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ηc+N</a:t>
            </a:r>
            <a:r>
              <a:rPr kumimoji="1" lang="en-US" altLang="ja-JP" dirty="0" smtClean="0"/>
              <a:t>(3900)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688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084" y="0"/>
            <a:ext cx="2714965" cy="690925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707861" y="6107502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707860" y="5046855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707859" y="2324920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707859" y="2133534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707858" y="1920883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707858" y="1729497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50675" y="5862451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J/Ψ+N(4040)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50675" y="476689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(4171)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2967" y="345104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*(4323)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41434" y="3156473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Σ</a:t>
            </a:r>
            <a:r>
              <a:rPr lang="en-US" altLang="ja-JP" dirty="0" err="1" smtClean="0"/>
              <a:t>c+D</a:t>
            </a:r>
            <a:r>
              <a:rPr lang="en-US" altLang="ja-JP" dirty="0" smtClean="0"/>
              <a:t>(4353)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3490" y="216988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Σc+D</a:t>
            </a:r>
            <a:r>
              <a:rPr kumimoji="1" lang="en-US" altLang="ja-JP" dirty="0" smtClean="0"/>
              <a:t>*(4505)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93684" y="187917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 </a:t>
            </a:r>
            <a:r>
              <a:rPr kumimoji="1" lang="en-US" altLang="ja-JP" dirty="0" err="1" smtClean="0"/>
              <a:t>ηc</a:t>
            </a:r>
            <a:r>
              <a:rPr kumimoji="1" lang="en-US" altLang="ja-JP" dirty="0" smtClean="0"/>
              <a:t>* (4544)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90078" y="1658021"/>
            <a:ext cx="15103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N+J/Ψ*(4584)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90078" y="1373007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</a:t>
            </a:r>
            <a:r>
              <a:rPr kumimoji="1" lang="en-US" altLang="ja-JP" dirty="0" smtClean="0"/>
              <a:t>*+D*(4587)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753863" y="3677261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707858" y="3379550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041622" y="2889661"/>
            <a:ext cx="1412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90297" y="2779009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Pc(4450)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91504" y="28711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L=0,S=1/2</a:t>
            </a:r>
            <a:endParaRPr kumimoji="1" lang="ja-JP" altLang="en-US" sz="2400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1707858" y="6653675"/>
            <a:ext cx="209621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855878" y="641694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ηc+N</a:t>
            </a:r>
            <a:r>
              <a:rPr kumimoji="1" lang="en-US" altLang="ja-JP" dirty="0" smtClean="0"/>
              <a:t>(3900)</a:t>
            </a:r>
            <a:endParaRPr kumimoji="1" lang="ja-JP" altLang="en-US" dirty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4304" y="2351827"/>
            <a:ext cx="4837813" cy="4249787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 flipV="1">
            <a:off x="7143850" y="5969479"/>
            <a:ext cx="3846203" cy="8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1011986" y="5738646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η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dirty="0" err="1" smtClean="0"/>
              <a:t>+N</a:t>
            </a:r>
            <a:endParaRPr kumimoji="1" lang="ja-JP" altLang="en-US" sz="2400" dirty="0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3234095" y="4535988"/>
            <a:ext cx="3709747" cy="9616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3557049" y="5515296"/>
            <a:ext cx="277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Melted into </a:t>
            </a:r>
            <a:r>
              <a:rPr lang="en-US" altLang="ja-JP" dirty="0" err="1" smtClean="0"/>
              <a:t>η</a:t>
            </a:r>
            <a:r>
              <a:rPr lang="en-US" altLang="ja-JP" baseline="-25000" dirty="0" err="1" smtClean="0"/>
              <a:t>c</a:t>
            </a:r>
            <a:r>
              <a:rPr lang="en-US" altLang="ja-JP" dirty="0" err="1" smtClean="0"/>
              <a:t>+N</a:t>
            </a:r>
            <a:r>
              <a:rPr lang="en-US" altLang="ja-JP" dirty="0" smtClean="0"/>
              <a:t> threshold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376382" y="6284343"/>
            <a:ext cx="323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4119 MeV is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η</a:t>
            </a:r>
            <a:r>
              <a:rPr kumimoji="1" lang="en-US" altLang="ja-JP" baseline="-25000" dirty="0" err="1" smtClean="0">
                <a:solidFill>
                  <a:srgbClr val="0070C0"/>
                </a:solidFill>
              </a:rPr>
              <a:t>c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+N</a:t>
            </a:r>
            <a:r>
              <a:rPr kumimoji="1" lang="en-US" altLang="ja-JP" dirty="0" smtClean="0">
                <a:solidFill>
                  <a:srgbClr val="0070C0"/>
                </a:solidFill>
              </a:rPr>
              <a:t> like structure!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084268" y="6216629"/>
            <a:ext cx="203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 MeV difference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41505" y="462225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 MeV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081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084" y="0"/>
            <a:ext cx="2714965" cy="690925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707861" y="6107502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707860" y="5046855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707859" y="2324920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707859" y="2133534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707858" y="1920883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707858" y="1729497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50675" y="5862451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J/Ψ+N(4040)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50675" y="476689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(4171)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2967" y="345104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*(4323)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41434" y="3156473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Σ</a:t>
            </a:r>
            <a:r>
              <a:rPr lang="en-US" altLang="ja-JP" dirty="0" err="1" smtClean="0"/>
              <a:t>c+D</a:t>
            </a:r>
            <a:r>
              <a:rPr lang="en-US" altLang="ja-JP" dirty="0" smtClean="0"/>
              <a:t>(4353)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3490" y="216988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Σc+D</a:t>
            </a:r>
            <a:r>
              <a:rPr kumimoji="1" lang="en-US" altLang="ja-JP" dirty="0" smtClean="0"/>
              <a:t>*(4505)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93684" y="187917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 </a:t>
            </a:r>
            <a:r>
              <a:rPr kumimoji="1" lang="en-US" altLang="ja-JP" dirty="0" err="1" smtClean="0"/>
              <a:t>ηc</a:t>
            </a:r>
            <a:r>
              <a:rPr kumimoji="1" lang="en-US" altLang="ja-JP" dirty="0" smtClean="0"/>
              <a:t>* (4544)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90078" y="1658021"/>
            <a:ext cx="15103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N+J/Ψ*(4584)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90078" y="1373007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</a:t>
            </a:r>
            <a:r>
              <a:rPr kumimoji="1" lang="en-US" altLang="ja-JP" dirty="0" smtClean="0"/>
              <a:t>*+D*(4587)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753863" y="3677261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707858" y="3379550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041622" y="2889661"/>
            <a:ext cx="1412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90297" y="2779009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Pc(4450)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91504" y="28711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L=0,S=1/2</a:t>
            </a:r>
            <a:endParaRPr kumimoji="1" lang="ja-JP" altLang="en-US" sz="2400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1707858" y="6653675"/>
            <a:ext cx="209621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855878" y="641694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ηc+N</a:t>
            </a:r>
            <a:r>
              <a:rPr kumimoji="1" lang="en-US" altLang="ja-JP" dirty="0" smtClean="0"/>
              <a:t>(3900)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86015" y="5332444"/>
            <a:ext cx="194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ηc+N</a:t>
            </a:r>
            <a:r>
              <a:rPr kumimoji="1" lang="en-US" altLang="ja-JP" dirty="0" smtClean="0"/>
              <a:t> like structure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28307" y="4392813"/>
            <a:ext cx="206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J/Ψ+N like structure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 flipH="1" flipV="1">
            <a:off x="3091504" y="2768944"/>
            <a:ext cx="1860058" cy="683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951562" y="2681751"/>
            <a:ext cx="299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Mixture of  </a:t>
            </a:r>
            <a:r>
              <a:rPr lang="en-US" altLang="ja-JP" dirty="0" err="1" smtClean="0"/>
              <a:t>ηc+N,Λc+D</a:t>
            </a:r>
            <a:r>
              <a:rPr lang="en-US" altLang="ja-JP" dirty="0" smtClean="0"/>
              <a:t>*,</a:t>
            </a:r>
            <a:r>
              <a:rPr lang="en-US" altLang="ja-JP" dirty="0" err="1" smtClean="0"/>
              <a:t>Σc+D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3128307" y="1892638"/>
            <a:ext cx="2678162" cy="360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843272" y="2140254"/>
            <a:ext cx="132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Λc+D,Λc+D</a:t>
            </a:r>
            <a:r>
              <a:rPr kumimoji="1" lang="en-US" altLang="ja-JP" dirty="0" smtClean="0"/>
              <a:t>*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 flipH="1">
            <a:off x="3111076" y="1095555"/>
            <a:ext cx="1507858" cy="277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618934" y="867580"/>
            <a:ext cx="13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J/Ψ*+N like 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3186015" y="548405"/>
            <a:ext cx="2007088" cy="461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281423" y="194780"/>
            <a:ext cx="3067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coupled with any threshold</a:t>
            </a:r>
          </a:p>
          <a:p>
            <a:r>
              <a:rPr lang="en-US" altLang="ja-JP" dirty="0"/>
              <a:t>t</a:t>
            </a:r>
            <a:r>
              <a:rPr lang="en-US" altLang="ja-JP" dirty="0" smtClean="0"/>
              <a:t>hen, exist as a resonant state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943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4280" y="0"/>
            <a:ext cx="3217885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3435" y="1425125"/>
            <a:ext cx="3948768" cy="1803941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3485072" y="4908430"/>
            <a:ext cx="6038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285406" y="4813540"/>
            <a:ext cx="168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</a:t>
            </a:r>
            <a:r>
              <a:rPr kumimoji="1" lang="en-US" altLang="ja-JP" dirty="0" err="1" smtClean="0"/>
              <a:t>ψ+N</a:t>
            </a:r>
            <a:r>
              <a:rPr kumimoji="1" lang="en-US" altLang="ja-JP" dirty="0" smtClean="0"/>
              <a:t> structure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338423" y="2803585"/>
            <a:ext cx="1227224" cy="491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666891" y="3364302"/>
            <a:ext cx="207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Λc+D</a:t>
            </a:r>
            <a:r>
              <a:rPr kumimoji="1" lang="en-US" altLang="ja-JP" dirty="0" smtClean="0"/>
              <a:t>*,J/</a:t>
            </a:r>
            <a:r>
              <a:rPr kumimoji="1" lang="en-US" altLang="ja-JP" dirty="0" err="1" smtClean="0"/>
              <a:t>ψ+N,Σc+D</a:t>
            </a:r>
            <a:r>
              <a:rPr kumimoji="1" lang="en-US" altLang="ja-JP" dirty="0" smtClean="0"/>
              <a:t>*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286000" y="595223"/>
            <a:ext cx="1293962" cy="3795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657600" y="785004"/>
            <a:ext cx="836762" cy="6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494362" y="767752"/>
            <a:ext cx="638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Resonant state=&gt; it is highly energy region than the observed data.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511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4826" y="476251"/>
            <a:ext cx="9324975" cy="6742113"/>
          </a:xfrm>
        </p:spPr>
        <p:txBody>
          <a:bodyPr/>
          <a:lstStyle/>
          <a:p>
            <a:pPr>
              <a:buFontTx/>
              <a:buNone/>
            </a:pPr>
            <a:endParaRPr lang="en-US" altLang="ja-JP"/>
          </a:p>
          <a:p>
            <a:pPr>
              <a:buFontTx/>
              <a:buNone/>
            </a:pPr>
            <a:endParaRPr lang="en-US" altLang="ja-JP"/>
          </a:p>
          <a:p>
            <a:pPr>
              <a:buFontTx/>
              <a:buNone/>
            </a:pPr>
            <a:endParaRPr lang="en-US" altLang="ja-JP"/>
          </a:p>
          <a:p>
            <a:pPr>
              <a:buFontTx/>
              <a:buNone/>
            </a:pPr>
            <a:endParaRPr lang="en-US" altLang="ja-JP"/>
          </a:p>
          <a:p>
            <a:pPr>
              <a:buFontTx/>
              <a:buNone/>
            </a:pPr>
            <a:endParaRPr lang="en-US" altLang="ja-JP"/>
          </a:p>
          <a:p>
            <a:pPr>
              <a:buFontTx/>
              <a:buNone/>
            </a:pPr>
            <a:endParaRPr lang="en-US" altLang="ja-JP"/>
          </a:p>
          <a:p>
            <a:pPr>
              <a:buFontTx/>
              <a:buNone/>
            </a:pPr>
            <a:endParaRPr lang="en-US" altLang="ja-JP"/>
          </a:p>
          <a:p>
            <a:pPr>
              <a:buFontTx/>
              <a:buNone/>
            </a:pPr>
            <a:endParaRPr lang="en-US" altLang="ja-JP" baseline="-25000"/>
          </a:p>
          <a:p>
            <a:pPr>
              <a:buFontTx/>
              <a:buNone/>
            </a:pPr>
            <a:endParaRPr lang="en-US" altLang="ja-JP" baseline="-25000"/>
          </a:p>
          <a:p>
            <a:pPr>
              <a:buFontTx/>
              <a:buNone/>
            </a:pPr>
            <a:endParaRPr lang="en-US" altLang="ja-JP" baseline="-25000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03388" y="692151"/>
            <a:ext cx="8640762" cy="3014559"/>
            <a:chOff x="0" y="346"/>
            <a:chExt cx="5443" cy="1924"/>
          </a:xfrm>
        </p:grpSpPr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0" y="346"/>
              <a:ext cx="3833" cy="0"/>
            </a:xfrm>
            <a:prstGeom prst="line">
              <a:avLst/>
            </a:prstGeom>
            <a:noFill/>
            <a:ln w="158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7" name="Oval 5"/>
            <p:cNvSpPr>
              <a:spLocks noChangeArrowheads="1"/>
            </p:cNvSpPr>
            <p:nvPr/>
          </p:nvSpPr>
          <p:spPr bwMode="auto">
            <a:xfrm>
              <a:off x="703" y="572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295" y="1480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99" name="Oval 7"/>
            <p:cNvSpPr>
              <a:spLocks noChangeArrowheads="1"/>
            </p:cNvSpPr>
            <p:nvPr/>
          </p:nvSpPr>
          <p:spPr bwMode="auto">
            <a:xfrm>
              <a:off x="1202" y="1434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2517" y="527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2064" y="1389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>
              <a:off x="2971" y="1344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3" name="Oval 11"/>
            <p:cNvSpPr>
              <a:spLocks noChangeArrowheads="1"/>
            </p:cNvSpPr>
            <p:nvPr/>
          </p:nvSpPr>
          <p:spPr bwMode="auto">
            <a:xfrm>
              <a:off x="4604" y="527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4" name="Oval 12"/>
            <p:cNvSpPr>
              <a:spLocks noChangeArrowheads="1"/>
            </p:cNvSpPr>
            <p:nvPr/>
          </p:nvSpPr>
          <p:spPr bwMode="auto">
            <a:xfrm>
              <a:off x="4105" y="1344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5103" y="1298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884" y="754"/>
              <a:ext cx="499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H="1">
              <a:off x="476" y="1162"/>
              <a:ext cx="635" cy="4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1144" y="917"/>
              <a:ext cx="17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645" y="1053"/>
              <a:ext cx="21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1202" y="1026"/>
              <a:ext cx="18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1</a:t>
              </a:r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793" y="1162"/>
              <a:ext cx="1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1</a:t>
              </a:r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 flipH="1">
              <a:off x="2245" y="709"/>
              <a:ext cx="454" cy="8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2472" y="1117"/>
              <a:ext cx="635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4286" y="1525"/>
              <a:ext cx="9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V="1">
              <a:off x="4785" y="709"/>
              <a:ext cx="0" cy="8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2278" y="826"/>
              <a:ext cx="17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2686" y="962"/>
              <a:ext cx="21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4682" y="1506"/>
              <a:ext cx="17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4818" y="917"/>
              <a:ext cx="21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8220" name="Text Box 28"/>
            <p:cNvSpPr txBox="1">
              <a:spLocks noChangeArrowheads="1"/>
            </p:cNvSpPr>
            <p:nvPr/>
          </p:nvSpPr>
          <p:spPr bwMode="auto">
            <a:xfrm>
              <a:off x="2323" y="917"/>
              <a:ext cx="18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2</a:t>
              </a:r>
            </a:p>
          </p:txBody>
        </p:sp>
        <p:sp>
          <p:nvSpPr>
            <p:cNvPr id="8221" name="Text Box 29"/>
            <p:cNvSpPr txBox="1">
              <a:spLocks noChangeArrowheads="1"/>
            </p:cNvSpPr>
            <p:nvPr/>
          </p:nvSpPr>
          <p:spPr bwMode="auto">
            <a:xfrm>
              <a:off x="2822" y="1053"/>
              <a:ext cx="18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2</a:t>
              </a:r>
            </a:p>
          </p:txBody>
        </p:sp>
        <p:sp>
          <p:nvSpPr>
            <p:cNvPr id="8222" name="Text Box 30"/>
            <p:cNvSpPr txBox="1">
              <a:spLocks noChangeArrowheads="1"/>
            </p:cNvSpPr>
            <p:nvPr/>
          </p:nvSpPr>
          <p:spPr bwMode="auto">
            <a:xfrm>
              <a:off x="4772" y="1598"/>
              <a:ext cx="18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3</a:t>
              </a:r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4954" y="1008"/>
              <a:ext cx="1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3</a:t>
              </a:r>
            </a:p>
          </p:txBody>
        </p:sp>
        <p:sp>
          <p:nvSpPr>
            <p:cNvPr id="8224" name="Text Box 32"/>
            <p:cNvSpPr txBox="1">
              <a:spLocks noChangeArrowheads="1"/>
            </p:cNvSpPr>
            <p:nvPr/>
          </p:nvSpPr>
          <p:spPr bwMode="auto">
            <a:xfrm>
              <a:off x="781" y="1688"/>
              <a:ext cx="390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C=1</a:t>
              </a:r>
            </a:p>
          </p:txBody>
        </p:sp>
        <p:sp>
          <p:nvSpPr>
            <p:cNvPr id="8225" name="Text Box 33"/>
            <p:cNvSpPr txBox="1">
              <a:spLocks noChangeArrowheads="1"/>
            </p:cNvSpPr>
            <p:nvPr/>
          </p:nvSpPr>
          <p:spPr bwMode="auto">
            <a:xfrm>
              <a:off x="2504" y="1642"/>
              <a:ext cx="39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C=2</a:t>
              </a:r>
            </a:p>
            <a:p>
              <a:endParaRPr lang="en-US" altLang="ja-JP" sz="2200"/>
            </a:p>
          </p:txBody>
        </p:sp>
        <p:sp>
          <p:nvSpPr>
            <p:cNvPr id="8226" name="Text Box 34"/>
            <p:cNvSpPr txBox="1">
              <a:spLocks noChangeArrowheads="1"/>
            </p:cNvSpPr>
            <p:nvPr/>
          </p:nvSpPr>
          <p:spPr bwMode="auto">
            <a:xfrm>
              <a:off x="4591" y="1779"/>
              <a:ext cx="39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C=3</a:t>
              </a:r>
            </a:p>
            <a:p>
              <a:endParaRPr lang="en-US" altLang="ja-JP" sz="2200"/>
            </a:p>
          </p:txBody>
        </p:sp>
      </p:grpSp>
      <p:pic>
        <p:nvPicPr>
          <p:cNvPr id="8227" name="Picture 35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35189" y="5589589"/>
            <a:ext cx="7272337" cy="708025"/>
          </a:xfrm>
          <a:noFill/>
          <a:ln/>
        </p:spPr>
      </p:pic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1127125" y="260350"/>
            <a:ext cx="640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 altLang="ja-JP" sz="2400" dirty="0">
                <a:solidFill>
                  <a:srgbClr val="00B0F0"/>
                </a:solidFill>
              </a:rPr>
              <a:t>Gaussian Expansion Method (GEM)</a:t>
            </a:r>
            <a:r>
              <a:rPr lang="en-US" altLang="ja-JP" dirty="0">
                <a:solidFill>
                  <a:srgbClr val="00B0F0"/>
                </a:solidFill>
              </a:rPr>
              <a:t> </a:t>
            </a:r>
            <a:endParaRPr lang="en-US" altLang="ja-JP" sz="2400" dirty="0">
              <a:solidFill>
                <a:srgbClr val="00B0F0"/>
              </a:solidFill>
            </a:endParaRPr>
          </a:p>
        </p:txBody>
      </p:sp>
      <p:pic>
        <p:nvPicPr>
          <p:cNvPr id="8229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652964"/>
            <a:ext cx="37433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7032625" y="476251"/>
            <a:ext cx="115093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1631950" y="620713"/>
            <a:ext cx="554355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232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644900"/>
            <a:ext cx="3887787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3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149726"/>
            <a:ext cx="279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4" name="Picture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789364"/>
            <a:ext cx="44640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5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650" y="3860800"/>
            <a:ext cx="171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6" name="Picture 4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7888" y="4076700"/>
            <a:ext cx="1381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7" name="Picture 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781300"/>
            <a:ext cx="228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8" name="Picture 4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708275"/>
            <a:ext cx="228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9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636838"/>
            <a:ext cx="228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0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708275"/>
            <a:ext cx="24606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1" name="Picture 4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601" y="2708275"/>
            <a:ext cx="2460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2" name="Picture 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2708275"/>
            <a:ext cx="24606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3" name="Picture 5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389" y="836614"/>
            <a:ext cx="263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4" name="Picture 5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551" y="981076"/>
            <a:ext cx="263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5" name="Picture 5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301" y="836614"/>
            <a:ext cx="263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56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81753" y="97876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Summary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3548" y="709601"/>
            <a:ext cx="10943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Motivated by the observed Pc(4380) and Pc(4450) systems at </a:t>
            </a:r>
            <a:r>
              <a:rPr lang="en-US" altLang="ja-JP" sz="2400" dirty="0" err="1" smtClean="0"/>
              <a:t>LHCb</a:t>
            </a:r>
            <a:r>
              <a:rPr lang="en-US" altLang="ja-JP" sz="2400" dirty="0" smtClean="0"/>
              <a:t>,</a:t>
            </a:r>
          </a:p>
          <a:p>
            <a:r>
              <a:rPr lang="en-US" altLang="ja-JP" sz="2400" dirty="0" smtClean="0"/>
              <a:t>we calculated energy spectra of </a:t>
            </a:r>
            <a:r>
              <a:rPr lang="en-US" altLang="ja-JP" sz="2400" dirty="0" err="1" smtClean="0"/>
              <a:t>qqqcc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system using non-relativistic constituent quark</a:t>
            </a:r>
          </a:p>
          <a:p>
            <a:r>
              <a:rPr kumimoji="1" lang="en-US" altLang="ja-JP" sz="2400" dirty="0" smtClean="0"/>
              <a:t>model.  To obtain resonant states, we also use real scaling method.</a:t>
            </a:r>
          </a:p>
          <a:p>
            <a:endParaRPr kumimoji="1" lang="ja-JP" altLang="en-US" sz="24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5258309" y="1184386"/>
            <a:ext cx="149469" cy="8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46753" y="2107578"/>
            <a:ext cx="105879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Currently, we find no sharp resonant states (penta-quark like)</a:t>
            </a:r>
          </a:p>
          <a:p>
            <a:r>
              <a:rPr lang="en-US" altLang="ja-JP" sz="2400" dirty="0" smtClean="0"/>
              <a:t> with L=0,S=1/2 (J</a:t>
            </a:r>
            <a:r>
              <a:rPr lang="en-US" altLang="ja-JP" sz="2400" baseline="30000" dirty="0" smtClean="0"/>
              <a:t>π</a:t>
            </a:r>
            <a:r>
              <a:rPr lang="en-US" altLang="ja-JP" sz="2400" dirty="0" smtClean="0"/>
              <a:t>=1/2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)  and L=0, S=3/2(J</a:t>
            </a:r>
            <a:r>
              <a:rPr lang="en-US" altLang="ja-JP" sz="2400" baseline="30000" dirty="0" smtClean="0"/>
              <a:t>π</a:t>
            </a:r>
            <a:r>
              <a:rPr lang="en-US" altLang="ja-JP" sz="2400" dirty="0" smtClean="0"/>
              <a:t>=3/2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) at observed energy region.</a:t>
            </a:r>
          </a:p>
          <a:p>
            <a:r>
              <a:rPr lang="en-US" altLang="ja-JP" sz="2400" dirty="0" smtClean="0"/>
              <a:t>However, we have one resonant state at 4690 MeV </a:t>
            </a:r>
            <a:r>
              <a:rPr lang="en-US" altLang="ja-JP" sz="2400" dirty="0"/>
              <a:t>for </a:t>
            </a:r>
            <a:r>
              <a:rPr lang="en-US" altLang="ja-JP" sz="2400" dirty="0" smtClean="0"/>
              <a:t>J</a:t>
            </a:r>
            <a:r>
              <a:rPr lang="en-US" altLang="ja-JP" sz="2400" baseline="30000" dirty="0" smtClean="0"/>
              <a:t>π</a:t>
            </a:r>
            <a:r>
              <a:rPr lang="en-US" altLang="ja-JP" sz="2400" dirty="0" smtClean="0"/>
              <a:t>=1/2</a:t>
            </a:r>
            <a:r>
              <a:rPr lang="en-US" altLang="ja-JP" sz="2400" baseline="30000" dirty="0" smtClean="0"/>
              <a:t>-</a:t>
            </a:r>
          </a:p>
          <a:p>
            <a:r>
              <a:rPr lang="en-US" altLang="ja-JP" sz="2400" dirty="0"/>
              <a:t>and  </a:t>
            </a:r>
            <a:r>
              <a:rPr lang="en-US" altLang="ja-JP" sz="2400" dirty="0" smtClean="0"/>
              <a:t>at 4890 MeV for J</a:t>
            </a:r>
            <a:r>
              <a:rPr lang="en-US" altLang="ja-JP" sz="2400" baseline="30000" dirty="0" smtClean="0"/>
              <a:t>π</a:t>
            </a:r>
            <a:r>
              <a:rPr lang="en-US" altLang="ja-JP" sz="2400" dirty="0" smtClean="0"/>
              <a:t>=3/2</a:t>
            </a:r>
            <a:r>
              <a:rPr lang="en-US" altLang="ja-JP" sz="2400" baseline="30000" dirty="0" smtClean="0"/>
              <a:t>- </a:t>
            </a:r>
            <a:r>
              <a:rPr lang="en-US" altLang="ja-JP" sz="2400" dirty="0" smtClean="0"/>
              <a:t>. This can be penta-quark state.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From our calculation, we would suggest that the resonant states observed</a:t>
            </a:r>
          </a:p>
          <a:p>
            <a:r>
              <a:rPr lang="en-US" altLang="ja-JP" sz="2400" dirty="0" smtClean="0"/>
              <a:t>at </a:t>
            </a:r>
            <a:r>
              <a:rPr lang="en-US" altLang="ja-JP" sz="2400" dirty="0" err="1" smtClean="0"/>
              <a:t>LHCb</a:t>
            </a:r>
            <a:r>
              <a:rPr lang="en-US" altLang="ja-JP" sz="2400" dirty="0" smtClean="0"/>
              <a:t> are meson-baryon resonant states which we cannot calculate in our model.</a:t>
            </a:r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3452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4091" y="67108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Conclusion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In this way,  since there are many important subjects in the resonant states, then it is necessary to develop the method fo</a:t>
            </a:r>
            <a:r>
              <a:rPr lang="en-US" altLang="ja-JP" dirty="0" smtClean="0"/>
              <a:t>r this purpose.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Here, I show the </a:t>
            </a:r>
            <a:r>
              <a:rPr lang="en-US" altLang="ja-JP" dirty="0" err="1" smtClean="0"/>
              <a:t>tetraneutron</a:t>
            </a:r>
            <a:r>
              <a:rPr lang="en-US" altLang="ja-JP" dirty="0" smtClean="0"/>
              <a:t> system and heavy </a:t>
            </a:r>
            <a:r>
              <a:rPr lang="en-US" altLang="ja-JP" dirty="0" err="1" smtClean="0"/>
              <a:t>pentaquark</a:t>
            </a:r>
            <a:r>
              <a:rPr lang="en-US" altLang="ja-JP" dirty="0" smtClean="0"/>
              <a:t> system </a:t>
            </a:r>
          </a:p>
          <a:p>
            <a:pPr>
              <a:buNone/>
            </a:pPr>
            <a:r>
              <a:rPr kumimoji="1" lang="en-US" altLang="ja-JP" dirty="0" smtClean="0"/>
              <a:t>with CSM and real scaling method.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In the future, I will apply the method to the many kinds of tetra-quark systems and exotic nucleus such as </a:t>
            </a:r>
            <a:r>
              <a:rPr lang="en-US" altLang="ja-JP" baseline="30000" dirty="0" smtClean="0"/>
              <a:t>7</a:t>
            </a:r>
            <a:r>
              <a:rPr lang="en-US" altLang="ja-JP" dirty="0" smtClean="0"/>
              <a:t>H etc.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084" y="0"/>
            <a:ext cx="2714965" cy="690925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707861" y="6107502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707860" y="5046855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707859" y="2324920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707859" y="2133534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707858" y="1920883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707858" y="1729497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50675" y="5862451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J/Ψ+N(4040)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50675" y="476689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(4171)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2967" y="345104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*(4323)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41434" y="3156473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Σ</a:t>
            </a:r>
            <a:r>
              <a:rPr lang="en-US" altLang="ja-JP" dirty="0" err="1" smtClean="0"/>
              <a:t>c+D</a:t>
            </a:r>
            <a:r>
              <a:rPr lang="en-US" altLang="ja-JP" dirty="0" smtClean="0"/>
              <a:t>(4353)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3490" y="216988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Σc+D</a:t>
            </a:r>
            <a:r>
              <a:rPr kumimoji="1" lang="en-US" altLang="ja-JP" dirty="0" smtClean="0"/>
              <a:t>*(4505)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93684" y="187917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 </a:t>
            </a:r>
            <a:r>
              <a:rPr kumimoji="1" lang="en-US" altLang="ja-JP" dirty="0" err="1" smtClean="0"/>
              <a:t>ηc</a:t>
            </a:r>
            <a:r>
              <a:rPr kumimoji="1" lang="en-US" altLang="ja-JP" dirty="0" smtClean="0"/>
              <a:t>* (4544)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90078" y="1658021"/>
            <a:ext cx="15103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N+J/Ψ*(4584)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90078" y="1373007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</a:t>
            </a:r>
            <a:r>
              <a:rPr kumimoji="1" lang="en-US" altLang="ja-JP" dirty="0" smtClean="0"/>
              <a:t>*+D*(4587)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753863" y="3677261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707858" y="3379550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041622" y="2889661"/>
            <a:ext cx="1412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90297" y="2779009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Pc(4450)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91504" y="28711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L=0,S=1/2</a:t>
            </a:r>
            <a:endParaRPr kumimoji="1" lang="ja-JP" altLang="en-US" sz="24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7669" y="19019"/>
            <a:ext cx="3948768" cy="180394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09353" y="2295057"/>
            <a:ext cx="2106845" cy="1794993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353052" y="17921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+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029201" y="4172603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J/Ψ+N channel </a:t>
            </a:r>
            <a:endParaRPr kumimoji="1" lang="ja-JP" altLang="en-US" sz="2400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1707858" y="6653675"/>
            <a:ext cx="209621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855878" y="641694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ηc+N</a:t>
            </a:r>
            <a:r>
              <a:rPr kumimoji="1" lang="en-US" altLang="ja-JP" dirty="0" smtClean="0"/>
              <a:t>(3900)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3165894" y="3635706"/>
            <a:ext cx="4243459" cy="919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07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6012" y="2366712"/>
            <a:ext cx="4421697" cy="454253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084" y="0"/>
            <a:ext cx="2714965" cy="690925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707861" y="6107502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707860" y="5046855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707859" y="2324920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707859" y="2133534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707858" y="1920883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707858" y="1729497"/>
            <a:ext cx="21882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50675" y="5862451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J/Ψ+N(4040)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50675" y="476689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(4171)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2967" y="345104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Λc+D</a:t>
            </a:r>
            <a:r>
              <a:rPr lang="en-US" altLang="ja-JP" dirty="0" smtClean="0"/>
              <a:t>*(4323)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41434" y="3156473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Σ</a:t>
            </a:r>
            <a:r>
              <a:rPr lang="en-US" altLang="ja-JP" dirty="0" err="1" smtClean="0"/>
              <a:t>c+D</a:t>
            </a:r>
            <a:r>
              <a:rPr lang="en-US" altLang="ja-JP" dirty="0" smtClean="0"/>
              <a:t>(4353)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33490" y="216988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Σc+D</a:t>
            </a:r>
            <a:r>
              <a:rPr kumimoji="1" lang="en-US" altLang="ja-JP" dirty="0" smtClean="0"/>
              <a:t>*(4505)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93684" y="187917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 </a:t>
            </a:r>
            <a:r>
              <a:rPr kumimoji="1" lang="en-US" altLang="ja-JP" dirty="0" err="1" smtClean="0"/>
              <a:t>ηc</a:t>
            </a:r>
            <a:r>
              <a:rPr kumimoji="1" lang="en-US" altLang="ja-JP" dirty="0" smtClean="0"/>
              <a:t>* (4544)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90078" y="1658021"/>
            <a:ext cx="15103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N+J/Ψ*(4584)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90078" y="1373007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Σc</a:t>
            </a:r>
            <a:r>
              <a:rPr kumimoji="1" lang="en-US" altLang="ja-JP" dirty="0" smtClean="0"/>
              <a:t>*+D*(4587)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753863" y="3677261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707858" y="3379550"/>
            <a:ext cx="2096219" cy="172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041622" y="2889661"/>
            <a:ext cx="14127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90297" y="2779009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Pc(4450)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91504" y="28711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L=0,S=1/2</a:t>
            </a:r>
            <a:endParaRPr kumimoji="1" lang="ja-JP" altLang="en-US" sz="2400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1707858" y="6653675"/>
            <a:ext cx="209621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855878" y="641694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ηc+N</a:t>
            </a:r>
            <a:r>
              <a:rPr kumimoji="1" lang="en-US" altLang="ja-JP" dirty="0" smtClean="0"/>
              <a:t>(3900)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3134368" y="3797632"/>
            <a:ext cx="3545955" cy="782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728790" y="5136228"/>
            <a:ext cx="3640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9264770" y="527936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J/Ψ+N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85811" y="4303685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Melted into J/</a:t>
            </a:r>
            <a:r>
              <a:rPr kumimoji="1" lang="en-US" altLang="ja-JP" dirty="0" err="1" smtClean="0"/>
              <a:t>psi+N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85879" y="3934353"/>
            <a:ext cx="206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J/Ψ+N like structure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09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774826" y="188914"/>
            <a:ext cx="8640763" cy="3014559"/>
            <a:chOff x="0" y="346"/>
            <a:chExt cx="5443" cy="1924"/>
          </a:xfrm>
        </p:grpSpPr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0" y="346"/>
              <a:ext cx="3833" cy="0"/>
            </a:xfrm>
            <a:prstGeom prst="line">
              <a:avLst/>
            </a:prstGeom>
            <a:noFill/>
            <a:ln w="158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703" y="572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295" y="1480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202" y="1434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2517" y="527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2064" y="1389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2971" y="1344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4604" y="527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105" y="1344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5103" y="1298"/>
              <a:ext cx="340" cy="34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884" y="754"/>
              <a:ext cx="499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H="1">
              <a:off x="476" y="1162"/>
              <a:ext cx="635" cy="4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1144" y="917"/>
              <a:ext cx="17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645" y="1053"/>
              <a:ext cx="21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1202" y="1026"/>
              <a:ext cx="18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1</a:t>
              </a: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793" y="1162"/>
              <a:ext cx="1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1</a:t>
              </a:r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H="1">
              <a:off x="2245" y="709"/>
              <a:ext cx="454" cy="86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2472" y="1117"/>
              <a:ext cx="635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4286" y="1525"/>
              <a:ext cx="9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 flipV="1">
              <a:off x="4785" y="709"/>
              <a:ext cx="0" cy="8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2278" y="826"/>
              <a:ext cx="17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2686" y="962"/>
              <a:ext cx="21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4682" y="1506"/>
              <a:ext cx="17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4818" y="917"/>
              <a:ext cx="213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R</a:t>
              </a: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2323" y="917"/>
              <a:ext cx="18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2</a:t>
              </a:r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2822" y="1053"/>
              <a:ext cx="18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2</a:t>
              </a: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4772" y="1598"/>
              <a:ext cx="18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3</a:t>
              </a: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4954" y="1008"/>
              <a:ext cx="1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3</a:t>
              </a: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781" y="1688"/>
              <a:ext cx="390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C=1</a:t>
              </a: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2504" y="1642"/>
              <a:ext cx="39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C=2</a:t>
              </a:r>
            </a:p>
            <a:p>
              <a:endParaRPr lang="en-US" altLang="ja-JP" sz="2200"/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4591" y="1779"/>
              <a:ext cx="39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C=3</a:t>
              </a:r>
            </a:p>
            <a:p>
              <a:endParaRPr lang="en-US" altLang="ja-JP" sz="2200"/>
            </a:p>
          </p:txBody>
        </p:sp>
      </p:grp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7105650" y="1"/>
            <a:ext cx="115093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704975" y="144463"/>
            <a:ext cx="554355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305050"/>
            <a:ext cx="228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32025"/>
            <a:ext cx="228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8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160588"/>
            <a:ext cx="228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9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232025"/>
            <a:ext cx="24606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626" y="2232025"/>
            <a:ext cx="2460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2232025"/>
            <a:ext cx="24606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2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1414" y="360364"/>
            <a:ext cx="263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576" y="504826"/>
            <a:ext cx="263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326" y="360364"/>
            <a:ext cx="263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5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997201"/>
            <a:ext cx="72723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1524000" y="3789363"/>
            <a:ext cx="3132138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n-US" altLang="ja-JP">
                <a:solidFill>
                  <a:srgbClr val="990000"/>
                </a:solidFill>
              </a:rPr>
              <a:t>Basis functions of each Jacobi coordinate</a:t>
            </a:r>
          </a:p>
        </p:txBody>
      </p:sp>
      <p:pic>
        <p:nvPicPr>
          <p:cNvPr id="10287" name="Picture 4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933825"/>
            <a:ext cx="28082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8" name="Picture 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005264"/>
            <a:ext cx="30861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9" name="Picture 4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300664"/>
            <a:ext cx="87852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0" name="Picture 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021389"/>
            <a:ext cx="129698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3863975" y="6316663"/>
            <a:ext cx="4535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>
                <a:solidFill>
                  <a:srgbClr val="990000"/>
                </a:solidFill>
              </a:rPr>
              <a:t>Determined by diagonalizing  H</a:t>
            </a:r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4584701" y="5948363"/>
            <a:ext cx="792163" cy="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 flipV="1">
            <a:off x="4872038" y="6021389"/>
            <a:ext cx="0" cy="287337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294" name="Picture 5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508500"/>
            <a:ext cx="1511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5880101" y="4508500"/>
            <a:ext cx="360363" cy="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4656138" y="4508500"/>
            <a:ext cx="144462" cy="0"/>
          </a:xfrm>
          <a:prstGeom prst="line">
            <a:avLst/>
          </a:prstGeom>
          <a:noFill/>
          <a:ln w="222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4511676" y="5373689"/>
            <a:ext cx="936625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3200"/>
              <a:t>C</a:t>
            </a:r>
            <a:r>
              <a:rPr lang="en-US" altLang="ja-JP" sz="3200" baseline="-25000"/>
              <a:t>NL,lm</a:t>
            </a:r>
          </a:p>
        </p:txBody>
      </p:sp>
    </p:spTree>
    <p:extLst>
      <p:ext uri="{BB962C8B-B14F-4D97-AF65-F5344CB8AC3E}">
        <p14:creationId xmlns:p14="http://schemas.microsoft.com/office/powerpoint/2010/main" xmlns="" val="29605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88914"/>
            <a:ext cx="4249737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484314"/>
            <a:ext cx="6011862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847850" y="188913"/>
            <a:ext cx="1760418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>
                <a:solidFill>
                  <a:srgbClr val="000066"/>
                </a:solidFill>
              </a:rPr>
              <a:t>Radial part </a:t>
            </a:r>
            <a:r>
              <a:rPr lang="en-US" altLang="ja-JP" sz="2400" b="1">
                <a:solidFill>
                  <a:srgbClr val="000066"/>
                </a:solidFill>
              </a:rPr>
              <a:t>: </a:t>
            </a:r>
          </a:p>
          <a:p>
            <a:pPr>
              <a:lnSpc>
                <a:spcPct val="60000"/>
              </a:lnSpc>
              <a:spcBef>
                <a:spcPct val="30000"/>
              </a:spcBef>
            </a:pPr>
            <a:r>
              <a:rPr lang="en-US" altLang="ja-JP" sz="2400">
                <a:solidFill>
                  <a:srgbClr val="000066"/>
                </a:solidFill>
              </a:rPr>
              <a:t>Gaussian</a:t>
            </a:r>
          </a:p>
          <a:p>
            <a:pPr>
              <a:lnSpc>
                <a:spcPct val="60000"/>
              </a:lnSpc>
              <a:spcBef>
                <a:spcPct val="30000"/>
              </a:spcBef>
            </a:pPr>
            <a:r>
              <a:rPr lang="en-US" altLang="ja-JP" sz="2400">
                <a:solidFill>
                  <a:srgbClr val="000066"/>
                </a:solidFill>
              </a:rPr>
              <a:t>function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847850" y="1557338"/>
            <a:ext cx="4681538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/>
              <a:t>Gaussian</a:t>
            </a:r>
            <a:r>
              <a:rPr lang="ja-JP" altLang="en-US" sz="2400"/>
              <a:t>　</a:t>
            </a:r>
            <a:r>
              <a:rPr lang="en-US" altLang="ja-JP" sz="2400"/>
              <a:t>ranges  </a:t>
            </a:r>
          </a:p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en-US" altLang="ja-JP" sz="2400"/>
              <a:t>in </a:t>
            </a:r>
            <a:r>
              <a:rPr lang="en-US" altLang="ja-JP" sz="2400">
                <a:solidFill>
                  <a:srgbClr val="990000"/>
                </a:solidFill>
              </a:rPr>
              <a:t>geometric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ja-JP" sz="2400">
                <a:solidFill>
                  <a:srgbClr val="990000"/>
                </a:solidFill>
              </a:rPr>
              <a:t>progression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919289" y="2924175"/>
            <a:ext cx="8137525" cy="935038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027239" y="2997200"/>
            <a:ext cx="8029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dirty="0"/>
              <a:t>Both the </a:t>
            </a:r>
            <a:r>
              <a:rPr lang="en-US" altLang="ja-JP" sz="2400" dirty="0">
                <a:solidFill>
                  <a:srgbClr val="990000"/>
                </a:solidFill>
              </a:rPr>
              <a:t>short-range correlations</a:t>
            </a:r>
            <a:r>
              <a:rPr lang="en-US" altLang="ja-JP" sz="2400" dirty="0"/>
              <a:t> and the </a:t>
            </a:r>
            <a:r>
              <a:rPr lang="en-US" altLang="ja-JP" sz="2400" dirty="0">
                <a:solidFill>
                  <a:srgbClr val="990000"/>
                </a:solidFill>
              </a:rPr>
              <a:t>exponentially-damped tail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are </a:t>
            </a:r>
            <a:r>
              <a:rPr lang="en-US" altLang="ja-JP" sz="2400" dirty="0"/>
              <a:t>simultaneously  reproduced accurately.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19" y="3988788"/>
            <a:ext cx="5846763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845520" y="4507669"/>
            <a:ext cx="4123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the case of four-body problem,</a:t>
            </a:r>
          </a:p>
          <a:p>
            <a:r>
              <a:rPr lang="en-US" altLang="ja-JP" sz="2000" dirty="0" smtClean="0"/>
              <a:t>We have one more </a:t>
            </a:r>
            <a:r>
              <a:rPr lang="en-US" altLang="ja-JP" sz="2000" dirty="0" err="1" smtClean="0"/>
              <a:t>Jabobi</a:t>
            </a:r>
            <a:r>
              <a:rPr lang="en-US" altLang="ja-JP" sz="2000" dirty="0" smtClean="0"/>
              <a:t> coordinate.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327804" y="4830792"/>
            <a:ext cx="500332" cy="56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rot="1790204">
            <a:off x="1351351" y="4513313"/>
            <a:ext cx="412996" cy="44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 rot="1790204">
            <a:off x="1253585" y="5476708"/>
            <a:ext cx="412996" cy="44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1936" y="483691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98706" y="4505329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89203" y="5473894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ρ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3459192" y="4023632"/>
            <a:ext cx="2816990" cy="2834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198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74826" y="692151"/>
            <a:ext cx="70049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B0F0"/>
                </a:solidFill>
              </a:rPr>
              <a:t>Next, by solving </a:t>
            </a:r>
            <a:r>
              <a:rPr lang="en-US" altLang="ja-JP" sz="2800" b="1" dirty="0" err="1">
                <a:solidFill>
                  <a:srgbClr val="00B0F0"/>
                </a:solidFill>
              </a:rPr>
              <a:t>eigenstate</a:t>
            </a:r>
            <a:r>
              <a:rPr lang="en-US" altLang="ja-JP" sz="2800" b="1" dirty="0">
                <a:solidFill>
                  <a:srgbClr val="00B0F0"/>
                </a:solidFill>
              </a:rPr>
              <a:t> problem, we get </a:t>
            </a:r>
          </a:p>
          <a:p>
            <a:r>
              <a:rPr lang="en-US" altLang="ja-JP" sz="2800" b="1" dirty="0" err="1">
                <a:solidFill>
                  <a:srgbClr val="00B0F0"/>
                </a:solidFill>
              </a:rPr>
              <a:t>eigenenergy</a:t>
            </a:r>
            <a:r>
              <a:rPr lang="en-US" altLang="ja-JP" sz="2800" b="1" dirty="0">
                <a:solidFill>
                  <a:srgbClr val="00B0F0"/>
                </a:solidFill>
              </a:rPr>
              <a:t>  E and unknown coefficients</a:t>
            </a:r>
            <a:r>
              <a:rPr lang="ja-JP" altLang="en-US" sz="2800" b="1" dirty="0">
                <a:solidFill>
                  <a:srgbClr val="00B0F0"/>
                </a:solidFill>
              </a:rPr>
              <a:t>　</a:t>
            </a:r>
            <a:r>
              <a:rPr lang="en-US" altLang="ja-JP" sz="2800" b="1" dirty="0" err="1">
                <a:solidFill>
                  <a:srgbClr val="00B0F0"/>
                </a:solidFill>
              </a:rPr>
              <a:t>C</a:t>
            </a:r>
            <a:r>
              <a:rPr lang="en-US" altLang="ja-JP" sz="2800" b="1" baseline="-25000" dirty="0" err="1">
                <a:solidFill>
                  <a:srgbClr val="00B0F0"/>
                </a:solidFill>
              </a:rPr>
              <a:t>n</a:t>
            </a:r>
            <a:r>
              <a:rPr lang="en-US" altLang="ja-JP" sz="2800" b="1" baseline="-25000" dirty="0">
                <a:solidFill>
                  <a:srgbClr val="00B0F0"/>
                </a:solidFill>
              </a:rPr>
              <a:t>  .</a:t>
            </a:r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2443164" y="2182813"/>
            <a:ext cx="71437" cy="1511300"/>
          </a:xfrm>
          <a:prstGeom prst="leftBracket">
            <a:avLst>
              <a:gd name="adj" fmla="val 17629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09863" y="2406651"/>
            <a:ext cx="37673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800"/>
              <a:t>( H</a:t>
            </a:r>
            <a:r>
              <a:rPr lang="en-US" altLang="ja-JP" sz="4800" baseline="-25000"/>
              <a:t>i</a:t>
            </a:r>
            <a:r>
              <a:rPr lang="en-US" altLang="ja-JP" sz="3200" baseline="-25000"/>
              <a:t> </a:t>
            </a:r>
            <a:r>
              <a:rPr lang="en-US" altLang="ja-JP" sz="4800" baseline="-25000"/>
              <a:t>n</a:t>
            </a:r>
            <a:r>
              <a:rPr lang="en-US" altLang="ja-JP" sz="4800"/>
              <a:t>) - E ( N</a:t>
            </a:r>
            <a:r>
              <a:rPr lang="en-US" altLang="ja-JP" sz="4800" baseline="-25000"/>
              <a:t>i n </a:t>
            </a:r>
            <a:r>
              <a:rPr lang="en-US" altLang="ja-JP" sz="4800"/>
              <a:t>)</a:t>
            </a:r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6978651" y="2182814"/>
            <a:ext cx="73025" cy="1584325"/>
          </a:xfrm>
          <a:prstGeom prst="rightBracket">
            <a:avLst>
              <a:gd name="adj" fmla="val 18079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7267576" y="2109789"/>
            <a:ext cx="792163" cy="18002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319964" y="2471738"/>
            <a:ext cx="675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000" b="1"/>
              <a:t>C</a:t>
            </a:r>
            <a:r>
              <a:rPr lang="en-US" altLang="ja-JP" sz="4800" b="1" baseline="-25000"/>
              <a:t>n</a:t>
            </a:r>
            <a:endParaRPr lang="en-US" altLang="ja-JP" sz="2400" baseline="-250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275638" y="2614613"/>
            <a:ext cx="70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600"/>
              <a:t>=0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774825" y="35321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2400" b="1">
              <a:solidFill>
                <a:srgbClr val="FF0000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279651" y="4365625"/>
            <a:ext cx="74538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In principle, we can apply this method to N-body problem.</a:t>
            </a:r>
          </a:p>
          <a:p>
            <a:r>
              <a:rPr lang="en-US" altLang="ja-JP" sz="2400" dirty="0" smtClean="0"/>
              <a:t>However</a:t>
            </a:r>
            <a:r>
              <a:rPr lang="en-US" altLang="ja-JP" sz="24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xmlns="" val="29995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63751" y="476251"/>
            <a:ext cx="70049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B0F0"/>
                </a:solidFill>
              </a:rPr>
              <a:t>By solving </a:t>
            </a:r>
            <a:r>
              <a:rPr lang="en-US" altLang="ja-JP" sz="2800" b="1" dirty="0" err="1">
                <a:solidFill>
                  <a:srgbClr val="00B0F0"/>
                </a:solidFill>
              </a:rPr>
              <a:t>eigenstate</a:t>
            </a:r>
            <a:r>
              <a:rPr lang="en-US" altLang="ja-JP" sz="2800" b="1" dirty="0">
                <a:solidFill>
                  <a:srgbClr val="00B0F0"/>
                </a:solidFill>
              </a:rPr>
              <a:t> problem, we get </a:t>
            </a:r>
          </a:p>
          <a:p>
            <a:r>
              <a:rPr lang="en-US" altLang="ja-JP" sz="2800" b="1" dirty="0" err="1">
                <a:solidFill>
                  <a:srgbClr val="00B0F0"/>
                </a:solidFill>
              </a:rPr>
              <a:t>eigenenergy</a:t>
            </a:r>
            <a:r>
              <a:rPr lang="en-US" altLang="ja-JP" sz="2800" b="1" dirty="0">
                <a:solidFill>
                  <a:srgbClr val="00B0F0"/>
                </a:solidFill>
              </a:rPr>
              <a:t>  E and unknown coefficients</a:t>
            </a:r>
            <a:r>
              <a:rPr lang="ja-JP" altLang="en-US" sz="2800" b="1" dirty="0">
                <a:solidFill>
                  <a:srgbClr val="00B0F0"/>
                </a:solidFill>
              </a:rPr>
              <a:t>　</a:t>
            </a:r>
            <a:r>
              <a:rPr lang="en-US" altLang="ja-JP" sz="2800" b="1" dirty="0" err="1">
                <a:solidFill>
                  <a:srgbClr val="00B0F0"/>
                </a:solidFill>
              </a:rPr>
              <a:t>C</a:t>
            </a:r>
            <a:r>
              <a:rPr lang="en-US" altLang="ja-JP" sz="2800" b="1" baseline="-25000" dirty="0" err="1">
                <a:solidFill>
                  <a:srgbClr val="00B0F0"/>
                </a:solidFill>
              </a:rPr>
              <a:t>n</a:t>
            </a:r>
            <a:r>
              <a:rPr lang="en-US" altLang="ja-JP" sz="2800" b="1" baseline="-25000" dirty="0">
                <a:solidFill>
                  <a:srgbClr val="00B0F0"/>
                </a:solidFill>
              </a:rPr>
              <a:t>  .</a:t>
            </a:r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>
            <a:off x="2732089" y="1966913"/>
            <a:ext cx="71437" cy="1511300"/>
          </a:xfrm>
          <a:prstGeom prst="leftBracket">
            <a:avLst>
              <a:gd name="adj" fmla="val 17629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998788" y="2190751"/>
            <a:ext cx="37673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800"/>
              <a:t>( H</a:t>
            </a:r>
            <a:r>
              <a:rPr lang="en-US" altLang="ja-JP" sz="4800" baseline="-25000"/>
              <a:t>i</a:t>
            </a:r>
            <a:r>
              <a:rPr lang="en-US" altLang="ja-JP" sz="3200" baseline="-25000"/>
              <a:t> </a:t>
            </a:r>
            <a:r>
              <a:rPr lang="en-US" altLang="ja-JP" sz="4800" baseline="-25000"/>
              <a:t>n</a:t>
            </a:r>
            <a:r>
              <a:rPr lang="en-US" altLang="ja-JP" sz="4800"/>
              <a:t>) - E ( N</a:t>
            </a:r>
            <a:r>
              <a:rPr lang="en-US" altLang="ja-JP" sz="4800" baseline="-25000"/>
              <a:t>i n </a:t>
            </a:r>
            <a:r>
              <a:rPr lang="en-US" altLang="ja-JP" sz="4800"/>
              <a:t>)</a:t>
            </a:r>
          </a:p>
        </p:txBody>
      </p:sp>
      <p:sp>
        <p:nvSpPr>
          <p:cNvPr id="18437" name="AutoShape 5"/>
          <p:cNvSpPr>
            <a:spLocks/>
          </p:cNvSpPr>
          <p:nvPr/>
        </p:nvSpPr>
        <p:spPr bwMode="auto">
          <a:xfrm>
            <a:off x="7267576" y="1966914"/>
            <a:ext cx="73025" cy="1584325"/>
          </a:xfrm>
          <a:prstGeom prst="rightBracket">
            <a:avLst>
              <a:gd name="adj" fmla="val 18079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556501" y="1893889"/>
            <a:ext cx="792163" cy="180022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608889" y="2255838"/>
            <a:ext cx="6751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000" b="1"/>
              <a:t>C</a:t>
            </a:r>
            <a:r>
              <a:rPr lang="en-US" altLang="ja-JP" sz="4800" b="1" baseline="-25000"/>
              <a:t>n</a:t>
            </a:r>
            <a:endParaRPr lang="en-US" altLang="ja-JP" sz="2400" baseline="-2500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564563" y="2398713"/>
            <a:ext cx="70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600"/>
              <a:t>=0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063750" y="3316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2400" b="1">
              <a:solidFill>
                <a:srgbClr val="FF0000"/>
              </a:solidFill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900239" y="3881438"/>
            <a:ext cx="72436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The problem:</a:t>
            </a:r>
          </a:p>
          <a:p>
            <a:r>
              <a:rPr lang="en-US" altLang="ja-JP" sz="2400" dirty="0"/>
              <a:t>we need huge memory to calculate N-body systems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Up to know, it became to calculate five-body problem.</a:t>
            </a:r>
          </a:p>
          <a:p>
            <a:r>
              <a:rPr lang="en-US" altLang="ja-JP" sz="2400" dirty="0" smtClean="0"/>
              <a:t>In the case of four-body problem, it was already possible</a:t>
            </a:r>
          </a:p>
          <a:p>
            <a:r>
              <a:rPr lang="en-US" altLang="ja-JP" sz="2400" dirty="0" smtClean="0"/>
              <a:t>to calculate bound state and resonant state.</a:t>
            </a:r>
          </a:p>
          <a:p>
            <a:r>
              <a:rPr lang="en-US" altLang="ja-JP" sz="2400" dirty="0" smtClean="0"/>
              <a:t>I will show you the results.</a:t>
            </a:r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92829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2783</Words>
  <Application>Microsoft Office PowerPoint</Application>
  <PresentationFormat>ユーザー設定</PresentationFormat>
  <Paragraphs>714</Paragraphs>
  <Slides>53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54" baseType="lpstr">
      <vt:lpstr>Office テーマ</vt:lpstr>
      <vt:lpstr>Gaussian Expansion Method and its application to resonant states in nucear and hadron physics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Emiko Hiyama</dc:creator>
  <cp:lastModifiedBy>肥山詠美子</cp:lastModifiedBy>
  <cp:revision>118</cp:revision>
  <dcterms:created xsi:type="dcterms:W3CDTF">2015-12-07T09:36:19Z</dcterms:created>
  <dcterms:modified xsi:type="dcterms:W3CDTF">2018-01-19T06:00:53Z</dcterms:modified>
</cp:coreProperties>
</file>